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90" r:id="rId3"/>
    <p:sldId id="294" r:id="rId4"/>
    <p:sldId id="297" r:id="rId5"/>
    <p:sldId id="296" r:id="rId6"/>
    <p:sldId id="256" r:id="rId7"/>
    <p:sldId id="295" r:id="rId8"/>
    <p:sldId id="298" r:id="rId9"/>
    <p:sldId id="300" r:id="rId10"/>
    <p:sldId id="293" r:id="rId11"/>
    <p:sldId id="299" r:id="rId12"/>
    <p:sldId id="30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7C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920599-5557-4E1E-BB21-D081A9F9B046}" v="15" dt="2025-03-01T14:22:12.7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 autoAdjust="0"/>
    <p:restoredTop sz="75499" autoAdjust="0"/>
  </p:normalViewPr>
  <p:slideViewPr>
    <p:cSldViewPr snapToGrid="0">
      <p:cViewPr varScale="1">
        <p:scale>
          <a:sx n="83" d="100"/>
          <a:sy n="83" d="100"/>
        </p:scale>
        <p:origin x="5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Chiara Franco" userId="DsoaMXUsiAMR/yGLIqVu50A3SkThBR+TPNTWx+/VOxY=" providerId="None" clId="Web-{E8920599-5557-4E1E-BB21-D081A9F9B046}"/>
    <pc:docChg chg="modSld">
      <pc:chgData name="Maria Chiara Franco" userId="DsoaMXUsiAMR/yGLIqVu50A3SkThBR+TPNTWx+/VOxY=" providerId="None" clId="Web-{E8920599-5557-4E1E-BB21-D081A9F9B046}" dt="2025-03-01T14:22:12.769" v="14"/>
      <pc:docMkLst>
        <pc:docMk/>
      </pc:docMkLst>
      <pc:sldChg chg="modSp">
        <pc:chgData name="Maria Chiara Franco" userId="DsoaMXUsiAMR/yGLIqVu50A3SkThBR+TPNTWx+/VOxY=" providerId="None" clId="Web-{E8920599-5557-4E1E-BB21-D081A9F9B046}" dt="2025-03-01T14:22:12.769" v="14"/>
        <pc:sldMkLst>
          <pc:docMk/>
          <pc:sldMk cId="4159381950" sldId="290"/>
        </pc:sldMkLst>
        <pc:spChg chg="mod">
          <ac:chgData name="Maria Chiara Franco" userId="DsoaMXUsiAMR/yGLIqVu50A3SkThBR+TPNTWx+/VOxY=" providerId="None" clId="Web-{E8920599-5557-4E1E-BB21-D081A9F9B046}" dt="2025-03-01T14:22:12.769" v="14"/>
          <ac:spMkLst>
            <pc:docMk/>
            <pc:sldMk cId="4159381950" sldId="290"/>
            <ac:spMk id="7" creationId="{65F3EB99-8000-E82B-2579-E232E493F32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01/03/2025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01/03/2025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Jane Hatton, Evenbreak, United Kingdom,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Digital training platforms and ecosystem building in inclusive employment</a:t>
            </a:r>
          </a:p>
          <a:p>
            <a:r>
              <a:rPr lang="en-US" dirty="0"/>
              <a:t>#ZeroCon24</a:t>
            </a:r>
          </a:p>
          <a:p>
            <a:r>
              <a:rPr lang="en-US" sz="1200" b="1" dirty="0">
                <a:latin typeface="Roboto" panose="02000000000000000000" pitchFamily="2" charset="0"/>
                <a:ea typeface="Roboto" panose="02000000000000000000" pitchFamily="2" charset="0"/>
              </a:rPr>
              <a:t>Wednesday 11.00 – 12.00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C357-EABC-D004-402C-4E3629389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A7494E-6CE6-8F37-6E0D-A0347ACDA3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94F8CF-92DF-1F48-AE83-58AFDCCD7B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Examples – 500,000 jobs a year advertised, law firm increased disabled applicants by 40%, removing barriers from recruitment process (</a:t>
            </a:r>
            <a:r>
              <a:rPr lang="en-GB" dirty="0" err="1"/>
              <a:t>eg</a:t>
            </a:r>
            <a:r>
              <a:rPr lang="en-GB" dirty="0"/>
              <a:t> Mars, Vodafone, Capgemini) opens doors for hundreds of thousands of disabled candidates, training line managers improves retention, thousands of candidates gain the right job for them, social value up to £93,000, with average of £47,000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5B54B-4456-447C-876D-DE2FF91FC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291A92-4EC4-42B5-A976-B7BD32F2CB7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3790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C357-EABC-D004-402C-4E3629389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A7494E-6CE6-8F37-6E0D-A0347ACDA3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94F8CF-92DF-1F48-AE83-58AFDCCD7B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All based in continuous feedback and metrics. Everything is designed and delivered by people with lived experience. Everything underpinned by social model of disability – removing disabling barriers means talent can thrive – huge business 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5B54B-4456-447C-876D-DE2FF91FC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291A92-4EC4-42B5-A976-B7BD32F2CB7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0540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C357-EABC-D004-402C-4E3629389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A7494E-6CE6-8F37-6E0D-A0347ACDA3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94F8CF-92DF-1F48-AE83-58AFDCCD7B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reduce disability employment gap to zero, globally. Looking for partnerships – we’ll need to work together to make </a:t>
            </a:r>
            <a:r>
              <a:rPr lang="en-GB"/>
              <a:t>this happen!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5B54B-4456-447C-876D-DE2FF91FC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291A92-4EC4-42B5-A976-B7BD32F2CB7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609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 was in inclusion, long before becoming disabled myself. Identified reasons for employment gap. Became disabled myself (like 83% of disabled people), and wanted to change things. Wanted Evenbreak to be non-profit, and to only employ disabled people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672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Research carried out by UCL – three biggest barriers. Not knowing which employer to trust was biggest. All companies describe themselves as ‘inclusive’, but not many include disability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291A92-4EC4-42B5-A976-B7BD32F2CB7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602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Solution – a job board just for disabled candidates, and just for those employers who see us as a pool of talent, not a source of problems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970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BC9D4-FC96-7FD7-1135-F75557188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7580AB-4652-A5AE-47F8-C252735AA1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5D395C-D9B6-7CF3-7DCB-AA9B493908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biggest barrier - Inaccessible recruitment processes – poor adverts, too reliant on CVs/resumes and interviews, pre-conceived bias from recruiters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99317-4CE0-B175-637E-D2EB645078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291A92-4EC4-42B5-A976-B7BD32F2CB7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174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Solution - Support employers to remove barriers from recruitment processes – and improve inclusion and accessibility throughout organisation with training and consultancy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332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86C63-3DEF-BBFA-1003-373B5437F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8140FA-8528-1FF0-7870-80F2276812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520DC2-1FD9-B4DB-1B6E-8C662E8167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biggest barrier – Negative stereotypes –external and internal.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60ECEC-25CB-36AD-49F1-87E9F6B6FE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291A92-4EC4-42B5-A976-B7BD32F2CB7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414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Solution - </a:t>
            </a:r>
            <a:r>
              <a:rPr lang="en-US" dirty="0"/>
              <a:t>Educate employers, and support candidates through career hive and partnerships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8062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C357-EABC-D004-402C-4E3629389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A7494E-6CE6-8F37-6E0D-A0347ACDA3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94F8CF-92DF-1F48-AE83-58AFDCCD7B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Not reliant on grants – income from employer services cover costs, and surplus funds career support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5B54B-4456-447C-876D-DE2FF91FC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291A92-4EC4-42B5-A976-B7BD32F2CB7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2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01/03/2025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01/03/2025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01/03/2025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01/03/2025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01/03/2025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01/03/2025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01/03/2025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01/03/2025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01/03/2025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01/03/2025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01/03/2025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/>
          <a:lstStyle/>
          <a:p>
            <a:r>
              <a:rPr lang="en-US" sz="7200" dirty="0"/>
              <a:t>Eliminating the disability employment gap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/>
              <a:t>Jane Hatton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dirty="0"/>
              <a:t>Evenbreak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dirty="0"/>
              <a:t>United Kingdom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Digital training platforms and ecosystem building in inclusive employment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Wednesday 11.00 – 12.00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DD18A-5001-C0E3-9736-EBD79082A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0933ED3B-4896-4DDE-5249-B46E929D7A0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1703" y="311251"/>
            <a:ext cx="9883293" cy="90646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09630">
              <a:lnSpc>
                <a:spcPts val="7912"/>
              </a:lnSpc>
              <a:spcBef>
                <a:spcPts val="0"/>
              </a:spcBef>
              <a:defRPr/>
            </a:pPr>
            <a:r>
              <a:rPr lang="en-US" sz="5651" b="1" dirty="0">
                <a:solidFill>
                  <a:srgbClr val="000000"/>
                </a:solidFill>
                <a:latin typeface="Ubuntu" panose="020B0504030602030204" pitchFamily="34" charset="0"/>
                <a:ea typeface="+mn-ea"/>
                <a:cs typeface="+mn-cs"/>
              </a:rPr>
              <a:t>Impact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8EF4F80-7F95-51EF-C527-FA9E014B0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CC8BF2-4A6A-E4A9-6EA4-B36EC4CDEFD3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BC3A94-18CB-0F7F-2CDD-C7DA3E4310C6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71D56E8-8509-432B-B929-A4EC45A45BF5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3F5D017-5158-32C5-4BBB-1637B583D583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150465A-F7E5-0584-5F8A-0E592AC6DF31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</p:grpSp>
      <p:sp>
        <p:nvSpPr>
          <p:cNvPr id="4" name="TextBox 6">
            <a:extLst>
              <a:ext uri="{FF2B5EF4-FFF2-40B4-BE49-F238E27FC236}">
                <a16:creationId xmlns:a16="http://schemas.microsoft.com/office/drawing/2014/main" id="{E57C4919-AD6C-26E5-7336-1F4A4E6710CE}"/>
              </a:ext>
            </a:extLst>
          </p:cNvPr>
          <p:cNvSpPr txBox="1"/>
          <p:nvPr/>
        </p:nvSpPr>
        <p:spPr>
          <a:xfrm>
            <a:off x="0" y="1496257"/>
            <a:ext cx="11701220" cy="4924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955400" lvl="1" indent="-68580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000" dirty="0">
                <a:solidFill>
                  <a:srgbClr val="000000"/>
                </a:solidFill>
                <a:latin typeface="Ubuntu" panose="020B0504030602030204" pitchFamily="34" charset="0"/>
              </a:rPr>
              <a:t>Employers attract more disabled talent</a:t>
            </a:r>
          </a:p>
          <a:p>
            <a:pPr marL="269600" lvl="1"/>
            <a:endParaRPr lang="en-US" sz="4000" dirty="0">
              <a:solidFill>
                <a:srgbClr val="000000"/>
              </a:solidFill>
              <a:latin typeface="Ubuntu" panose="020B0504030602030204" pitchFamily="34" charset="0"/>
            </a:endParaRPr>
          </a:p>
          <a:p>
            <a:pPr marL="955400" lvl="1" indent="-68580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000" dirty="0">
                <a:solidFill>
                  <a:srgbClr val="000000"/>
                </a:solidFill>
                <a:latin typeface="Ubuntu" panose="020B0504030602030204" pitchFamily="34" charset="0"/>
              </a:rPr>
              <a:t>Employers improve practice</a:t>
            </a:r>
          </a:p>
          <a:p>
            <a:pPr marL="269600" lvl="1"/>
            <a:endParaRPr lang="en-US" sz="4000" dirty="0">
              <a:solidFill>
                <a:srgbClr val="000000"/>
              </a:solidFill>
              <a:latin typeface="Ubuntu" panose="020B0504030602030204" pitchFamily="34" charset="0"/>
            </a:endParaRPr>
          </a:p>
          <a:p>
            <a:pPr marL="955400" lvl="1" indent="-68580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000" dirty="0">
                <a:solidFill>
                  <a:srgbClr val="000000"/>
                </a:solidFill>
                <a:latin typeface="Ubuntu" panose="020B0504030602030204" pitchFamily="34" charset="0"/>
              </a:rPr>
              <a:t>Disabled candidates find employment and thrive</a:t>
            </a:r>
          </a:p>
          <a:p>
            <a:pPr marL="269600" lvl="1"/>
            <a:endParaRPr lang="en-US" sz="4000" dirty="0">
              <a:solidFill>
                <a:srgbClr val="000000"/>
              </a:solidFill>
              <a:latin typeface="Ubuntu" panose="020B0504030602030204" pitchFamily="34" charset="0"/>
            </a:endParaRPr>
          </a:p>
          <a:p>
            <a:pPr marL="955400" lvl="1" indent="-68580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000" dirty="0">
                <a:solidFill>
                  <a:srgbClr val="000000"/>
                </a:solidFill>
                <a:latin typeface="Ubuntu" panose="020B0504030602030204" pitchFamily="34" charset="0"/>
              </a:rPr>
              <a:t>Social value – average £47,000 per candidate</a:t>
            </a:r>
          </a:p>
        </p:txBody>
      </p:sp>
    </p:spTree>
    <p:extLst>
      <p:ext uri="{BB962C8B-B14F-4D97-AF65-F5344CB8AC3E}">
        <p14:creationId xmlns:p14="http://schemas.microsoft.com/office/powerpoint/2010/main" val="1993625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DD18A-5001-C0E3-9736-EBD79082A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0933ED3B-4896-4DDE-5249-B46E929D7A0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1703" y="311251"/>
            <a:ext cx="9883293" cy="90646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09630">
              <a:lnSpc>
                <a:spcPts val="7912"/>
              </a:lnSpc>
              <a:spcBef>
                <a:spcPts val="0"/>
              </a:spcBef>
              <a:defRPr/>
            </a:pPr>
            <a:r>
              <a:rPr lang="en-US" sz="5651" b="1" dirty="0">
                <a:solidFill>
                  <a:srgbClr val="000000"/>
                </a:solidFill>
                <a:latin typeface="Ubuntu" panose="020B0504030602030204" pitchFamily="34" charset="0"/>
                <a:ea typeface="+mn-ea"/>
                <a:cs typeface="+mn-cs"/>
              </a:rPr>
              <a:t>Success Factors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8EF4F80-7F95-51EF-C527-FA9E014B0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CC8BF2-4A6A-E4A9-6EA4-B36EC4CDEFD3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BC3A94-18CB-0F7F-2CDD-C7DA3E4310C6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71D56E8-8509-432B-B929-A4EC45A45BF5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3F5D017-5158-32C5-4BBB-1637B583D583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150465A-F7E5-0584-5F8A-0E592AC6DF31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</p:grpSp>
      <p:sp>
        <p:nvSpPr>
          <p:cNvPr id="3" name="TextBox 6">
            <a:extLst>
              <a:ext uri="{FF2B5EF4-FFF2-40B4-BE49-F238E27FC236}">
                <a16:creationId xmlns:a16="http://schemas.microsoft.com/office/drawing/2014/main" id="{607FAD6F-000C-DFC4-B402-415AFF88EDA5}"/>
              </a:ext>
            </a:extLst>
          </p:cNvPr>
          <p:cNvSpPr txBox="1"/>
          <p:nvPr/>
        </p:nvSpPr>
        <p:spPr>
          <a:xfrm>
            <a:off x="161806" y="1914712"/>
            <a:ext cx="11523916" cy="53091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243400" lvl="1" indent="-685800">
              <a:spcBef>
                <a:spcPts val="3000"/>
              </a:spcBef>
              <a:spcAft>
                <a:spcPts val="20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400" dirty="0">
                <a:solidFill>
                  <a:srgbClr val="000000"/>
                </a:solidFill>
                <a:latin typeface="Ubuntu" panose="020B0504030602030204" pitchFamily="34" charset="0"/>
              </a:rPr>
              <a:t>Evidence-based and co-produced</a:t>
            </a:r>
          </a:p>
          <a:p>
            <a:pPr marL="1243400" lvl="1" indent="-685800">
              <a:spcBef>
                <a:spcPts val="3000"/>
              </a:spcBef>
              <a:spcAft>
                <a:spcPts val="20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400" dirty="0">
                <a:solidFill>
                  <a:srgbClr val="000000"/>
                </a:solidFill>
                <a:latin typeface="Ubuntu" panose="020B0504030602030204" pitchFamily="34" charset="0"/>
              </a:rPr>
              <a:t>Designed and delivered by people with lived experience of disability</a:t>
            </a:r>
          </a:p>
          <a:p>
            <a:pPr marL="1243400" lvl="1" indent="-685800">
              <a:spcBef>
                <a:spcPts val="3000"/>
              </a:spcBef>
              <a:spcAft>
                <a:spcPts val="20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400" dirty="0">
                <a:solidFill>
                  <a:srgbClr val="000000"/>
                </a:solidFill>
                <a:latin typeface="Ubuntu" panose="020B0504030602030204" pitchFamily="34" charset="0"/>
              </a:rPr>
              <a:t>Not about pity but about talent</a:t>
            </a:r>
          </a:p>
          <a:p>
            <a:pPr marL="1243400" lvl="1" indent="-685800">
              <a:spcBef>
                <a:spcPts val="3000"/>
              </a:spcBef>
              <a:spcAft>
                <a:spcPts val="2000"/>
              </a:spcAft>
              <a:buFont typeface="Arial" panose="020B0604020202020204" pitchFamily="34" charset="0"/>
              <a:buChar char="•"/>
            </a:pPr>
            <a:endParaRPr lang="en-US" sz="4400" dirty="0">
              <a:solidFill>
                <a:srgbClr val="000000"/>
              </a:solidFill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12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DD18A-5001-C0E3-9736-EBD79082A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0933ED3B-4896-4DDE-5249-B46E929D7A0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1703" y="311251"/>
            <a:ext cx="9883293" cy="90646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09630">
              <a:lnSpc>
                <a:spcPts val="7912"/>
              </a:lnSpc>
              <a:spcBef>
                <a:spcPts val="0"/>
              </a:spcBef>
              <a:defRPr/>
            </a:pPr>
            <a:r>
              <a:rPr lang="en-US" sz="5651" b="1" dirty="0">
                <a:solidFill>
                  <a:srgbClr val="000000"/>
                </a:solidFill>
                <a:latin typeface="Ubuntu" panose="020B0504030602030204" pitchFamily="34" charset="0"/>
                <a:ea typeface="+mn-ea"/>
                <a:cs typeface="+mn-cs"/>
              </a:rPr>
              <a:t>Future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8EF4F80-7F95-51EF-C527-FA9E014B0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CC8BF2-4A6A-E4A9-6EA4-B36EC4CDEFD3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BC3A94-18CB-0F7F-2CDD-C7DA3E4310C6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71D56E8-8509-432B-B929-A4EC45A45BF5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3F5D017-5158-32C5-4BBB-1637B583D583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150465A-F7E5-0584-5F8A-0E592AC6DF31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</p:grpSp>
      <p:sp>
        <p:nvSpPr>
          <p:cNvPr id="3" name="TextBox 6">
            <a:extLst>
              <a:ext uri="{FF2B5EF4-FFF2-40B4-BE49-F238E27FC236}">
                <a16:creationId xmlns:a16="http://schemas.microsoft.com/office/drawing/2014/main" id="{607FAD6F-000C-DFC4-B402-415AFF88EDA5}"/>
              </a:ext>
            </a:extLst>
          </p:cNvPr>
          <p:cNvSpPr txBox="1"/>
          <p:nvPr/>
        </p:nvSpPr>
        <p:spPr>
          <a:xfrm>
            <a:off x="177304" y="1568839"/>
            <a:ext cx="11523916" cy="4667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243400" lvl="1" indent="-685800">
              <a:spcBef>
                <a:spcPts val="3000"/>
              </a:spcBef>
              <a:spcAft>
                <a:spcPts val="20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400" dirty="0">
                <a:solidFill>
                  <a:srgbClr val="000000"/>
                </a:solidFill>
                <a:latin typeface="Ubuntu" panose="020B0504030602030204" pitchFamily="34" charset="0"/>
              </a:rPr>
              <a:t>To create a world where all disabling barriers in the workplace have been removed</a:t>
            </a:r>
          </a:p>
          <a:p>
            <a:pPr marL="1243400" lvl="1" indent="-685800">
              <a:spcBef>
                <a:spcPts val="3000"/>
              </a:spcBef>
              <a:spcAft>
                <a:spcPts val="20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400" dirty="0">
                <a:solidFill>
                  <a:srgbClr val="000000"/>
                </a:solidFill>
                <a:latin typeface="Ubuntu" panose="020B0504030602030204" pitchFamily="34" charset="0"/>
              </a:rPr>
              <a:t>Partnership working</a:t>
            </a:r>
          </a:p>
          <a:p>
            <a:pPr marL="1243400" lvl="1" indent="-685800">
              <a:spcBef>
                <a:spcPts val="3000"/>
              </a:spcBef>
              <a:spcAft>
                <a:spcPts val="2000"/>
              </a:spcAft>
              <a:buFont typeface="Arial" panose="020B0604020202020204" pitchFamily="34" charset="0"/>
              <a:buChar char="•"/>
            </a:pPr>
            <a:endParaRPr lang="en-US" sz="4400" dirty="0">
              <a:solidFill>
                <a:srgbClr val="000000"/>
              </a:solidFill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508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B6D6D-78CC-A229-A3D2-2EADF74C9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680483E1-7D03-C603-787D-8DECEA7ACED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1703" y="311251"/>
            <a:ext cx="10695772" cy="90646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09630">
              <a:lnSpc>
                <a:spcPts val="7912"/>
              </a:lnSpc>
              <a:spcBef>
                <a:spcPts val="0"/>
              </a:spcBef>
              <a:defRPr/>
            </a:pPr>
            <a:r>
              <a:rPr lang="en-US" sz="5651" b="1" dirty="0">
                <a:solidFill>
                  <a:srgbClr val="000000"/>
                </a:solidFill>
                <a:latin typeface="Ubuntu 1"/>
                <a:ea typeface="+mn-ea"/>
                <a:cs typeface="+mn-cs"/>
              </a:rPr>
              <a:t>Why we exist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D5E365BE-0DCF-BFAC-7DF6-A05A11B76ADC}"/>
              </a:ext>
            </a:extLst>
          </p:cNvPr>
          <p:cNvSpPr txBox="1"/>
          <p:nvPr/>
        </p:nvSpPr>
        <p:spPr>
          <a:xfrm>
            <a:off x="208887" y="1669994"/>
            <a:ext cx="7106313" cy="39776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28975" lvl="1" indent="-457223">
              <a:spcBef>
                <a:spcPts val="2000"/>
              </a:spcBef>
              <a:spcAft>
                <a:spcPts val="1333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2933" dirty="0">
                <a:solidFill>
                  <a:srgbClr val="000000"/>
                </a:solidFill>
                <a:latin typeface="Ubuntu" panose="020B0504030602030204" pitchFamily="34" charset="0"/>
              </a:rPr>
              <a:t>Identified barriers disabled people face when looking for work</a:t>
            </a:r>
          </a:p>
          <a:p>
            <a:pPr marL="828975" lvl="1" indent="-457223">
              <a:spcBef>
                <a:spcPts val="2000"/>
              </a:spcBef>
              <a:spcAft>
                <a:spcPts val="1333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2933" dirty="0">
                <a:solidFill>
                  <a:srgbClr val="000000"/>
                </a:solidFill>
                <a:latin typeface="Ubuntu" panose="020B0504030602030204" pitchFamily="34" charset="0"/>
              </a:rPr>
              <a:t>Became disabled with spinal condition – in bed for 7 years</a:t>
            </a:r>
          </a:p>
          <a:p>
            <a:pPr marL="828975" lvl="1" indent="-457223">
              <a:spcBef>
                <a:spcPts val="2000"/>
              </a:spcBef>
              <a:spcAft>
                <a:spcPts val="1333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2933" dirty="0">
                <a:solidFill>
                  <a:srgbClr val="000000"/>
                </a:solidFill>
                <a:latin typeface="Ubuntu" panose="020B0504030602030204" pitchFamily="34" charset="0"/>
              </a:rPr>
              <a:t>Motivated to remove those barriers</a:t>
            </a:r>
          </a:p>
          <a:p>
            <a:pPr marL="828975" lvl="1" indent="-457223">
              <a:spcBef>
                <a:spcPts val="2000"/>
              </a:spcBef>
              <a:spcAft>
                <a:spcPts val="1333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2933" dirty="0">
                <a:solidFill>
                  <a:srgbClr val="000000"/>
                </a:solidFill>
                <a:latin typeface="Ubuntu" panose="020B0504030602030204" pitchFamily="34" charset="0"/>
              </a:rPr>
              <a:t>Non-profit &amp; led by lived experience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42F158F-3670-FA98-0BD8-3D57CE795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40C5A31-3D06-91F3-AC8C-F08C33050829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B3B8431-C3E1-4B1A-B9CC-5BE783CDD9C6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454F820-D087-B075-6FBE-6C8A5F08C861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57CCEF2-183C-4D80-6967-0366500DB57D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D585C97-56AD-C2E8-E567-FDDF014E7DF4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</p:grpSp>
      <p:sp>
        <p:nvSpPr>
          <p:cNvPr id="7" name="Rectangle: Rounded Corners 6" descr="A woman laying down using a computer that is elevated and slanting in front of her&#10;&#10;">
            <a:extLst>
              <a:ext uri="{FF2B5EF4-FFF2-40B4-BE49-F238E27FC236}">
                <a16:creationId xmlns:a16="http://schemas.microsoft.com/office/drawing/2014/main" id="{65F3EB99-8000-E82B-2579-E232E493F327}"/>
              </a:ext>
            </a:extLst>
          </p:cNvPr>
          <p:cNvSpPr/>
          <p:nvPr/>
        </p:nvSpPr>
        <p:spPr>
          <a:xfrm>
            <a:off x="7368831" y="1919878"/>
            <a:ext cx="4614282" cy="3477858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 w="57150">
            <a:solidFill>
              <a:srgbClr val="0099B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4159381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3C074-F751-C615-D121-7A0797BD4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1E15846C-D263-6535-92F5-B4C98A65744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13593" y="3153006"/>
            <a:ext cx="6418754" cy="166199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4000" b="1" dirty="0">
                <a:latin typeface="Ubuntu" panose="020B0504030602030204" pitchFamily="34" charset="0"/>
              </a:rPr>
              <a:t>“I don’t know how to </a:t>
            </a:r>
            <a:r>
              <a:rPr lang="en-US" sz="4000" b="1" dirty="0">
                <a:solidFill>
                  <a:srgbClr val="E6007C"/>
                </a:solidFill>
                <a:latin typeface="Ubuntu" panose="020B0504030602030204" pitchFamily="34" charset="0"/>
              </a:rPr>
              <a:t>find</a:t>
            </a:r>
            <a:r>
              <a:rPr lang="en-US" sz="4000" b="1" dirty="0">
                <a:latin typeface="Ubuntu" panose="020B0504030602030204" pitchFamily="34" charset="0"/>
              </a:rPr>
              <a:t> </a:t>
            </a:r>
            <a:r>
              <a:rPr lang="en-US" sz="4000" b="1" dirty="0">
                <a:solidFill>
                  <a:srgbClr val="E6007C"/>
                </a:solidFill>
                <a:latin typeface="Ubuntu" panose="020B0504030602030204" pitchFamily="34" charset="0"/>
              </a:rPr>
              <a:t>employers</a:t>
            </a:r>
            <a:r>
              <a:rPr lang="en-US" sz="4000" b="1" dirty="0">
                <a:latin typeface="Ubuntu" panose="020B0504030602030204" pitchFamily="34" charset="0"/>
              </a:rPr>
              <a:t> who will </a:t>
            </a:r>
            <a:r>
              <a:rPr lang="en-US" sz="4000" b="1" dirty="0">
                <a:solidFill>
                  <a:srgbClr val="E6007C"/>
                </a:solidFill>
                <a:latin typeface="Ubuntu" panose="020B0504030602030204" pitchFamily="34" charset="0"/>
              </a:rPr>
              <a:t>take me seriously</a:t>
            </a:r>
            <a:r>
              <a:rPr lang="en-US" sz="4000" b="1" dirty="0">
                <a:latin typeface="Ubuntu" panose="020B0504030602030204" pitchFamily="34" charset="0"/>
              </a:rPr>
              <a:t>”</a:t>
            </a:r>
            <a:endParaRPr lang="en-US" sz="5651" dirty="0">
              <a:latin typeface="Ubuntu 1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5F8E4B9-FCEF-DCD7-2EED-6CC7333D4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7760201-4895-68A5-C182-B63FA8CB108E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21CC540-30CF-4DBA-170E-9BC1B50AA9FC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D7DE081-D2AA-9CAF-520D-38D8F5981812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AE24A98-B446-EF4C-C68E-EAE71FB7633C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A185317-45A0-6424-21BA-13BA06A20D54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</p:grpSp>
      <p:pic>
        <p:nvPicPr>
          <p:cNvPr id="7" name="Picture 6" descr="A bar graph titled &quot;finding disability-friendly employers. Scale of 1 (not at all relevant) to 5 (very relevant). 458 of 709 participants rated &quot;finding disability-friendly employers&quot; as a 5. 113 rated it as a 4, 71 rated it as a 3, 21 rated it as a 2 and 32 rated it as a 1.">
            <a:extLst>
              <a:ext uri="{FF2B5EF4-FFF2-40B4-BE49-F238E27FC236}">
                <a16:creationId xmlns:a16="http://schemas.microsoft.com/office/drawing/2014/main" id="{BF2D8D47-DE18-CBB9-15A0-F2C6535089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402" y="2439685"/>
            <a:ext cx="4015849" cy="3088633"/>
          </a:xfrm>
          <a:prstGeom prst="rect">
            <a:avLst/>
          </a:prstGeom>
          <a:ln w="38100">
            <a:solidFill>
              <a:srgbClr val="0099B0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85FFF8C-048E-6AEA-DDA6-28024B31C33B}"/>
              </a:ext>
            </a:extLst>
          </p:cNvPr>
          <p:cNvSpPr txBox="1"/>
          <p:nvPr/>
        </p:nvSpPr>
        <p:spPr>
          <a:xfrm>
            <a:off x="0" y="452690"/>
            <a:ext cx="114222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71752" lvl="1">
              <a:spcBef>
                <a:spcPts val="2000"/>
              </a:spcBef>
              <a:spcAft>
                <a:spcPts val="1333"/>
              </a:spcAft>
            </a:pPr>
            <a:r>
              <a:rPr lang="en-US" sz="5400" b="1" dirty="0">
                <a:solidFill>
                  <a:srgbClr val="000000"/>
                </a:solidFill>
                <a:latin typeface="Ubuntu" panose="020B0504030602030204" pitchFamily="34" charset="0"/>
              </a:rPr>
              <a:t>Problem: Not knowing which employers to trust</a:t>
            </a:r>
          </a:p>
        </p:txBody>
      </p:sp>
    </p:spTree>
    <p:extLst>
      <p:ext uri="{BB962C8B-B14F-4D97-AF65-F5344CB8AC3E}">
        <p14:creationId xmlns:p14="http://schemas.microsoft.com/office/powerpoint/2010/main" val="1321259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>
            <a:spLocks noGrp="1"/>
          </p:cNvSpPr>
          <p:nvPr>
            <p:ph type="title" idx="4294967295"/>
          </p:nvPr>
        </p:nvSpPr>
        <p:spPr>
          <a:xfrm>
            <a:off x="279895" y="109137"/>
            <a:ext cx="7347859" cy="90646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09630">
              <a:lnSpc>
                <a:spcPts val="7914"/>
              </a:lnSpc>
              <a:spcBef>
                <a:spcPts val="0"/>
              </a:spcBef>
              <a:defRPr/>
            </a:pPr>
            <a:r>
              <a:rPr lang="en-US" sz="5653" b="1" dirty="0">
                <a:solidFill>
                  <a:srgbClr val="000000"/>
                </a:solidFill>
                <a:latin typeface="Ubuntu 1"/>
                <a:ea typeface="+mn-ea"/>
                <a:cs typeface="+mn-cs"/>
              </a:rPr>
              <a:t>Solution: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79895" y="4604005"/>
            <a:ext cx="5207806" cy="14619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827"/>
              </a:lnSpc>
            </a:pPr>
            <a:r>
              <a:rPr lang="en-US" sz="3600" b="1" dirty="0">
                <a:solidFill>
                  <a:srgbClr val="000000"/>
                </a:solidFill>
                <a:latin typeface="Ubuntu 2"/>
              </a:rPr>
              <a:t>Global Job Board </a:t>
            </a:r>
            <a:r>
              <a:rPr lang="en-US" sz="3600" dirty="0">
                <a:solidFill>
                  <a:srgbClr val="000000"/>
                </a:solidFill>
                <a:latin typeface="Ubuntu 2"/>
              </a:rPr>
              <a:t>for disabled candidates and inclusive employers</a:t>
            </a:r>
          </a:p>
        </p:txBody>
      </p:sp>
      <p:grpSp>
        <p:nvGrpSpPr>
          <p:cNvPr id="11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87648" y="1420495"/>
            <a:ext cx="2903349" cy="2802570"/>
            <a:chOff x="0" y="0"/>
            <a:chExt cx="3879578" cy="3879578"/>
          </a:xfrm>
        </p:grpSpPr>
        <p:sp>
          <p:nvSpPr>
            <p:cNvPr id="12" name="Freeform 12"/>
            <p:cNvSpPr/>
            <p:nvPr/>
          </p:nvSpPr>
          <p:spPr>
            <a:xfrm>
              <a:off x="822266" y="720118"/>
              <a:ext cx="2235046" cy="2439341"/>
            </a:xfrm>
            <a:custGeom>
              <a:avLst/>
              <a:gdLst/>
              <a:ahLst/>
              <a:cxnLst/>
              <a:rect l="l" t="t" r="r" b="b"/>
              <a:pathLst>
                <a:path w="2235046" h="2439341">
                  <a:moveTo>
                    <a:pt x="0" y="0"/>
                  </a:moveTo>
                  <a:lnTo>
                    <a:pt x="2235046" y="0"/>
                  </a:lnTo>
                  <a:lnTo>
                    <a:pt x="2235046" y="2439341"/>
                  </a:lnTo>
                  <a:lnTo>
                    <a:pt x="0" y="2439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 sz="1200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3879578" cy="3879578"/>
            </a:xfrm>
            <a:custGeom>
              <a:avLst/>
              <a:gdLst/>
              <a:ahLst/>
              <a:cxnLst/>
              <a:rect l="l" t="t" r="r" b="b"/>
              <a:pathLst>
                <a:path w="3879578" h="3879578">
                  <a:moveTo>
                    <a:pt x="0" y="0"/>
                  </a:moveTo>
                  <a:lnTo>
                    <a:pt x="3879578" y="0"/>
                  </a:lnTo>
                  <a:lnTo>
                    <a:pt x="3879578" y="3879578"/>
                  </a:lnTo>
                  <a:lnTo>
                    <a:pt x="0" y="38795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 sz="120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64C6382-DE9D-B86A-79D9-9569FD0A0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F679137-91F4-A6D7-14BB-47D5098E6916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9AE941D-D810-DA67-DEAC-2E1B6FC64BB4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7401AE5-1104-4D58-D2A3-D3B0C631B0E2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0DC1042-5AAC-B8C2-3617-F93EE67FF1F5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AE40CA3-A9BE-03F7-49D2-4938765582DF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extBox 5">
            <a:extLst>
              <a:ext uri="{FF2B5EF4-FFF2-40B4-BE49-F238E27FC236}">
                <a16:creationId xmlns:a16="http://schemas.microsoft.com/office/drawing/2014/main" id="{949A0692-D4FF-FD9D-C609-A4BF8EC01BD3}"/>
              </a:ext>
            </a:extLst>
          </p:cNvPr>
          <p:cNvSpPr txBox="1">
            <a:spLocks/>
          </p:cNvSpPr>
          <p:nvPr/>
        </p:nvSpPr>
        <p:spPr>
          <a:xfrm>
            <a:off x="5325023" y="1453076"/>
            <a:ext cx="6418754" cy="276998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sz="4000" b="1" dirty="0">
                <a:latin typeface="Ubuntu" panose="020B0504030602030204" pitchFamily="34" charset="0"/>
              </a:rPr>
              <a:t>“I have confidence to apply to </a:t>
            </a:r>
            <a:r>
              <a:rPr lang="en-US" sz="4000" b="1" dirty="0">
                <a:solidFill>
                  <a:srgbClr val="E6007C"/>
                </a:solidFill>
                <a:latin typeface="Ubuntu" panose="020B0504030602030204" pitchFamily="34" charset="0"/>
              </a:rPr>
              <a:t>employers</a:t>
            </a:r>
            <a:r>
              <a:rPr lang="en-US" sz="4000" b="1" dirty="0">
                <a:latin typeface="Ubuntu" panose="020B0504030602030204" pitchFamily="34" charset="0"/>
              </a:rPr>
              <a:t> who are </a:t>
            </a:r>
            <a:r>
              <a:rPr lang="en-US" sz="4000" b="1" dirty="0">
                <a:solidFill>
                  <a:srgbClr val="E6007C"/>
                </a:solidFill>
                <a:latin typeface="Ubuntu" panose="020B0504030602030204" pitchFamily="34" charset="0"/>
              </a:rPr>
              <a:t>pro-actively</a:t>
            </a:r>
            <a:r>
              <a:rPr lang="en-US" sz="4000" b="1" dirty="0">
                <a:latin typeface="Ubuntu" panose="020B0504030602030204" pitchFamily="34" charset="0"/>
              </a:rPr>
              <a:t> looking to attract </a:t>
            </a:r>
            <a:r>
              <a:rPr lang="en-US" sz="4000" b="1" dirty="0">
                <a:solidFill>
                  <a:srgbClr val="E6007C"/>
                </a:solidFill>
                <a:latin typeface="Ubuntu" panose="020B0504030602030204" pitchFamily="34" charset="0"/>
              </a:rPr>
              <a:t>candidates with disabilities</a:t>
            </a:r>
            <a:r>
              <a:rPr lang="en-US" sz="4000" b="1" dirty="0">
                <a:latin typeface="Ubuntu" panose="020B0504030602030204" pitchFamily="34" charset="0"/>
              </a:rPr>
              <a:t>”</a:t>
            </a:r>
            <a:endParaRPr lang="en-US" sz="5651" dirty="0">
              <a:latin typeface="Ubuntu 1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0633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71D5F-4D57-8A9F-1EC3-783B387BA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9CD70D81-6DF1-4316-212F-68EEF6CCDA2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13973" y="2970030"/>
            <a:ext cx="5607676" cy="221599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4000" b="1" dirty="0">
                <a:latin typeface="Ubuntu" panose="020B0504030602030204" pitchFamily="34" charset="0"/>
              </a:rPr>
              <a:t>“I </a:t>
            </a:r>
            <a:r>
              <a:rPr lang="en-US" sz="4000" b="1" dirty="0">
                <a:solidFill>
                  <a:srgbClr val="E6007C"/>
                </a:solidFill>
                <a:latin typeface="Ubuntu" panose="020B0504030602030204" pitchFamily="34" charset="0"/>
              </a:rPr>
              <a:t>often start </a:t>
            </a:r>
            <a:r>
              <a:rPr lang="en-US" sz="4000" b="1" dirty="0">
                <a:latin typeface="Ubuntu" panose="020B0504030602030204" pitchFamily="34" charset="0"/>
              </a:rPr>
              <a:t>applications but get </a:t>
            </a:r>
            <a:r>
              <a:rPr lang="en-US" sz="4000" b="1" dirty="0">
                <a:solidFill>
                  <a:srgbClr val="E6007C"/>
                </a:solidFill>
                <a:latin typeface="Ubuntu" panose="020B0504030602030204" pitchFamily="34" charset="0"/>
              </a:rPr>
              <a:t>too scared to submit </a:t>
            </a:r>
            <a:r>
              <a:rPr lang="en-US" sz="4000" b="1" dirty="0">
                <a:latin typeface="Ubuntu" panose="020B0504030602030204" pitchFamily="34" charset="0"/>
              </a:rPr>
              <a:t>them”</a:t>
            </a:r>
            <a:endParaRPr lang="en-US" sz="5651" dirty="0">
              <a:latin typeface="Ubuntu 1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30DC012-115A-07B6-0AD4-7A06A2D97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44E45F5-D345-48A1-08CE-46DB8256BD06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BA9F083-8EB5-FCF7-68CE-B62602AAB4C5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C18B329-3716-8A40-6E20-2BF1FEAD9432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3DB3EE4-7313-3D3F-BCFD-077C07285BCD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1801492-BF62-3ADA-880F-69F68911BB2C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</p:grpSp>
      <p:pic>
        <p:nvPicPr>
          <p:cNvPr id="6" name="Picture 5" descr="A bar graph titled Worrying about how employers perceive you. Scale of 1 (not at all relevant) to 5 (very relevant). 366 of 709 participants responded to a question about employer perception of disabled people as a barrier as a 5. 163 rated it as a 4, 100 rated it as a 3, 28 rated it as a 2 and 35 rated it as a 1.">
            <a:extLst>
              <a:ext uri="{FF2B5EF4-FFF2-40B4-BE49-F238E27FC236}">
                <a16:creationId xmlns:a16="http://schemas.microsoft.com/office/drawing/2014/main" id="{34DC90A6-9DEB-7287-345E-26DCA7DD5A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324" y="2470849"/>
            <a:ext cx="4702915" cy="3280429"/>
          </a:xfrm>
          <a:prstGeom prst="rect">
            <a:avLst/>
          </a:prstGeom>
          <a:ln w="38100">
            <a:solidFill>
              <a:srgbClr val="0099B0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2A117DF-F3E9-C9DA-729A-9CB144E89453}"/>
              </a:ext>
            </a:extLst>
          </p:cNvPr>
          <p:cNvSpPr txBox="1"/>
          <p:nvPr/>
        </p:nvSpPr>
        <p:spPr>
          <a:xfrm>
            <a:off x="247972" y="379077"/>
            <a:ext cx="149397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latin typeface="Ubuntu Medium" panose="020B0604030602030204" pitchFamily="34" charset="0"/>
              </a:rPr>
              <a:t>Problem: Inaccessible/unsuitable recruitment processes </a:t>
            </a:r>
          </a:p>
        </p:txBody>
      </p:sp>
    </p:spTree>
    <p:extLst>
      <p:ext uri="{BB962C8B-B14F-4D97-AF65-F5344CB8AC3E}">
        <p14:creationId xmlns:p14="http://schemas.microsoft.com/office/powerpoint/2010/main" val="161705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>
            <a:spLocks noGrp="1"/>
          </p:cNvSpPr>
          <p:nvPr>
            <p:ph type="title" idx="4294967295"/>
          </p:nvPr>
        </p:nvSpPr>
        <p:spPr>
          <a:xfrm>
            <a:off x="279895" y="109137"/>
            <a:ext cx="7347859" cy="90646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09630">
              <a:lnSpc>
                <a:spcPts val="7914"/>
              </a:lnSpc>
              <a:spcBef>
                <a:spcPts val="0"/>
              </a:spcBef>
              <a:defRPr/>
            </a:pPr>
            <a:r>
              <a:rPr lang="en-US" sz="5653" b="1" dirty="0">
                <a:solidFill>
                  <a:srgbClr val="000000"/>
                </a:solidFill>
                <a:latin typeface="Ubuntu 1"/>
                <a:ea typeface="+mn-ea"/>
                <a:cs typeface="+mn-cs"/>
              </a:rPr>
              <a:t>Solution: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99405" y="4591025"/>
            <a:ext cx="3455619" cy="14619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827"/>
              </a:lnSpc>
            </a:pPr>
            <a:r>
              <a:rPr lang="en-US" sz="3600" dirty="0">
                <a:solidFill>
                  <a:srgbClr val="000000"/>
                </a:solidFill>
                <a:latin typeface="Ubuntu 2"/>
              </a:rPr>
              <a:t>Training and Consultancy for </a:t>
            </a:r>
            <a:r>
              <a:rPr lang="en-GB" sz="3600" b="1" dirty="0">
                <a:solidFill>
                  <a:srgbClr val="000000"/>
                </a:solidFill>
                <a:latin typeface="Ubuntu 2"/>
              </a:rPr>
              <a:t>Organisations</a:t>
            </a:r>
          </a:p>
        </p:txBody>
      </p:sp>
      <p:grpSp>
        <p:nvGrpSpPr>
          <p:cNvPr id="14" name="Group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30538" y="1550546"/>
            <a:ext cx="2623286" cy="2527829"/>
            <a:chOff x="0" y="0"/>
            <a:chExt cx="3879578" cy="3879578"/>
          </a:xfrm>
        </p:grpSpPr>
        <p:sp>
          <p:nvSpPr>
            <p:cNvPr id="15" name="Freeform 15"/>
            <p:cNvSpPr/>
            <p:nvPr/>
          </p:nvSpPr>
          <p:spPr>
            <a:xfrm>
              <a:off x="642320" y="1138409"/>
              <a:ext cx="2594939" cy="1556963"/>
            </a:xfrm>
            <a:custGeom>
              <a:avLst/>
              <a:gdLst/>
              <a:ahLst/>
              <a:cxnLst/>
              <a:rect l="l" t="t" r="r" b="b"/>
              <a:pathLst>
                <a:path w="2594939" h="1556963">
                  <a:moveTo>
                    <a:pt x="0" y="0"/>
                  </a:moveTo>
                  <a:lnTo>
                    <a:pt x="2594938" y="0"/>
                  </a:lnTo>
                  <a:lnTo>
                    <a:pt x="2594938" y="1556963"/>
                  </a:lnTo>
                  <a:lnTo>
                    <a:pt x="0" y="155696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 sz="1200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0" y="0"/>
              <a:ext cx="3879578" cy="3879578"/>
            </a:xfrm>
            <a:custGeom>
              <a:avLst/>
              <a:gdLst/>
              <a:ahLst/>
              <a:cxnLst/>
              <a:rect l="l" t="t" r="r" b="b"/>
              <a:pathLst>
                <a:path w="3879578" h="3879578">
                  <a:moveTo>
                    <a:pt x="0" y="0"/>
                  </a:moveTo>
                  <a:lnTo>
                    <a:pt x="3879578" y="0"/>
                  </a:lnTo>
                  <a:lnTo>
                    <a:pt x="3879578" y="3879578"/>
                  </a:lnTo>
                  <a:lnTo>
                    <a:pt x="0" y="38795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 sz="120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64C6382-DE9D-B86A-79D9-9569FD0A0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F679137-91F4-A6D7-14BB-47D5098E6916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9AE941D-D810-DA67-DEAC-2E1B6FC64BB4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7401AE5-1104-4D58-D2A3-D3B0C631B0E2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0DC1042-5AAC-B8C2-3617-F93EE67FF1F5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AE40CA3-A9BE-03F7-49D2-4938765582DF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87AB0C5-1030-7672-5B72-96669A8205AB}"/>
              </a:ext>
            </a:extLst>
          </p:cNvPr>
          <p:cNvSpPr txBox="1"/>
          <p:nvPr/>
        </p:nvSpPr>
        <p:spPr>
          <a:xfrm>
            <a:off x="5067946" y="1191922"/>
            <a:ext cx="67262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0000"/>
                </a:solidFill>
                <a:effectLst/>
                <a:latin typeface="Ubuntu Medium" panose="020B0604030602030204" pitchFamily="34" charset="0"/>
                <a:ea typeface="Calibri" panose="020F0502020204030204" pitchFamily="34" charset="0"/>
              </a:rPr>
              <a:t>“When reviewing our </a:t>
            </a:r>
            <a:r>
              <a:rPr lang="en-GB" sz="3600" b="1" dirty="0">
                <a:solidFill>
                  <a:srgbClr val="E6007C"/>
                </a:solidFill>
                <a:effectLst/>
                <a:latin typeface="Ubuntu Medium" panose="020B0604030602030204" pitchFamily="34" charset="0"/>
                <a:ea typeface="Calibri" panose="020F0502020204030204" pitchFamily="34" charset="0"/>
              </a:rPr>
              <a:t>recruitment practices</a:t>
            </a:r>
            <a:r>
              <a:rPr lang="en-GB" sz="3600" b="1" dirty="0">
                <a:solidFill>
                  <a:srgbClr val="000000"/>
                </a:solidFill>
                <a:effectLst/>
                <a:latin typeface="Ubuntu Medium" panose="020B0604030602030204" pitchFamily="34" charset="0"/>
                <a:ea typeface="Calibri" panose="020F0502020204030204" pitchFamily="34" charset="0"/>
              </a:rPr>
              <a:t>, Evenbreak provided challenge, insight and recommendations that stems from </a:t>
            </a:r>
            <a:r>
              <a:rPr lang="en-GB" sz="3600" b="1" dirty="0">
                <a:solidFill>
                  <a:srgbClr val="E6007C"/>
                </a:solidFill>
                <a:effectLst/>
                <a:latin typeface="Ubuntu Medium" panose="020B0604030602030204" pitchFamily="34" charset="0"/>
                <a:ea typeface="Calibri" panose="020F0502020204030204" pitchFamily="34" charset="0"/>
              </a:rPr>
              <a:t>lived experience </a:t>
            </a:r>
            <a:r>
              <a:rPr lang="en-GB" sz="3600" b="1" dirty="0">
                <a:solidFill>
                  <a:srgbClr val="000000"/>
                </a:solidFill>
                <a:effectLst/>
                <a:latin typeface="Ubuntu Medium" panose="020B0604030602030204" pitchFamily="34" charset="0"/>
                <a:ea typeface="Calibri" panose="020F0502020204030204" pitchFamily="34" charset="0"/>
              </a:rPr>
              <a:t>and expertise. This is a </a:t>
            </a:r>
            <a:r>
              <a:rPr lang="en-GB" sz="3600" b="1" dirty="0">
                <a:solidFill>
                  <a:srgbClr val="E6007C"/>
                </a:solidFill>
                <a:effectLst/>
                <a:latin typeface="Ubuntu Medium" panose="020B0604030602030204" pitchFamily="34" charset="0"/>
                <a:ea typeface="Calibri" panose="020F0502020204030204" pitchFamily="34" charset="0"/>
              </a:rPr>
              <a:t>real differentiator</a:t>
            </a:r>
            <a:r>
              <a:rPr lang="en-GB" sz="3600" b="1" dirty="0">
                <a:solidFill>
                  <a:srgbClr val="000000"/>
                </a:solidFill>
                <a:effectLst/>
                <a:latin typeface="Ubuntu Medium" panose="020B0604030602030204" pitchFamily="34" charset="0"/>
                <a:ea typeface="Calibri" panose="020F0502020204030204" pitchFamily="34" charset="0"/>
              </a:rPr>
              <a:t> for us.” </a:t>
            </a:r>
            <a:r>
              <a:rPr lang="en-GB" sz="3600" b="1" dirty="0">
                <a:effectLst/>
                <a:latin typeface="Ubuntu Medium" panose="020B0604030602030204" pitchFamily="34" charset="0"/>
              </a:rPr>
              <a:t> </a:t>
            </a:r>
            <a:endParaRPr lang="en-GB" sz="3600" b="1" dirty="0">
              <a:latin typeface="Ubuntu Medium" panose="020B0604030602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E7215-4108-DF76-BE3F-8686AE847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DD2A7C15-A419-F3DA-C52C-B9EC70A8890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51430" y="2829260"/>
            <a:ext cx="6264271" cy="166199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4000" b="1" dirty="0">
                <a:latin typeface="Ubuntu" panose="020B0504030602030204" pitchFamily="34" charset="0"/>
              </a:rPr>
              <a:t>“I wish employers</a:t>
            </a:r>
            <a:r>
              <a:rPr lang="en-US" sz="4000" b="1" dirty="0">
                <a:solidFill>
                  <a:srgbClr val="E6007C"/>
                </a:solidFill>
                <a:latin typeface="Ubuntu" panose="020B0504030602030204" pitchFamily="34" charset="0"/>
              </a:rPr>
              <a:t> focused on my talent</a:t>
            </a:r>
            <a:r>
              <a:rPr lang="en-US" sz="4000" b="1" dirty="0">
                <a:latin typeface="Ubuntu" panose="020B0504030602030204" pitchFamily="34" charset="0"/>
              </a:rPr>
              <a:t> rather than </a:t>
            </a:r>
            <a:r>
              <a:rPr lang="en-US" sz="4000" b="1" dirty="0">
                <a:solidFill>
                  <a:srgbClr val="E6007C"/>
                </a:solidFill>
                <a:latin typeface="Ubuntu" panose="020B0504030602030204" pitchFamily="34" charset="0"/>
              </a:rPr>
              <a:t>my disability</a:t>
            </a:r>
            <a:r>
              <a:rPr lang="en-US" sz="4000" b="1" dirty="0">
                <a:latin typeface="Ubuntu" panose="020B0504030602030204" pitchFamily="34" charset="0"/>
              </a:rPr>
              <a:t>”</a:t>
            </a:r>
            <a:endParaRPr lang="en-US" sz="5651" dirty="0">
              <a:latin typeface="Ubuntu 1"/>
              <a:ea typeface="+mn-ea"/>
              <a:cs typeface="+mn-cs"/>
            </a:endParaRPr>
          </a:p>
        </p:txBody>
      </p:sp>
      <p:pic>
        <p:nvPicPr>
          <p:cNvPr id="3" name="Picture 2" descr=" A bar graph titled “Lack of Information. Scale of 1 (never) to 5 (all the time). 212 of 709 participants responded to “how often is lack of information a barrier&quot; as a 5. 166 rated it as a 4, 180 rated it as a 3, 81 rated it as a 2 and 59 rated it as a 1.">
            <a:extLst>
              <a:ext uri="{FF2B5EF4-FFF2-40B4-BE49-F238E27FC236}">
                <a16:creationId xmlns:a16="http://schemas.microsoft.com/office/drawing/2014/main" id="{616E42DD-A328-AEC0-9CD8-013DF57E65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2323468"/>
            <a:ext cx="3956602" cy="3023022"/>
          </a:xfrm>
          <a:prstGeom prst="rect">
            <a:avLst/>
          </a:prstGeom>
          <a:ln w="38100">
            <a:solidFill>
              <a:srgbClr val="0099B0"/>
            </a:solidFill>
          </a:ln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C0FB318D-BA5E-073D-BFBD-267ABEB94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19D0EC7-12AE-B387-290B-1BC7D601D4F1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20C7996-62CD-9F3E-993D-C06346A64641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FE1B289-6F81-E52D-5023-306B36B43544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6BB8483-F777-04F7-32C4-AC6FCE225E70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A433B96-81A6-93C4-9B81-9A6DEC3360D9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2DF75638-6E65-B1D0-61D6-62DA6A2B5A20}"/>
              </a:ext>
            </a:extLst>
          </p:cNvPr>
          <p:cNvSpPr txBox="1"/>
          <p:nvPr/>
        </p:nvSpPr>
        <p:spPr>
          <a:xfrm>
            <a:off x="399081" y="427238"/>
            <a:ext cx="106047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400" b="1" dirty="0">
                <a:latin typeface="Ubuntu Medium" panose="020B0604030602030204" pitchFamily="34" charset="0"/>
              </a:rPr>
              <a:t>Problem: Lack of confidence </a:t>
            </a:r>
          </a:p>
        </p:txBody>
      </p:sp>
    </p:spTree>
    <p:extLst>
      <p:ext uri="{BB962C8B-B14F-4D97-AF65-F5344CB8AC3E}">
        <p14:creationId xmlns:p14="http://schemas.microsoft.com/office/powerpoint/2010/main" val="2416438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>
            <a:spLocks noGrp="1"/>
          </p:cNvSpPr>
          <p:nvPr>
            <p:ph type="title" idx="4294967295"/>
          </p:nvPr>
        </p:nvSpPr>
        <p:spPr>
          <a:xfrm>
            <a:off x="279895" y="109137"/>
            <a:ext cx="7347859" cy="90646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09630">
              <a:lnSpc>
                <a:spcPts val="7914"/>
              </a:lnSpc>
              <a:spcBef>
                <a:spcPts val="0"/>
              </a:spcBef>
              <a:defRPr/>
            </a:pPr>
            <a:r>
              <a:rPr lang="en-US" sz="5653" dirty="0">
                <a:solidFill>
                  <a:srgbClr val="000000"/>
                </a:solidFill>
                <a:latin typeface="Ubuntu 1"/>
                <a:ea typeface="+mn-ea"/>
                <a:cs typeface="+mn-cs"/>
              </a:rPr>
              <a:t>Solution: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104655" y="4666438"/>
            <a:ext cx="2729482" cy="9746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827"/>
              </a:lnSpc>
            </a:pPr>
            <a:r>
              <a:rPr lang="en-US" sz="3600" dirty="0">
                <a:solidFill>
                  <a:srgbClr val="000000"/>
                </a:solidFill>
                <a:latin typeface="Ubuntu 2"/>
              </a:rPr>
              <a:t>Support for </a:t>
            </a:r>
            <a:r>
              <a:rPr lang="en-US" sz="3600" b="1" dirty="0">
                <a:solidFill>
                  <a:srgbClr val="000000"/>
                </a:solidFill>
                <a:latin typeface="Ubuntu 2"/>
              </a:rPr>
              <a:t>Candidates</a:t>
            </a:r>
          </a:p>
        </p:txBody>
      </p:sp>
      <p:grpSp>
        <p:nvGrpSpPr>
          <p:cNvPr id="3" name="Group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50196" y="1704249"/>
            <a:ext cx="2438400" cy="2392392"/>
            <a:chOff x="0" y="0"/>
            <a:chExt cx="3879578" cy="3879578"/>
          </a:xfrm>
        </p:grpSpPr>
        <p:sp>
          <p:nvSpPr>
            <p:cNvPr id="4" name="Freeform 4"/>
            <p:cNvSpPr/>
            <p:nvPr/>
          </p:nvSpPr>
          <p:spPr>
            <a:xfrm>
              <a:off x="526778" y="1072553"/>
              <a:ext cx="2826022" cy="1734471"/>
            </a:xfrm>
            <a:custGeom>
              <a:avLst/>
              <a:gdLst/>
              <a:ahLst/>
              <a:cxnLst/>
              <a:rect l="l" t="t" r="r" b="b"/>
              <a:pathLst>
                <a:path w="2826022" h="1734471">
                  <a:moveTo>
                    <a:pt x="0" y="0"/>
                  </a:moveTo>
                  <a:lnTo>
                    <a:pt x="2826022" y="0"/>
                  </a:lnTo>
                  <a:lnTo>
                    <a:pt x="2826022" y="1734471"/>
                  </a:lnTo>
                  <a:lnTo>
                    <a:pt x="0" y="17344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 sz="1200"/>
            </a:p>
          </p:txBody>
        </p:sp>
        <p:sp>
          <p:nvSpPr>
            <p:cNvPr id="5" name="Freeform 5"/>
            <p:cNvSpPr/>
            <p:nvPr/>
          </p:nvSpPr>
          <p:spPr>
            <a:xfrm>
              <a:off x="0" y="0"/>
              <a:ext cx="3879578" cy="3879578"/>
            </a:xfrm>
            <a:custGeom>
              <a:avLst/>
              <a:gdLst/>
              <a:ahLst/>
              <a:cxnLst/>
              <a:rect l="l" t="t" r="r" b="b"/>
              <a:pathLst>
                <a:path w="3879578" h="3879578">
                  <a:moveTo>
                    <a:pt x="0" y="0"/>
                  </a:moveTo>
                  <a:lnTo>
                    <a:pt x="3879578" y="0"/>
                  </a:lnTo>
                  <a:lnTo>
                    <a:pt x="3879578" y="3879578"/>
                  </a:lnTo>
                  <a:lnTo>
                    <a:pt x="0" y="38795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GB" sz="120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64C6382-DE9D-B86A-79D9-9569FD0A0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F679137-91F4-A6D7-14BB-47D5098E6916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9AE941D-D810-DA67-DEAC-2E1B6FC64BB4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7401AE5-1104-4D58-D2A3-D3B0C631B0E2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0DC1042-5AAC-B8C2-3617-F93EE67FF1F5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AE40CA3-A9BE-03F7-49D2-4938765582DF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630">
                <a:defRPr/>
              </a:pPr>
              <a:endParaRPr lang="en-GB" sz="1200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CDEF9FF-B536-E976-9088-E7D178C29CCD}"/>
              </a:ext>
            </a:extLst>
          </p:cNvPr>
          <p:cNvSpPr txBox="1"/>
          <p:nvPr/>
        </p:nvSpPr>
        <p:spPr>
          <a:xfrm rot="10800000" flipV="1">
            <a:off x="5121126" y="1060513"/>
            <a:ext cx="62841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i="0" dirty="0">
                <a:effectLst/>
                <a:latin typeface="Ubuntu" panose="020B0604030602030204" pitchFamily="34" charset="0"/>
              </a:rPr>
              <a:t>“After trying for so long to get a role where I could </a:t>
            </a:r>
            <a:r>
              <a:rPr lang="en-GB" sz="3600" b="1" i="0" dirty="0">
                <a:solidFill>
                  <a:srgbClr val="E6007C"/>
                </a:solidFill>
                <a:effectLst/>
                <a:latin typeface="Ubuntu" panose="020B0604030602030204" pitchFamily="34" charset="0"/>
              </a:rPr>
              <a:t>really use my skills</a:t>
            </a:r>
            <a:r>
              <a:rPr lang="en-GB" sz="3600" b="1" i="0" dirty="0">
                <a:effectLst/>
                <a:latin typeface="Ubuntu" panose="020B0604030602030204" pitchFamily="34" charset="0"/>
              </a:rPr>
              <a:t>, the support I received from </a:t>
            </a:r>
            <a:r>
              <a:rPr lang="en-GB" sz="3600" b="1" i="0" dirty="0">
                <a:solidFill>
                  <a:srgbClr val="E6007C"/>
                </a:solidFill>
                <a:effectLst/>
                <a:latin typeface="Ubuntu" panose="020B0604030602030204" pitchFamily="34" charset="0"/>
              </a:rPr>
              <a:t>Evenbreak</a:t>
            </a:r>
            <a:r>
              <a:rPr lang="en-GB" sz="3600" b="1" i="0" dirty="0">
                <a:effectLst/>
                <a:latin typeface="Ubuntu" panose="020B0604030602030204" pitchFamily="34" charset="0"/>
              </a:rPr>
              <a:t> gave me the confidence to apply for my dream job – and </a:t>
            </a:r>
            <a:r>
              <a:rPr lang="en-GB" sz="3600" b="1" i="0" dirty="0">
                <a:solidFill>
                  <a:srgbClr val="E6007C"/>
                </a:solidFill>
                <a:effectLst/>
                <a:latin typeface="Ubuntu" panose="020B0604030602030204" pitchFamily="34" charset="0"/>
              </a:rPr>
              <a:t>I’m now thriving in that role</a:t>
            </a:r>
            <a:r>
              <a:rPr lang="en-GB" sz="3600" b="1" i="0" dirty="0">
                <a:effectLst/>
                <a:latin typeface="Ubuntu" panose="020B0604030602030204" pitchFamily="34" charset="0"/>
              </a:rPr>
              <a:t>”</a:t>
            </a:r>
            <a:endParaRPr lang="en-GB" sz="3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DD18A-5001-C0E3-9736-EBD79082A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0933ED3B-4896-4DDE-5249-B46E929D7A0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1703" y="311251"/>
            <a:ext cx="9883293" cy="90646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09630">
              <a:lnSpc>
                <a:spcPts val="7912"/>
              </a:lnSpc>
              <a:spcBef>
                <a:spcPts val="0"/>
              </a:spcBef>
              <a:defRPr/>
            </a:pPr>
            <a:r>
              <a:rPr lang="en-US" sz="5651" b="1" dirty="0">
                <a:solidFill>
                  <a:srgbClr val="000000"/>
                </a:solidFill>
                <a:latin typeface="Ubuntu" panose="020B0504030602030204" pitchFamily="34" charset="0"/>
                <a:ea typeface="+mn-ea"/>
                <a:cs typeface="+mn-cs"/>
              </a:rPr>
              <a:t>Business Model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8EF4F80-7F95-51EF-C527-FA9E014B0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587905"/>
            <a:ext cx="12192000" cy="270096"/>
            <a:chOff x="0" y="9881858"/>
            <a:chExt cx="18288000" cy="40514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CC8BF2-4A6A-E4A9-6EA4-B36EC4CDEFD3}"/>
                </a:ext>
              </a:extLst>
            </p:cNvPr>
            <p:cNvSpPr/>
            <p:nvPr/>
          </p:nvSpPr>
          <p:spPr>
            <a:xfrm>
              <a:off x="0" y="9881860"/>
              <a:ext cx="3657600" cy="405142"/>
            </a:xfrm>
            <a:prstGeom prst="rect">
              <a:avLst/>
            </a:prstGeom>
            <a:solidFill>
              <a:srgbClr val="0099B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BC3A94-18CB-0F7F-2CDD-C7DA3E4310C6}"/>
                </a:ext>
              </a:extLst>
            </p:cNvPr>
            <p:cNvSpPr/>
            <p:nvPr/>
          </p:nvSpPr>
          <p:spPr>
            <a:xfrm>
              <a:off x="3657600" y="9881859"/>
              <a:ext cx="3657600" cy="405142"/>
            </a:xfrm>
            <a:prstGeom prst="rect">
              <a:avLst/>
            </a:prstGeom>
            <a:solidFill>
              <a:srgbClr val="007C8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71D56E8-8509-432B-B929-A4EC45A45BF5}"/>
                </a:ext>
              </a:extLst>
            </p:cNvPr>
            <p:cNvSpPr/>
            <p:nvPr/>
          </p:nvSpPr>
          <p:spPr>
            <a:xfrm>
              <a:off x="7315200" y="9881858"/>
              <a:ext cx="3657600" cy="405142"/>
            </a:xfrm>
            <a:prstGeom prst="rect">
              <a:avLst/>
            </a:prstGeom>
            <a:solidFill>
              <a:srgbClr val="0057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3F5D017-5158-32C5-4BBB-1637B583D583}"/>
                </a:ext>
              </a:extLst>
            </p:cNvPr>
            <p:cNvSpPr/>
            <p:nvPr/>
          </p:nvSpPr>
          <p:spPr>
            <a:xfrm>
              <a:off x="10972800" y="9881858"/>
              <a:ext cx="3657600" cy="405142"/>
            </a:xfrm>
            <a:prstGeom prst="rect">
              <a:avLst/>
            </a:prstGeom>
            <a:solidFill>
              <a:srgbClr val="E6007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150465A-F7E5-0584-5F8A-0E592AC6DF31}"/>
                </a:ext>
              </a:extLst>
            </p:cNvPr>
            <p:cNvSpPr/>
            <p:nvPr/>
          </p:nvSpPr>
          <p:spPr>
            <a:xfrm>
              <a:off x="14630400" y="9881858"/>
              <a:ext cx="3657600" cy="405142"/>
            </a:xfrm>
            <a:prstGeom prst="rect">
              <a:avLst/>
            </a:prstGeom>
            <a:solidFill>
              <a:srgbClr val="FFEB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</p:grpSp>
      <p:sp>
        <p:nvSpPr>
          <p:cNvPr id="3" name="TextBox 6">
            <a:extLst>
              <a:ext uri="{FF2B5EF4-FFF2-40B4-BE49-F238E27FC236}">
                <a16:creationId xmlns:a16="http://schemas.microsoft.com/office/drawing/2014/main" id="{607FAD6F-000C-DFC4-B402-415AFF88EDA5}"/>
              </a:ext>
            </a:extLst>
          </p:cNvPr>
          <p:cNvSpPr txBox="1"/>
          <p:nvPr/>
        </p:nvSpPr>
        <p:spPr>
          <a:xfrm>
            <a:off x="192803" y="1772879"/>
            <a:ext cx="11523916" cy="55656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243400" lvl="1" indent="-685800">
              <a:spcBef>
                <a:spcPts val="3000"/>
              </a:spcBef>
              <a:spcAft>
                <a:spcPts val="2000"/>
              </a:spcAft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000" dirty="0">
                <a:solidFill>
                  <a:srgbClr val="000000"/>
                </a:solidFill>
                <a:latin typeface="Ubuntu" panose="020B0504030602030204" pitchFamily="34" charset="0"/>
              </a:rPr>
              <a:t>Income from services sold to employers:</a:t>
            </a:r>
          </a:p>
          <a:p>
            <a:pPr marL="2157800" lvl="3" indent="-68580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000" dirty="0">
                <a:solidFill>
                  <a:srgbClr val="000000"/>
                </a:solidFill>
                <a:latin typeface="Ubuntu" panose="020B0504030602030204" pitchFamily="34" charset="0"/>
              </a:rPr>
              <a:t>Job adverts (single/bundles)</a:t>
            </a:r>
          </a:p>
          <a:p>
            <a:pPr marL="2157800" lvl="3" indent="-68580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000" dirty="0">
                <a:solidFill>
                  <a:srgbClr val="000000"/>
                </a:solidFill>
                <a:latin typeface="Ubuntu" panose="020B0504030602030204" pitchFamily="34" charset="0"/>
              </a:rPr>
              <a:t>Training and consultancy</a:t>
            </a:r>
          </a:p>
          <a:p>
            <a:pPr marL="2157800" lvl="3" indent="-68580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000" dirty="0">
                <a:solidFill>
                  <a:srgbClr val="000000"/>
                </a:solidFill>
                <a:latin typeface="Ubuntu" panose="020B0504030602030204" pitchFamily="34" charset="0"/>
              </a:rPr>
              <a:t>Membership (combination)</a:t>
            </a:r>
          </a:p>
          <a:p>
            <a:pPr marL="1243400" lvl="1" indent="-68580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endParaRPr lang="en-US" sz="4000" dirty="0">
              <a:solidFill>
                <a:srgbClr val="000000"/>
              </a:solidFill>
              <a:latin typeface="Ubuntu" panose="020B0504030602030204" pitchFamily="34" charset="0"/>
            </a:endParaRPr>
          </a:p>
          <a:p>
            <a:pPr marL="1243400" lvl="1" indent="-68580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4000" dirty="0">
                <a:solidFill>
                  <a:srgbClr val="000000"/>
                </a:solidFill>
                <a:latin typeface="Ubuntu" panose="020B0504030602030204" pitchFamily="34" charset="0"/>
              </a:rPr>
              <a:t>Surplus funds career support for disabled candidates</a:t>
            </a:r>
          </a:p>
          <a:p>
            <a:pPr marL="557600" lvl="1">
              <a:spcBef>
                <a:spcPts val="3000"/>
              </a:spcBef>
              <a:spcAft>
                <a:spcPts val="2000"/>
              </a:spcAft>
            </a:pPr>
            <a:endParaRPr lang="en-US" sz="4000" dirty="0">
              <a:solidFill>
                <a:srgbClr val="000000"/>
              </a:solidFill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124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2629</TotalTime>
  <Words>687</Words>
  <Application>Microsoft Office PowerPoint</Application>
  <PresentationFormat>Widescreen</PresentationFormat>
  <Paragraphs>76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Eliminating the disability employment gap </vt:lpstr>
      <vt:lpstr>Why we exist</vt:lpstr>
      <vt:lpstr>“I don’t know how to find employers who will take me seriously”</vt:lpstr>
      <vt:lpstr>Solution:</vt:lpstr>
      <vt:lpstr>“I often start applications but get too scared to submit them”</vt:lpstr>
      <vt:lpstr>Solution:</vt:lpstr>
      <vt:lpstr>“I wish employers focused on my talent rather than my disability”</vt:lpstr>
      <vt:lpstr>Solution:</vt:lpstr>
      <vt:lpstr>Business Model</vt:lpstr>
      <vt:lpstr>Impact</vt:lpstr>
      <vt:lpstr>Success Factors</vt:lpstr>
      <vt:lpstr>Future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Jane</cp:lastModifiedBy>
  <cp:revision>22</cp:revision>
  <dcterms:created xsi:type="dcterms:W3CDTF">2022-12-05T13:52:15Z</dcterms:created>
  <dcterms:modified xsi:type="dcterms:W3CDTF">2025-03-01T14:22:13Z</dcterms:modified>
</cp:coreProperties>
</file>