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8" r:id="rId2"/>
    <p:sldId id="259" r:id="rId3"/>
    <p:sldId id="261" r:id="rId4"/>
    <p:sldId id="268" r:id="rId5"/>
    <p:sldId id="263" r:id="rId6"/>
    <p:sldId id="269" r:id="rId7"/>
    <p:sldId id="270" r:id="rId8"/>
    <p:sldId id="271" r:id="rId9"/>
    <p:sldId id="262" r:id="rId10"/>
    <p:sldId id="26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  <a:srgbClr val="2B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80" autoAdjust="0"/>
    <p:restoredTop sz="73580" autoAdjust="0"/>
  </p:normalViewPr>
  <p:slideViewPr>
    <p:cSldViewPr snapToGrid="0">
      <p:cViewPr varScale="1">
        <p:scale>
          <a:sx n="78" d="100"/>
          <a:sy n="78" d="100"/>
        </p:scale>
        <p:origin x="148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9" d="100"/>
          <a:sy n="49" d="100"/>
        </p:scale>
        <p:origin x="2668" y="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0C92A86-C5C9-6113-6AC7-4064BBD094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277400-9A88-4A14-1B97-2E611F2842E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4067AC-4DA6-47DD-9DAA-82F8496AEA1D}" type="datetimeFigureOut">
              <a:rPr lang="en-GB" smtClean="0"/>
              <a:t>23/02/2025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149F3E-834F-ADBB-A517-1E7341E464A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F16239-9E04-27B8-09A3-ACB4AC19F63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2F9E2-E68F-463D-B409-4BB1E4E537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48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BB6916-6BB4-491D-A9F6-98CF7382B083}" type="datetimeFigureOut">
              <a:rPr lang="en-GB" smtClean="0"/>
              <a:t>23/02/2025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8881E3-068B-48DF-8881-A991B8AEA7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556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dirty="0">
                <a:latin typeface="Roboto"/>
                <a:ea typeface="Roboto"/>
                <a:cs typeface="Roboto"/>
              </a:rPr>
              <a:t>Technology Transfer for 3D-Printed Prosthetics to Ukraine</a:t>
            </a:r>
            <a:r>
              <a:rPr lang="en-US" dirty="0"/>
              <a:t>; </a:t>
            </a:r>
            <a:r>
              <a:rPr lang="en-US" dirty="0">
                <a:solidFill>
                  <a:srgbClr val="595959"/>
                </a:solidFill>
                <a:latin typeface="Roboto"/>
                <a:ea typeface="Roboto"/>
                <a:cs typeface="Roboto"/>
              </a:rPr>
              <a:t>Noriko Takahashi and Eduardo Moreira</a:t>
            </a:r>
            <a:r>
              <a:rPr lang="en-US" dirty="0"/>
              <a:t>; </a:t>
            </a:r>
            <a:r>
              <a:rPr lang="en-US" dirty="0">
                <a:solidFill>
                  <a:srgbClr val="595959"/>
                </a:solidFill>
                <a:latin typeface="Roboto"/>
                <a:ea typeface="Roboto"/>
                <a:cs typeface="Roboto"/>
              </a:rPr>
              <a:t>UNIDO</a:t>
            </a:r>
            <a:r>
              <a:rPr lang="en-US" dirty="0"/>
              <a:t>, </a:t>
            </a:r>
            <a:r>
              <a:rPr lang="en-US" dirty="0">
                <a:solidFill>
                  <a:srgbClr val="595959"/>
                </a:solidFill>
                <a:latin typeface="Roboto"/>
                <a:ea typeface="Roboto"/>
                <a:cs typeface="Roboto"/>
              </a:rPr>
              <a:t>Austria</a:t>
            </a:r>
            <a:r>
              <a:rPr lang="en-US" dirty="0"/>
              <a:t>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srgbClr val="595959"/>
                </a:solidFill>
                <a:latin typeface="Roboto"/>
                <a:ea typeface="Roboto"/>
                <a:cs typeface="Roboto"/>
              </a:rPr>
              <a:t>Making Quality Prosthetics Globally Accessible and Affordable</a:t>
            </a:r>
            <a:endParaRPr lang="en-GB" dirty="0">
              <a:solidFill>
                <a:srgbClr val="595959"/>
              </a:solidFill>
            </a:endParaRPr>
          </a:p>
          <a:p>
            <a:r>
              <a:rPr lang="en-GB" sz="1200" b="1" dirty="0">
                <a:solidFill>
                  <a:srgbClr val="595959"/>
                </a:solidFill>
                <a:latin typeface="Roboto"/>
                <a:ea typeface="Roboto"/>
                <a:cs typeface="Roboto"/>
              </a:rPr>
              <a:t>6 March 2025 | 12:00 - 13:00</a:t>
            </a:r>
            <a:endParaRPr lang="en-US" sz="1200" b="1" dirty="0">
              <a:solidFill>
                <a:srgbClr val="595959"/>
              </a:solidFill>
              <a:latin typeface="Roboto"/>
              <a:ea typeface="Roboto"/>
              <a:cs typeface="Roboto"/>
            </a:endParaRP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782200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b="1" err="1"/>
              <a:t>Photos</a:t>
            </a:r>
            <a:r>
              <a:rPr lang="es-ES" b="1"/>
              <a:t>: </a:t>
            </a:r>
            <a:r>
              <a:rPr lang="es-ES" err="1"/>
              <a:t>Presenting</a:t>
            </a:r>
            <a:r>
              <a:rPr lang="es-ES"/>
              <a:t> </a:t>
            </a:r>
            <a:r>
              <a:rPr lang="es-ES" err="1"/>
              <a:t>six</a:t>
            </a:r>
            <a:r>
              <a:rPr lang="es-ES"/>
              <a:t> </a:t>
            </a:r>
            <a:r>
              <a:rPr lang="es-ES" err="1"/>
              <a:t>Photos</a:t>
            </a:r>
            <a:r>
              <a:rPr lang="es-ES"/>
              <a:t> </a:t>
            </a:r>
            <a:r>
              <a:rPr lang="es-ES" err="1"/>
              <a:t>of</a:t>
            </a:r>
            <a:r>
              <a:rPr lang="es-ES"/>
              <a:t> </a:t>
            </a:r>
            <a:r>
              <a:rPr lang="es-ES" err="1"/>
              <a:t>the</a:t>
            </a:r>
            <a:r>
              <a:rPr lang="es-ES"/>
              <a:t> Project</a:t>
            </a:r>
            <a:endParaRPr lang="en-GB"/>
          </a:p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6667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lvl="1" indent="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None/>
              <a:tabLst>
                <a:tab pos="457200" algn="l"/>
              </a:tabLst>
            </a:pPr>
            <a:r>
              <a:rPr lang="en-GB" b="1"/>
              <a:t>About UNIDO: </a:t>
            </a:r>
            <a:r>
              <a:rPr lang="en-GB"/>
              <a:t>Presenting UNIDO’s role in the UN system and its activities on disability inclusion at the organization level. </a:t>
            </a:r>
            <a:endParaRPr lang="en-GB" sz="1200" kern="100">
              <a:effectLst/>
              <a:latin typeface="Aptos" panose="020B0004020202020204" pitchFamily="34" charset="0"/>
              <a:ea typeface="Aptos" panose="020B00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322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dirty="0"/>
              <a:t>Our Project Approach : </a:t>
            </a:r>
            <a:r>
              <a:rPr lang="en-GB" dirty="0"/>
              <a:t>Presenting our strategy for implementing 3D-printed prosthetics project in Ukraine ensuring local adaptation. </a:t>
            </a:r>
            <a:r>
              <a:rPr lang="en-GB" i="1" dirty="0"/>
              <a:t>Understanding the local context</a:t>
            </a:r>
            <a:r>
              <a:rPr lang="en-GB" dirty="0"/>
              <a:t>; </a:t>
            </a:r>
            <a:r>
              <a:rPr lang="en-GB" i="1" dirty="0"/>
              <a:t>adopting cutting-edge technologies</a:t>
            </a:r>
            <a:r>
              <a:rPr lang="en-GB" dirty="0"/>
              <a:t>; </a:t>
            </a:r>
            <a:r>
              <a:rPr lang="en-GB" i="1" dirty="0"/>
              <a:t>building the capacity and strengthening local production and innovation.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84348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GB" sz="1200" b="1" dirty="0"/>
              <a:t>Emergency Assistance for 3D-Printed Prosthetics and Job Creation : </a:t>
            </a:r>
            <a:r>
              <a:rPr lang="en-GB" sz="1200" dirty="0"/>
              <a:t>Presenting the project’s response to war-related disabilities and its goal of empowering </a:t>
            </a:r>
            <a:r>
              <a:rPr lang="en-GB" sz="1200" dirty="0" err="1"/>
              <a:t>PwD</a:t>
            </a:r>
            <a:r>
              <a:rPr lang="en-GB" sz="1200" dirty="0"/>
              <a:t>. </a:t>
            </a:r>
            <a:r>
              <a:rPr lang="en-GB" sz="1200" i="1" dirty="0"/>
              <a:t>Rising number of amputations</a:t>
            </a:r>
            <a:r>
              <a:rPr lang="en-GB" sz="1200" dirty="0"/>
              <a:t>; </a:t>
            </a:r>
            <a:r>
              <a:rPr lang="en-GB" sz="1200" i="1" dirty="0"/>
              <a:t>technology transfer through private-sector training</a:t>
            </a:r>
            <a:r>
              <a:rPr lang="en-GB" sz="1200" dirty="0"/>
              <a:t>; </a:t>
            </a:r>
            <a:r>
              <a:rPr lang="en-GB" sz="1200" i="1" dirty="0"/>
              <a:t>improving mobility and self-reliance</a:t>
            </a:r>
            <a:r>
              <a:rPr lang="en-GB" sz="1200" dirty="0"/>
              <a:t> enhancing the quality of life for </a:t>
            </a:r>
            <a:r>
              <a:rPr lang="en-GB" sz="1200" dirty="0" err="1"/>
              <a:t>PwD</a:t>
            </a:r>
            <a:r>
              <a:rPr lang="en-GB" sz="1200" dirty="0"/>
              <a:t>.</a:t>
            </a:r>
            <a:endParaRPr kumimoji="1" lang="ja-AT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69664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/>
              <a:t>Innovative Aspects of the Project: </a:t>
            </a:r>
            <a:r>
              <a:rPr lang="en-GB" dirty="0"/>
              <a:t>Presenting the unique aspects of our project and how they support its goal of effective prosthetic solutions. </a:t>
            </a:r>
            <a:r>
              <a:rPr lang="en-GB" i="1" dirty="0"/>
              <a:t>B2B technology transfer</a:t>
            </a:r>
            <a:r>
              <a:rPr lang="en-GB" dirty="0"/>
              <a:t>; </a:t>
            </a:r>
            <a:r>
              <a:rPr lang="en-GB" i="1" dirty="0"/>
              <a:t>leveraging AI and digital tools</a:t>
            </a:r>
            <a:r>
              <a:rPr lang="en-GB" dirty="0"/>
              <a:t>; </a:t>
            </a:r>
            <a:r>
              <a:rPr lang="en-GB" i="1" dirty="0"/>
              <a:t>private-sector involvement</a:t>
            </a:r>
            <a:r>
              <a:rPr lang="en-GB" dirty="0"/>
              <a:t> enabling sustainable, scalable solutions.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00616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/>
              <a:t>Why 3D-Printed Prosthetics for Ukraine? : </a:t>
            </a:r>
            <a:r>
              <a:rPr lang="en-GB" dirty="0"/>
              <a:t>Presenting the rationale for choosing 3D printing and its objective of improving prosthetic access. </a:t>
            </a:r>
            <a:r>
              <a:rPr lang="en-GB" i="1" dirty="0"/>
              <a:t>Increased efficiency</a:t>
            </a:r>
            <a:r>
              <a:rPr lang="en-GB" dirty="0"/>
              <a:t>; </a:t>
            </a:r>
            <a:r>
              <a:rPr lang="en-GB" i="1" dirty="0"/>
              <a:t>IT sector synergy</a:t>
            </a:r>
            <a:r>
              <a:rPr lang="en-GB" dirty="0"/>
              <a:t>; </a:t>
            </a:r>
            <a:r>
              <a:rPr lang="en-GB" i="1" dirty="0"/>
              <a:t>affordability</a:t>
            </a:r>
            <a:r>
              <a:rPr lang="en-GB" dirty="0"/>
              <a:t> ensuring innovative and cost-effective assistive technology.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48431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/>
              <a:t>Success Factors: </a:t>
            </a:r>
            <a:r>
              <a:rPr lang="en-GB" dirty="0"/>
              <a:t>Presenting key factors for project success and their role in achieving sustainable implementation. </a:t>
            </a:r>
            <a:r>
              <a:rPr lang="en-GB" i="1" dirty="0"/>
              <a:t>Transparent partnerships</a:t>
            </a:r>
            <a:r>
              <a:rPr lang="en-GB" dirty="0"/>
              <a:t>; </a:t>
            </a:r>
            <a:r>
              <a:rPr lang="en-GB" i="1" dirty="0"/>
              <a:t>holistic and pragmatic planning</a:t>
            </a:r>
            <a:r>
              <a:rPr lang="en-GB" dirty="0"/>
              <a:t>; </a:t>
            </a:r>
            <a:r>
              <a:rPr lang="en-GB" i="1" dirty="0"/>
              <a:t>technology integration into existing systems </a:t>
            </a:r>
            <a:r>
              <a:rPr lang="en-GB" i="0" dirty="0"/>
              <a:t>cr</a:t>
            </a:r>
            <a:r>
              <a:rPr lang="en-GB" dirty="0"/>
              <a:t>eating long-term impact.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94168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/>
              <a:t>Financing and Sustainability : </a:t>
            </a:r>
            <a:r>
              <a:rPr lang="en-GB" dirty="0"/>
              <a:t>Presenting challenges in financial sustainability and the goal of securing long-term investment. </a:t>
            </a:r>
            <a:r>
              <a:rPr lang="en-GB" i="1" dirty="0"/>
              <a:t>Short programs</a:t>
            </a:r>
            <a:r>
              <a:rPr lang="en-GB" dirty="0"/>
              <a:t>; </a:t>
            </a:r>
            <a:r>
              <a:rPr lang="en-GB" i="1" dirty="0"/>
              <a:t>difficulty mobilizing private-sector funding </a:t>
            </a:r>
            <a:r>
              <a:rPr lang="en-GB" dirty="0"/>
              <a:t>highlighting the need for sustainable support models.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7693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GB" b="1" dirty="0"/>
              <a:t>Next Steps: Global Program for Promoting Disability Inclusion in Industry : </a:t>
            </a:r>
            <a:r>
              <a:rPr lang="en-GB" dirty="0"/>
              <a:t>Presenting the future direction of the project and its goal of scaling disability-inclusive industry solutions. </a:t>
            </a:r>
            <a:r>
              <a:rPr lang="en-GB" i="1" dirty="0"/>
              <a:t>Expanding proven solutions globally</a:t>
            </a:r>
            <a:r>
              <a:rPr lang="en-GB" dirty="0"/>
              <a:t>; </a:t>
            </a:r>
            <a:r>
              <a:rPr lang="en-GB" i="1" dirty="0"/>
              <a:t>improving accessibility and workplace accommodations</a:t>
            </a:r>
            <a:r>
              <a:rPr lang="en-GB" dirty="0"/>
              <a:t>; </a:t>
            </a:r>
            <a:r>
              <a:rPr lang="en-GB" i="1" dirty="0"/>
              <a:t>advocating for inclusive policies</a:t>
            </a:r>
            <a:r>
              <a:rPr lang="en-GB" dirty="0"/>
              <a:t> promoting systemic change.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54044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4B8CD-9207-0F5A-87AB-B27A517BCE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A2C4F2-5991-51CC-558C-A4D5E1F7B1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569FD-5A00-3B11-103C-21BA8A71B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0F1C7164-87D9-4217-364F-45206FDAD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F0236DA-C301-789C-C8AF-938A5F826071}"/>
              </a:ext>
            </a:extLst>
          </p:cNvPr>
          <p:cNvSpPr txBox="1"/>
          <p:nvPr userDrawn="1"/>
        </p:nvSpPr>
        <p:spPr>
          <a:xfrm>
            <a:off x="393290" y="276328"/>
            <a:ext cx="833989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0">
                <a:solidFill>
                  <a:srgbClr val="2B8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Zero Project Conference 2025 (#ZeroCon25)</a:t>
            </a:r>
            <a:endParaRPr lang="en-GB" sz="3200" b="0">
              <a:solidFill>
                <a:srgbClr val="2B882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5722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9A398-607E-19AA-2FA2-6A9486FF4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67A71F-93D1-3FE1-9D98-47190B6F93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B76AF-A44B-BCC8-6368-2FCB92476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FF940-A1E4-49C1-A94C-258B66B1FEFB}" type="datetime1">
              <a:rPr lang="en-GB" smtClean="0"/>
              <a:t>23/02/2025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8CFEDC-9A6E-A3AD-47BB-4544BD985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#ZeroCon25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38CCB9-6F66-B343-A239-09809FB7E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D6B42D19-6742-C21D-3E3A-50AF0056C0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962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8C57BD-472C-6054-F85B-C6E7EBFD78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A5734E-BF7C-6ADA-36DF-8345F81F3D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9FA9AB-245D-7C9C-7F7C-F0DDADFC8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A194E-3B7B-4619-9F0B-8946120CC2C2}" type="datetime1">
              <a:rPr lang="en-GB" smtClean="0"/>
              <a:t>23/02/2025</a:t>
            </a:fld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8715A0-7D97-C371-F46C-459234CE3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A92BB482-4C0F-1893-218E-340DCE3E41C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465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2CDE7-D24B-A1C8-5E44-202ABECFC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2AA8D-420E-E8B5-CDB6-88D320632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C8133A-0964-2A2C-F557-E8A9D21E4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9F230-EE29-4360-9E5D-C4AB95018DB3}" type="datetime1">
              <a:rPr lang="en-GB" smtClean="0"/>
              <a:t>23/02/2025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6AD633-B6D6-91FA-64FB-501EA2FB2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#ZeroCon25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EAAD51-9D5D-25E1-F465-809F007EC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7A3ADA9-529C-6BD8-8B18-D897077722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037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D86FF-9CEB-1D25-2E90-369E9B0FF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8384C-F6AC-F088-2F50-A86FF934D8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C40FCB-67DF-CE66-B624-667997970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7C451A-BAE8-4BB7-B4A9-840375C61CF2}" type="datetime1">
              <a:rPr lang="en-GB" smtClean="0"/>
              <a:t>23/02/2025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9611E-370E-03AF-C519-6268D0A66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#ZeroCon25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8EE00-A0DC-F045-A7B2-6D6970D17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8684AF3-AE79-E964-B9D1-32174968E2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813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0645F-4ADB-34A8-8348-8DA5EC0B3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DEFF4-799C-B171-FDEC-9F32D3683D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E9D5E4-9475-B9C9-B19F-C6F90A2573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D3DB3A-533A-A389-C798-9BB43D1F7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F48CE-F800-44D8-9FB8-C2F14BB717AF}" type="datetime1">
              <a:rPr lang="en-GB" smtClean="0"/>
              <a:t>23/02/2025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692D28-6A9A-84C4-8E6F-E19FDA416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#ZeroCon25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EFDAC-0A32-E484-69C9-CAC7902FD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509410CA-2628-6086-32C8-F078A3F00D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122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2298A-1F8E-C04A-F0FC-303981F88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04B0BE-77C8-FC6F-2D01-52EA579BE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30E7F1-9FCB-C624-0AD0-0B4362A9CC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940BA5-6077-6C83-9A0A-D929E13531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1A5F4E-F46E-F9D4-EB91-01F3AF3BB7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A89E74-A823-F039-110E-16DB1050A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EAA53-9EBB-475F-81CE-60A0FA17D35A}" type="datetime1">
              <a:rPr lang="en-GB" smtClean="0"/>
              <a:t>23/02/2025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5C4120-5D85-2DAB-1B82-679CBFE0F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#ZeroCon25</a:t>
            </a:r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2AED93-B0A6-16E2-54DD-BAC7D1CFF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6C21E80C-5188-0E99-CB29-5452401034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7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EC525-402E-F69C-210B-5268E9E93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CFC308-6A34-9878-DECA-D72CAED76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3E1DF0-723F-4583-B7C7-FD8C4EA08810}" type="datetime1">
              <a:rPr lang="en-GB" smtClean="0"/>
              <a:t>23/02/2025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50079B-A083-6A7F-4194-BA4D85C4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#ZeroCon25</a:t>
            </a: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6EC79D-9860-3786-8D4E-46E02CC0E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6" name="Picture 5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9B978296-E8D6-80D7-911A-F4F68A8F61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318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DBA8C4-CBF7-6C7C-BB26-6A44D83DE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0F14AC-2947-477D-A5A3-42D95CFB8153}" type="datetime1">
              <a:rPr lang="en-GB" smtClean="0"/>
              <a:t>23/02/2025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A765CF-3B46-DDD1-5D61-DEE395693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#ZeroCon25</a:t>
            </a: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92119D-5AC0-FA92-AC8A-20B4D8168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5" name="Picture 4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D0459225-7B96-6284-00B2-CF639F89264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805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85413-E692-6DD2-584B-C153D1CDA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73494-908C-8287-2878-B8109DD71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E99BDB-AE6B-E7B3-79DD-6DA3BEF435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EEE4D6-70C6-0DAC-3D3B-CEF908DC7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BA894F-2169-40F5-A488-0DED1E32D92D}" type="datetime1">
              <a:rPr lang="en-GB" smtClean="0"/>
              <a:t>23/02/2025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9C3971-79A3-C209-564C-BD5D9D86E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#ZeroCon25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402702-277B-3ACF-851A-C0C404ED8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2A8373D0-4AD4-04E7-6DAC-6E1FA947001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665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B3E06-41AF-0ACA-CCBD-F5BAB7AC3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6BC9B1-E8C2-C7D8-0ACB-3D5B734FE3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78FB8E-65FD-4C56-E3A9-054836CB1F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E3F7DA-8E45-6DD8-7482-BC161C470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800F5A-532D-4F87-AB6D-3F2ECE8BF666}" type="datetime1">
              <a:rPr lang="en-GB" smtClean="0"/>
              <a:t>23/02/2025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FDB1F6-A587-5CC5-B4A1-6CBC2452E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#ZeroCon25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3402A9-A0E0-7045-EA1F-7AA57991E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C97FE7C3-62EE-EBCF-7381-9E13CB86EC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175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C4DFD2-A48F-938F-9C39-58C9547BD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346B3-1FB5-CBE0-B15E-5E254CF78A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792518"/>
            <a:ext cx="10515600" cy="3861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D545C8-B46A-1919-AEB8-64178D1CD9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F3C978-C8B7-45B7-A1FD-262897265120}" type="datetime1">
              <a:rPr lang="en-GB" smtClean="0"/>
              <a:t>23/02/2025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CA2EC-9AAA-A334-BAFC-D20203C40D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#ZeroCon25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F4DD50-8E12-ED09-0BAF-BA8058E0E3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587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Roboto" panose="02000000000000000000" pitchFamily="2" charset="0"/>
          <a:ea typeface="Roboto" panose="02000000000000000000" pitchFamily="2" charset="0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782FC-8B01-42F4-8056-DCC2EFED95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1073" y="1201784"/>
            <a:ext cx="11390812" cy="2073065"/>
          </a:xfrm>
        </p:spPr>
        <p:txBody>
          <a:bodyPr>
            <a:normAutofit fontScale="90000"/>
          </a:bodyPr>
          <a:lstStyle/>
          <a:p>
            <a:r>
              <a:rPr lang="en-GB" sz="7200" noProof="0" dirty="0">
                <a:latin typeface="Roboto"/>
                <a:ea typeface="Roboto"/>
                <a:cs typeface="Roboto"/>
              </a:rPr>
              <a:t>Technology Transfer for 3D-Printed Prosthetics to Ukraine</a:t>
            </a:r>
            <a:endParaRPr lang="en-GB" noProof="0" dirty="0">
              <a:latin typeface="Roboto"/>
              <a:ea typeface="Roboto"/>
              <a:cs typeface="Roboto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D29E75-4221-A94E-345A-B32600075C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09451" y="3444665"/>
            <a:ext cx="11234057" cy="2211557"/>
          </a:xfrm>
        </p:spPr>
        <p:txBody>
          <a:bodyPr anchor="ctr">
            <a:normAutofit/>
          </a:bodyPr>
          <a:lstStyle/>
          <a:p>
            <a:r>
              <a:rPr lang="en-GB" noProof="0" dirty="0">
                <a:solidFill>
                  <a:srgbClr val="595959"/>
                </a:solidFill>
                <a:latin typeface="Roboto"/>
                <a:ea typeface="Roboto"/>
                <a:cs typeface="Roboto"/>
              </a:rPr>
              <a:t>Noriko Takahashi and Eduardo Moreira</a:t>
            </a:r>
            <a:br>
              <a:rPr lang="en-GB" noProof="0" dirty="0">
                <a:solidFill>
                  <a:srgbClr val="595959"/>
                </a:solidFill>
                <a:latin typeface="Roboto"/>
                <a:ea typeface="Roboto"/>
                <a:cs typeface="Roboto"/>
              </a:rPr>
            </a:br>
            <a:br>
              <a:rPr lang="en-GB" noProof="0" dirty="0">
                <a:solidFill>
                  <a:srgbClr val="595959"/>
                </a:solidFill>
                <a:latin typeface="Roboto"/>
                <a:ea typeface="Roboto"/>
                <a:cs typeface="Roboto"/>
              </a:rPr>
            </a:br>
            <a:r>
              <a:rPr lang="en-GB" noProof="0" dirty="0">
                <a:solidFill>
                  <a:srgbClr val="595959"/>
                </a:solidFill>
                <a:latin typeface="Roboto"/>
                <a:ea typeface="Roboto"/>
                <a:cs typeface="Roboto"/>
              </a:rPr>
              <a:t>UNIDO</a:t>
            </a:r>
          </a:p>
          <a:p>
            <a:r>
              <a:rPr lang="en-GB" noProof="0" dirty="0">
                <a:solidFill>
                  <a:srgbClr val="595959"/>
                </a:solidFill>
                <a:latin typeface="Roboto"/>
                <a:ea typeface="Roboto"/>
                <a:cs typeface="Roboto"/>
              </a:rPr>
              <a:t>Austria</a:t>
            </a:r>
            <a:endParaRPr lang="en-GB" noProof="0" dirty="0">
              <a:solidFill>
                <a:srgbClr val="595959"/>
              </a:solidFill>
              <a:latin typeface="Roboto" panose="02000000000000000000" pitchFamily="2" charset="0"/>
              <a:ea typeface="Roboto" panose="02000000000000000000" pitchFamily="2" charset="0"/>
              <a:cs typeface="Roboto"/>
            </a:endParaRPr>
          </a:p>
          <a:p>
            <a:r>
              <a:rPr lang="en-GB" noProof="0" dirty="0">
                <a:solidFill>
                  <a:srgbClr val="595959"/>
                </a:solidFill>
                <a:latin typeface="Roboto"/>
                <a:ea typeface="Roboto"/>
                <a:cs typeface="Roboto"/>
              </a:rPr>
              <a:t>Making Quality Prosthetics Globally Accessible and Affordable</a:t>
            </a:r>
            <a:endParaRPr lang="en-GB" noProof="0" dirty="0">
              <a:solidFill>
                <a:srgbClr val="595959"/>
              </a:solidFill>
            </a:endParaRP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E4771D02-F4E4-C632-E5D7-C5E26F71C09C}"/>
              </a:ext>
            </a:extLst>
          </p:cNvPr>
          <p:cNvSpPr txBox="1">
            <a:spLocks/>
          </p:cNvSpPr>
          <p:nvPr/>
        </p:nvSpPr>
        <p:spPr>
          <a:xfrm>
            <a:off x="842554" y="5692088"/>
            <a:ext cx="10567851" cy="846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2400" b="1" noProof="0" dirty="0">
                <a:solidFill>
                  <a:srgbClr val="595959"/>
                </a:solidFill>
                <a:latin typeface="Roboto"/>
                <a:ea typeface="Roboto"/>
                <a:cs typeface="Roboto"/>
              </a:rPr>
              <a:t>6 March 2025 | 12:00 - 13:00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C716C2-4F95-FCBF-7036-34DE7C915C86}"/>
              </a:ext>
            </a:extLst>
          </p:cNvPr>
          <p:cNvSpPr txBox="1"/>
          <p:nvPr/>
        </p:nvSpPr>
        <p:spPr>
          <a:xfrm>
            <a:off x="618702" y="6357703"/>
            <a:ext cx="2133457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GB" noProof="0" dirty="0">
                <a:solidFill>
                  <a:srgbClr val="595959"/>
                </a:solidFill>
                <a:ea typeface="+mn-lt"/>
                <a:cs typeface="+mn-lt"/>
              </a:rPr>
              <a:t>#ZeroCon25</a:t>
            </a:r>
            <a:endParaRPr lang="en-GB" noProof="0" dirty="0">
              <a:solidFill>
                <a:srgbClr val="595959"/>
              </a:solidFill>
              <a:ea typeface="Calibri"/>
              <a:cs typeface="Calibri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DF2F47-DE12-0075-6EDB-366148F7F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noProof="0" smtClean="0">
                <a:latin typeface="Roboto" panose="02000000000000000000" pitchFamily="2" charset="0"/>
                <a:ea typeface="Roboto" panose="02000000000000000000" pitchFamily="2" charset="0"/>
              </a:rPr>
              <a:t>1</a:t>
            </a:fld>
            <a:endParaRPr lang="en-GB" noProof="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765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A38494-CC2C-3D31-898B-984D50550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28656" y="6570909"/>
            <a:ext cx="2743200" cy="365125"/>
          </a:xfrm>
        </p:spPr>
        <p:txBody>
          <a:bodyPr/>
          <a:lstStyle/>
          <a:p>
            <a:fld id="{1195A9E4-2CE9-4E32-BE85-7C32F0F78A6D}" type="slidenum">
              <a:rPr lang="en-GB" noProof="0" smtClean="0"/>
              <a:t>10</a:t>
            </a:fld>
            <a:endParaRPr lang="en-GB" noProof="0" dirty="0"/>
          </a:p>
        </p:txBody>
      </p:sp>
      <p:pic>
        <p:nvPicPr>
          <p:cNvPr id="20" name="Picture 19" descr="An Amputee on a wheelchair ">
            <a:extLst>
              <a:ext uri="{FF2B5EF4-FFF2-40B4-BE49-F238E27FC236}">
                <a16:creationId xmlns:a16="http://schemas.microsoft.com/office/drawing/2014/main" id="{97AD57F3-91B4-9147-45FC-478C177A3A2D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7" b="-65"/>
          <a:stretch/>
        </p:blipFill>
        <p:spPr>
          <a:xfrm>
            <a:off x="-19438" y="5114"/>
            <a:ext cx="4057952" cy="3406657"/>
          </a:xfrm>
          <a:prstGeom prst="rect">
            <a:avLst/>
          </a:prstGeom>
          <a:ln>
            <a:noFill/>
          </a:ln>
        </p:spPr>
      </p:pic>
      <p:pic>
        <p:nvPicPr>
          <p:cNvPr id="13" name="Picture 12" descr="A scanning device to scan the amputation">
            <a:extLst>
              <a:ext uri="{FF2B5EF4-FFF2-40B4-BE49-F238E27FC236}">
                <a16:creationId xmlns:a16="http://schemas.microsoft.com/office/drawing/2014/main" id="{94ECA38B-6E60-770F-BCC7-62CD9CD93AB4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133"/>
          <a:stretch/>
        </p:blipFill>
        <p:spPr>
          <a:xfrm>
            <a:off x="4063984" y="0"/>
            <a:ext cx="4050624" cy="3406316"/>
          </a:xfrm>
          <a:prstGeom prst="rect">
            <a:avLst/>
          </a:prstGeom>
        </p:spPr>
      </p:pic>
      <p:pic>
        <p:nvPicPr>
          <p:cNvPr id="12" name="Picture 11" descr="A digital modeling program to design the prosthetic">
            <a:extLst>
              <a:ext uri="{FF2B5EF4-FFF2-40B4-BE49-F238E27FC236}">
                <a16:creationId xmlns:a16="http://schemas.microsoft.com/office/drawing/2014/main" id="{E9BBDAAA-4062-BCE7-7ACD-D9BA1AA7A905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121938" y="5114"/>
            <a:ext cx="4068765" cy="3406316"/>
          </a:xfrm>
          <a:prstGeom prst="rect">
            <a:avLst/>
          </a:prstGeom>
        </p:spPr>
      </p:pic>
      <p:pic>
        <p:nvPicPr>
          <p:cNvPr id="11" name="Picture 10" descr="Trainees and instructor during the the 3D-printing training">
            <a:extLst>
              <a:ext uri="{FF2B5EF4-FFF2-40B4-BE49-F238E27FC236}">
                <a16:creationId xmlns:a16="http://schemas.microsoft.com/office/drawing/2014/main" id="{2116C9EB-4066-900A-E335-DC5D40A772A1}"/>
              </a:ext>
            </a:extLst>
          </p:cNvPr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37580" y="3459531"/>
            <a:ext cx="4076095" cy="3413531"/>
          </a:xfrm>
          <a:prstGeom prst="rect">
            <a:avLst/>
          </a:prstGeom>
        </p:spPr>
      </p:pic>
      <p:pic>
        <p:nvPicPr>
          <p:cNvPr id="14" name="Picture 13" descr="3D-printing printer, printing a prosthetic socket">
            <a:extLst>
              <a:ext uri="{FF2B5EF4-FFF2-40B4-BE49-F238E27FC236}">
                <a16:creationId xmlns:a16="http://schemas.microsoft.com/office/drawing/2014/main" id="{D33F1C57-29B3-5E5E-7BED-4B0B35BFB5F4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063984" y="3448015"/>
            <a:ext cx="4050624" cy="3416147"/>
          </a:xfrm>
          <a:prstGeom prst="rect">
            <a:avLst/>
          </a:prstGeom>
        </p:spPr>
      </p:pic>
      <p:pic>
        <p:nvPicPr>
          <p:cNvPr id="8" name="Picture 7" descr="Trainees examining a prosthetic foot">
            <a:extLst>
              <a:ext uri="{FF2B5EF4-FFF2-40B4-BE49-F238E27FC236}">
                <a16:creationId xmlns:a16="http://schemas.microsoft.com/office/drawing/2014/main" id="{D226607A-6C73-EB19-8FED-940613FC7678}"/>
              </a:ext>
            </a:extLst>
          </p:cNvPr>
          <p:cNvPicPr>
            <a:picLocks noChangeAspect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133512" y="3457846"/>
            <a:ext cx="4050624" cy="340631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41DBED-57B3-27E6-1F2C-7AC0A8ED13D9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056063" y="6570663"/>
            <a:ext cx="4114800" cy="3651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#ZeroCon25</a:t>
            </a:r>
          </a:p>
        </p:txBody>
      </p:sp>
    </p:spTree>
    <p:extLst>
      <p:ext uri="{BB962C8B-B14F-4D97-AF65-F5344CB8AC3E}">
        <p14:creationId xmlns:p14="http://schemas.microsoft.com/office/powerpoint/2010/main" val="3811862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9867EA19-6E67-4295-F673-081EFF01B2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5137" y="559997"/>
            <a:ext cx="10043160" cy="774127"/>
          </a:xfrm>
        </p:spPr>
        <p:txBody>
          <a:bodyPr/>
          <a:lstStyle/>
          <a:p>
            <a:r>
              <a:rPr lang="en-GB" b="1" noProof="0" dirty="0"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About UNIDO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3D12346A-244A-C62E-52D1-C600A5BB60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5137" y="1860284"/>
            <a:ext cx="9919063" cy="4437719"/>
          </a:xfrm>
        </p:spPr>
        <p:txBody>
          <a:bodyPr vert="horz" lIns="91440" tIns="45720" rIns="91440" bIns="45720" rtlCol="0" anchor="t">
            <a:normAutofit fontScale="85000" lnSpcReduction="20000"/>
          </a:bodyPr>
          <a:lstStyle/>
          <a:p>
            <a:pPr>
              <a:lnSpc>
                <a:spcPct val="100000"/>
              </a:lnSpc>
              <a:spcAft>
                <a:spcPts val="600"/>
              </a:spcAft>
              <a:buSzPts val="1000"/>
              <a:tabLst>
                <a:tab pos="457200" algn="l"/>
              </a:tabLst>
            </a:pPr>
            <a:r>
              <a:rPr lang="en-GB" sz="3500" noProof="0" dirty="0">
                <a:solidFill>
                  <a:srgbClr val="595959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A specialized agency of the UN with a unique mandate to promote industrial development through Inclusive and Sustainable Industrial Development (ISID)</a:t>
            </a:r>
          </a:p>
          <a:p>
            <a:pPr>
              <a:lnSpc>
                <a:spcPct val="100000"/>
              </a:lnSpc>
              <a:spcAft>
                <a:spcPts val="600"/>
              </a:spcAft>
              <a:buSzPts val="1000"/>
              <a:tabLst>
                <a:tab pos="457200" algn="l"/>
              </a:tabLst>
            </a:pPr>
            <a:r>
              <a:rPr lang="en-GB" sz="3500" noProof="0" dirty="0">
                <a:solidFill>
                  <a:srgbClr val="595959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UN Sustainable Development Goal (SDG) 9: Build resilient infrastructure, promote inclusive and sustainable industrialization and foster innovation</a:t>
            </a:r>
          </a:p>
          <a:p>
            <a:pPr>
              <a:lnSpc>
                <a:spcPct val="100000"/>
              </a:lnSpc>
              <a:spcAft>
                <a:spcPts val="600"/>
              </a:spcAft>
              <a:buSzPts val="1000"/>
              <a:tabLst>
                <a:tab pos="457200" algn="l"/>
              </a:tabLst>
            </a:pPr>
            <a:r>
              <a:rPr lang="en-GB" sz="3500" noProof="0" dirty="0">
                <a:solidFill>
                  <a:srgbClr val="595959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Implements the UN Disability Inclusion Strategy and a member of the Inter-Agency Working Group on Gender and Disability Inclusion and VIC Disability and Inclusion Network</a:t>
            </a:r>
          </a:p>
          <a:p>
            <a:pPr marL="0" indent="0">
              <a:buNone/>
            </a:pPr>
            <a:endParaRPr lang="en-GB" noProof="0" dirty="0"/>
          </a:p>
          <a:p>
            <a:endParaRPr lang="en-GB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34FAB-DF78-BB7C-E7DD-18ED1483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noProof="0" smtClean="0"/>
              <a:t>2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0562361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0F381C-11F9-69F4-765B-32B426FB4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4822"/>
            <a:ext cx="10515600" cy="724787"/>
          </a:xfrm>
        </p:spPr>
        <p:txBody>
          <a:bodyPr/>
          <a:lstStyle/>
          <a:p>
            <a:r>
              <a:rPr lang="en-GB" b="1" noProof="0" dirty="0"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Our Project Approach</a:t>
            </a:r>
            <a:endParaRPr lang="en-GB" noProof="0" dirty="0">
              <a:latin typeface="Arial" panose="020B0604020202020204" pitchFamily="34" charset="0"/>
              <a:ea typeface="Roboto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A7C5D5-205D-9C90-1E33-4594675D31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3757" y="2032366"/>
            <a:ext cx="10515600" cy="386122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3200" noProof="0" dirty="0">
                <a:solidFill>
                  <a:srgbClr val="595959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Understanding the Local Context </a:t>
            </a:r>
          </a:p>
          <a:p>
            <a:r>
              <a:rPr lang="en-GB" sz="3200" noProof="0" dirty="0">
                <a:solidFill>
                  <a:srgbClr val="595959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Leveraging Cutting-Edge Technologies </a:t>
            </a:r>
          </a:p>
          <a:p>
            <a:r>
              <a:rPr lang="en-GB" sz="3200" noProof="0" dirty="0">
                <a:solidFill>
                  <a:srgbClr val="595959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Adapting Technologies and Business Model to Local Needs </a:t>
            </a:r>
          </a:p>
          <a:p>
            <a:r>
              <a:rPr lang="en-GB" sz="3200" noProof="0" dirty="0">
                <a:solidFill>
                  <a:srgbClr val="595959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Building the Capacity of Existing Institutions and Professionals</a:t>
            </a:r>
          </a:p>
          <a:p>
            <a:r>
              <a:rPr lang="en-GB" sz="3200" noProof="0" dirty="0">
                <a:solidFill>
                  <a:srgbClr val="595959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Strengthening Local Production and Innovation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0E4D4A-90F7-BBE5-718E-DA9BED85D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#ZeroCon25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59123F7-9728-C950-E71F-52ABBE2144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noProof="0" smtClean="0"/>
              <a:t>3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9490150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7692907-A6DD-A7B4-D8C8-B6C8285E3B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16095"/>
            <a:ext cx="9285514" cy="1325563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GB" sz="3500" b="1" noProof="0" dirty="0"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Emergency Assistance for 3D-Printed Prosthetics &amp; Job Creation in Ukraine</a:t>
            </a:r>
            <a:r>
              <a:rPr lang="en-GB" sz="3500" noProof="0" dirty="0"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 </a:t>
            </a:r>
            <a:br>
              <a:rPr lang="en-GB" sz="3500" noProof="0" dirty="0"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</a:br>
            <a:r>
              <a:rPr lang="en-GB" sz="3500" noProof="0" dirty="0"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                           </a:t>
            </a:r>
            <a:r>
              <a:rPr lang="en-GB" sz="2800" dirty="0"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  (</a:t>
            </a:r>
            <a:r>
              <a:rPr lang="en-GB" sz="2800" i="1" noProof="0" dirty="0"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Ongoing since March 2023)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1B0AD67-7D33-80EC-7669-E42C2D597E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2209720"/>
            <a:ext cx="10515599" cy="435005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GB" b="1" noProof="0" dirty="0">
                <a:solidFill>
                  <a:srgbClr val="595959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CONTEXT: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GB" noProof="0" dirty="0">
                <a:solidFill>
                  <a:srgbClr val="595959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The war in Ukraine since 2022 led to a sharp increase in the number of persons with disabilities (</a:t>
            </a:r>
            <a:r>
              <a:rPr lang="en-GB" noProof="0" dirty="0" err="1">
                <a:solidFill>
                  <a:srgbClr val="595959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PwD</a:t>
            </a:r>
            <a:r>
              <a:rPr lang="en-GB" noProof="0" dirty="0">
                <a:solidFill>
                  <a:srgbClr val="595959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). </a:t>
            </a:r>
          </a:p>
          <a:p>
            <a:pPr marL="0" indent="0">
              <a:buNone/>
            </a:pPr>
            <a:r>
              <a:rPr lang="en-GB" b="1" noProof="0" dirty="0">
                <a:solidFill>
                  <a:srgbClr val="595959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STRATEGY: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GB" noProof="0" dirty="0">
                <a:solidFill>
                  <a:srgbClr val="595959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Partner with a private company to transfer prosthetic technology through training and equipment provision. </a:t>
            </a:r>
          </a:p>
          <a:p>
            <a:pPr marL="0" indent="0">
              <a:buNone/>
            </a:pPr>
            <a:r>
              <a:rPr lang="en-GB" b="1" noProof="0" dirty="0">
                <a:solidFill>
                  <a:srgbClr val="595959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EXPECTED RESULTS: 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GB" noProof="0" dirty="0" err="1">
                <a:solidFill>
                  <a:srgbClr val="595959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PwD</a:t>
            </a:r>
            <a:r>
              <a:rPr lang="en-GB" noProof="0" dirty="0">
                <a:solidFill>
                  <a:srgbClr val="595959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 gain mobility and self-reliance. 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4731FDA-D762-F3F1-2AB1-B51A13926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#ZeroCon25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E0EE796-30BE-3F05-4A8E-7F61B09D8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noProof="0" smtClean="0"/>
              <a:t>4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822179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6378BE-B552-03DF-6140-1CE95324B4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0306"/>
            <a:ext cx="10515600" cy="1325563"/>
          </a:xfrm>
        </p:spPr>
        <p:txBody>
          <a:bodyPr>
            <a:normAutofit/>
          </a:bodyPr>
          <a:lstStyle/>
          <a:p>
            <a:r>
              <a:rPr lang="en-GB" b="1" noProof="0" dirty="0"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Innovative Aspects of the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7C3F20-415B-72F2-8D0C-9C7D5245B7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7043" y="2528108"/>
            <a:ext cx="10515600" cy="262914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3200" noProof="0" dirty="0">
                <a:solidFill>
                  <a:srgbClr val="595959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Supporting Private Sector Development</a:t>
            </a:r>
          </a:p>
          <a:p>
            <a:r>
              <a:rPr lang="en-GB" sz="3200" noProof="0" dirty="0">
                <a:solidFill>
                  <a:srgbClr val="595959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Focus on B2B Technology Transfer </a:t>
            </a:r>
          </a:p>
          <a:p>
            <a:r>
              <a:rPr lang="en-GB" sz="3200" noProof="0" dirty="0">
                <a:solidFill>
                  <a:srgbClr val="595959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Leveraging Digital Technology &amp; AI</a:t>
            </a:r>
          </a:p>
          <a:p>
            <a:r>
              <a:rPr lang="en-GB" sz="3200" noProof="0" dirty="0">
                <a:solidFill>
                  <a:srgbClr val="595959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Training with Real-World Application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A416CA-1B5B-2C34-8C23-28D0F2EF2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#ZeroCon25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CBD7A7-2B43-F3D5-21B8-BFB936CFDD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noProof="0" smtClean="0"/>
              <a:t>5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9866945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EA286B-066E-9282-12BB-B41ABB828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272" y="466954"/>
            <a:ext cx="10515600" cy="1325563"/>
          </a:xfrm>
        </p:spPr>
        <p:txBody>
          <a:bodyPr/>
          <a:lstStyle/>
          <a:p>
            <a:r>
              <a:rPr lang="en-GB" b="1" noProof="0" dirty="0">
                <a:latin typeface="Roboto"/>
                <a:ea typeface="Roboto"/>
                <a:cs typeface="Roboto"/>
              </a:rPr>
              <a:t>Why </a:t>
            </a:r>
            <a:r>
              <a:rPr lang="en-GB" b="1" noProof="0" dirty="0"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3D-Printed</a:t>
            </a:r>
            <a:r>
              <a:rPr lang="en-GB" b="1" noProof="0" dirty="0">
                <a:latin typeface="Roboto"/>
                <a:ea typeface="Roboto"/>
                <a:cs typeface="Roboto"/>
              </a:rPr>
              <a:t> Prosthetics for Ukraine?</a:t>
            </a:r>
            <a:endParaRPr lang="en-GB" b="1" noProof="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2074FD-EBFD-5FCE-9A30-50B338D0A2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3128" y="1792517"/>
            <a:ext cx="9661071" cy="4295131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>
              <a:buNone/>
            </a:pPr>
            <a:r>
              <a:rPr lang="en-GB" sz="3500" noProof="0" dirty="0">
                <a:solidFill>
                  <a:srgbClr val="595959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Advantages:</a:t>
            </a:r>
          </a:p>
          <a:p>
            <a:r>
              <a:rPr lang="en-GB" noProof="0" dirty="0">
                <a:solidFill>
                  <a:srgbClr val="595959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Increasing the production efficiency</a:t>
            </a:r>
          </a:p>
          <a:p>
            <a:r>
              <a:rPr lang="en-GB" noProof="0" dirty="0">
                <a:solidFill>
                  <a:srgbClr val="595959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Leveraging on Ukraine’s ICT infrastructure and human capital</a:t>
            </a:r>
            <a:endParaRPr lang="en-GB" noProof="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noProof="0" dirty="0">
                <a:solidFill>
                  <a:srgbClr val="595959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More Accessibility &amp; Affordability</a:t>
            </a:r>
            <a:endParaRPr lang="en-GB" noProof="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noProof="0" dirty="0">
              <a:solidFill>
                <a:srgbClr val="595959"/>
              </a:solidFill>
              <a:latin typeface="Arial" panose="020B0604020202020204" pitchFamily="34" charset="0"/>
              <a:ea typeface="Roboto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GB" sz="3500" noProof="0" dirty="0">
                <a:solidFill>
                  <a:srgbClr val="595959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Challenges:</a:t>
            </a:r>
            <a:endParaRPr lang="en-GB" sz="3500" noProof="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noProof="0" dirty="0">
                <a:solidFill>
                  <a:srgbClr val="595959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Shortage of Skilled Professionals</a:t>
            </a:r>
            <a:endParaRPr lang="en-GB" noProof="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noProof="0" dirty="0">
                <a:solidFill>
                  <a:srgbClr val="595959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Perception of Product Value</a:t>
            </a:r>
            <a:endParaRPr lang="en-GB" noProof="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noProof="0" dirty="0">
                <a:solidFill>
                  <a:srgbClr val="595959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Predominance of Traumatic Amputations </a:t>
            </a:r>
            <a:endParaRPr lang="en-GB" noProof="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noProof="0" dirty="0">
                <a:solidFill>
                  <a:srgbClr val="595959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Long Technology Adoption Time </a:t>
            </a:r>
            <a:endParaRPr lang="en-GB" noProof="0" dirty="0">
              <a:solidFill>
                <a:srgbClr val="5959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03A1C4-AEF9-88B1-89DF-D62A9DE94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#ZeroCon25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ECD126A-B8B0-50DF-CC70-39CE54BB46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noProof="0" smtClean="0"/>
              <a:t>6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344269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9CA98E-1AAF-4F29-604C-51D15E72D9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26282"/>
            <a:ext cx="10515600" cy="1325563"/>
          </a:xfrm>
        </p:spPr>
        <p:txBody>
          <a:bodyPr/>
          <a:lstStyle/>
          <a:p>
            <a:r>
              <a:rPr lang="en-GB" b="1" noProof="0" dirty="0"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Success Factors?</a:t>
            </a:r>
            <a:endParaRPr lang="en-GB" b="1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B08184-9E72-369D-C452-D62D8FE1BF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8057" y="2223484"/>
            <a:ext cx="10515600" cy="3861226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GB" sz="3200" noProof="0" dirty="0">
                <a:solidFill>
                  <a:srgbClr val="595959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Capitalizing on Existing Systems</a:t>
            </a:r>
          </a:p>
          <a:p>
            <a:r>
              <a:rPr lang="en-GB" sz="3200" noProof="0" dirty="0">
                <a:solidFill>
                  <a:srgbClr val="595959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Working though International &amp; Local Partners</a:t>
            </a:r>
          </a:p>
          <a:p>
            <a:r>
              <a:rPr lang="en-GB" sz="3200" noProof="0" dirty="0">
                <a:solidFill>
                  <a:srgbClr val="595959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Transparency &amp; Realistic Expectations</a:t>
            </a:r>
          </a:p>
          <a:p>
            <a:r>
              <a:rPr lang="en-GB" sz="3200" noProof="0" dirty="0">
                <a:solidFill>
                  <a:srgbClr val="595959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Holistic Thinking &amp; Pragmatic Approach</a:t>
            </a:r>
          </a:p>
          <a:p>
            <a:r>
              <a:rPr lang="en-GB" sz="3200" noProof="0" dirty="0">
                <a:solidFill>
                  <a:srgbClr val="595959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Contextualized Technology Integration</a:t>
            </a:r>
            <a:endParaRPr lang="en-GB" sz="3200" noProof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525C37D-4CB7-468D-8371-1CB92DF78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#ZeroCon25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44E276-6961-3205-3910-E689E876F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noProof="0" smtClean="0"/>
              <a:t>7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6834654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52207-1652-9D2A-1F03-18081196CE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0182"/>
            <a:ext cx="10515600" cy="1325563"/>
          </a:xfrm>
        </p:spPr>
        <p:txBody>
          <a:bodyPr/>
          <a:lstStyle/>
          <a:p>
            <a:r>
              <a:rPr lang="en-GB" sz="4000" b="1" noProof="0" dirty="0"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Financing &amp; Sustainability?</a:t>
            </a:r>
            <a:endParaRPr lang="en-GB" sz="4000" b="1" noProof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b="1" noProof="0" dirty="0">
              <a:solidFill>
                <a:srgbClr val="595959"/>
              </a:solidFill>
              <a:latin typeface="Roboto"/>
              <a:ea typeface="Roboto"/>
              <a:cs typeface="Roboto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63728B-FB50-E80A-11E9-DB8E728560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5528" y="2035745"/>
            <a:ext cx="9639301" cy="323838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3200" noProof="0" dirty="0">
                <a:solidFill>
                  <a:srgbClr val="595959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Challenges in mobilizing funding to support the local private sector</a:t>
            </a:r>
          </a:p>
          <a:p>
            <a:r>
              <a:rPr lang="en-GB" sz="3200" noProof="0" dirty="0">
                <a:solidFill>
                  <a:srgbClr val="595959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Short-term programs undermine sustainability</a:t>
            </a:r>
          </a:p>
          <a:p>
            <a:r>
              <a:rPr lang="en-GB" sz="3200" noProof="0" dirty="0">
                <a:solidFill>
                  <a:srgbClr val="595959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Need for long-term financial support and commitment by the international community and the government</a:t>
            </a:r>
          </a:p>
          <a:p>
            <a:pPr>
              <a:buNone/>
            </a:pPr>
            <a:endParaRPr lang="en-GB" noProof="0" dirty="0">
              <a:cs typeface="Roboto"/>
            </a:endParaRPr>
          </a:p>
          <a:p>
            <a:pPr marL="0" indent="0">
              <a:buNone/>
            </a:pPr>
            <a:endParaRPr lang="en-GB" noProof="0" dirty="0">
              <a:cs typeface="Roboto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773479-ECAE-6648-3865-555506013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#ZeroCon25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DB3C79-78D0-D1B6-E642-D83B0E8F4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noProof="0" smtClean="0"/>
              <a:t>8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6718770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F926C-F0FC-3661-299D-E1538391A4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61365"/>
            <a:ext cx="10515600" cy="1235075"/>
          </a:xfrm>
        </p:spPr>
        <p:txBody>
          <a:bodyPr>
            <a:normAutofit/>
          </a:bodyPr>
          <a:lstStyle/>
          <a:p>
            <a:r>
              <a:rPr lang="en-GB" sz="4000" b="1" noProof="0" dirty="0"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Next Steps: Global Program for Promoting Disability Inclusion in Industry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FB9EFC-03D8-6D67-C16A-16B7B184C4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5251" y="2266228"/>
            <a:ext cx="9507583" cy="348142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3200" noProof="0" dirty="0">
                <a:solidFill>
                  <a:srgbClr val="595959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Establishing a Global Approach</a:t>
            </a:r>
          </a:p>
          <a:p>
            <a:r>
              <a:rPr lang="en-GB" sz="3200" noProof="0" dirty="0">
                <a:solidFill>
                  <a:srgbClr val="595959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Scaling Proven Solutions</a:t>
            </a:r>
          </a:p>
          <a:p>
            <a:r>
              <a:rPr lang="en-GB" sz="3200" noProof="0" dirty="0">
                <a:solidFill>
                  <a:srgbClr val="595959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Focus on Supporting Institutional Capacity</a:t>
            </a:r>
          </a:p>
          <a:p>
            <a:r>
              <a:rPr lang="en-GB" sz="3200" noProof="0" dirty="0">
                <a:solidFill>
                  <a:srgbClr val="595959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Improving Accessibility to Assistive devices and Workplace Accommodations</a:t>
            </a:r>
          </a:p>
          <a:p>
            <a:r>
              <a:rPr lang="en-GB" sz="3200" noProof="0" dirty="0">
                <a:solidFill>
                  <a:srgbClr val="595959"/>
                </a:solidFill>
                <a:latin typeface="Arial" panose="020B0604020202020204" pitchFamily="34" charset="0"/>
                <a:ea typeface="Roboto"/>
                <a:cs typeface="Arial" panose="020B0604020202020204" pitchFamily="34" charset="0"/>
              </a:rPr>
              <a:t>Promoting Inclusive Employment &amp; Training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8CF735E-3938-4F69-6ABA-F52CE4ED7C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noProof="0" dirty="0"/>
              <a:t>#ZeroCon25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C4EBD9-9248-EB6B-AD0B-B39C53BB8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noProof="0" smtClean="0"/>
              <a:t>9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4538114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1386</TotalTime>
  <Words>731</Words>
  <Application>Microsoft Macintosh PowerPoint</Application>
  <PresentationFormat>ワイド画面</PresentationFormat>
  <Paragraphs>95</Paragraphs>
  <Slides>10</Slides>
  <Notes>10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6" baseType="lpstr">
      <vt:lpstr>Aptos</vt:lpstr>
      <vt:lpstr>Arial</vt:lpstr>
      <vt:lpstr>Calibri</vt:lpstr>
      <vt:lpstr>Roboto</vt:lpstr>
      <vt:lpstr>Symbol</vt:lpstr>
      <vt:lpstr>Office Theme</vt:lpstr>
      <vt:lpstr>Technology Transfer for 3D-Printed Prosthetics to Ukraine</vt:lpstr>
      <vt:lpstr>About UNIDO</vt:lpstr>
      <vt:lpstr>Our Project Approach</vt:lpstr>
      <vt:lpstr>Emergency Assistance for 3D-Printed Prosthetics &amp; Job Creation in Ukraine                               (Ongoing since March 2023)</vt:lpstr>
      <vt:lpstr>Innovative Aspects of the Project</vt:lpstr>
      <vt:lpstr>Why 3D-Printed Prosthetics for Ukraine?</vt:lpstr>
      <vt:lpstr>Success Factors?</vt:lpstr>
      <vt:lpstr>Financing &amp; Sustainability? </vt:lpstr>
      <vt:lpstr>Next Steps: Global Program for Promoting Disability Inclusion in Industry</vt:lpstr>
      <vt:lpstr>#ZeroCon25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Katerina Stanton Balazs</dc:creator>
  <cp:lastModifiedBy>典子 高橋</cp:lastModifiedBy>
  <cp:revision>327</cp:revision>
  <dcterms:created xsi:type="dcterms:W3CDTF">2022-12-05T13:52:15Z</dcterms:created>
  <dcterms:modified xsi:type="dcterms:W3CDTF">2025-02-23T05:52:09Z</dcterms:modified>
</cp:coreProperties>
</file>