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8" r:id="rId2"/>
    <p:sldId id="281" r:id="rId3"/>
    <p:sldId id="286" r:id="rId4"/>
    <p:sldId id="287" r:id="rId5"/>
    <p:sldId id="288" r:id="rId6"/>
    <p:sldId id="273"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75497" autoAdjust="0"/>
  </p:normalViewPr>
  <p:slideViewPr>
    <p:cSldViewPr snapToGrid="0">
      <p:cViewPr varScale="1">
        <p:scale>
          <a:sx n="83" d="100"/>
          <a:sy n="83" d="100"/>
        </p:scale>
        <p:origin x="582" y="96"/>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20/02/2025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Title: Global Disability Summit 2025, </a:t>
            </a:r>
            <a:r>
              <a:rPr lang="en-US" dirty="0">
                <a:latin typeface="Roboto" panose="02000000000000000000" pitchFamily="2" charset="0"/>
                <a:ea typeface="Roboto" panose="02000000000000000000" pitchFamily="2" charset="0"/>
              </a:rPr>
              <a:t>Bernd Schramm, GIZ, Germany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Roboto" panose="02000000000000000000" pitchFamily="2" charset="0"/>
                <a:ea typeface="Roboto" panose="02000000000000000000" pitchFamily="2" charset="0"/>
              </a:rPr>
              <a:t>Session: </a:t>
            </a:r>
            <a:r>
              <a:rPr lang="en-US" dirty="0"/>
              <a:t>Global Disability Conferences in 2025: Call to Action</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MS Mincho" panose="02020609040205080304" pitchFamily="49" charset="-128"/>
              </a:rPr>
              <a:t>March 6, 2025, </a:t>
            </a:r>
            <a:r>
              <a:rPr lang="en-US" sz="1200" dirty="0">
                <a:effectLst/>
                <a:latin typeface="Arial" panose="020B0604020202020204" pitchFamily="34" charset="0"/>
                <a:ea typeface="MS Mincho" panose="02020609040205080304" pitchFamily="49" charset="-128"/>
              </a:rPr>
              <a:t>16:00 to 17:00 h</a:t>
            </a:r>
            <a:endParaRPr lang="en-US" sz="1600" b="1" dirty="0">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latin typeface="Roboto" panose="02000000000000000000" pitchFamily="2" charset="0"/>
                <a:ea typeface="Roboto" panose="02000000000000000000" pitchFamily="2" charset="0"/>
              </a:rPr>
            </a:br>
            <a:endParaRPr lang="en-US" dirty="0">
              <a:latin typeface="Roboto" panose="02000000000000000000" pitchFamily="2" charset="0"/>
              <a:ea typeface="Roboto" panose="02000000000000000000" pitchFamily="2" charset="0"/>
            </a:endParaRPr>
          </a:p>
          <a:p>
            <a:endParaRPr lang="en-US"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nSpc>
                <a:spcPct val="110000"/>
              </a:lnSpc>
              <a:spcBef>
                <a:spcPts val="0"/>
              </a:spcBef>
              <a:spcAft>
                <a:spcPts val="1200"/>
              </a:spcAft>
              <a:buFont typeface="Symbol" panose="05050102010706020507" pitchFamily="18" charset="2"/>
              <a:buChar char=""/>
            </a:pPr>
            <a:r>
              <a:rPr lang="en-US" sz="1200" b="1" spc="0" dirty="0">
                <a:solidFill>
                  <a:schemeClr val="tx1"/>
                </a:solidFill>
                <a:latin typeface="Arial" panose="020B0604020202020204" pitchFamily="34" charset="0"/>
                <a:cs typeface="Arial" panose="020B0604020202020204" pitchFamily="34" charset="0"/>
              </a:rPr>
              <a:t>GDS 2025: </a:t>
            </a:r>
            <a:r>
              <a:rPr lang="en-US" sz="1200" b="1" dirty="0">
                <a:solidFill>
                  <a:schemeClr val="tx1"/>
                </a:solidFill>
                <a:latin typeface="Arial" panose="020B0604020202020204" pitchFamily="34" charset="0"/>
                <a:cs typeface="Arial" panose="020B0604020202020204" pitchFamily="34" charset="0"/>
              </a:rPr>
              <a:t>Over a Billion Reasons to #CommitToChange</a:t>
            </a:r>
            <a:endParaRPr lang="en-US" sz="1200" b="1" spc="0" dirty="0">
              <a:solidFill>
                <a:schemeClr val="tx1"/>
              </a:solidFill>
              <a:latin typeface="Arial" panose="020B0604020202020204" pitchFamily="34" charset="0"/>
              <a:cs typeface="Arial" panose="020B0604020202020204" pitchFamily="34" charset="0"/>
            </a:endParaRPr>
          </a:p>
          <a:p>
            <a:pPr marL="342900" indent="-342900">
              <a:lnSpc>
                <a:spcPct val="110000"/>
              </a:lnSpc>
              <a:spcBef>
                <a:spcPts val="0"/>
              </a:spcBef>
              <a:spcAft>
                <a:spcPts val="1200"/>
              </a:spcAft>
              <a:buFont typeface="Symbol" panose="05050102010706020507" pitchFamily="18" charset="2"/>
              <a:buChar char=""/>
            </a:pPr>
            <a:r>
              <a:rPr lang="en-US" sz="1200" spc="0" dirty="0">
                <a:solidFill>
                  <a:schemeClr val="tx1"/>
                </a:solidFill>
                <a:latin typeface="Arial" panose="020B0604020202020204" pitchFamily="34" charset="0"/>
                <a:cs typeface="Arial" panose="020B0604020202020204" pitchFamily="34" charset="0"/>
              </a:rPr>
              <a:t>2</a:t>
            </a:r>
            <a:r>
              <a:rPr lang="en-US" sz="1200" spc="0" baseline="30000" dirty="0">
                <a:solidFill>
                  <a:schemeClr val="tx1"/>
                </a:solidFill>
                <a:latin typeface="Arial" panose="020B0604020202020204" pitchFamily="34" charset="0"/>
                <a:cs typeface="Arial" panose="020B0604020202020204" pitchFamily="34" charset="0"/>
              </a:rPr>
              <a:t>nd</a:t>
            </a:r>
            <a:r>
              <a:rPr lang="en-US" sz="1200" spc="0" dirty="0">
                <a:solidFill>
                  <a:schemeClr val="tx1"/>
                </a:solidFill>
                <a:latin typeface="Arial" panose="020B0604020202020204" pitchFamily="34" charset="0"/>
                <a:cs typeface="Arial" panose="020B0604020202020204" pitchFamily="34" charset="0"/>
              </a:rPr>
              <a:t> - 3</a:t>
            </a:r>
            <a:r>
              <a:rPr lang="en-US" sz="1200" spc="0" baseline="30000" dirty="0">
                <a:solidFill>
                  <a:schemeClr val="tx1"/>
                </a:solidFill>
                <a:latin typeface="Arial" panose="020B0604020202020204" pitchFamily="34" charset="0"/>
                <a:cs typeface="Arial" panose="020B0604020202020204" pitchFamily="34" charset="0"/>
              </a:rPr>
              <a:t>rd</a:t>
            </a:r>
            <a:r>
              <a:rPr lang="en-US" sz="1200" spc="0" dirty="0">
                <a:solidFill>
                  <a:schemeClr val="tx1"/>
                </a:solidFill>
                <a:latin typeface="Arial" panose="020B0604020202020204" pitchFamily="34" charset="0"/>
                <a:cs typeface="Arial" panose="020B0604020202020204" pitchFamily="34" charset="0"/>
              </a:rPr>
              <a:t> April 2025 in Berlin / Germany </a:t>
            </a:r>
          </a:p>
          <a:p>
            <a:pPr marL="342900" indent="-342900">
              <a:lnSpc>
                <a:spcPct val="110000"/>
              </a:lnSpc>
              <a:spcBef>
                <a:spcPts val="0"/>
              </a:spcBef>
              <a:spcAft>
                <a:spcPts val="1200"/>
              </a:spcAft>
              <a:buFont typeface="Symbol" panose="05050102010706020507" pitchFamily="18" charset="2"/>
              <a:buChar char=""/>
            </a:pPr>
            <a:r>
              <a:rPr lang="en-US" sz="1200" spc="0" dirty="0">
                <a:solidFill>
                  <a:schemeClr val="tx1"/>
                </a:solidFill>
                <a:latin typeface="Arial" panose="020B0604020202020204" pitchFamily="34" charset="0"/>
                <a:cs typeface="Arial" panose="020B0604020202020204" pitchFamily="34" charset="0"/>
              </a:rPr>
              <a:t>High-profile political summit, co-hosted by Germany, Jordan and the International Disability Alliance (IDA)</a:t>
            </a:r>
          </a:p>
          <a:p>
            <a:pPr marL="342900" indent="-342900">
              <a:lnSpc>
                <a:spcPct val="110000"/>
              </a:lnSpc>
              <a:spcBef>
                <a:spcPts val="0"/>
              </a:spcBef>
              <a:spcAft>
                <a:spcPts val="1200"/>
              </a:spcAft>
              <a:buFont typeface="Symbol" panose="05050102010706020507" pitchFamily="18" charset="2"/>
              <a:buChar char=""/>
            </a:pPr>
            <a:r>
              <a:rPr lang="en-US" sz="1200" spc="0" dirty="0">
                <a:solidFill>
                  <a:schemeClr val="tx1"/>
                </a:solidFill>
                <a:latin typeface="Arial" panose="020B0604020202020204" pitchFamily="34" charset="0"/>
                <a:cs typeface="Arial" panose="020B0604020202020204" pitchFamily="34" charset="0"/>
              </a:rPr>
              <a:t>Global conference with a commitment mechanism to advance the rights and to improve the lives of persons with disabilities</a:t>
            </a:r>
          </a:p>
          <a:p>
            <a:pPr marL="342900" indent="-342900">
              <a:lnSpc>
                <a:spcPct val="110000"/>
              </a:lnSpc>
              <a:spcBef>
                <a:spcPts val="0"/>
              </a:spcBef>
              <a:spcAft>
                <a:spcPts val="1200"/>
              </a:spcAft>
              <a:buFont typeface="Symbol" panose="05050102010706020507" pitchFamily="18" charset="2"/>
              <a:buChar char=""/>
            </a:pPr>
            <a:r>
              <a:rPr lang="en-US" sz="1200" spc="0" dirty="0">
                <a:solidFill>
                  <a:schemeClr val="tx1"/>
                </a:solidFill>
                <a:latin typeface="Arial" panose="020B0604020202020204" pitchFamily="34" charset="0"/>
                <a:cs typeface="Arial" panose="020B0604020202020204" pitchFamily="34" charset="0"/>
              </a:rPr>
              <a:t>Unique opportunity for stakeholders to come together to advance the inclusion of persons with disabilities worldwide</a:t>
            </a:r>
          </a:p>
          <a:p>
            <a:pPr marL="0" indent="0">
              <a:buFont typeface="Arial" panose="020B0604020202020204" pitchFamily="34" charset="0"/>
              <a:buNone/>
            </a:pPr>
            <a:endParaRPr lang="en-US" dirty="0">
              <a:solidFill>
                <a:schemeClr val="tx1"/>
              </a:solidFill>
            </a:endParaRPr>
          </a:p>
        </p:txBody>
      </p:sp>
      <p:sp>
        <p:nvSpPr>
          <p:cNvPr id="4" name="Foliennummernplatzhalter 3"/>
          <p:cNvSpPr>
            <a:spLocks noGrp="1"/>
          </p:cNvSpPr>
          <p:nvPr>
            <p:ph type="sldNum" sz="quarter" idx="5"/>
          </p:nvPr>
        </p:nvSpPr>
        <p:spPr/>
        <p:txBody>
          <a:bodyPr/>
          <a:lstStyle/>
          <a:p>
            <a:fld id="{12149646-1762-684E-BB30-454370D4872A}" type="slidenum">
              <a:rPr lang="en-US" smtClean="0"/>
              <a:t>2</a:t>
            </a:fld>
            <a:endParaRPr lang="en-US" dirty="0"/>
          </a:p>
        </p:txBody>
      </p:sp>
    </p:spTree>
    <p:extLst>
      <p:ext uri="{BB962C8B-B14F-4D97-AF65-F5344CB8AC3E}">
        <p14:creationId xmlns:p14="http://schemas.microsoft.com/office/powerpoint/2010/main" val="128978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DFDFD"/>
                </a:solidFill>
                <a:effectLst/>
                <a:latin typeface="Urbanist"/>
              </a:rPr>
              <a:t>The International Disability Alliance (IDA), the Government of Germany, and the Government of Jordan will host the third Global Disability Summit (GDS). </a:t>
            </a:r>
            <a:r>
              <a:rPr lang="en-US" b="0" i="0" dirty="0">
                <a:solidFill>
                  <a:srgbClr val="252537"/>
                </a:solidFill>
                <a:effectLst/>
                <a:latin typeface="Urbanist"/>
              </a:rPr>
              <a:t>The GDS is a unique global mechanism that improves the lives of persons with disabilities, especially from the global South. It was created in 2017 to convene global, regional, and national stakeholders that share the same goal and vision for disability inclusive development and humanitarian action.</a:t>
            </a:r>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48728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800"/>
              </a:spcAft>
              <a:buFont typeface="Symbol" panose="05050102010706020507" pitchFamily="18" charset="2"/>
              <a:buNone/>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Roboto" panose="02000000000000000000" pitchFamily="2" charset="0"/>
                <a:cs typeface="Arial" panose="020B0604020202020204" pitchFamily="34" charset="0"/>
              </a:rPr>
              <a:t>What to expect?</a:t>
            </a:r>
            <a:b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Roboto" panose="02000000000000000000" pitchFamily="2" charset="0"/>
                <a:cs typeface="Arial" panose="020B0604020202020204" pitchFamily="34" charset="0"/>
              </a:rPr>
            </a:b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Roboto" panose="02000000000000000000" pitchFamily="2" charset="0"/>
              <a:cs typeface="Arial" panose="020B0604020202020204" pitchFamily="34" charset="0"/>
            </a:endParaRP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High-Level Opening by Chancellor Scholz (GER) and </a:t>
            </a:r>
            <a:r>
              <a:rPr lang="en-GB" sz="1200" dirty="0">
                <a:solidFill>
                  <a:schemeClr val="tx1"/>
                </a:solidFill>
                <a:latin typeface="Arial" panose="020B0604020202020204" pitchFamily="34" charset="0"/>
                <a:cs typeface="Arial" panose="020B0604020202020204" pitchFamily="34" charset="0"/>
              </a:rPr>
              <a:t>H.M. Abdullah II bin Al-Hussein (JOR), Amina Mohammed (UN Deputy Secretary-General) and Nawaf </a:t>
            </a:r>
            <a:r>
              <a:rPr lang="en-GB" sz="1200" dirty="0" err="1">
                <a:solidFill>
                  <a:schemeClr val="tx1"/>
                </a:solidFill>
                <a:latin typeface="Arial" panose="020B0604020202020204" pitchFamily="34" charset="0"/>
                <a:cs typeface="Arial" panose="020B0604020202020204" pitchFamily="34" charset="0"/>
              </a:rPr>
              <a:t>Kabbara</a:t>
            </a:r>
            <a:r>
              <a:rPr lang="en-GB" sz="1200" dirty="0">
                <a:solidFill>
                  <a:schemeClr val="tx1"/>
                </a:solidFill>
                <a:latin typeface="Arial" panose="020B0604020202020204" pitchFamily="34" charset="0"/>
                <a:cs typeface="Arial" panose="020B0604020202020204" pitchFamily="34" charset="0"/>
              </a:rPr>
              <a:t>, IDA President</a:t>
            </a: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Berlin-Amman Declaration on Global Disability Inclusion - Over 1 Billion Reasons to Sign </a:t>
            </a: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&gt; 1.000 Commitments from various stakeholders</a:t>
            </a: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23 Side Events, 22 Fireside Chats and approx. 50 Exhibition Booths</a:t>
            </a: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Launch of the Resilient and Inclusive Cities Hub</a:t>
            </a: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Launch of the Global Disability Inclusion Report and the Disability Data Hub</a:t>
            </a: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Disability Data Forum</a:t>
            </a:r>
          </a:p>
          <a:p>
            <a:pPr marL="342900" lvl="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Civil Society Forum</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86011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800"/>
              </a:spcAft>
              <a:buFont typeface="Symbol" panose="05050102010706020507" pitchFamily="18" charset="2"/>
              <a:buNone/>
            </a:pPr>
            <a:r>
              <a:rPr lang="en-US" sz="1200" spc="0" dirty="0">
                <a:latin typeface="Arial" panose="020B0604020202020204" pitchFamily="34" charset="0"/>
                <a:cs typeface="Arial" panose="020B0604020202020204" pitchFamily="34" charset="0"/>
              </a:rPr>
              <a:t>Main topics:</a:t>
            </a:r>
            <a:br>
              <a:rPr lang="en-US" sz="1200" spc="0" dirty="0">
                <a:latin typeface="Arial" panose="020B0604020202020204" pitchFamily="34" charset="0"/>
                <a:cs typeface="Arial" panose="020B0604020202020204" pitchFamily="34" charset="0"/>
              </a:rPr>
            </a:br>
            <a:endParaRPr lang="en-US" sz="1200" dirty="0">
              <a:solidFill>
                <a:schemeClr val="tx1"/>
              </a:solidFill>
              <a:latin typeface="Arial" panose="020B0604020202020204" pitchFamily="34" charset="0"/>
              <a:cs typeface="Arial" panose="020B0604020202020204" pitchFamily="34" charset="0"/>
            </a:endParaRP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Inclusive </a:t>
            </a:r>
            <a:r>
              <a:rPr lang="en-US" sz="1200" dirty="0" err="1">
                <a:solidFill>
                  <a:schemeClr val="tx1"/>
                </a:solidFill>
                <a:latin typeface="Arial" panose="020B0604020202020204" pitchFamily="34" charset="0"/>
                <a:cs typeface="Arial" panose="020B0604020202020204" pitchFamily="34" charset="0"/>
              </a:rPr>
              <a:t>Labour</a:t>
            </a:r>
            <a:r>
              <a:rPr lang="en-US" sz="1200" dirty="0">
                <a:solidFill>
                  <a:schemeClr val="tx1"/>
                </a:solidFill>
                <a:latin typeface="Arial" panose="020B0604020202020204" pitchFamily="34" charset="0"/>
                <a:cs typeface="Arial" panose="020B0604020202020204" pitchFamily="34" charset="0"/>
              </a:rPr>
              <a:t> Markets and Decent Work</a:t>
            </a: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How to Transform Education Systems to be Inclusive of and accessible to all </a:t>
            </a:r>
            <a:endParaRPr lang="de-DE" sz="1200" dirty="0">
              <a:solidFill>
                <a:schemeClr val="tx1"/>
              </a:solidFill>
              <a:latin typeface="Arial" panose="020B0604020202020204" pitchFamily="34" charset="0"/>
              <a:cs typeface="Arial" panose="020B0604020202020204" pitchFamily="34" charset="0"/>
            </a:endParaRP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Accessible Infrastructure </a:t>
            </a: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Political Participation </a:t>
            </a: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Financing for Disability Inclusive Development  </a:t>
            </a:r>
          </a:p>
          <a:p>
            <a:pPr marL="342900" indent="-342900">
              <a:lnSpc>
                <a:spcPct val="100000"/>
              </a:lnSpc>
              <a:spcBef>
                <a:spcPts val="0"/>
              </a:spcBef>
              <a:spcAft>
                <a:spcPts val="1800"/>
              </a:spcAft>
              <a:buFont typeface="Symbol" panose="05050102010706020507" pitchFamily="18" charset="2"/>
              <a:buChar char=""/>
            </a:pPr>
            <a:r>
              <a:rPr lang="en-GB" sz="1200" dirty="0">
                <a:solidFill>
                  <a:schemeClr val="tx1"/>
                </a:solidFill>
                <a:latin typeface="Arial" panose="020B0604020202020204" pitchFamily="34" charset="0"/>
                <a:cs typeface="Arial" panose="020B0604020202020204" pitchFamily="34" charset="0"/>
              </a:rPr>
              <a:t>Disability-Inclusive Practices for Disasters and Conflict</a:t>
            </a:r>
            <a:endParaRPr lang="en-US" sz="1200" dirty="0">
              <a:solidFill>
                <a:schemeClr val="tx1"/>
              </a:solidFill>
              <a:latin typeface="Arial" panose="020B0604020202020204" pitchFamily="34" charset="0"/>
              <a:cs typeface="Arial" panose="020B0604020202020204" pitchFamily="34" charset="0"/>
            </a:endParaRP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Inclusion in digital information / communication </a:t>
            </a: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The Road to Inclusive Climate Action: From Berlin to Belém and Beyond  </a:t>
            </a:r>
          </a:p>
          <a:p>
            <a:pPr marL="342900" indent="-342900">
              <a:lnSpc>
                <a:spcPct val="100000"/>
              </a:lnSpc>
              <a:spcBef>
                <a:spcPts val="0"/>
              </a:spcBef>
              <a:spcAft>
                <a:spcPts val="1800"/>
              </a:spcAft>
              <a:buFont typeface="Symbol" panose="05050102010706020507" pitchFamily="18" charset="2"/>
              <a:buChar char=""/>
            </a:pPr>
            <a:r>
              <a:rPr lang="en-US" sz="1200" dirty="0">
                <a:solidFill>
                  <a:schemeClr val="tx1"/>
                </a:solidFill>
                <a:latin typeface="Arial" panose="020B0604020202020204" pitchFamily="34" charset="0"/>
                <a:cs typeface="Arial" panose="020B0604020202020204" pitchFamily="34" charset="0"/>
              </a:rPr>
              <a:t>Health Equity </a:t>
            </a:r>
          </a:p>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43446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spc="0" dirty="0">
                <a:solidFill>
                  <a:schemeClr val="accent3">
                    <a:lumMod val="75000"/>
                  </a:schemeClr>
                </a:solidFill>
                <a:latin typeface="Arial" panose="020B0604020202020204" pitchFamily="34" charset="0"/>
                <a:cs typeface="Arial" panose="020B0604020202020204" pitchFamily="34" charset="0"/>
              </a:rPr>
              <a:t>We look forward to seeing you at the Summit!</a:t>
            </a:r>
            <a:br>
              <a:rPr lang="en-US" sz="1200" b="0" spc="0" dirty="0">
                <a:solidFill>
                  <a:schemeClr val="accent3">
                    <a:lumMod val="75000"/>
                  </a:schemeClr>
                </a:solidFill>
                <a:latin typeface="Arial" panose="020B0604020202020204" pitchFamily="34" charset="0"/>
                <a:cs typeface="Arial" panose="020B0604020202020204" pitchFamily="34" charset="0"/>
              </a:rPr>
            </a:br>
            <a:br>
              <a:rPr lang="en-US" sz="1200" b="0" spc="0" dirty="0">
                <a:solidFill>
                  <a:schemeClr val="accent3">
                    <a:lumMod val="75000"/>
                  </a:schemeClr>
                </a:solidFill>
                <a:latin typeface="Arial" panose="020B0604020202020204" pitchFamily="34" charset="0"/>
                <a:cs typeface="Arial" panose="020B0604020202020204" pitchFamily="34" charset="0"/>
              </a:rPr>
            </a:br>
            <a:r>
              <a:rPr lang="en-US" sz="1200" spc="0" dirty="0">
                <a:solidFill>
                  <a:schemeClr val="accent3">
                    <a:lumMod val="75000"/>
                  </a:schemeClr>
                </a:solidFill>
                <a:latin typeface="Arial" panose="020B0604020202020204" pitchFamily="34" charset="0"/>
                <a:cs typeface="Arial" panose="020B0604020202020204" pitchFamily="34" charset="0"/>
              </a:rPr>
              <a:t>&gt; </a:t>
            </a:r>
            <a:r>
              <a:rPr lang="en-US" sz="1200" b="0" spc="0" dirty="0">
                <a:solidFill>
                  <a:schemeClr val="accent3">
                    <a:lumMod val="75000"/>
                  </a:schemeClr>
                </a:solidFill>
                <a:latin typeface="Arial" panose="020B0604020202020204" pitchFamily="34" charset="0"/>
                <a:cs typeface="Arial" panose="020B0604020202020204" pitchFamily="34" charset="0"/>
              </a:rPr>
              <a:t>Registration open</a:t>
            </a:r>
            <a:br>
              <a:rPr lang="en-US" sz="1200" b="0" spc="0" dirty="0">
                <a:solidFill>
                  <a:schemeClr val="accent3">
                    <a:lumMod val="75000"/>
                  </a:schemeClr>
                </a:solidFill>
                <a:latin typeface="Arial" panose="020B0604020202020204" pitchFamily="34" charset="0"/>
                <a:cs typeface="Arial" panose="020B0604020202020204" pitchFamily="34" charset="0"/>
              </a:rPr>
            </a:br>
            <a:r>
              <a:rPr lang="en-US" sz="1200" spc="0" dirty="0">
                <a:solidFill>
                  <a:schemeClr val="accent3">
                    <a:lumMod val="75000"/>
                  </a:schemeClr>
                </a:solidFill>
                <a:latin typeface="Arial" panose="020B0604020202020204" pitchFamily="34" charset="0"/>
                <a:cs typeface="Arial" panose="020B0604020202020204" pitchFamily="34" charset="0"/>
              </a:rPr>
              <a:t>&gt; </a:t>
            </a:r>
            <a:r>
              <a:rPr lang="en-US" sz="1200" b="0" spc="0" dirty="0">
                <a:solidFill>
                  <a:schemeClr val="accent3">
                    <a:lumMod val="75000"/>
                  </a:schemeClr>
                </a:solidFill>
                <a:latin typeface="Arial" panose="020B0604020202020204" pitchFamily="34" charset="0"/>
                <a:cs typeface="Arial" panose="020B0604020202020204" pitchFamily="34" charset="0"/>
              </a:rPr>
              <a:t>Commitments portal open</a:t>
            </a:r>
            <a:br>
              <a:rPr lang="en-US" sz="1200" b="0" spc="0" dirty="0">
                <a:solidFill>
                  <a:schemeClr val="accent3">
                    <a:lumMod val="75000"/>
                  </a:schemeClr>
                </a:solidFill>
                <a:latin typeface="Arial" panose="020B0604020202020204" pitchFamily="34" charset="0"/>
                <a:cs typeface="Arial" panose="020B0604020202020204" pitchFamily="34" charset="0"/>
              </a:rPr>
            </a:br>
            <a:r>
              <a:rPr lang="en-US" sz="1200" b="0" spc="0" dirty="0">
                <a:solidFill>
                  <a:schemeClr val="accent3">
                    <a:lumMod val="75000"/>
                  </a:schemeClr>
                </a:solidFill>
                <a:latin typeface="Arial" panose="020B0604020202020204" pitchFamily="34" charset="0"/>
                <a:cs typeface="Arial" panose="020B0604020202020204" pitchFamily="34" charset="0"/>
              </a:rPr>
              <a:t>&gt; Please subscribe to our newsletter for latest information</a:t>
            </a:r>
            <a:br>
              <a:rPr lang="en-US" sz="1200" b="0" spc="0" dirty="0">
                <a:solidFill>
                  <a:schemeClr val="accent3">
                    <a:lumMod val="75000"/>
                  </a:schemeClr>
                </a:solidFill>
                <a:latin typeface="Arial" panose="020B0604020202020204" pitchFamily="34" charset="0"/>
                <a:cs typeface="Arial" panose="020B0604020202020204" pitchFamily="34" charset="0"/>
              </a:rPr>
            </a:br>
            <a:br>
              <a:rPr lang="en-US" sz="1800" spc="0" dirty="0">
                <a:solidFill>
                  <a:schemeClr val="accent3">
                    <a:lumMod val="75000"/>
                  </a:schemeClr>
                </a:solidFill>
                <a:latin typeface="Arial" panose="020B0604020202020204" pitchFamily="34" charset="0"/>
                <a:cs typeface="Arial" panose="020B0604020202020204" pitchFamily="34" charset="0"/>
              </a:rPr>
            </a:br>
            <a:r>
              <a:rPr lang="en-US" sz="1100" b="1" dirty="0">
                <a:solidFill>
                  <a:schemeClr val="accent3">
                    <a:lumMod val="75000"/>
                  </a:schemeClr>
                </a:solidFill>
                <a:latin typeface="Arial" panose="020B0604020202020204" pitchFamily="34" charset="0"/>
                <a:cs typeface="Arial" panose="020B0604020202020204" pitchFamily="34" charset="0"/>
              </a:rPr>
              <a:t>#CommitToChange</a:t>
            </a:r>
            <a:br>
              <a:rPr lang="en-US" sz="1100" dirty="0">
                <a:solidFill>
                  <a:schemeClr val="accent3">
                    <a:lumMod val="75000"/>
                  </a:schemeClr>
                </a:solidFill>
                <a:latin typeface="Arial" panose="020B0604020202020204" pitchFamily="34" charset="0"/>
                <a:cs typeface="Arial" panose="020B0604020202020204" pitchFamily="34" charset="0"/>
              </a:rPr>
            </a:br>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223346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Thank</a:t>
            </a:r>
            <a:r>
              <a:rPr lang="de-DE" dirty="0"/>
              <a:t> </a:t>
            </a:r>
            <a:r>
              <a:rPr lang="de-DE" dirty="0" err="1"/>
              <a:t>you</a:t>
            </a:r>
            <a:r>
              <a:rPr lang="de-DE" dirty="0"/>
              <a:t>!</a:t>
            </a:r>
          </a:p>
          <a:p>
            <a:endParaRPr lang="de-DE" dirty="0"/>
          </a:p>
          <a:p>
            <a:r>
              <a:rPr lang="de-DE" dirty="0"/>
              <a:t>Contact:</a:t>
            </a:r>
          </a:p>
          <a:p>
            <a:r>
              <a:rPr lang="de-DE" dirty="0"/>
              <a:t>summit@ida-secretariat.org</a:t>
            </a:r>
          </a:p>
          <a:p>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28345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20/02/2025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20/02/2025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descr="A logo with a red black and yellow flag&#10;&#10;Description automatically generated">
            <a:extLst>
              <a:ext uri="{FF2B5EF4-FFF2-40B4-BE49-F238E27FC236}">
                <a16:creationId xmlns:a16="http://schemas.microsoft.com/office/drawing/2014/main" id="{462DEF8D-81FC-0FB8-CAFC-8B912E24D64A}"/>
              </a:ext>
            </a:extLst>
          </p:cNvPr>
          <p:cNvPicPr>
            <a:picLocks noChangeAspect="1"/>
          </p:cNvPicPr>
          <p:nvPr userDrawn="1"/>
        </p:nvPicPr>
        <p:blipFill>
          <a:blip r:embed="rId2"/>
          <a:stretch>
            <a:fillRect/>
          </a:stretch>
        </p:blipFill>
        <p:spPr>
          <a:xfrm>
            <a:off x="10652178" y="5946379"/>
            <a:ext cx="188618" cy="136942"/>
          </a:xfrm>
          <a:prstGeom prst="rect">
            <a:avLst/>
          </a:prstGeom>
        </p:spPr>
      </p:pic>
      <p:sp>
        <p:nvSpPr>
          <p:cNvPr id="5" name="Title 1">
            <a:extLst>
              <a:ext uri="{FF2B5EF4-FFF2-40B4-BE49-F238E27FC236}">
                <a16:creationId xmlns:a16="http://schemas.microsoft.com/office/drawing/2014/main" id="{7D8A9A75-89AA-0D40-632B-9061BEAB925B}"/>
              </a:ext>
            </a:extLst>
          </p:cNvPr>
          <p:cNvSpPr>
            <a:spLocks noGrp="1"/>
          </p:cNvSpPr>
          <p:nvPr>
            <p:ph type="title"/>
          </p:nvPr>
        </p:nvSpPr>
        <p:spPr>
          <a:xfrm>
            <a:off x="838200" y="899250"/>
            <a:ext cx="10515600" cy="2852737"/>
          </a:xfrm>
        </p:spPr>
        <p:txBody>
          <a:bodyPr anchor="b">
            <a:normAutofit/>
          </a:bodyPr>
          <a:lstStyle>
            <a:lvl1pPr>
              <a:defRPr sz="7200" b="1" spc="-150">
                <a:latin typeface=""/>
              </a:defRPr>
            </a:lvl1pPr>
          </a:lstStyle>
          <a:p>
            <a:r>
              <a:rPr lang="en-GB"/>
              <a:t>Click to edit Master title style</a:t>
            </a:r>
            <a:endParaRPr lang="en-US"/>
          </a:p>
        </p:txBody>
      </p:sp>
      <p:sp>
        <p:nvSpPr>
          <p:cNvPr id="8" name="Text Placeholder 2">
            <a:extLst>
              <a:ext uri="{FF2B5EF4-FFF2-40B4-BE49-F238E27FC236}">
                <a16:creationId xmlns:a16="http://schemas.microsoft.com/office/drawing/2014/main" id="{C388601F-E864-1033-D2EC-855E9AEAED0E}"/>
              </a:ext>
            </a:extLst>
          </p:cNvPr>
          <p:cNvSpPr>
            <a:spLocks noGrp="1"/>
          </p:cNvSpPr>
          <p:nvPr>
            <p:ph type="body" idx="1"/>
          </p:nvPr>
        </p:nvSpPr>
        <p:spPr>
          <a:xfrm>
            <a:off x="838200" y="3755933"/>
            <a:ext cx="10515600" cy="1500187"/>
          </a:xfrm>
        </p:spPr>
        <p:txBody>
          <a:bodyPr/>
          <a:lstStyle>
            <a:lvl1pPr marL="0" indent="0">
              <a:buNone/>
              <a:defRPr sz="2400">
                <a:solidFill>
                  <a:schemeClr val="tx1">
                    <a:tint val="75000"/>
                  </a:schemeClr>
                </a:solidFill>
                <a:latin typefac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0" name="Graphic 9">
            <a:extLst>
              <a:ext uri="{FF2B5EF4-FFF2-40B4-BE49-F238E27FC236}">
                <a16:creationId xmlns:a16="http://schemas.microsoft.com/office/drawing/2014/main" id="{814CC61F-EE53-C755-5B3C-AE9093BBEB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flipV="1">
            <a:off x="-3322982" y="3384424"/>
            <a:ext cx="6847351" cy="92531"/>
          </a:xfrm>
          <a:prstGeom prst="rect">
            <a:avLst/>
          </a:prstGeom>
        </p:spPr>
      </p:pic>
      <p:pic>
        <p:nvPicPr>
          <p:cNvPr id="7" name="Picture 6" descr="A close-up of a logo&#10;&#10;Description automatically generated">
            <a:extLst>
              <a:ext uri="{FF2B5EF4-FFF2-40B4-BE49-F238E27FC236}">
                <a16:creationId xmlns:a16="http://schemas.microsoft.com/office/drawing/2014/main" id="{5BD674ED-7377-B623-0084-FEF4B63AD8A6}"/>
              </a:ext>
            </a:extLst>
          </p:cNvPr>
          <p:cNvPicPr>
            <a:picLocks noChangeAspect="1"/>
          </p:cNvPicPr>
          <p:nvPr userDrawn="1"/>
        </p:nvPicPr>
        <p:blipFill>
          <a:blip r:embed="rId5">
            <a:extLst>
              <a:ext uri="{28A0092B-C50C-407E-A947-70E740481C1C}">
                <a14:useLocalDpi xmlns:a14="http://schemas.microsoft.com/office/drawing/2010/main" val="0"/>
              </a:ext>
            </a:extLst>
          </a:blip>
          <a:srcRect l="3033" t="5710"/>
          <a:stretch/>
        </p:blipFill>
        <p:spPr>
          <a:xfrm>
            <a:off x="7613002" y="5920184"/>
            <a:ext cx="4244649" cy="825486"/>
          </a:xfrm>
          <a:prstGeom prst="rect">
            <a:avLst/>
          </a:prstGeom>
        </p:spPr>
      </p:pic>
    </p:spTree>
    <p:extLst>
      <p:ext uri="{BB962C8B-B14F-4D97-AF65-F5344CB8AC3E}">
        <p14:creationId xmlns:p14="http://schemas.microsoft.com/office/powerpoint/2010/main" val="270195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BE855E-8492-83F1-B1B6-397C65BE62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V="1">
            <a:off x="-3322982" y="3384424"/>
            <a:ext cx="6847351" cy="92531"/>
          </a:xfrm>
          <a:prstGeom prst="rect">
            <a:avLst/>
          </a:prstGeom>
        </p:spPr>
      </p:pic>
      <p:sp>
        <p:nvSpPr>
          <p:cNvPr id="3" name="Rectangle 2">
            <a:extLst>
              <a:ext uri="{FF2B5EF4-FFF2-40B4-BE49-F238E27FC236}">
                <a16:creationId xmlns:a16="http://schemas.microsoft.com/office/drawing/2014/main" id="{BD041A32-FD49-26E7-CABD-E68F40DDDE94}"/>
              </a:ext>
            </a:extLst>
          </p:cNvPr>
          <p:cNvSpPr/>
          <p:nvPr userDrawn="1"/>
        </p:nvSpPr>
        <p:spPr>
          <a:xfrm>
            <a:off x="244929" y="7014"/>
            <a:ext cx="4838695" cy="6850986"/>
          </a:xfrm>
          <a:prstGeom prst="rect">
            <a:avLst/>
          </a:prstGeom>
          <a:solidFill>
            <a:srgbClr val="0DA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0DB6CB5-2E2A-F467-C7A6-425B0E0152AD}"/>
              </a:ext>
            </a:extLst>
          </p:cNvPr>
          <p:cNvSpPr>
            <a:spLocks noGrp="1"/>
          </p:cNvSpPr>
          <p:nvPr>
            <p:ph type="title" hasCustomPrompt="1"/>
          </p:nvPr>
        </p:nvSpPr>
        <p:spPr>
          <a:xfrm>
            <a:off x="393245" y="256495"/>
            <a:ext cx="4542061" cy="1506991"/>
          </a:xfrm>
        </p:spPr>
        <p:txBody>
          <a:bodyPr/>
          <a:lstStyle>
            <a:lvl1pPr>
              <a:defRPr>
                <a:solidFill>
                  <a:schemeClr val="bg1"/>
                </a:solidFill>
              </a:defRPr>
            </a:lvl1pPr>
          </a:lstStyle>
          <a:p>
            <a:r>
              <a:rPr lang="en-US"/>
              <a:t>Click to enter text</a:t>
            </a:r>
          </a:p>
        </p:txBody>
      </p:sp>
      <p:pic>
        <p:nvPicPr>
          <p:cNvPr id="4" name="Picture 3" descr="A logo with colorful text&#10;&#10;Description automatically generated">
            <a:extLst>
              <a:ext uri="{FF2B5EF4-FFF2-40B4-BE49-F238E27FC236}">
                <a16:creationId xmlns:a16="http://schemas.microsoft.com/office/drawing/2014/main" id="{F8C4BACE-F756-95DA-DE5B-CF36BFA3976B}"/>
              </a:ext>
            </a:extLst>
          </p:cNvPr>
          <p:cNvPicPr>
            <a:picLocks noChangeAspect="1"/>
          </p:cNvPicPr>
          <p:nvPr userDrawn="1"/>
        </p:nvPicPr>
        <p:blipFill>
          <a:blip r:embed="rId4"/>
          <a:stretch>
            <a:fillRect/>
          </a:stretch>
        </p:blipFill>
        <p:spPr>
          <a:xfrm>
            <a:off x="10261600" y="5966413"/>
            <a:ext cx="1540350" cy="745603"/>
          </a:xfrm>
          <a:prstGeom prst="rect">
            <a:avLst/>
          </a:prstGeom>
        </p:spPr>
      </p:pic>
    </p:spTree>
    <p:extLst>
      <p:ext uri="{BB962C8B-B14F-4D97-AF65-F5344CB8AC3E}">
        <p14:creationId xmlns:p14="http://schemas.microsoft.com/office/powerpoint/2010/main" val="377593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20/02/2025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20/02/2025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20/02/2025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20/02/2025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20/02/2025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20/02/2025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20/02/2025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20/02/2025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20/02/2025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lstStyle/>
          <a:p>
            <a:r>
              <a:rPr lang="en-US" sz="7200" dirty="0">
                <a:solidFill>
                  <a:srgbClr val="595959"/>
                </a:solidFill>
                <a:latin typeface="Roboto" panose="02000000000000000000" pitchFamily="2" charset="0"/>
                <a:ea typeface="Roboto" panose="02000000000000000000" pitchFamily="2" charset="0"/>
              </a:rPr>
              <a:t>Global Disability Summit 2025</a:t>
            </a:r>
            <a:endParaRPr lang="en-GB"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solidFill>
                  <a:srgbClr val="595959"/>
                </a:solidFill>
                <a:latin typeface="Roboto" panose="02000000000000000000" pitchFamily="2" charset="0"/>
                <a:ea typeface="Roboto" panose="02000000000000000000" pitchFamily="2" charset="0"/>
              </a:rPr>
              <a:t>Bernd Schramm</a:t>
            </a:r>
          </a:p>
          <a:p>
            <a:r>
              <a:rPr lang="en-US" dirty="0">
                <a:solidFill>
                  <a:srgbClr val="595959"/>
                </a:solidFill>
                <a:latin typeface="Roboto" panose="02000000000000000000" pitchFamily="2" charset="0"/>
                <a:ea typeface="Roboto" panose="02000000000000000000" pitchFamily="2" charset="0"/>
              </a:rPr>
              <a:t>GIZ (Gesellschaft für </a:t>
            </a:r>
            <a:r>
              <a:rPr lang="en-US" dirty="0" err="1">
                <a:solidFill>
                  <a:srgbClr val="595959"/>
                </a:solidFill>
                <a:latin typeface="Roboto" panose="02000000000000000000" pitchFamily="2" charset="0"/>
                <a:ea typeface="Roboto" panose="02000000000000000000" pitchFamily="2" charset="0"/>
              </a:rPr>
              <a:t>Internationale</a:t>
            </a:r>
            <a:r>
              <a:rPr lang="en-US" dirty="0">
                <a:solidFill>
                  <a:srgbClr val="595959"/>
                </a:solidFill>
                <a:latin typeface="Roboto" panose="02000000000000000000" pitchFamily="2" charset="0"/>
                <a:ea typeface="Roboto" panose="02000000000000000000" pitchFamily="2" charset="0"/>
              </a:rPr>
              <a:t> </a:t>
            </a:r>
            <a:r>
              <a:rPr lang="en-US" dirty="0" err="1">
                <a:solidFill>
                  <a:srgbClr val="595959"/>
                </a:solidFill>
                <a:latin typeface="Roboto" panose="02000000000000000000" pitchFamily="2" charset="0"/>
                <a:ea typeface="Roboto" panose="02000000000000000000" pitchFamily="2" charset="0"/>
              </a:rPr>
              <a:t>Zusammenarbeit</a:t>
            </a:r>
            <a:r>
              <a:rPr lang="en-US" dirty="0">
                <a:solidFill>
                  <a:srgbClr val="595959"/>
                </a:solidFill>
                <a:latin typeface="Roboto" panose="02000000000000000000" pitchFamily="2" charset="0"/>
                <a:ea typeface="Roboto" panose="02000000000000000000" pitchFamily="2" charset="0"/>
              </a:rPr>
              <a:t>)</a:t>
            </a:r>
          </a:p>
          <a:p>
            <a:r>
              <a:rPr lang="en-US" dirty="0">
                <a:solidFill>
                  <a:srgbClr val="595959"/>
                </a:solidFill>
                <a:latin typeface="Roboto" panose="02000000000000000000" pitchFamily="2" charset="0"/>
                <a:ea typeface="Roboto" panose="02000000000000000000" pitchFamily="2" charset="0"/>
              </a:rPr>
              <a:t>Germany</a:t>
            </a:r>
          </a:p>
          <a:p>
            <a:r>
              <a:rPr lang="en-US" dirty="0">
                <a:solidFill>
                  <a:srgbClr val="595959"/>
                </a:solidFill>
              </a:rPr>
              <a:t>Global Disability Conferences in 2025: Call to Action</a:t>
            </a:r>
            <a:endParaRPr lang="de-DE" dirty="0">
              <a:solidFill>
                <a:srgbClr val="595959"/>
              </a:solidFill>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GB" sz="2400" dirty="0">
                <a:solidFill>
                  <a:srgbClr val="595959"/>
                </a:solidFill>
                <a:effectLst/>
                <a:latin typeface="Arial" panose="020B0604020202020204" pitchFamily="34" charset="0"/>
                <a:ea typeface="MS Mincho" panose="02020609040205080304" pitchFamily="49" charset="-128"/>
              </a:rPr>
              <a:t>March 6, 2025, </a:t>
            </a:r>
            <a:r>
              <a:rPr lang="en-US" sz="2400" dirty="0">
                <a:solidFill>
                  <a:srgbClr val="595959"/>
                </a:solidFill>
                <a:effectLst/>
                <a:latin typeface="Arial" panose="020B0604020202020204" pitchFamily="34" charset="0"/>
                <a:ea typeface="MS Mincho" panose="02020609040205080304" pitchFamily="49" charset="-128"/>
              </a:rPr>
              <a:t>16:00 to 17:00 h</a:t>
            </a:r>
            <a:endParaRPr lang="en-US" sz="3200" b="1" dirty="0">
              <a:solidFill>
                <a:srgbClr val="595959"/>
              </a:solidFill>
              <a:latin typeface="Roboto" panose="02000000000000000000" pitchFamily="2" charset="0"/>
              <a:ea typeface="Roboto" panose="02000000000000000000" pitchFamily="2" charset="0"/>
            </a:endParaRPr>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FA785-CEEC-4FB0-4E63-C72E972B90F6}"/>
              </a:ext>
              <a:ext uri="{C183D7F6-B498-43B3-948B-1728B52AA6E4}">
                <adec:decorative xmlns:adec="http://schemas.microsoft.com/office/drawing/2017/decorative" val="0"/>
              </a:ext>
            </a:extLst>
          </p:cNvPr>
          <p:cNvSpPr>
            <a:spLocks noGrp="1"/>
          </p:cNvSpPr>
          <p:nvPr>
            <p:ph type="title"/>
          </p:nvPr>
        </p:nvSpPr>
        <p:spPr>
          <a:xfrm>
            <a:off x="838200" y="-2852737"/>
            <a:ext cx="10515600" cy="2852737"/>
          </a:xfrm>
        </p:spPr>
        <p:txBody>
          <a:bodyPr vert="horz" lIns="91440" tIns="45720" rIns="91440" bIns="45720" rtlCol="0" anchor="b">
            <a:normAutofit/>
          </a:bodyPr>
          <a:lstStyle/>
          <a:p>
            <a:r>
              <a:rPr lang="de-AT" dirty="0"/>
              <a:t>Global Disability Summit</a:t>
            </a:r>
            <a:endParaRPr lang="en-US" dirty="0"/>
          </a:p>
        </p:txBody>
      </p:sp>
      <p:pic>
        <p:nvPicPr>
          <p:cNvPr id="10" name="Picture 9" descr="Global Disability Summit 2025 banner. The event is scheduled for April 2nd-3rd, 2025, in Berlin. The background features a conference setting with stage lights and a large screen displaying event information">
            <a:extLst>
              <a:ext uri="{FF2B5EF4-FFF2-40B4-BE49-F238E27FC236}">
                <a16:creationId xmlns:a16="http://schemas.microsoft.com/office/drawing/2014/main" id="{B489888C-7A86-4E09-F05A-4ADC8F4AC903}"/>
              </a:ext>
            </a:extLst>
          </p:cNvPr>
          <p:cNvPicPr>
            <a:picLocks noChangeAspect="1"/>
          </p:cNvPicPr>
          <p:nvPr/>
        </p:nvPicPr>
        <p:blipFill>
          <a:blip r:embed="rId3"/>
          <a:srcRect r="13750"/>
          <a:stretch/>
        </p:blipFill>
        <p:spPr>
          <a:xfrm>
            <a:off x="838200" y="263599"/>
            <a:ext cx="10515600" cy="5317548"/>
          </a:xfrm>
          <a:prstGeom prst="rect">
            <a:avLst/>
          </a:prstGeom>
        </p:spPr>
      </p:pic>
    </p:spTree>
    <p:extLst>
      <p:ext uri="{BB962C8B-B14F-4D97-AF65-F5344CB8AC3E}">
        <p14:creationId xmlns:p14="http://schemas.microsoft.com/office/powerpoint/2010/main" val="211807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1479-E381-5183-AAB2-7144F7428C5B}"/>
              </a:ext>
            </a:extLst>
          </p:cNvPr>
          <p:cNvSpPr>
            <a:spLocks noGrp="1"/>
          </p:cNvSpPr>
          <p:nvPr>
            <p:ph type="title"/>
          </p:nvPr>
        </p:nvSpPr>
        <p:spPr/>
        <p:txBody>
          <a:bodyPr/>
          <a:lstStyle/>
          <a:p>
            <a:r>
              <a:rPr lang="en-US" dirty="0">
                <a:solidFill>
                  <a:srgbClr val="595959"/>
                </a:solidFill>
              </a:rPr>
              <a:t>Key facts</a:t>
            </a:r>
          </a:p>
        </p:txBody>
      </p:sp>
      <p:sp>
        <p:nvSpPr>
          <p:cNvPr id="3" name="Content Placeholder 2">
            <a:extLst>
              <a:ext uri="{FF2B5EF4-FFF2-40B4-BE49-F238E27FC236}">
                <a16:creationId xmlns:a16="http://schemas.microsoft.com/office/drawing/2014/main" id="{80A3A71E-7142-6671-70AA-EDA3FB1FFD9B}"/>
              </a:ext>
            </a:extLst>
          </p:cNvPr>
          <p:cNvSpPr>
            <a:spLocks noGrp="1"/>
          </p:cNvSpPr>
          <p:nvPr>
            <p:ph idx="1"/>
          </p:nvPr>
        </p:nvSpPr>
        <p:spPr>
          <a:xfrm>
            <a:off x="838200" y="1792518"/>
            <a:ext cx="10515600" cy="4225223"/>
          </a:xfrm>
        </p:spPr>
        <p:txBody>
          <a:bodyPr>
            <a:noAutofit/>
          </a:bodyPr>
          <a:lstStyle/>
          <a:p>
            <a:pPr>
              <a:lnSpc>
                <a:spcPct val="110000"/>
              </a:lnSpc>
            </a:pPr>
            <a:r>
              <a:rPr lang="en-US" sz="2400" b="1" dirty="0">
                <a:solidFill>
                  <a:srgbClr val="595959"/>
                </a:solidFill>
              </a:rPr>
              <a:t>GDS 2025: Over a Billion Reasons to #CommitToChange</a:t>
            </a:r>
          </a:p>
          <a:p>
            <a:pPr>
              <a:lnSpc>
                <a:spcPct val="110000"/>
              </a:lnSpc>
            </a:pPr>
            <a:r>
              <a:rPr lang="en-US" sz="2400" dirty="0">
                <a:solidFill>
                  <a:srgbClr val="595959"/>
                </a:solidFill>
              </a:rPr>
              <a:t>2nd - 3rd April 2025 in Berlin / Germany </a:t>
            </a:r>
          </a:p>
          <a:p>
            <a:pPr>
              <a:lnSpc>
                <a:spcPct val="110000"/>
              </a:lnSpc>
            </a:pPr>
            <a:r>
              <a:rPr lang="en-US" sz="2400" dirty="0">
                <a:solidFill>
                  <a:srgbClr val="595959"/>
                </a:solidFill>
              </a:rPr>
              <a:t>High-profile political summit, co-hosted by Germany, Jordan and the International Disability Alliance (IDA)</a:t>
            </a:r>
          </a:p>
          <a:p>
            <a:pPr>
              <a:lnSpc>
                <a:spcPct val="110000"/>
              </a:lnSpc>
            </a:pPr>
            <a:r>
              <a:rPr lang="en-US" sz="2400" dirty="0">
                <a:solidFill>
                  <a:srgbClr val="595959"/>
                </a:solidFill>
              </a:rPr>
              <a:t>Global conference with a commitment mechanism to advance the rights and to improve the lives of persons with disabilities</a:t>
            </a:r>
          </a:p>
          <a:p>
            <a:pPr>
              <a:lnSpc>
                <a:spcPct val="110000"/>
              </a:lnSpc>
            </a:pPr>
            <a:r>
              <a:rPr lang="en-US" sz="2400" dirty="0">
                <a:solidFill>
                  <a:srgbClr val="595959"/>
                </a:solidFill>
              </a:rPr>
              <a:t>Unique opportunity for stakeholders to come together to advance the inclusion of persons with disabilities worldwide</a:t>
            </a:r>
          </a:p>
        </p:txBody>
      </p:sp>
      <p:sp>
        <p:nvSpPr>
          <p:cNvPr id="5" name="Slide Number Placeholder 4">
            <a:extLst>
              <a:ext uri="{FF2B5EF4-FFF2-40B4-BE49-F238E27FC236}">
                <a16:creationId xmlns:a16="http://schemas.microsoft.com/office/drawing/2014/main" id="{26CF33B0-C308-72E9-1C13-4A5D41FE9BC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45358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F09E-E7F8-305F-4CAE-83797C61DFA7}"/>
              </a:ext>
            </a:extLst>
          </p:cNvPr>
          <p:cNvSpPr>
            <a:spLocks noGrp="1"/>
          </p:cNvSpPr>
          <p:nvPr>
            <p:ph type="title"/>
          </p:nvPr>
        </p:nvSpPr>
        <p:spPr/>
        <p:txBody>
          <a:bodyPr/>
          <a:lstStyle/>
          <a:p>
            <a:r>
              <a:rPr lang="en-US" dirty="0">
                <a:solidFill>
                  <a:srgbClr val="595959"/>
                </a:solidFill>
              </a:rPr>
              <a:t>What to expect?</a:t>
            </a:r>
          </a:p>
        </p:txBody>
      </p:sp>
      <p:sp>
        <p:nvSpPr>
          <p:cNvPr id="3" name="Content Placeholder 2">
            <a:extLst>
              <a:ext uri="{FF2B5EF4-FFF2-40B4-BE49-F238E27FC236}">
                <a16:creationId xmlns:a16="http://schemas.microsoft.com/office/drawing/2014/main" id="{705E0742-5208-576B-9B84-F34DC23CD0B9}"/>
              </a:ext>
            </a:extLst>
          </p:cNvPr>
          <p:cNvSpPr>
            <a:spLocks noGrp="1"/>
          </p:cNvSpPr>
          <p:nvPr>
            <p:ph idx="1"/>
          </p:nvPr>
        </p:nvSpPr>
        <p:spPr>
          <a:xfrm>
            <a:off x="838200" y="1606382"/>
            <a:ext cx="10888362" cy="5010064"/>
          </a:xfrm>
        </p:spPr>
        <p:txBody>
          <a:bodyPr>
            <a:normAutofit lnSpcReduction="10000"/>
          </a:bodyPr>
          <a:lstStyle/>
          <a:p>
            <a:pPr>
              <a:lnSpc>
                <a:spcPct val="120000"/>
              </a:lnSpc>
            </a:pPr>
            <a:r>
              <a:rPr lang="en-US" sz="2400" dirty="0">
                <a:solidFill>
                  <a:srgbClr val="595959"/>
                </a:solidFill>
              </a:rPr>
              <a:t>High-Level Opening by Chancellor Scholz (GER) and H.M. Abdullah II bin Al-Hussein (JOR), Amina Mohammed (UN Deputy Secretary-General) and Nawaf </a:t>
            </a:r>
            <a:r>
              <a:rPr lang="en-US" sz="2400" dirty="0" err="1">
                <a:solidFill>
                  <a:srgbClr val="595959"/>
                </a:solidFill>
              </a:rPr>
              <a:t>Kabbara</a:t>
            </a:r>
            <a:r>
              <a:rPr lang="en-US" sz="2400" dirty="0">
                <a:solidFill>
                  <a:srgbClr val="595959"/>
                </a:solidFill>
              </a:rPr>
              <a:t>, IDA President</a:t>
            </a:r>
          </a:p>
          <a:p>
            <a:pPr>
              <a:lnSpc>
                <a:spcPct val="120000"/>
              </a:lnSpc>
            </a:pPr>
            <a:r>
              <a:rPr lang="en-US" sz="2400" dirty="0">
                <a:solidFill>
                  <a:srgbClr val="595959"/>
                </a:solidFill>
              </a:rPr>
              <a:t>Berlin-Amman Declaration on Global Disability Inclusion - Over 1 Billion Reasons to Sign </a:t>
            </a:r>
          </a:p>
          <a:p>
            <a:pPr>
              <a:lnSpc>
                <a:spcPct val="120000"/>
              </a:lnSpc>
            </a:pPr>
            <a:r>
              <a:rPr lang="en-US" sz="2400" dirty="0">
                <a:solidFill>
                  <a:srgbClr val="595959"/>
                </a:solidFill>
              </a:rPr>
              <a:t>&gt; 1.000 Commitments from various stakeholders</a:t>
            </a:r>
          </a:p>
          <a:p>
            <a:pPr>
              <a:lnSpc>
                <a:spcPct val="120000"/>
              </a:lnSpc>
            </a:pPr>
            <a:r>
              <a:rPr lang="en-US" sz="2400" dirty="0">
                <a:solidFill>
                  <a:srgbClr val="595959"/>
                </a:solidFill>
              </a:rPr>
              <a:t>23 Side Events, 22 Fireside Chats and approx. 50 Exhibition Booths</a:t>
            </a:r>
          </a:p>
          <a:p>
            <a:pPr>
              <a:lnSpc>
                <a:spcPct val="120000"/>
              </a:lnSpc>
            </a:pPr>
            <a:r>
              <a:rPr lang="en-US" sz="2400" dirty="0">
                <a:solidFill>
                  <a:srgbClr val="595959"/>
                </a:solidFill>
              </a:rPr>
              <a:t>Launch of the Resilient and Inclusive Cities Hub</a:t>
            </a:r>
          </a:p>
          <a:p>
            <a:pPr>
              <a:lnSpc>
                <a:spcPct val="120000"/>
              </a:lnSpc>
            </a:pPr>
            <a:r>
              <a:rPr lang="en-US" sz="2400" dirty="0">
                <a:solidFill>
                  <a:srgbClr val="595959"/>
                </a:solidFill>
              </a:rPr>
              <a:t>Launch of the Global Disability Inclusion Report and the Disability Data Hub</a:t>
            </a:r>
          </a:p>
          <a:p>
            <a:pPr>
              <a:lnSpc>
                <a:spcPct val="120000"/>
              </a:lnSpc>
            </a:pPr>
            <a:r>
              <a:rPr lang="en-US" sz="2400" dirty="0">
                <a:solidFill>
                  <a:srgbClr val="595959"/>
                </a:solidFill>
              </a:rPr>
              <a:t>Disability Data Forum</a:t>
            </a:r>
          </a:p>
        </p:txBody>
      </p:sp>
      <p:sp>
        <p:nvSpPr>
          <p:cNvPr id="5" name="Slide Number Placeholder 4">
            <a:extLst>
              <a:ext uri="{FF2B5EF4-FFF2-40B4-BE49-F238E27FC236}">
                <a16:creationId xmlns:a16="http://schemas.microsoft.com/office/drawing/2014/main" id="{21BC057F-C1E2-6FDD-10C0-C7AC2B4DDDEB}"/>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323791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31B8-63F3-8710-FCE2-1823AB0AB0B7}"/>
              </a:ext>
            </a:extLst>
          </p:cNvPr>
          <p:cNvSpPr>
            <a:spLocks noGrp="1"/>
          </p:cNvSpPr>
          <p:nvPr>
            <p:ph type="title"/>
          </p:nvPr>
        </p:nvSpPr>
        <p:spPr/>
        <p:txBody>
          <a:bodyPr/>
          <a:lstStyle/>
          <a:p>
            <a:r>
              <a:rPr lang="en-US" dirty="0">
                <a:solidFill>
                  <a:srgbClr val="595959"/>
                </a:solidFill>
              </a:rPr>
              <a:t>Main topics</a:t>
            </a:r>
          </a:p>
        </p:txBody>
      </p:sp>
      <p:sp>
        <p:nvSpPr>
          <p:cNvPr id="3" name="Content Placeholder 2">
            <a:extLst>
              <a:ext uri="{FF2B5EF4-FFF2-40B4-BE49-F238E27FC236}">
                <a16:creationId xmlns:a16="http://schemas.microsoft.com/office/drawing/2014/main" id="{DF8750E3-8B16-7EC1-6558-4A5D27E8B1F1}"/>
              </a:ext>
            </a:extLst>
          </p:cNvPr>
          <p:cNvSpPr>
            <a:spLocks noGrp="1"/>
          </p:cNvSpPr>
          <p:nvPr>
            <p:ph idx="1"/>
          </p:nvPr>
        </p:nvSpPr>
        <p:spPr>
          <a:xfrm>
            <a:off x="838200" y="1656590"/>
            <a:ext cx="11049000" cy="4928958"/>
          </a:xfrm>
        </p:spPr>
        <p:txBody>
          <a:bodyPr>
            <a:normAutofit lnSpcReduction="10000"/>
          </a:bodyPr>
          <a:lstStyle/>
          <a:p>
            <a:pPr>
              <a:lnSpc>
                <a:spcPct val="120000"/>
              </a:lnSpc>
            </a:pPr>
            <a:r>
              <a:rPr lang="en-US" sz="2400" dirty="0">
                <a:solidFill>
                  <a:srgbClr val="595959"/>
                </a:solidFill>
              </a:rPr>
              <a:t>Inclusive </a:t>
            </a:r>
            <a:r>
              <a:rPr lang="en-US" sz="2400" dirty="0" err="1">
                <a:solidFill>
                  <a:srgbClr val="595959"/>
                </a:solidFill>
              </a:rPr>
              <a:t>Labour</a:t>
            </a:r>
            <a:r>
              <a:rPr lang="en-US" sz="2400" dirty="0">
                <a:solidFill>
                  <a:srgbClr val="595959"/>
                </a:solidFill>
              </a:rPr>
              <a:t> Markets and Decent Work </a:t>
            </a:r>
          </a:p>
          <a:p>
            <a:pPr>
              <a:lnSpc>
                <a:spcPct val="120000"/>
              </a:lnSpc>
            </a:pPr>
            <a:r>
              <a:rPr lang="en-US" sz="2400" dirty="0">
                <a:solidFill>
                  <a:srgbClr val="595959"/>
                </a:solidFill>
              </a:rPr>
              <a:t>How to Transform Education Systems to be Inclusive of and accessible to all </a:t>
            </a:r>
          </a:p>
          <a:p>
            <a:pPr>
              <a:lnSpc>
                <a:spcPct val="120000"/>
              </a:lnSpc>
            </a:pPr>
            <a:r>
              <a:rPr lang="en-US" sz="2400" dirty="0">
                <a:solidFill>
                  <a:srgbClr val="595959"/>
                </a:solidFill>
              </a:rPr>
              <a:t>Accessible Infrastructure </a:t>
            </a:r>
          </a:p>
          <a:p>
            <a:pPr>
              <a:lnSpc>
                <a:spcPct val="120000"/>
              </a:lnSpc>
            </a:pPr>
            <a:r>
              <a:rPr lang="en-US" sz="2400" dirty="0">
                <a:solidFill>
                  <a:srgbClr val="595959"/>
                </a:solidFill>
              </a:rPr>
              <a:t>Political Participation </a:t>
            </a:r>
          </a:p>
          <a:p>
            <a:pPr>
              <a:lnSpc>
                <a:spcPct val="120000"/>
              </a:lnSpc>
            </a:pPr>
            <a:r>
              <a:rPr lang="en-US" sz="2400" dirty="0">
                <a:solidFill>
                  <a:srgbClr val="595959"/>
                </a:solidFill>
              </a:rPr>
              <a:t>Financing for Disability Inclusive Development  </a:t>
            </a:r>
          </a:p>
          <a:p>
            <a:pPr>
              <a:lnSpc>
                <a:spcPct val="120000"/>
              </a:lnSpc>
            </a:pPr>
            <a:r>
              <a:rPr lang="en-US" sz="2400" dirty="0">
                <a:solidFill>
                  <a:srgbClr val="595959"/>
                </a:solidFill>
              </a:rPr>
              <a:t>Disability-Inclusive Practices for Disasters and Conflict</a:t>
            </a:r>
          </a:p>
          <a:p>
            <a:pPr>
              <a:lnSpc>
                <a:spcPct val="120000"/>
              </a:lnSpc>
            </a:pPr>
            <a:r>
              <a:rPr lang="en-US" sz="2400" dirty="0">
                <a:solidFill>
                  <a:srgbClr val="595959"/>
                </a:solidFill>
              </a:rPr>
              <a:t>Inclusion in digital information / communication </a:t>
            </a:r>
          </a:p>
          <a:p>
            <a:pPr>
              <a:lnSpc>
                <a:spcPct val="120000"/>
              </a:lnSpc>
            </a:pPr>
            <a:r>
              <a:rPr lang="en-US" sz="2400" dirty="0">
                <a:solidFill>
                  <a:srgbClr val="595959"/>
                </a:solidFill>
              </a:rPr>
              <a:t>The Road to Inclusive Climate Action: From Berlin to Belém and Beyond  </a:t>
            </a:r>
          </a:p>
          <a:p>
            <a:pPr>
              <a:lnSpc>
                <a:spcPct val="120000"/>
              </a:lnSpc>
            </a:pPr>
            <a:r>
              <a:rPr lang="en-US" sz="2400" dirty="0">
                <a:solidFill>
                  <a:srgbClr val="595959"/>
                </a:solidFill>
              </a:rPr>
              <a:t>Health Equity </a:t>
            </a:r>
          </a:p>
        </p:txBody>
      </p:sp>
      <p:sp>
        <p:nvSpPr>
          <p:cNvPr id="5" name="Slide Number Placeholder 4">
            <a:extLst>
              <a:ext uri="{FF2B5EF4-FFF2-40B4-BE49-F238E27FC236}">
                <a16:creationId xmlns:a16="http://schemas.microsoft.com/office/drawing/2014/main" id="{9BE53143-B38F-A27E-C8CE-B603B95CD2B9}"/>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35599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5E84-ED19-70AA-18B2-3720BDC022B8}"/>
              </a:ext>
              <a:ext uri="{C183D7F6-B498-43B3-948B-1728B52AA6E4}">
                <adec:decorative xmlns:adec="http://schemas.microsoft.com/office/drawing/2017/decorative" val="0"/>
              </a:ext>
            </a:extLst>
          </p:cNvPr>
          <p:cNvSpPr>
            <a:spLocks noGrp="1"/>
          </p:cNvSpPr>
          <p:nvPr>
            <p:ph type="title"/>
          </p:nvPr>
        </p:nvSpPr>
        <p:spPr>
          <a:xfrm>
            <a:off x="676155" y="2835272"/>
            <a:ext cx="4617017" cy="3540814"/>
          </a:xfrm>
        </p:spPr>
        <p:txBody>
          <a:bodyPr>
            <a:normAutofit fontScale="90000"/>
          </a:bodyPr>
          <a:lstStyle/>
          <a:p>
            <a:r>
              <a:rPr lang="en-US" sz="3100" b="0" spc="0" dirty="0">
                <a:solidFill>
                  <a:srgbClr val="595959"/>
                </a:solidFill>
                <a:latin typeface="Roboto" panose="02000000000000000000" pitchFamily="2" charset="0"/>
                <a:cs typeface="Roboto" panose="02000000000000000000" pitchFamily="2" charset="0"/>
              </a:rPr>
              <a:t>We look forward to</a:t>
            </a:r>
            <a:br>
              <a:rPr lang="en-US" sz="3100" b="0" spc="0" dirty="0">
                <a:solidFill>
                  <a:srgbClr val="595959"/>
                </a:solidFill>
                <a:latin typeface="Roboto" panose="02000000000000000000" pitchFamily="2" charset="0"/>
                <a:cs typeface="Roboto" panose="02000000000000000000" pitchFamily="2" charset="0"/>
              </a:rPr>
            </a:br>
            <a:r>
              <a:rPr lang="en-US" sz="3100" b="0" spc="0" dirty="0">
                <a:solidFill>
                  <a:srgbClr val="595959"/>
                </a:solidFill>
                <a:latin typeface="Roboto" panose="02000000000000000000" pitchFamily="2" charset="0"/>
                <a:cs typeface="Roboto" panose="02000000000000000000" pitchFamily="2" charset="0"/>
              </a:rPr>
              <a:t>seeing you at the Summit!</a:t>
            </a:r>
            <a:br>
              <a:rPr lang="en-US" sz="2700" b="0" spc="0" dirty="0">
                <a:solidFill>
                  <a:srgbClr val="595959"/>
                </a:solidFill>
                <a:latin typeface="Roboto" panose="02000000000000000000" pitchFamily="2" charset="0"/>
                <a:cs typeface="Roboto" panose="02000000000000000000" pitchFamily="2" charset="0"/>
              </a:rPr>
            </a:br>
            <a:br>
              <a:rPr lang="en-US" sz="2700" b="0" spc="0" dirty="0">
                <a:solidFill>
                  <a:srgbClr val="595959"/>
                </a:solidFill>
                <a:latin typeface="Roboto" panose="02000000000000000000" pitchFamily="2" charset="0"/>
                <a:cs typeface="Roboto" panose="02000000000000000000" pitchFamily="2" charset="0"/>
              </a:rPr>
            </a:br>
            <a:br>
              <a:rPr lang="en-US" sz="2700" spc="0" dirty="0">
                <a:solidFill>
                  <a:srgbClr val="595959"/>
                </a:solidFill>
                <a:latin typeface="Roboto" panose="02000000000000000000" pitchFamily="2" charset="0"/>
                <a:cs typeface="Roboto" panose="02000000000000000000" pitchFamily="2" charset="0"/>
              </a:rPr>
            </a:br>
            <a:br>
              <a:rPr lang="en-US" sz="2700" spc="0" dirty="0">
                <a:solidFill>
                  <a:srgbClr val="595959"/>
                </a:solidFill>
                <a:latin typeface="Roboto" panose="02000000000000000000" pitchFamily="2" charset="0"/>
                <a:cs typeface="Roboto" panose="02000000000000000000" pitchFamily="2" charset="0"/>
              </a:rPr>
            </a:br>
            <a:r>
              <a:rPr lang="en-US" sz="2700" spc="0" dirty="0">
                <a:solidFill>
                  <a:srgbClr val="595959"/>
                </a:solidFill>
                <a:latin typeface="Roboto" panose="02000000000000000000" pitchFamily="2" charset="0"/>
                <a:cs typeface="Roboto" panose="02000000000000000000" pitchFamily="2" charset="0"/>
              </a:rPr>
              <a:t>&gt; </a:t>
            </a:r>
            <a:r>
              <a:rPr lang="en-US" sz="2700" b="0" spc="0" dirty="0">
                <a:solidFill>
                  <a:srgbClr val="595959"/>
                </a:solidFill>
                <a:latin typeface="Roboto" panose="02000000000000000000" pitchFamily="2" charset="0"/>
                <a:cs typeface="Roboto" panose="02000000000000000000" pitchFamily="2" charset="0"/>
              </a:rPr>
              <a:t>Registration open</a:t>
            </a:r>
            <a:br>
              <a:rPr lang="en-US" sz="2700" b="0" spc="0" dirty="0">
                <a:solidFill>
                  <a:srgbClr val="595959"/>
                </a:solidFill>
                <a:latin typeface="Roboto" panose="02000000000000000000" pitchFamily="2" charset="0"/>
                <a:cs typeface="Roboto" panose="02000000000000000000" pitchFamily="2" charset="0"/>
              </a:rPr>
            </a:br>
            <a:br>
              <a:rPr lang="en-US" sz="2700" b="0" spc="0" dirty="0">
                <a:solidFill>
                  <a:srgbClr val="595959"/>
                </a:solidFill>
                <a:latin typeface="Roboto" panose="02000000000000000000" pitchFamily="2" charset="0"/>
                <a:cs typeface="Roboto" panose="02000000000000000000" pitchFamily="2" charset="0"/>
              </a:rPr>
            </a:br>
            <a:r>
              <a:rPr lang="en-US" sz="2700" spc="0" dirty="0">
                <a:solidFill>
                  <a:srgbClr val="595959"/>
                </a:solidFill>
                <a:latin typeface="Roboto" panose="02000000000000000000" pitchFamily="2" charset="0"/>
                <a:cs typeface="Roboto" panose="02000000000000000000" pitchFamily="2" charset="0"/>
              </a:rPr>
              <a:t>&gt; </a:t>
            </a:r>
            <a:r>
              <a:rPr lang="en-US" sz="2700" b="0" spc="0" dirty="0">
                <a:solidFill>
                  <a:srgbClr val="595959"/>
                </a:solidFill>
                <a:latin typeface="Roboto" panose="02000000000000000000" pitchFamily="2" charset="0"/>
                <a:cs typeface="Roboto" panose="02000000000000000000" pitchFamily="2" charset="0"/>
              </a:rPr>
              <a:t>Commitments portal open</a:t>
            </a:r>
            <a:br>
              <a:rPr lang="en-US" sz="2700" b="0" spc="0" dirty="0">
                <a:solidFill>
                  <a:srgbClr val="595959"/>
                </a:solidFill>
                <a:latin typeface="Roboto" panose="02000000000000000000" pitchFamily="2" charset="0"/>
                <a:cs typeface="Roboto" panose="02000000000000000000" pitchFamily="2" charset="0"/>
              </a:rPr>
            </a:br>
            <a:br>
              <a:rPr lang="en-US" sz="2700" b="0" spc="0" dirty="0">
                <a:solidFill>
                  <a:srgbClr val="595959"/>
                </a:solidFill>
                <a:latin typeface="Roboto" panose="02000000000000000000" pitchFamily="2" charset="0"/>
                <a:cs typeface="Roboto" panose="02000000000000000000" pitchFamily="2" charset="0"/>
              </a:rPr>
            </a:br>
            <a:r>
              <a:rPr lang="en-US" sz="2700" b="0" spc="0" dirty="0">
                <a:solidFill>
                  <a:srgbClr val="595959"/>
                </a:solidFill>
                <a:latin typeface="Roboto" panose="02000000000000000000" pitchFamily="2" charset="0"/>
                <a:cs typeface="Roboto" panose="02000000000000000000" pitchFamily="2" charset="0"/>
              </a:rPr>
              <a:t>&gt; Please subscribe to our newsletter for latest information</a:t>
            </a:r>
            <a:br>
              <a:rPr lang="en-US" sz="2700" b="0" spc="0" dirty="0">
                <a:solidFill>
                  <a:srgbClr val="595959"/>
                </a:solidFill>
                <a:latin typeface="Roboto" panose="02000000000000000000" pitchFamily="2" charset="0"/>
                <a:cs typeface="Roboto" panose="02000000000000000000" pitchFamily="2" charset="0"/>
              </a:rPr>
            </a:br>
            <a:br>
              <a:rPr lang="en-US" sz="2700" spc="0" dirty="0">
                <a:solidFill>
                  <a:srgbClr val="595959"/>
                </a:solidFill>
                <a:latin typeface="Roboto" panose="02000000000000000000" pitchFamily="2" charset="0"/>
                <a:cs typeface="Roboto" panose="02000000000000000000" pitchFamily="2" charset="0"/>
              </a:rPr>
            </a:br>
            <a:br>
              <a:rPr lang="en-US" sz="2700" spc="0" dirty="0">
                <a:solidFill>
                  <a:srgbClr val="595959"/>
                </a:solidFill>
                <a:latin typeface="Roboto" panose="02000000000000000000" pitchFamily="2" charset="0"/>
                <a:cs typeface="Roboto" panose="02000000000000000000" pitchFamily="2" charset="0"/>
              </a:rPr>
            </a:br>
            <a:r>
              <a:rPr lang="en-US" sz="2700" b="1" dirty="0">
                <a:solidFill>
                  <a:srgbClr val="595959"/>
                </a:solidFill>
                <a:latin typeface="Roboto" panose="02000000000000000000" pitchFamily="2" charset="0"/>
                <a:cs typeface="Roboto" panose="02000000000000000000" pitchFamily="2" charset="0"/>
              </a:rPr>
              <a:t>#CommitToChange</a:t>
            </a:r>
            <a:br>
              <a:rPr lang="en-US" sz="2000" dirty="0">
                <a:solidFill>
                  <a:srgbClr val="595959"/>
                </a:solidFill>
                <a:latin typeface="Arial" panose="020B0604020202020204" pitchFamily="34" charset="0"/>
                <a:cs typeface="Arial" panose="020B0604020202020204" pitchFamily="34" charset="0"/>
              </a:rPr>
            </a:br>
            <a:endParaRPr lang="en-US" sz="2000" dirty="0">
              <a:solidFill>
                <a:srgbClr val="595959"/>
              </a:solidFill>
              <a:latin typeface="Arial" panose="020B0604020202020204" pitchFamily="34" charset="0"/>
              <a:cs typeface="Arial" panose="020B0604020202020204" pitchFamily="34" charset="0"/>
            </a:endParaRPr>
          </a:p>
        </p:txBody>
      </p:sp>
      <p:pic>
        <p:nvPicPr>
          <p:cNvPr id="3" name="Grafik 2" descr="Photo from the GDS Preparation Teams of the three co-hosts: Germany, Jordan and International Disability Alliance">
            <a:extLst>
              <a:ext uri="{FF2B5EF4-FFF2-40B4-BE49-F238E27FC236}">
                <a16:creationId xmlns:a16="http://schemas.microsoft.com/office/drawing/2014/main" id="{2DB168FD-5CEA-FE59-FEC6-AAB074A935A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397159" y="2748635"/>
            <a:ext cx="6462532" cy="3018908"/>
          </a:xfrm>
          <a:prstGeom prst="rect">
            <a:avLst/>
          </a:prstGeom>
        </p:spPr>
      </p:pic>
      <p:pic>
        <p:nvPicPr>
          <p:cNvPr id="4" name="Grafik 3" descr="Photo from the GDS venue, the &quot;Station&quot; in Berlin">
            <a:extLst>
              <a:ext uri="{FF2B5EF4-FFF2-40B4-BE49-F238E27FC236}">
                <a16:creationId xmlns:a16="http://schemas.microsoft.com/office/drawing/2014/main" id="{521F3332-F63F-F00D-7622-B7703620202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347118" y="357247"/>
            <a:ext cx="3510988" cy="2329740"/>
          </a:xfrm>
          <a:prstGeom prst="rect">
            <a:avLst/>
          </a:prstGeom>
        </p:spPr>
      </p:pic>
      <p:pic>
        <p:nvPicPr>
          <p:cNvPr id="5" name="Grafik 4">
            <a:extLst>
              <a:ext uri="{FF2B5EF4-FFF2-40B4-BE49-F238E27FC236}">
                <a16:creationId xmlns:a16="http://schemas.microsoft.com/office/drawing/2014/main" id="{ADA7BE1B-DA38-33A4-2427-9296942338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93172" y="608341"/>
            <a:ext cx="3057646" cy="1830197"/>
          </a:xfrm>
          <a:prstGeom prst="rect">
            <a:avLst/>
          </a:prstGeom>
        </p:spPr>
      </p:pic>
    </p:spTree>
    <p:extLst>
      <p:ext uri="{BB962C8B-B14F-4D97-AF65-F5344CB8AC3E}">
        <p14:creationId xmlns:p14="http://schemas.microsoft.com/office/powerpoint/2010/main" val="20810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2244719-7219-40BB-D602-132A6CE8DE5D}"/>
              </a:ext>
            </a:extLst>
          </p:cNvPr>
          <p:cNvSpPr txBox="1">
            <a:spLocks noGrp="1"/>
          </p:cNvSpPr>
          <p:nvPr>
            <p:ph type="title" idx="4294967295"/>
          </p:nvPr>
        </p:nvSpPr>
        <p:spPr>
          <a:xfrm>
            <a:off x="1350973" y="1366777"/>
            <a:ext cx="31066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err="1">
                <a:ln>
                  <a:noFill/>
                </a:ln>
                <a:solidFill>
                  <a:srgbClr val="595959"/>
                </a:solidFill>
                <a:effectLst/>
                <a:uLnTx/>
                <a:uFillTx/>
                <a:latin typeface="Roboto" panose="02000000000000000000" pitchFamily="2" charset="0"/>
                <a:ea typeface="Roboto" panose="02000000000000000000" pitchFamily="2" charset="0"/>
                <a:cs typeface="Roboto" panose="02000000000000000000" pitchFamily="2" charset="0"/>
              </a:rPr>
              <a:t>Thank</a:t>
            </a:r>
            <a:r>
              <a:rPr kumimoji="0" lang="de-DE" sz="4000" b="1" i="0" u="none" strike="noStrike" kern="1200" cap="none" spc="0" normalizeH="0" baseline="0" noProof="0" dirty="0">
                <a:ln>
                  <a:noFill/>
                </a:ln>
                <a:solidFill>
                  <a:srgbClr val="595959"/>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de-DE" sz="4000" b="1" i="0" u="none" strike="noStrike" kern="1200" cap="none" spc="0" normalizeH="0" baseline="0" noProof="0" dirty="0" err="1">
                <a:ln>
                  <a:noFill/>
                </a:ln>
                <a:solidFill>
                  <a:srgbClr val="595959"/>
                </a:solidFill>
                <a:effectLst/>
                <a:uLnTx/>
                <a:uFillTx/>
                <a:latin typeface="Roboto" panose="02000000000000000000" pitchFamily="2" charset="0"/>
                <a:ea typeface="Roboto" panose="02000000000000000000" pitchFamily="2" charset="0"/>
                <a:cs typeface="Roboto" panose="02000000000000000000" pitchFamily="2" charset="0"/>
              </a:rPr>
              <a:t>you</a:t>
            </a:r>
            <a:endParaRPr kumimoji="0" lang="de-DE" sz="4000" b="1" i="0" u="none" strike="noStrike" kern="1200" cap="none" spc="0" normalizeH="0" baseline="0" noProof="0" dirty="0">
              <a:ln>
                <a:noFill/>
              </a:ln>
              <a:solidFill>
                <a:srgbClr val="595959"/>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Textfeld 5">
            <a:extLst>
              <a:ext uri="{FF2B5EF4-FFF2-40B4-BE49-F238E27FC236}">
                <a16:creationId xmlns:a16="http://schemas.microsoft.com/office/drawing/2014/main" id="{AC257820-F9A1-D20D-1125-B16C728F0384}"/>
              </a:ext>
            </a:extLst>
          </p:cNvPr>
          <p:cNvSpPr txBox="1"/>
          <p:nvPr/>
        </p:nvSpPr>
        <p:spPr>
          <a:xfrm>
            <a:off x="1350973" y="3024812"/>
            <a:ext cx="4006225" cy="830997"/>
          </a:xfrm>
          <a:prstGeom prst="rect">
            <a:avLst/>
          </a:prstGeom>
          <a:noFill/>
        </p:spPr>
        <p:txBody>
          <a:bodyPr wrap="none" rtlCol="0">
            <a:spAutoFit/>
          </a:bodyPr>
          <a:lstStyle/>
          <a:p>
            <a:r>
              <a:rPr lang="de-DE" sz="2400" dirty="0">
                <a:solidFill>
                  <a:srgbClr val="595959"/>
                </a:solidFill>
                <a:latin typeface="Roboto" panose="02000000000000000000" pitchFamily="2" charset="0"/>
                <a:ea typeface="Roboto" panose="02000000000000000000" pitchFamily="2" charset="0"/>
                <a:cs typeface="Roboto" panose="02000000000000000000" pitchFamily="2" charset="0"/>
              </a:rPr>
              <a:t>Contact:</a:t>
            </a:r>
          </a:p>
          <a:p>
            <a:r>
              <a:rPr lang="de-DE" sz="2400" dirty="0">
                <a:solidFill>
                  <a:srgbClr val="595959"/>
                </a:solidFill>
                <a:latin typeface="Roboto" panose="02000000000000000000" pitchFamily="2" charset="0"/>
                <a:ea typeface="Roboto" panose="02000000000000000000" pitchFamily="2" charset="0"/>
                <a:cs typeface="Roboto" panose="02000000000000000000" pitchFamily="2" charset="0"/>
              </a:rPr>
              <a:t>summit@ida-secretariat.org</a:t>
            </a:r>
          </a:p>
        </p:txBody>
      </p:sp>
      <p:pic>
        <p:nvPicPr>
          <p:cNvPr id="8" name="Grafik 7" descr="LinkedIn: https://www.linkedin.com/company/global-disability-summit/&#10;X (formerly Twitter): https://www.x.com/@GDS_Disability&#10;YouTube: https://www.youtube.com/@GDS_Disability&#10;Website: https://www.globaldisabilitysummit.org">
            <a:extLst>
              <a:ext uri="{FF2B5EF4-FFF2-40B4-BE49-F238E27FC236}">
                <a16:creationId xmlns:a16="http://schemas.microsoft.com/office/drawing/2014/main" id="{4FAF44F2-A91D-6CC0-7FDE-49ED02905A6A}"/>
              </a:ext>
            </a:extLst>
          </p:cNvPr>
          <p:cNvPicPr>
            <a:picLocks noChangeAspect="1"/>
          </p:cNvPicPr>
          <p:nvPr/>
        </p:nvPicPr>
        <p:blipFill>
          <a:blip r:embed="rId3"/>
          <a:stretch>
            <a:fillRect/>
          </a:stretch>
        </p:blipFill>
        <p:spPr>
          <a:xfrm>
            <a:off x="915670" y="3771927"/>
            <a:ext cx="6214178" cy="2295084"/>
          </a:xfrm>
          <a:prstGeom prst="rect">
            <a:avLst/>
          </a:prstGeom>
        </p:spPr>
      </p:pic>
      <p:pic>
        <p:nvPicPr>
          <p:cNvPr id="1026" name="Picture 2" descr="Photo from a latest co-host meeting with His Royal Highness Prince Mired Raad Zeid Al-Hussein from Jordan and State Secretary Dr. Jochen Flasbarth from BMZ Germany.">
            <a:extLst>
              <a:ext uri="{FF2B5EF4-FFF2-40B4-BE49-F238E27FC236}">
                <a16:creationId xmlns:a16="http://schemas.microsoft.com/office/drawing/2014/main" id="{6C56D3CD-04B4-5849-4CB4-66D561480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413" y="1549262"/>
            <a:ext cx="4033083" cy="302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85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Widescreen</PresentationFormat>
  <Paragraphs>80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Roboto</vt:lpstr>
      <vt:lpstr>Symbol</vt:lpstr>
      <vt:lpstr>Urbanist</vt:lpstr>
      <vt:lpstr>Office Theme</vt:lpstr>
      <vt:lpstr>Global Disability Summit 2025</vt:lpstr>
      <vt:lpstr>Global Disability Summit</vt:lpstr>
      <vt:lpstr>Key facts</vt:lpstr>
      <vt:lpstr>What to expect?</vt:lpstr>
      <vt:lpstr>Main topics</vt:lpstr>
      <vt:lpstr>We look forward to seeing you at the Summit!    &gt; Registration open  &gt; Commitments portal open  &gt; Please subscribe to our newsletter for latest information   #CommitToChange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Anja Günther</cp:lastModifiedBy>
  <cp:revision>40</cp:revision>
  <dcterms:created xsi:type="dcterms:W3CDTF">2022-12-05T13:52:15Z</dcterms:created>
  <dcterms:modified xsi:type="dcterms:W3CDTF">2025-02-20T12:23:29Z</dcterms:modified>
</cp:coreProperties>
</file>