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handoutMasterIdLst>
    <p:handoutMasterId r:id="rId7"/>
  </p:handoutMasterIdLst>
  <p:sldIdLst>
    <p:sldId id="264" r:id="rId2"/>
    <p:sldId id="263" r:id="rId3"/>
    <p:sldId id="260" r:id="rId4"/>
    <p:sldId id="261"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88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4" autoAdjust="0"/>
    <p:restoredTop sz="75475" autoAdjust="0"/>
  </p:normalViewPr>
  <p:slideViewPr>
    <p:cSldViewPr snapToGrid="0">
      <p:cViewPr varScale="1">
        <p:scale>
          <a:sx n="80" d="100"/>
          <a:sy n="80" d="100"/>
        </p:scale>
        <p:origin x="852" y="78"/>
      </p:cViewPr>
      <p:guideLst/>
    </p:cSldViewPr>
  </p:slideViewPr>
  <p:notesTextViewPr>
    <p:cViewPr>
      <p:scale>
        <a:sx n="1" d="1"/>
        <a:sy n="1" d="1"/>
      </p:scale>
      <p:origin x="0" y="0"/>
    </p:cViewPr>
  </p:notesTextViewPr>
  <p:notesViewPr>
    <p:cSldViewPr snapToGrid="0">
      <p:cViewPr varScale="1">
        <p:scale>
          <a:sx n="49" d="100"/>
          <a:sy n="49" d="100"/>
        </p:scale>
        <p:origin x="266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handoutMaster" Target="handoutMasters/handout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C92A86-C5C9-6113-6AC7-4064BBD094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6277400-9A88-4A14-1B97-2E611F2842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4067AC-4DA6-47DD-9DAA-82F8496AEA1D}" type="datetimeFigureOut">
              <a:rPr lang="en-GB" smtClean="0"/>
              <a:t>18/02/2025</a:t>
            </a:fld>
            <a:endParaRPr lang="en-GB"/>
          </a:p>
        </p:txBody>
      </p:sp>
      <p:sp>
        <p:nvSpPr>
          <p:cNvPr id="4" name="Footer Placeholder 3">
            <a:extLst>
              <a:ext uri="{FF2B5EF4-FFF2-40B4-BE49-F238E27FC236}">
                <a16:creationId xmlns:a16="http://schemas.microsoft.com/office/drawing/2014/main" id="{BA149F3E-834F-ADBB-A517-1E7341E464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0F16239-9E04-27B8-09A3-ACB4AC19F6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62F9E2-E68F-463D-B409-4BB1E4E53707}" type="slidenum">
              <a:rPr lang="en-GB" smtClean="0"/>
              <a:t>‹Nr.›</a:t>
            </a:fld>
            <a:endParaRPr lang="en-GB"/>
          </a:p>
        </p:txBody>
      </p:sp>
    </p:spTree>
    <p:extLst>
      <p:ext uri="{BB962C8B-B14F-4D97-AF65-F5344CB8AC3E}">
        <p14:creationId xmlns:p14="http://schemas.microsoft.com/office/powerpoint/2010/main" val="223648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BB6916-6BB4-491D-A9F6-98CF7382B083}" type="datetimeFigureOut">
              <a:rPr lang="en-GB" smtClean="0"/>
              <a:t>18/02/2025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881E3-068B-48DF-8881-A991B8AEA704}" type="slidenum">
              <a:rPr lang="en-GB" smtClean="0"/>
              <a:t>‹Nr.›</a:t>
            </a:fld>
            <a:endParaRPr lang="en-GB"/>
          </a:p>
        </p:txBody>
      </p:sp>
    </p:spTree>
    <p:extLst>
      <p:ext uri="{BB962C8B-B14F-4D97-AF65-F5344CB8AC3E}">
        <p14:creationId xmlns:p14="http://schemas.microsoft.com/office/powerpoint/2010/main" val="973556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Kurze</a:t>
            </a:r>
            <a:r>
              <a:rPr lang="en-GB" dirty="0"/>
              <a:t> </a:t>
            </a:r>
            <a:r>
              <a:rPr lang="en-GB" dirty="0" err="1"/>
              <a:t>Vorstellung</a:t>
            </a:r>
            <a:r>
              <a:rPr lang="en-GB" dirty="0"/>
              <a:t> der </a:t>
            </a:r>
            <a:r>
              <a:rPr lang="en-GB" dirty="0" err="1"/>
              <a:t>Vortragenden</a:t>
            </a:r>
            <a:endParaRPr lang="en-GB" dirty="0"/>
          </a:p>
          <a:p>
            <a:r>
              <a:rPr lang="en-GB" dirty="0"/>
              <a:t>Sven </a:t>
            </a:r>
            <a:r>
              <a:rPr lang="en-GB" dirty="0" err="1"/>
              <a:t>Gräbner</a:t>
            </a:r>
            <a:r>
              <a:rPr lang="en-GB" dirty="0"/>
              <a:t>: von 2006-2019 </a:t>
            </a:r>
            <a:r>
              <a:rPr lang="en-GB" dirty="0" err="1"/>
              <a:t>Beschäftigter</a:t>
            </a:r>
            <a:r>
              <a:rPr lang="en-GB" dirty="0"/>
              <a:t> in </a:t>
            </a:r>
            <a:r>
              <a:rPr lang="en-GB" dirty="0" err="1"/>
              <a:t>einer</a:t>
            </a:r>
            <a:r>
              <a:rPr lang="en-GB" dirty="0"/>
              <a:t> </a:t>
            </a:r>
            <a:r>
              <a:rPr lang="en-GB" dirty="0" err="1"/>
              <a:t>WfbM</a:t>
            </a:r>
            <a:r>
              <a:rPr lang="en-GB" dirty="0"/>
              <a:t>, 2019-2022 </a:t>
            </a:r>
            <a:r>
              <a:rPr lang="en-GB" dirty="0" err="1"/>
              <a:t>Qualifizierung</a:t>
            </a:r>
            <a:r>
              <a:rPr lang="en-GB" dirty="0"/>
              <a:t> </a:t>
            </a:r>
            <a:r>
              <a:rPr lang="en-GB" dirty="0" err="1"/>
              <a:t>zur</a:t>
            </a:r>
            <a:r>
              <a:rPr lang="en-GB" dirty="0"/>
              <a:t> </a:t>
            </a:r>
            <a:r>
              <a:rPr lang="en-GB" dirty="0" err="1"/>
              <a:t>Bildungsfachkraft</a:t>
            </a:r>
            <a:r>
              <a:rPr lang="en-GB" dirty="0"/>
              <a:t> , </a:t>
            </a:r>
            <a:r>
              <a:rPr lang="en-GB" dirty="0" err="1"/>
              <a:t>seit</a:t>
            </a:r>
            <a:r>
              <a:rPr lang="en-GB" dirty="0"/>
              <a:t> 2022 </a:t>
            </a:r>
            <a:r>
              <a:rPr lang="en-GB" dirty="0" err="1"/>
              <a:t>als</a:t>
            </a:r>
            <a:r>
              <a:rPr lang="en-GB" dirty="0"/>
              <a:t> </a:t>
            </a:r>
            <a:r>
              <a:rPr lang="en-GB" dirty="0" err="1"/>
              <a:t>Bildungsfachkraft</a:t>
            </a:r>
            <a:r>
              <a:rPr lang="en-GB" dirty="0"/>
              <a:t> an der Hochschule Magdeburg-</a:t>
            </a:r>
            <a:r>
              <a:rPr lang="en-GB" dirty="0" err="1"/>
              <a:t>Stendal</a:t>
            </a:r>
            <a:r>
              <a:rPr lang="en-GB" dirty="0"/>
              <a:t> </a:t>
            </a:r>
            <a:r>
              <a:rPr lang="en-GB" dirty="0" err="1"/>
              <a:t>angestellt</a:t>
            </a:r>
            <a:endParaRPr lang="en-GB" dirty="0"/>
          </a:p>
          <a:p>
            <a:r>
              <a:rPr lang="en-GB" dirty="0"/>
              <a:t>Fiene </a:t>
            </a:r>
            <a:r>
              <a:rPr lang="en-GB" dirty="0" err="1"/>
              <a:t>Herkula</a:t>
            </a:r>
            <a:r>
              <a:rPr lang="en-GB" dirty="0"/>
              <a:t>: von 2013-2019 </a:t>
            </a:r>
            <a:r>
              <a:rPr lang="en-GB" dirty="0" err="1"/>
              <a:t>Beschäftigte</a:t>
            </a:r>
            <a:r>
              <a:rPr lang="en-GB" dirty="0"/>
              <a:t> in </a:t>
            </a:r>
            <a:r>
              <a:rPr lang="en-GB" dirty="0" err="1"/>
              <a:t>einer</a:t>
            </a:r>
            <a:r>
              <a:rPr lang="en-GB" dirty="0"/>
              <a:t> </a:t>
            </a:r>
            <a:r>
              <a:rPr lang="en-GB" dirty="0" err="1"/>
              <a:t>WfbM</a:t>
            </a:r>
            <a:r>
              <a:rPr lang="en-GB" dirty="0"/>
              <a:t>, 2019-2022 </a:t>
            </a:r>
            <a:r>
              <a:rPr lang="en-GB" dirty="0" err="1"/>
              <a:t>Qualifizierung</a:t>
            </a:r>
            <a:r>
              <a:rPr lang="en-GB" dirty="0"/>
              <a:t> </a:t>
            </a:r>
            <a:r>
              <a:rPr lang="en-GB" dirty="0" err="1"/>
              <a:t>zur</a:t>
            </a:r>
            <a:r>
              <a:rPr lang="en-GB" dirty="0"/>
              <a:t> </a:t>
            </a:r>
            <a:r>
              <a:rPr lang="en-GB" dirty="0" err="1"/>
              <a:t>Bildungsfachkraft</a:t>
            </a:r>
            <a:r>
              <a:rPr lang="en-GB" dirty="0"/>
              <a:t>, </a:t>
            </a:r>
            <a:r>
              <a:rPr lang="en-GB" dirty="0" err="1"/>
              <a:t>seit</a:t>
            </a:r>
            <a:r>
              <a:rPr lang="en-GB" dirty="0"/>
              <a:t> 2022 </a:t>
            </a:r>
            <a:r>
              <a:rPr lang="en-GB" dirty="0" err="1"/>
              <a:t>als</a:t>
            </a:r>
            <a:r>
              <a:rPr lang="en-GB" dirty="0"/>
              <a:t> </a:t>
            </a:r>
            <a:r>
              <a:rPr lang="en-GB" dirty="0" err="1"/>
              <a:t>Bildungsfachkraft</a:t>
            </a:r>
            <a:r>
              <a:rPr lang="en-GB" dirty="0"/>
              <a:t> an der Hochschule Magdeburg-</a:t>
            </a:r>
            <a:r>
              <a:rPr lang="en-GB" dirty="0" err="1"/>
              <a:t>Stendal</a:t>
            </a:r>
            <a:r>
              <a:rPr lang="en-GB" dirty="0"/>
              <a:t> </a:t>
            </a:r>
            <a:r>
              <a:rPr lang="en-GB" dirty="0" err="1"/>
              <a:t>angestellt</a:t>
            </a:r>
            <a:r>
              <a:rPr lang="en-GB" dirty="0"/>
              <a:t>.</a:t>
            </a:r>
          </a:p>
        </p:txBody>
      </p:sp>
      <p:sp>
        <p:nvSpPr>
          <p:cNvPr id="4" name="Slide Number Placeholder 3"/>
          <p:cNvSpPr>
            <a:spLocks noGrp="1"/>
          </p:cNvSpPr>
          <p:nvPr>
            <p:ph type="sldNum" sz="quarter" idx="5"/>
          </p:nvPr>
        </p:nvSpPr>
        <p:spPr/>
        <p:txBody>
          <a:bodyPr/>
          <a:lstStyle/>
          <a:p>
            <a:fld id="{7A8881E3-068B-48DF-8881-A991B8AEA704}" type="slidenum">
              <a:rPr lang="en-GB" smtClean="0"/>
              <a:t>1</a:t>
            </a:fld>
            <a:endParaRPr lang="en-GB"/>
          </a:p>
        </p:txBody>
      </p:sp>
    </p:spTree>
    <p:extLst>
      <p:ext uri="{BB962C8B-B14F-4D97-AF65-F5344CB8AC3E}">
        <p14:creationId xmlns:p14="http://schemas.microsoft.com/office/powerpoint/2010/main" val="1078220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Qualifizierung zur Bildungsfachkraft:</a:t>
            </a:r>
          </a:p>
          <a:p>
            <a:r>
              <a:rPr lang="de-DE" dirty="0"/>
              <a:t>- Warum gibt es diese Qualifizierung? Umsetzung Recht auf Bildung der UN-BRK: Inklusive Bildung wird am besten von Menschen mit Beeinträchtigungen vermittelt</a:t>
            </a:r>
          </a:p>
          <a:p>
            <a:r>
              <a:rPr lang="de-DE" dirty="0"/>
              <a:t>- Nach Bewerbungsverfahren wurden 6 Menschen ausgewählt, die an </a:t>
            </a:r>
            <a:r>
              <a:rPr lang="de-DE"/>
              <a:t>der Qualifizierung </a:t>
            </a:r>
            <a:r>
              <a:rPr lang="de-DE" dirty="0"/>
              <a:t>an der Hochschule Magdeburg-Stendal teilgenommen haben. Die Qualifizierung lief in Vollzeit für 3 Jahre nach dem Konzept der Uni Kiel an der Hochschule statt.</a:t>
            </a:r>
          </a:p>
          <a:p>
            <a:pPr marL="171450" indent="-171450">
              <a:buFontTx/>
              <a:buChar char="-"/>
            </a:pPr>
            <a:r>
              <a:rPr lang="de-DE" dirty="0"/>
              <a:t>Dualer Aufbau:  theoretische Inhalte wie z.B. wie kann ich gut präsentieren? Was ist eigentlich Bildung?, Was ist Arbeit in einer Werkstatt und Arbeit auf dem allgemeinen Arbeitsmarkt?, politische Bildung, Lebenswelten……. Und praktischer Kontakt zu Studierenden</a:t>
            </a:r>
          </a:p>
          <a:p>
            <a:pPr marL="171450" indent="-171450">
              <a:buFontTx/>
              <a:buChar char="-"/>
            </a:pPr>
            <a:r>
              <a:rPr lang="de-DE" dirty="0"/>
              <a:t>2022 dann mit Abschlussprüfungen und Zeugnisübergabe bestanden.</a:t>
            </a:r>
          </a:p>
          <a:p>
            <a:pPr marL="171450" indent="-171450">
              <a:buFontTx/>
              <a:buChar char="-"/>
            </a:pPr>
            <a:r>
              <a:rPr lang="de-DE" dirty="0"/>
              <a:t>Während der Qualifizierung immer die Möglichkeit/ das Recht in die </a:t>
            </a:r>
            <a:r>
              <a:rPr lang="de-DE" dirty="0" err="1"/>
              <a:t>WfbM</a:t>
            </a:r>
            <a:r>
              <a:rPr lang="de-DE" dirty="0"/>
              <a:t> zurückzukehren</a:t>
            </a:r>
          </a:p>
        </p:txBody>
      </p:sp>
      <p:sp>
        <p:nvSpPr>
          <p:cNvPr id="4" name="Foliennummernplatzhalter 3"/>
          <p:cNvSpPr>
            <a:spLocks noGrp="1"/>
          </p:cNvSpPr>
          <p:nvPr>
            <p:ph type="sldNum" sz="quarter" idx="5"/>
          </p:nvPr>
        </p:nvSpPr>
        <p:spPr/>
        <p:txBody>
          <a:bodyPr/>
          <a:lstStyle/>
          <a:p>
            <a:fld id="{7A8881E3-068B-48DF-8881-A991B8AEA704}" type="slidenum">
              <a:rPr lang="en-GB" smtClean="0"/>
              <a:t>2</a:t>
            </a:fld>
            <a:endParaRPr lang="en-GB"/>
          </a:p>
        </p:txBody>
      </p:sp>
    </p:spTree>
    <p:extLst>
      <p:ext uri="{BB962C8B-B14F-4D97-AF65-F5344CB8AC3E}">
        <p14:creationId xmlns:p14="http://schemas.microsoft.com/office/powerpoint/2010/main" val="1083449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machen wir als Bildungsfachkräfte?</a:t>
            </a:r>
          </a:p>
        </p:txBody>
      </p:sp>
      <p:sp>
        <p:nvSpPr>
          <p:cNvPr id="4" name="Foliennummernplatzhalter 3"/>
          <p:cNvSpPr>
            <a:spLocks noGrp="1"/>
          </p:cNvSpPr>
          <p:nvPr>
            <p:ph type="sldNum" sz="quarter" idx="5"/>
          </p:nvPr>
        </p:nvSpPr>
        <p:spPr/>
        <p:txBody>
          <a:bodyPr/>
          <a:lstStyle/>
          <a:p>
            <a:fld id="{7A8881E3-068B-48DF-8881-A991B8AEA704}" type="slidenum">
              <a:rPr lang="en-GB" smtClean="0"/>
              <a:t>3</a:t>
            </a:fld>
            <a:endParaRPr lang="en-GB"/>
          </a:p>
        </p:txBody>
      </p:sp>
    </p:spTree>
    <p:extLst>
      <p:ext uri="{BB962C8B-B14F-4D97-AF65-F5344CB8AC3E}">
        <p14:creationId xmlns:p14="http://schemas.microsoft.com/office/powerpoint/2010/main" val="2072168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paar Einblicke in unsere Arbeit: </a:t>
            </a:r>
          </a:p>
          <a:p>
            <a:pPr marL="171450" indent="-171450">
              <a:buFontTx/>
              <a:buChar char="-"/>
            </a:pPr>
            <a:r>
              <a:rPr lang="de-DE" dirty="0"/>
              <a:t>Seminare/Workshops mit </a:t>
            </a:r>
            <a:r>
              <a:rPr lang="de-DE" dirty="0" err="1"/>
              <a:t>Barriereerkundung</a:t>
            </a:r>
            <a:r>
              <a:rPr lang="de-DE" dirty="0"/>
              <a:t>/ Praxisanteil</a:t>
            </a:r>
          </a:p>
          <a:p>
            <a:pPr marL="171450" indent="-171450">
              <a:buFontTx/>
              <a:buChar char="-"/>
            </a:pPr>
            <a:r>
              <a:rPr lang="de-DE" dirty="0"/>
              <a:t>Bei großen Unternehmen oder öffentlichen Einrichtungen: z.B. Polizeiinspektion Stendal</a:t>
            </a:r>
          </a:p>
          <a:p>
            <a:pPr marL="171450" indent="-171450">
              <a:buFontTx/>
              <a:buChar char="-"/>
            </a:pPr>
            <a:r>
              <a:rPr lang="de-DE" dirty="0"/>
              <a:t>Politische Arbeit und Gespräche wie z.B. mit dem Oberbürgermeister von Stendal oder dem Bundespräsidenten von Deutschland</a:t>
            </a:r>
          </a:p>
          <a:p>
            <a:r>
              <a:rPr lang="de-DE" dirty="0"/>
              <a:t>Fiene </a:t>
            </a:r>
            <a:r>
              <a:rPr lang="de-DE" dirty="0" err="1"/>
              <a:t>Herkula</a:t>
            </a:r>
            <a:r>
              <a:rPr lang="de-DE" dirty="0"/>
              <a:t> und Sven Gräbner berichten zudem, was ihnen an ihrer Arbeit Freude bereitet.</a:t>
            </a:r>
          </a:p>
        </p:txBody>
      </p:sp>
      <p:sp>
        <p:nvSpPr>
          <p:cNvPr id="4" name="Foliennummernplatzhalter 3"/>
          <p:cNvSpPr>
            <a:spLocks noGrp="1"/>
          </p:cNvSpPr>
          <p:nvPr>
            <p:ph type="sldNum" sz="quarter" idx="5"/>
          </p:nvPr>
        </p:nvSpPr>
        <p:spPr/>
        <p:txBody>
          <a:bodyPr/>
          <a:lstStyle/>
          <a:p>
            <a:fld id="{7A8881E3-068B-48DF-8881-A991B8AEA704}" type="slidenum">
              <a:rPr lang="en-GB" smtClean="0"/>
              <a:t>4</a:t>
            </a:fld>
            <a:endParaRPr lang="en-GB"/>
          </a:p>
        </p:txBody>
      </p:sp>
    </p:spTree>
    <p:extLst>
      <p:ext uri="{BB962C8B-B14F-4D97-AF65-F5344CB8AC3E}">
        <p14:creationId xmlns:p14="http://schemas.microsoft.com/office/powerpoint/2010/main" val="8908665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4B8CD-9207-0F5A-87AB-B27A517BCE8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AA2C4F2-5991-51CC-558C-A4D5E1F7B1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4EA569FD-5A00-3B11-103C-21BA8A71B265}"/>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9" name="Picture 8" descr="Zero Project Plant: an icon showing a green seedling breaking through a circle.">
            <a:extLst>
              <a:ext uri="{FF2B5EF4-FFF2-40B4-BE49-F238E27FC236}">
                <a16:creationId xmlns:a16="http://schemas.microsoft.com/office/drawing/2014/main" id="{0F1C7164-87D9-4217-364F-45206FDAD5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
        <p:nvSpPr>
          <p:cNvPr id="7" name="TextBox 6">
            <a:extLst>
              <a:ext uri="{FF2B5EF4-FFF2-40B4-BE49-F238E27FC236}">
                <a16:creationId xmlns:a16="http://schemas.microsoft.com/office/drawing/2014/main" id="{8F0236DA-C301-789C-C8AF-938A5F826071}"/>
              </a:ext>
            </a:extLst>
          </p:cNvPr>
          <p:cNvSpPr txBox="1"/>
          <p:nvPr userDrawn="1"/>
        </p:nvSpPr>
        <p:spPr>
          <a:xfrm>
            <a:off x="393290" y="276328"/>
            <a:ext cx="8339893" cy="584775"/>
          </a:xfrm>
          <a:prstGeom prst="rect">
            <a:avLst/>
          </a:prstGeom>
          <a:noFill/>
        </p:spPr>
        <p:txBody>
          <a:bodyPr wrap="square">
            <a:spAutoFit/>
          </a:bodyPr>
          <a:lstStyle/>
          <a:p>
            <a:r>
              <a:rPr lang="en-US" sz="3200" b="0" dirty="0">
                <a:solidFill>
                  <a:srgbClr val="2B882E"/>
                </a:solidFill>
                <a:latin typeface="Arial" panose="020B0604020202020204" pitchFamily="34" charset="0"/>
                <a:cs typeface="Arial" panose="020B0604020202020204" pitchFamily="34" charset="0"/>
              </a:rPr>
              <a:t>Zero Project Conference 2025 (#ZeroCon25)</a:t>
            </a:r>
            <a:endParaRPr lang="en-GB" sz="3200" b="0" dirty="0">
              <a:solidFill>
                <a:srgbClr val="2B882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2572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9A398-607E-19AA-2FA2-6A9486FF41E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67A71F-93D1-3FE1-9D98-47190B6F93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4B76AF-A44B-BCC8-6368-2FCB924767B6}"/>
              </a:ext>
            </a:extLst>
          </p:cNvPr>
          <p:cNvSpPr>
            <a:spLocks noGrp="1"/>
          </p:cNvSpPr>
          <p:nvPr>
            <p:ph type="dt" sz="half" idx="10"/>
          </p:nvPr>
        </p:nvSpPr>
        <p:spPr/>
        <p:txBody>
          <a:bodyPr/>
          <a:lstStyle/>
          <a:p>
            <a:fld id="{952FF940-A1E4-49C1-A94C-258B66B1FEFB}" type="datetime1">
              <a:rPr lang="en-GB" smtClean="0"/>
              <a:t>18/02/2025</a:t>
            </a:fld>
            <a:endParaRPr lang="en-GB"/>
          </a:p>
        </p:txBody>
      </p:sp>
      <p:sp>
        <p:nvSpPr>
          <p:cNvPr id="5" name="Footer Placeholder 4">
            <a:extLst>
              <a:ext uri="{FF2B5EF4-FFF2-40B4-BE49-F238E27FC236}">
                <a16:creationId xmlns:a16="http://schemas.microsoft.com/office/drawing/2014/main" id="{428CFEDC-9A6E-A3AD-47BB-4544BD985678}"/>
              </a:ext>
            </a:extLst>
          </p:cNvPr>
          <p:cNvSpPr>
            <a:spLocks noGrp="1"/>
          </p:cNvSpPr>
          <p:nvPr>
            <p:ph type="ftr" sz="quarter" idx="11"/>
          </p:nvPr>
        </p:nvSpPr>
        <p:spPr/>
        <p:txBody>
          <a:bodyPr/>
          <a:lstStyle/>
          <a:p>
            <a:r>
              <a:rPr lang="en-US" dirty="0"/>
              <a:t>#ZeroCon25</a:t>
            </a:r>
            <a:endParaRPr lang="en-GB" dirty="0"/>
          </a:p>
        </p:txBody>
      </p:sp>
      <p:sp>
        <p:nvSpPr>
          <p:cNvPr id="6" name="Slide Number Placeholder 5">
            <a:extLst>
              <a:ext uri="{FF2B5EF4-FFF2-40B4-BE49-F238E27FC236}">
                <a16:creationId xmlns:a16="http://schemas.microsoft.com/office/drawing/2014/main" id="{9A38CCB9-6F66-B343-A239-09809FB7E75D}"/>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7" name="Picture 6" descr="Zero Project Plant: an icon showing a green seedling breaking through a circle.">
            <a:extLst>
              <a:ext uri="{FF2B5EF4-FFF2-40B4-BE49-F238E27FC236}">
                <a16:creationId xmlns:a16="http://schemas.microsoft.com/office/drawing/2014/main" id="{D6B42D19-6742-C21D-3E3A-50AF0056C0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1011962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8C57BD-472C-6054-F85B-C6E7EBFD78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A5734E-BF7C-6ADA-36DF-8345F81F3D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9FA9AB-245D-7C9C-7F7C-F0DDADFC869E}"/>
              </a:ext>
            </a:extLst>
          </p:cNvPr>
          <p:cNvSpPr>
            <a:spLocks noGrp="1"/>
          </p:cNvSpPr>
          <p:nvPr>
            <p:ph type="dt" sz="half" idx="10"/>
          </p:nvPr>
        </p:nvSpPr>
        <p:spPr/>
        <p:txBody>
          <a:bodyPr/>
          <a:lstStyle/>
          <a:p>
            <a:fld id="{30DA194E-3B7B-4619-9F0B-8946120CC2C2}" type="datetime1">
              <a:rPr lang="en-GB" smtClean="0"/>
              <a:t>18/02/2025</a:t>
            </a:fld>
            <a:endParaRPr lang="en-GB"/>
          </a:p>
        </p:txBody>
      </p:sp>
      <p:sp>
        <p:nvSpPr>
          <p:cNvPr id="6" name="Slide Number Placeholder 5">
            <a:extLst>
              <a:ext uri="{FF2B5EF4-FFF2-40B4-BE49-F238E27FC236}">
                <a16:creationId xmlns:a16="http://schemas.microsoft.com/office/drawing/2014/main" id="{B88715A0-7D97-C371-F46C-459234CE37EA}"/>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7" name="Picture 6" descr="Zero Project Plant: an icon showing a green seedling breaking through a circle.">
            <a:extLst>
              <a:ext uri="{FF2B5EF4-FFF2-40B4-BE49-F238E27FC236}">
                <a16:creationId xmlns:a16="http://schemas.microsoft.com/office/drawing/2014/main" id="{A92BB482-4C0F-1893-218E-340DCE3E4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293046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2CDE7-D24B-A1C8-5E44-202ABECFC7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62AA8D-420E-E8B5-CDB6-88D320632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C8133A-0964-2A2C-F557-E8A9D21E46C6}"/>
              </a:ext>
            </a:extLst>
          </p:cNvPr>
          <p:cNvSpPr>
            <a:spLocks noGrp="1"/>
          </p:cNvSpPr>
          <p:nvPr>
            <p:ph type="dt" sz="half" idx="10"/>
          </p:nvPr>
        </p:nvSpPr>
        <p:spPr/>
        <p:txBody>
          <a:bodyPr/>
          <a:lstStyle/>
          <a:p>
            <a:fld id="{BB89F230-EE29-4360-9E5D-C4AB95018DB3}" type="datetime1">
              <a:rPr lang="en-GB" smtClean="0"/>
              <a:t>18/02/2025</a:t>
            </a:fld>
            <a:endParaRPr lang="en-GB"/>
          </a:p>
        </p:txBody>
      </p:sp>
      <p:sp>
        <p:nvSpPr>
          <p:cNvPr id="5" name="Footer Placeholder 4">
            <a:extLst>
              <a:ext uri="{FF2B5EF4-FFF2-40B4-BE49-F238E27FC236}">
                <a16:creationId xmlns:a16="http://schemas.microsoft.com/office/drawing/2014/main" id="{026AD633-B6D6-91FA-64FB-501EA2FB2B77}"/>
              </a:ext>
            </a:extLst>
          </p:cNvPr>
          <p:cNvSpPr>
            <a:spLocks noGrp="1"/>
          </p:cNvSpPr>
          <p:nvPr>
            <p:ph type="ftr" sz="quarter" idx="11"/>
          </p:nvPr>
        </p:nvSpPr>
        <p:spPr/>
        <p:txBody>
          <a:bodyPr/>
          <a:lstStyle/>
          <a:p>
            <a:r>
              <a:rPr lang="en-US" dirty="0"/>
              <a:t>#ZeroCon25</a:t>
            </a:r>
            <a:endParaRPr lang="en-GB" dirty="0"/>
          </a:p>
        </p:txBody>
      </p:sp>
      <p:sp>
        <p:nvSpPr>
          <p:cNvPr id="6" name="Slide Number Placeholder 5">
            <a:extLst>
              <a:ext uri="{FF2B5EF4-FFF2-40B4-BE49-F238E27FC236}">
                <a16:creationId xmlns:a16="http://schemas.microsoft.com/office/drawing/2014/main" id="{F7EAAD51-9D5D-25E1-F465-809F007ECFE0}"/>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87A3ADA9-529C-6BD8-8B18-D897077722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572037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D86FF-9CEB-1D25-2E90-369E9B0FF7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E08384C-F6AC-F088-2F50-A86FF934D8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C40FCB-67DF-CE66-B624-667997970E05}"/>
              </a:ext>
            </a:extLst>
          </p:cNvPr>
          <p:cNvSpPr>
            <a:spLocks noGrp="1"/>
          </p:cNvSpPr>
          <p:nvPr>
            <p:ph type="dt" sz="half" idx="10"/>
          </p:nvPr>
        </p:nvSpPr>
        <p:spPr/>
        <p:txBody>
          <a:bodyPr/>
          <a:lstStyle/>
          <a:p>
            <a:fld id="{CE7C451A-BAE8-4BB7-B4A9-840375C61CF2}" type="datetime1">
              <a:rPr lang="en-GB" smtClean="0"/>
              <a:t>18/02/2025</a:t>
            </a:fld>
            <a:endParaRPr lang="en-GB"/>
          </a:p>
        </p:txBody>
      </p:sp>
      <p:sp>
        <p:nvSpPr>
          <p:cNvPr id="5" name="Footer Placeholder 4">
            <a:extLst>
              <a:ext uri="{FF2B5EF4-FFF2-40B4-BE49-F238E27FC236}">
                <a16:creationId xmlns:a16="http://schemas.microsoft.com/office/drawing/2014/main" id="{96D9611E-370E-03AF-C519-6268D0A6631F}"/>
              </a:ext>
            </a:extLst>
          </p:cNvPr>
          <p:cNvSpPr>
            <a:spLocks noGrp="1"/>
          </p:cNvSpPr>
          <p:nvPr>
            <p:ph type="ftr" sz="quarter" idx="11"/>
          </p:nvPr>
        </p:nvSpPr>
        <p:spPr/>
        <p:txBody>
          <a:bodyPr/>
          <a:lstStyle/>
          <a:p>
            <a:r>
              <a:rPr lang="en-US" dirty="0"/>
              <a:t>#ZeroCon25</a:t>
            </a:r>
            <a:endParaRPr lang="en-GB" dirty="0"/>
          </a:p>
        </p:txBody>
      </p:sp>
      <p:sp>
        <p:nvSpPr>
          <p:cNvPr id="6" name="Slide Number Placeholder 5">
            <a:extLst>
              <a:ext uri="{FF2B5EF4-FFF2-40B4-BE49-F238E27FC236}">
                <a16:creationId xmlns:a16="http://schemas.microsoft.com/office/drawing/2014/main" id="{F9F8EE00-A0DC-F045-A7B2-6D6970D172FB}"/>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88684AF3-AE79-E964-B9D1-32174968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223281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645F-4ADB-34A8-8348-8DA5EC0B3F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7DEFF4-799C-B171-FDEC-9F32D3683D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2E9D5E4-9475-B9C9-B19F-C6F90A2573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ED3DB3A-533A-A389-C798-9BB43D1F7DA4}"/>
              </a:ext>
            </a:extLst>
          </p:cNvPr>
          <p:cNvSpPr>
            <a:spLocks noGrp="1"/>
          </p:cNvSpPr>
          <p:nvPr>
            <p:ph type="dt" sz="half" idx="10"/>
          </p:nvPr>
        </p:nvSpPr>
        <p:spPr/>
        <p:txBody>
          <a:bodyPr/>
          <a:lstStyle/>
          <a:p>
            <a:fld id="{551F48CE-F800-44D8-9FB8-C2F14BB717AF}" type="datetime1">
              <a:rPr lang="en-GB" smtClean="0"/>
              <a:t>18/02/2025</a:t>
            </a:fld>
            <a:endParaRPr lang="en-GB"/>
          </a:p>
        </p:txBody>
      </p:sp>
      <p:sp>
        <p:nvSpPr>
          <p:cNvPr id="6" name="Footer Placeholder 5">
            <a:extLst>
              <a:ext uri="{FF2B5EF4-FFF2-40B4-BE49-F238E27FC236}">
                <a16:creationId xmlns:a16="http://schemas.microsoft.com/office/drawing/2014/main" id="{5A692D28-6A9A-84C4-8E6F-E19FDA416BEF}"/>
              </a:ext>
            </a:extLst>
          </p:cNvPr>
          <p:cNvSpPr>
            <a:spLocks noGrp="1"/>
          </p:cNvSpPr>
          <p:nvPr>
            <p:ph type="ftr" sz="quarter" idx="11"/>
          </p:nvPr>
        </p:nvSpPr>
        <p:spPr/>
        <p:txBody>
          <a:bodyPr/>
          <a:lstStyle/>
          <a:p>
            <a:r>
              <a:rPr lang="en-US" dirty="0"/>
              <a:t>#ZeroCon25</a:t>
            </a:r>
            <a:endParaRPr lang="en-GB" dirty="0"/>
          </a:p>
        </p:txBody>
      </p:sp>
      <p:sp>
        <p:nvSpPr>
          <p:cNvPr id="7" name="Slide Number Placeholder 6">
            <a:extLst>
              <a:ext uri="{FF2B5EF4-FFF2-40B4-BE49-F238E27FC236}">
                <a16:creationId xmlns:a16="http://schemas.microsoft.com/office/drawing/2014/main" id="{F67EFDAC-0A32-E484-69C9-CAC7902FDD0B}"/>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509410CA-2628-6086-32C8-F078A3F00D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3148122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298A-1F8E-C04A-F0FC-303981F8889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04B0BE-77C8-FC6F-2D01-52EA579BE8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30E7F1-9FCB-C624-0AD0-0B4362A9CC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E940BA5-6077-6C83-9A0A-D929E1353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1A5F4E-F46E-F9D4-EB91-01F3AF3BB7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A89E74-A823-F039-110E-16DB1050A213}"/>
              </a:ext>
            </a:extLst>
          </p:cNvPr>
          <p:cNvSpPr>
            <a:spLocks noGrp="1"/>
          </p:cNvSpPr>
          <p:nvPr>
            <p:ph type="dt" sz="half" idx="10"/>
          </p:nvPr>
        </p:nvSpPr>
        <p:spPr/>
        <p:txBody>
          <a:bodyPr/>
          <a:lstStyle/>
          <a:p>
            <a:fld id="{76BEAA53-9EBB-475F-81CE-60A0FA17D35A}" type="datetime1">
              <a:rPr lang="en-GB" smtClean="0"/>
              <a:t>18/02/2025</a:t>
            </a:fld>
            <a:endParaRPr lang="en-GB"/>
          </a:p>
        </p:txBody>
      </p:sp>
      <p:sp>
        <p:nvSpPr>
          <p:cNvPr id="8" name="Footer Placeholder 7">
            <a:extLst>
              <a:ext uri="{FF2B5EF4-FFF2-40B4-BE49-F238E27FC236}">
                <a16:creationId xmlns:a16="http://schemas.microsoft.com/office/drawing/2014/main" id="{6D5C4120-5D85-2DAB-1B82-679CBFE0F312}"/>
              </a:ext>
            </a:extLst>
          </p:cNvPr>
          <p:cNvSpPr>
            <a:spLocks noGrp="1"/>
          </p:cNvSpPr>
          <p:nvPr>
            <p:ph type="ftr" sz="quarter" idx="11"/>
          </p:nvPr>
        </p:nvSpPr>
        <p:spPr/>
        <p:txBody>
          <a:bodyPr/>
          <a:lstStyle/>
          <a:p>
            <a:r>
              <a:rPr lang="en-US" dirty="0"/>
              <a:t>#ZeroCon25</a:t>
            </a:r>
            <a:endParaRPr lang="en-GB" dirty="0"/>
          </a:p>
        </p:txBody>
      </p:sp>
      <p:sp>
        <p:nvSpPr>
          <p:cNvPr id="9" name="Slide Number Placeholder 8">
            <a:extLst>
              <a:ext uri="{FF2B5EF4-FFF2-40B4-BE49-F238E27FC236}">
                <a16:creationId xmlns:a16="http://schemas.microsoft.com/office/drawing/2014/main" id="{B22AED93-B0A6-16E2-54DD-BAC7D1CFF05C}"/>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10" name="Picture 9" descr="Zero Project Plant: an icon showing a green seedling breaking through a circle.">
            <a:extLst>
              <a:ext uri="{FF2B5EF4-FFF2-40B4-BE49-F238E27FC236}">
                <a16:creationId xmlns:a16="http://schemas.microsoft.com/office/drawing/2014/main" id="{6C21E80C-5188-0E99-CB29-5452401034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13297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EC525-402E-F69C-210B-5268E9E93C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CFC308-6A34-9878-DECA-D72CAED76938}"/>
              </a:ext>
            </a:extLst>
          </p:cNvPr>
          <p:cNvSpPr>
            <a:spLocks noGrp="1"/>
          </p:cNvSpPr>
          <p:nvPr>
            <p:ph type="dt" sz="half" idx="10"/>
          </p:nvPr>
        </p:nvSpPr>
        <p:spPr/>
        <p:txBody>
          <a:bodyPr/>
          <a:lstStyle/>
          <a:p>
            <a:fld id="{323E1DF0-723F-4583-B7C7-FD8C4EA08810}" type="datetime1">
              <a:rPr lang="en-GB" smtClean="0"/>
              <a:t>18/02/2025</a:t>
            </a:fld>
            <a:endParaRPr lang="en-GB"/>
          </a:p>
        </p:txBody>
      </p:sp>
      <p:sp>
        <p:nvSpPr>
          <p:cNvPr id="4" name="Footer Placeholder 3">
            <a:extLst>
              <a:ext uri="{FF2B5EF4-FFF2-40B4-BE49-F238E27FC236}">
                <a16:creationId xmlns:a16="http://schemas.microsoft.com/office/drawing/2014/main" id="{6250079B-A083-6A7F-4194-BA4D85C4883C}"/>
              </a:ext>
            </a:extLst>
          </p:cNvPr>
          <p:cNvSpPr>
            <a:spLocks noGrp="1"/>
          </p:cNvSpPr>
          <p:nvPr>
            <p:ph type="ftr" sz="quarter" idx="11"/>
          </p:nvPr>
        </p:nvSpPr>
        <p:spPr/>
        <p:txBody>
          <a:bodyPr/>
          <a:lstStyle/>
          <a:p>
            <a:r>
              <a:rPr lang="en-US" dirty="0"/>
              <a:t>#ZeroCon25</a:t>
            </a:r>
            <a:endParaRPr lang="en-GB" dirty="0"/>
          </a:p>
        </p:txBody>
      </p:sp>
      <p:sp>
        <p:nvSpPr>
          <p:cNvPr id="5" name="Slide Number Placeholder 4">
            <a:extLst>
              <a:ext uri="{FF2B5EF4-FFF2-40B4-BE49-F238E27FC236}">
                <a16:creationId xmlns:a16="http://schemas.microsoft.com/office/drawing/2014/main" id="{206EC79D-9860-3786-8D4E-46E02CC0ECE3}"/>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6" name="Picture 5" descr="Zero Project Plant: an icon showing a green seedling breaking through a circle.">
            <a:extLst>
              <a:ext uri="{FF2B5EF4-FFF2-40B4-BE49-F238E27FC236}">
                <a16:creationId xmlns:a16="http://schemas.microsoft.com/office/drawing/2014/main" id="{9B978296-E8D6-80D7-911A-F4F68A8F61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839318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DBA8C4-CBF7-6C7C-BB26-6A44D83DE51B}"/>
              </a:ext>
            </a:extLst>
          </p:cNvPr>
          <p:cNvSpPr>
            <a:spLocks noGrp="1"/>
          </p:cNvSpPr>
          <p:nvPr>
            <p:ph type="dt" sz="half" idx="10"/>
          </p:nvPr>
        </p:nvSpPr>
        <p:spPr/>
        <p:txBody>
          <a:bodyPr/>
          <a:lstStyle/>
          <a:p>
            <a:fld id="{920F14AC-2947-477D-A5A3-42D95CFB8153}" type="datetime1">
              <a:rPr lang="en-GB" smtClean="0"/>
              <a:t>18/02/2025</a:t>
            </a:fld>
            <a:endParaRPr lang="en-GB"/>
          </a:p>
        </p:txBody>
      </p:sp>
      <p:sp>
        <p:nvSpPr>
          <p:cNvPr id="3" name="Footer Placeholder 2">
            <a:extLst>
              <a:ext uri="{FF2B5EF4-FFF2-40B4-BE49-F238E27FC236}">
                <a16:creationId xmlns:a16="http://schemas.microsoft.com/office/drawing/2014/main" id="{C0A765CF-3B46-DDD1-5D61-DEE3956934CA}"/>
              </a:ext>
            </a:extLst>
          </p:cNvPr>
          <p:cNvSpPr>
            <a:spLocks noGrp="1"/>
          </p:cNvSpPr>
          <p:nvPr>
            <p:ph type="ftr" sz="quarter" idx="11"/>
          </p:nvPr>
        </p:nvSpPr>
        <p:spPr/>
        <p:txBody>
          <a:bodyPr/>
          <a:lstStyle/>
          <a:p>
            <a:r>
              <a:rPr lang="en-US" dirty="0"/>
              <a:t>#ZeroCon25</a:t>
            </a:r>
            <a:endParaRPr lang="en-GB" dirty="0"/>
          </a:p>
        </p:txBody>
      </p:sp>
      <p:sp>
        <p:nvSpPr>
          <p:cNvPr id="4" name="Slide Number Placeholder 3">
            <a:extLst>
              <a:ext uri="{FF2B5EF4-FFF2-40B4-BE49-F238E27FC236}">
                <a16:creationId xmlns:a16="http://schemas.microsoft.com/office/drawing/2014/main" id="{DD92119D-5AC0-FA92-AC8A-20B4D8168F90}"/>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5" name="Picture 4" descr="Zero Project Plant: an icon showing a green seedling breaking through a circle.">
            <a:extLst>
              <a:ext uri="{FF2B5EF4-FFF2-40B4-BE49-F238E27FC236}">
                <a16:creationId xmlns:a16="http://schemas.microsoft.com/office/drawing/2014/main" id="{D0459225-7B96-6284-00B2-CF639F8926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4252805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85413-E692-6DD2-584B-C153D1CDA3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1573494-908C-8287-2878-B8109DD71A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E99BDB-AE6B-E7B3-79DD-6DA3BEF43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EE4D6-70C6-0DAC-3D3B-CEF908DC77D5}"/>
              </a:ext>
            </a:extLst>
          </p:cNvPr>
          <p:cNvSpPr>
            <a:spLocks noGrp="1"/>
          </p:cNvSpPr>
          <p:nvPr>
            <p:ph type="dt" sz="half" idx="10"/>
          </p:nvPr>
        </p:nvSpPr>
        <p:spPr/>
        <p:txBody>
          <a:bodyPr/>
          <a:lstStyle/>
          <a:p>
            <a:fld id="{48BA894F-2169-40F5-A488-0DED1E32D92D}" type="datetime1">
              <a:rPr lang="en-GB" smtClean="0"/>
              <a:t>18/02/2025</a:t>
            </a:fld>
            <a:endParaRPr lang="en-GB"/>
          </a:p>
        </p:txBody>
      </p:sp>
      <p:sp>
        <p:nvSpPr>
          <p:cNvPr id="6" name="Footer Placeholder 5">
            <a:extLst>
              <a:ext uri="{FF2B5EF4-FFF2-40B4-BE49-F238E27FC236}">
                <a16:creationId xmlns:a16="http://schemas.microsoft.com/office/drawing/2014/main" id="{F49C3971-79A3-C209-564C-BD5D9D86E4C7}"/>
              </a:ext>
            </a:extLst>
          </p:cNvPr>
          <p:cNvSpPr>
            <a:spLocks noGrp="1"/>
          </p:cNvSpPr>
          <p:nvPr>
            <p:ph type="ftr" sz="quarter" idx="11"/>
          </p:nvPr>
        </p:nvSpPr>
        <p:spPr/>
        <p:txBody>
          <a:bodyPr/>
          <a:lstStyle/>
          <a:p>
            <a:r>
              <a:rPr lang="en-US" dirty="0"/>
              <a:t>#ZeroCon25</a:t>
            </a:r>
            <a:endParaRPr lang="en-GB" dirty="0"/>
          </a:p>
        </p:txBody>
      </p:sp>
      <p:sp>
        <p:nvSpPr>
          <p:cNvPr id="7" name="Slide Number Placeholder 6">
            <a:extLst>
              <a:ext uri="{FF2B5EF4-FFF2-40B4-BE49-F238E27FC236}">
                <a16:creationId xmlns:a16="http://schemas.microsoft.com/office/drawing/2014/main" id="{30402702-277B-3ACF-851A-C0C404ED8B54}"/>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2A8373D0-4AD4-04E7-6DAC-6E1FA94700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3989665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B3E06-41AF-0ACA-CCBD-F5BAB7AC31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6BC9B1-E8C2-C7D8-0ACB-3D5B734FE3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78FB8E-65FD-4C56-E3A9-054836CB1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3F7DA-8E45-6DD8-7482-BC161C4701CB}"/>
              </a:ext>
            </a:extLst>
          </p:cNvPr>
          <p:cNvSpPr>
            <a:spLocks noGrp="1"/>
          </p:cNvSpPr>
          <p:nvPr>
            <p:ph type="dt" sz="half" idx="10"/>
          </p:nvPr>
        </p:nvSpPr>
        <p:spPr/>
        <p:txBody>
          <a:bodyPr/>
          <a:lstStyle/>
          <a:p>
            <a:fld id="{AC800F5A-532D-4F87-AB6D-3F2ECE8BF666}" type="datetime1">
              <a:rPr lang="en-GB" smtClean="0"/>
              <a:t>18/02/2025</a:t>
            </a:fld>
            <a:endParaRPr lang="en-GB"/>
          </a:p>
        </p:txBody>
      </p:sp>
      <p:sp>
        <p:nvSpPr>
          <p:cNvPr id="6" name="Footer Placeholder 5">
            <a:extLst>
              <a:ext uri="{FF2B5EF4-FFF2-40B4-BE49-F238E27FC236}">
                <a16:creationId xmlns:a16="http://schemas.microsoft.com/office/drawing/2014/main" id="{A0FDB1F6-A587-5CC5-B4A1-6CBC2452EDC2}"/>
              </a:ext>
            </a:extLst>
          </p:cNvPr>
          <p:cNvSpPr>
            <a:spLocks noGrp="1"/>
          </p:cNvSpPr>
          <p:nvPr>
            <p:ph type="ftr" sz="quarter" idx="11"/>
          </p:nvPr>
        </p:nvSpPr>
        <p:spPr/>
        <p:txBody>
          <a:bodyPr/>
          <a:lstStyle/>
          <a:p>
            <a:r>
              <a:rPr lang="en-US" dirty="0"/>
              <a:t>#ZeroCon25</a:t>
            </a:r>
            <a:endParaRPr lang="en-GB" dirty="0"/>
          </a:p>
        </p:txBody>
      </p:sp>
      <p:sp>
        <p:nvSpPr>
          <p:cNvPr id="7" name="Slide Number Placeholder 6">
            <a:extLst>
              <a:ext uri="{FF2B5EF4-FFF2-40B4-BE49-F238E27FC236}">
                <a16:creationId xmlns:a16="http://schemas.microsoft.com/office/drawing/2014/main" id="{3C3402A9-A0E0-7045-EA1F-7AA57991E93E}"/>
              </a:ext>
            </a:extLst>
          </p:cNvPr>
          <p:cNvSpPr>
            <a:spLocks noGrp="1"/>
          </p:cNvSpPr>
          <p:nvPr>
            <p:ph type="sldNum" sz="quarter" idx="12"/>
          </p:nvPr>
        </p:nvSpPr>
        <p:spPr/>
        <p:txBody>
          <a:bodyPr/>
          <a:lstStyle/>
          <a:p>
            <a:fld id="{1195A9E4-2CE9-4E32-BE85-7C32F0F78A6D}" type="slidenum">
              <a:rPr lang="en-GB" smtClean="0"/>
              <a:t>‹Nr.›</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C97FE7C3-62EE-EBCF-7381-9E13CB86EC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1402175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C4DFD2-A48F-938F-9C39-58C9547BD1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1346B3-1FB5-CBE0-B15E-5E254CF78A18}"/>
              </a:ext>
            </a:extLst>
          </p:cNvPr>
          <p:cNvSpPr>
            <a:spLocks noGrp="1"/>
          </p:cNvSpPr>
          <p:nvPr>
            <p:ph type="body" idx="1"/>
          </p:nvPr>
        </p:nvSpPr>
        <p:spPr>
          <a:xfrm>
            <a:off x="838200" y="1792518"/>
            <a:ext cx="10515600" cy="38612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D545C8-B46A-1919-AEB8-64178D1CD9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3C978-C8B7-45B7-A1FD-262897265120}" type="datetime1">
              <a:rPr lang="en-GB" smtClean="0"/>
              <a:t>18/02/2025</a:t>
            </a:fld>
            <a:endParaRPr lang="en-GB"/>
          </a:p>
        </p:txBody>
      </p:sp>
      <p:sp>
        <p:nvSpPr>
          <p:cNvPr id="5" name="Footer Placeholder 4">
            <a:extLst>
              <a:ext uri="{FF2B5EF4-FFF2-40B4-BE49-F238E27FC236}">
                <a16:creationId xmlns:a16="http://schemas.microsoft.com/office/drawing/2014/main" id="{21ACA2EC-9AAA-A334-BAFC-D20203C40D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2400">
                <a:solidFill>
                  <a:schemeClr val="tx1">
                    <a:tint val="75000"/>
                  </a:schemeClr>
                </a:solidFill>
              </a:defRPr>
            </a:lvl1pPr>
          </a:lstStyle>
          <a:p>
            <a:r>
              <a:rPr lang="en-US" dirty="0"/>
              <a:t>#ZeroCon25</a:t>
            </a:r>
            <a:endParaRPr lang="en-GB" dirty="0"/>
          </a:p>
        </p:txBody>
      </p:sp>
      <p:sp>
        <p:nvSpPr>
          <p:cNvPr id="6" name="Slide Number Placeholder 5">
            <a:extLst>
              <a:ext uri="{FF2B5EF4-FFF2-40B4-BE49-F238E27FC236}">
                <a16:creationId xmlns:a16="http://schemas.microsoft.com/office/drawing/2014/main" id="{E2F4DD50-8E12-ED09-0BAF-BA8058E0E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95A9E4-2CE9-4E32-BE85-7C32F0F78A6D}" type="slidenum">
              <a:rPr lang="en-GB" smtClean="0"/>
              <a:t>‹Nr.›</a:t>
            </a:fld>
            <a:endParaRPr lang="en-GB"/>
          </a:p>
        </p:txBody>
      </p:sp>
    </p:spTree>
    <p:extLst>
      <p:ext uri="{BB962C8B-B14F-4D97-AF65-F5344CB8AC3E}">
        <p14:creationId xmlns:p14="http://schemas.microsoft.com/office/powerpoint/2010/main" val="65587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782FC-8B01-42F4-8056-DCC2EFED95D1}"/>
              </a:ext>
            </a:extLst>
          </p:cNvPr>
          <p:cNvSpPr>
            <a:spLocks noGrp="1"/>
          </p:cNvSpPr>
          <p:nvPr>
            <p:ph type="ctrTitle"/>
          </p:nvPr>
        </p:nvSpPr>
        <p:spPr>
          <a:xfrm>
            <a:off x="431073" y="1201784"/>
            <a:ext cx="11390812" cy="2073065"/>
          </a:xfrm>
        </p:spPr>
        <p:txBody>
          <a:bodyPr/>
          <a:lstStyle/>
          <a:p>
            <a:r>
              <a:rPr lang="en-US" sz="7200" dirty="0" err="1"/>
              <a:t>Bildungsfachkräfte</a:t>
            </a:r>
            <a:r>
              <a:rPr lang="en-US" sz="7200" dirty="0"/>
              <a:t> </a:t>
            </a:r>
            <a:r>
              <a:rPr lang="en-US" sz="7200" dirty="0" err="1"/>
              <a:t>lehren</a:t>
            </a:r>
            <a:r>
              <a:rPr lang="en-US" sz="7200" dirty="0"/>
              <a:t> an der Hochschule</a:t>
            </a:r>
            <a:endParaRPr lang="en-GB" dirty="0">
              <a:latin typeface="Roboto" panose="02000000000000000000" pitchFamily="2" charset="0"/>
              <a:ea typeface="Roboto" panose="02000000000000000000" pitchFamily="2" charset="0"/>
            </a:endParaRPr>
          </a:p>
        </p:txBody>
      </p:sp>
      <p:sp>
        <p:nvSpPr>
          <p:cNvPr id="3" name="Subtitle 2">
            <a:extLst>
              <a:ext uri="{FF2B5EF4-FFF2-40B4-BE49-F238E27FC236}">
                <a16:creationId xmlns:a16="http://schemas.microsoft.com/office/drawing/2014/main" id="{28D29E75-4221-A94E-345A-B32600075CE2}"/>
              </a:ext>
            </a:extLst>
          </p:cNvPr>
          <p:cNvSpPr>
            <a:spLocks noGrp="1"/>
          </p:cNvSpPr>
          <p:nvPr>
            <p:ph type="subTitle" idx="1"/>
          </p:nvPr>
        </p:nvSpPr>
        <p:spPr>
          <a:xfrm>
            <a:off x="509451" y="3444665"/>
            <a:ext cx="11234057" cy="2211557"/>
          </a:xfrm>
        </p:spPr>
        <p:txBody>
          <a:bodyPr>
            <a:normAutofit/>
          </a:bodyPr>
          <a:lstStyle/>
          <a:p>
            <a:r>
              <a:rPr lang="en-US" dirty="0"/>
              <a:t>Fiene </a:t>
            </a:r>
            <a:r>
              <a:rPr lang="en-US" dirty="0" err="1"/>
              <a:t>Herkula</a:t>
            </a:r>
            <a:r>
              <a:rPr lang="en-US" dirty="0"/>
              <a:t>, Sven </a:t>
            </a:r>
            <a:r>
              <a:rPr lang="en-US" dirty="0" err="1"/>
              <a:t>Gräbner</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Hochschule Magdeburg-</a:t>
            </a:r>
            <a:r>
              <a:rPr lang="en-US" dirty="0" err="1">
                <a:latin typeface="Roboto" panose="02000000000000000000" pitchFamily="2" charset="0"/>
                <a:ea typeface="Roboto" panose="02000000000000000000" pitchFamily="2" charset="0"/>
              </a:rPr>
              <a:t>Stendal</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Kompetenzzentrum</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Inklusive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Bildung</a:t>
            </a:r>
            <a:r>
              <a:rPr lang="en-US" dirty="0">
                <a:latin typeface="Roboto" panose="02000000000000000000" pitchFamily="2" charset="0"/>
                <a:ea typeface="Roboto" panose="02000000000000000000" pitchFamily="2" charset="0"/>
              </a:rPr>
              <a:t> Sachsen-Anhalt</a:t>
            </a:r>
          </a:p>
          <a:p>
            <a:r>
              <a:rPr lang="en-US" dirty="0">
                <a:latin typeface="Roboto" panose="02000000000000000000" pitchFamily="2" charset="0"/>
                <a:ea typeface="Roboto" panose="02000000000000000000" pitchFamily="2" charset="0"/>
              </a:rPr>
              <a:t>Germany</a:t>
            </a:r>
          </a:p>
          <a:p>
            <a:r>
              <a:rPr lang="en-US" sz="2000" dirty="0"/>
              <a:t>Forum der </a:t>
            </a:r>
            <a:r>
              <a:rPr lang="en-US" sz="2000" dirty="0" err="1"/>
              <a:t>Selbstvertreter</a:t>
            </a:r>
            <a:r>
              <a:rPr lang="en-US" sz="2000" dirty="0"/>
              <a:t> von Menschen </a:t>
            </a:r>
            <a:r>
              <a:rPr lang="en-US" sz="2000" dirty="0" err="1"/>
              <a:t>mit</a:t>
            </a:r>
            <a:r>
              <a:rPr lang="en-US" sz="2000" dirty="0"/>
              <a:t> </a:t>
            </a:r>
            <a:r>
              <a:rPr lang="en-US" sz="2000" dirty="0" err="1"/>
              <a:t>Lernschwierigkeiten</a:t>
            </a:r>
            <a:r>
              <a:rPr lang="en-US" sz="2000" dirty="0"/>
              <a:t> (with English translation)</a:t>
            </a:r>
            <a:endParaRPr lang="en-US" sz="2000" dirty="0">
              <a:latin typeface="Roboto" panose="02000000000000000000" pitchFamily="2" charset="0"/>
              <a:ea typeface="Roboto" panose="02000000000000000000" pitchFamily="2" charset="0"/>
            </a:endParaRPr>
          </a:p>
        </p:txBody>
      </p:sp>
      <p:sp>
        <p:nvSpPr>
          <p:cNvPr id="7" name="Slide Number Placeholder 6">
            <a:extLst>
              <a:ext uri="{FF2B5EF4-FFF2-40B4-BE49-F238E27FC236}">
                <a16:creationId xmlns:a16="http://schemas.microsoft.com/office/drawing/2014/main" id="{59DF2F47-DE12-0075-6EDB-366148F7F176}"/>
              </a:ext>
              <a:ext uri="{C183D7F6-B498-43B3-948B-1728B52AA6E4}">
                <adec:decorative xmlns:adec="http://schemas.microsoft.com/office/drawing/2017/decorative" val="1"/>
              </a:ext>
            </a:extLst>
          </p:cNvPr>
          <p:cNvSpPr>
            <a:spLocks noGrp="1"/>
          </p:cNvSpPr>
          <p:nvPr>
            <p:ph type="sldNum" sz="quarter" idx="12"/>
          </p:nvPr>
        </p:nvSpPr>
        <p:spPr/>
        <p:txBody>
          <a:bodyPr/>
          <a:lstStyle/>
          <a:p>
            <a:fld id="{1195A9E4-2CE9-4E32-BE85-7C32F0F78A6D}" type="slidenum">
              <a:rPr lang="en-GB" smtClean="0">
                <a:latin typeface="Roboto" panose="02000000000000000000" pitchFamily="2" charset="0"/>
                <a:ea typeface="Roboto" panose="02000000000000000000" pitchFamily="2" charset="0"/>
              </a:rPr>
              <a:t>1</a:t>
            </a:fld>
            <a:endParaRPr lang="en-GB">
              <a:latin typeface="Roboto" panose="02000000000000000000" pitchFamily="2" charset="0"/>
              <a:ea typeface="Roboto" panose="02000000000000000000" pitchFamily="2" charset="0"/>
            </a:endParaRPr>
          </a:p>
        </p:txBody>
      </p:sp>
      <p:sp>
        <p:nvSpPr>
          <p:cNvPr id="4" name="Titel 1">
            <a:extLst>
              <a:ext uri="{FF2B5EF4-FFF2-40B4-BE49-F238E27FC236}">
                <a16:creationId xmlns:a16="http://schemas.microsoft.com/office/drawing/2014/main" id="{E4771D02-F4E4-C632-E5D7-C5E26F71C09C}"/>
              </a:ext>
            </a:extLst>
          </p:cNvPr>
          <p:cNvSpPr txBox="1">
            <a:spLocks/>
          </p:cNvSpPr>
          <p:nvPr/>
        </p:nvSpPr>
        <p:spPr>
          <a:xfrm>
            <a:off x="842554" y="5692088"/>
            <a:ext cx="10567851" cy="84682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2400" b="1" dirty="0">
                <a:latin typeface="Roboto" panose="02000000000000000000" pitchFamily="2" charset="0"/>
                <a:ea typeface="Roboto" panose="02000000000000000000" pitchFamily="2" charset="0"/>
              </a:rPr>
              <a:t>7. </a:t>
            </a:r>
            <a:r>
              <a:rPr lang="en-US" sz="2400" b="1" dirty="0" err="1">
                <a:latin typeface="Roboto" panose="02000000000000000000" pitchFamily="2" charset="0"/>
                <a:ea typeface="Roboto" panose="02000000000000000000" pitchFamily="2" charset="0"/>
              </a:rPr>
              <a:t>März</a:t>
            </a:r>
            <a:r>
              <a:rPr lang="en-US" sz="2400" b="1" dirty="0">
                <a:latin typeface="Roboto" panose="02000000000000000000" pitchFamily="2" charset="0"/>
                <a:ea typeface="Roboto" panose="02000000000000000000" pitchFamily="2" charset="0"/>
              </a:rPr>
              <a:t>. 2025, 13:15-14:45 </a:t>
            </a:r>
            <a:r>
              <a:rPr lang="en-US" sz="2400" b="1" dirty="0" err="1">
                <a:latin typeface="Roboto" panose="02000000000000000000" pitchFamily="2" charset="0"/>
                <a:ea typeface="Roboto" panose="02000000000000000000" pitchFamily="2" charset="0"/>
              </a:rPr>
              <a:t>Uhr</a:t>
            </a:r>
            <a:endParaRPr lang="en-US" sz="24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2042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FB6700-E28B-C455-84CC-50AA0AAB9CB2}"/>
              </a:ext>
            </a:extLst>
          </p:cNvPr>
          <p:cNvSpPr>
            <a:spLocks noGrp="1"/>
          </p:cNvSpPr>
          <p:nvPr>
            <p:ph type="title"/>
          </p:nvPr>
        </p:nvSpPr>
        <p:spPr/>
        <p:txBody>
          <a:bodyPr/>
          <a:lstStyle/>
          <a:p>
            <a:r>
              <a:rPr lang="de-DE" dirty="0"/>
              <a:t>Qualifizierung zur Bildungsfachkraft</a:t>
            </a:r>
          </a:p>
        </p:txBody>
      </p:sp>
      <p:pic>
        <p:nvPicPr>
          <p:cNvPr id="8" name="Inhaltsplatzhalter 6" descr="Auf dem Bild sind vier Menschen in einem Raum, die sich mit dem Thema Inklusion beschäftigen. Eine Frau zeigt auf eine bunte Tafel mit Wörtern wie „Anerkennung“, „Gleichheit“ und „Vielfalt“, während eine andere ein Buch mit dem Titel „Inklusion“ hält. Eine Frau im Rollstuhl und ein Mann mit Brille nehmen aktiv an der Diskussion teil, alle wirken konzentriert und freundlich.">
            <a:extLst>
              <a:ext uri="{FF2B5EF4-FFF2-40B4-BE49-F238E27FC236}">
                <a16:creationId xmlns:a16="http://schemas.microsoft.com/office/drawing/2014/main" id="{FB93DC10-A830-EAD5-79FD-FE5BA692A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10" y="2176105"/>
            <a:ext cx="5298696" cy="3530281"/>
          </a:xfrm>
          <a:prstGeom prst="rect">
            <a:avLst/>
          </a:prstGeom>
        </p:spPr>
      </p:pic>
      <p:pic>
        <p:nvPicPr>
          <p:cNvPr id="7" name="Inhaltsplatzhalter 6" descr="Auf dem Bild stehen mehrere Menschen in einem Raum und lächeln. Einige halten Blumen und Urkunden in der Hand, sie scheinen eine besondere Auszeichnung oder ein Zertifikat bekommen zu haben. Alle wirken glücklich und feierlich, im Hintergrund sind ein Rednerpult und ein Plakat mit dem Logo einer Hochschule zu sehen.">
            <a:extLst>
              <a:ext uri="{FF2B5EF4-FFF2-40B4-BE49-F238E27FC236}">
                <a16:creationId xmlns:a16="http://schemas.microsoft.com/office/drawing/2014/main" id="{35F73F39-3C2B-78B2-045F-16C11B54D9D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66183" y="2010133"/>
            <a:ext cx="5831507" cy="3860800"/>
          </a:xfrm>
        </p:spPr>
      </p:pic>
      <p:sp>
        <p:nvSpPr>
          <p:cNvPr id="4" name="Fußzeilenplatzhalter 3">
            <a:extLst>
              <a:ext uri="{FF2B5EF4-FFF2-40B4-BE49-F238E27FC236}">
                <a16:creationId xmlns:a16="http://schemas.microsoft.com/office/drawing/2014/main" id="{FA5D4E1E-1074-DE31-7AA5-D00D926A689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#ZeroCon25</a:t>
            </a:r>
            <a:endParaRPr lang="en-GB" dirty="0"/>
          </a:p>
        </p:txBody>
      </p:sp>
      <p:sp>
        <p:nvSpPr>
          <p:cNvPr id="5" name="Foliennummernplatzhalter 4">
            <a:extLst>
              <a:ext uri="{FF2B5EF4-FFF2-40B4-BE49-F238E27FC236}">
                <a16:creationId xmlns:a16="http://schemas.microsoft.com/office/drawing/2014/main" id="{A7DA2EBE-6E95-DD1A-2886-7CC00616F01D}"/>
              </a:ext>
              <a:ext uri="{C183D7F6-B498-43B3-948B-1728B52AA6E4}">
                <adec:decorative xmlns:adec="http://schemas.microsoft.com/office/drawing/2017/decorative" val="1"/>
              </a:ext>
            </a:extLst>
          </p:cNvPr>
          <p:cNvSpPr>
            <a:spLocks noGrp="1"/>
          </p:cNvSpPr>
          <p:nvPr>
            <p:ph type="sldNum" sz="quarter" idx="12"/>
          </p:nvPr>
        </p:nvSpPr>
        <p:spPr/>
        <p:txBody>
          <a:bodyPr/>
          <a:lstStyle/>
          <a:p>
            <a:fld id="{1195A9E4-2CE9-4E32-BE85-7C32F0F78A6D}" type="slidenum">
              <a:rPr lang="en-GB" smtClean="0"/>
              <a:t>2</a:t>
            </a:fld>
            <a:endParaRPr lang="en-GB"/>
          </a:p>
        </p:txBody>
      </p:sp>
      <p:pic>
        <p:nvPicPr>
          <p:cNvPr id="10" name="Grafik 9">
            <a:extLst>
              <a:ext uri="{FF2B5EF4-FFF2-40B4-BE49-F238E27FC236}">
                <a16:creationId xmlns:a16="http://schemas.microsoft.com/office/drawing/2014/main" id="{58A1FF8E-E074-DA81-D54B-DBEBCF4EB9B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6435" y="141156"/>
            <a:ext cx="2062837" cy="547329"/>
          </a:xfrm>
          <a:prstGeom prst="rect">
            <a:avLst/>
          </a:prstGeom>
        </p:spPr>
      </p:pic>
    </p:spTree>
    <p:extLst>
      <p:ext uri="{BB962C8B-B14F-4D97-AF65-F5344CB8AC3E}">
        <p14:creationId xmlns:p14="http://schemas.microsoft.com/office/powerpoint/2010/main" val="1656694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853315-C6DE-675C-E2F8-72925CEBA6E2}"/>
              </a:ext>
            </a:extLst>
          </p:cNvPr>
          <p:cNvSpPr>
            <a:spLocks noGrp="1"/>
          </p:cNvSpPr>
          <p:nvPr>
            <p:ph type="title"/>
          </p:nvPr>
        </p:nvSpPr>
        <p:spPr/>
        <p:txBody>
          <a:bodyPr/>
          <a:lstStyle/>
          <a:p>
            <a:r>
              <a:rPr lang="de-DE" dirty="0"/>
              <a:t>Angebote der Bildungsfachkräfte</a:t>
            </a:r>
          </a:p>
        </p:txBody>
      </p:sp>
      <p:sp>
        <p:nvSpPr>
          <p:cNvPr id="3" name="Inhaltsplatzhalter 2">
            <a:extLst>
              <a:ext uri="{FF2B5EF4-FFF2-40B4-BE49-F238E27FC236}">
                <a16:creationId xmlns:a16="http://schemas.microsoft.com/office/drawing/2014/main" id="{29E5CC0E-DA3D-B561-54B6-7779E51C249E}"/>
              </a:ext>
            </a:extLst>
          </p:cNvPr>
          <p:cNvSpPr>
            <a:spLocks noGrp="1"/>
          </p:cNvSpPr>
          <p:nvPr>
            <p:ph idx="1"/>
          </p:nvPr>
        </p:nvSpPr>
        <p:spPr>
          <a:xfrm>
            <a:off x="838200" y="1792518"/>
            <a:ext cx="10515600" cy="4297386"/>
          </a:xfrm>
        </p:spPr>
        <p:txBody>
          <a:bodyPr>
            <a:normAutofit lnSpcReduction="10000"/>
          </a:bodyPr>
          <a:lstStyle/>
          <a:p>
            <a:pPr marL="0" indent="0">
              <a:buNone/>
            </a:pPr>
            <a:r>
              <a:rPr lang="de-DE" sz="2400" b="1" i="1" dirty="0">
                <a:latin typeface="+mj-lt"/>
              </a:rPr>
              <a:t>Bildungsfachkräfte vermitteln:</a:t>
            </a:r>
          </a:p>
          <a:p>
            <a:pPr lvl="1">
              <a:lnSpc>
                <a:spcPct val="100000"/>
              </a:lnSpc>
            </a:pPr>
            <a:r>
              <a:rPr lang="de-DE" sz="2200" dirty="0">
                <a:solidFill>
                  <a:prstClr val="black"/>
                </a:solidFill>
                <a:latin typeface="Calibri Light" panose="020F0302020204030204"/>
              </a:rPr>
              <a:t>Die Lebenswelten, Bedarfe und spezifischen Sichtweisen von Menschen mit Beeinträchtigungen</a:t>
            </a:r>
          </a:p>
          <a:p>
            <a:pPr lvl="1">
              <a:lnSpc>
                <a:spcPct val="100000"/>
              </a:lnSpc>
            </a:pPr>
            <a:r>
              <a:rPr lang="de-DE" sz="2200" dirty="0">
                <a:solidFill>
                  <a:prstClr val="black"/>
                </a:solidFill>
                <a:latin typeface="Calibri Light" panose="020F0302020204030204"/>
              </a:rPr>
              <a:t>Die Chancen von Inklusion</a:t>
            </a:r>
          </a:p>
          <a:p>
            <a:pPr marL="0" lvl="1" indent="0">
              <a:lnSpc>
                <a:spcPct val="100000"/>
              </a:lnSpc>
              <a:buNone/>
            </a:pPr>
            <a:endParaRPr lang="de-DE" sz="1000" dirty="0">
              <a:latin typeface="+mj-lt"/>
            </a:endParaRPr>
          </a:p>
          <a:p>
            <a:pPr marL="0" lvl="1" indent="0">
              <a:lnSpc>
                <a:spcPct val="100000"/>
              </a:lnSpc>
              <a:buNone/>
            </a:pPr>
            <a:r>
              <a:rPr lang="de-DE" dirty="0">
                <a:latin typeface="+mj-lt"/>
              </a:rPr>
              <a:t>in Form von Seminaren, Workshops, Praxis-Tests, Interviews, Info-Veranstaltungen,…</a:t>
            </a:r>
          </a:p>
          <a:p>
            <a:pPr marL="0" lvl="1" indent="0">
              <a:lnSpc>
                <a:spcPct val="100000"/>
              </a:lnSpc>
              <a:buNone/>
            </a:pPr>
            <a:endParaRPr lang="de-DE" sz="1000" dirty="0">
              <a:latin typeface="+mj-lt"/>
            </a:endParaRPr>
          </a:p>
          <a:p>
            <a:pPr marL="0" lvl="1" indent="0">
              <a:lnSpc>
                <a:spcPct val="100000"/>
              </a:lnSpc>
              <a:buNone/>
            </a:pPr>
            <a:r>
              <a:rPr lang="de-DE" b="1" i="1" dirty="0">
                <a:latin typeface="+mj-lt"/>
              </a:rPr>
              <a:t>Zielgruppen:</a:t>
            </a:r>
            <a:endParaRPr lang="de-DE" b="1" dirty="0">
              <a:latin typeface="+mj-lt"/>
            </a:endParaRPr>
          </a:p>
          <a:p>
            <a:pPr marL="800100" lvl="2" indent="-342900">
              <a:lnSpc>
                <a:spcPct val="100000"/>
              </a:lnSpc>
            </a:pPr>
            <a:r>
              <a:rPr lang="de-DE" sz="2200" dirty="0">
                <a:latin typeface="+mj-lt"/>
              </a:rPr>
              <a:t>Studierende aller Fachrichtungen</a:t>
            </a:r>
          </a:p>
          <a:p>
            <a:pPr marL="800100" lvl="2" indent="-342900">
              <a:lnSpc>
                <a:spcPct val="100000"/>
              </a:lnSpc>
            </a:pPr>
            <a:r>
              <a:rPr lang="de-DE" sz="2200" dirty="0">
                <a:latin typeface="+mj-lt"/>
              </a:rPr>
              <a:t>(angehende) Lehr-, Fach- und Führungskräfte</a:t>
            </a:r>
          </a:p>
          <a:p>
            <a:pPr marL="800100" lvl="2" indent="-342900">
              <a:lnSpc>
                <a:spcPct val="100000"/>
              </a:lnSpc>
            </a:pPr>
            <a:r>
              <a:rPr lang="de-DE" sz="2200" dirty="0">
                <a:latin typeface="+mj-lt"/>
              </a:rPr>
              <a:t>an Hochschulen, Universitäten, Berufsschulen,</a:t>
            </a:r>
            <a:br>
              <a:rPr lang="de-DE" sz="2200" dirty="0">
                <a:latin typeface="+mj-lt"/>
              </a:rPr>
            </a:br>
            <a:r>
              <a:rPr lang="de-DE" sz="2200" dirty="0">
                <a:latin typeface="+mj-lt"/>
              </a:rPr>
              <a:t>in Politik, Verwaltung, Verbänden und Unternehmen</a:t>
            </a:r>
          </a:p>
          <a:p>
            <a:endParaRPr lang="de-DE" dirty="0"/>
          </a:p>
        </p:txBody>
      </p:sp>
      <p:sp>
        <p:nvSpPr>
          <p:cNvPr id="4" name="Fußzeilenplatzhalter 3">
            <a:extLst>
              <a:ext uri="{FF2B5EF4-FFF2-40B4-BE49-F238E27FC236}">
                <a16:creationId xmlns:a16="http://schemas.microsoft.com/office/drawing/2014/main" id="{CCF04546-1F15-B88B-D8D1-2B5CD3139D02}"/>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#ZeroCon25</a:t>
            </a:r>
            <a:endParaRPr lang="en-GB" dirty="0"/>
          </a:p>
        </p:txBody>
      </p:sp>
      <p:pic>
        <p:nvPicPr>
          <p:cNvPr id="6" name="Grafik 5" descr="Die Zeichnung zeigt einen Mann, der vor einer Gruppe steht und ein Papier in der Hand hält. Die anderen sitzen an einem Tisch und hören ihm zu. Es sieht aus wie eine Schulung oder eine Besprechung.">
            <a:extLst>
              <a:ext uri="{FF2B5EF4-FFF2-40B4-BE49-F238E27FC236}">
                <a16:creationId xmlns:a16="http://schemas.microsoft.com/office/drawing/2014/main" id="{60A5D5E0-D7FE-2E28-1B41-F64CC6D95E92}"/>
              </a:ext>
            </a:extLst>
          </p:cNvPr>
          <p:cNvPicPr/>
          <p:nvPr/>
        </p:nvPicPr>
        <p:blipFill>
          <a:blip r:embed="rId3"/>
          <a:stretch/>
        </p:blipFill>
        <p:spPr bwMode="auto">
          <a:xfrm>
            <a:off x="8387136" y="4005536"/>
            <a:ext cx="2422136" cy="1841498"/>
          </a:xfrm>
          <a:prstGeom prst="rect">
            <a:avLst/>
          </a:prstGeom>
          <a:noFill/>
          <a:ln>
            <a:noFill/>
          </a:ln>
        </p:spPr>
      </p:pic>
      <p:pic>
        <p:nvPicPr>
          <p:cNvPr id="7" name="Grafik 6">
            <a:extLst>
              <a:ext uri="{FF2B5EF4-FFF2-40B4-BE49-F238E27FC236}">
                <a16:creationId xmlns:a16="http://schemas.microsoft.com/office/drawing/2014/main" id="{DC388C1E-D1DE-1F5B-DAA9-AF67D21C99F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6435" y="141156"/>
            <a:ext cx="2062837" cy="547329"/>
          </a:xfrm>
          <a:prstGeom prst="rect">
            <a:avLst/>
          </a:prstGeom>
        </p:spPr>
      </p:pic>
      <p:sp>
        <p:nvSpPr>
          <p:cNvPr id="5" name="Foliennummernplatzhalter 4">
            <a:extLst>
              <a:ext uri="{FF2B5EF4-FFF2-40B4-BE49-F238E27FC236}">
                <a16:creationId xmlns:a16="http://schemas.microsoft.com/office/drawing/2014/main" id="{5B81488F-49D1-F1CB-A6A8-D3FB63E55C09}"/>
              </a:ext>
              <a:ext uri="{C183D7F6-B498-43B3-948B-1728B52AA6E4}">
                <adec:decorative xmlns:adec="http://schemas.microsoft.com/office/drawing/2017/decorative" val="0"/>
              </a:ext>
            </a:extLst>
          </p:cNvPr>
          <p:cNvSpPr>
            <a:spLocks noGrp="1"/>
          </p:cNvSpPr>
          <p:nvPr>
            <p:ph type="sldNum" sz="quarter" idx="12"/>
          </p:nvPr>
        </p:nvSpPr>
        <p:spPr/>
        <p:txBody>
          <a:bodyPr/>
          <a:lstStyle/>
          <a:p>
            <a:fld id="{1195A9E4-2CE9-4E32-BE85-7C32F0F78A6D}" type="slidenum">
              <a:rPr lang="en-GB" smtClean="0"/>
              <a:t>3</a:t>
            </a:fld>
            <a:endParaRPr lang="en-GB"/>
          </a:p>
        </p:txBody>
      </p:sp>
    </p:spTree>
    <p:extLst>
      <p:ext uri="{BB962C8B-B14F-4D97-AF65-F5344CB8AC3E}">
        <p14:creationId xmlns:p14="http://schemas.microsoft.com/office/powerpoint/2010/main" val="57571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A39B91-A0C5-64A4-2700-4BD842A5DC80}"/>
              </a:ext>
            </a:extLst>
          </p:cNvPr>
          <p:cNvSpPr>
            <a:spLocks noGrp="1"/>
          </p:cNvSpPr>
          <p:nvPr>
            <p:ph type="title"/>
          </p:nvPr>
        </p:nvSpPr>
        <p:spPr/>
        <p:txBody>
          <a:bodyPr/>
          <a:lstStyle/>
          <a:p>
            <a:r>
              <a:rPr lang="de-DE" dirty="0"/>
              <a:t>Arbeit als Bildungsfachkraft</a:t>
            </a:r>
          </a:p>
        </p:txBody>
      </p:sp>
      <p:pic>
        <p:nvPicPr>
          <p:cNvPr id="6" name="Grafik 5" descr="Fünf Personen stehen vorne und sprechen zu einer Gruppe von Zuhörenden. Eine Präsentation läuft im Hintergrund. Es sieht aus wie ein Vortrag oder ein Workshop.&#10;">
            <a:extLst>
              <a:ext uri="{FF2B5EF4-FFF2-40B4-BE49-F238E27FC236}">
                <a16:creationId xmlns:a16="http://schemas.microsoft.com/office/drawing/2014/main" id="{3FE8DA23-CD3B-EABE-6E89-418C8AE11A1A}"/>
              </a:ext>
            </a:extLst>
          </p:cNvPr>
          <p:cNvPicPr>
            <a:picLocks noChangeAspect="1"/>
          </p:cNvPicPr>
          <p:nvPr/>
        </p:nvPicPr>
        <p:blipFill rotWithShape="1">
          <a:blip r:embed="rId3">
            <a:extLst>
              <a:ext uri="{28A0092B-C50C-407E-A947-70E740481C1C}">
                <a14:useLocalDpi xmlns:a14="http://schemas.microsoft.com/office/drawing/2010/main" val="0"/>
              </a:ext>
            </a:extLst>
          </a:blip>
          <a:srcRect t="9411" b="27699"/>
          <a:stretch/>
        </p:blipFill>
        <p:spPr>
          <a:xfrm>
            <a:off x="838200" y="1634394"/>
            <a:ext cx="4983318" cy="2350461"/>
          </a:xfrm>
          <a:prstGeom prst="rect">
            <a:avLst/>
          </a:prstGeom>
        </p:spPr>
      </p:pic>
      <p:pic>
        <p:nvPicPr>
          <p:cNvPr id="7" name="Inhaltsplatzhalter 6" descr="Ein Mann im blauen Anzug, der deutsche Bundespräsident, gibt einer Frau mit Brille die Hand. Mehrere Menschen stehen um sie herum und lächeln. Die Szene wirkt wichtig, als ob ein besonderes Treffen stattfindet.">
            <a:extLst>
              <a:ext uri="{FF2B5EF4-FFF2-40B4-BE49-F238E27FC236}">
                <a16:creationId xmlns:a16="http://schemas.microsoft.com/office/drawing/2014/main" id="{687C1CEC-B8DB-9EEB-038C-5B49D77EA60E}"/>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4311" b="10683"/>
          <a:stretch/>
        </p:blipFill>
        <p:spPr>
          <a:xfrm>
            <a:off x="432534" y="4048375"/>
            <a:ext cx="4401017" cy="2490537"/>
          </a:xfrm>
        </p:spPr>
      </p:pic>
      <p:sp>
        <p:nvSpPr>
          <p:cNvPr id="4" name="Fußzeilenplatzhalter 3">
            <a:extLst>
              <a:ext uri="{FF2B5EF4-FFF2-40B4-BE49-F238E27FC236}">
                <a16:creationId xmlns:a16="http://schemas.microsoft.com/office/drawing/2014/main" id="{CA4F23A9-9E03-31B1-2CE1-D1E9ADA6298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#ZeroCon25</a:t>
            </a:r>
            <a:endParaRPr lang="en-GB" dirty="0"/>
          </a:p>
        </p:txBody>
      </p:sp>
      <p:pic>
        <p:nvPicPr>
          <p:cNvPr id="12" name="Grafik 11" descr="Eine Gruppe von Menschen steht vor einem großen grauen Bus. Einige tragen Simulationsbrillen oder halten Blindenstöcke. Es sieht nach einer Übung zu Barrierefreiheit und Inklusion aus.">
            <a:extLst>
              <a:ext uri="{FF2B5EF4-FFF2-40B4-BE49-F238E27FC236}">
                <a16:creationId xmlns:a16="http://schemas.microsoft.com/office/drawing/2014/main" id="{398DA0EE-0154-1B32-4DC5-11B5998569A6}"/>
              </a:ext>
            </a:extLst>
          </p:cNvPr>
          <p:cNvPicPr>
            <a:picLocks noChangeAspect="1"/>
          </p:cNvPicPr>
          <p:nvPr/>
        </p:nvPicPr>
        <p:blipFill rotWithShape="1">
          <a:blip r:embed="rId5">
            <a:extLst>
              <a:ext uri="{28A0092B-C50C-407E-A947-70E740481C1C}">
                <a14:useLocalDpi xmlns:a14="http://schemas.microsoft.com/office/drawing/2010/main" val="0"/>
              </a:ext>
            </a:extLst>
          </a:blip>
          <a:srcRect l="3595" t="27917" r="8377" b="17985"/>
          <a:stretch/>
        </p:blipFill>
        <p:spPr>
          <a:xfrm>
            <a:off x="5988842" y="3683539"/>
            <a:ext cx="5770624" cy="2659835"/>
          </a:xfrm>
          <a:prstGeom prst="rect">
            <a:avLst/>
          </a:prstGeom>
        </p:spPr>
      </p:pic>
      <p:pic>
        <p:nvPicPr>
          <p:cNvPr id="10" name="Grafik 9" descr="Vier Menschen stehen vor einer blauen Wand mit dem Logo der Polizei. Eine Person sitzt im Rollstuhl, eine trägt eine Polizeiuniform. Sie schauen ernst und es scheint um ein wichtiges Thema zu gehen.">
            <a:extLst>
              <a:ext uri="{FF2B5EF4-FFF2-40B4-BE49-F238E27FC236}">
                <a16:creationId xmlns:a16="http://schemas.microsoft.com/office/drawing/2014/main" id="{AFEF71D0-F184-C116-28E4-B06B359D429B}"/>
              </a:ext>
            </a:extLst>
          </p:cNvPr>
          <p:cNvPicPr>
            <a:picLocks noChangeAspect="1"/>
          </p:cNvPicPr>
          <p:nvPr/>
        </p:nvPicPr>
        <p:blipFill rotWithShape="1">
          <a:blip r:embed="rId6">
            <a:extLst>
              <a:ext uri="{28A0092B-C50C-407E-A947-70E740481C1C}">
                <a14:useLocalDpi xmlns:a14="http://schemas.microsoft.com/office/drawing/2010/main" val="0"/>
              </a:ext>
            </a:extLst>
          </a:blip>
          <a:srcRect l="-1" t="5815" r="193" b="12473"/>
          <a:stretch/>
        </p:blipFill>
        <p:spPr>
          <a:xfrm>
            <a:off x="8036683" y="845862"/>
            <a:ext cx="3020529" cy="2707188"/>
          </a:xfrm>
          <a:prstGeom prst="rect">
            <a:avLst/>
          </a:prstGeom>
        </p:spPr>
      </p:pic>
      <p:pic>
        <p:nvPicPr>
          <p:cNvPr id="8" name="Grafik 7">
            <a:extLst>
              <a:ext uri="{FF2B5EF4-FFF2-40B4-BE49-F238E27FC236}">
                <a16:creationId xmlns:a16="http://schemas.microsoft.com/office/drawing/2014/main" id="{8E39719A-0DE7-C6A1-956A-CC137AD22C7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46435" y="141156"/>
            <a:ext cx="2062837" cy="547329"/>
          </a:xfrm>
          <a:prstGeom prst="rect">
            <a:avLst/>
          </a:prstGeom>
        </p:spPr>
      </p:pic>
      <p:sp>
        <p:nvSpPr>
          <p:cNvPr id="5" name="Foliennummernplatzhalter 4">
            <a:extLst>
              <a:ext uri="{FF2B5EF4-FFF2-40B4-BE49-F238E27FC236}">
                <a16:creationId xmlns:a16="http://schemas.microsoft.com/office/drawing/2014/main" id="{CC5F9926-18D8-AAC2-0D5B-EFD4FC664F70}"/>
              </a:ext>
            </a:extLst>
          </p:cNvPr>
          <p:cNvSpPr>
            <a:spLocks noGrp="1"/>
          </p:cNvSpPr>
          <p:nvPr>
            <p:ph type="sldNum" sz="quarter" idx="12"/>
          </p:nvPr>
        </p:nvSpPr>
        <p:spPr/>
        <p:txBody>
          <a:bodyPr/>
          <a:lstStyle/>
          <a:p>
            <a:fld id="{1195A9E4-2CE9-4E32-BE85-7C32F0F78A6D}" type="slidenum">
              <a:rPr lang="en-GB" smtClean="0"/>
              <a:t>4</a:t>
            </a:fld>
            <a:endParaRPr lang="en-GB"/>
          </a:p>
        </p:txBody>
      </p:sp>
    </p:spTree>
    <p:extLst>
      <p:ext uri="{BB962C8B-B14F-4D97-AF65-F5344CB8AC3E}">
        <p14:creationId xmlns:p14="http://schemas.microsoft.com/office/powerpoint/2010/main" val="22350412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373</Words>
  <Application>Microsoft Office PowerPoint</Application>
  <PresentationFormat>Breitbild</PresentationFormat>
  <Paragraphs>45</Paragraphs>
  <Slides>4</Slides>
  <Notes>4</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vt:i4>
      </vt:variant>
    </vt:vector>
  </HeadingPairs>
  <TitlesOfParts>
    <vt:vector size="9" baseType="lpstr">
      <vt:lpstr>Arial</vt:lpstr>
      <vt:lpstr>Calibri</vt:lpstr>
      <vt:lpstr>Calibri Light</vt:lpstr>
      <vt:lpstr>Roboto</vt:lpstr>
      <vt:lpstr>Office Theme</vt:lpstr>
      <vt:lpstr>Bildungsfachkräfte lehren an der Hochschule</vt:lpstr>
      <vt:lpstr>Qualifizierung zur Bildungsfachkraft</vt:lpstr>
      <vt:lpstr>Angebote der Bildungsfachkräfte</vt:lpstr>
      <vt:lpstr>Arbeit als Bildungsfachkraft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Katerina Stanton Balazs</dc:creator>
  <cp:lastModifiedBy>Anna Königseder</cp:lastModifiedBy>
  <cp:revision>30</cp:revision>
  <dcterms:created xsi:type="dcterms:W3CDTF">2022-12-05T13:52:15Z</dcterms:created>
  <dcterms:modified xsi:type="dcterms:W3CDTF">2025-02-18T12:52:08Z</dcterms:modified>
</cp:coreProperties>
</file>