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8" r:id="rId2"/>
    <p:sldId id="260" r:id="rId3"/>
    <p:sldId id="266" r:id="rId4"/>
    <p:sldId id="268" r:id="rId5"/>
    <p:sldId id="261" r:id="rId6"/>
    <p:sldId id="263" r:id="rId7"/>
    <p:sldId id="264" r:id="rId8"/>
    <p:sldId id="270" r:id="rId9"/>
    <p:sldId id="262"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144" autoAdjust="0"/>
    <p:restoredTop sz="75583" autoAdjust="0"/>
  </p:normalViewPr>
  <p:slideViewPr>
    <p:cSldViewPr snapToGrid="0">
      <p:cViewPr varScale="1">
        <p:scale>
          <a:sx n="88" d="100"/>
          <a:sy n="88" d="100"/>
        </p:scale>
        <p:origin x="200" y="312"/>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07/02/2025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07/02/2025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Mindy Drapsa, </a:t>
            </a:r>
            <a:r>
              <a:rPr lang="en-US" dirty="0" err="1"/>
              <a:t>Riksteatern</a:t>
            </a:r>
            <a:r>
              <a:rPr lang="en-US" dirty="0"/>
              <a:t> Crea, Sweden, “Arts and Culture for Deaf People” Thursday 6 March 2025</a:t>
            </a:r>
          </a:p>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a:t>
            </a:r>
            <a:r>
              <a:rPr lang="sv-SE" dirty="0" err="1"/>
              <a:t>want</a:t>
            </a:r>
            <a:r>
              <a:rPr lang="sv-SE" dirty="0"/>
              <a:t> to </a:t>
            </a:r>
            <a:r>
              <a:rPr lang="sv-SE" dirty="0" err="1"/>
              <a:t>introduce</a:t>
            </a:r>
            <a:r>
              <a:rPr lang="sv-SE" dirty="0"/>
              <a:t> </a:t>
            </a:r>
            <a:r>
              <a:rPr lang="sv-SE" dirty="0" err="1"/>
              <a:t>what</a:t>
            </a:r>
            <a:r>
              <a:rPr lang="sv-SE" dirty="0"/>
              <a:t> the motto is for </a:t>
            </a:r>
            <a:r>
              <a:rPr lang="sv-SE" dirty="0" err="1"/>
              <a:t>us</a:t>
            </a:r>
            <a:r>
              <a:rPr lang="sv-SE" dirty="0"/>
              <a:t>. It is </a:t>
            </a:r>
            <a:r>
              <a:rPr lang="sv-SE" dirty="0" err="1"/>
              <a:t>precisely</a:t>
            </a:r>
            <a:r>
              <a:rPr lang="sv-SE" dirty="0"/>
              <a:t> </a:t>
            </a:r>
            <a:r>
              <a:rPr lang="sv-SE" dirty="0" err="1"/>
              <a:t>these</a:t>
            </a:r>
            <a:r>
              <a:rPr lang="sv-SE" dirty="0"/>
              <a:t> </a:t>
            </a:r>
            <a:r>
              <a:rPr lang="sv-SE" dirty="0" err="1"/>
              <a:t>words</a:t>
            </a:r>
            <a:r>
              <a:rPr lang="sv-SE" dirty="0"/>
              <a:t>. </a:t>
            </a:r>
            <a:r>
              <a:rPr lang="sv-SE" dirty="0" err="1"/>
              <a:t>They</a:t>
            </a:r>
            <a:r>
              <a:rPr lang="sv-SE" dirty="0"/>
              <a:t> </a:t>
            </a:r>
            <a:r>
              <a:rPr lang="sv-SE" dirty="0" err="1"/>
              <a:t>are</a:t>
            </a:r>
            <a:r>
              <a:rPr lang="sv-SE" dirty="0"/>
              <a:t> small </a:t>
            </a:r>
            <a:r>
              <a:rPr lang="sv-SE" dirty="0" err="1"/>
              <a:t>words</a:t>
            </a:r>
            <a:r>
              <a:rPr lang="sv-SE" dirty="0"/>
              <a:t> </a:t>
            </a:r>
            <a:r>
              <a:rPr lang="sv-SE" dirty="0" err="1"/>
              <a:t>that</a:t>
            </a:r>
            <a:r>
              <a:rPr lang="sv-SE" dirty="0"/>
              <a:t> </a:t>
            </a:r>
            <a:r>
              <a:rPr lang="sv-SE" dirty="0" err="1"/>
              <a:t>were</a:t>
            </a:r>
            <a:r>
              <a:rPr lang="sv-SE" dirty="0"/>
              <a:t> </a:t>
            </a:r>
            <a:r>
              <a:rPr lang="sv-SE" dirty="0" err="1"/>
              <a:t>added</a:t>
            </a:r>
            <a:r>
              <a:rPr lang="sv-SE" dirty="0"/>
              <a:t> to the end </a:t>
            </a:r>
            <a:r>
              <a:rPr lang="sv-SE" dirty="0" err="1"/>
              <a:t>but</a:t>
            </a:r>
            <a:r>
              <a:rPr lang="sv-SE" dirty="0"/>
              <a:t> so </a:t>
            </a:r>
            <a:r>
              <a:rPr lang="sv-SE" dirty="0" err="1"/>
              <a:t>powerful</a:t>
            </a:r>
            <a:r>
              <a:rPr lang="sv-SE" dirty="0"/>
              <a:t> for the </a:t>
            </a:r>
            <a:r>
              <a:rPr lang="sv-SE" dirty="0" err="1"/>
              <a:t>deaf</a:t>
            </a:r>
            <a:r>
              <a:rPr lang="sv-SE" dirty="0"/>
              <a:t> </a:t>
            </a:r>
            <a:r>
              <a:rPr lang="sv-SE" dirty="0" err="1"/>
              <a:t>community</a:t>
            </a:r>
            <a:r>
              <a:rPr lang="sv-SE" dirty="0"/>
              <a:t>. </a:t>
            </a:r>
            <a:r>
              <a:rPr lang="sv-SE" dirty="0" err="1"/>
              <a:t>Many</a:t>
            </a:r>
            <a:r>
              <a:rPr lang="sv-SE" dirty="0"/>
              <a:t> </a:t>
            </a:r>
            <a:r>
              <a:rPr lang="sv-SE" dirty="0" err="1"/>
              <a:t>people</a:t>
            </a:r>
            <a:r>
              <a:rPr lang="sv-SE" dirty="0"/>
              <a:t> </a:t>
            </a:r>
            <a:r>
              <a:rPr lang="sv-SE" dirty="0" err="1"/>
              <a:t>think</a:t>
            </a:r>
            <a:r>
              <a:rPr lang="sv-SE" dirty="0"/>
              <a:t> </a:t>
            </a:r>
            <a:r>
              <a:rPr lang="sv-SE" dirty="0" err="1"/>
              <a:t>that</a:t>
            </a:r>
            <a:r>
              <a:rPr lang="sv-SE" dirty="0"/>
              <a:t> it is </a:t>
            </a:r>
            <a:r>
              <a:rPr lang="sv-SE" dirty="0" err="1"/>
              <a:t>easy</a:t>
            </a:r>
            <a:r>
              <a:rPr lang="sv-SE" dirty="0"/>
              <a:t> for </a:t>
            </a:r>
            <a:r>
              <a:rPr lang="sv-SE" dirty="0" err="1"/>
              <a:t>us</a:t>
            </a:r>
            <a:r>
              <a:rPr lang="sv-SE" dirty="0"/>
              <a:t> to </a:t>
            </a:r>
            <a:r>
              <a:rPr lang="sv-SE" dirty="0" err="1"/>
              <a:t>integrate</a:t>
            </a:r>
            <a:r>
              <a:rPr lang="sv-SE" dirty="0"/>
              <a:t> </a:t>
            </a:r>
            <a:r>
              <a:rPr lang="sv-SE" dirty="0" err="1"/>
              <a:t>into</a:t>
            </a:r>
            <a:r>
              <a:rPr lang="sv-SE" dirty="0"/>
              <a:t> </a:t>
            </a:r>
            <a:r>
              <a:rPr lang="sv-SE" dirty="0" err="1"/>
              <a:t>society</a:t>
            </a:r>
            <a:r>
              <a:rPr lang="sv-SE" dirty="0"/>
              <a:t>. </a:t>
            </a:r>
            <a:r>
              <a:rPr lang="sv-SE" dirty="0" err="1"/>
              <a:t>Well</a:t>
            </a:r>
            <a:r>
              <a:rPr lang="sv-SE" dirty="0"/>
              <a:t>, </a:t>
            </a:r>
            <a:r>
              <a:rPr lang="sv-SE" dirty="0" err="1"/>
              <a:t>we</a:t>
            </a:r>
            <a:r>
              <a:rPr lang="sv-SE" dirty="0"/>
              <a:t> </a:t>
            </a:r>
            <a:r>
              <a:rPr lang="sv-SE" dirty="0" err="1"/>
              <a:t>are</a:t>
            </a:r>
            <a:r>
              <a:rPr lang="sv-SE" dirty="0"/>
              <a:t> </a:t>
            </a:r>
            <a:r>
              <a:rPr lang="sv-SE" dirty="0" err="1"/>
              <a:t>also</a:t>
            </a:r>
            <a:r>
              <a:rPr lang="sv-SE" dirty="0"/>
              <a:t> a </a:t>
            </a:r>
            <a:r>
              <a:rPr lang="sv-SE" dirty="0" err="1"/>
              <a:t>linguistic</a:t>
            </a:r>
            <a:r>
              <a:rPr lang="sv-SE" dirty="0"/>
              <a:t> </a:t>
            </a:r>
            <a:r>
              <a:rPr lang="sv-SE" dirty="0" err="1"/>
              <a:t>minority</a:t>
            </a:r>
            <a:r>
              <a:rPr lang="sv-SE" dirty="0"/>
              <a:t> </a:t>
            </a:r>
            <a:r>
              <a:rPr lang="sv-SE" dirty="0" err="1"/>
              <a:t>which</a:t>
            </a:r>
            <a:r>
              <a:rPr lang="sv-SE" dirty="0"/>
              <a:t> </a:t>
            </a:r>
            <a:r>
              <a:rPr lang="sv-SE" dirty="0" err="1"/>
              <a:t>means</a:t>
            </a:r>
            <a:r>
              <a:rPr lang="sv-SE" dirty="0"/>
              <a:t> </a:t>
            </a:r>
            <a:r>
              <a:rPr lang="sv-SE" dirty="0" err="1"/>
              <a:t>that</a:t>
            </a:r>
            <a:r>
              <a:rPr lang="sv-SE" dirty="0"/>
              <a:t> </a:t>
            </a:r>
            <a:r>
              <a:rPr lang="sv-SE" dirty="0" err="1"/>
              <a:t>we</a:t>
            </a:r>
            <a:r>
              <a:rPr lang="sv-SE" dirty="0"/>
              <a:t> </a:t>
            </a:r>
            <a:r>
              <a:rPr lang="sv-SE" dirty="0" err="1"/>
              <a:t>also</a:t>
            </a:r>
            <a:r>
              <a:rPr lang="sv-SE" dirty="0"/>
              <a:t> </a:t>
            </a:r>
            <a:r>
              <a:rPr lang="sv-SE" dirty="0" err="1"/>
              <a:t>have</a:t>
            </a:r>
            <a:r>
              <a:rPr lang="sv-SE" dirty="0"/>
              <a:t> </a:t>
            </a:r>
            <a:r>
              <a:rPr lang="sv-SE" dirty="0" err="1"/>
              <a:t>our</a:t>
            </a:r>
            <a:r>
              <a:rPr lang="sv-SE" dirty="0"/>
              <a:t> </a:t>
            </a:r>
            <a:r>
              <a:rPr lang="sv-SE" dirty="0" err="1"/>
              <a:t>own</a:t>
            </a:r>
            <a:r>
              <a:rPr lang="sv-SE" dirty="0"/>
              <a:t> </a:t>
            </a:r>
            <a:r>
              <a:rPr lang="sv-SE" dirty="0" err="1"/>
              <a:t>identity</a:t>
            </a:r>
            <a:r>
              <a:rPr lang="sv-SE" dirty="0"/>
              <a:t> and it is </a:t>
            </a:r>
            <a:r>
              <a:rPr lang="sv-SE" dirty="0" err="1"/>
              <a:t>deaf</a:t>
            </a:r>
            <a:r>
              <a:rPr lang="sv-SE" dirty="0"/>
              <a:t> </a:t>
            </a:r>
            <a:r>
              <a:rPr lang="sv-SE" dirty="0" err="1"/>
              <a:t>culture</a:t>
            </a:r>
            <a:r>
              <a:rPr lang="sv-SE" dirty="0"/>
              <a:t> </a:t>
            </a:r>
            <a:r>
              <a:rPr lang="sv-SE" dirty="0" err="1"/>
              <a:t>that</a:t>
            </a:r>
            <a:r>
              <a:rPr lang="sv-SE" dirty="0"/>
              <a:t> Crea </a:t>
            </a:r>
            <a:r>
              <a:rPr lang="sv-SE" dirty="0" err="1"/>
              <a:t>focuses</a:t>
            </a:r>
            <a:r>
              <a:rPr lang="sv-SE" dirty="0"/>
              <a:t> on in </a:t>
            </a:r>
            <a:r>
              <a:rPr lang="sv-SE" dirty="0" err="1"/>
              <a:t>our</a:t>
            </a:r>
            <a:r>
              <a:rPr lang="sv-SE" dirty="0"/>
              <a:t> </a:t>
            </a:r>
            <a:r>
              <a:rPr lang="sv-SE" dirty="0" err="1"/>
              <a:t>work</a:t>
            </a:r>
            <a:r>
              <a:rPr lang="sv-SE" dirty="0"/>
              <a:t>.</a:t>
            </a:r>
          </a:p>
        </p:txBody>
      </p:sp>
      <p:sp>
        <p:nvSpPr>
          <p:cNvPr id="4" name="Platshållare för bildnumm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471404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DDA3CC-224E-AEE4-50EC-55CC7AB25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303E8F-2D4F-6797-7DCB-2C36AB87EF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25B0A0-74A1-97A3-333C-B95D700E3192}"/>
              </a:ext>
            </a:extLst>
          </p:cNvPr>
          <p:cNvSpPr>
            <a:spLocks noGrp="1"/>
          </p:cNvSpPr>
          <p:nvPr>
            <p:ph type="body" idx="1"/>
          </p:nvPr>
        </p:nvSpPr>
        <p:spPr/>
        <p:txBody>
          <a:bodyPr/>
          <a:lstStyle/>
          <a:p>
            <a:r>
              <a:rPr lang="en-GB" dirty="0" err="1"/>
              <a:t>Riksteatern</a:t>
            </a:r>
            <a:r>
              <a:rPr lang="en-GB" dirty="0"/>
              <a:t> Crea is a department within bigger 90 years organization, </a:t>
            </a:r>
            <a:r>
              <a:rPr lang="en-GB" dirty="0" err="1"/>
              <a:t>Riksteatern</a:t>
            </a:r>
            <a:r>
              <a:rPr lang="en-GB" dirty="0"/>
              <a:t>.</a:t>
            </a:r>
          </a:p>
        </p:txBody>
      </p:sp>
      <p:sp>
        <p:nvSpPr>
          <p:cNvPr id="4" name="Slide Number Placeholder 3">
            <a:extLst>
              <a:ext uri="{FF2B5EF4-FFF2-40B4-BE49-F238E27FC236}">
                <a16:creationId xmlns:a16="http://schemas.microsoft.com/office/drawing/2014/main" id="{9D35017F-9047-F2F4-6911-B0D42AF73F8E}"/>
              </a:ext>
            </a:extLst>
          </p:cNvPr>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9926970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C2BBB-CC56-BFF8-ACA1-6AF53A3D3A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26711-3DDA-D5C7-D8AF-2A7C0DC79E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0F928B-8A07-6372-7446-9168FA67D109}"/>
              </a:ext>
            </a:extLst>
          </p:cNvPr>
          <p:cNvSpPr>
            <a:spLocks noGrp="1"/>
          </p:cNvSpPr>
          <p:nvPr>
            <p:ph type="body" idx="1"/>
          </p:nvPr>
        </p:nvSpPr>
        <p:spPr/>
        <p:txBody>
          <a:bodyPr/>
          <a:lstStyle/>
          <a:p>
            <a:r>
              <a:rPr lang="en-GB" dirty="0"/>
              <a:t>Information about how many deaf and hearing who can sign language are working at </a:t>
            </a:r>
            <a:r>
              <a:rPr lang="en-GB" dirty="0" err="1"/>
              <a:t>Riksteatern</a:t>
            </a:r>
            <a:r>
              <a:rPr lang="en-GB" dirty="0"/>
              <a:t> Crea in 2024.</a:t>
            </a:r>
          </a:p>
        </p:txBody>
      </p:sp>
      <p:sp>
        <p:nvSpPr>
          <p:cNvPr id="4" name="Slide Number Placeholder 3">
            <a:extLst>
              <a:ext uri="{FF2B5EF4-FFF2-40B4-BE49-F238E27FC236}">
                <a16:creationId xmlns:a16="http://schemas.microsoft.com/office/drawing/2014/main" id="{BF435075-244F-05DC-8FB2-20CA8555373E}"/>
              </a:ext>
            </a:extLst>
          </p:cNvPr>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755123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cs typeface="Roboto" panose="02000000000000000000" pitchFamily="2" charset="0"/>
              </a:rPr>
              <a:t>A </a:t>
            </a:r>
            <a:r>
              <a:rPr lang="sv-SE" sz="1200" dirty="0" err="1">
                <a:cs typeface="Roboto" panose="02000000000000000000" pitchFamily="2" charset="0"/>
              </a:rPr>
              <a:t>important</a:t>
            </a:r>
            <a:r>
              <a:rPr lang="sv-SE" sz="1200" dirty="0">
                <a:cs typeface="Roboto" panose="02000000000000000000" pitchFamily="2" charset="0"/>
              </a:rPr>
              <a:t> </a:t>
            </a:r>
            <a:r>
              <a:rPr lang="sv-SE" sz="1200" dirty="0" err="1">
                <a:cs typeface="Roboto" panose="02000000000000000000" pitchFamily="2" charset="0"/>
              </a:rPr>
              <a:t>tool</a:t>
            </a:r>
            <a:r>
              <a:rPr lang="sv-SE" sz="1200" dirty="0">
                <a:cs typeface="Roboto" panose="02000000000000000000" pitchFamily="2" charset="0"/>
              </a:rPr>
              <a:t> for a </a:t>
            </a:r>
            <a:r>
              <a:rPr lang="sv-SE" sz="1200" dirty="0" err="1">
                <a:cs typeface="Roboto" panose="02000000000000000000" pitchFamily="2" charset="0"/>
              </a:rPr>
              <a:t>sustainable</a:t>
            </a:r>
            <a:r>
              <a:rPr lang="sv-SE" sz="1200" dirty="0">
                <a:cs typeface="Roboto" panose="02000000000000000000" pitchFamily="2" charset="0"/>
              </a:rPr>
              <a:t> </a:t>
            </a:r>
            <a:r>
              <a:rPr lang="sv-SE" sz="1200" dirty="0" err="1">
                <a:cs typeface="Roboto" panose="02000000000000000000" pitchFamily="2" charset="0"/>
              </a:rPr>
              <a:t>employer</a:t>
            </a:r>
            <a:r>
              <a:rPr lang="sv-SE" sz="1200" dirty="0">
                <a:cs typeface="Roboto" panose="02000000000000000000" pitchFamily="2" charset="0"/>
              </a:rPr>
              <a:t>..</a:t>
            </a:r>
            <a:endParaRPr lang="sv-SE" dirty="0"/>
          </a:p>
        </p:txBody>
      </p:sp>
      <p:sp>
        <p:nvSpPr>
          <p:cNvPr id="4" name="Platshållare för bildnumm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1958621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Is </a:t>
            </a:r>
            <a:r>
              <a:rPr lang="sv-SE" sz="2400" dirty="0" err="1">
                <a:cs typeface="Roboto" panose="02000000000000000000" pitchFamily="2" charset="0"/>
              </a:rPr>
              <a:t>Deaf</a:t>
            </a:r>
            <a:r>
              <a:rPr lang="sv-SE" sz="2400" dirty="0">
                <a:cs typeface="Roboto" panose="02000000000000000000" pitchFamily="2" charset="0"/>
              </a:rPr>
              <a:t> </a:t>
            </a:r>
            <a:r>
              <a:rPr lang="sv-SE" sz="2400" dirty="0" err="1">
                <a:cs typeface="Roboto" panose="02000000000000000000" pitchFamily="2" charset="0"/>
              </a:rPr>
              <a:t>Competence</a:t>
            </a:r>
            <a:br>
              <a:rPr lang="sv-SE" sz="2400" dirty="0">
                <a:cs typeface="Roboto" panose="02000000000000000000" pitchFamily="2" charset="0"/>
              </a:rPr>
            </a:br>
            <a:r>
              <a:rPr lang="sv-SE" sz="1200" dirty="0" err="1">
                <a:cs typeface="Roboto" panose="02000000000000000000" pitchFamily="2" charset="0"/>
              </a:rPr>
              <a:t>Experience</a:t>
            </a:r>
            <a:r>
              <a:rPr lang="sv-SE" sz="1200" dirty="0">
                <a:cs typeface="Roboto" panose="02000000000000000000" pitchFamily="2" charset="0"/>
              </a:rPr>
              <a:t> </a:t>
            </a:r>
            <a:r>
              <a:rPr lang="sv-SE" sz="1200" dirty="0" err="1">
                <a:cs typeface="Roboto" panose="02000000000000000000" pitchFamily="2" charset="0"/>
              </a:rPr>
              <a:t>of</a:t>
            </a:r>
            <a:r>
              <a:rPr lang="sv-SE" sz="1200" dirty="0">
                <a:cs typeface="Roboto" panose="02000000000000000000" pitchFamily="2" charset="0"/>
              </a:rPr>
              <a:t> Sign </a:t>
            </a:r>
            <a:r>
              <a:rPr lang="sv-SE" sz="1200" dirty="0" err="1">
                <a:cs typeface="Roboto" panose="02000000000000000000" pitchFamily="2" charset="0"/>
              </a:rPr>
              <a:t>language</a:t>
            </a:r>
            <a:r>
              <a:rPr lang="sv-SE" sz="1200" dirty="0">
                <a:cs typeface="Roboto" panose="02000000000000000000" pitchFamily="2" charset="0"/>
              </a:rPr>
              <a:t> </a:t>
            </a:r>
            <a:br>
              <a:rPr lang="sv-SE" sz="1200" dirty="0">
                <a:cs typeface="Roboto" panose="02000000000000000000" pitchFamily="2" charset="0"/>
              </a:rPr>
            </a:br>
            <a:r>
              <a:rPr lang="sv-SE" sz="1200" dirty="0">
                <a:cs typeface="Roboto" panose="02000000000000000000" pitchFamily="2" charset="0"/>
              </a:rPr>
              <a:t>and </a:t>
            </a:r>
            <a:r>
              <a:rPr lang="sv-SE" sz="1200" dirty="0" err="1">
                <a:cs typeface="Roboto" panose="02000000000000000000" pitchFamily="2" charset="0"/>
              </a:rPr>
              <a:t>Deaf</a:t>
            </a:r>
            <a:r>
              <a:rPr lang="sv-SE" sz="1200" dirty="0">
                <a:cs typeface="Roboto" panose="02000000000000000000" pitchFamily="2" charset="0"/>
              </a:rPr>
              <a:t> Culture</a:t>
            </a:r>
            <a:endParaRPr lang="sv-SE" dirty="0"/>
          </a:p>
        </p:txBody>
      </p:sp>
      <p:sp>
        <p:nvSpPr>
          <p:cNvPr id="4" name="Platshållare för bildnumm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35326458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err="1"/>
              <a:t>Explanation</a:t>
            </a:r>
            <a:r>
              <a:rPr lang="sv-SE" dirty="0"/>
              <a:t> </a:t>
            </a:r>
            <a:r>
              <a:rPr lang="sv-SE" dirty="0" err="1"/>
              <a:t>of</a:t>
            </a:r>
            <a:r>
              <a:rPr lang="sv-SE" dirty="0"/>
              <a:t> </a:t>
            </a:r>
            <a:r>
              <a:rPr lang="sv-SE" dirty="0" err="1"/>
              <a:t>what</a:t>
            </a:r>
            <a:r>
              <a:rPr lang="sv-SE" dirty="0"/>
              <a:t> </a:t>
            </a:r>
            <a:r>
              <a:rPr lang="sv-SE" dirty="0" err="1"/>
              <a:t>deaf</a:t>
            </a:r>
            <a:r>
              <a:rPr lang="sv-SE" dirty="0"/>
              <a:t> </a:t>
            </a:r>
            <a:r>
              <a:rPr lang="sv-SE" dirty="0" err="1"/>
              <a:t>competence</a:t>
            </a:r>
            <a:r>
              <a:rPr lang="sv-SE" dirty="0"/>
              <a:t> </a:t>
            </a:r>
            <a:r>
              <a:rPr lang="sv-SE" dirty="0" err="1"/>
              <a:t>means</a:t>
            </a:r>
            <a:r>
              <a:rPr lang="sv-SE" dirty="0"/>
              <a:t> - in short, it is a </a:t>
            </a:r>
            <a:r>
              <a:rPr lang="sv-SE" dirty="0" err="1"/>
              <a:t>tool</a:t>
            </a:r>
            <a:r>
              <a:rPr lang="sv-SE" dirty="0"/>
              <a:t> for </a:t>
            </a:r>
            <a:r>
              <a:rPr lang="sv-SE" dirty="0" err="1"/>
              <a:t>integrating</a:t>
            </a:r>
            <a:r>
              <a:rPr lang="sv-SE" dirty="0"/>
              <a:t> </a:t>
            </a:r>
            <a:r>
              <a:rPr lang="sv-SE" dirty="0" err="1"/>
              <a:t>deaf</a:t>
            </a:r>
            <a:r>
              <a:rPr lang="sv-SE" dirty="0"/>
              <a:t> and hearing </a:t>
            </a:r>
            <a:r>
              <a:rPr lang="sv-SE" dirty="0" err="1"/>
              <a:t>people</a:t>
            </a:r>
            <a:r>
              <a:rPr lang="sv-SE" dirty="0"/>
              <a:t> in a </a:t>
            </a:r>
            <a:r>
              <a:rPr lang="sv-SE" dirty="0" err="1"/>
              <a:t>workplace</a:t>
            </a:r>
            <a:r>
              <a:rPr lang="sv-SE" dirty="0"/>
              <a:t>.</a:t>
            </a:r>
          </a:p>
        </p:txBody>
      </p:sp>
      <p:sp>
        <p:nvSpPr>
          <p:cNvPr id="4" name="Platshållare för bildnumm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2005339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9F0D3-4802-4257-9D62-97C6A1401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C93E491-4648-2631-B25E-A71AB29B50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337035-BE32-5597-0824-20CDCFB61021}"/>
              </a:ext>
            </a:extLst>
          </p:cNvPr>
          <p:cNvSpPr>
            <a:spLocks noGrp="1"/>
          </p:cNvSpPr>
          <p:nvPr>
            <p:ph type="body" idx="1"/>
          </p:nvPr>
        </p:nvSpPr>
        <p:spPr/>
        <p:txBody>
          <a:bodyPr/>
          <a:lstStyle/>
          <a:p>
            <a:r>
              <a:rPr lang="en-GB" dirty="0"/>
              <a:t>Different examples about Deaf </a:t>
            </a:r>
            <a:r>
              <a:rPr lang="en-GB" dirty="0" err="1"/>
              <a:t>Compentence</a:t>
            </a:r>
            <a:r>
              <a:rPr lang="en-GB" dirty="0"/>
              <a:t> at Crea and how they is worked.</a:t>
            </a:r>
          </a:p>
        </p:txBody>
      </p:sp>
      <p:sp>
        <p:nvSpPr>
          <p:cNvPr id="4" name="Slide Number Placeholder 3">
            <a:extLst>
              <a:ext uri="{FF2B5EF4-FFF2-40B4-BE49-F238E27FC236}">
                <a16:creationId xmlns:a16="http://schemas.microsoft.com/office/drawing/2014/main" id="{A72897A8-9AE0-5376-C137-74AE83666630}"/>
              </a:ext>
            </a:extLst>
          </p:cNvPr>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11618008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cs typeface="Roboto" panose="02000000000000000000" pitchFamily="2" charset="0"/>
              </a:rPr>
              <a:t>If </a:t>
            </a:r>
            <a:r>
              <a:rPr lang="sv-SE" sz="1200" dirty="0" err="1">
                <a:cs typeface="Roboto" panose="02000000000000000000" pitchFamily="2" charset="0"/>
              </a:rPr>
              <a:t>Deaf</a:t>
            </a:r>
            <a:r>
              <a:rPr lang="sv-SE" sz="1200" dirty="0">
                <a:cs typeface="Roboto" panose="02000000000000000000" pitchFamily="2" charset="0"/>
              </a:rPr>
              <a:t> </a:t>
            </a:r>
            <a:r>
              <a:rPr lang="sv-SE" sz="1200" dirty="0" err="1">
                <a:cs typeface="Roboto" panose="02000000000000000000" pitchFamily="2" charset="0"/>
              </a:rPr>
              <a:t>people</a:t>
            </a:r>
            <a:r>
              <a:rPr lang="sv-SE" sz="1200" dirty="0">
                <a:cs typeface="Roboto" panose="02000000000000000000" pitchFamily="2" charset="0"/>
              </a:rPr>
              <a:t> </a:t>
            </a:r>
            <a:r>
              <a:rPr lang="sv-SE" sz="1200" dirty="0" err="1">
                <a:cs typeface="Roboto" panose="02000000000000000000" pitchFamily="2" charset="0"/>
              </a:rPr>
              <a:t>can</a:t>
            </a:r>
            <a:r>
              <a:rPr lang="sv-SE" sz="1200" dirty="0">
                <a:cs typeface="Roboto" panose="02000000000000000000" pitchFamily="2" charset="0"/>
              </a:rPr>
              <a:t> </a:t>
            </a:r>
            <a:r>
              <a:rPr lang="sv-SE" sz="1200" dirty="0" err="1">
                <a:cs typeface="Roboto" panose="02000000000000000000" pitchFamily="2" charset="0"/>
              </a:rPr>
              <a:t>pratice</a:t>
            </a:r>
            <a:r>
              <a:rPr lang="sv-SE" sz="1200" dirty="0">
                <a:cs typeface="Roboto" panose="02000000000000000000" pitchFamily="2" charset="0"/>
              </a:rPr>
              <a:t> art, it is </a:t>
            </a:r>
            <a:r>
              <a:rPr lang="sv-SE" sz="1200" dirty="0" err="1">
                <a:cs typeface="Roboto" panose="02000000000000000000" pitchFamily="2" charset="0"/>
              </a:rPr>
              <a:t>well</a:t>
            </a:r>
            <a:r>
              <a:rPr lang="sv-SE" sz="1200" dirty="0">
                <a:cs typeface="Roboto" panose="02000000000000000000" pitchFamily="2" charset="0"/>
              </a:rPr>
              <a:t> for </a:t>
            </a:r>
            <a:r>
              <a:rPr lang="sv-SE" sz="1200" dirty="0" err="1">
                <a:cs typeface="Roboto" panose="02000000000000000000" pitchFamily="2" charset="0"/>
              </a:rPr>
              <a:t>deaf</a:t>
            </a:r>
            <a:r>
              <a:rPr lang="sv-SE" sz="1200" dirty="0">
                <a:cs typeface="Roboto" panose="02000000000000000000" pitchFamily="2" charset="0"/>
              </a:rPr>
              <a:t> </a:t>
            </a:r>
            <a:r>
              <a:rPr lang="sv-SE" sz="1200" dirty="0" err="1">
                <a:cs typeface="Roboto" panose="02000000000000000000" pitchFamily="2" charset="0"/>
              </a:rPr>
              <a:t>community</a:t>
            </a:r>
            <a:r>
              <a:rPr lang="sv-SE" sz="1200">
                <a:cs typeface="Roboto" panose="02000000000000000000" pitchFamily="2" charset="0"/>
              </a:rPr>
              <a:t>.</a:t>
            </a:r>
            <a:endParaRPr lang="sv-SE" dirty="0"/>
          </a:p>
        </p:txBody>
      </p:sp>
      <p:sp>
        <p:nvSpPr>
          <p:cNvPr id="4" name="Platshållare för bildnummer 3"/>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3566192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07/02/2025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07/02/2025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07/02/2025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07/02/2025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07/02/2025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07/02/2025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07/02/2025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07/02/2025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07/02/2025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07/02/2025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07/02/2025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31073" y="1201784"/>
            <a:ext cx="11390812" cy="2073065"/>
          </a:xfrm>
        </p:spPr>
        <p:txBody>
          <a:bodyPr/>
          <a:lstStyle/>
          <a:p>
            <a:r>
              <a:rPr lang="en-US" sz="7200" dirty="0">
                <a:latin typeface="Roboto" panose="02000000000000000000" pitchFamily="2" charset="0"/>
                <a:ea typeface="Roboto" panose="02000000000000000000" pitchFamily="2" charset="0"/>
              </a:rPr>
              <a:t>“Arts and Culture </a:t>
            </a:r>
            <a:br>
              <a:rPr lang="en-US" sz="7200" dirty="0">
                <a:latin typeface="Roboto" panose="02000000000000000000" pitchFamily="2" charset="0"/>
                <a:ea typeface="Roboto" panose="02000000000000000000" pitchFamily="2" charset="0"/>
              </a:rPr>
            </a:br>
            <a:r>
              <a:rPr lang="en-US" sz="7200" dirty="0">
                <a:latin typeface="Roboto" panose="02000000000000000000" pitchFamily="2" charset="0"/>
                <a:ea typeface="Roboto" panose="02000000000000000000" pitchFamily="2" charset="0"/>
              </a:rPr>
              <a:t>for Deaf people”</a:t>
            </a:r>
            <a:endParaRPr lang="en-GB" dirty="0">
              <a:latin typeface="Roboto" panose="02000000000000000000" pitchFamily="2" charset="0"/>
              <a:ea typeface="Roboto" panose="02000000000000000000" pitchFamily="2"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09451" y="3444665"/>
            <a:ext cx="11234057" cy="2211557"/>
          </a:xfrm>
        </p:spPr>
        <p:txBody>
          <a:bodyPr>
            <a:normAutofit/>
          </a:bodyPr>
          <a:lstStyle/>
          <a:p>
            <a:r>
              <a:rPr lang="en-US" dirty="0">
                <a:latin typeface="Roboto" panose="02000000000000000000" pitchFamily="2" charset="0"/>
                <a:ea typeface="Roboto" panose="02000000000000000000" pitchFamily="2" charset="0"/>
              </a:rPr>
              <a:t>Mindy Drapsa, artistic director</a:t>
            </a:r>
          </a:p>
          <a:p>
            <a:r>
              <a:rPr lang="en-US" dirty="0" err="1">
                <a:latin typeface="Roboto" panose="02000000000000000000" pitchFamily="2" charset="0"/>
                <a:ea typeface="Roboto" panose="02000000000000000000" pitchFamily="2" charset="0"/>
              </a:rPr>
              <a:t>Riksteatern</a:t>
            </a:r>
            <a:r>
              <a:rPr lang="en-US" dirty="0">
                <a:latin typeface="Roboto" panose="02000000000000000000" pitchFamily="2" charset="0"/>
                <a:ea typeface="Roboto" panose="02000000000000000000" pitchFamily="2" charset="0"/>
              </a:rPr>
              <a:t> Crea</a:t>
            </a:r>
          </a:p>
          <a:p>
            <a:r>
              <a:rPr lang="en-US" dirty="0">
                <a:latin typeface="Roboto" panose="02000000000000000000" pitchFamily="2" charset="0"/>
                <a:ea typeface="Roboto" panose="02000000000000000000" pitchFamily="2" charset="0"/>
              </a:rPr>
              <a:t>Sweden</a:t>
            </a:r>
          </a:p>
          <a:p>
            <a:r>
              <a:rPr lang="en-GB" dirty="0"/>
              <a:t>Arts as a job promotor</a:t>
            </a:r>
            <a:endParaRPr lang="en-GB" dirty="0">
              <a:latin typeface="Roboto" panose="02000000000000000000" pitchFamily="2" charset="0"/>
              <a:ea typeface="Roboto" panose="02000000000000000000" pitchFamily="2" charset="0"/>
            </a:endParaRP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latin typeface="Roboto" panose="02000000000000000000" pitchFamily="2" charset="0"/>
                <a:ea typeface="Roboto" panose="02000000000000000000" pitchFamily="2" charset="0"/>
              </a:rPr>
              <a:t>Thursday 6 March 2025 I 13:30-14:40</a:t>
            </a:r>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6441D1-CB67-3142-0917-E4314FF47A3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F1F5BA93-1FA4-7616-9C07-A7B42F4B34FF}"/>
              </a:ext>
            </a:extLst>
          </p:cNvPr>
          <p:cNvSpPr>
            <a:spLocks noGrp="1"/>
          </p:cNvSpPr>
          <p:nvPr>
            <p:ph type="ctrTitle"/>
          </p:nvPr>
        </p:nvSpPr>
        <p:spPr>
          <a:xfrm>
            <a:off x="1524000" y="1122362"/>
            <a:ext cx="9144000" cy="4192587"/>
          </a:xfrm>
        </p:spPr>
        <p:txBody>
          <a:bodyPr>
            <a:normAutofit/>
          </a:bodyPr>
          <a:lstStyle/>
          <a:p>
            <a:r>
              <a:rPr lang="sv-SE" sz="6000" dirty="0" err="1">
                <a:cs typeface="Roboto" panose="02000000000000000000" pitchFamily="2" charset="0"/>
              </a:rPr>
              <a:t>Thank</a:t>
            </a:r>
            <a:r>
              <a:rPr lang="sv-SE" sz="6000" dirty="0">
                <a:cs typeface="Roboto" panose="02000000000000000000" pitchFamily="2" charset="0"/>
              </a:rPr>
              <a:t> </a:t>
            </a:r>
            <a:r>
              <a:rPr lang="sv-SE" sz="6000" dirty="0" err="1">
                <a:cs typeface="Roboto" panose="02000000000000000000" pitchFamily="2" charset="0"/>
              </a:rPr>
              <a:t>you</a:t>
            </a:r>
            <a:r>
              <a:rPr lang="sv-SE" sz="6000" dirty="0">
                <a:cs typeface="Roboto" panose="02000000000000000000" pitchFamily="2" charset="0"/>
              </a:rPr>
              <a:t>!</a:t>
            </a:r>
            <a:r>
              <a:rPr lang="sv-SE" dirty="0">
                <a:cs typeface="Roboto" panose="02000000000000000000" pitchFamily="2" charset="0"/>
              </a:rPr>
              <a:t> 🤟</a:t>
            </a:r>
            <a:br>
              <a:rPr lang="sv-SE" dirty="0"/>
            </a:br>
            <a:br>
              <a:rPr lang="sv-SE" dirty="0"/>
            </a:br>
            <a:endParaRPr lang="sv-SE" sz="6000" dirty="0">
              <a:latin typeface="StageSans" pitchFamily="2" charset="77"/>
            </a:endParaRPr>
          </a:p>
        </p:txBody>
      </p:sp>
      <p:sp>
        <p:nvSpPr>
          <p:cNvPr id="3" name="Underrubrik 2">
            <a:extLst>
              <a:ext uri="{FF2B5EF4-FFF2-40B4-BE49-F238E27FC236}">
                <a16:creationId xmlns:a16="http://schemas.microsoft.com/office/drawing/2014/main" id="{477A6BDE-0E04-2B87-3137-E59230E1CF7A}"/>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4BACF93D-054C-D618-8DA7-62B7B95A7237}"/>
              </a:ext>
            </a:extLst>
          </p:cNvPr>
          <p:cNvSpPr>
            <a:spLocks noGrp="1"/>
          </p:cNvSpPr>
          <p:nvPr>
            <p:ph type="sldNum" sz="quarter" idx="12"/>
          </p:nvPr>
        </p:nvSpPr>
        <p:spPr/>
        <p:txBody>
          <a:bodyPr/>
          <a:lstStyle/>
          <a:p>
            <a:fld id="{1195A9E4-2CE9-4E32-BE85-7C32F0F78A6D}" type="slidenum">
              <a:rPr lang="en-GB" smtClean="0"/>
              <a:t>10</a:t>
            </a:fld>
            <a:endParaRPr lang="en-GB"/>
          </a:p>
        </p:txBody>
      </p:sp>
    </p:spTree>
    <p:extLst>
      <p:ext uri="{BB962C8B-B14F-4D97-AF65-F5344CB8AC3E}">
        <p14:creationId xmlns:p14="http://schemas.microsoft.com/office/powerpoint/2010/main" val="1774550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285FD8-0206-4AF1-BB21-6034992ACFF6}"/>
              </a:ext>
            </a:extLst>
          </p:cNvPr>
          <p:cNvSpPr>
            <a:spLocks noGrp="1"/>
          </p:cNvSpPr>
          <p:nvPr>
            <p:ph type="ctrTitle"/>
          </p:nvPr>
        </p:nvSpPr>
        <p:spPr>
          <a:xfrm>
            <a:off x="1524000" y="1122362"/>
            <a:ext cx="9144000" cy="4192587"/>
          </a:xfrm>
        </p:spPr>
        <p:txBody>
          <a:bodyPr>
            <a:normAutofit fontScale="90000"/>
          </a:bodyPr>
          <a:lstStyle/>
          <a:p>
            <a:r>
              <a:rPr lang="sv-SE" sz="6000" dirty="0" err="1">
                <a:latin typeface="StageSans" pitchFamily="2" charset="77"/>
              </a:rPr>
              <a:t>Article</a:t>
            </a:r>
            <a:r>
              <a:rPr lang="sv-SE" sz="6000" dirty="0">
                <a:latin typeface="StageSans" pitchFamily="2" charset="77"/>
              </a:rPr>
              <a:t> 30 </a:t>
            </a:r>
            <a:r>
              <a:rPr lang="sv-SE" sz="6000" dirty="0" err="1">
                <a:latin typeface="StageSans" pitchFamily="2" charset="77"/>
              </a:rPr>
              <a:t>of</a:t>
            </a:r>
            <a:r>
              <a:rPr lang="sv-SE" sz="6000" dirty="0">
                <a:latin typeface="StageSans" pitchFamily="2" charset="77"/>
              </a:rPr>
              <a:t> the CRPD</a:t>
            </a:r>
            <a:br>
              <a:rPr lang="sv-SE" sz="6000" dirty="0">
                <a:latin typeface="StageSans" pitchFamily="2" charset="77"/>
              </a:rPr>
            </a:br>
            <a:r>
              <a:rPr lang="sv-SE" sz="6000" dirty="0">
                <a:latin typeface="StageSans" pitchFamily="2" charset="77"/>
              </a:rPr>
              <a:t>…</a:t>
            </a:r>
            <a:r>
              <a:rPr lang="sv-SE" b="0" i="0" dirty="0" err="1">
                <a:solidFill>
                  <a:srgbClr val="000000"/>
                </a:solidFill>
                <a:effectLst/>
                <a:latin typeface="Roboto" panose="02000000000000000000" pitchFamily="2" charset="0"/>
              </a:rPr>
              <a:t>including</a:t>
            </a:r>
            <a:r>
              <a:rPr lang="sv-SE" b="0" i="0" dirty="0">
                <a:solidFill>
                  <a:srgbClr val="000000"/>
                </a:solidFill>
                <a:effectLst/>
                <a:latin typeface="Roboto" panose="02000000000000000000" pitchFamily="2" charset="0"/>
              </a:rPr>
              <a:t> </a:t>
            </a:r>
            <a:r>
              <a:rPr lang="sv-SE" b="0" i="0" dirty="0" err="1">
                <a:solidFill>
                  <a:srgbClr val="000000"/>
                </a:solidFill>
                <a:effectLst/>
                <a:latin typeface="Roboto" panose="02000000000000000000" pitchFamily="2" charset="0"/>
              </a:rPr>
              <a:t>sign</a:t>
            </a:r>
            <a:r>
              <a:rPr lang="sv-SE" b="0" i="0" dirty="0">
                <a:solidFill>
                  <a:srgbClr val="000000"/>
                </a:solidFill>
                <a:effectLst/>
                <a:latin typeface="Roboto" panose="02000000000000000000" pitchFamily="2" charset="0"/>
              </a:rPr>
              <a:t> </a:t>
            </a:r>
            <a:r>
              <a:rPr lang="sv-SE" b="0" i="0" dirty="0" err="1">
                <a:solidFill>
                  <a:srgbClr val="000000"/>
                </a:solidFill>
                <a:effectLst/>
                <a:latin typeface="Roboto" panose="02000000000000000000" pitchFamily="2" charset="0"/>
              </a:rPr>
              <a:t>languages</a:t>
            </a:r>
            <a:r>
              <a:rPr lang="sv-SE" b="0" i="0" dirty="0">
                <a:solidFill>
                  <a:srgbClr val="000000"/>
                </a:solidFill>
                <a:effectLst/>
                <a:latin typeface="Roboto" panose="02000000000000000000" pitchFamily="2" charset="0"/>
              </a:rPr>
              <a:t> and </a:t>
            </a:r>
            <a:r>
              <a:rPr lang="sv-SE" b="0" i="0" dirty="0" err="1">
                <a:solidFill>
                  <a:srgbClr val="000000"/>
                </a:solidFill>
                <a:effectLst/>
                <a:latin typeface="Roboto" panose="02000000000000000000" pitchFamily="2" charset="0"/>
              </a:rPr>
              <a:t>deaf</a:t>
            </a:r>
            <a:r>
              <a:rPr lang="sv-SE" b="0" i="0" dirty="0">
                <a:solidFill>
                  <a:srgbClr val="000000"/>
                </a:solidFill>
                <a:effectLst/>
                <a:latin typeface="Roboto" panose="02000000000000000000" pitchFamily="2" charset="0"/>
              </a:rPr>
              <a:t> </a:t>
            </a:r>
            <a:r>
              <a:rPr lang="sv-SE" b="0" i="0" dirty="0" err="1">
                <a:solidFill>
                  <a:srgbClr val="000000"/>
                </a:solidFill>
                <a:effectLst/>
                <a:latin typeface="Roboto" panose="02000000000000000000" pitchFamily="2" charset="0"/>
              </a:rPr>
              <a:t>culture</a:t>
            </a:r>
            <a:r>
              <a:rPr lang="sv-SE" b="0" i="0" dirty="0">
                <a:solidFill>
                  <a:srgbClr val="000000"/>
                </a:solidFill>
                <a:effectLst/>
                <a:latin typeface="Roboto" panose="02000000000000000000" pitchFamily="2" charset="0"/>
              </a:rPr>
              <a:t>.</a:t>
            </a:r>
            <a:br>
              <a:rPr lang="sv-SE" sz="6000" dirty="0">
                <a:latin typeface="StageSans" pitchFamily="2" charset="77"/>
              </a:rPr>
            </a:br>
            <a:br>
              <a:rPr lang="sv-SE" sz="6000" dirty="0">
                <a:latin typeface="StageSans" pitchFamily="2" charset="77"/>
              </a:rPr>
            </a:br>
            <a:endParaRPr lang="sv-SE" dirty="0"/>
          </a:p>
        </p:txBody>
      </p:sp>
      <p:sp>
        <p:nvSpPr>
          <p:cNvPr id="3" name="Underrubrik 2">
            <a:extLst>
              <a:ext uri="{FF2B5EF4-FFF2-40B4-BE49-F238E27FC236}">
                <a16:creationId xmlns:a16="http://schemas.microsoft.com/office/drawing/2014/main" id="{4758E8F6-1C92-3726-4A50-4BB5F8743411}"/>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56AD7ADD-2393-62CA-725C-2C57170F4244}"/>
              </a:ext>
            </a:extLst>
          </p:cNvPr>
          <p:cNvSpPr>
            <a:spLocks noGrp="1"/>
          </p:cNvSpPr>
          <p:nvPr>
            <p:ph type="sldNum" sz="quarter" idx="12"/>
          </p:nvPr>
        </p:nvSpPr>
        <p:spPr/>
        <p:txBody>
          <a:bodyPr/>
          <a:lstStyle/>
          <a:p>
            <a:fld id="{1195A9E4-2CE9-4E32-BE85-7C32F0F78A6D}" type="slidenum">
              <a:rPr lang="en-GB" smtClean="0"/>
              <a:t>2</a:t>
            </a:fld>
            <a:endParaRPr lang="en-GB"/>
          </a:p>
        </p:txBody>
      </p:sp>
    </p:spTree>
    <p:extLst>
      <p:ext uri="{BB962C8B-B14F-4D97-AF65-F5344CB8AC3E}">
        <p14:creationId xmlns:p14="http://schemas.microsoft.com/office/powerpoint/2010/main" val="467260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B55DE-14C9-8A10-9AB8-E7EEAD069840}"/>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A142319-8E08-F8DC-CDB2-34007D0BD0F4}"/>
              </a:ext>
            </a:extLst>
          </p:cNvPr>
          <p:cNvSpPr>
            <a:spLocks noGrp="1"/>
          </p:cNvSpPr>
          <p:nvPr>
            <p:ph type="sldNum" sz="quarter" idx="12"/>
          </p:nvPr>
        </p:nvSpPr>
        <p:spPr/>
        <p:txBody>
          <a:bodyPr/>
          <a:lstStyle/>
          <a:p>
            <a:fld id="{1195A9E4-2CE9-4E32-BE85-7C32F0F78A6D}" type="slidenum">
              <a:rPr lang="en-GB" smtClean="0"/>
              <a:t>3</a:t>
            </a:fld>
            <a:endParaRPr lang="en-GB"/>
          </a:p>
        </p:txBody>
      </p:sp>
      <p:sp>
        <p:nvSpPr>
          <p:cNvPr id="10" name="Title 9">
            <a:extLst>
              <a:ext uri="{FF2B5EF4-FFF2-40B4-BE49-F238E27FC236}">
                <a16:creationId xmlns:a16="http://schemas.microsoft.com/office/drawing/2014/main" id="{623E183B-029C-506D-C6E7-753A03A7932A}"/>
              </a:ext>
            </a:extLst>
          </p:cNvPr>
          <p:cNvSpPr>
            <a:spLocks noGrp="1"/>
          </p:cNvSpPr>
          <p:nvPr>
            <p:ph type="title" idx="4294967295"/>
          </p:nvPr>
        </p:nvSpPr>
        <p:spPr>
          <a:xfrm>
            <a:off x="0" y="365125"/>
            <a:ext cx="10042525" cy="1325563"/>
          </a:xfrm>
        </p:spPr>
        <p:txBody>
          <a:bodyPr/>
          <a:lstStyle/>
          <a:p>
            <a:r>
              <a:rPr lang="en-GB" b="1" dirty="0"/>
              <a:t>The Organization</a:t>
            </a:r>
          </a:p>
        </p:txBody>
      </p:sp>
      <p:sp>
        <p:nvSpPr>
          <p:cNvPr id="11" name="Content Placeholder 10">
            <a:extLst>
              <a:ext uri="{FF2B5EF4-FFF2-40B4-BE49-F238E27FC236}">
                <a16:creationId xmlns:a16="http://schemas.microsoft.com/office/drawing/2014/main" id="{8B657E2D-03E5-927D-1D15-8C1EA044D2BD}"/>
              </a:ext>
            </a:extLst>
          </p:cNvPr>
          <p:cNvSpPr>
            <a:spLocks noGrp="1"/>
          </p:cNvSpPr>
          <p:nvPr>
            <p:ph idx="4294967295"/>
          </p:nvPr>
        </p:nvSpPr>
        <p:spPr>
          <a:xfrm>
            <a:off x="0" y="1792288"/>
            <a:ext cx="10056813" cy="3860800"/>
          </a:xfrm>
        </p:spPr>
        <p:txBody>
          <a:bodyPr>
            <a:normAutofit fontScale="92500" lnSpcReduction="10000"/>
          </a:bodyPr>
          <a:lstStyle/>
          <a:p>
            <a:r>
              <a:rPr lang="sv-SE" sz="4000" b="1" dirty="0">
                <a:effectLst/>
              </a:rPr>
              <a:t>Riksteatern </a:t>
            </a:r>
            <a:r>
              <a:rPr lang="sv-SE" sz="4000" dirty="0">
                <a:effectLst/>
              </a:rPr>
              <a:t>is an non-profit </a:t>
            </a:r>
            <a:r>
              <a:rPr lang="sv-SE" sz="4000" dirty="0" err="1">
                <a:effectLst/>
              </a:rPr>
              <a:t>organization</a:t>
            </a:r>
            <a:r>
              <a:rPr lang="sv-SE" sz="4000" dirty="0">
                <a:effectLst/>
              </a:rPr>
              <a:t> </a:t>
            </a:r>
            <a:r>
              <a:rPr lang="sv-SE" sz="4000" dirty="0" err="1">
                <a:effectLst/>
              </a:rPr>
              <a:t>since</a:t>
            </a:r>
            <a:r>
              <a:rPr lang="sv-SE" sz="4000" dirty="0">
                <a:effectLst/>
              </a:rPr>
              <a:t> 90 </a:t>
            </a:r>
            <a:r>
              <a:rPr lang="sv-SE" sz="4000" dirty="0" err="1">
                <a:effectLst/>
              </a:rPr>
              <a:t>year</a:t>
            </a:r>
            <a:r>
              <a:rPr lang="sv-SE" sz="4000" dirty="0">
                <a:effectLst/>
              </a:rPr>
              <a:t>, </a:t>
            </a:r>
            <a:r>
              <a:rPr lang="sv-SE" sz="4000" dirty="0" err="1">
                <a:effectLst/>
              </a:rPr>
              <a:t>funded</a:t>
            </a:r>
            <a:r>
              <a:rPr lang="sv-SE" sz="4000" dirty="0">
                <a:effectLst/>
              </a:rPr>
              <a:t> by the Swedish </a:t>
            </a:r>
            <a:r>
              <a:rPr lang="sv-SE" sz="4000" dirty="0" err="1">
                <a:effectLst/>
              </a:rPr>
              <a:t>government</a:t>
            </a:r>
            <a:r>
              <a:rPr lang="sv-SE" sz="4000" dirty="0">
                <a:effectLst/>
              </a:rPr>
              <a:t> </a:t>
            </a:r>
            <a:r>
              <a:rPr lang="sv-SE" sz="4000" dirty="0" err="1">
                <a:effectLst/>
              </a:rPr>
              <a:t>with</a:t>
            </a:r>
            <a:r>
              <a:rPr lang="sv-SE" sz="4000" dirty="0">
                <a:effectLst/>
              </a:rPr>
              <a:t> different </a:t>
            </a:r>
            <a:r>
              <a:rPr lang="sv-SE" sz="4000" dirty="0" err="1">
                <a:effectLst/>
              </a:rPr>
              <a:t>departments</a:t>
            </a:r>
            <a:r>
              <a:rPr lang="sv-SE" sz="4000" dirty="0">
                <a:effectLst/>
              </a:rPr>
              <a:t>, </a:t>
            </a:r>
            <a:r>
              <a:rPr lang="sv-SE" sz="4000" dirty="0" err="1">
                <a:effectLst/>
              </a:rPr>
              <a:t>such</a:t>
            </a:r>
            <a:r>
              <a:rPr lang="sv-SE" sz="4000" dirty="0">
                <a:effectLst/>
              </a:rPr>
              <a:t> as </a:t>
            </a:r>
            <a:r>
              <a:rPr lang="sv-SE" sz="4000" dirty="0" err="1">
                <a:effectLst/>
              </a:rPr>
              <a:t>dance</a:t>
            </a:r>
            <a:r>
              <a:rPr lang="sv-SE" sz="4000" dirty="0">
                <a:effectLst/>
              </a:rPr>
              <a:t>, </a:t>
            </a:r>
            <a:r>
              <a:rPr lang="sv-SE" sz="4000" dirty="0" err="1">
                <a:effectLst/>
              </a:rPr>
              <a:t>children</a:t>
            </a:r>
            <a:r>
              <a:rPr lang="sv-SE" sz="4000" dirty="0">
                <a:effectLst/>
              </a:rPr>
              <a:t> and </a:t>
            </a:r>
            <a:r>
              <a:rPr lang="sv-SE" sz="4000" dirty="0" err="1">
                <a:effectLst/>
              </a:rPr>
              <a:t>youth</a:t>
            </a:r>
            <a:r>
              <a:rPr lang="sv-SE" sz="4000" dirty="0">
                <a:effectLst/>
              </a:rPr>
              <a:t>, </a:t>
            </a:r>
            <a:r>
              <a:rPr lang="sv-SE" sz="4000" dirty="0" err="1">
                <a:effectLst/>
              </a:rPr>
              <a:t>circus</a:t>
            </a:r>
            <a:r>
              <a:rPr lang="sv-SE" sz="4000" dirty="0">
                <a:effectLst/>
              </a:rPr>
              <a:t> etc. </a:t>
            </a:r>
            <a:endParaRPr lang="sv-SE" sz="4000" dirty="0"/>
          </a:p>
          <a:p>
            <a:endParaRPr lang="sv-SE" sz="4000" dirty="0"/>
          </a:p>
          <a:p>
            <a:r>
              <a:rPr lang="sv-SE" sz="4000" b="1" dirty="0">
                <a:effectLst/>
              </a:rPr>
              <a:t>Riksteatern Crea </a:t>
            </a:r>
            <a:r>
              <a:rPr lang="sv-SE" sz="4000" dirty="0">
                <a:effectLst/>
              </a:rPr>
              <a:t>is a </a:t>
            </a:r>
            <a:r>
              <a:rPr lang="sv-SE" sz="4000" dirty="0" err="1">
                <a:effectLst/>
              </a:rPr>
              <a:t>department</a:t>
            </a:r>
            <a:r>
              <a:rPr lang="sv-SE" sz="4000" dirty="0">
                <a:effectLst/>
              </a:rPr>
              <a:t> </a:t>
            </a:r>
            <a:r>
              <a:rPr lang="sv-SE" sz="4000" dirty="0" err="1">
                <a:effectLst/>
              </a:rPr>
              <a:t>within</a:t>
            </a:r>
            <a:r>
              <a:rPr lang="sv-SE" sz="4000" dirty="0">
                <a:effectLst/>
              </a:rPr>
              <a:t> Riksteatern</a:t>
            </a:r>
            <a:endParaRPr lang="sv-SE" sz="4000" dirty="0"/>
          </a:p>
        </p:txBody>
      </p:sp>
    </p:spTree>
    <p:extLst>
      <p:ext uri="{BB962C8B-B14F-4D97-AF65-F5344CB8AC3E}">
        <p14:creationId xmlns:p14="http://schemas.microsoft.com/office/powerpoint/2010/main" val="2619613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A122DE-15FC-1586-7790-142331B74FBB}"/>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DC89AE38-085B-B621-31C6-1C16DE35CEB0}"/>
              </a:ext>
            </a:extLst>
          </p:cNvPr>
          <p:cNvSpPr>
            <a:spLocks noGrp="1"/>
          </p:cNvSpPr>
          <p:nvPr>
            <p:ph type="sldNum" sz="quarter" idx="12"/>
          </p:nvPr>
        </p:nvSpPr>
        <p:spPr/>
        <p:txBody>
          <a:bodyPr/>
          <a:lstStyle/>
          <a:p>
            <a:fld id="{1195A9E4-2CE9-4E32-BE85-7C32F0F78A6D}" type="slidenum">
              <a:rPr lang="en-GB" smtClean="0"/>
              <a:t>4</a:t>
            </a:fld>
            <a:endParaRPr lang="en-GB"/>
          </a:p>
        </p:txBody>
      </p:sp>
      <p:sp>
        <p:nvSpPr>
          <p:cNvPr id="10" name="Title 9">
            <a:extLst>
              <a:ext uri="{FF2B5EF4-FFF2-40B4-BE49-F238E27FC236}">
                <a16:creationId xmlns:a16="http://schemas.microsoft.com/office/drawing/2014/main" id="{916430D1-784F-FC94-9C0F-92D87BA6C712}"/>
              </a:ext>
            </a:extLst>
          </p:cNvPr>
          <p:cNvSpPr>
            <a:spLocks noGrp="1"/>
          </p:cNvSpPr>
          <p:nvPr>
            <p:ph type="title" idx="4294967295"/>
          </p:nvPr>
        </p:nvSpPr>
        <p:spPr>
          <a:xfrm>
            <a:off x="0" y="365125"/>
            <a:ext cx="10042525" cy="1325563"/>
          </a:xfrm>
        </p:spPr>
        <p:txBody>
          <a:bodyPr/>
          <a:lstStyle/>
          <a:p>
            <a:r>
              <a:rPr lang="en-GB" b="1" dirty="0"/>
              <a:t>The Team</a:t>
            </a:r>
          </a:p>
        </p:txBody>
      </p:sp>
      <p:sp>
        <p:nvSpPr>
          <p:cNvPr id="11" name="Content Placeholder 10">
            <a:extLst>
              <a:ext uri="{FF2B5EF4-FFF2-40B4-BE49-F238E27FC236}">
                <a16:creationId xmlns:a16="http://schemas.microsoft.com/office/drawing/2014/main" id="{32407099-B4D7-498B-3798-479D547F1CA5}"/>
              </a:ext>
            </a:extLst>
          </p:cNvPr>
          <p:cNvSpPr>
            <a:spLocks noGrp="1"/>
          </p:cNvSpPr>
          <p:nvPr>
            <p:ph idx="4294967295"/>
          </p:nvPr>
        </p:nvSpPr>
        <p:spPr>
          <a:xfrm>
            <a:off x="0" y="1792288"/>
            <a:ext cx="10056813" cy="3860800"/>
          </a:xfrm>
        </p:spPr>
        <p:txBody>
          <a:bodyPr/>
          <a:lstStyle/>
          <a:p>
            <a:pPr marL="0" indent="0">
              <a:buNone/>
            </a:pPr>
            <a:r>
              <a:rPr lang="en-GB" dirty="0"/>
              <a:t>2024:</a:t>
            </a:r>
          </a:p>
          <a:p>
            <a:pPr marL="0" indent="0">
              <a:buNone/>
            </a:pPr>
            <a:r>
              <a:rPr lang="en-GB" b="1" dirty="0"/>
              <a:t>6 permanent employees</a:t>
            </a:r>
            <a:r>
              <a:rPr lang="en-GB" dirty="0"/>
              <a:t>, one of whom is hearing and an interpreter</a:t>
            </a:r>
          </a:p>
          <a:p>
            <a:pPr marL="0" indent="0">
              <a:buNone/>
            </a:pPr>
            <a:r>
              <a:rPr lang="en-GB" b="1" dirty="0"/>
              <a:t>up to 25 deaf freelance </a:t>
            </a:r>
            <a:r>
              <a:rPr lang="en-GB" dirty="0"/>
              <a:t>professional artists including actors, screenwriters, set designers, costume designers and directors</a:t>
            </a:r>
          </a:p>
          <a:p>
            <a:pPr marL="0" indent="0">
              <a:buNone/>
            </a:pPr>
            <a:r>
              <a:rPr lang="en-GB" b="1" dirty="0"/>
              <a:t>up to 5 hearing artists </a:t>
            </a:r>
            <a:r>
              <a:rPr lang="en-GB" dirty="0"/>
              <a:t>who can communicate in sign language</a:t>
            </a:r>
          </a:p>
        </p:txBody>
      </p:sp>
    </p:spTree>
    <p:extLst>
      <p:ext uri="{BB962C8B-B14F-4D97-AF65-F5344CB8AC3E}">
        <p14:creationId xmlns:p14="http://schemas.microsoft.com/office/powerpoint/2010/main" val="2017157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59307-9493-82BD-9D35-9F4EA6AD2D37}"/>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52B2296-A8F8-6651-3CD1-3E8520043DFD}"/>
              </a:ext>
            </a:extLst>
          </p:cNvPr>
          <p:cNvSpPr>
            <a:spLocks noGrp="1"/>
          </p:cNvSpPr>
          <p:nvPr>
            <p:ph type="ctrTitle"/>
          </p:nvPr>
        </p:nvSpPr>
        <p:spPr>
          <a:xfrm>
            <a:off x="1524000" y="1122362"/>
            <a:ext cx="9144000" cy="4192587"/>
          </a:xfrm>
        </p:spPr>
        <p:txBody>
          <a:bodyPr>
            <a:normAutofit/>
          </a:bodyPr>
          <a:lstStyle/>
          <a:p>
            <a:r>
              <a:rPr lang="sv-SE" sz="6000" dirty="0">
                <a:cs typeface="Roboto" panose="02000000000000000000" pitchFamily="2" charset="0"/>
              </a:rPr>
              <a:t>A </a:t>
            </a:r>
            <a:r>
              <a:rPr lang="sv-SE" sz="6000" dirty="0" err="1">
                <a:cs typeface="Roboto" panose="02000000000000000000" pitchFamily="2" charset="0"/>
              </a:rPr>
              <a:t>important</a:t>
            </a:r>
            <a:r>
              <a:rPr lang="sv-SE" sz="6000" dirty="0">
                <a:cs typeface="Roboto" panose="02000000000000000000" pitchFamily="2" charset="0"/>
              </a:rPr>
              <a:t> </a:t>
            </a:r>
            <a:r>
              <a:rPr lang="sv-SE" sz="6000" dirty="0" err="1">
                <a:cs typeface="Roboto" panose="02000000000000000000" pitchFamily="2" charset="0"/>
              </a:rPr>
              <a:t>tool</a:t>
            </a:r>
            <a:r>
              <a:rPr lang="sv-SE" sz="6000" dirty="0">
                <a:cs typeface="Roboto" panose="02000000000000000000" pitchFamily="2" charset="0"/>
              </a:rPr>
              <a:t> for a </a:t>
            </a:r>
            <a:r>
              <a:rPr lang="sv-SE" sz="6000" dirty="0" err="1">
                <a:cs typeface="Roboto" panose="02000000000000000000" pitchFamily="2" charset="0"/>
              </a:rPr>
              <a:t>sustainable</a:t>
            </a:r>
            <a:r>
              <a:rPr lang="sv-SE" sz="6000" dirty="0">
                <a:cs typeface="Roboto" panose="02000000000000000000" pitchFamily="2" charset="0"/>
              </a:rPr>
              <a:t> </a:t>
            </a:r>
            <a:r>
              <a:rPr lang="sv-SE" sz="6000" dirty="0" err="1">
                <a:cs typeface="Roboto" panose="02000000000000000000" pitchFamily="2" charset="0"/>
              </a:rPr>
              <a:t>employer</a:t>
            </a:r>
            <a:br>
              <a:rPr lang="sv-SE" sz="6000" dirty="0">
                <a:latin typeface="StageSans" pitchFamily="2" charset="77"/>
              </a:rPr>
            </a:br>
            <a:endParaRPr lang="sv-SE" sz="6000" dirty="0">
              <a:latin typeface="StageSans" pitchFamily="2" charset="77"/>
            </a:endParaRPr>
          </a:p>
        </p:txBody>
      </p:sp>
      <p:sp>
        <p:nvSpPr>
          <p:cNvPr id="3" name="Underrubrik 2">
            <a:extLst>
              <a:ext uri="{FF2B5EF4-FFF2-40B4-BE49-F238E27FC236}">
                <a16:creationId xmlns:a16="http://schemas.microsoft.com/office/drawing/2014/main" id="{CDF22D96-B00C-2337-5D21-0EADF2C22E61}"/>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EF41A41B-84F7-18AD-C6EA-ABC0DF3CC925}"/>
              </a:ext>
            </a:extLst>
          </p:cNvPr>
          <p:cNvSpPr>
            <a:spLocks noGrp="1"/>
          </p:cNvSpPr>
          <p:nvPr>
            <p:ph type="sldNum" sz="quarter" idx="12"/>
          </p:nvPr>
        </p:nvSpPr>
        <p:spPr/>
        <p:txBody>
          <a:bodyPr/>
          <a:lstStyle/>
          <a:p>
            <a:fld id="{1195A9E4-2CE9-4E32-BE85-7C32F0F78A6D}" type="slidenum">
              <a:rPr lang="en-GB" smtClean="0"/>
              <a:t>5</a:t>
            </a:fld>
            <a:endParaRPr lang="en-GB"/>
          </a:p>
        </p:txBody>
      </p:sp>
    </p:spTree>
    <p:extLst>
      <p:ext uri="{BB962C8B-B14F-4D97-AF65-F5344CB8AC3E}">
        <p14:creationId xmlns:p14="http://schemas.microsoft.com/office/powerpoint/2010/main" val="129902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EE073-26D9-ECBB-450E-04460ED3B3DD}"/>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8952C15C-5C1B-155F-AB75-F076C597B7D4}"/>
              </a:ext>
            </a:extLst>
          </p:cNvPr>
          <p:cNvSpPr>
            <a:spLocks noGrp="1"/>
          </p:cNvSpPr>
          <p:nvPr>
            <p:ph type="ctrTitle"/>
          </p:nvPr>
        </p:nvSpPr>
        <p:spPr>
          <a:xfrm>
            <a:off x="1524000" y="1122362"/>
            <a:ext cx="9144000" cy="4192587"/>
          </a:xfrm>
        </p:spPr>
        <p:txBody>
          <a:bodyPr>
            <a:normAutofit/>
          </a:bodyPr>
          <a:lstStyle/>
          <a:p>
            <a:r>
              <a:rPr lang="sv-SE" sz="6000" dirty="0" err="1">
                <a:cs typeface="Roboto" panose="02000000000000000000" pitchFamily="2" charset="0"/>
              </a:rPr>
              <a:t>Deaf</a:t>
            </a:r>
            <a:r>
              <a:rPr lang="sv-SE" sz="6000" dirty="0">
                <a:cs typeface="Roboto" panose="02000000000000000000" pitchFamily="2" charset="0"/>
              </a:rPr>
              <a:t> </a:t>
            </a:r>
            <a:r>
              <a:rPr lang="sv-SE" sz="6000" dirty="0" err="1">
                <a:cs typeface="Roboto" panose="02000000000000000000" pitchFamily="2" charset="0"/>
              </a:rPr>
              <a:t>Competence</a:t>
            </a:r>
            <a:br>
              <a:rPr lang="sv-SE" sz="6000" dirty="0">
                <a:cs typeface="Roboto" panose="02000000000000000000" pitchFamily="2" charset="0"/>
              </a:rPr>
            </a:br>
            <a:r>
              <a:rPr lang="sv-SE" sz="3600" dirty="0" err="1">
                <a:cs typeface="Roboto" panose="02000000000000000000" pitchFamily="2" charset="0"/>
              </a:rPr>
              <a:t>Experience</a:t>
            </a:r>
            <a:r>
              <a:rPr lang="sv-SE" sz="3600" dirty="0">
                <a:cs typeface="Roboto" panose="02000000000000000000" pitchFamily="2" charset="0"/>
              </a:rPr>
              <a:t> </a:t>
            </a:r>
            <a:r>
              <a:rPr lang="sv-SE" sz="3600" dirty="0" err="1">
                <a:cs typeface="Roboto" panose="02000000000000000000" pitchFamily="2" charset="0"/>
              </a:rPr>
              <a:t>of</a:t>
            </a:r>
            <a:r>
              <a:rPr lang="sv-SE" sz="3600" dirty="0">
                <a:cs typeface="Roboto" panose="02000000000000000000" pitchFamily="2" charset="0"/>
              </a:rPr>
              <a:t> Sign </a:t>
            </a:r>
            <a:r>
              <a:rPr lang="sv-SE" sz="3600" dirty="0" err="1">
                <a:cs typeface="Roboto" panose="02000000000000000000" pitchFamily="2" charset="0"/>
              </a:rPr>
              <a:t>language</a:t>
            </a:r>
            <a:r>
              <a:rPr lang="sv-SE" sz="3600" dirty="0">
                <a:cs typeface="Roboto" panose="02000000000000000000" pitchFamily="2" charset="0"/>
              </a:rPr>
              <a:t> </a:t>
            </a:r>
            <a:br>
              <a:rPr lang="sv-SE" sz="3600" dirty="0">
                <a:cs typeface="Roboto" panose="02000000000000000000" pitchFamily="2" charset="0"/>
              </a:rPr>
            </a:br>
            <a:r>
              <a:rPr lang="sv-SE" sz="3600" dirty="0">
                <a:cs typeface="Roboto" panose="02000000000000000000" pitchFamily="2" charset="0"/>
              </a:rPr>
              <a:t>and </a:t>
            </a:r>
            <a:r>
              <a:rPr lang="sv-SE" sz="3600" dirty="0" err="1">
                <a:cs typeface="Roboto" panose="02000000000000000000" pitchFamily="2" charset="0"/>
              </a:rPr>
              <a:t>Deaf</a:t>
            </a:r>
            <a:r>
              <a:rPr lang="sv-SE" sz="3600" dirty="0">
                <a:cs typeface="Roboto" panose="02000000000000000000" pitchFamily="2" charset="0"/>
              </a:rPr>
              <a:t> Culture</a:t>
            </a:r>
            <a:br>
              <a:rPr lang="sv-SE" sz="6000" dirty="0">
                <a:latin typeface="StageSans" pitchFamily="2" charset="77"/>
              </a:rPr>
            </a:br>
            <a:endParaRPr lang="sv-SE" sz="6000" dirty="0">
              <a:latin typeface="StageSans" pitchFamily="2" charset="77"/>
            </a:endParaRPr>
          </a:p>
        </p:txBody>
      </p:sp>
      <p:sp>
        <p:nvSpPr>
          <p:cNvPr id="3" name="Underrubrik 2">
            <a:extLst>
              <a:ext uri="{FF2B5EF4-FFF2-40B4-BE49-F238E27FC236}">
                <a16:creationId xmlns:a16="http://schemas.microsoft.com/office/drawing/2014/main" id="{B94C2930-3FCD-1E92-D77A-A2865273A65E}"/>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8BFE4BE0-8D68-87D8-68E4-BFE1BBCBAD22}"/>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296208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3EC072-52DE-0FE4-CC15-41C511063C9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D978DBD7-AD24-9A38-7AD8-AD5B07D0BB72}"/>
              </a:ext>
            </a:extLst>
          </p:cNvPr>
          <p:cNvSpPr>
            <a:spLocks noGrp="1"/>
          </p:cNvSpPr>
          <p:nvPr>
            <p:ph type="ctrTitle"/>
          </p:nvPr>
        </p:nvSpPr>
        <p:spPr>
          <a:xfrm>
            <a:off x="1524000" y="1122362"/>
            <a:ext cx="9144000" cy="4192587"/>
          </a:xfrm>
        </p:spPr>
        <p:txBody>
          <a:bodyPr>
            <a:normAutofit fontScale="90000"/>
          </a:bodyPr>
          <a:lstStyle/>
          <a:p>
            <a:r>
              <a:rPr lang="sv-SE" sz="3600" dirty="0" err="1">
                <a:cs typeface="Roboto" panose="02000000000000000000" pitchFamily="2" charset="0"/>
              </a:rPr>
              <a:t>Deaf</a:t>
            </a:r>
            <a:r>
              <a:rPr lang="sv-SE" sz="3600" dirty="0">
                <a:cs typeface="Roboto" panose="02000000000000000000" pitchFamily="2" charset="0"/>
              </a:rPr>
              <a:t> </a:t>
            </a:r>
            <a:r>
              <a:rPr lang="sv-SE" sz="3600" dirty="0" err="1">
                <a:cs typeface="Roboto" panose="02000000000000000000" pitchFamily="2" charset="0"/>
              </a:rPr>
              <a:t>competence</a:t>
            </a:r>
            <a:r>
              <a:rPr lang="sv-SE" sz="3600" dirty="0">
                <a:cs typeface="Roboto" panose="02000000000000000000" pitchFamily="2" charset="0"/>
              </a:rPr>
              <a:t> is </a:t>
            </a:r>
            <a:r>
              <a:rPr lang="sv-SE" sz="3600" dirty="0" err="1">
                <a:cs typeface="Roboto" panose="02000000000000000000" pitchFamily="2" charset="0"/>
              </a:rPr>
              <a:t>knowing</a:t>
            </a:r>
            <a:r>
              <a:rPr lang="sv-SE" sz="3600" dirty="0">
                <a:cs typeface="Roboto" panose="02000000000000000000" pitchFamily="2" charset="0"/>
              </a:rPr>
              <a:t> the norms and </a:t>
            </a:r>
            <a:r>
              <a:rPr lang="sv-SE" sz="3600" dirty="0" err="1">
                <a:cs typeface="Roboto" panose="02000000000000000000" pitchFamily="2" charset="0"/>
              </a:rPr>
              <a:t>values</a:t>
            </a:r>
            <a:r>
              <a:rPr lang="sv-SE" sz="3600" dirty="0">
                <a:cs typeface="Roboto" panose="02000000000000000000" pitchFamily="2" charset="0"/>
              </a:rPr>
              <a:t> ​​</a:t>
            </a:r>
            <a:r>
              <a:rPr lang="sv-SE" sz="3600" dirty="0" err="1">
                <a:cs typeface="Roboto" panose="02000000000000000000" pitchFamily="2" charset="0"/>
              </a:rPr>
              <a:t>of</a:t>
            </a:r>
            <a:r>
              <a:rPr lang="sv-SE" sz="3600" dirty="0">
                <a:cs typeface="Roboto" panose="02000000000000000000" pitchFamily="2" charset="0"/>
              </a:rPr>
              <a:t> </a:t>
            </a:r>
            <a:r>
              <a:rPr lang="sv-SE" sz="3600" dirty="0" err="1">
                <a:cs typeface="Roboto" panose="02000000000000000000" pitchFamily="2" charset="0"/>
              </a:rPr>
              <a:t>deaf</a:t>
            </a:r>
            <a:r>
              <a:rPr lang="sv-SE" sz="3600" dirty="0">
                <a:cs typeface="Roboto" panose="02000000000000000000" pitchFamily="2" charset="0"/>
              </a:rPr>
              <a:t> </a:t>
            </a:r>
            <a:r>
              <a:rPr lang="sv-SE" sz="3600" dirty="0" err="1">
                <a:cs typeface="Roboto" panose="02000000000000000000" pitchFamily="2" charset="0"/>
              </a:rPr>
              <a:t>culture</a:t>
            </a:r>
            <a:r>
              <a:rPr lang="sv-SE" sz="3600" dirty="0">
                <a:cs typeface="Roboto" panose="02000000000000000000" pitchFamily="2" charset="0"/>
              </a:rPr>
              <a:t>, the </a:t>
            </a:r>
            <a:r>
              <a:rPr lang="sv-SE" sz="3600" dirty="0" err="1">
                <a:cs typeface="Roboto" panose="02000000000000000000" pitchFamily="2" charset="0"/>
              </a:rPr>
              <a:t>rights</a:t>
            </a:r>
            <a:r>
              <a:rPr lang="sv-SE" sz="3600" dirty="0">
                <a:cs typeface="Roboto" panose="02000000000000000000" pitchFamily="2" charset="0"/>
              </a:rPr>
              <a:t> and </a:t>
            </a:r>
            <a:r>
              <a:rPr lang="sv-SE" sz="3600" dirty="0" err="1">
                <a:cs typeface="Roboto" panose="02000000000000000000" pitchFamily="2" charset="0"/>
              </a:rPr>
              <a:t>difficulties</a:t>
            </a:r>
            <a:r>
              <a:rPr lang="sv-SE" sz="3600" dirty="0">
                <a:cs typeface="Roboto" panose="02000000000000000000" pitchFamily="2" charset="0"/>
              </a:rPr>
              <a:t> </a:t>
            </a:r>
            <a:r>
              <a:rPr lang="sv-SE" sz="3600" dirty="0" err="1">
                <a:cs typeface="Roboto" panose="02000000000000000000" pitchFamily="2" charset="0"/>
              </a:rPr>
              <a:t>of</a:t>
            </a:r>
            <a:r>
              <a:rPr lang="sv-SE" sz="3600" dirty="0">
                <a:cs typeface="Roboto" panose="02000000000000000000" pitchFamily="2" charset="0"/>
              </a:rPr>
              <a:t> </a:t>
            </a:r>
            <a:r>
              <a:rPr lang="sv-SE" sz="3600" dirty="0" err="1">
                <a:cs typeface="Roboto" panose="02000000000000000000" pitchFamily="2" charset="0"/>
              </a:rPr>
              <a:t>deaf</a:t>
            </a:r>
            <a:r>
              <a:rPr lang="sv-SE" sz="3600" dirty="0">
                <a:cs typeface="Roboto" panose="02000000000000000000" pitchFamily="2" charset="0"/>
              </a:rPr>
              <a:t> </a:t>
            </a:r>
            <a:r>
              <a:rPr lang="sv-SE" sz="3600" dirty="0" err="1">
                <a:cs typeface="Roboto" panose="02000000000000000000" pitchFamily="2" charset="0"/>
              </a:rPr>
              <a:t>people</a:t>
            </a:r>
            <a:r>
              <a:rPr lang="sv-SE" sz="3600" dirty="0">
                <a:cs typeface="Roboto" panose="02000000000000000000" pitchFamily="2" charset="0"/>
              </a:rPr>
              <a:t>, and </a:t>
            </a:r>
            <a:r>
              <a:rPr lang="sv-SE" sz="3600" dirty="0" err="1">
                <a:cs typeface="Roboto" panose="02000000000000000000" pitchFamily="2" charset="0"/>
              </a:rPr>
              <a:t>knowing</a:t>
            </a:r>
            <a:r>
              <a:rPr lang="sv-SE" sz="3600" dirty="0">
                <a:cs typeface="Roboto" panose="02000000000000000000" pitchFamily="2" charset="0"/>
              </a:rPr>
              <a:t> </a:t>
            </a:r>
            <a:r>
              <a:rPr lang="sv-SE" sz="3600" dirty="0" err="1">
                <a:cs typeface="Roboto" panose="02000000000000000000" pitchFamily="2" charset="0"/>
              </a:rPr>
              <a:t>where</a:t>
            </a:r>
            <a:r>
              <a:rPr lang="sv-SE" sz="3600" dirty="0">
                <a:cs typeface="Roboto" panose="02000000000000000000" pitchFamily="2" charset="0"/>
              </a:rPr>
              <a:t> and </a:t>
            </a:r>
            <a:r>
              <a:rPr lang="sv-SE" sz="3600" dirty="0" err="1">
                <a:cs typeface="Roboto" panose="02000000000000000000" pitchFamily="2" charset="0"/>
              </a:rPr>
              <a:t>when</a:t>
            </a:r>
            <a:r>
              <a:rPr lang="sv-SE" sz="3600" dirty="0">
                <a:cs typeface="Roboto" panose="02000000000000000000" pitchFamily="2" charset="0"/>
              </a:rPr>
              <a:t> </a:t>
            </a:r>
            <a:r>
              <a:rPr lang="sv-SE" sz="3600" dirty="0" err="1">
                <a:cs typeface="Roboto" panose="02000000000000000000" pitchFamily="2" charset="0"/>
              </a:rPr>
              <a:t>culture</a:t>
            </a:r>
            <a:r>
              <a:rPr lang="sv-SE" sz="3600" dirty="0">
                <a:cs typeface="Roboto" panose="02000000000000000000" pitchFamily="2" charset="0"/>
              </a:rPr>
              <a:t> </a:t>
            </a:r>
            <a:r>
              <a:rPr lang="sv-SE" sz="3600" dirty="0" err="1">
                <a:cs typeface="Roboto" panose="02000000000000000000" pitchFamily="2" charset="0"/>
              </a:rPr>
              <a:t>clashes</a:t>
            </a:r>
            <a:r>
              <a:rPr lang="sv-SE" sz="3600" dirty="0">
                <a:cs typeface="Roboto" panose="02000000000000000000" pitchFamily="2" charset="0"/>
              </a:rPr>
              <a:t> </a:t>
            </a:r>
            <a:r>
              <a:rPr lang="sv-SE" sz="3600" dirty="0" err="1">
                <a:cs typeface="Roboto" panose="02000000000000000000" pitchFamily="2" charset="0"/>
              </a:rPr>
              <a:t>between</a:t>
            </a:r>
            <a:r>
              <a:rPr lang="sv-SE" sz="3600" dirty="0">
                <a:cs typeface="Roboto" panose="02000000000000000000" pitchFamily="2" charset="0"/>
              </a:rPr>
              <a:t> hearing and </a:t>
            </a:r>
            <a:r>
              <a:rPr lang="sv-SE" sz="3600" dirty="0" err="1">
                <a:cs typeface="Roboto" panose="02000000000000000000" pitchFamily="2" charset="0"/>
              </a:rPr>
              <a:t>deaf</a:t>
            </a:r>
            <a:r>
              <a:rPr lang="sv-SE" sz="3600" dirty="0">
                <a:cs typeface="Roboto" panose="02000000000000000000" pitchFamily="2" charset="0"/>
              </a:rPr>
              <a:t> </a:t>
            </a:r>
            <a:r>
              <a:rPr lang="sv-SE" sz="3600" dirty="0" err="1">
                <a:cs typeface="Roboto" panose="02000000000000000000" pitchFamily="2" charset="0"/>
              </a:rPr>
              <a:t>people</a:t>
            </a:r>
            <a:r>
              <a:rPr lang="sv-SE" sz="3600" dirty="0">
                <a:cs typeface="Roboto" panose="02000000000000000000" pitchFamily="2" charset="0"/>
              </a:rPr>
              <a:t>. </a:t>
            </a:r>
            <a:r>
              <a:rPr lang="sv-SE" sz="3600" dirty="0" err="1">
                <a:cs typeface="Roboto" panose="02000000000000000000" pitchFamily="2" charset="0"/>
              </a:rPr>
              <a:t>One</a:t>
            </a:r>
            <a:r>
              <a:rPr lang="sv-SE" sz="3600" dirty="0">
                <a:cs typeface="Roboto" panose="02000000000000000000" pitchFamily="2" charset="0"/>
              </a:rPr>
              <a:t> </a:t>
            </a:r>
            <a:r>
              <a:rPr lang="sv-SE" sz="3600" dirty="0" err="1">
                <a:cs typeface="Roboto" panose="02000000000000000000" pitchFamily="2" charset="0"/>
              </a:rPr>
              <a:t>should</a:t>
            </a:r>
            <a:r>
              <a:rPr lang="sv-SE" sz="3600" dirty="0">
                <a:cs typeface="Roboto" panose="02000000000000000000" pitchFamily="2" charset="0"/>
              </a:rPr>
              <a:t> </a:t>
            </a:r>
            <a:r>
              <a:rPr lang="sv-SE" sz="3600" dirty="0" err="1">
                <a:cs typeface="Roboto" panose="02000000000000000000" pitchFamily="2" charset="0"/>
              </a:rPr>
              <a:t>also</a:t>
            </a:r>
            <a:r>
              <a:rPr lang="sv-SE" sz="3600" dirty="0">
                <a:cs typeface="Roboto" panose="02000000000000000000" pitchFamily="2" charset="0"/>
              </a:rPr>
              <a:t> be </a:t>
            </a:r>
            <a:r>
              <a:rPr lang="sv-SE" sz="3600" dirty="0" err="1">
                <a:cs typeface="Roboto" panose="02000000000000000000" pitchFamily="2" charset="0"/>
              </a:rPr>
              <a:t>able</a:t>
            </a:r>
            <a:r>
              <a:rPr lang="sv-SE" sz="3600" dirty="0">
                <a:cs typeface="Roboto" panose="02000000000000000000" pitchFamily="2" charset="0"/>
              </a:rPr>
              <a:t> to </a:t>
            </a:r>
            <a:r>
              <a:rPr lang="sv-SE" sz="3600" dirty="0" err="1">
                <a:cs typeface="Roboto" panose="02000000000000000000" pitchFamily="2" charset="0"/>
              </a:rPr>
              <a:t>respond</a:t>
            </a:r>
            <a:r>
              <a:rPr lang="sv-SE" sz="3600" dirty="0">
                <a:cs typeface="Roboto" panose="02000000000000000000" pitchFamily="2" charset="0"/>
              </a:rPr>
              <a:t> to </a:t>
            </a:r>
            <a:r>
              <a:rPr lang="sv-SE" sz="3600" dirty="0" err="1">
                <a:cs typeface="Roboto" panose="02000000000000000000" pitchFamily="2" charset="0"/>
              </a:rPr>
              <a:t>attitudes</a:t>
            </a:r>
            <a:r>
              <a:rPr lang="sv-SE" sz="3600" dirty="0">
                <a:cs typeface="Roboto" panose="02000000000000000000" pitchFamily="2" charset="0"/>
              </a:rPr>
              <a:t> </a:t>
            </a:r>
            <a:r>
              <a:rPr lang="sv-SE" sz="3600" dirty="0" err="1">
                <a:cs typeface="Roboto" panose="02000000000000000000" pitchFamily="2" charset="0"/>
              </a:rPr>
              <a:t>that</a:t>
            </a:r>
            <a:r>
              <a:rPr lang="sv-SE" sz="3600" dirty="0">
                <a:cs typeface="Roboto" panose="02000000000000000000" pitchFamily="2" charset="0"/>
              </a:rPr>
              <a:t> come from </a:t>
            </a:r>
            <a:r>
              <a:rPr lang="sv-SE" sz="3600" dirty="0" err="1">
                <a:cs typeface="Roboto" panose="02000000000000000000" pitchFamily="2" charset="0"/>
              </a:rPr>
              <a:t>ignorance</a:t>
            </a:r>
            <a:r>
              <a:rPr lang="sv-SE" sz="3600" dirty="0">
                <a:cs typeface="Roboto" panose="02000000000000000000" pitchFamily="2" charset="0"/>
              </a:rPr>
              <a:t> and be </a:t>
            </a:r>
            <a:r>
              <a:rPr lang="sv-SE" sz="3600" dirty="0" err="1">
                <a:cs typeface="Roboto" panose="02000000000000000000" pitchFamily="2" charset="0"/>
              </a:rPr>
              <a:t>able</a:t>
            </a:r>
            <a:r>
              <a:rPr lang="sv-SE" sz="3600" dirty="0">
                <a:cs typeface="Roboto" panose="02000000000000000000" pitchFamily="2" charset="0"/>
              </a:rPr>
              <a:t> to </a:t>
            </a:r>
            <a:r>
              <a:rPr lang="sv-SE" sz="3600" dirty="0" err="1">
                <a:cs typeface="Roboto" panose="02000000000000000000" pitchFamily="2" charset="0"/>
              </a:rPr>
              <a:t>handle</a:t>
            </a:r>
            <a:r>
              <a:rPr lang="sv-SE" sz="3600" dirty="0">
                <a:cs typeface="Roboto" panose="02000000000000000000" pitchFamily="2" charset="0"/>
              </a:rPr>
              <a:t> it in a </a:t>
            </a:r>
            <a:r>
              <a:rPr lang="sv-SE" sz="3600" dirty="0" err="1">
                <a:cs typeface="Roboto" panose="02000000000000000000" pitchFamily="2" charset="0"/>
              </a:rPr>
              <a:t>professional</a:t>
            </a:r>
            <a:r>
              <a:rPr lang="sv-SE" sz="3600" dirty="0">
                <a:cs typeface="Roboto" panose="02000000000000000000" pitchFamily="2" charset="0"/>
              </a:rPr>
              <a:t> </a:t>
            </a:r>
            <a:r>
              <a:rPr lang="sv-SE" sz="3600" dirty="0" err="1">
                <a:cs typeface="Roboto" panose="02000000000000000000" pitchFamily="2" charset="0"/>
              </a:rPr>
              <a:t>manner</a:t>
            </a:r>
            <a:r>
              <a:rPr lang="sv-SE" sz="3600" dirty="0">
                <a:cs typeface="Roboto" panose="02000000000000000000" pitchFamily="2" charset="0"/>
              </a:rPr>
              <a:t>. </a:t>
            </a:r>
            <a:br>
              <a:rPr lang="sv-SE" sz="3600" dirty="0">
                <a:cs typeface="Roboto" panose="02000000000000000000" pitchFamily="2" charset="0"/>
              </a:rPr>
            </a:br>
            <a:r>
              <a:rPr lang="sv-SE" sz="3600" dirty="0">
                <a:cs typeface="Roboto" panose="02000000000000000000" pitchFamily="2" charset="0"/>
              </a:rPr>
              <a:t>Högberg (2015)</a:t>
            </a:r>
          </a:p>
        </p:txBody>
      </p:sp>
      <p:sp>
        <p:nvSpPr>
          <p:cNvPr id="3" name="Underrubrik 2">
            <a:extLst>
              <a:ext uri="{FF2B5EF4-FFF2-40B4-BE49-F238E27FC236}">
                <a16:creationId xmlns:a16="http://schemas.microsoft.com/office/drawing/2014/main" id="{1C1CEA18-1FB2-22D4-E179-5115E727262A}"/>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3C75FD4F-C78B-DB7C-1914-9A0619333490}"/>
              </a:ext>
            </a:extLst>
          </p:cNvPr>
          <p:cNvSpPr>
            <a:spLocks noGrp="1"/>
          </p:cNvSpPr>
          <p:nvPr>
            <p:ph type="sldNum" sz="quarter" idx="12"/>
          </p:nvPr>
        </p:nvSpPr>
        <p:spPr/>
        <p:txBody>
          <a:bodyPr/>
          <a:lstStyle/>
          <a:p>
            <a:fld id="{1195A9E4-2CE9-4E32-BE85-7C32F0F78A6D}" type="slidenum">
              <a:rPr lang="en-GB" smtClean="0"/>
              <a:t>7</a:t>
            </a:fld>
            <a:endParaRPr lang="en-GB"/>
          </a:p>
        </p:txBody>
      </p:sp>
    </p:spTree>
    <p:extLst>
      <p:ext uri="{BB962C8B-B14F-4D97-AF65-F5344CB8AC3E}">
        <p14:creationId xmlns:p14="http://schemas.microsoft.com/office/powerpoint/2010/main" val="1183759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78E17-162D-1476-DE54-A95E2D7DE5F7}"/>
            </a:ext>
          </a:extLst>
        </p:cNvPr>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B3E6350F-A8A3-FE83-D764-903234B44A2B}"/>
              </a:ext>
            </a:extLst>
          </p:cNvPr>
          <p:cNvSpPr>
            <a:spLocks noGrp="1"/>
          </p:cNvSpPr>
          <p:nvPr>
            <p:ph type="sldNum" sz="quarter" idx="12"/>
          </p:nvPr>
        </p:nvSpPr>
        <p:spPr/>
        <p:txBody>
          <a:bodyPr/>
          <a:lstStyle/>
          <a:p>
            <a:fld id="{1195A9E4-2CE9-4E32-BE85-7C32F0F78A6D}" type="slidenum">
              <a:rPr lang="en-GB" smtClean="0"/>
              <a:t>8</a:t>
            </a:fld>
            <a:endParaRPr lang="en-GB"/>
          </a:p>
        </p:txBody>
      </p:sp>
      <p:sp>
        <p:nvSpPr>
          <p:cNvPr id="10" name="Title 9">
            <a:extLst>
              <a:ext uri="{FF2B5EF4-FFF2-40B4-BE49-F238E27FC236}">
                <a16:creationId xmlns:a16="http://schemas.microsoft.com/office/drawing/2014/main" id="{03036D1E-5F40-6F54-1D19-6B82A3CA2CC4}"/>
              </a:ext>
            </a:extLst>
          </p:cNvPr>
          <p:cNvSpPr>
            <a:spLocks noGrp="1"/>
          </p:cNvSpPr>
          <p:nvPr>
            <p:ph type="title" idx="4294967295"/>
          </p:nvPr>
        </p:nvSpPr>
        <p:spPr>
          <a:xfrm>
            <a:off x="0" y="365125"/>
            <a:ext cx="10042525" cy="1325563"/>
          </a:xfrm>
        </p:spPr>
        <p:txBody>
          <a:bodyPr/>
          <a:lstStyle/>
          <a:p>
            <a:r>
              <a:rPr lang="sv-SE" sz="4400" b="1" dirty="0" err="1">
                <a:cs typeface="Roboto" panose="02000000000000000000" pitchFamily="2" charset="0"/>
              </a:rPr>
              <a:t>Deaf</a:t>
            </a:r>
            <a:r>
              <a:rPr lang="sv-SE" sz="4400" b="1" dirty="0">
                <a:cs typeface="Roboto" panose="02000000000000000000" pitchFamily="2" charset="0"/>
              </a:rPr>
              <a:t> </a:t>
            </a:r>
            <a:r>
              <a:rPr lang="sv-SE" sz="4400" b="1" dirty="0" err="1">
                <a:cs typeface="Roboto" panose="02000000000000000000" pitchFamily="2" charset="0"/>
              </a:rPr>
              <a:t>Competence</a:t>
            </a:r>
            <a:r>
              <a:rPr lang="sv-SE" sz="4400" b="1" dirty="0">
                <a:cs typeface="Roboto" panose="02000000000000000000" pitchFamily="2" charset="0"/>
              </a:rPr>
              <a:t> at Crea</a:t>
            </a:r>
            <a:endParaRPr lang="en-GB" b="1" dirty="0"/>
          </a:p>
        </p:txBody>
      </p:sp>
      <p:sp>
        <p:nvSpPr>
          <p:cNvPr id="11" name="Content Placeholder 10">
            <a:extLst>
              <a:ext uri="{FF2B5EF4-FFF2-40B4-BE49-F238E27FC236}">
                <a16:creationId xmlns:a16="http://schemas.microsoft.com/office/drawing/2014/main" id="{0BEABC42-461F-2B4D-0CED-AB02EBD02B14}"/>
              </a:ext>
            </a:extLst>
          </p:cNvPr>
          <p:cNvSpPr>
            <a:spLocks noGrp="1"/>
          </p:cNvSpPr>
          <p:nvPr>
            <p:ph idx="4294967295"/>
          </p:nvPr>
        </p:nvSpPr>
        <p:spPr>
          <a:xfrm>
            <a:off x="0" y="1792288"/>
            <a:ext cx="10056813" cy="3860800"/>
          </a:xfrm>
        </p:spPr>
        <p:txBody>
          <a:bodyPr>
            <a:normAutofit lnSpcReduction="10000"/>
          </a:bodyPr>
          <a:lstStyle/>
          <a:p>
            <a:r>
              <a:rPr lang="en-GB" dirty="0"/>
              <a:t>Deaf leadership (both in office and production)</a:t>
            </a:r>
          </a:p>
          <a:p>
            <a:r>
              <a:rPr lang="en-GB" dirty="0"/>
              <a:t>Co-productions with deaf theatres</a:t>
            </a:r>
          </a:p>
          <a:p>
            <a:r>
              <a:rPr lang="en-GB" dirty="0"/>
              <a:t>Deaf- related projects</a:t>
            </a:r>
          </a:p>
          <a:p>
            <a:r>
              <a:rPr lang="en-GB" dirty="0"/>
              <a:t>Full time interpreter “in house”</a:t>
            </a:r>
          </a:p>
          <a:p>
            <a:r>
              <a:rPr lang="en-GB" dirty="0"/>
              <a:t>Sign Language Arts workshop and seminar</a:t>
            </a:r>
          </a:p>
          <a:p>
            <a:r>
              <a:rPr lang="en-GB" dirty="0"/>
              <a:t>Sign Language Avatar in real time</a:t>
            </a:r>
          </a:p>
          <a:p>
            <a:r>
              <a:rPr lang="en-GB" dirty="0"/>
              <a:t>Course in drama writing for sign language performing arts at Stockholm University of the Arts</a:t>
            </a:r>
          </a:p>
        </p:txBody>
      </p:sp>
    </p:spTree>
    <p:extLst>
      <p:ext uri="{BB962C8B-B14F-4D97-AF65-F5344CB8AC3E}">
        <p14:creationId xmlns:p14="http://schemas.microsoft.com/office/powerpoint/2010/main" val="4938173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BBEE3D-1A5C-CD26-E01A-BA08AF426DCB}"/>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EE15FF80-399F-4F28-C15C-586E7D83231C}"/>
              </a:ext>
            </a:extLst>
          </p:cNvPr>
          <p:cNvSpPr>
            <a:spLocks noGrp="1"/>
          </p:cNvSpPr>
          <p:nvPr>
            <p:ph type="ctrTitle"/>
          </p:nvPr>
        </p:nvSpPr>
        <p:spPr>
          <a:xfrm>
            <a:off x="1524000" y="1122362"/>
            <a:ext cx="9144000" cy="3478213"/>
          </a:xfrm>
        </p:spPr>
        <p:txBody>
          <a:bodyPr>
            <a:normAutofit/>
          </a:bodyPr>
          <a:lstStyle/>
          <a:p>
            <a:r>
              <a:rPr lang="sv-SE" dirty="0"/>
              <a:t>Art and </a:t>
            </a:r>
            <a:r>
              <a:rPr lang="sv-SE" dirty="0" err="1"/>
              <a:t>culture</a:t>
            </a:r>
            <a:r>
              <a:rPr lang="sv-SE" dirty="0"/>
              <a:t> by </a:t>
            </a:r>
            <a:r>
              <a:rPr lang="sv-SE" dirty="0" err="1"/>
              <a:t>Deaf</a:t>
            </a:r>
            <a:r>
              <a:rPr lang="sv-SE" dirty="0"/>
              <a:t> </a:t>
            </a:r>
            <a:r>
              <a:rPr lang="sv-SE" dirty="0" err="1"/>
              <a:t>are</a:t>
            </a:r>
            <a:r>
              <a:rPr lang="sv-SE" dirty="0"/>
              <a:t> </a:t>
            </a:r>
            <a:r>
              <a:rPr lang="sv-SE" dirty="0" err="1"/>
              <a:t>reflecting</a:t>
            </a:r>
            <a:r>
              <a:rPr lang="sv-SE" dirty="0"/>
              <a:t> the </a:t>
            </a:r>
            <a:br>
              <a:rPr lang="sv-SE" dirty="0"/>
            </a:br>
            <a:r>
              <a:rPr lang="sv-SE" dirty="0" err="1"/>
              <a:t>well-being</a:t>
            </a:r>
            <a:r>
              <a:rPr lang="sv-SE" dirty="0"/>
              <a:t> </a:t>
            </a:r>
            <a:r>
              <a:rPr lang="sv-SE" dirty="0" err="1"/>
              <a:t>of</a:t>
            </a:r>
            <a:r>
              <a:rPr lang="sv-SE" dirty="0"/>
              <a:t> the </a:t>
            </a:r>
            <a:br>
              <a:rPr lang="sv-SE" dirty="0"/>
            </a:br>
            <a:r>
              <a:rPr lang="sv-SE" dirty="0" err="1"/>
              <a:t>Deaf</a:t>
            </a:r>
            <a:r>
              <a:rPr lang="sv-SE" dirty="0"/>
              <a:t> </a:t>
            </a:r>
            <a:r>
              <a:rPr lang="sv-SE" dirty="0" err="1"/>
              <a:t>community</a:t>
            </a:r>
            <a:endParaRPr lang="sv-SE" sz="6000" dirty="0">
              <a:cs typeface="Roboto" panose="02000000000000000000" pitchFamily="2" charset="0"/>
            </a:endParaRPr>
          </a:p>
        </p:txBody>
      </p:sp>
      <p:sp>
        <p:nvSpPr>
          <p:cNvPr id="3" name="Underrubrik 2">
            <a:extLst>
              <a:ext uri="{FF2B5EF4-FFF2-40B4-BE49-F238E27FC236}">
                <a16:creationId xmlns:a16="http://schemas.microsoft.com/office/drawing/2014/main" id="{FE35114C-CBB5-DEB1-8E58-1C68FCC100F0}"/>
              </a:ext>
            </a:extLst>
          </p:cNvPr>
          <p:cNvSpPr>
            <a:spLocks noGrp="1"/>
          </p:cNvSpPr>
          <p:nvPr>
            <p:ph type="subTitle" idx="1"/>
          </p:nvPr>
        </p:nvSpPr>
        <p:spPr>
          <a:xfrm flipV="1">
            <a:off x="1524000" y="5472112"/>
            <a:ext cx="9144000" cy="528638"/>
          </a:xfrm>
        </p:spPr>
        <p:txBody>
          <a:bodyPr/>
          <a:lstStyle/>
          <a:p>
            <a:endParaRPr lang="sv-SE" dirty="0"/>
          </a:p>
        </p:txBody>
      </p:sp>
      <p:sp>
        <p:nvSpPr>
          <p:cNvPr id="4" name="Platshållare för bildnummer 3">
            <a:extLst>
              <a:ext uri="{FF2B5EF4-FFF2-40B4-BE49-F238E27FC236}">
                <a16:creationId xmlns:a16="http://schemas.microsoft.com/office/drawing/2014/main" id="{5C35343D-000D-0957-1E28-011E521E31B0}"/>
              </a:ext>
            </a:extLst>
          </p:cNvPr>
          <p:cNvSpPr>
            <a:spLocks noGrp="1"/>
          </p:cNvSpPr>
          <p:nvPr>
            <p:ph type="sldNum" sz="quarter" idx="12"/>
          </p:nvPr>
        </p:nvSpPr>
        <p:spPr/>
        <p:txBody>
          <a:bodyPr/>
          <a:lstStyle/>
          <a:p>
            <a:fld id="{1195A9E4-2CE9-4E32-BE85-7C32F0F78A6D}" type="slidenum">
              <a:rPr lang="en-GB" smtClean="0"/>
              <a:t>9</a:t>
            </a:fld>
            <a:endParaRPr lang="en-GB"/>
          </a:p>
        </p:txBody>
      </p:sp>
    </p:spTree>
    <p:extLst>
      <p:ext uri="{BB962C8B-B14F-4D97-AF65-F5344CB8AC3E}">
        <p14:creationId xmlns:p14="http://schemas.microsoft.com/office/powerpoint/2010/main" val="40626303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3062</TotalTime>
  <Words>506</Words>
  <Application>Microsoft Macintosh PowerPoint</Application>
  <PresentationFormat>Widescreen</PresentationFormat>
  <Paragraphs>57</Paragraphs>
  <Slides>10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StageSans</vt:lpstr>
      <vt:lpstr>Arial</vt:lpstr>
      <vt:lpstr>Calibri</vt:lpstr>
      <vt:lpstr>Roboto</vt:lpstr>
      <vt:lpstr>Office Theme</vt:lpstr>
      <vt:lpstr>“Arts and Culture  for Deaf people”</vt:lpstr>
      <vt:lpstr>Article 30 of the CRPD …including sign languages and deaf culture.  </vt:lpstr>
      <vt:lpstr>The Organization</vt:lpstr>
      <vt:lpstr>The Team</vt:lpstr>
      <vt:lpstr>A important tool for a sustainable employer </vt:lpstr>
      <vt:lpstr>Deaf Competence Experience of Sign language  and Deaf Culture </vt:lpstr>
      <vt:lpstr>Deaf competence is knowing the norms and values ​​of deaf culture, the rights and difficulties of deaf people, and knowing where and when culture clashes between hearing and deaf people. One should also be able to respond to attitudes that come from ignorance and be able to handle it in a professional manner.  Högberg (2015)</vt:lpstr>
      <vt:lpstr>Deaf Competence at Crea</vt:lpstr>
      <vt:lpstr>Art and culture by Deaf are reflecting the  well-being of the  Deaf community</vt:lpstr>
      <vt:lpstr>Thank you!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Isabella Essl</cp:lastModifiedBy>
  <cp:revision>19</cp:revision>
  <dcterms:created xsi:type="dcterms:W3CDTF">2022-12-05T13:52:15Z</dcterms:created>
  <dcterms:modified xsi:type="dcterms:W3CDTF">2025-02-07T12:33:20Z</dcterms:modified>
</cp:coreProperties>
</file>