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8" r:id="rId2"/>
    <p:sldId id="272" r:id="rId3"/>
    <p:sldId id="260" r:id="rId4"/>
    <p:sldId id="270" r:id="rId5"/>
    <p:sldId id="261" r:id="rId6"/>
    <p:sldId id="263" r:id="rId7"/>
    <p:sldId id="264" r:id="rId8"/>
    <p:sldId id="265" r:id="rId9"/>
    <p:sldId id="271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CE1618"/>
    <a:srgbClr val="BBBBB1"/>
    <a:srgbClr val="2B882F"/>
    <a:srgbClr val="2B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A2C3AE-E9B6-4F5F-A4E0-F4DEBFF0B7B9}" v="54" dt="2025-02-12T14:44:47.2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39" autoAdjust="0"/>
    <p:restoredTop sz="85429" autoAdjust="0"/>
  </p:normalViewPr>
  <p:slideViewPr>
    <p:cSldViewPr snapToGrid="0">
      <p:cViewPr varScale="1">
        <p:scale>
          <a:sx n="97" d="100"/>
          <a:sy n="97" d="100"/>
        </p:scale>
        <p:origin x="648" y="90"/>
      </p:cViewPr>
      <p:guideLst/>
    </p:cSldViewPr>
  </p:slideViewPr>
  <p:outlineViewPr>
    <p:cViewPr>
      <p:scale>
        <a:sx n="33" d="100"/>
        <a:sy n="33" d="100"/>
      </p:scale>
      <p:origin x="0" y="-87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9" d="100"/>
          <a:sy n="49" d="100"/>
        </p:scale>
        <p:origin x="2668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Chiara Franco" userId="DsoaMXUsiAMR/yGLIqVu50A3SkThBR+TPNTWx+/VOxY=" providerId="None" clId="Web-{00A2C3AE-E9B6-4F5F-A4E0-F4DEBFF0B7B9}"/>
    <pc:docChg chg="modSld">
      <pc:chgData name="Maria Chiara Franco" userId="DsoaMXUsiAMR/yGLIqVu50A3SkThBR+TPNTWx+/VOxY=" providerId="None" clId="Web-{00A2C3AE-E9B6-4F5F-A4E0-F4DEBFF0B7B9}" dt="2025-02-12T14:44:47.265" v="66" actId="20577"/>
      <pc:docMkLst>
        <pc:docMk/>
      </pc:docMkLst>
      <pc:sldChg chg="modNotes">
        <pc:chgData name="Maria Chiara Franco" userId="DsoaMXUsiAMR/yGLIqVu50A3SkThBR+TPNTWx+/VOxY=" providerId="None" clId="Web-{00A2C3AE-E9B6-4F5F-A4E0-F4DEBFF0B7B9}" dt="2025-02-12T14:39:57.025" v="10"/>
        <pc:sldMkLst>
          <pc:docMk/>
          <pc:sldMk cId="54376518" sldId="258"/>
        </pc:sldMkLst>
      </pc:sldChg>
      <pc:sldChg chg="modSp">
        <pc:chgData name="Maria Chiara Franco" userId="DsoaMXUsiAMR/yGLIqVu50A3SkThBR+TPNTWx+/VOxY=" providerId="None" clId="Web-{00A2C3AE-E9B6-4F5F-A4E0-F4DEBFF0B7B9}" dt="2025-02-12T14:38:21.289" v="4" actId="20577"/>
        <pc:sldMkLst>
          <pc:docMk/>
          <pc:sldMk cId="1410469942" sldId="260"/>
        </pc:sldMkLst>
        <pc:spChg chg="mod">
          <ac:chgData name="Maria Chiara Franco" userId="DsoaMXUsiAMR/yGLIqVu50A3SkThBR+TPNTWx+/VOxY=" providerId="None" clId="Web-{00A2C3AE-E9B6-4F5F-A4E0-F4DEBFF0B7B9}" dt="2025-02-12T14:38:21.289" v="4" actId="20577"/>
          <ac:spMkLst>
            <pc:docMk/>
            <pc:sldMk cId="1410469942" sldId="260"/>
            <ac:spMk id="16" creationId="{F9DA4795-EA56-4571-9011-11FD75381C25}"/>
          </ac:spMkLst>
        </pc:spChg>
      </pc:sldChg>
      <pc:sldChg chg="modSp">
        <pc:chgData name="Maria Chiara Franco" userId="DsoaMXUsiAMR/yGLIqVu50A3SkThBR+TPNTWx+/VOxY=" providerId="None" clId="Web-{00A2C3AE-E9B6-4F5F-A4E0-F4DEBFF0B7B9}" dt="2025-02-12T14:37:59.054" v="3" actId="20577"/>
        <pc:sldMkLst>
          <pc:docMk/>
          <pc:sldMk cId="1653274933" sldId="264"/>
        </pc:sldMkLst>
        <pc:graphicFrameChg chg="modGraphic">
          <ac:chgData name="Maria Chiara Franco" userId="DsoaMXUsiAMR/yGLIqVu50A3SkThBR+TPNTWx+/VOxY=" providerId="None" clId="Web-{00A2C3AE-E9B6-4F5F-A4E0-F4DEBFF0B7B9}" dt="2025-02-12T14:37:59.054" v="3" actId="20577"/>
          <ac:graphicFrameMkLst>
            <pc:docMk/>
            <pc:sldMk cId="1653274933" sldId="264"/>
            <ac:graphicFrameMk id="6" creationId="{C3A1290F-266A-4102-9AC2-C3A226E0E321}"/>
          </ac:graphicFrameMkLst>
        </pc:graphicFrameChg>
      </pc:sldChg>
      <pc:sldChg chg="modSp">
        <pc:chgData name="Maria Chiara Franco" userId="DsoaMXUsiAMR/yGLIqVu50A3SkThBR+TPNTWx+/VOxY=" providerId="None" clId="Web-{00A2C3AE-E9B6-4F5F-A4E0-F4DEBFF0B7B9}" dt="2025-02-12T14:44:47.265" v="66" actId="20577"/>
        <pc:sldMkLst>
          <pc:docMk/>
          <pc:sldMk cId="1099395012" sldId="272"/>
        </pc:sldMkLst>
        <pc:spChg chg="mod">
          <ac:chgData name="Maria Chiara Franco" userId="DsoaMXUsiAMR/yGLIqVu50A3SkThBR+TPNTWx+/VOxY=" providerId="None" clId="Web-{00A2C3AE-E9B6-4F5F-A4E0-F4DEBFF0B7B9}" dt="2025-02-12T14:44:47.265" v="66" actId="20577"/>
          <ac:spMkLst>
            <pc:docMk/>
            <pc:sldMk cId="1099395012" sldId="272"/>
            <ac:spMk id="3" creationId="{EAC3C208-E3CE-4D58-9045-6AA5827413E7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9B71F5-E4DA-45CA-A719-71188568B228}" type="doc">
      <dgm:prSet loTypeId="urn:microsoft.com/office/officeart/2009/3/layout/StepUpProcess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C504BF01-FAAD-431B-9A01-AA0F586C4DDB}">
      <dgm:prSet phldrT="[Text]"/>
      <dgm:spPr/>
      <dgm:t>
        <a:bodyPr/>
        <a:lstStyle/>
        <a:p>
          <a:r>
            <a:rPr lang="de-DE" dirty="0">
              <a:solidFill>
                <a:srgbClr val="595959"/>
              </a:solidFill>
            </a:rPr>
            <a:t>Client Engagement</a:t>
          </a:r>
        </a:p>
      </dgm:t>
    </dgm:pt>
    <dgm:pt modelId="{2D21FAD5-8C82-475B-B166-767F71DFA556}" type="parTrans" cxnId="{35F7FEFA-9FCD-48A4-A041-F22DC9ACDF2E}">
      <dgm:prSet/>
      <dgm:spPr/>
      <dgm:t>
        <a:bodyPr/>
        <a:lstStyle/>
        <a:p>
          <a:endParaRPr lang="de-DE"/>
        </a:p>
      </dgm:t>
    </dgm:pt>
    <dgm:pt modelId="{E99FF229-1D56-4921-BCC6-D71B843984B1}" type="sibTrans" cxnId="{35F7FEFA-9FCD-48A4-A041-F22DC9ACDF2E}">
      <dgm:prSet/>
      <dgm:spPr/>
      <dgm:t>
        <a:bodyPr/>
        <a:lstStyle/>
        <a:p>
          <a:endParaRPr lang="de-DE"/>
        </a:p>
      </dgm:t>
    </dgm:pt>
    <dgm:pt modelId="{F6F189D2-C400-40FE-8A41-6A8E667459D3}">
      <dgm:prSet phldrT="[Text]"/>
      <dgm:spPr/>
      <dgm:t>
        <a:bodyPr/>
        <a:lstStyle/>
        <a:p>
          <a:r>
            <a:rPr lang="de-DE" dirty="0" err="1">
              <a:solidFill>
                <a:srgbClr val="595959"/>
              </a:solidFill>
            </a:rPr>
            <a:t>Vocational</a:t>
          </a:r>
          <a:r>
            <a:rPr lang="de-DE" dirty="0">
              <a:solidFill>
                <a:srgbClr val="595959"/>
              </a:solidFill>
            </a:rPr>
            <a:t> </a:t>
          </a:r>
          <a:r>
            <a:rPr lang="de-DE" dirty="0" err="1">
              <a:solidFill>
                <a:srgbClr val="595959"/>
              </a:solidFill>
            </a:rPr>
            <a:t>Profiling</a:t>
          </a:r>
          <a:endParaRPr lang="de-DE" dirty="0">
            <a:solidFill>
              <a:srgbClr val="595959"/>
            </a:solidFill>
          </a:endParaRPr>
        </a:p>
      </dgm:t>
    </dgm:pt>
    <dgm:pt modelId="{6B65F4BC-AF76-4592-A707-AE1542FECC04}" type="parTrans" cxnId="{88A9134A-F276-46E6-87AE-A97CABFC4BB7}">
      <dgm:prSet/>
      <dgm:spPr/>
      <dgm:t>
        <a:bodyPr/>
        <a:lstStyle/>
        <a:p>
          <a:endParaRPr lang="de-DE"/>
        </a:p>
      </dgm:t>
    </dgm:pt>
    <dgm:pt modelId="{82FD525C-CC80-4E50-9A97-E4ADD355E52E}" type="sibTrans" cxnId="{88A9134A-F276-46E6-87AE-A97CABFC4BB7}">
      <dgm:prSet/>
      <dgm:spPr/>
      <dgm:t>
        <a:bodyPr/>
        <a:lstStyle/>
        <a:p>
          <a:endParaRPr lang="de-DE"/>
        </a:p>
      </dgm:t>
    </dgm:pt>
    <dgm:pt modelId="{701B6DE3-5CB1-41B1-86B0-E2CAD4D3C3C9}">
      <dgm:prSet phldrT="[Text]"/>
      <dgm:spPr/>
      <dgm:t>
        <a:bodyPr/>
        <a:lstStyle/>
        <a:p>
          <a:r>
            <a:rPr lang="de-DE" dirty="0" err="1">
              <a:solidFill>
                <a:srgbClr val="595959"/>
              </a:solidFill>
            </a:rPr>
            <a:t>Jobfinding</a:t>
          </a:r>
          <a:endParaRPr lang="de-DE" dirty="0">
            <a:solidFill>
              <a:srgbClr val="595959"/>
            </a:solidFill>
          </a:endParaRPr>
        </a:p>
      </dgm:t>
    </dgm:pt>
    <dgm:pt modelId="{9AB192D7-111B-4F53-AB29-A6E61C0BAFF7}" type="parTrans" cxnId="{4E0E243F-8987-4C17-9F76-71DF32EE23A4}">
      <dgm:prSet/>
      <dgm:spPr/>
      <dgm:t>
        <a:bodyPr/>
        <a:lstStyle/>
        <a:p>
          <a:endParaRPr lang="de-DE"/>
        </a:p>
      </dgm:t>
    </dgm:pt>
    <dgm:pt modelId="{266550ED-70D2-4656-A7CE-65E5BF8E881E}" type="sibTrans" cxnId="{4E0E243F-8987-4C17-9F76-71DF32EE23A4}">
      <dgm:prSet/>
      <dgm:spPr/>
      <dgm:t>
        <a:bodyPr/>
        <a:lstStyle/>
        <a:p>
          <a:endParaRPr lang="de-DE"/>
        </a:p>
      </dgm:t>
    </dgm:pt>
    <dgm:pt modelId="{0DB3F372-7DB8-47C3-9569-5BE4A13854C4}">
      <dgm:prSet phldrT="[Text]"/>
      <dgm:spPr/>
      <dgm:t>
        <a:bodyPr/>
        <a:lstStyle/>
        <a:p>
          <a:r>
            <a:rPr lang="de-DE" dirty="0" err="1">
              <a:solidFill>
                <a:srgbClr val="595959"/>
              </a:solidFill>
            </a:rPr>
            <a:t>Employer</a:t>
          </a:r>
          <a:r>
            <a:rPr lang="de-DE" dirty="0">
              <a:solidFill>
                <a:srgbClr val="595959"/>
              </a:solidFill>
            </a:rPr>
            <a:t> Engagement</a:t>
          </a:r>
        </a:p>
      </dgm:t>
    </dgm:pt>
    <dgm:pt modelId="{116729F7-EBFE-4304-A1DA-11CB70BA65CA}" type="parTrans" cxnId="{817B2FE2-4326-4593-880D-7677AA3CE4DF}">
      <dgm:prSet/>
      <dgm:spPr/>
      <dgm:t>
        <a:bodyPr/>
        <a:lstStyle/>
        <a:p>
          <a:endParaRPr lang="de-DE"/>
        </a:p>
      </dgm:t>
    </dgm:pt>
    <dgm:pt modelId="{09656B6B-3297-4251-9FA1-B743D510C421}" type="sibTrans" cxnId="{817B2FE2-4326-4593-880D-7677AA3CE4DF}">
      <dgm:prSet/>
      <dgm:spPr/>
      <dgm:t>
        <a:bodyPr/>
        <a:lstStyle/>
        <a:p>
          <a:endParaRPr lang="de-DE"/>
        </a:p>
      </dgm:t>
    </dgm:pt>
    <dgm:pt modelId="{6844934A-FB04-4645-971D-5596478567C3}">
      <dgm:prSet phldrT="[Text]"/>
      <dgm:spPr/>
      <dgm:t>
        <a:bodyPr/>
        <a:lstStyle/>
        <a:p>
          <a:r>
            <a:rPr lang="de-DE" dirty="0" err="1">
              <a:solidFill>
                <a:srgbClr val="595959"/>
              </a:solidFill>
            </a:rPr>
            <a:t>Ongoing</a:t>
          </a:r>
          <a:r>
            <a:rPr lang="de-DE" dirty="0">
              <a:solidFill>
                <a:srgbClr val="595959"/>
              </a:solidFill>
            </a:rPr>
            <a:t> Jobsupport </a:t>
          </a:r>
        </a:p>
      </dgm:t>
    </dgm:pt>
    <dgm:pt modelId="{9D9DBCC5-345B-49D0-8E58-77B1E57B6306}" type="parTrans" cxnId="{B4A15DDB-479D-4A1F-8F56-FA91074AA1E8}">
      <dgm:prSet/>
      <dgm:spPr/>
      <dgm:t>
        <a:bodyPr/>
        <a:lstStyle/>
        <a:p>
          <a:endParaRPr lang="de-DE"/>
        </a:p>
      </dgm:t>
    </dgm:pt>
    <dgm:pt modelId="{BFEBCF4A-661E-47FE-B753-5388881A0EF8}" type="sibTrans" cxnId="{B4A15DDB-479D-4A1F-8F56-FA91074AA1E8}">
      <dgm:prSet/>
      <dgm:spPr/>
      <dgm:t>
        <a:bodyPr/>
        <a:lstStyle/>
        <a:p>
          <a:endParaRPr lang="de-DE"/>
        </a:p>
      </dgm:t>
    </dgm:pt>
    <dgm:pt modelId="{BE70DDE0-3396-45DF-AC68-3DB8EA99D804}" type="pres">
      <dgm:prSet presAssocID="{179B71F5-E4DA-45CA-A719-71188568B228}" presName="rootnode" presStyleCnt="0">
        <dgm:presLayoutVars>
          <dgm:chMax/>
          <dgm:chPref/>
          <dgm:dir/>
          <dgm:animLvl val="lvl"/>
        </dgm:presLayoutVars>
      </dgm:prSet>
      <dgm:spPr/>
    </dgm:pt>
    <dgm:pt modelId="{53390A47-2C54-437E-A184-6E2F30C9C3A7}" type="pres">
      <dgm:prSet presAssocID="{C504BF01-FAAD-431B-9A01-AA0F586C4DDB}" presName="composite" presStyleCnt="0"/>
      <dgm:spPr/>
    </dgm:pt>
    <dgm:pt modelId="{8DB39EB7-B53B-45B7-B82F-F73AA5926AFB}" type="pres">
      <dgm:prSet presAssocID="{C504BF01-FAAD-431B-9A01-AA0F586C4DDB}" presName="LShape" presStyleLbl="alignNode1" presStyleIdx="0" presStyleCnt="9"/>
      <dgm:spPr>
        <a:solidFill>
          <a:srgbClr val="CE1618"/>
        </a:solidFill>
        <a:ln>
          <a:noFill/>
        </a:ln>
      </dgm:spPr>
    </dgm:pt>
    <dgm:pt modelId="{160E215E-D525-46D7-BC1A-4B0CDA0AA870}" type="pres">
      <dgm:prSet presAssocID="{C504BF01-FAAD-431B-9A01-AA0F586C4DDB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DF42CE91-0B37-4A76-B4A2-B638D04EE699}" type="pres">
      <dgm:prSet presAssocID="{C504BF01-FAAD-431B-9A01-AA0F586C4DDB}" presName="Triangle" presStyleLbl="alignNode1" presStyleIdx="1" presStyleCnt="9"/>
      <dgm:spPr>
        <a:solidFill>
          <a:srgbClr val="BBBBB1"/>
        </a:solidFill>
        <a:ln>
          <a:noFill/>
        </a:ln>
      </dgm:spPr>
    </dgm:pt>
    <dgm:pt modelId="{A7F968A7-008C-4851-A76D-67432919B9F9}" type="pres">
      <dgm:prSet presAssocID="{E99FF229-1D56-4921-BCC6-D71B843984B1}" presName="sibTrans" presStyleCnt="0"/>
      <dgm:spPr/>
    </dgm:pt>
    <dgm:pt modelId="{E5F5F1A6-3A9E-4479-9B38-CEC5BA3669A8}" type="pres">
      <dgm:prSet presAssocID="{E99FF229-1D56-4921-BCC6-D71B843984B1}" presName="space" presStyleCnt="0"/>
      <dgm:spPr/>
    </dgm:pt>
    <dgm:pt modelId="{BD78C3CD-DBE4-4291-BFB1-00A2ACFF4D43}" type="pres">
      <dgm:prSet presAssocID="{F6F189D2-C400-40FE-8A41-6A8E667459D3}" presName="composite" presStyleCnt="0"/>
      <dgm:spPr/>
    </dgm:pt>
    <dgm:pt modelId="{0F2E05A7-5512-4DAC-9510-896468D278A0}" type="pres">
      <dgm:prSet presAssocID="{F6F189D2-C400-40FE-8A41-6A8E667459D3}" presName="LShape" presStyleLbl="alignNode1" presStyleIdx="2" presStyleCnt="9"/>
      <dgm:spPr>
        <a:solidFill>
          <a:srgbClr val="CE1618"/>
        </a:solidFill>
        <a:ln>
          <a:noFill/>
        </a:ln>
      </dgm:spPr>
    </dgm:pt>
    <dgm:pt modelId="{E79B4741-686B-48F2-B5FC-65276A261093}" type="pres">
      <dgm:prSet presAssocID="{F6F189D2-C400-40FE-8A41-6A8E667459D3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F76A2B6B-2C56-49AF-8351-E31BF99F1422}" type="pres">
      <dgm:prSet presAssocID="{F6F189D2-C400-40FE-8A41-6A8E667459D3}" presName="Triangle" presStyleLbl="alignNode1" presStyleIdx="3" presStyleCnt="9"/>
      <dgm:spPr>
        <a:solidFill>
          <a:srgbClr val="BBBBB1"/>
        </a:solidFill>
        <a:ln>
          <a:noFill/>
        </a:ln>
      </dgm:spPr>
    </dgm:pt>
    <dgm:pt modelId="{1E852ADF-61A9-43CD-992B-56C429E8F754}" type="pres">
      <dgm:prSet presAssocID="{82FD525C-CC80-4E50-9A97-E4ADD355E52E}" presName="sibTrans" presStyleCnt="0"/>
      <dgm:spPr/>
    </dgm:pt>
    <dgm:pt modelId="{997DEAE2-9F5B-4CD3-B78B-B45DACA2C3CD}" type="pres">
      <dgm:prSet presAssocID="{82FD525C-CC80-4E50-9A97-E4ADD355E52E}" presName="space" presStyleCnt="0"/>
      <dgm:spPr/>
    </dgm:pt>
    <dgm:pt modelId="{ED6B35AB-B1DE-4CD3-AE20-AEE63FD1C18A}" type="pres">
      <dgm:prSet presAssocID="{701B6DE3-5CB1-41B1-86B0-E2CAD4D3C3C9}" presName="composite" presStyleCnt="0"/>
      <dgm:spPr/>
    </dgm:pt>
    <dgm:pt modelId="{16C4998F-9BD7-4D5F-B17C-D0C7AE0E96C3}" type="pres">
      <dgm:prSet presAssocID="{701B6DE3-5CB1-41B1-86B0-E2CAD4D3C3C9}" presName="LShape" presStyleLbl="alignNode1" presStyleIdx="4" presStyleCnt="9"/>
      <dgm:spPr>
        <a:solidFill>
          <a:srgbClr val="CE1618"/>
        </a:solidFill>
        <a:ln>
          <a:noFill/>
        </a:ln>
      </dgm:spPr>
    </dgm:pt>
    <dgm:pt modelId="{9FAB5B4B-703F-49FF-AE51-ACAFC645604B}" type="pres">
      <dgm:prSet presAssocID="{701B6DE3-5CB1-41B1-86B0-E2CAD4D3C3C9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E4290C7B-C320-401C-AFA5-2DEC735A920E}" type="pres">
      <dgm:prSet presAssocID="{701B6DE3-5CB1-41B1-86B0-E2CAD4D3C3C9}" presName="Triangle" presStyleLbl="alignNode1" presStyleIdx="5" presStyleCnt="9"/>
      <dgm:spPr>
        <a:solidFill>
          <a:srgbClr val="BBBBB1"/>
        </a:solidFill>
        <a:ln>
          <a:noFill/>
        </a:ln>
      </dgm:spPr>
    </dgm:pt>
    <dgm:pt modelId="{0D7387DA-2C71-46D7-AFBE-17DBA940AADA}" type="pres">
      <dgm:prSet presAssocID="{266550ED-70D2-4656-A7CE-65E5BF8E881E}" presName="sibTrans" presStyleCnt="0"/>
      <dgm:spPr/>
    </dgm:pt>
    <dgm:pt modelId="{3192B3FA-8CB6-4D0F-AB1E-3338DFEC3476}" type="pres">
      <dgm:prSet presAssocID="{266550ED-70D2-4656-A7CE-65E5BF8E881E}" presName="space" presStyleCnt="0"/>
      <dgm:spPr/>
    </dgm:pt>
    <dgm:pt modelId="{4D06AF36-77D4-4E07-9896-B6ACA947A360}" type="pres">
      <dgm:prSet presAssocID="{0DB3F372-7DB8-47C3-9569-5BE4A13854C4}" presName="composite" presStyleCnt="0"/>
      <dgm:spPr/>
    </dgm:pt>
    <dgm:pt modelId="{CD747C7A-671E-4E33-8DBA-28B88FDAD60D}" type="pres">
      <dgm:prSet presAssocID="{0DB3F372-7DB8-47C3-9569-5BE4A13854C4}" presName="LShape" presStyleLbl="alignNode1" presStyleIdx="6" presStyleCnt="9"/>
      <dgm:spPr>
        <a:solidFill>
          <a:srgbClr val="CE1618"/>
        </a:solidFill>
        <a:ln>
          <a:noFill/>
        </a:ln>
      </dgm:spPr>
    </dgm:pt>
    <dgm:pt modelId="{BEF6AD28-8ED1-4E08-81E2-1805B94FFCCC}" type="pres">
      <dgm:prSet presAssocID="{0DB3F372-7DB8-47C3-9569-5BE4A13854C4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F1BB4C60-2D98-4BAB-A891-11B5C44D703B}" type="pres">
      <dgm:prSet presAssocID="{0DB3F372-7DB8-47C3-9569-5BE4A13854C4}" presName="Triangle" presStyleLbl="alignNode1" presStyleIdx="7" presStyleCnt="9"/>
      <dgm:spPr>
        <a:solidFill>
          <a:srgbClr val="BBBBB1"/>
        </a:solidFill>
        <a:ln>
          <a:noFill/>
        </a:ln>
      </dgm:spPr>
    </dgm:pt>
    <dgm:pt modelId="{2ACEEA85-E663-48E7-8CFA-4B917CA36BDB}" type="pres">
      <dgm:prSet presAssocID="{09656B6B-3297-4251-9FA1-B743D510C421}" presName="sibTrans" presStyleCnt="0"/>
      <dgm:spPr/>
    </dgm:pt>
    <dgm:pt modelId="{7E5B2FF3-B786-46B5-9387-96ACE5CE1DA3}" type="pres">
      <dgm:prSet presAssocID="{09656B6B-3297-4251-9FA1-B743D510C421}" presName="space" presStyleCnt="0"/>
      <dgm:spPr/>
    </dgm:pt>
    <dgm:pt modelId="{BE44CC0B-9AE3-4D04-97DA-381A18D47ECB}" type="pres">
      <dgm:prSet presAssocID="{6844934A-FB04-4645-971D-5596478567C3}" presName="composite" presStyleCnt="0"/>
      <dgm:spPr/>
    </dgm:pt>
    <dgm:pt modelId="{EE8D80F1-7A83-4D0A-9F77-6ADFBB1FC040}" type="pres">
      <dgm:prSet presAssocID="{6844934A-FB04-4645-971D-5596478567C3}" presName="LShape" presStyleLbl="alignNode1" presStyleIdx="8" presStyleCnt="9"/>
      <dgm:spPr>
        <a:solidFill>
          <a:srgbClr val="CE1618"/>
        </a:solidFill>
        <a:ln>
          <a:noFill/>
        </a:ln>
      </dgm:spPr>
    </dgm:pt>
    <dgm:pt modelId="{09745292-CA44-4681-91E4-D4C8957930E8}" type="pres">
      <dgm:prSet presAssocID="{6844934A-FB04-4645-971D-5596478567C3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4E0E243F-8987-4C17-9F76-71DF32EE23A4}" srcId="{179B71F5-E4DA-45CA-A719-71188568B228}" destId="{701B6DE3-5CB1-41B1-86B0-E2CAD4D3C3C9}" srcOrd="2" destOrd="0" parTransId="{9AB192D7-111B-4F53-AB29-A6E61C0BAFF7}" sibTransId="{266550ED-70D2-4656-A7CE-65E5BF8E881E}"/>
    <dgm:cxn modelId="{4FE9CC62-752F-4272-9453-DB6CF0D05CAB}" type="presOf" srcId="{179B71F5-E4DA-45CA-A719-71188568B228}" destId="{BE70DDE0-3396-45DF-AC68-3DB8EA99D804}" srcOrd="0" destOrd="0" presId="urn:microsoft.com/office/officeart/2009/3/layout/StepUpProcess"/>
    <dgm:cxn modelId="{06BF2464-6A41-4384-BCFA-0ECE576D9EC1}" type="presOf" srcId="{F6F189D2-C400-40FE-8A41-6A8E667459D3}" destId="{E79B4741-686B-48F2-B5FC-65276A261093}" srcOrd="0" destOrd="0" presId="urn:microsoft.com/office/officeart/2009/3/layout/StepUpProcess"/>
    <dgm:cxn modelId="{88A9134A-F276-46E6-87AE-A97CABFC4BB7}" srcId="{179B71F5-E4DA-45CA-A719-71188568B228}" destId="{F6F189D2-C400-40FE-8A41-6A8E667459D3}" srcOrd="1" destOrd="0" parTransId="{6B65F4BC-AF76-4592-A707-AE1542FECC04}" sibTransId="{82FD525C-CC80-4E50-9A97-E4ADD355E52E}"/>
    <dgm:cxn modelId="{901AEF4C-6545-45D8-945C-022D44B4A004}" type="presOf" srcId="{6844934A-FB04-4645-971D-5596478567C3}" destId="{09745292-CA44-4681-91E4-D4C8957930E8}" srcOrd="0" destOrd="0" presId="urn:microsoft.com/office/officeart/2009/3/layout/StepUpProcess"/>
    <dgm:cxn modelId="{0FAE9882-E330-4A7A-9C47-B805762C97DE}" type="presOf" srcId="{701B6DE3-5CB1-41B1-86B0-E2CAD4D3C3C9}" destId="{9FAB5B4B-703F-49FF-AE51-ACAFC645604B}" srcOrd="0" destOrd="0" presId="urn:microsoft.com/office/officeart/2009/3/layout/StepUpProcess"/>
    <dgm:cxn modelId="{05D07186-118A-49F9-8FE8-AFFF9915E07B}" type="presOf" srcId="{0DB3F372-7DB8-47C3-9569-5BE4A13854C4}" destId="{BEF6AD28-8ED1-4E08-81E2-1805B94FFCCC}" srcOrd="0" destOrd="0" presId="urn:microsoft.com/office/officeart/2009/3/layout/StepUpProcess"/>
    <dgm:cxn modelId="{535941CE-67F2-48FC-9616-85DB138D3F96}" type="presOf" srcId="{C504BF01-FAAD-431B-9A01-AA0F586C4DDB}" destId="{160E215E-D525-46D7-BC1A-4B0CDA0AA870}" srcOrd="0" destOrd="0" presId="urn:microsoft.com/office/officeart/2009/3/layout/StepUpProcess"/>
    <dgm:cxn modelId="{B4A15DDB-479D-4A1F-8F56-FA91074AA1E8}" srcId="{179B71F5-E4DA-45CA-A719-71188568B228}" destId="{6844934A-FB04-4645-971D-5596478567C3}" srcOrd="4" destOrd="0" parTransId="{9D9DBCC5-345B-49D0-8E58-77B1E57B6306}" sibTransId="{BFEBCF4A-661E-47FE-B753-5388881A0EF8}"/>
    <dgm:cxn modelId="{817B2FE2-4326-4593-880D-7677AA3CE4DF}" srcId="{179B71F5-E4DA-45CA-A719-71188568B228}" destId="{0DB3F372-7DB8-47C3-9569-5BE4A13854C4}" srcOrd="3" destOrd="0" parTransId="{116729F7-EBFE-4304-A1DA-11CB70BA65CA}" sibTransId="{09656B6B-3297-4251-9FA1-B743D510C421}"/>
    <dgm:cxn modelId="{35F7FEFA-9FCD-48A4-A041-F22DC9ACDF2E}" srcId="{179B71F5-E4DA-45CA-A719-71188568B228}" destId="{C504BF01-FAAD-431B-9A01-AA0F586C4DDB}" srcOrd="0" destOrd="0" parTransId="{2D21FAD5-8C82-475B-B166-767F71DFA556}" sibTransId="{E99FF229-1D56-4921-BCC6-D71B843984B1}"/>
    <dgm:cxn modelId="{E022B689-6581-430F-ABA4-C4D0963E9A09}" type="presParOf" srcId="{BE70DDE0-3396-45DF-AC68-3DB8EA99D804}" destId="{53390A47-2C54-437E-A184-6E2F30C9C3A7}" srcOrd="0" destOrd="0" presId="urn:microsoft.com/office/officeart/2009/3/layout/StepUpProcess"/>
    <dgm:cxn modelId="{8B53F977-0FF4-41CC-94F8-E7982D0EA38B}" type="presParOf" srcId="{53390A47-2C54-437E-A184-6E2F30C9C3A7}" destId="{8DB39EB7-B53B-45B7-B82F-F73AA5926AFB}" srcOrd="0" destOrd="0" presId="urn:microsoft.com/office/officeart/2009/3/layout/StepUpProcess"/>
    <dgm:cxn modelId="{3248A91F-E681-4894-AC52-BF451355E177}" type="presParOf" srcId="{53390A47-2C54-437E-A184-6E2F30C9C3A7}" destId="{160E215E-D525-46D7-BC1A-4B0CDA0AA870}" srcOrd="1" destOrd="0" presId="urn:microsoft.com/office/officeart/2009/3/layout/StepUpProcess"/>
    <dgm:cxn modelId="{D94BBBB3-6F74-45E4-BC19-E64E3E1050A3}" type="presParOf" srcId="{53390A47-2C54-437E-A184-6E2F30C9C3A7}" destId="{DF42CE91-0B37-4A76-B4A2-B638D04EE699}" srcOrd="2" destOrd="0" presId="urn:microsoft.com/office/officeart/2009/3/layout/StepUpProcess"/>
    <dgm:cxn modelId="{60B5980B-418B-46E9-8FC8-AE700ED2D195}" type="presParOf" srcId="{BE70DDE0-3396-45DF-AC68-3DB8EA99D804}" destId="{A7F968A7-008C-4851-A76D-67432919B9F9}" srcOrd="1" destOrd="0" presId="urn:microsoft.com/office/officeart/2009/3/layout/StepUpProcess"/>
    <dgm:cxn modelId="{E3254D2E-BB11-47B4-81AB-B535714EE374}" type="presParOf" srcId="{A7F968A7-008C-4851-A76D-67432919B9F9}" destId="{E5F5F1A6-3A9E-4479-9B38-CEC5BA3669A8}" srcOrd="0" destOrd="0" presId="urn:microsoft.com/office/officeart/2009/3/layout/StepUpProcess"/>
    <dgm:cxn modelId="{E8CB91FA-0389-43A6-9C06-D8F4C11E372E}" type="presParOf" srcId="{BE70DDE0-3396-45DF-AC68-3DB8EA99D804}" destId="{BD78C3CD-DBE4-4291-BFB1-00A2ACFF4D43}" srcOrd="2" destOrd="0" presId="urn:microsoft.com/office/officeart/2009/3/layout/StepUpProcess"/>
    <dgm:cxn modelId="{B5B389D3-202D-403B-B1ED-E2CB6DF8AB6E}" type="presParOf" srcId="{BD78C3CD-DBE4-4291-BFB1-00A2ACFF4D43}" destId="{0F2E05A7-5512-4DAC-9510-896468D278A0}" srcOrd="0" destOrd="0" presId="urn:microsoft.com/office/officeart/2009/3/layout/StepUpProcess"/>
    <dgm:cxn modelId="{6D637D49-17B2-47DF-83A1-FF97CF7D3260}" type="presParOf" srcId="{BD78C3CD-DBE4-4291-BFB1-00A2ACFF4D43}" destId="{E79B4741-686B-48F2-B5FC-65276A261093}" srcOrd="1" destOrd="0" presId="urn:microsoft.com/office/officeart/2009/3/layout/StepUpProcess"/>
    <dgm:cxn modelId="{8D5BBFED-E133-4092-93EF-226A83DC2780}" type="presParOf" srcId="{BD78C3CD-DBE4-4291-BFB1-00A2ACFF4D43}" destId="{F76A2B6B-2C56-49AF-8351-E31BF99F1422}" srcOrd="2" destOrd="0" presId="urn:microsoft.com/office/officeart/2009/3/layout/StepUpProcess"/>
    <dgm:cxn modelId="{B4836028-6E6B-407F-B77F-FC5A409E15B0}" type="presParOf" srcId="{BE70DDE0-3396-45DF-AC68-3DB8EA99D804}" destId="{1E852ADF-61A9-43CD-992B-56C429E8F754}" srcOrd="3" destOrd="0" presId="urn:microsoft.com/office/officeart/2009/3/layout/StepUpProcess"/>
    <dgm:cxn modelId="{D5BA88CE-765A-4116-BDCF-91E9EF523CA4}" type="presParOf" srcId="{1E852ADF-61A9-43CD-992B-56C429E8F754}" destId="{997DEAE2-9F5B-4CD3-B78B-B45DACA2C3CD}" srcOrd="0" destOrd="0" presId="urn:microsoft.com/office/officeart/2009/3/layout/StepUpProcess"/>
    <dgm:cxn modelId="{65E8A20A-43CC-411C-BEC8-E890914151A9}" type="presParOf" srcId="{BE70DDE0-3396-45DF-AC68-3DB8EA99D804}" destId="{ED6B35AB-B1DE-4CD3-AE20-AEE63FD1C18A}" srcOrd="4" destOrd="0" presId="urn:microsoft.com/office/officeart/2009/3/layout/StepUpProcess"/>
    <dgm:cxn modelId="{458EE0EE-F188-491E-9EE4-BE3D3DC6D09B}" type="presParOf" srcId="{ED6B35AB-B1DE-4CD3-AE20-AEE63FD1C18A}" destId="{16C4998F-9BD7-4D5F-B17C-D0C7AE0E96C3}" srcOrd="0" destOrd="0" presId="urn:microsoft.com/office/officeart/2009/3/layout/StepUpProcess"/>
    <dgm:cxn modelId="{F3F94D96-D1BC-4E58-955F-C4BEDE885732}" type="presParOf" srcId="{ED6B35AB-B1DE-4CD3-AE20-AEE63FD1C18A}" destId="{9FAB5B4B-703F-49FF-AE51-ACAFC645604B}" srcOrd="1" destOrd="0" presId="urn:microsoft.com/office/officeart/2009/3/layout/StepUpProcess"/>
    <dgm:cxn modelId="{2527C03E-37D7-494E-87AE-4EB28AB687F6}" type="presParOf" srcId="{ED6B35AB-B1DE-4CD3-AE20-AEE63FD1C18A}" destId="{E4290C7B-C320-401C-AFA5-2DEC735A920E}" srcOrd="2" destOrd="0" presId="urn:microsoft.com/office/officeart/2009/3/layout/StepUpProcess"/>
    <dgm:cxn modelId="{39D93F80-8B8A-4D2C-AFC8-6A769BA72181}" type="presParOf" srcId="{BE70DDE0-3396-45DF-AC68-3DB8EA99D804}" destId="{0D7387DA-2C71-46D7-AFBE-17DBA940AADA}" srcOrd="5" destOrd="0" presId="urn:microsoft.com/office/officeart/2009/3/layout/StepUpProcess"/>
    <dgm:cxn modelId="{A2868AEB-FCB6-435D-A116-B4A5D6542C88}" type="presParOf" srcId="{0D7387DA-2C71-46D7-AFBE-17DBA940AADA}" destId="{3192B3FA-8CB6-4D0F-AB1E-3338DFEC3476}" srcOrd="0" destOrd="0" presId="urn:microsoft.com/office/officeart/2009/3/layout/StepUpProcess"/>
    <dgm:cxn modelId="{C4AEE9A4-FF16-4A9A-BFFB-A44CA810A8FD}" type="presParOf" srcId="{BE70DDE0-3396-45DF-AC68-3DB8EA99D804}" destId="{4D06AF36-77D4-4E07-9896-B6ACA947A360}" srcOrd="6" destOrd="0" presId="urn:microsoft.com/office/officeart/2009/3/layout/StepUpProcess"/>
    <dgm:cxn modelId="{C26C86A0-02F7-451D-B18A-46C64C5B2828}" type="presParOf" srcId="{4D06AF36-77D4-4E07-9896-B6ACA947A360}" destId="{CD747C7A-671E-4E33-8DBA-28B88FDAD60D}" srcOrd="0" destOrd="0" presId="urn:microsoft.com/office/officeart/2009/3/layout/StepUpProcess"/>
    <dgm:cxn modelId="{42A8D42B-7E6B-48BF-AF0E-DE9DC622B3AB}" type="presParOf" srcId="{4D06AF36-77D4-4E07-9896-B6ACA947A360}" destId="{BEF6AD28-8ED1-4E08-81E2-1805B94FFCCC}" srcOrd="1" destOrd="0" presId="urn:microsoft.com/office/officeart/2009/3/layout/StepUpProcess"/>
    <dgm:cxn modelId="{55669780-4A89-4922-8E3F-02A949AE3358}" type="presParOf" srcId="{4D06AF36-77D4-4E07-9896-B6ACA947A360}" destId="{F1BB4C60-2D98-4BAB-A891-11B5C44D703B}" srcOrd="2" destOrd="0" presId="urn:microsoft.com/office/officeart/2009/3/layout/StepUpProcess"/>
    <dgm:cxn modelId="{FAAE503A-BBC1-4529-B198-297F58AA5A34}" type="presParOf" srcId="{BE70DDE0-3396-45DF-AC68-3DB8EA99D804}" destId="{2ACEEA85-E663-48E7-8CFA-4B917CA36BDB}" srcOrd="7" destOrd="0" presId="urn:microsoft.com/office/officeart/2009/3/layout/StepUpProcess"/>
    <dgm:cxn modelId="{403BE9E7-023D-428A-9B11-623062C091E3}" type="presParOf" srcId="{2ACEEA85-E663-48E7-8CFA-4B917CA36BDB}" destId="{7E5B2FF3-B786-46B5-9387-96ACE5CE1DA3}" srcOrd="0" destOrd="0" presId="urn:microsoft.com/office/officeart/2009/3/layout/StepUpProcess"/>
    <dgm:cxn modelId="{BD59C085-1B9F-46BD-BAB4-4CE21948CFA3}" type="presParOf" srcId="{BE70DDE0-3396-45DF-AC68-3DB8EA99D804}" destId="{BE44CC0B-9AE3-4D04-97DA-381A18D47ECB}" srcOrd="8" destOrd="0" presId="urn:microsoft.com/office/officeart/2009/3/layout/StepUpProcess"/>
    <dgm:cxn modelId="{010CB1AC-4BE0-4CE8-943A-D5473CA0A9A8}" type="presParOf" srcId="{BE44CC0B-9AE3-4D04-97DA-381A18D47ECB}" destId="{EE8D80F1-7A83-4D0A-9F77-6ADFBB1FC040}" srcOrd="0" destOrd="0" presId="urn:microsoft.com/office/officeart/2009/3/layout/StepUpProcess"/>
    <dgm:cxn modelId="{F627F4D9-B11F-4066-A3D6-08B5F9EECF67}" type="presParOf" srcId="{BE44CC0B-9AE3-4D04-97DA-381A18D47ECB}" destId="{09745292-CA44-4681-91E4-D4C8957930E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12B6F3-22AC-4D0A-BA3A-4751542696A4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3A25D62A-F5A1-4F4C-8EAF-A66410298589}">
      <dgm:prSet phldrT="[Text]"/>
      <dgm:spPr>
        <a:solidFill>
          <a:srgbClr val="CE1618">
            <a:alpha val="50000"/>
          </a:srgbClr>
        </a:solidFill>
      </dgm:spPr>
      <dgm:t>
        <a:bodyPr/>
        <a:lstStyle/>
        <a:p>
          <a:r>
            <a:rPr lang="de-DE" dirty="0">
              <a:solidFill>
                <a:schemeClr val="tx1"/>
              </a:solidFill>
              <a:latin typeface="Calibri Light" panose="020F0302020204030204"/>
            </a:rPr>
            <a:t>Individual</a:t>
          </a:r>
          <a:endParaRPr lang="de-DE" dirty="0">
            <a:solidFill>
              <a:schemeClr val="tx1"/>
            </a:solidFill>
          </a:endParaRPr>
        </a:p>
        <a:p>
          <a:r>
            <a:rPr lang="de-DE" dirty="0" err="1">
              <a:solidFill>
                <a:schemeClr val="tx1"/>
              </a:solidFill>
            </a:rPr>
            <a:t>skills</a:t>
          </a:r>
          <a:endParaRPr lang="de-DE" dirty="0">
            <a:solidFill>
              <a:schemeClr val="tx1"/>
            </a:solidFill>
          </a:endParaRPr>
        </a:p>
      </dgm:t>
    </dgm:pt>
    <dgm:pt modelId="{D733F3F5-0056-4C8F-AEE6-8B5B41C82AD7}" type="parTrans" cxnId="{1050B926-4973-4436-BF55-523701E5CF55}">
      <dgm:prSet/>
      <dgm:spPr/>
      <dgm:t>
        <a:bodyPr/>
        <a:lstStyle/>
        <a:p>
          <a:endParaRPr lang="de-DE"/>
        </a:p>
      </dgm:t>
    </dgm:pt>
    <dgm:pt modelId="{E37C7446-6CC7-4FB7-A631-3BF33B7BC8C7}" type="sibTrans" cxnId="{1050B926-4973-4436-BF55-523701E5CF55}">
      <dgm:prSet/>
      <dgm:spPr/>
      <dgm:t>
        <a:bodyPr/>
        <a:lstStyle/>
        <a:p>
          <a:endParaRPr lang="de-DE"/>
        </a:p>
      </dgm:t>
    </dgm:pt>
    <dgm:pt modelId="{AFE172DB-FF74-4FA7-98BD-AB04D120922C}">
      <dgm:prSet phldrT="[Text]"/>
      <dgm:spPr>
        <a:solidFill>
          <a:srgbClr val="CE1618">
            <a:alpha val="50000"/>
          </a:srgbClr>
        </a:solidFill>
      </dgm:spPr>
      <dgm:t>
        <a:bodyPr/>
        <a:lstStyle/>
        <a:p>
          <a:r>
            <a:rPr lang="de-DE" dirty="0" err="1">
              <a:solidFill>
                <a:schemeClr val="tx1"/>
              </a:solidFill>
            </a:rPr>
            <a:t>Workplace</a:t>
          </a:r>
          <a:r>
            <a:rPr lang="de-DE" dirty="0">
              <a:solidFill>
                <a:schemeClr val="tx1"/>
              </a:solidFill>
            </a:rPr>
            <a:t> </a:t>
          </a:r>
          <a:r>
            <a:rPr lang="de-DE" dirty="0" err="1">
              <a:solidFill>
                <a:schemeClr val="tx1"/>
              </a:solidFill>
            </a:rPr>
            <a:t>requirements</a:t>
          </a:r>
          <a:endParaRPr lang="de-DE" dirty="0">
            <a:solidFill>
              <a:schemeClr val="tx1"/>
            </a:solidFill>
          </a:endParaRPr>
        </a:p>
      </dgm:t>
    </dgm:pt>
    <dgm:pt modelId="{ACE56BB1-EF37-45B8-9EE9-15BEE35EFD2E}" type="parTrans" cxnId="{2D7493D5-A72E-4F1F-B4FE-2546A23BACC4}">
      <dgm:prSet/>
      <dgm:spPr/>
      <dgm:t>
        <a:bodyPr/>
        <a:lstStyle/>
        <a:p>
          <a:endParaRPr lang="de-DE"/>
        </a:p>
      </dgm:t>
    </dgm:pt>
    <dgm:pt modelId="{F55876AB-8FBC-4311-B870-34689A9960D9}" type="sibTrans" cxnId="{2D7493D5-A72E-4F1F-B4FE-2546A23BACC4}">
      <dgm:prSet/>
      <dgm:spPr/>
      <dgm:t>
        <a:bodyPr/>
        <a:lstStyle/>
        <a:p>
          <a:endParaRPr lang="de-DE"/>
        </a:p>
      </dgm:t>
    </dgm:pt>
    <dgm:pt modelId="{689260FC-65AA-4C52-9485-811A9419D40E}" type="pres">
      <dgm:prSet presAssocID="{4F12B6F3-22AC-4D0A-BA3A-4751542696A4}" presName="compositeShape" presStyleCnt="0">
        <dgm:presLayoutVars>
          <dgm:chMax val="7"/>
          <dgm:dir/>
          <dgm:resizeHandles val="exact"/>
        </dgm:presLayoutVars>
      </dgm:prSet>
      <dgm:spPr/>
    </dgm:pt>
    <dgm:pt modelId="{10D674D3-7F72-4D92-AA5D-C20A73F3DEC8}" type="pres">
      <dgm:prSet presAssocID="{3A25D62A-F5A1-4F4C-8EAF-A66410298589}" presName="circ1" presStyleLbl="vennNode1" presStyleIdx="0" presStyleCnt="2"/>
      <dgm:spPr/>
    </dgm:pt>
    <dgm:pt modelId="{0FB88E72-308A-4F75-8A89-B9DC7EAE1B97}" type="pres">
      <dgm:prSet presAssocID="{3A25D62A-F5A1-4F4C-8EAF-A6641029858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AA14DF5-1FF8-4C24-8C2D-3665BC71ED98}" type="pres">
      <dgm:prSet presAssocID="{AFE172DB-FF74-4FA7-98BD-AB04D120922C}" presName="circ2" presStyleLbl="vennNode1" presStyleIdx="1" presStyleCnt="2" custLinFactNeighborX="-407" custLinFactNeighborY="0"/>
      <dgm:spPr/>
    </dgm:pt>
    <dgm:pt modelId="{3149CBCA-5E92-42D9-B810-D49E53EFEDCF}" type="pres">
      <dgm:prSet presAssocID="{AFE172DB-FF74-4FA7-98BD-AB04D120922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1050B926-4973-4436-BF55-523701E5CF55}" srcId="{4F12B6F3-22AC-4D0A-BA3A-4751542696A4}" destId="{3A25D62A-F5A1-4F4C-8EAF-A66410298589}" srcOrd="0" destOrd="0" parTransId="{D733F3F5-0056-4C8F-AEE6-8B5B41C82AD7}" sibTransId="{E37C7446-6CC7-4FB7-A631-3BF33B7BC8C7}"/>
    <dgm:cxn modelId="{78607646-7BC3-4E0B-BE91-44A781BF403A}" type="presOf" srcId="{AFE172DB-FF74-4FA7-98BD-AB04D120922C}" destId="{5AA14DF5-1FF8-4C24-8C2D-3665BC71ED98}" srcOrd="0" destOrd="0" presId="urn:microsoft.com/office/officeart/2005/8/layout/venn1"/>
    <dgm:cxn modelId="{463B8256-6296-495C-B703-BCA82467D2CA}" type="presOf" srcId="{3A25D62A-F5A1-4F4C-8EAF-A66410298589}" destId="{0FB88E72-308A-4F75-8A89-B9DC7EAE1B97}" srcOrd="1" destOrd="0" presId="urn:microsoft.com/office/officeart/2005/8/layout/venn1"/>
    <dgm:cxn modelId="{3E77887E-610A-45B2-A6EA-119C54D823D5}" type="presOf" srcId="{3A25D62A-F5A1-4F4C-8EAF-A66410298589}" destId="{10D674D3-7F72-4D92-AA5D-C20A73F3DEC8}" srcOrd="0" destOrd="0" presId="urn:microsoft.com/office/officeart/2005/8/layout/venn1"/>
    <dgm:cxn modelId="{938C7288-0061-4DEF-94E6-46D02C3514B2}" type="presOf" srcId="{AFE172DB-FF74-4FA7-98BD-AB04D120922C}" destId="{3149CBCA-5E92-42D9-B810-D49E53EFEDCF}" srcOrd="1" destOrd="0" presId="urn:microsoft.com/office/officeart/2005/8/layout/venn1"/>
    <dgm:cxn modelId="{32899ECB-B14C-4DDB-8957-04447E4E3DFE}" type="presOf" srcId="{4F12B6F3-22AC-4D0A-BA3A-4751542696A4}" destId="{689260FC-65AA-4C52-9485-811A9419D40E}" srcOrd="0" destOrd="0" presId="urn:microsoft.com/office/officeart/2005/8/layout/venn1"/>
    <dgm:cxn modelId="{2D7493D5-A72E-4F1F-B4FE-2546A23BACC4}" srcId="{4F12B6F3-22AC-4D0A-BA3A-4751542696A4}" destId="{AFE172DB-FF74-4FA7-98BD-AB04D120922C}" srcOrd="1" destOrd="0" parTransId="{ACE56BB1-EF37-45B8-9EE9-15BEE35EFD2E}" sibTransId="{F55876AB-8FBC-4311-B870-34689A9960D9}"/>
    <dgm:cxn modelId="{45D7FA54-7FE5-4295-BE3D-31302D02208D}" type="presParOf" srcId="{689260FC-65AA-4C52-9485-811A9419D40E}" destId="{10D674D3-7F72-4D92-AA5D-C20A73F3DEC8}" srcOrd="0" destOrd="0" presId="urn:microsoft.com/office/officeart/2005/8/layout/venn1"/>
    <dgm:cxn modelId="{F886E746-876D-4B55-A113-6E007464DD99}" type="presParOf" srcId="{689260FC-65AA-4C52-9485-811A9419D40E}" destId="{0FB88E72-308A-4F75-8A89-B9DC7EAE1B97}" srcOrd="1" destOrd="0" presId="urn:microsoft.com/office/officeart/2005/8/layout/venn1"/>
    <dgm:cxn modelId="{F18A279C-5E1E-4E48-B683-B852F39B42B7}" type="presParOf" srcId="{689260FC-65AA-4C52-9485-811A9419D40E}" destId="{5AA14DF5-1FF8-4C24-8C2D-3665BC71ED98}" srcOrd="2" destOrd="0" presId="urn:microsoft.com/office/officeart/2005/8/layout/venn1"/>
    <dgm:cxn modelId="{1C9206BA-E69E-4E00-9B83-6DB956D13F0D}" type="presParOf" srcId="{689260FC-65AA-4C52-9485-811A9419D40E}" destId="{3149CBCA-5E92-42D9-B810-D49E53EFEDCF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B39EB7-B53B-45B7-B82F-F73AA5926AFB}">
      <dsp:nvSpPr>
        <dsp:cNvPr id="0" name=""/>
        <dsp:cNvSpPr/>
      </dsp:nvSpPr>
      <dsp:spPr>
        <a:xfrm rot="5400000">
          <a:off x="383592" y="2523780"/>
          <a:ext cx="1139501" cy="1896104"/>
        </a:xfrm>
        <a:prstGeom prst="corner">
          <a:avLst>
            <a:gd name="adj1" fmla="val 16120"/>
            <a:gd name="adj2" fmla="val 16110"/>
          </a:avLst>
        </a:prstGeom>
        <a:solidFill>
          <a:srgbClr val="CE161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0E215E-D525-46D7-BC1A-4B0CDA0AA870}">
      <dsp:nvSpPr>
        <dsp:cNvPr id="0" name=""/>
        <dsp:cNvSpPr/>
      </dsp:nvSpPr>
      <dsp:spPr>
        <a:xfrm>
          <a:off x="193381" y="3090307"/>
          <a:ext cx="1711813" cy="1500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>
              <a:solidFill>
                <a:srgbClr val="595959"/>
              </a:solidFill>
            </a:rPr>
            <a:t>Client Engagement</a:t>
          </a:r>
        </a:p>
      </dsp:txBody>
      <dsp:txXfrm>
        <a:off x="193381" y="3090307"/>
        <a:ext cx="1711813" cy="1500505"/>
      </dsp:txXfrm>
    </dsp:sp>
    <dsp:sp modelId="{DF42CE91-0B37-4A76-B4A2-B638D04EE699}">
      <dsp:nvSpPr>
        <dsp:cNvPr id="0" name=""/>
        <dsp:cNvSpPr/>
      </dsp:nvSpPr>
      <dsp:spPr>
        <a:xfrm>
          <a:off x="1582211" y="2384187"/>
          <a:ext cx="322983" cy="322983"/>
        </a:xfrm>
        <a:prstGeom prst="triangle">
          <a:avLst>
            <a:gd name="adj" fmla="val 100000"/>
          </a:avLst>
        </a:prstGeom>
        <a:solidFill>
          <a:srgbClr val="BBBBB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2E05A7-5512-4DAC-9510-896468D278A0}">
      <dsp:nvSpPr>
        <dsp:cNvPr id="0" name=""/>
        <dsp:cNvSpPr/>
      </dsp:nvSpPr>
      <dsp:spPr>
        <a:xfrm rot="5400000">
          <a:off x="2479186" y="2005223"/>
          <a:ext cx="1139501" cy="1896104"/>
        </a:xfrm>
        <a:prstGeom prst="corner">
          <a:avLst>
            <a:gd name="adj1" fmla="val 16120"/>
            <a:gd name="adj2" fmla="val 16110"/>
          </a:avLst>
        </a:prstGeom>
        <a:solidFill>
          <a:srgbClr val="CE161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9B4741-686B-48F2-B5FC-65276A261093}">
      <dsp:nvSpPr>
        <dsp:cNvPr id="0" name=""/>
        <dsp:cNvSpPr/>
      </dsp:nvSpPr>
      <dsp:spPr>
        <a:xfrm>
          <a:off x="2288975" y="2571750"/>
          <a:ext cx="1711813" cy="1500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 err="1">
              <a:solidFill>
                <a:srgbClr val="595959"/>
              </a:solidFill>
            </a:rPr>
            <a:t>Vocational</a:t>
          </a:r>
          <a:r>
            <a:rPr lang="de-DE" sz="2300" kern="1200" dirty="0">
              <a:solidFill>
                <a:srgbClr val="595959"/>
              </a:solidFill>
            </a:rPr>
            <a:t> </a:t>
          </a:r>
          <a:r>
            <a:rPr lang="de-DE" sz="2300" kern="1200" dirty="0" err="1">
              <a:solidFill>
                <a:srgbClr val="595959"/>
              </a:solidFill>
            </a:rPr>
            <a:t>Profiling</a:t>
          </a:r>
          <a:endParaRPr lang="de-DE" sz="2300" kern="1200" dirty="0">
            <a:solidFill>
              <a:srgbClr val="595959"/>
            </a:solidFill>
          </a:endParaRPr>
        </a:p>
      </dsp:txBody>
      <dsp:txXfrm>
        <a:off x="2288975" y="2571750"/>
        <a:ext cx="1711813" cy="1500505"/>
      </dsp:txXfrm>
    </dsp:sp>
    <dsp:sp modelId="{F76A2B6B-2C56-49AF-8351-E31BF99F1422}">
      <dsp:nvSpPr>
        <dsp:cNvPr id="0" name=""/>
        <dsp:cNvSpPr/>
      </dsp:nvSpPr>
      <dsp:spPr>
        <a:xfrm>
          <a:off x="3677805" y="1865630"/>
          <a:ext cx="322983" cy="322983"/>
        </a:xfrm>
        <a:prstGeom prst="triangle">
          <a:avLst>
            <a:gd name="adj" fmla="val 100000"/>
          </a:avLst>
        </a:prstGeom>
        <a:solidFill>
          <a:srgbClr val="BBBBB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C4998F-9BD7-4D5F-B17C-D0C7AE0E96C3}">
      <dsp:nvSpPr>
        <dsp:cNvPr id="0" name=""/>
        <dsp:cNvSpPr/>
      </dsp:nvSpPr>
      <dsp:spPr>
        <a:xfrm rot="5400000">
          <a:off x="4574780" y="1486666"/>
          <a:ext cx="1139501" cy="1896104"/>
        </a:xfrm>
        <a:prstGeom prst="corner">
          <a:avLst>
            <a:gd name="adj1" fmla="val 16120"/>
            <a:gd name="adj2" fmla="val 16110"/>
          </a:avLst>
        </a:prstGeom>
        <a:solidFill>
          <a:srgbClr val="CE161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AB5B4B-703F-49FF-AE51-ACAFC645604B}">
      <dsp:nvSpPr>
        <dsp:cNvPr id="0" name=""/>
        <dsp:cNvSpPr/>
      </dsp:nvSpPr>
      <dsp:spPr>
        <a:xfrm>
          <a:off x="4384569" y="2053193"/>
          <a:ext cx="1711813" cy="1500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 err="1">
              <a:solidFill>
                <a:srgbClr val="595959"/>
              </a:solidFill>
            </a:rPr>
            <a:t>Jobfinding</a:t>
          </a:r>
          <a:endParaRPr lang="de-DE" sz="2300" kern="1200" dirty="0">
            <a:solidFill>
              <a:srgbClr val="595959"/>
            </a:solidFill>
          </a:endParaRPr>
        </a:p>
      </dsp:txBody>
      <dsp:txXfrm>
        <a:off x="4384569" y="2053193"/>
        <a:ext cx="1711813" cy="1500505"/>
      </dsp:txXfrm>
    </dsp:sp>
    <dsp:sp modelId="{E4290C7B-C320-401C-AFA5-2DEC735A920E}">
      <dsp:nvSpPr>
        <dsp:cNvPr id="0" name=""/>
        <dsp:cNvSpPr/>
      </dsp:nvSpPr>
      <dsp:spPr>
        <a:xfrm>
          <a:off x="5773399" y="1347073"/>
          <a:ext cx="322983" cy="322983"/>
        </a:xfrm>
        <a:prstGeom prst="triangle">
          <a:avLst>
            <a:gd name="adj" fmla="val 100000"/>
          </a:avLst>
        </a:prstGeom>
        <a:solidFill>
          <a:srgbClr val="BBBBB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747C7A-671E-4E33-8DBA-28B88FDAD60D}">
      <dsp:nvSpPr>
        <dsp:cNvPr id="0" name=""/>
        <dsp:cNvSpPr/>
      </dsp:nvSpPr>
      <dsp:spPr>
        <a:xfrm rot="5400000">
          <a:off x="6670375" y="968109"/>
          <a:ext cx="1139501" cy="1896104"/>
        </a:xfrm>
        <a:prstGeom prst="corner">
          <a:avLst>
            <a:gd name="adj1" fmla="val 16120"/>
            <a:gd name="adj2" fmla="val 16110"/>
          </a:avLst>
        </a:prstGeom>
        <a:solidFill>
          <a:srgbClr val="CE161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F6AD28-8ED1-4E08-81E2-1805B94FFCCC}">
      <dsp:nvSpPr>
        <dsp:cNvPr id="0" name=""/>
        <dsp:cNvSpPr/>
      </dsp:nvSpPr>
      <dsp:spPr>
        <a:xfrm>
          <a:off x="6480164" y="1534636"/>
          <a:ext cx="1711813" cy="1500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 err="1">
              <a:solidFill>
                <a:srgbClr val="595959"/>
              </a:solidFill>
            </a:rPr>
            <a:t>Employer</a:t>
          </a:r>
          <a:r>
            <a:rPr lang="de-DE" sz="2300" kern="1200" dirty="0">
              <a:solidFill>
                <a:srgbClr val="595959"/>
              </a:solidFill>
            </a:rPr>
            <a:t> Engagement</a:t>
          </a:r>
        </a:p>
      </dsp:txBody>
      <dsp:txXfrm>
        <a:off x="6480164" y="1534636"/>
        <a:ext cx="1711813" cy="1500505"/>
      </dsp:txXfrm>
    </dsp:sp>
    <dsp:sp modelId="{F1BB4C60-2D98-4BAB-A891-11B5C44D703B}">
      <dsp:nvSpPr>
        <dsp:cNvPr id="0" name=""/>
        <dsp:cNvSpPr/>
      </dsp:nvSpPr>
      <dsp:spPr>
        <a:xfrm>
          <a:off x="7868994" y="828516"/>
          <a:ext cx="322983" cy="322983"/>
        </a:xfrm>
        <a:prstGeom prst="triangle">
          <a:avLst>
            <a:gd name="adj" fmla="val 100000"/>
          </a:avLst>
        </a:prstGeom>
        <a:solidFill>
          <a:srgbClr val="BBBBB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8D80F1-7A83-4D0A-9F77-6ADFBB1FC040}">
      <dsp:nvSpPr>
        <dsp:cNvPr id="0" name=""/>
        <dsp:cNvSpPr/>
      </dsp:nvSpPr>
      <dsp:spPr>
        <a:xfrm rot="5400000">
          <a:off x="8765969" y="449552"/>
          <a:ext cx="1139501" cy="1896104"/>
        </a:xfrm>
        <a:prstGeom prst="corner">
          <a:avLst>
            <a:gd name="adj1" fmla="val 16120"/>
            <a:gd name="adj2" fmla="val 16110"/>
          </a:avLst>
        </a:prstGeom>
        <a:solidFill>
          <a:srgbClr val="CE161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745292-CA44-4681-91E4-D4C8957930E8}">
      <dsp:nvSpPr>
        <dsp:cNvPr id="0" name=""/>
        <dsp:cNvSpPr/>
      </dsp:nvSpPr>
      <dsp:spPr>
        <a:xfrm>
          <a:off x="8575758" y="1016079"/>
          <a:ext cx="1711813" cy="1500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 err="1">
              <a:solidFill>
                <a:srgbClr val="595959"/>
              </a:solidFill>
            </a:rPr>
            <a:t>Ongoing</a:t>
          </a:r>
          <a:r>
            <a:rPr lang="de-DE" sz="2300" kern="1200" dirty="0">
              <a:solidFill>
                <a:srgbClr val="595959"/>
              </a:solidFill>
            </a:rPr>
            <a:t> Jobsupport </a:t>
          </a:r>
        </a:p>
      </dsp:txBody>
      <dsp:txXfrm>
        <a:off x="8575758" y="1016079"/>
        <a:ext cx="1711813" cy="15005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D674D3-7F72-4D92-AA5D-C20A73F3DEC8}">
      <dsp:nvSpPr>
        <dsp:cNvPr id="0" name=""/>
        <dsp:cNvSpPr/>
      </dsp:nvSpPr>
      <dsp:spPr>
        <a:xfrm>
          <a:off x="182879" y="453813"/>
          <a:ext cx="4511040" cy="4511039"/>
        </a:xfrm>
        <a:prstGeom prst="ellipse">
          <a:avLst/>
        </a:prstGeom>
        <a:solidFill>
          <a:srgbClr val="CE1618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700" kern="1200" dirty="0">
              <a:solidFill>
                <a:schemeClr val="tx1"/>
              </a:solidFill>
              <a:latin typeface="Calibri Light" panose="020F0302020204030204"/>
            </a:rPr>
            <a:t>Individual</a:t>
          </a:r>
          <a:endParaRPr lang="de-DE" sz="3700" kern="1200" dirty="0">
            <a:solidFill>
              <a:schemeClr val="tx1"/>
            </a:solidFill>
          </a:endParaRPr>
        </a:p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700" kern="1200" dirty="0" err="1">
              <a:solidFill>
                <a:schemeClr val="tx1"/>
              </a:solidFill>
            </a:rPr>
            <a:t>skills</a:t>
          </a:r>
          <a:endParaRPr lang="de-DE" sz="3700" kern="1200" dirty="0">
            <a:solidFill>
              <a:schemeClr val="tx1"/>
            </a:solidFill>
          </a:endParaRPr>
        </a:p>
      </dsp:txBody>
      <dsp:txXfrm>
        <a:off x="812799" y="985762"/>
        <a:ext cx="2600960" cy="3447142"/>
      </dsp:txXfrm>
    </dsp:sp>
    <dsp:sp modelId="{5AA14DF5-1FF8-4C24-8C2D-3665BC71ED98}">
      <dsp:nvSpPr>
        <dsp:cNvPr id="0" name=""/>
        <dsp:cNvSpPr/>
      </dsp:nvSpPr>
      <dsp:spPr>
        <a:xfrm>
          <a:off x="3415720" y="453813"/>
          <a:ext cx="4511040" cy="4511039"/>
        </a:xfrm>
        <a:prstGeom prst="ellipse">
          <a:avLst/>
        </a:prstGeom>
        <a:solidFill>
          <a:srgbClr val="CE1618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700" kern="1200" dirty="0" err="1">
              <a:solidFill>
                <a:schemeClr val="tx1"/>
              </a:solidFill>
            </a:rPr>
            <a:t>Workplace</a:t>
          </a:r>
          <a:r>
            <a:rPr lang="de-DE" sz="3700" kern="1200" dirty="0">
              <a:solidFill>
                <a:schemeClr val="tx1"/>
              </a:solidFill>
            </a:rPr>
            <a:t> </a:t>
          </a:r>
          <a:r>
            <a:rPr lang="de-DE" sz="3700" kern="1200" dirty="0" err="1">
              <a:solidFill>
                <a:schemeClr val="tx1"/>
              </a:solidFill>
            </a:rPr>
            <a:t>requirements</a:t>
          </a:r>
          <a:endParaRPr lang="de-DE" sz="3700" kern="1200" dirty="0">
            <a:solidFill>
              <a:schemeClr val="tx1"/>
            </a:solidFill>
          </a:endParaRPr>
        </a:p>
      </dsp:txBody>
      <dsp:txXfrm>
        <a:off x="4695880" y="985762"/>
        <a:ext cx="2600960" cy="34471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C92A86-C5C9-6113-6AC7-4064BBD094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277400-9A88-4A14-1B97-2E611F2842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067AC-4DA6-47DD-9DAA-82F8496AEA1D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149F3E-834F-ADBB-A517-1E7341E464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F16239-9E04-27B8-09A3-ACB4AC19F6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2F9E2-E68F-463D-B409-4BB1E4E53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48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B6916-6BB4-491D-A9F6-98CF7382B083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881E3-068B-48DF-8881-A991B8AEA7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556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Andrea Seeger, CEO</a:t>
            </a:r>
            <a:endParaRPr lang="en-US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Access – </a:t>
            </a:r>
            <a:r>
              <a:rPr lang="en-US" err="1"/>
              <a:t>Inklusion</a:t>
            </a:r>
            <a:r>
              <a:rPr lang="en-US" dirty="0"/>
              <a:t> </a:t>
            </a:r>
            <a:r>
              <a:rPr lang="en-US" err="1"/>
              <a:t>im</a:t>
            </a:r>
            <a:r>
              <a:rPr lang="en-US" dirty="0"/>
              <a:t> </a:t>
            </a:r>
            <a:r>
              <a:rPr lang="en-US" err="1"/>
              <a:t>Arbeitsleben</a:t>
            </a:r>
            <a:r>
              <a:rPr lang="en-US" dirty="0"/>
              <a:t> </a:t>
            </a:r>
            <a:r>
              <a:rPr lang="en-US" err="1"/>
              <a:t>gGmbH</a:t>
            </a:r>
            <a:endParaRPr lang="en-US" err="1">
              <a:ea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Germany</a:t>
            </a:r>
            <a:endParaRPr lang="en-US" dirty="0">
              <a:ea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b="1" dirty="0"/>
              <a:t>Disabled People's Organization driving company strategies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b="1"/>
              <a:t>6 March 2025, 10 – 11 h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GB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220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89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Sample Slide: presenting three points on our project and the relationship to this year’s theme of the Zero Project Conference. Point 1; Point 2; Point 3 connect together in this way.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090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263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965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75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429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816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4B8CD-9207-0F5A-87AB-B27A517BCE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A2C4F2-5991-51CC-558C-A4D5E1F7B1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569FD-5A00-3B11-103C-21BA8A71B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0F1C7164-87D9-4217-364F-45206FDAD5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0236DA-C301-789C-C8AF-938A5F826071}"/>
              </a:ext>
            </a:extLst>
          </p:cNvPr>
          <p:cNvSpPr txBox="1"/>
          <p:nvPr userDrawn="1"/>
        </p:nvSpPr>
        <p:spPr>
          <a:xfrm>
            <a:off x="393290" y="276328"/>
            <a:ext cx="83398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dirty="0">
                <a:solidFill>
                  <a:srgbClr val="2B8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Zero Project Conference 2025 (#ZeroCon25)</a:t>
            </a:r>
            <a:endParaRPr lang="en-GB" sz="3200" b="0" dirty="0">
              <a:solidFill>
                <a:srgbClr val="2B88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5722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9A398-607E-19AA-2FA2-6A9486FF4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67A71F-93D1-3FE1-9D98-47190B6F93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B76AF-A44B-BCC8-6368-2FCB92476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F940-A1E4-49C1-A94C-258B66B1FEFB}" type="datetime1">
              <a:rPr lang="en-GB" smtClean="0"/>
              <a:t>12/02/2025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CFEDC-9A6E-A3AD-47BB-4544BD985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38CCB9-6F66-B343-A239-09809FB7E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D6B42D19-6742-C21D-3E3A-50AF0056C0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962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8C57BD-472C-6054-F85B-C6E7EBFD78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A5734E-BF7C-6ADA-36DF-8345F81F3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FA9AB-245D-7C9C-7F7C-F0DDADFC8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194E-3B7B-4619-9F0B-8946120CC2C2}" type="datetime1">
              <a:rPr lang="en-GB" smtClean="0"/>
              <a:t>12/02/2025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715A0-7D97-C371-F46C-459234CE3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A92BB482-4C0F-1893-218E-340DCE3E41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465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2CDE7-D24B-A1C8-5E44-202ABECFC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2AA8D-420E-E8B5-CDB6-88D320632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8133A-0964-2A2C-F557-E8A9D21E4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F230-EE29-4360-9E5D-C4AB95018DB3}" type="datetime1">
              <a:rPr lang="en-GB" smtClean="0"/>
              <a:t>12/02/2025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AD633-B6D6-91FA-64FB-501EA2FB2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AAD51-9D5D-25E1-F465-809F007EC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87A3ADA9-529C-6BD8-8B18-D897077722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03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D86FF-9CEB-1D25-2E90-369E9B0FF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8384C-F6AC-F088-2F50-A86FF934D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40FCB-67DF-CE66-B624-667997970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C451A-BAE8-4BB7-B4A9-840375C61CF2}" type="datetime1">
              <a:rPr lang="en-GB" smtClean="0"/>
              <a:t>12/02/2025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9611E-370E-03AF-C519-6268D0A66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8EE00-A0DC-F045-A7B2-6D6970D17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88684AF3-AE79-E964-B9D1-32174968E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813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0645F-4ADB-34A8-8348-8DA5EC0B3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EFF4-799C-B171-FDEC-9F32D3683D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9D5E4-9475-B9C9-B19F-C6F90A257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D3DB3A-533A-A389-C798-9BB43D1F7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F48CE-F800-44D8-9FB8-C2F14BB717AF}" type="datetime1">
              <a:rPr lang="en-GB" smtClean="0"/>
              <a:t>12/02/2025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692D28-6A9A-84C4-8E6F-E19FDA416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7EFDAC-0A32-E484-69C9-CAC7902FD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509410CA-2628-6086-32C8-F078A3F00D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22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2298A-1F8E-C04A-F0FC-303981F8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04B0BE-77C8-FC6F-2D01-52EA579BE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30E7F1-9FCB-C624-0AD0-0B4362A9C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940BA5-6077-6C83-9A0A-D929E13531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1A5F4E-F46E-F9D4-EB91-01F3AF3BB7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A89E74-A823-F039-110E-16DB1050A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A53-9EBB-475F-81CE-60A0FA17D35A}" type="datetime1">
              <a:rPr lang="en-GB" smtClean="0"/>
              <a:t>12/02/2025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5C4120-5D85-2DAB-1B82-679CBFE0F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2AED93-B0A6-16E2-54DD-BAC7D1CFF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6C21E80C-5188-0E99-CB29-5452401034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EC525-402E-F69C-210B-5268E9E93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CFC308-6A34-9878-DECA-D72CAED76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E1DF0-723F-4583-B7C7-FD8C4EA08810}" type="datetime1">
              <a:rPr lang="en-GB" smtClean="0"/>
              <a:t>12/02/2025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50079B-A083-6A7F-4194-BA4D85C4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6EC79D-9860-3786-8D4E-46E02CC0E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9B978296-E8D6-80D7-911A-F4F68A8F61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18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DBA8C4-CBF7-6C7C-BB26-6A44D83DE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14AC-2947-477D-A5A3-42D95CFB8153}" type="datetime1">
              <a:rPr lang="en-GB" smtClean="0"/>
              <a:t>12/02/2025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A765CF-3B46-DDD1-5D61-DEE395693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92119D-5AC0-FA92-AC8A-20B4D8168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D0459225-7B96-6284-00B2-CF639F8926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05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85413-E692-6DD2-584B-C153D1CDA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73494-908C-8287-2878-B8109DD71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E99BDB-AE6B-E7B3-79DD-6DA3BEF435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EEE4D6-70C6-0DAC-3D3B-CEF908DC7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894F-2169-40F5-A488-0DED1E32D92D}" type="datetime1">
              <a:rPr lang="en-GB" smtClean="0"/>
              <a:t>12/02/2025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9C3971-79A3-C209-564C-BD5D9D86E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402702-277B-3ACF-851A-C0C404ED8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2A8373D0-4AD4-04E7-6DAC-6E1FA94700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665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B3E06-41AF-0ACA-CCBD-F5BAB7AC3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6BC9B1-E8C2-C7D8-0ACB-3D5B734FE3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78FB8E-65FD-4C56-E3A9-054836CB1F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E3F7DA-8E45-6DD8-7482-BC161C470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0F5A-532D-4F87-AB6D-3F2ECE8BF666}" type="datetime1">
              <a:rPr lang="en-GB" smtClean="0"/>
              <a:t>12/02/2025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DB1F6-A587-5CC5-B4A1-6CBC2452E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3402A9-A0E0-7045-EA1F-7AA57991E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C97FE7C3-62EE-EBCF-7381-9E13CB86EC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75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C4DFD2-A48F-938F-9C39-58C9547BD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346B3-1FB5-CBE0-B15E-5E254CF78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92518"/>
            <a:ext cx="10515600" cy="3861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545C8-B46A-1919-AEB8-64178D1CD9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3C978-C8B7-45B7-A1FD-262897265120}" type="datetime1">
              <a:rPr lang="en-GB" smtClean="0"/>
              <a:t>12/02/2025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CA2EC-9AAA-A334-BAFC-D20203C40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4DD50-8E12-ED09-0BAF-BA8058E0E3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87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782FC-8B01-42F4-8056-DCC2EFED95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073" y="1201784"/>
            <a:ext cx="11390812" cy="2073065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595959"/>
                </a:solidFill>
              </a:rPr>
              <a:t>Access!  </a:t>
            </a:r>
            <a:br>
              <a:rPr lang="en-US" sz="4800" dirty="0">
                <a:solidFill>
                  <a:srgbClr val="595959"/>
                </a:solidFill>
              </a:rPr>
            </a:br>
            <a:r>
              <a:rPr lang="en-US" sz="4800" dirty="0">
                <a:solidFill>
                  <a:srgbClr val="595959"/>
                </a:solidFill>
              </a:rPr>
              <a:t>Making professional inclusion a success </a:t>
            </a:r>
            <a:r>
              <a:rPr lang="en-US" sz="4800" dirty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endParaRPr lang="en-GB" sz="4800" dirty="0">
              <a:solidFill>
                <a:srgbClr val="59595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D29E75-4221-A94E-345A-B32600075C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451" y="3444665"/>
            <a:ext cx="11234057" cy="221155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595959"/>
                </a:solidFill>
                <a:latin typeface="+mn-lt"/>
                <a:ea typeface="Roboto" panose="02000000000000000000" pitchFamily="2" charset="0"/>
              </a:rPr>
              <a:t>Andrea</a:t>
            </a:r>
            <a:r>
              <a:rPr lang="en-US" dirty="0">
                <a:solidFill>
                  <a:srgbClr val="595959"/>
                </a:solidFill>
                <a:latin typeface="+mn-lt"/>
              </a:rPr>
              <a:t> </a:t>
            </a:r>
            <a:r>
              <a:rPr lang="en-US" dirty="0">
                <a:solidFill>
                  <a:srgbClr val="595959"/>
                </a:solidFill>
                <a:latin typeface="+mn-lt"/>
                <a:ea typeface="Roboto" panose="02000000000000000000" pitchFamily="2" charset="0"/>
              </a:rPr>
              <a:t>Seeger, CEO</a:t>
            </a:r>
          </a:p>
          <a:p>
            <a:r>
              <a:rPr lang="en-US" dirty="0">
                <a:solidFill>
                  <a:srgbClr val="595959"/>
                </a:solidFill>
                <a:latin typeface="+mn-lt"/>
                <a:ea typeface="Roboto" panose="02000000000000000000" pitchFamily="2" charset="0"/>
              </a:rPr>
              <a:t>Access – Inklusion </a:t>
            </a:r>
            <a:r>
              <a:rPr lang="en-US" dirty="0" err="1">
                <a:solidFill>
                  <a:srgbClr val="595959"/>
                </a:solidFill>
                <a:latin typeface="+mn-lt"/>
                <a:ea typeface="Roboto" panose="02000000000000000000" pitchFamily="2" charset="0"/>
              </a:rPr>
              <a:t>im</a:t>
            </a:r>
            <a:r>
              <a:rPr lang="en-US" dirty="0">
                <a:solidFill>
                  <a:srgbClr val="595959"/>
                </a:solidFill>
                <a:latin typeface="+mn-lt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595959"/>
                </a:solidFill>
                <a:latin typeface="+mn-lt"/>
                <a:ea typeface="Roboto" panose="02000000000000000000" pitchFamily="2" charset="0"/>
              </a:rPr>
              <a:t>Arbeitsleben</a:t>
            </a:r>
            <a:r>
              <a:rPr lang="en-US" dirty="0">
                <a:solidFill>
                  <a:srgbClr val="595959"/>
                </a:solidFill>
                <a:latin typeface="+mn-lt"/>
                <a:ea typeface="Roboto" panose="02000000000000000000" pitchFamily="2" charset="0"/>
              </a:rPr>
              <a:t> gGmbH</a:t>
            </a:r>
          </a:p>
          <a:p>
            <a:r>
              <a:rPr lang="en-US" dirty="0">
                <a:solidFill>
                  <a:srgbClr val="595959"/>
                </a:solidFill>
                <a:latin typeface="+mn-lt"/>
                <a:ea typeface="Roboto" panose="02000000000000000000" pitchFamily="2" charset="0"/>
              </a:rPr>
              <a:t>Germany</a:t>
            </a:r>
          </a:p>
          <a:p>
            <a:r>
              <a:rPr lang="en-US" b="1" i="0" dirty="0">
                <a:solidFill>
                  <a:srgbClr val="042426"/>
                </a:solidFill>
                <a:effectLst/>
                <a:latin typeface="Manrope"/>
              </a:rPr>
              <a:t>Disabled People's Organization driving company strategies</a:t>
            </a:r>
          </a:p>
          <a:p>
            <a:endParaRPr lang="en-GB" dirty="0">
              <a:solidFill>
                <a:srgbClr val="595959"/>
              </a:solidFill>
              <a:latin typeface="+mn-lt"/>
              <a:ea typeface="Roboto" panose="02000000000000000000" pitchFamily="2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4771D02-F4E4-C632-E5D7-C5E26F71C09C}"/>
              </a:ext>
            </a:extLst>
          </p:cNvPr>
          <p:cNvSpPr txBox="1">
            <a:spLocks/>
          </p:cNvSpPr>
          <p:nvPr/>
        </p:nvSpPr>
        <p:spPr>
          <a:xfrm>
            <a:off x="842554" y="5692088"/>
            <a:ext cx="10567851" cy="846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rgbClr val="595959"/>
                </a:solidFill>
                <a:latin typeface="+mn-lt"/>
                <a:ea typeface="Roboto" panose="02000000000000000000" pitchFamily="2" charset="0"/>
              </a:rPr>
              <a:t>6 March 2025, 10 – 11 h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F2F47-DE12-0075-6EDB-366148F7F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>
                <a:latin typeface="Roboto" panose="02000000000000000000" pitchFamily="2" charset="0"/>
                <a:ea typeface="Roboto" panose="02000000000000000000" pitchFamily="2" charset="0"/>
              </a:rPr>
              <a:t>1</a:t>
            </a:fld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6" name="Grafik 5" descr="This picture shows the logo of Access - Inklusion im Arbeitsleben. It consists of ten squares. Nine of them are grey and aligned. One of the them is showing a red to orange gradient and the position is slightly off. On the right you can read the words: Access - Inklusion im Arbeitsleben. ">
            <a:extLst>
              <a:ext uri="{FF2B5EF4-FFF2-40B4-BE49-F238E27FC236}">
                <a16:creationId xmlns:a16="http://schemas.microsoft.com/office/drawing/2014/main" id="{5E7E799A-2959-45A8-B1F1-38D9142096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783" y="244227"/>
            <a:ext cx="1763941" cy="60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76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802D2C3B-BA41-43D8-B52A-093DFA14260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9788" y="545217"/>
            <a:ext cx="10515600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And </a:t>
            </a:r>
            <a:r>
              <a:rPr kumimoji="0" lang="de-DE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one</a:t>
            </a:r>
            <a:r>
              <a:rPr kumimoji="0" lang="de-DE" sz="4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 </a:t>
            </a:r>
            <a:r>
              <a:rPr kumimoji="0" lang="de-DE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more</a:t>
            </a:r>
            <a:endParaRPr kumimoji="0" lang="de-DE" sz="44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j-cs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772095A-A857-4C6E-A0C8-FFFD8BEB4CA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Transition from </a:t>
            </a:r>
            <a:r>
              <a:rPr lang="en-US" sz="2400" dirty="0">
                <a:solidFill>
                  <a:srgbClr val="595959"/>
                </a:solidFill>
                <a:latin typeface="Calibri" panose="020F0502020204030204" pitchFamily="34" charset="0"/>
                <a:ea typeface="Yu Gothic" panose="020B0400000000000000" pitchFamily="34" charset="-128"/>
              </a:rPr>
              <a:t>s</a:t>
            </a:r>
            <a:r>
              <a:rPr lang="en-US" sz="24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heltered workshop to work </a:t>
            </a:r>
          </a:p>
          <a:p>
            <a:r>
              <a:rPr lang="en-US" sz="2400" dirty="0">
                <a:solidFill>
                  <a:srgbClr val="595959"/>
                </a:solidFill>
                <a:latin typeface="Calibri" panose="020F0502020204030204" pitchFamily="34" charset="0"/>
                <a:ea typeface="Yu Gothic" panose="020B0400000000000000" pitchFamily="34" charset="-128"/>
              </a:rPr>
              <a:t>Manuel works as an </a:t>
            </a:r>
            <a:r>
              <a:rPr lang="en-US" sz="24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assistant in </a:t>
            </a:r>
            <a:r>
              <a:rPr lang="en-US" sz="2400" dirty="0">
                <a:solidFill>
                  <a:srgbClr val="595959"/>
                </a:solidFill>
                <a:latin typeface="Calibri" panose="020F0502020204030204" pitchFamily="34" charset="0"/>
                <a:ea typeface="Yu Gothic" panose="020B0400000000000000" pitchFamily="34" charset="-128"/>
              </a:rPr>
              <a:t>a Retirement home</a:t>
            </a:r>
            <a:r>
              <a:rPr lang="en-US" sz="24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 </a:t>
            </a:r>
            <a:endParaRPr lang="de-DE" sz="2400" dirty="0">
              <a:solidFill>
                <a:srgbClr val="595959"/>
              </a:solidFill>
              <a:effectLst/>
              <a:latin typeface="Calibri" panose="020F0502020204030204" pitchFamily="34" charset="0"/>
              <a:ea typeface="Yu Gothic" panose="020B0400000000000000" pitchFamily="34" charset="-128"/>
            </a:endParaRPr>
          </a:p>
          <a:p>
            <a:endParaRPr lang="de-DE" sz="2400" dirty="0">
              <a:solidFill>
                <a:srgbClr val="595959"/>
              </a:solidFill>
            </a:endParaRPr>
          </a:p>
        </p:txBody>
      </p:sp>
      <p:pic>
        <p:nvPicPr>
          <p:cNvPr id="1026" name="Grafik 2" descr="This picture shows two persons, one eldery woman with grey hair using an VR googles. Next to her you see Manuel in a bright yellow shirt smiling.">
            <a:extLst>
              <a:ext uri="{FF2B5EF4-FFF2-40B4-BE49-F238E27FC236}">
                <a16:creationId xmlns:a16="http://schemas.microsoft.com/office/drawing/2014/main" id="{7851B9F2-80B9-4AD5-A6BC-2A0BD905D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487" y="1384039"/>
            <a:ext cx="5457825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3F8EEB-D836-4E56-99B5-7B5F87AAD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595959"/>
                </a:solidFill>
              </a:rPr>
              <a:t>#ZeroCon25</a:t>
            </a:r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3FFBD1F-FCCC-44C4-B46C-616BC1A97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10</a:t>
            </a:fld>
            <a:endParaRPr lang="en-GB"/>
          </a:p>
        </p:txBody>
      </p:sp>
      <p:pic>
        <p:nvPicPr>
          <p:cNvPr id="7" name="Grafik 6" descr="This picture shows the logo of Access - Inklusion im Arbeitsleben. It consists of ten squares. Nine of them are grey and aligned. One of the them is showing a red to orange gradient and the position is slightly off. On the right you can read the words: Access - Inklusion im Arbeitsleben. ">
            <a:extLst>
              <a:ext uri="{FF2B5EF4-FFF2-40B4-BE49-F238E27FC236}">
                <a16:creationId xmlns:a16="http://schemas.microsoft.com/office/drawing/2014/main" id="{61C3D233-A584-468A-B107-A37573ED31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783" y="244227"/>
            <a:ext cx="1763941" cy="60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95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4DD20C-928A-45BA-AED5-D6569261AE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1967" y="3108178"/>
            <a:ext cx="6026520" cy="1635619"/>
          </a:xfrm>
        </p:spPr>
        <p:txBody>
          <a:bodyPr>
            <a:normAutofit fontScale="90000"/>
          </a:bodyPr>
          <a:lstStyle/>
          <a:p>
            <a:pPr algn="l"/>
            <a:r>
              <a:rPr lang="de-DE" b="1" dirty="0" err="1">
                <a:solidFill>
                  <a:srgbClr val="595959"/>
                </a:solidFill>
              </a:rPr>
              <a:t>Thank</a:t>
            </a:r>
            <a:r>
              <a:rPr lang="de-DE" b="1" dirty="0">
                <a:solidFill>
                  <a:srgbClr val="595959"/>
                </a:solidFill>
              </a:rPr>
              <a:t> </a:t>
            </a:r>
            <a:r>
              <a:rPr lang="de-DE" b="1" dirty="0" err="1">
                <a:solidFill>
                  <a:srgbClr val="595959"/>
                </a:solidFill>
              </a:rPr>
              <a:t>you</a:t>
            </a:r>
            <a:br>
              <a:rPr lang="de-DE" b="1" dirty="0">
                <a:solidFill>
                  <a:srgbClr val="595959"/>
                </a:solidFill>
              </a:rPr>
            </a:br>
            <a:r>
              <a:rPr lang="de-DE" dirty="0" err="1">
                <a:solidFill>
                  <a:srgbClr val="595959"/>
                </a:solidFill>
              </a:rPr>
              <a:t>for</a:t>
            </a:r>
            <a:r>
              <a:rPr lang="de-DE" dirty="0">
                <a:solidFill>
                  <a:srgbClr val="595959"/>
                </a:solidFill>
              </a:rPr>
              <a:t> </a:t>
            </a:r>
            <a:r>
              <a:rPr lang="de-DE" dirty="0" err="1">
                <a:solidFill>
                  <a:srgbClr val="595959"/>
                </a:solidFill>
              </a:rPr>
              <a:t>your</a:t>
            </a:r>
            <a:r>
              <a:rPr lang="de-DE" dirty="0">
                <a:solidFill>
                  <a:srgbClr val="595959"/>
                </a:solidFill>
              </a:rPr>
              <a:t> </a:t>
            </a:r>
            <a:r>
              <a:rPr lang="de-DE" dirty="0" err="1">
                <a:solidFill>
                  <a:srgbClr val="595959"/>
                </a:solidFill>
              </a:rPr>
              <a:t>attention</a:t>
            </a:r>
            <a:endParaRPr lang="de-DE" dirty="0">
              <a:solidFill>
                <a:srgbClr val="595959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6E4CD12-F731-4A6E-A7D6-7A46148AE930}"/>
              </a:ext>
            </a:extLst>
          </p:cNvPr>
          <p:cNvSpPr txBox="1"/>
          <p:nvPr/>
        </p:nvSpPr>
        <p:spPr>
          <a:xfrm>
            <a:off x="4471967" y="5158025"/>
            <a:ext cx="62851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595959"/>
                </a:solidFill>
              </a:rPr>
              <a:t>access-inklusion.de | Insta: </a:t>
            </a:r>
            <a:r>
              <a:rPr lang="de-DE" sz="2400" dirty="0" err="1">
                <a:solidFill>
                  <a:srgbClr val="595959"/>
                </a:solidFill>
              </a:rPr>
              <a:t>access_inklusion</a:t>
            </a:r>
            <a:r>
              <a:rPr lang="de-DE" sz="2400" dirty="0">
                <a:solidFill>
                  <a:srgbClr val="595959"/>
                </a:solidFill>
              </a:rPr>
              <a:t> | LinkedIn: access-inklusion-im-</a:t>
            </a:r>
            <a:r>
              <a:rPr lang="de-DE" sz="2400" dirty="0" err="1">
                <a:solidFill>
                  <a:srgbClr val="595959"/>
                </a:solidFill>
              </a:rPr>
              <a:t>arbeitsleben</a:t>
            </a:r>
            <a:endParaRPr lang="de-DE" sz="2400" dirty="0">
              <a:solidFill>
                <a:srgbClr val="595959"/>
              </a:solidFill>
            </a:endParaRPr>
          </a:p>
          <a:p>
            <a:endParaRPr lang="de-DE" sz="2400" dirty="0"/>
          </a:p>
        </p:txBody>
      </p:sp>
      <p:sp>
        <p:nvSpPr>
          <p:cNvPr id="12" name="Pfeil: nach unten gekrümmt 11" descr="This graphic shows a red arrow pointing on to two words saying : SCAN ME">
            <a:extLst>
              <a:ext uri="{FF2B5EF4-FFF2-40B4-BE49-F238E27FC236}">
                <a16:creationId xmlns:a16="http://schemas.microsoft.com/office/drawing/2014/main" id="{B22D35E9-DC98-45CF-8EF8-6E0A3A8BAF3A}"/>
              </a:ext>
            </a:extLst>
          </p:cNvPr>
          <p:cNvSpPr/>
          <p:nvPr/>
        </p:nvSpPr>
        <p:spPr>
          <a:xfrm>
            <a:off x="1575090" y="1407229"/>
            <a:ext cx="1849821" cy="1366344"/>
          </a:xfrm>
          <a:prstGeom prst="curvedDownArrow">
            <a:avLst/>
          </a:prstGeom>
          <a:solidFill>
            <a:srgbClr val="CE1618"/>
          </a:solidFill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FAAAECE-A9E6-4A70-872A-E539969E70ED}"/>
              </a:ext>
            </a:extLst>
          </p:cNvPr>
          <p:cNvSpPr txBox="1"/>
          <p:nvPr/>
        </p:nvSpPr>
        <p:spPr>
          <a:xfrm>
            <a:off x="1693513" y="2773573"/>
            <a:ext cx="1849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SCAN ME</a:t>
            </a:r>
          </a:p>
        </p:txBody>
      </p:sp>
      <p:pic>
        <p:nvPicPr>
          <p:cNvPr id="11" name="Grafik 10" descr="This graphic shows a QR-Code which leads to the companys website of ACCESS - Inklusion im Arbeitsleben: access-inklusion.de">
            <a:extLst>
              <a:ext uri="{FF2B5EF4-FFF2-40B4-BE49-F238E27FC236}">
                <a16:creationId xmlns:a16="http://schemas.microsoft.com/office/drawing/2014/main" id="{70E811DF-157D-42CD-8013-E06ACD893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4504" y="3169741"/>
            <a:ext cx="2806684" cy="2806684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32CFD03-A562-4218-B70E-F13A0C3EA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11</a:t>
            </a:fld>
            <a:endParaRPr lang="en-GB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6EE7F4BC-0E1F-4929-ABF3-4A92A52175C2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rgbClr val="595959"/>
                </a:solidFill>
              </a:rPr>
              <a:t>#ZeroCon25</a:t>
            </a:r>
            <a:endParaRPr lang="en-GB" sz="2400" dirty="0">
              <a:solidFill>
                <a:srgbClr val="595959"/>
              </a:solidFill>
            </a:endParaRPr>
          </a:p>
        </p:txBody>
      </p:sp>
      <p:pic>
        <p:nvPicPr>
          <p:cNvPr id="6" name="Grafik 5" descr="This picture shows the logo of Access - Inklusion im Arbeitsleben. It consists of ten squares. Nine of them are grey and aligned. One of the them is showing a red to orange gradient and the position is slightly off. On the right you can read the words: Access - Inklusion im Arbeitsleben. ">
            <a:extLst>
              <a:ext uri="{FF2B5EF4-FFF2-40B4-BE49-F238E27FC236}">
                <a16:creationId xmlns:a16="http://schemas.microsoft.com/office/drawing/2014/main" id="{C0FD3881-FDE7-4D41-8212-582FF75FC9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783" y="244227"/>
            <a:ext cx="1763941" cy="60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94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2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DC804DE7-5486-4BE0-84AA-F8F5F5B2AC5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17200" y="576390"/>
            <a:ext cx="10548000" cy="1368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The story of Access</a:t>
            </a:r>
            <a:endParaRPr kumimoji="0" lang="de-DE" sz="44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j-cs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AC3C208-E3CE-4D58-9045-6AA582741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780795"/>
            <a:ext cx="10515600" cy="386122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595959"/>
                </a:solidFill>
                <a:latin typeface="+mn-lt"/>
              </a:rPr>
              <a:t>Coming from the self-determined living movement, started in 1998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595959"/>
                </a:solidFill>
                <a:latin typeface="+mn-lt"/>
              </a:rPr>
              <a:t>One of the pioneers of Supported Employment in Germany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595959"/>
                </a:solidFill>
                <a:latin typeface="+mn-lt"/>
              </a:rPr>
              <a:t>Provider for the total process: Clearing, acquisition, placement, training on the job, support after contract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595959"/>
                </a:solidFill>
                <a:latin typeface="+mn-lt"/>
                <a:ea typeface="Roboto"/>
              </a:rPr>
              <a:t>70 people with and without disabilities work together (30% with disabilities)</a:t>
            </a:r>
            <a:endParaRPr lang="en-US" dirty="0">
              <a:solidFill>
                <a:srgbClr val="595959"/>
              </a:solidFill>
              <a:latin typeface="+mn-lt"/>
              <a:ea typeface="Roboto"/>
              <a:cs typeface="Calibri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595959"/>
                </a:solidFill>
                <a:latin typeface="+mn-lt"/>
              </a:rPr>
              <a:t>Ongoing 350 customers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595959"/>
                </a:solidFill>
                <a:latin typeface="+mn-lt"/>
              </a:rPr>
              <a:t>Network of around 1500 companies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595959"/>
                </a:solidFill>
                <a:latin typeface="+mn-lt"/>
              </a:rPr>
              <a:t>High integration rate of supported employment-measures (60%-70%)</a:t>
            </a:r>
            <a:endParaRPr lang="de-DE" dirty="0">
              <a:solidFill>
                <a:srgbClr val="595959"/>
              </a:solidFill>
              <a:latin typeface="+mn-lt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FE6B5C8-6F0B-423B-AD73-4C75BC5FA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595959"/>
                </a:solidFill>
              </a:rPr>
              <a:t>#ZeroCon25</a:t>
            </a:r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D86FB4E-1033-486B-9F56-72A3A6301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2</a:t>
            </a:fld>
            <a:endParaRPr lang="en-GB"/>
          </a:p>
        </p:txBody>
      </p:sp>
      <p:pic>
        <p:nvPicPr>
          <p:cNvPr id="7" name="Grafik 6" descr="This picture shows the logo of Access - Inklusion im Arbeitsleben. It consists of ten squares. Nine of them are grey and aligned. One of the them is showing a red to orange gradient and the position is slightly off. On the right you can read the words: Access - Inklusion im Arbeitsleben. ">
            <a:extLst>
              <a:ext uri="{FF2B5EF4-FFF2-40B4-BE49-F238E27FC236}">
                <a16:creationId xmlns:a16="http://schemas.microsoft.com/office/drawing/2014/main" id="{F383D323-0BF4-4225-BBE2-3EFCC890BC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783" y="244227"/>
            <a:ext cx="1763941" cy="60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39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867EA19-6E67-4295-F673-081EFF01B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973" y="409125"/>
            <a:ext cx="10548000" cy="1368000"/>
          </a:xfrm>
        </p:spPr>
        <p:txBody>
          <a:bodyPr/>
          <a:lstStyle/>
          <a:p>
            <a:r>
              <a:rPr lang="en-GB" dirty="0">
                <a:solidFill>
                  <a:srgbClr val="595959"/>
                </a:solidFill>
              </a:rPr>
              <a:t>The network, </a:t>
            </a:r>
            <a:br>
              <a:rPr lang="en-GB" dirty="0">
                <a:solidFill>
                  <a:srgbClr val="595959"/>
                </a:solidFill>
              </a:rPr>
            </a:br>
            <a:r>
              <a:rPr lang="en-GB" sz="2400" dirty="0">
                <a:solidFill>
                  <a:srgbClr val="595959"/>
                </a:solidFill>
              </a:rPr>
              <a:t>above all</a:t>
            </a:r>
          </a:p>
        </p:txBody>
      </p:sp>
      <p:grpSp>
        <p:nvGrpSpPr>
          <p:cNvPr id="92" name="Gruppieren 91" descr="This graphic shows a map with different stake holders who are connected with the firm Access - Inklusion im Arbeitsleben. In the middle of the map you see the logo of Access - Inklusion im Arbeitsleben. There are black arrows which connect the logo with seven stakeholders. Starting from the top in a clockwise manner you can read: Poeple with disabilites, Schools, Professionel audience, Employers, Foundations, Different funding providers, Sheltered workshops.">
            <a:extLst>
              <a:ext uri="{FF2B5EF4-FFF2-40B4-BE49-F238E27FC236}">
                <a16:creationId xmlns:a16="http://schemas.microsoft.com/office/drawing/2014/main" id="{DE122191-9CC2-4277-A43A-F895F0D96942}"/>
              </a:ext>
            </a:extLst>
          </p:cNvPr>
          <p:cNvGrpSpPr/>
          <p:nvPr/>
        </p:nvGrpSpPr>
        <p:grpSpPr>
          <a:xfrm>
            <a:off x="1309986" y="136525"/>
            <a:ext cx="9572028" cy="5939087"/>
            <a:chOff x="1319527" y="233603"/>
            <a:chExt cx="9572028" cy="5939087"/>
          </a:xfrm>
        </p:grpSpPr>
        <p:cxnSp>
          <p:nvCxnSpPr>
            <p:cNvPr id="73" name="Gerade Verbindung mit Pfeil 72">
              <a:extLst>
                <a:ext uri="{FF2B5EF4-FFF2-40B4-BE49-F238E27FC236}">
                  <a16:creationId xmlns:a16="http://schemas.microsoft.com/office/drawing/2014/main" id="{05B0DFFB-A678-4B1E-867E-E645C29E8322}"/>
                </a:ext>
              </a:extLst>
            </p:cNvPr>
            <p:cNvCxnSpPr>
              <a:cxnSpLocks/>
              <a:stCxn id="5" idx="0"/>
            </p:cNvCxnSpPr>
            <p:nvPr/>
          </p:nvCxnSpPr>
          <p:spPr>
            <a:xfrm flipV="1">
              <a:off x="6096000" y="2104444"/>
              <a:ext cx="0" cy="48575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0" name="Gruppieren 89" descr="This graphic shows a map with different stake holders who are connected with the firm Access - Inklusion im Arbeitsleben. In the middle of the map you see the logo of Access - Inklusion im Arbeitsleben. There are black arrow which connect the logo with seven stakeholders. Starting from the top in a clockwise manner you can read: Poeple with disabilites, Schools, Professionel audience, Employers, Foundations, All cost bearers, Workshops for people with disabilities.">
              <a:extLst>
                <a:ext uri="{FF2B5EF4-FFF2-40B4-BE49-F238E27FC236}">
                  <a16:creationId xmlns:a16="http://schemas.microsoft.com/office/drawing/2014/main" id="{87B009E4-AC8E-4FC6-9C64-AD0C4C0C6498}"/>
                </a:ext>
              </a:extLst>
            </p:cNvPr>
            <p:cNvGrpSpPr/>
            <p:nvPr/>
          </p:nvGrpSpPr>
          <p:grpSpPr>
            <a:xfrm>
              <a:off x="1319527" y="233603"/>
              <a:ext cx="9572028" cy="5939087"/>
              <a:chOff x="1319527" y="233603"/>
              <a:chExt cx="9572028" cy="5939087"/>
            </a:xfrm>
          </p:grpSpPr>
          <p:grpSp>
            <p:nvGrpSpPr>
              <p:cNvPr id="56" name="Gruppieren 55" descr="This graphic shows a map with different stake holders who are connected with the firm Access - Inklusion im Arbeitsleben. In the middle of the map you see the logo of Access - Inklusion im Arbeitsleben. There are black arrow which connect the logo with seven stakeholders. Starting from the top in a clockwise manner you can read: Poeple with disabilites, Schools, Professionel audience, Employers, Foundations, All cost bearers, Workshops for people with disabilities.">
                <a:extLst>
                  <a:ext uri="{FF2B5EF4-FFF2-40B4-BE49-F238E27FC236}">
                    <a16:creationId xmlns:a16="http://schemas.microsoft.com/office/drawing/2014/main" id="{E1DE9E30-9E86-48D3-A7CF-28C5FC4624B8}"/>
                  </a:ext>
                </a:extLst>
              </p:cNvPr>
              <p:cNvGrpSpPr/>
              <p:nvPr/>
            </p:nvGrpSpPr>
            <p:grpSpPr>
              <a:xfrm>
                <a:off x="1319527" y="233603"/>
                <a:ext cx="9572028" cy="5939087"/>
                <a:chOff x="1319527" y="233603"/>
                <a:chExt cx="9572028" cy="5939087"/>
              </a:xfrm>
            </p:grpSpPr>
            <p:pic>
              <p:nvPicPr>
                <p:cNvPr id="5" name="Grafik 4" descr="This picture shows the logo of Access - Inklusion im Arbeitsleben. It consists of ten squares. Nine of them are grey and aligned. One of the them is showing a red to orange gradient and the position is slightly off. On the right you can read the words: Access - Inklusion im Arbeitsleben. ">
                  <a:extLst>
                    <a:ext uri="{FF2B5EF4-FFF2-40B4-BE49-F238E27FC236}">
                      <a16:creationId xmlns:a16="http://schemas.microsoft.com/office/drawing/2014/main" id="{266F6C97-D251-4BEC-91A0-D2B34EA0849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24059" y="2590194"/>
                  <a:ext cx="2743881" cy="936404"/>
                </a:xfrm>
                <a:prstGeom prst="rect">
                  <a:avLst/>
                </a:prstGeom>
              </p:spPr>
            </p:pic>
            <p:sp>
              <p:nvSpPr>
                <p:cNvPr id="3" name="Rechteck: gefaltete Ecke 2" descr="This">
                  <a:extLst>
                    <a:ext uri="{FF2B5EF4-FFF2-40B4-BE49-F238E27FC236}">
                      <a16:creationId xmlns:a16="http://schemas.microsoft.com/office/drawing/2014/main" id="{3BA97866-EB12-4578-97FF-C0180137C498}"/>
                    </a:ext>
                  </a:extLst>
                </p:cNvPr>
                <p:cNvSpPr/>
                <p:nvPr/>
              </p:nvSpPr>
              <p:spPr>
                <a:xfrm>
                  <a:off x="8839555" y="233603"/>
                  <a:ext cx="2052000" cy="1800000"/>
                </a:xfrm>
                <a:prstGeom prst="foldedCorner">
                  <a:avLst/>
                </a:prstGeom>
                <a:noFill/>
                <a:ln>
                  <a:solidFill>
                    <a:srgbClr val="CE161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2400" dirty="0">
                      <a:solidFill>
                        <a:srgbClr val="595959"/>
                      </a:solidFill>
                    </a:rPr>
                    <a:t>Schools</a:t>
                  </a:r>
                </a:p>
              </p:txBody>
            </p:sp>
            <p:sp>
              <p:nvSpPr>
                <p:cNvPr id="11" name="Rechteck: gefaltete Ecke 10" descr="This">
                  <a:extLst>
                    <a:ext uri="{FF2B5EF4-FFF2-40B4-BE49-F238E27FC236}">
                      <a16:creationId xmlns:a16="http://schemas.microsoft.com/office/drawing/2014/main" id="{77781CCA-0AC1-4CAF-B0ED-01733264CE26}"/>
                    </a:ext>
                  </a:extLst>
                </p:cNvPr>
                <p:cNvSpPr/>
                <p:nvPr/>
              </p:nvSpPr>
              <p:spPr>
                <a:xfrm>
                  <a:off x="8839555" y="4350385"/>
                  <a:ext cx="2052000" cy="1800000"/>
                </a:xfrm>
                <a:prstGeom prst="foldedCorner">
                  <a:avLst/>
                </a:prstGeom>
                <a:noFill/>
                <a:ln>
                  <a:solidFill>
                    <a:srgbClr val="CE161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2400" dirty="0" err="1">
                      <a:solidFill>
                        <a:srgbClr val="595959"/>
                      </a:solidFill>
                    </a:rPr>
                    <a:t>Employers</a:t>
                  </a:r>
                  <a:endParaRPr lang="de-DE" sz="2400" dirty="0">
                    <a:solidFill>
                      <a:srgbClr val="595959"/>
                    </a:solidFill>
                  </a:endParaRPr>
                </a:p>
              </p:txBody>
            </p:sp>
            <p:sp>
              <p:nvSpPr>
                <p:cNvPr id="12" name="Rechteck: gefaltete Ecke 11" descr="This">
                  <a:extLst>
                    <a:ext uri="{FF2B5EF4-FFF2-40B4-BE49-F238E27FC236}">
                      <a16:creationId xmlns:a16="http://schemas.microsoft.com/office/drawing/2014/main" id="{85B86AB1-8104-43E2-8F44-C4D7887C5536}"/>
                    </a:ext>
                  </a:extLst>
                </p:cNvPr>
                <p:cNvSpPr/>
                <p:nvPr/>
              </p:nvSpPr>
              <p:spPr>
                <a:xfrm>
                  <a:off x="5079541" y="4372690"/>
                  <a:ext cx="2052000" cy="1800000"/>
                </a:xfrm>
                <a:prstGeom prst="foldedCorner">
                  <a:avLst/>
                </a:prstGeom>
                <a:noFill/>
                <a:ln>
                  <a:solidFill>
                    <a:srgbClr val="CE161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2400" dirty="0">
                      <a:solidFill>
                        <a:srgbClr val="595959"/>
                      </a:solidFill>
                    </a:rPr>
                    <a:t>Foundations</a:t>
                  </a:r>
                </a:p>
              </p:txBody>
            </p:sp>
            <p:sp>
              <p:nvSpPr>
                <p:cNvPr id="13" name="Rechteck: gefaltete Ecke 12" descr="This">
                  <a:extLst>
                    <a:ext uri="{FF2B5EF4-FFF2-40B4-BE49-F238E27FC236}">
                      <a16:creationId xmlns:a16="http://schemas.microsoft.com/office/drawing/2014/main" id="{A76B2895-0ED0-4115-91BF-1624784C93CB}"/>
                    </a:ext>
                  </a:extLst>
                </p:cNvPr>
                <p:cNvSpPr/>
                <p:nvPr/>
              </p:nvSpPr>
              <p:spPr>
                <a:xfrm>
                  <a:off x="1319527" y="4350385"/>
                  <a:ext cx="2052000" cy="1800000"/>
                </a:xfrm>
                <a:prstGeom prst="foldedCorner">
                  <a:avLst/>
                </a:prstGeom>
                <a:noFill/>
                <a:ln>
                  <a:solidFill>
                    <a:srgbClr val="CE161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2400" dirty="0">
                      <a:solidFill>
                        <a:srgbClr val="595959"/>
                      </a:solidFill>
                    </a:rPr>
                    <a:t>Different </a:t>
                  </a:r>
                  <a:r>
                    <a:rPr lang="de-DE" sz="2400" dirty="0" err="1">
                      <a:solidFill>
                        <a:srgbClr val="595959"/>
                      </a:solidFill>
                    </a:rPr>
                    <a:t>funding</a:t>
                  </a:r>
                  <a:r>
                    <a:rPr lang="de-DE" sz="2400" dirty="0">
                      <a:solidFill>
                        <a:srgbClr val="595959"/>
                      </a:solidFill>
                    </a:rPr>
                    <a:t> </a:t>
                  </a:r>
                  <a:r>
                    <a:rPr lang="de-DE" sz="2400" dirty="0" err="1">
                      <a:solidFill>
                        <a:srgbClr val="595959"/>
                      </a:solidFill>
                    </a:rPr>
                    <a:t>providers</a:t>
                  </a:r>
                  <a:endParaRPr lang="de-DE" sz="2400" dirty="0">
                    <a:solidFill>
                      <a:srgbClr val="595959"/>
                    </a:solidFill>
                  </a:endParaRPr>
                </a:p>
              </p:txBody>
            </p:sp>
            <p:sp>
              <p:nvSpPr>
                <p:cNvPr id="14" name="Rechteck: gefaltete Ecke 13" descr="This">
                  <a:extLst>
                    <a:ext uri="{FF2B5EF4-FFF2-40B4-BE49-F238E27FC236}">
                      <a16:creationId xmlns:a16="http://schemas.microsoft.com/office/drawing/2014/main" id="{7E62DA72-8832-4913-A08D-A0580AAD9D65}"/>
                    </a:ext>
                  </a:extLst>
                </p:cNvPr>
                <p:cNvSpPr/>
                <p:nvPr/>
              </p:nvSpPr>
              <p:spPr>
                <a:xfrm>
                  <a:off x="1319527" y="2291994"/>
                  <a:ext cx="2052000" cy="1800000"/>
                </a:xfrm>
                <a:prstGeom prst="foldedCorner">
                  <a:avLst/>
                </a:prstGeom>
                <a:noFill/>
                <a:ln>
                  <a:solidFill>
                    <a:srgbClr val="CE161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2400" dirty="0" err="1">
                      <a:solidFill>
                        <a:srgbClr val="595959"/>
                      </a:solidFill>
                    </a:rPr>
                    <a:t>Sheltered</a:t>
                  </a:r>
                  <a:r>
                    <a:rPr lang="de-DE" sz="2400" dirty="0">
                      <a:solidFill>
                        <a:srgbClr val="595959"/>
                      </a:solidFill>
                    </a:rPr>
                    <a:t> </a:t>
                  </a:r>
                  <a:r>
                    <a:rPr lang="de-DE" sz="2400" dirty="0" err="1">
                      <a:solidFill>
                        <a:srgbClr val="595959"/>
                      </a:solidFill>
                    </a:rPr>
                    <a:t>workshops</a:t>
                  </a:r>
                  <a:endParaRPr lang="de-DE" sz="2400" dirty="0">
                    <a:solidFill>
                      <a:srgbClr val="595959"/>
                    </a:solidFill>
                  </a:endParaRPr>
                </a:p>
              </p:txBody>
            </p:sp>
            <p:sp>
              <p:nvSpPr>
                <p:cNvPr id="15" name="Rechteck: gefaltete Ecke 14">
                  <a:extLst>
                    <a:ext uri="{FF2B5EF4-FFF2-40B4-BE49-F238E27FC236}">
                      <a16:creationId xmlns:a16="http://schemas.microsoft.com/office/drawing/2014/main" id="{86F30A9C-A22E-4433-B976-7CB69719EFDE}"/>
                    </a:ext>
                  </a:extLst>
                </p:cNvPr>
                <p:cNvSpPr/>
                <p:nvPr/>
              </p:nvSpPr>
              <p:spPr>
                <a:xfrm>
                  <a:off x="5079541" y="249021"/>
                  <a:ext cx="2052000" cy="1800000"/>
                </a:xfrm>
                <a:prstGeom prst="foldedCorner">
                  <a:avLst/>
                </a:prstGeom>
                <a:ln w="6350">
                  <a:solidFill>
                    <a:srgbClr val="CE1618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2400" dirty="0">
                      <a:solidFill>
                        <a:srgbClr val="595959"/>
                      </a:solidFill>
                    </a:rPr>
                    <a:t>People </a:t>
                  </a:r>
                  <a:r>
                    <a:rPr lang="de-DE" sz="2400" dirty="0" err="1">
                      <a:solidFill>
                        <a:srgbClr val="595959"/>
                      </a:solidFill>
                    </a:rPr>
                    <a:t>with</a:t>
                  </a:r>
                  <a:endParaRPr lang="de-DE" sz="2400" dirty="0">
                    <a:solidFill>
                      <a:srgbClr val="595959"/>
                    </a:solidFill>
                  </a:endParaRPr>
                </a:p>
                <a:p>
                  <a:pPr algn="ctr"/>
                  <a:r>
                    <a:rPr lang="de-DE" sz="2400" dirty="0" err="1">
                      <a:solidFill>
                        <a:srgbClr val="595959"/>
                      </a:solidFill>
                    </a:rPr>
                    <a:t>disabilities</a:t>
                  </a:r>
                  <a:endParaRPr lang="de-DE" sz="2400" dirty="0">
                    <a:solidFill>
                      <a:srgbClr val="595959"/>
                    </a:solidFill>
                  </a:endParaRPr>
                </a:p>
              </p:txBody>
            </p:sp>
            <p:sp>
              <p:nvSpPr>
                <p:cNvPr id="16" name="Rechteck: gefaltete Ecke 15" descr="This">
                  <a:extLst>
                    <a:ext uri="{FF2B5EF4-FFF2-40B4-BE49-F238E27FC236}">
                      <a16:creationId xmlns:a16="http://schemas.microsoft.com/office/drawing/2014/main" id="{F9DA4795-EA56-4571-9011-11FD75381C25}"/>
                    </a:ext>
                  </a:extLst>
                </p:cNvPr>
                <p:cNvSpPr/>
                <p:nvPr/>
              </p:nvSpPr>
              <p:spPr>
                <a:xfrm>
                  <a:off x="8839555" y="2291994"/>
                  <a:ext cx="2052000" cy="1800000"/>
                </a:xfrm>
                <a:prstGeom prst="foldedCorner">
                  <a:avLst/>
                </a:prstGeom>
                <a:noFill/>
                <a:ln>
                  <a:solidFill>
                    <a:srgbClr val="CE161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algn="ctr"/>
                  <a:r>
                    <a:rPr lang="de-DE" sz="2400" dirty="0">
                      <a:solidFill>
                        <a:srgbClr val="595959"/>
                      </a:solidFill>
                    </a:rPr>
                    <a:t>Professional</a:t>
                  </a:r>
                </a:p>
                <a:p>
                  <a:pPr algn="ctr"/>
                  <a:r>
                    <a:rPr lang="de-DE" sz="2400" dirty="0" err="1">
                      <a:solidFill>
                        <a:srgbClr val="595959"/>
                      </a:solidFill>
                    </a:rPr>
                    <a:t>audience</a:t>
                  </a:r>
                  <a:endParaRPr lang="de-DE" sz="2400" dirty="0">
                    <a:solidFill>
                      <a:srgbClr val="595959"/>
                    </a:solidFill>
                  </a:endParaRPr>
                </a:p>
              </p:txBody>
            </p:sp>
          </p:grpSp>
          <p:cxnSp>
            <p:nvCxnSpPr>
              <p:cNvPr id="65" name="Gerade Verbindung mit Pfeil 64">
                <a:extLst>
                  <a:ext uri="{FF2B5EF4-FFF2-40B4-BE49-F238E27FC236}">
                    <a16:creationId xmlns:a16="http://schemas.microsoft.com/office/drawing/2014/main" id="{A6A6153B-CFD5-4B1B-8F71-885A8A807BB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68762" y="3723307"/>
                <a:ext cx="1947178" cy="152707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Gerade Verbindung mit Pfeil 69">
                <a:extLst>
                  <a:ext uri="{FF2B5EF4-FFF2-40B4-BE49-F238E27FC236}">
                    <a16:creationId xmlns:a16="http://schemas.microsoft.com/office/drawing/2014/main" id="{3334B4B9-0D40-4B93-A26C-24F8AA3C86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68762" y="3159724"/>
                <a:ext cx="1208002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Gerade Verbindung mit Pfeil 75">
                <a:extLst>
                  <a:ext uri="{FF2B5EF4-FFF2-40B4-BE49-F238E27FC236}">
                    <a16:creationId xmlns:a16="http://schemas.microsoft.com/office/drawing/2014/main" id="{C7FD00F9-33C0-4DCA-B537-56CEAECB5CC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103917" y="3723307"/>
                <a:ext cx="9541" cy="54117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Gerade Verbindung mit Pfeil 76">
                <a:extLst>
                  <a:ext uri="{FF2B5EF4-FFF2-40B4-BE49-F238E27FC236}">
                    <a16:creationId xmlns:a16="http://schemas.microsoft.com/office/drawing/2014/main" id="{373DB9A8-FA15-4D76-9430-A037AF97EF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91485" y="3159724"/>
                <a:ext cx="132432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Gerade Verbindung mit Pfeil 77">
                <a:extLst>
                  <a:ext uri="{FF2B5EF4-FFF2-40B4-BE49-F238E27FC236}">
                    <a16:creationId xmlns:a16="http://schemas.microsoft.com/office/drawing/2014/main" id="{B51CEB6F-2D9A-4124-90A1-E94F4162F85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026719" y="3732563"/>
                <a:ext cx="1715601" cy="146539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Gerade Verbindung mit Pfeil 81">
                <a:extLst>
                  <a:ext uri="{FF2B5EF4-FFF2-40B4-BE49-F238E27FC236}">
                    <a16:creationId xmlns:a16="http://schemas.microsoft.com/office/drawing/2014/main" id="{4401BD76-CA01-49F4-AC0E-40300D707D4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26465" y="1228901"/>
                <a:ext cx="1947178" cy="152707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3" name="Fußzeilenplatzhalter 1">
            <a:extLst>
              <a:ext uri="{FF2B5EF4-FFF2-40B4-BE49-F238E27FC236}">
                <a16:creationId xmlns:a16="http://schemas.microsoft.com/office/drawing/2014/main" id="{4F159B32-A81B-486F-9BEB-EFB907EE6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srgbClr val="595959"/>
                </a:solidFill>
              </a:rPr>
              <a:t>#ZeroCon25</a:t>
            </a:r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34FAB-DF78-BB7C-E7DD-18ED14837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46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9">
            <a:extLst>
              <a:ext uri="{FF2B5EF4-FFF2-40B4-BE49-F238E27FC236}">
                <a16:creationId xmlns:a16="http://schemas.microsoft.com/office/drawing/2014/main" id="{58599008-449E-4E6F-B02B-1C54D459FD6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10364" y="568525"/>
            <a:ext cx="10548000" cy="1368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The activities </a:t>
            </a:r>
            <a:r>
              <a:rPr lang="en-GB" dirty="0">
                <a:solidFill>
                  <a:srgbClr val="595959"/>
                </a:solidFill>
              </a:rPr>
              <a:t>to win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employers</a:t>
            </a:r>
          </a:p>
        </p:txBody>
      </p:sp>
      <p:grpSp>
        <p:nvGrpSpPr>
          <p:cNvPr id="7" name="Gruppieren 6" descr="This graphic shows a map with different activities who are connected with the firm Access - Inklusion im Arbeitsleben. In the middle of the map you see the logo of Access - Inklusion im Arbeitsleben. There are black arrows which connect the logo with four activities. Starting from the right in a clockwise manner you can read: Poeple with disabilites, Schools, Events, Networking, Individual case acquisition, Workshops">
            <a:extLst>
              <a:ext uri="{FF2B5EF4-FFF2-40B4-BE49-F238E27FC236}">
                <a16:creationId xmlns:a16="http://schemas.microsoft.com/office/drawing/2014/main" id="{2BC1E80E-806C-41F8-952C-05CB6EEC5549}"/>
              </a:ext>
            </a:extLst>
          </p:cNvPr>
          <p:cNvGrpSpPr/>
          <p:nvPr/>
        </p:nvGrpSpPr>
        <p:grpSpPr>
          <a:xfrm>
            <a:off x="1309986" y="2194916"/>
            <a:ext cx="9572028" cy="3858391"/>
            <a:chOff x="1319527" y="2291994"/>
            <a:chExt cx="9572028" cy="3858391"/>
          </a:xfrm>
        </p:grpSpPr>
        <p:grpSp>
          <p:nvGrpSpPr>
            <p:cNvPr id="8" name="Gruppieren 7" descr="This graphic shows a map with different stake holders who are connected with the firm Access - Inklusion im Arbeitsleben. In the middle of the map you see the logo of Access - Inklusion im Arbeitsleben. There are black arrow which connect the logo with seven stakeholders. Starting from the top in a clockwise manner you can read: Poeple with disabilites, Schools, Professionel audience, Employers, Foundations, All cost bearers, Workshops for people with disabilities.">
              <a:extLst>
                <a:ext uri="{FF2B5EF4-FFF2-40B4-BE49-F238E27FC236}">
                  <a16:creationId xmlns:a16="http://schemas.microsoft.com/office/drawing/2014/main" id="{BB4CF221-5C82-4A8D-842C-85979D864478}"/>
                </a:ext>
              </a:extLst>
            </p:cNvPr>
            <p:cNvGrpSpPr/>
            <p:nvPr/>
          </p:nvGrpSpPr>
          <p:grpSpPr>
            <a:xfrm>
              <a:off x="1319527" y="2291994"/>
              <a:ext cx="9572028" cy="3858391"/>
              <a:chOff x="1319527" y="2291994"/>
              <a:chExt cx="9572028" cy="3858391"/>
            </a:xfrm>
          </p:grpSpPr>
          <p:pic>
            <p:nvPicPr>
              <p:cNvPr id="15" name="Grafik 14" descr="This picture shows the logo of Access - Inklusion im Arbeitsleben. It consists of ten squares. Nine of them are grey and aligned. One of the them is showing a red to orange gradient and the position is slightly off. On the right you can read the words: Access - Inklusion im Arbeitsleben. ">
                <a:extLst>
                  <a:ext uri="{FF2B5EF4-FFF2-40B4-BE49-F238E27FC236}">
                    <a16:creationId xmlns:a16="http://schemas.microsoft.com/office/drawing/2014/main" id="{EC93AEF5-E4EF-46FC-A67E-D880AB3229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24059" y="2590194"/>
                <a:ext cx="2743881" cy="936404"/>
              </a:xfrm>
              <a:prstGeom prst="rect">
                <a:avLst/>
              </a:prstGeom>
            </p:spPr>
          </p:pic>
          <p:sp>
            <p:nvSpPr>
              <p:cNvPr id="17" name="Rechteck: gefaltete Ecke 16" descr="This">
                <a:extLst>
                  <a:ext uri="{FF2B5EF4-FFF2-40B4-BE49-F238E27FC236}">
                    <a16:creationId xmlns:a16="http://schemas.microsoft.com/office/drawing/2014/main" id="{0FE6D29D-BFA7-4E03-A5D9-F91A63A23CFC}"/>
                  </a:ext>
                </a:extLst>
              </p:cNvPr>
              <p:cNvSpPr/>
              <p:nvPr/>
            </p:nvSpPr>
            <p:spPr>
              <a:xfrm>
                <a:off x="8839555" y="4350385"/>
                <a:ext cx="2052000" cy="1800000"/>
              </a:xfrm>
              <a:prstGeom prst="foldedCorner">
                <a:avLst/>
              </a:prstGeom>
              <a:noFill/>
              <a:ln>
                <a:solidFill>
                  <a:srgbClr val="CE161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2400" dirty="0">
                    <a:solidFill>
                      <a:srgbClr val="595959"/>
                    </a:solidFill>
                  </a:rPr>
                  <a:t>Corporate Network</a:t>
                </a:r>
              </a:p>
            </p:txBody>
          </p:sp>
          <p:sp>
            <p:nvSpPr>
              <p:cNvPr id="19" name="Rechteck: gefaltete Ecke 18" descr="This">
                <a:extLst>
                  <a:ext uri="{FF2B5EF4-FFF2-40B4-BE49-F238E27FC236}">
                    <a16:creationId xmlns:a16="http://schemas.microsoft.com/office/drawing/2014/main" id="{FD7C3427-3D94-49AD-92AE-C195FAB12FD0}"/>
                  </a:ext>
                </a:extLst>
              </p:cNvPr>
              <p:cNvSpPr/>
              <p:nvPr/>
            </p:nvSpPr>
            <p:spPr>
              <a:xfrm>
                <a:off x="1319527" y="4350385"/>
                <a:ext cx="2052000" cy="1800000"/>
              </a:xfrm>
              <a:prstGeom prst="foldedCorner">
                <a:avLst/>
              </a:prstGeom>
              <a:noFill/>
              <a:ln>
                <a:solidFill>
                  <a:srgbClr val="CE161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2400" dirty="0">
                    <a:solidFill>
                      <a:srgbClr val="595959"/>
                    </a:solidFill>
                  </a:rPr>
                  <a:t>Individual </a:t>
                </a:r>
                <a:r>
                  <a:rPr lang="de-DE" sz="2400" dirty="0" err="1">
                    <a:solidFill>
                      <a:srgbClr val="595959"/>
                    </a:solidFill>
                  </a:rPr>
                  <a:t>case</a:t>
                </a:r>
                <a:r>
                  <a:rPr lang="de-DE" sz="2400" dirty="0">
                    <a:solidFill>
                      <a:srgbClr val="595959"/>
                    </a:solidFill>
                  </a:rPr>
                  <a:t> </a:t>
                </a:r>
                <a:r>
                  <a:rPr lang="de-DE" sz="2400" dirty="0" err="1">
                    <a:solidFill>
                      <a:srgbClr val="595959"/>
                    </a:solidFill>
                  </a:rPr>
                  <a:t>acquisition</a:t>
                </a:r>
                <a:endParaRPr lang="de-DE" sz="24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20" name="Rechteck: gefaltete Ecke 19" descr="This">
                <a:extLst>
                  <a:ext uri="{FF2B5EF4-FFF2-40B4-BE49-F238E27FC236}">
                    <a16:creationId xmlns:a16="http://schemas.microsoft.com/office/drawing/2014/main" id="{F82878E7-8571-4E45-B070-3C81C2209B93}"/>
                  </a:ext>
                </a:extLst>
              </p:cNvPr>
              <p:cNvSpPr/>
              <p:nvPr/>
            </p:nvSpPr>
            <p:spPr>
              <a:xfrm>
                <a:off x="1319527" y="2291994"/>
                <a:ext cx="2052000" cy="1800000"/>
              </a:xfrm>
              <a:prstGeom prst="foldedCorner">
                <a:avLst/>
              </a:prstGeom>
              <a:noFill/>
              <a:ln>
                <a:solidFill>
                  <a:srgbClr val="CE161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2400" dirty="0">
                    <a:solidFill>
                      <a:srgbClr val="595959"/>
                    </a:solidFill>
                  </a:rPr>
                  <a:t>Workshops on </a:t>
                </a:r>
                <a:r>
                  <a:rPr lang="de-DE" sz="2400" dirty="0" err="1">
                    <a:solidFill>
                      <a:srgbClr val="595959"/>
                    </a:solidFill>
                  </a:rPr>
                  <a:t>Inclusion</a:t>
                </a:r>
                <a:endParaRPr lang="de-DE" sz="24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22" name="Rechteck: gefaltete Ecke 21" descr="This">
                <a:extLst>
                  <a:ext uri="{FF2B5EF4-FFF2-40B4-BE49-F238E27FC236}">
                    <a16:creationId xmlns:a16="http://schemas.microsoft.com/office/drawing/2014/main" id="{642E7659-9689-4486-8D12-88C5A415418E}"/>
                  </a:ext>
                </a:extLst>
              </p:cNvPr>
              <p:cNvSpPr/>
              <p:nvPr/>
            </p:nvSpPr>
            <p:spPr>
              <a:xfrm>
                <a:off x="8839555" y="2291994"/>
                <a:ext cx="2052000" cy="1800000"/>
              </a:xfrm>
              <a:prstGeom prst="foldedCorner">
                <a:avLst/>
              </a:prstGeom>
              <a:noFill/>
              <a:ln>
                <a:solidFill>
                  <a:srgbClr val="CE161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2400" dirty="0">
                    <a:solidFill>
                      <a:srgbClr val="595959"/>
                    </a:solidFill>
                  </a:rPr>
                  <a:t>Events </a:t>
                </a:r>
                <a:r>
                  <a:rPr lang="de-DE" sz="2400" dirty="0" err="1">
                    <a:solidFill>
                      <a:srgbClr val="595959"/>
                    </a:solidFill>
                  </a:rPr>
                  <a:t>with</a:t>
                </a:r>
                <a:r>
                  <a:rPr lang="de-DE" sz="2400" dirty="0">
                    <a:solidFill>
                      <a:srgbClr val="595959"/>
                    </a:solidFill>
                  </a:rPr>
                  <a:t> </a:t>
                </a:r>
                <a:r>
                  <a:rPr lang="de-DE" sz="2400" dirty="0" err="1">
                    <a:solidFill>
                      <a:srgbClr val="595959"/>
                    </a:solidFill>
                  </a:rPr>
                  <a:t>best</a:t>
                </a:r>
                <a:r>
                  <a:rPr lang="de-DE" sz="2400" dirty="0">
                    <a:solidFill>
                      <a:srgbClr val="595959"/>
                    </a:solidFill>
                  </a:rPr>
                  <a:t> </a:t>
                </a:r>
                <a:r>
                  <a:rPr lang="de-DE" sz="2400" dirty="0" err="1">
                    <a:solidFill>
                      <a:srgbClr val="595959"/>
                    </a:solidFill>
                  </a:rPr>
                  <a:t>practice</a:t>
                </a:r>
                <a:endParaRPr lang="de-DE" sz="2400" dirty="0">
                  <a:solidFill>
                    <a:srgbClr val="595959"/>
                  </a:solidFill>
                </a:endParaRPr>
              </a:p>
            </p:txBody>
          </p:sp>
        </p:grpSp>
        <p:cxnSp>
          <p:nvCxnSpPr>
            <p:cNvPr id="9" name="Gerade Verbindung mit Pfeil 8">
              <a:extLst>
                <a:ext uri="{FF2B5EF4-FFF2-40B4-BE49-F238E27FC236}">
                  <a16:creationId xmlns:a16="http://schemas.microsoft.com/office/drawing/2014/main" id="{4536FF65-20C5-41FD-8A94-959DDE55EC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68762" y="3723307"/>
              <a:ext cx="1947178" cy="1527079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mit Pfeil 9">
              <a:extLst>
                <a:ext uri="{FF2B5EF4-FFF2-40B4-BE49-F238E27FC236}">
                  <a16:creationId xmlns:a16="http://schemas.microsoft.com/office/drawing/2014/main" id="{C0C960B7-A844-4D3C-BBAF-FDC1A55433A9}"/>
                </a:ext>
              </a:extLst>
            </p:cNvPr>
            <p:cNvCxnSpPr>
              <a:cxnSpLocks/>
            </p:cNvCxnSpPr>
            <p:nvPr/>
          </p:nvCxnSpPr>
          <p:spPr>
            <a:xfrm>
              <a:off x="3468762" y="3159724"/>
              <a:ext cx="120800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mit Pfeil 11">
              <a:extLst>
                <a:ext uri="{FF2B5EF4-FFF2-40B4-BE49-F238E27FC236}">
                  <a16:creationId xmlns:a16="http://schemas.microsoft.com/office/drawing/2014/main" id="{E24DF72E-BC7B-4A1C-AEAF-7B653128296E}"/>
                </a:ext>
              </a:extLst>
            </p:cNvPr>
            <p:cNvCxnSpPr>
              <a:cxnSpLocks/>
            </p:cNvCxnSpPr>
            <p:nvPr/>
          </p:nvCxnSpPr>
          <p:spPr>
            <a:xfrm>
              <a:off x="7491485" y="3159724"/>
              <a:ext cx="132432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mit Pfeil 12">
              <a:extLst>
                <a:ext uri="{FF2B5EF4-FFF2-40B4-BE49-F238E27FC236}">
                  <a16:creationId xmlns:a16="http://schemas.microsoft.com/office/drawing/2014/main" id="{A06B128F-AD09-4DE5-AF7D-FAD17D16D01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026719" y="3732563"/>
              <a:ext cx="1715601" cy="1465395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6E0059A-4339-45BA-AA15-7A7CFA4E5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595959"/>
                </a:solidFill>
              </a:rPr>
              <a:t>#ZeroCon25</a:t>
            </a:r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A5D5C62-98CB-4A39-8B06-8CF57EDF2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90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>
            <a:extLst>
              <a:ext uri="{FF2B5EF4-FFF2-40B4-BE49-F238E27FC236}">
                <a16:creationId xmlns:a16="http://schemas.microsoft.com/office/drawing/2014/main" id="{39385602-9EC9-4927-BC8A-054CCC06DED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9032" y="568237"/>
            <a:ext cx="10548000" cy="1368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The process, </a:t>
            </a:r>
            <a:b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</a:b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following the Supported Employment model</a:t>
            </a:r>
          </a:p>
        </p:txBody>
      </p:sp>
      <p:graphicFrame>
        <p:nvGraphicFramePr>
          <p:cNvPr id="9" name="Diagramm 8" descr="This graphic shows a stairway with 5 steps titled from left to right: Orientation, Profiling of skills, Internship, Training on the job, Support after contract.">
            <a:extLst>
              <a:ext uri="{FF2B5EF4-FFF2-40B4-BE49-F238E27FC236}">
                <a16:creationId xmlns:a16="http://schemas.microsoft.com/office/drawing/2014/main" id="{5B74390B-AE51-4DA5-B6D4-D031EA07EB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6731012"/>
              </p:ext>
            </p:extLst>
          </p:nvPr>
        </p:nvGraphicFramePr>
        <p:xfrm>
          <a:off x="621322" y="1439333"/>
          <a:ext cx="1029286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1211670-391C-4EBF-85BF-027D816CC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595959"/>
                </a:solidFill>
              </a:rPr>
              <a:t>#ZeroCon25</a:t>
            </a:r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4C746E3-6761-451F-BC31-BE7817AD1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5</a:t>
            </a:fld>
            <a:endParaRPr lang="en-GB"/>
          </a:p>
        </p:txBody>
      </p:sp>
      <p:pic>
        <p:nvPicPr>
          <p:cNvPr id="11" name="Grafik 10" descr="This picture shows the logo of Access - Inklusion im Arbeitsleben. It consists of ten squares. Nine of them are grey and aligned. One of the them is showing a red to orange gradient and the position is slightly off. On the right you can read the words: Access - Inklusion im Arbeitsleben.">
            <a:extLst>
              <a:ext uri="{FF2B5EF4-FFF2-40B4-BE49-F238E27FC236}">
                <a16:creationId xmlns:a16="http://schemas.microsoft.com/office/drawing/2014/main" id="{CB61C91C-4463-484F-93B1-894D0989D4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783" y="244227"/>
            <a:ext cx="1763941" cy="60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89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71D1B5-AE61-427B-BD1B-6BC0B7B64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55860"/>
            <a:ext cx="10548000" cy="1368000"/>
          </a:xfrm>
        </p:spPr>
        <p:txBody>
          <a:bodyPr/>
          <a:lstStyle/>
          <a:p>
            <a:r>
              <a:rPr lang="en-GB" dirty="0">
                <a:solidFill>
                  <a:srgbClr val="595959"/>
                </a:solidFill>
              </a:rPr>
              <a:t>The factors of success</a:t>
            </a:r>
            <a:br>
              <a:rPr lang="en-GB" dirty="0">
                <a:solidFill>
                  <a:srgbClr val="595959"/>
                </a:solidFill>
              </a:rPr>
            </a:br>
            <a:endParaRPr lang="de-DE" dirty="0">
              <a:solidFill>
                <a:srgbClr val="595959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C11CF4-F1FA-48E6-BC33-979FD4ADD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956" y="1792518"/>
            <a:ext cx="10515600" cy="3861226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CE1618"/>
              </a:buClr>
              <a:buFont typeface="Wingdings" panose="05000000000000000000" pitchFamily="2" charset="2"/>
              <a:buChar char="ü"/>
            </a:pPr>
            <a:r>
              <a:rPr lang="de-DE" dirty="0">
                <a:solidFill>
                  <a:srgbClr val="595959"/>
                </a:solidFill>
                <a:latin typeface="+mn-lt"/>
              </a:rPr>
              <a:t>1 </a:t>
            </a:r>
            <a:r>
              <a:rPr lang="de-DE" dirty="0" err="1">
                <a:solidFill>
                  <a:srgbClr val="595959"/>
                </a:solidFill>
                <a:latin typeface="+mn-lt"/>
              </a:rPr>
              <a:t>jobcoach</a:t>
            </a:r>
            <a:r>
              <a:rPr lang="de-DE" dirty="0">
                <a:solidFill>
                  <a:srgbClr val="595959"/>
                </a:solidFill>
                <a:latin typeface="+mn-lt"/>
              </a:rPr>
              <a:t>: 5 </a:t>
            </a:r>
            <a:r>
              <a:rPr lang="de-DE" dirty="0" err="1">
                <a:solidFill>
                  <a:srgbClr val="595959"/>
                </a:solidFill>
                <a:latin typeface="+mn-lt"/>
              </a:rPr>
              <a:t>participants</a:t>
            </a:r>
            <a:r>
              <a:rPr lang="de-DE" dirty="0">
                <a:solidFill>
                  <a:srgbClr val="595959"/>
                </a:solidFill>
                <a:latin typeface="+mn-lt"/>
              </a:rPr>
              <a:t> </a:t>
            </a:r>
            <a:r>
              <a:rPr lang="de-DE" dirty="0" err="1">
                <a:solidFill>
                  <a:srgbClr val="595959"/>
                </a:solidFill>
                <a:latin typeface="+mn-lt"/>
              </a:rPr>
              <a:t>to</a:t>
            </a:r>
            <a:r>
              <a:rPr lang="de-DE" dirty="0">
                <a:solidFill>
                  <a:srgbClr val="595959"/>
                </a:solidFill>
                <a:latin typeface="+mn-lt"/>
              </a:rPr>
              <a:t> </a:t>
            </a:r>
            <a:r>
              <a:rPr lang="de-DE" dirty="0" err="1">
                <a:solidFill>
                  <a:srgbClr val="595959"/>
                </a:solidFill>
                <a:latin typeface="+mn-lt"/>
              </a:rPr>
              <a:t>achieve</a:t>
            </a:r>
            <a:r>
              <a:rPr lang="de-DE" dirty="0">
                <a:solidFill>
                  <a:srgbClr val="595959"/>
                </a:solidFill>
                <a:latin typeface="+mn-lt"/>
              </a:rPr>
              <a:t> a </a:t>
            </a:r>
            <a:r>
              <a:rPr lang="de-DE" dirty="0" err="1">
                <a:solidFill>
                  <a:srgbClr val="595959"/>
                </a:solidFill>
                <a:latin typeface="+mn-lt"/>
              </a:rPr>
              <a:t>job</a:t>
            </a:r>
            <a:r>
              <a:rPr lang="de-DE" dirty="0">
                <a:solidFill>
                  <a:srgbClr val="595959"/>
                </a:solidFill>
                <a:latin typeface="+mn-lt"/>
              </a:rPr>
              <a:t>.</a:t>
            </a:r>
          </a:p>
          <a:p>
            <a:pPr>
              <a:buClr>
                <a:srgbClr val="CE1618"/>
              </a:buClr>
              <a:buFont typeface="Wingdings" panose="05000000000000000000" pitchFamily="2" charset="2"/>
              <a:buChar char="ü"/>
            </a:pPr>
            <a:r>
              <a:rPr lang="de-DE" dirty="0">
                <a:solidFill>
                  <a:srgbClr val="595959"/>
                </a:solidFill>
                <a:latin typeface="+mn-lt"/>
              </a:rPr>
              <a:t>Best </a:t>
            </a:r>
            <a:r>
              <a:rPr lang="de-DE" dirty="0" err="1">
                <a:solidFill>
                  <a:srgbClr val="595959"/>
                </a:solidFill>
                <a:latin typeface="+mn-lt"/>
              </a:rPr>
              <a:t>educated</a:t>
            </a:r>
            <a:r>
              <a:rPr lang="de-DE" dirty="0">
                <a:solidFill>
                  <a:srgbClr val="595959"/>
                </a:solidFill>
                <a:latin typeface="+mn-lt"/>
              </a:rPr>
              <a:t> </a:t>
            </a:r>
            <a:r>
              <a:rPr lang="de-DE" dirty="0" err="1">
                <a:solidFill>
                  <a:srgbClr val="595959"/>
                </a:solidFill>
                <a:latin typeface="+mn-lt"/>
              </a:rPr>
              <a:t>staff</a:t>
            </a:r>
            <a:r>
              <a:rPr lang="de-DE" dirty="0">
                <a:solidFill>
                  <a:srgbClr val="595959"/>
                </a:solidFill>
                <a:latin typeface="+mn-lt"/>
              </a:rPr>
              <a:t> (Jobcoach-Trainings)</a:t>
            </a:r>
          </a:p>
          <a:p>
            <a:pPr>
              <a:buClr>
                <a:srgbClr val="CE1618"/>
              </a:buClr>
              <a:buFont typeface="Wingdings" panose="05000000000000000000" pitchFamily="2" charset="2"/>
              <a:buChar char="ü"/>
            </a:pPr>
            <a:r>
              <a:rPr lang="de-DE" dirty="0">
                <a:solidFill>
                  <a:srgbClr val="595959"/>
                </a:solidFill>
                <a:latin typeface="+mn-lt"/>
              </a:rPr>
              <a:t>Non-</a:t>
            </a:r>
            <a:r>
              <a:rPr lang="de-DE" dirty="0" err="1">
                <a:solidFill>
                  <a:srgbClr val="595959"/>
                </a:solidFill>
                <a:latin typeface="+mn-lt"/>
              </a:rPr>
              <a:t>binding</a:t>
            </a:r>
            <a:r>
              <a:rPr lang="de-DE" dirty="0">
                <a:solidFill>
                  <a:srgbClr val="595959"/>
                </a:solidFill>
                <a:latin typeface="+mn-lt"/>
              </a:rPr>
              <a:t> </a:t>
            </a:r>
            <a:r>
              <a:rPr lang="de-DE" dirty="0" err="1">
                <a:solidFill>
                  <a:srgbClr val="595959"/>
                </a:solidFill>
                <a:latin typeface="+mn-lt"/>
              </a:rPr>
              <a:t>company</a:t>
            </a:r>
            <a:r>
              <a:rPr lang="de-DE" dirty="0">
                <a:solidFill>
                  <a:srgbClr val="595959"/>
                </a:solidFill>
                <a:latin typeface="+mn-lt"/>
              </a:rPr>
              <a:t> </a:t>
            </a:r>
            <a:r>
              <a:rPr lang="de-DE" dirty="0" err="1">
                <a:solidFill>
                  <a:srgbClr val="595959"/>
                </a:solidFill>
                <a:latin typeface="+mn-lt"/>
              </a:rPr>
              <a:t>trials</a:t>
            </a:r>
            <a:r>
              <a:rPr lang="de-DE" dirty="0">
                <a:solidFill>
                  <a:srgbClr val="595959"/>
                </a:solidFill>
                <a:latin typeface="+mn-lt"/>
              </a:rPr>
              <a:t> (</a:t>
            </a:r>
            <a:r>
              <a:rPr lang="de-DE" dirty="0" err="1">
                <a:solidFill>
                  <a:srgbClr val="595959"/>
                </a:solidFill>
                <a:latin typeface="+mn-lt"/>
              </a:rPr>
              <a:t>place</a:t>
            </a:r>
            <a:r>
              <a:rPr lang="de-DE" dirty="0">
                <a:solidFill>
                  <a:srgbClr val="595959"/>
                </a:solidFill>
                <a:latin typeface="+mn-lt"/>
              </a:rPr>
              <a:t> and </a:t>
            </a:r>
            <a:r>
              <a:rPr lang="de-DE" dirty="0" err="1">
                <a:solidFill>
                  <a:srgbClr val="595959"/>
                </a:solidFill>
                <a:latin typeface="+mn-lt"/>
              </a:rPr>
              <a:t>train</a:t>
            </a:r>
            <a:r>
              <a:rPr lang="de-DE" dirty="0">
                <a:solidFill>
                  <a:srgbClr val="595959"/>
                </a:solidFill>
                <a:latin typeface="+mn-lt"/>
              </a:rPr>
              <a:t>)</a:t>
            </a:r>
          </a:p>
          <a:p>
            <a:pPr>
              <a:buClr>
                <a:srgbClr val="CE1618"/>
              </a:buClr>
              <a:buFont typeface="Wingdings" panose="05000000000000000000" pitchFamily="2" charset="2"/>
              <a:buChar char="ü"/>
            </a:pPr>
            <a:r>
              <a:rPr lang="de-DE" dirty="0" err="1">
                <a:solidFill>
                  <a:srgbClr val="595959"/>
                </a:solidFill>
                <a:latin typeface="+mn-lt"/>
              </a:rPr>
              <a:t>Longlasting</a:t>
            </a:r>
            <a:r>
              <a:rPr lang="de-DE" dirty="0">
                <a:solidFill>
                  <a:srgbClr val="595959"/>
                </a:solidFill>
                <a:latin typeface="+mn-lt"/>
              </a:rPr>
              <a:t> </a:t>
            </a:r>
            <a:r>
              <a:rPr lang="de-DE" dirty="0" err="1">
                <a:solidFill>
                  <a:srgbClr val="595959"/>
                </a:solidFill>
                <a:latin typeface="+mn-lt"/>
              </a:rPr>
              <a:t>training</a:t>
            </a:r>
            <a:r>
              <a:rPr lang="de-DE" dirty="0">
                <a:solidFill>
                  <a:srgbClr val="595959"/>
                </a:solidFill>
                <a:latin typeface="+mn-lt"/>
              </a:rPr>
              <a:t> </a:t>
            </a:r>
            <a:r>
              <a:rPr lang="de-DE" dirty="0" err="1">
                <a:solidFill>
                  <a:srgbClr val="595959"/>
                </a:solidFill>
                <a:latin typeface="+mn-lt"/>
              </a:rPr>
              <a:t>with</a:t>
            </a:r>
            <a:r>
              <a:rPr lang="de-DE" dirty="0">
                <a:solidFill>
                  <a:srgbClr val="595959"/>
                </a:solidFill>
                <a:latin typeface="+mn-lt"/>
              </a:rPr>
              <a:t> Jobcoaches (</a:t>
            </a:r>
            <a:r>
              <a:rPr lang="de-DE" dirty="0" err="1">
                <a:solidFill>
                  <a:srgbClr val="595959"/>
                </a:solidFill>
                <a:latin typeface="+mn-lt"/>
              </a:rPr>
              <a:t>minimum</a:t>
            </a:r>
            <a:r>
              <a:rPr lang="de-DE" dirty="0">
                <a:solidFill>
                  <a:srgbClr val="595959"/>
                </a:solidFill>
                <a:latin typeface="+mn-lt"/>
              </a:rPr>
              <a:t> </a:t>
            </a:r>
            <a:r>
              <a:rPr lang="de-DE" dirty="0" err="1">
                <a:solidFill>
                  <a:srgbClr val="595959"/>
                </a:solidFill>
                <a:latin typeface="+mn-lt"/>
              </a:rPr>
              <a:t>the</a:t>
            </a:r>
            <a:r>
              <a:rPr lang="de-DE" dirty="0">
                <a:solidFill>
                  <a:srgbClr val="595959"/>
                </a:solidFill>
                <a:latin typeface="+mn-lt"/>
              </a:rPr>
              <a:t> </a:t>
            </a:r>
            <a:r>
              <a:rPr lang="de-DE" dirty="0" err="1">
                <a:solidFill>
                  <a:srgbClr val="595959"/>
                </a:solidFill>
                <a:latin typeface="+mn-lt"/>
              </a:rPr>
              <a:t>first</a:t>
            </a:r>
            <a:r>
              <a:rPr lang="de-DE" dirty="0">
                <a:solidFill>
                  <a:srgbClr val="595959"/>
                </a:solidFill>
                <a:latin typeface="+mn-lt"/>
              </a:rPr>
              <a:t> 2 </a:t>
            </a:r>
            <a:r>
              <a:rPr lang="de-DE" dirty="0" err="1">
                <a:solidFill>
                  <a:srgbClr val="595959"/>
                </a:solidFill>
                <a:latin typeface="+mn-lt"/>
              </a:rPr>
              <a:t>days</a:t>
            </a:r>
            <a:r>
              <a:rPr lang="de-DE" dirty="0">
                <a:solidFill>
                  <a:srgbClr val="595959"/>
                </a:solidFill>
                <a:latin typeface="+mn-lt"/>
              </a:rPr>
              <a:t>)</a:t>
            </a:r>
          </a:p>
          <a:p>
            <a:pPr>
              <a:buClr>
                <a:srgbClr val="CE1618"/>
              </a:buClr>
              <a:buFont typeface="Wingdings" panose="05000000000000000000" pitchFamily="2" charset="2"/>
              <a:buChar char="ü"/>
            </a:pPr>
            <a:r>
              <a:rPr lang="de-DE" dirty="0">
                <a:solidFill>
                  <a:srgbClr val="595959"/>
                </a:solidFill>
                <a:latin typeface="+mn-lt"/>
              </a:rPr>
              <a:t>Every </a:t>
            </a:r>
            <a:r>
              <a:rPr lang="de-DE" dirty="0" err="1">
                <a:solidFill>
                  <a:srgbClr val="595959"/>
                </a:solidFill>
                <a:latin typeface="+mn-lt"/>
              </a:rPr>
              <a:t>week</a:t>
            </a:r>
            <a:r>
              <a:rPr lang="de-DE" dirty="0">
                <a:solidFill>
                  <a:srgbClr val="595959"/>
                </a:solidFill>
                <a:latin typeface="+mn-lt"/>
              </a:rPr>
              <a:t> </a:t>
            </a:r>
            <a:r>
              <a:rPr lang="de-DE" dirty="0" err="1">
                <a:solidFill>
                  <a:srgbClr val="595959"/>
                </a:solidFill>
                <a:latin typeface="+mn-lt"/>
              </a:rPr>
              <a:t>minimum</a:t>
            </a:r>
            <a:r>
              <a:rPr lang="de-DE" dirty="0">
                <a:solidFill>
                  <a:srgbClr val="595959"/>
                </a:solidFill>
                <a:latin typeface="+mn-lt"/>
              </a:rPr>
              <a:t> </a:t>
            </a:r>
            <a:r>
              <a:rPr lang="de-DE" dirty="0" err="1">
                <a:solidFill>
                  <a:srgbClr val="595959"/>
                </a:solidFill>
                <a:latin typeface="+mn-lt"/>
              </a:rPr>
              <a:t>one</a:t>
            </a:r>
            <a:r>
              <a:rPr lang="de-DE" dirty="0">
                <a:solidFill>
                  <a:srgbClr val="595959"/>
                </a:solidFill>
                <a:latin typeface="+mn-lt"/>
              </a:rPr>
              <a:t> </a:t>
            </a:r>
            <a:r>
              <a:rPr lang="de-DE" dirty="0" err="1">
                <a:solidFill>
                  <a:srgbClr val="595959"/>
                </a:solidFill>
                <a:latin typeface="+mn-lt"/>
              </a:rPr>
              <a:t>contact</a:t>
            </a:r>
            <a:r>
              <a:rPr lang="de-DE" dirty="0">
                <a:solidFill>
                  <a:srgbClr val="595959"/>
                </a:solidFill>
                <a:latin typeface="+mn-lt"/>
              </a:rPr>
              <a:t> in </a:t>
            </a:r>
            <a:r>
              <a:rPr lang="de-DE" dirty="0" err="1">
                <a:solidFill>
                  <a:srgbClr val="595959"/>
                </a:solidFill>
                <a:latin typeface="+mn-lt"/>
              </a:rPr>
              <a:t>the</a:t>
            </a:r>
            <a:r>
              <a:rPr lang="de-DE" dirty="0">
                <a:solidFill>
                  <a:srgbClr val="595959"/>
                </a:solidFill>
                <a:latin typeface="+mn-lt"/>
              </a:rPr>
              <a:t> </a:t>
            </a:r>
            <a:r>
              <a:rPr lang="de-DE" dirty="0" err="1">
                <a:solidFill>
                  <a:srgbClr val="595959"/>
                </a:solidFill>
                <a:latin typeface="+mn-lt"/>
              </a:rPr>
              <a:t>company</a:t>
            </a:r>
            <a:r>
              <a:rPr lang="de-DE" dirty="0">
                <a:solidFill>
                  <a:srgbClr val="595959"/>
                </a:solidFill>
                <a:latin typeface="+mn-lt"/>
              </a:rPr>
              <a:t> </a:t>
            </a:r>
            <a:r>
              <a:rPr lang="de-DE" dirty="0" err="1">
                <a:solidFill>
                  <a:srgbClr val="595959"/>
                </a:solidFill>
                <a:latin typeface="+mn-lt"/>
              </a:rPr>
              <a:t>to</a:t>
            </a:r>
            <a:r>
              <a:rPr lang="de-DE" dirty="0">
                <a:solidFill>
                  <a:srgbClr val="595959"/>
                </a:solidFill>
                <a:latin typeface="+mn-lt"/>
              </a:rPr>
              <a:t> support </a:t>
            </a:r>
            <a:r>
              <a:rPr lang="de-DE" dirty="0" err="1">
                <a:solidFill>
                  <a:srgbClr val="595959"/>
                </a:solidFill>
                <a:latin typeface="+mn-lt"/>
              </a:rPr>
              <a:t>both</a:t>
            </a:r>
            <a:r>
              <a:rPr lang="de-DE" dirty="0">
                <a:solidFill>
                  <a:srgbClr val="595959"/>
                </a:solidFill>
                <a:latin typeface="+mn-lt"/>
              </a:rPr>
              <a:t> </a:t>
            </a:r>
            <a:r>
              <a:rPr lang="de-DE" dirty="0" err="1">
                <a:solidFill>
                  <a:srgbClr val="595959"/>
                </a:solidFill>
                <a:latin typeface="+mn-lt"/>
              </a:rPr>
              <a:t>sides</a:t>
            </a:r>
            <a:endParaRPr lang="de-DE" dirty="0">
              <a:solidFill>
                <a:srgbClr val="595959"/>
              </a:solidFill>
              <a:latin typeface="+mn-lt"/>
            </a:endParaRPr>
          </a:p>
          <a:p>
            <a:pPr>
              <a:buClr>
                <a:srgbClr val="CE1618"/>
              </a:buClr>
              <a:buFont typeface="Wingdings" panose="05000000000000000000" pitchFamily="2" charset="2"/>
              <a:buChar char="ü"/>
            </a:pPr>
            <a:r>
              <a:rPr lang="de-DE" dirty="0" err="1">
                <a:solidFill>
                  <a:srgbClr val="595959"/>
                </a:solidFill>
                <a:latin typeface="+mn-lt"/>
              </a:rPr>
              <a:t>Subsidies</a:t>
            </a:r>
            <a:r>
              <a:rPr lang="de-DE" dirty="0">
                <a:solidFill>
                  <a:srgbClr val="595959"/>
                </a:solidFill>
                <a:latin typeface="+mn-lt"/>
              </a:rPr>
              <a:t> </a:t>
            </a:r>
            <a:r>
              <a:rPr lang="de-DE" dirty="0" err="1">
                <a:solidFill>
                  <a:srgbClr val="595959"/>
                </a:solidFill>
                <a:latin typeface="+mn-lt"/>
              </a:rPr>
              <a:t>for</a:t>
            </a:r>
            <a:r>
              <a:rPr lang="de-DE" dirty="0">
                <a:solidFill>
                  <a:srgbClr val="595959"/>
                </a:solidFill>
                <a:latin typeface="+mn-lt"/>
              </a:rPr>
              <a:t> </a:t>
            </a:r>
            <a:r>
              <a:rPr lang="de-DE" dirty="0" err="1">
                <a:solidFill>
                  <a:srgbClr val="595959"/>
                </a:solidFill>
                <a:latin typeface="+mn-lt"/>
              </a:rPr>
              <a:t>companies</a:t>
            </a:r>
            <a:r>
              <a:rPr lang="de-DE" dirty="0">
                <a:solidFill>
                  <a:srgbClr val="595959"/>
                </a:solidFill>
                <a:latin typeface="+mn-lt"/>
              </a:rPr>
              <a:t> </a:t>
            </a:r>
            <a:r>
              <a:rPr lang="de-DE" dirty="0" err="1">
                <a:solidFill>
                  <a:srgbClr val="595959"/>
                </a:solidFill>
                <a:latin typeface="+mn-lt"/>
              </a:rPr>
              <a:t>to</a:t>
            </a:r>
            <a:r>
              <a:rPr lang="de-DE" dirty="0">
                <a:solidFill>
                  <a:srgbClr val="595959"/>
                </a:solidFill>
                <a:latin typeface="+mn-lt"/>
              </a:rPr>
              <a:t> </a:t>
            </a:r>
            <a:r>
              <a:rPr lang="de-DE" dirty="0" err="1">
                <a:solidFill>
                  <a:srgbClr val="595959"/>
                </a:solidFill>
                <a:latin typeface="+mn-lt"/>
              </a:rPr>
              <a:t>compensate</a:t>
            </a:r>
            <a:r>
              <a:rPr lang="de-DE" dirty="0">
                <a:solidFill>
                  <a:srgbClr val="595959"/>
                </a:solidFill>
                <a:latin typeface="+mn-lt"/>
              </a:rPr>
              <a:t> </a:t>
            </a:r>
            <a:r>
              <a:rPr lang="de-DE" dirty="0" err="1">
                <a:solidFill>
                  <a:srgbClr val="595959"/>
                </a:solidFill>
                <a:latin typeface="+mn-lt"/>
              </a:rPr>
              <a:t>costs</a:t>
            </a:r>
            <a:r>
              <a:rPr lang="de-DE" dirty="0">
                <a:solidFill>
                  <a:srgbClr val="595959"/>
                </a:solidFill>
                <a:latin typeface="+mn-lt"/>
              </a:rPr>
              <a:t> </a:t>
            </a:r>
            <a:r>
              <a:rPr lang="de-DE" dirty="0" err="1">
                <a:solidFill>
                  <a:srgbClr val="595959"/>
                </a:solidFill>
                <a:latin typeface="+mn-lt"/>
              </a:rPr>
              <a:t>to</a:t>
            </a:r>
            <a:r>
              <a:rPr lang="de-DE" dirty="0">
                <a:solidFill>
                  <a:srgbClr val="595959"/>
                </a:solidFill>
                <a:latin typeface="+mn-lt"/>
              </a:rPr>
              <a:t> support </a:t>
            </a:r>
            <a:r>
              <a:rPr lang="de-DE" dirty="0" err="1">
                <a:solidFill>
                  <a:srgbClr val="595959"/>
                </a:solidFill>
                <a:latin typeface="+mn-lt"/>
              </a:rPr>
              <a:t>the</a:t>
            </a:r>
            <a:r>
              <a:rPr lang="de-DE" dirty="0">
                <a:solidFill>
                  <a:srgbClr val="595959"/>
                </a:solidFill>
                <a:latin typeface="+mn-lt"/>
              </a:rPr>
              <a:t> </a:t>
            </a:r>
            <a:r>
              <a:rPr lang="de-DE" dirty="0" err="1">
                <a:solidFill>
                  <a:srgbClr val="595959"/>
                </a:solidFill>
                <a:latin typeface="+mn-lt"/>
              </a:rPr>
              <a:t>working</a:t>
            </a:r>
            <a:r>
              <a:rPr lang="de-DE" dirty="0">
                <a:solidFill>
                  <a:srgbClr val="595959"/>
                </a:solidFill>
                <a:latin typeface="+mn-lt"/>
              </a:rPr>
              <a:t> </a:t>
            </a:r>
            <a:r>
              <a:rPr lang="de-DE" dirty="0" err="1">
                <a:solidFill>
                  <a:srgbClr val="595959"/>
                </a:solidFill>
                <a:latin typeface="+mn-lt"/>
              </a:rPr>
              <a:t>contract</a:t>
            </a:r>
            <a:r>
              <a:rPr lang="de-DE" dirty="0">
                <a:solidFill>
                  <a:srgbClr val="595959"/>
                </a:solidFill>
                <a:latin typeface="+mn-lt"/>
              </a:rPr>
              <a:t> </a:t>
            </a:r>
          </a:p>
          <a:p>
            <a:pPr>
              <a:buClr>
                <a:srgbClr val="CE1618"/>
              </a:buClr>
              <a:buFont typeface="Wingdings" panose="05000000000000000000" pitchFamily="2" charset="2"/>
              <a:buChar char="ü"/>
            </a:pPr>
            <a:r>
              <a:rPr lang="de-DE" dirty="0" err="1">
                <a:solidFill>
                  <a:srgbClr val="595959"/>
                </a:solidFill>
                <a:latin typeface="+mn-lt"/>
              </a:rPr>
              <a:t>Ongoing</a:t>
            </a:r>
            <a:r>
              <a:rPr lang="de-DE" dirty="0">
                <a:solidFill>
                  <a:srgbClr val="595959"/>
                </a:solidFill>
                <a:latin typeface="+mn-lt"/>
              </a:rPr>
              <a:t> support </a:t>
            </a:r>
            <a:r>
              <a:rPr lang="de-DE" dirty="0" err="1">
                <a:solidFill>
                  <a:srgbClr val="595959"/>
                </a:solidFill>
                <a:latin typeface="+mn-lt"/>
              </a:rPr>
              <a:t>as</a:t>
            </a:r>
            <a:r>
              <a:rPr lang="de-DE" dirty="0">
                <a:solidFill>
                  <a:srgbClr val="595959"/>
                </a:solidFill>
                <a:latin typeface="+mn-lt"/>
              </a:rPr>
              <a:t> </a:t>
            </a:r>
            <a:r>
              <a:rPr lang="de-DE" dirty="0" err="1">
                <a:solidFill>
                  <a:srgbClr val="595959"/>
                </a:solidFill>
                <a:latin typeface="+mn-lt"/>
              </a:rPr>
              <a:t>long</a:t>
            </a:r>
            <a:r>
              <a:rPr lang="de-DE" dirty="0">
                <a:solidFill>
                  <a:srgbClr val="595959"/>
                </a:solidFill>
                <a:latin typeface="+mn-lt"/>
              </a:rPr>
              <a:t> </a:t>
            </a:r>
            <a:r>
              <a:rPr lang="de-DE" dirty="0" err="1">
                <a:solidFill>
                  <a:srgbClr val="595959"/>
                </a:solidFill>
                <a:latin typeface="+mn-lt"/>
              </a:rPr>
              <a:t>as</a:t>
            </a:r>
            <a:r>
              <a:rPr lang="de-DE" dirty="0">
                <a:solidFill>
                  <a:srgbClr val="595959"/>
                </a:solidFill>
                <a:latin typeface="+mn-lt"/>
              </a:rPr>
              <a:t> </a:t>
            </a:r>
            <a:r>
              <a:rPr lang="de-DE" dirty="0" err="1">
                <a:solidFill>
                  <a:srgbClr val="595959"/>
                </a:solidFill>
                <a:latin typeface="+mn-lt"/>
              </a:rPr>
              <a:t>necessary</a:t>
            </a:r>
            <a:endParaRPr lang="de-DE" dirty="0">
              <a:solidFill>
                <a:srgbClr val="595959"/>
              </a:solidFill>
              <a:latin typeface="+mn-lt"/>
            </a:endParaRPr>
          </a:p>
          <a:p>
            <a:pPr>
              <a:buClr>
                <a:srgbClr val="CE1618"/>
              </a:buClr>
              <a:buFont typeface="Wingdings" panose="05000000000000000000" pitchFamily="2" charset="2"/>
              <a:buChar char="ü"/>
            </a:pPr>
            <a:r>
              <a:rPr lang="de-DE" b="1" dirty="0">
                <a:solidFill>
                  <a:srgbClr val="595959"/>
                </a:solidFill>
                <a:latin typeface="+mn-lt"/>
              </a:rPr>
              <a:t>Create </a:t>
            </a:r>
            <a:r>
              <a:rPr lang="de-DE" b="1" dirty="0" err="1">
                <a:solidFill>
                  <a:srgbClr val="595959"/>
                </a:solidFill>
                <a:latin typeface="+mn-lt"/>
              </a:rPr>
              <a:t>new</a:t>
            </a:r>
            <a:r>
              <a:rPr lang="de-DE" b="1" dirty="0">
                <a:solidFill>
                  <a:srgbClr val="595959"/>
                </a:solidFill>
                <a:latin typeface="+mn-lt"/>
              </a:rPr>
              <a:t> </a:t>
            </a:r>
            <a:r>
              <a:rPr lang="de-DE" b="1" dirty="0" err="1">
                <a:solidFill>
                  <a:srgbClr val="595959"/>
                </a:solidFill>
                <a:latin typeface="+mn-lt"/>
              </a:rPr>
              <a:t>jobs</a:t>
            </a:r>
            <a:r>
              <a:rPr lang="de-DE" b="1" dirty="0">
                <a:solidFill>
                  <a:srgbClr val="595959"/>
                </a:solidFill>
                <a:latin typeface="+mn-lt"/>
              </a:rPr>
              <a:t>, </a:t>
            </a:r>
            <a:r>
              <a:rPr lang="de-DE" b="1" dirty="0" err="1">
                <a:solidFill>
                  <a:srgbClr val="595959"/>
                </a:solidFill>
                <a:latin typeface="+mn-lt"/>
              </a:rPr>
              <a:t>that</a:t>
            </a:r>
            <a:r>
              <a:rPr lang="de-DE" b="1" dirty="0">
                <a:solidFill>
                  <a:srgbClr val="595959"/>
                </a:solidFill>
                <a:latin typeface="+mn-lt"/>
              </a:rPr>
              <a:t> fit </a:t>
            </a:r>
            <a:r>
              <a:rPr lang="de-DE" b="1" dirty="0" err="1">
                <a:solidFill>
                  <a:srgbClr val="595959"/>
                </a:solidFill>
                <a:latin typeface="+mn-lt"/>
              </a:rPr>
              <a:t>to</a:t>
            </a:r>
            <a:r>
              <a:rPr lang="de-DE" b="1" dirty="0">
                <a:solidFill>
                  <a:srgbClr val="595959"/>
                </a:solidFill>
                <a:latin typeface="+mn-lt"/>
              </a:rPr>
              <a:t> </a:t>
            </a:r>
            <a:r>
              <a:rPr lang="de-DE" b="1" dirty="0" err="1">
                <a:solidFill>
                  <a:srgbClr val="595959"/>
                </a:solidFill>
                <a:latin typeface="+mn-lt"/>
              </a:rPr>
              <a:t>the</a:t>
            </a:r>
            <a:r>
              <a:rPr lang="de-DE" b="1" dirty="0">
                <a:solidFill>
                  <a:srgbClr val="595959"/>
                </a:solidFill>
                <a:latin typeface="+mn-lt"/>
              </a:rPr>
              <a:t> </a:t>
            </a:r>
            <a:r>
              <a:rPr lang="de-DE" b="1" dirty="0" err="1">
                <a:solidFill>
                  <a:srgbClr val="595959"/>
                </a:solidFill>
                <a:latin typeface="+mn-lt"/>
              </a:rPr>
              <a:t>skills</a:t>
            </a:r>
            <a:r>
              <a:rPr lang="de-DE" b="1" dirty="0">
                <a:solidFill>
                  <a:srgbClr val="595959"/>
                </a:solidFill>
                <a:latin typeface="+mn-lt"/>
              </a:rPr>
              <a:t> </a:t>
            </a:r>
            <a:r>
              <a:rPr lang="de-DE" b="1" dirty="0" err="1">
                <a:solidFill>
                  <a:srgbClr val="595959"/>
                </a:solidFill>
                <a:latin typeface="+mn-lt"/>
              </a:rPr>
              <a:t>of</a:t>
            </a:r>
            <a:r>
              <a:rPr lang="de-DE" b="1" dirty="0">
                <a:solidFill>
                  <a:srgbClr val="595959"/>
                </a:solidFill>
                <a:latin typeface="+mn-lt"/>
              </a:rPr>
              <a:t> </a:t>
            </a:r>
            <a:r>
              <a:rPr lang="de-DE" b="1" dirty="0" err="1">
                <a:solidFill>
                  <a:srgbClr val="595959"/>
                </a:solidFill>
                <a:latin typeface="+mn-lt"/>
              </a:rPr>
              <a:t>people</a:t>
            </a:r>
            <a:endParaRPr lang="de-DE" b="1" dirty="0">
              <a:solidFill>
                <a:srgbClr val="595959"/>
              </a:solidFill>
              <a:latin typeface="+mn-lt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47AC82A-7EFF-457A-AF53-E0D739A71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595959"/>
                </a:solidFill>
              </a:rPr>
              <a:t>#ZeroCon25</a:t>
            </a:r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1734B50-5080-4F5D-A3CA-9C2399578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6</a:t>
            </a:fld>
            <a:endParaRPr lang="en-GB"/>
          </a:p>
        </p:txBody>
      </p:sp>
      <p:pic>
        <p:nvPicPr>
          <p:cNvPr id="6" name="Grafik 5" descr="This picture shows the logo of Access - Inklusion im Arbeitsleben. It consists of ten squares. Nine of them are grey and aligned. One of the them is showing a red to orange gradient and the position is slightly off. On the right you can read the words: Access - Inklusion im Arbeitsleben. ">
            <a:extLst>
              <a:ext uri="{FF2B5EF4-FFF2-40B4-BE49-F238E27FC236}">
                <a16:creationId xmlns:a16="http://schemas.microsoft.com/office/drawing/2014/main" id="{F461CFF8-8301-4574-81B1-8178FE73B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783" y="244227"/>
            <a:ext cx="1763941" cy="60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6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18CFE24C-927C-405F-B252-2C92D69FAE1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3400" y="576642"/>
            <a:ext cx="10548000" cy="1368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The search</a:t>
            </a:r>
            <a:b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</a:br>
            <a:endParaRPr kumimoji="0" lang="de-DE" sz="44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j-cs"/>
            </a:endParaRPr>
          </a:p>
        </p:txBody>
      </p:sp>
      <p:graphicFrame>
        <p:nvGraphicFramePr>
          <p:cNvPr id="6" name="Diagramm 5" descr="The graphic shows two circles which are interlined. The left one is titled &quot;Individual skills&quot;, the one on the right is titled &quot;Workplace requirements&quot;. The space where both circles interline is titled &quot;The fit&quot;.">
            <a:extLst>
              <a:ext uri="{FF2B5EF4-FFF2-40B4-BE49-F238E27FC236}">
                <a16:creationId xmlns:a16="http://schemas.microsoft.com/office/drawing/2014/main" id="{C3A1290F-266A-4102-9AC2-C3A226E0E3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044861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10B2C1A5-363C-4E9D-98BA-212AECE3B348}"/>
              </a:ext>
            </a:extLst>
          </p:cNvPr>
          <p:cNvSpPr txBox="1"/>
          <p:nvPr/>
        </p:nvSpPr>
        <p:spPr>
          <a:xfrm>
            <a:off x="5556738" y="3198166"/>
            <a:ext cx="1383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Match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C2A1D8D-C5F8-4A4E-BD52-DAC534F61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595959"/>
                </a:solidFill>
              </a:rPr>
              <a:t>#ZeroCon25</a:t>
            </a:r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43D2634-D31D-4927-BB6D-806E2567A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7</a:t>
            </a:fld>
            <a:endParaRPr lang="en-GB"/>
          </a:p>
        </p:txBody>
      </p:sp>
      <p:pic>
        <p:nvPicPr>
          <p:cNvPr id="4" name="Grafik 3" descr="This picture shows the logo of Access - Inklusion im Arbeitsleben. It consists of ten squares. Nine of them are grey and aligned. One of the them is showing a red to orange gradient and the position is slightly off. On the right you can read the words: Access - Inklusion im Arbeitsleben.">
            <a:extLst>
              <a:ext uri="{FF2B5EF4-FFF2-40B4-BE49-F238E27FC236}">
                <a16:creationId xmlns:a16="http://schemas.microsoft.com/office/drawing/2014/main" id="{901DC421-5EE1-4821-84DE-E74C989469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783" y="244227"/>
            <a:ext cx="1763941" cy="60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27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DC804DE7-5486-4BE0-84AA-F8F5F5B2AC5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3400" y="576642"/>
            <a:ext cx="10548000" cy="1368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The workplace, that fits</a:t>
            </a:r>
            <a:b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</a:br>
            <a:endParaRPr kumimoji="0" lang="de-DE" sz="44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j-cs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AC3C208-E3CE-4D58-9045-6AA582741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780795"/>
            <a:ext cx="10515600" cy="3861226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595959"/>
                </a:solidFill>
                <a:latin typeface="+mn-lt"/>
              </a:rPr>
              <a:t>takes into account the abilities and skills of a person with a disability and the needs of the company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595959"/>
                </a:solidFill>
                <a:latin typeface="+mn-lt"/>
              </a:rPr>
              <a:t>is often a new, additional workplace, which can also include parts of a regular workplace and thus relieve the workload of skilled workers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595959"/>
                </a:solidFill>
                <a:latin typeface="+mn-lt"/>
              </a:rPr>
              <a:t>often bundles work from different fields of activity (we think in terms of activities, not professions)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595959"/>
                </a:solidFill>
                <a:latin typeface="+mn-lt"/>
              </a:rPr>
              <a:t>is the result of a systematic search by the job coach with all those involved</a:t>
            </a:r>
            <a:endParaRPr lang="de-DE" dirty="0">
              <a:solidFill>
                <a:srgbClr val="595959"/>
              </a:solidFill>
              <a:latin typeface="+mn-lt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FE6B5C8-6F0B-423B-AD73-4C75BC5FA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595959"/>
                </a:solidFill>
              </a:rPr>
              <a:t>#ZeroCon25</a:t>
            </a:r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D86FB4E-1033-486B-9F56-72A3A6301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8</a:t>
            </a:fld>
            <a:endParaRPr lang="en-GB"/>
          </a:p>
        </p:txBody>
      </p:sp>
      <p:pic>
        <p:nvPicPr>
          <p:cNvPr id="7" name="Grafik 6" descr="This picture shows the logo of Access - Inklusion im Arbeitsleben. It consists of ten squares. Nine of them are grey and aligned. One of the them is showing a red to orange gradient and the position is slightly off. On the right you can read the words: Access - Inklusion im Arbeitsleben. ">
            <a:extLst>
              <a:ext uri="{FF2B5EF4-FFF2-40B4-BE49-F238E27FC236}">
                <a16:creationId xmlns:a16="http://schemas.microsoft.com/office/drawing/2014/main" id="{F383D323-0BF4-4225-BBE2-3EFCC890BC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783" y="244227"/>
            <a:ext cx="1763941" cy="60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9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FC7958-F825-4E37-AC71-8DB6ADB20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6769"/>
            <a:ext cx="10515600" cy="1325563"/>
          </a:xfrm>
        </p:spPr>
        <p:txBody>
          <a:bodyPr/>
          <a:lstStyle/>
          <a:p>
            <a:r>
              <a:rPr lang="de-DE" dirty="0" err="1">
                <a:solidFill>
                  <a:srgbClr val="595959"/>
                </a:solidFill>
              </a:rPr>
              <a:t>Succes</a:t>
            </a:r>
            <a:r>
              <a:rPr lang="de-DE" dirty="0">
                <a:solidFill>
                  <a:srgbClr val="595959"/>
                </a:solidFill>
              </a:rPr>
              <a:t> </a:t>
            </a:r>
            <a:r>
              <a:rPr lang="de-DE" dirty="0" err="1">
                <a:solidFill>
                  <a:srgbClr val="595959"/>
                </a:solidFill>
              </a:rPr>
              <a:t>stories</a:t>
            </a:r>
            <a:endParaRPr lang="de-DE" dirty="0">
              <a:solidFill>
                <a:srgbClr val="595959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17B210E-9A11-4950-A9E1-102A26603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19902"/>
            <a:ext cx="5148000" cy="864000"/>
          </a:xfrm>
        </p:spPr>
        <p:txBody>
          <a:bodyPr>
            <a:normAutofit/>
          </a:bodyPr>
          <a:lstStyle/>
          <a:p>
            <a:r>
              <a:rPr lang="en-US" sz="2400" b="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Transition </a:t>
            </a:r>
            <a:r>
              <a:rPr lang="en-US" sz="2400" b="0" dirty="0">
                <a:solidFill>
                  <a:srgbClr val="595959"/>
                </a:solidFill>
                <a:latin typeface="Calibri" panose="020F0502020204030204" pitchFamily="34" charset="0"/>
                <a:ea typeface="Yu Gothic" panose="020B0400000000000000" pitchFamily="34" charset="-128"/>
              </a:rPr>
              <a:t>fr</a:t>
            </a:r>
            <a:r>
              <a:rPr lang="en-US" sz="2400" b="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om school to work: Vivian works in a bakery shop </a:t>
            </a:r>
            <a:endParaRPr lang="de-DE" sz="2400" b="0" dirty="0">
              <a:solidFill>
                <a:srgbClr val="595959"/>
              </a:solidFill>
              <a:effectLst/>
              <a:latin typeface="Calibri" panose="020F0502020204030204" pitchFamily="34" charset="0"/>
              <a:ea typeface="Yu Gothic" panose="020B0400000000000000" pitchFamily="34" charset="-128"/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0E6F53B-F50A-4996-932D-AED91B3B4D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19902"/>
            <a:ext cx="5148000" cy="864000"/>
          </a:xfrm>
        </p:spPr>
        <p:txBody>
          <a:bodyPr>
            <a:normAutofit/>
          </a:bodyPr>
          <a:lstStyle/>
          <a:p>
            <a:r>
              <a:rPr lang="en-US" sz="2400" b="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Theresa works as an assistant in a hotel kitch</a:t>
            </a:r>
            <a:r>
              <a:rPr lang="en-US" sz="2400" b="0" dirty="0">
                <a:solidFill>
                  <a:srgbClr val="595959"/>
                </a:solidFill>
                <a:latin typeface="Calibri" panose="020F0502020204030204" pitchFamily="34" charset="0"/>
                <a:ea typeface="Yu Gothic" panose="020B0400000000000000" pitchFamily="34" charset="-128"/>
              </a:rPr>
              <a:t>en</a:t>
            </a:r>
            <a:endParaRPr lang="de-DE" sz="2400" b="0" dirty="0">
              <a:solidFill>
                <a:srgbClr val="595959"/>
              </a:solidFill>
              <a:effectLst/>
              <a:latin typeface="Calibri" panose="020F0502020204030204" pitchFamily="34" charset="0"/>
              <a:ea typeface="Yu Gothic" panose="020B0400000000000000" pitchFamily="34" charset="-128"/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EC0E0D50-AE83-40F7-ADEC-2BE3ADDEE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595959"/>
                </a:solidFill>
              </a:rPr>
              <a:t>#ZeroCon25</a:t>
            </a:r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0749139E-C83B-47A9-AEA2-EFB223E2D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9</a:t>
            </a:fld>
            <a:endParaRPr lang="en-GB"/>
          </a:p>
        </p:txBody>
      </p:sp>
      <p:pic>
        <p:nvPicPr>
          <p:cNvPr id="9" name="Inhaltsplatzhalter 7" descr="This picture shows Vivian working with a dish washing machine inside a bakery.">
            <a:extLst>
              <a:ext uri="{FF2B5EF4-FFF2-40B4-BE49-F238E27FC236}">
                <a16:creationId xmlns:a16="http://schemas.microsoft.com/office/drawing/2014/main" id="{48DABC85-D85C-4289-A8EA-15E129878703}"/>
              </a:ext>
            </a:extLst>
          </p:cNvPr>
          <p:cNvPicPr preferRelativeResize="0"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76388" y="2964672"/>
            <a:ext cx="3684587" cy="2765394"/>
          </a:xfrm>
        </p:spPr>
      </p:pic>
      <p:pic>
        <p:nvPicPr>
          <p:cNvPr id="10" name="Inhaltsplatzhalter 7" descr="This picture shows two girls working in a hotel kitchen. The girl in the back is Theresa. She is working with a whisk.">
            <a:extLst>
              <a:ext uri="{FF2B5EF4-FFF2-40B4-BE49-F238E27FC236}">
                <a16:creationId xmlns:a16="http://schemas.microsoft.com/office/drawing/2014/main" id="{78C7DE71-9F27-4B29-8CA3-A7D4307D65A2}"/>
              </a:ext>
            </a:extLst>
          </p:cNvPr>
          <p:cNvPicPr preferRelativeResize="0"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26275" y="2505075"/>
            <a:ext cx="2875037" cy="3684588"/>
          </a:xfrm>
        </p:spPr>
      </p:pic>
      <p:pic>
        <p:nvPicPr>
          <p:cNvPr id="11" name="Grafik 10" descr="This picture shows the logo of Access - Inklusion im Arbeitsleben. It consists of ten squares. Nine of them are grey and aligned. One of the them is showing a red to orange gradient and the position is slightly off. On the right you can read the words: Access - Inklusion im Arbeitsleben. ">
            <a:extLst>
              <a:ext uri="{FF2B5EF4-FFF2-40B4-BE49-F238E27FC236}">
                <a16:creationId xmlns:a16="http://schemas.microsoft.com/office/drawing/2014/main" id="{FCED0E14-83D9-4BE1-BBE3-83EA415E3C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783" y="244227"/>
            <a:ext cx="1763941" cy="60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78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514</Words>
  <Application>Microsoft Office PowerPoint</Application>
  <PresentationFormat>Widescreen</PresentationFormat>
  <Paragraphs>98</Paragraphs>
  <Slides>11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Access!   Making professional inclusion a success  </vt:lpstr>
      <vt:lpstr>The story of Access</vt:lpstr>
      <vt:lpstr>The network,  above all</vt:lpstr>
      <vt:lpstr>The activities to win employers</vt:lpstr>
      <vt:lpstr>The process,  following the Supported Employment model</vt:lpstr>
      <vt:lpstr>The factors of success </vt:lpstr>
      <vt:lpstr>The search </vt:lpstr>
      <vt:lpstr>The workplace, that fits </vt:lpstr>
      <vt:lpstr>Succes stories</vt:lpstr>
      <vt:lpstr>And one more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Katerina Stanton Balazs</dc:creator>
  <cp:lastModifiedBy>Seeger, Andrea</cp:lastModifiedBy>
  <cp:revision>80</cp:revision>
  <dcterms:created xsi:type="dcterms:W3CDTF">2022-12-05T13:52:15Z</dcterms:created>
  <dcterms:modified xsi:type="dcterms:W3CDTF">2025-02-12T14:44:52Z</dcterms:modified>
</cp:coreProperties>
</file>