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86" autoAdjust="0"/>
    <p:restoredTop sz="75497" autoAdjust="0"/>
  </p:normalViewPr>
  <p:slideViewPr>
    <p:cSldViewPr snapToGrid="0">
      <p:cViewPr varScale="1">
        <p:scale>
          <a:sx n="48" d="100"/>
          <a:sy n="48" d="100"/>
        </p:scale>
        <p:origin x="159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26/02/2025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in this way.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26/02/2025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26/02/2025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26/02/2025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/>
          </a:bodyPr>
          <a:lstStyle/>
          <a:p>
            <a:r>
              <a:rPr lang="en-GB" sz="4000" dirty="0"/>
              <a:t>Difference solutions for minimize the impact of Sheltered Workshops</a:t>
            </a:r>
            <a:endParaRPr lang="en-GB" sz="4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Cristian Rovira 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Fundacion SIFU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Spain</a:t>
            </a:r>
          </a:p>
          <a:p>
            <a:r>
              <a:rPr lang="de-DE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New solutions for the sheltered workshop system </a:t>
            </a:r>
            <a:endParaRPr lang="en-US" sz="3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Viena 5</a:t>
            </a:r>
            <a:r>
              <a:rPr lang="en-US" sz="2400" b="1" baseline="30000" dirty="0">
                <a:latin typeface="Roboto" panose="02000000000000000000" pitchFamily="2" charset="0"/>
                <a:ea typeface="Roboto" panose="02000000000000000000" pitchFamily="2" charset="0"/>
              </a:rPr>
              <a:t>th</a:t>
            </a:r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 February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9C32398-88F3-6A06-DFE1-3EB404C118A8}"/>
              </a:ext>
            </a:extLst>
          </p:cNvPr>
          <p:cNvSpPr/>
          <p:nvPr/>
        </p:nvSpPr>
        <p:spPr>
          <a:xfrm>
            <a:off x="650694" y="4889391"/>
            <a:ext cx="2371046" cy="1308201"/>
          </a:xfrm>
          <a:custGeom>
            <a:avLst/>
            <a:gdLst>
              <a:gd name="connsiteX0" fmla="*/ 0 w 2371046"/>
              <a:gd name="connsiteY0" fmla="*/ 0 h 1308201"/>
              <a:gd name="connsiteX1" fmla="*/ 569051 w 2371046"/>
              <a:gd name="connsiteY1" fmla="*/ 0 h 1308201"/>
              <a:gd name="connsiteX2" fmla="*/ 1138102 w 2371046"/>
              <a:gd name="connsiteY2" fmla="*/ 0 h 1308201"/>
              <a:gd name="connsiteX3" fmla="*/ 1778285 w 2371046"/>
              <a:gd name="connsiteY3" fmla="*/ 0 h 1308201"/>
              <a:gd name="connsiteX4" fmla="*/ 2371046 w 2371046"/>
              <a:gd name="connsiteY4" fmla="*/ 0 h 1308201"/>
              <a:gd name="connsiteX5" fmla="*/ 2371046 w 2371046"/>
              <a:gd name="connsiteY5" fmla="*/ 614854 h 1308201"/>
              <a:gd name="connsiteX6" fmla="*/ 2371046 w 2371046"/>
              <a:gd name="connsiteY6" fmla="*/ 1308201 h 1308201"/>
              <a:gd name="connsiteX7" fmla="*/ 1730864 w 2371046"/>
              <a:gd name="connsiteY7" fmla="*/ 1308201 h 1308201"/>
              <a:gd name="connsiteX8" fmla="*/ 1209233 w 2371046"/>
              <a:gd name="connsiteY8" fmla="*/ 1308201 h 1308201"/>
              <a:gd name="connsiteX9" fmla="*/ 569051 w 2371046"/>
              <a:gd name="connsiteY9" fmla="*/ 1308201 h 1308201"/>
              <a:gd name="connsiteX10" fmla="*/ 0 w 2371046"/>
              <a:gd name="connsiteY10" fmla="*/ 1308201 h 1308201"/>
              <a:gd name="connsiteX11" fmla="*/ 0 w 2371046"/>
              <a:gd name="connsiteY11" fmla="*/ 667183 h 1308201"/>
              <a:gd name="connsiteX12" fmla="*/ 0 w 2371046"/>
              <a:gd name="connsiteY12" fmla="*/ 0 h 130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71046" h="1308201" fill="none" extrusionOk="0">
                <a:moveTo>
                  <a:pt x="0" y="0"/>
                </a:moveTo>
                <a:cubicBezTo>
                  <a:pt x="212575" y="320"/>
                  <a:pt x="402887" y="23606"/>
                  <a:pt x="569051" y="0"/>
                </a:cubicBezTo>
                <a:cubicBezTo>
                  <a:pt x="735215" y="-23606"/>
                  <a:pt x="875693" y="-24232"/>
                  <a:pt x="1138102" y="0"/>
                </a:cubicBezTo>
                <a:cubicBezTo>
                  <a:pt x="1400511" y="24232"/>
                  <a:pt x="1575901" y="1577"/>
                  <a:pt x="1778285" y="0"/>
                </a:cubicBezTo>
                <a:cubicBezTo>
                  <a:pt x="1980669" y="-1577"/>
                  <a:pt x="2074721" y="12266"/>
                  <a:pt x="2371046" y="0"/>
                </a:cubicBezTo>
                <a:cubicBezTo>
                  <a:pt x="2386579" y="270619"/>
                  <a:pt x="2389116" y="311752"/>
                  <a:pt x="2371046" y="614854"/>
                </a:cubicBezTo>
                <a:cubicBezTo>
                  <a:pt x="2352976" y="917956"/>
                  <a:pt x="2392655" y="1097712"/>
                  <a:pt x="2371046" y="1308201"/>
                </a:cubicBezTo>
                <a:cubicBezTo>
                  <a:pt x="2108036" y="1282569"/>
                  <a:pt x="1900075" y="1310204"/>
                  <a:pt x="1730864" y="1308201"/>
                </a:cubicBezTo>
                <a:cubicBezTo>
                  <a:pt x="1561653" y="1306198"/>
                  <a:pt x="1453732" y="1286685"/>
                  <a:pt x="1209233" y="1308201"/>
                </a:cubicBezTo>
                <a:cubicBezTo>
                  <a:pt x="964734" y="1329717"/>
                  <a:pt x="768148" y="1285104"/>
                  <a:pt x="569051" y="1308201"/>
                </a:cubicBezTo>
                <a:cubicBezTo>
                  <a:pt x="369954" y="1331298"/>
                  <a:pt x="200694" y="1289870"/>
                  <a:pt x="0" y="1308201"/>
                </a:cubicBezTo>
                <a:cubicBezTo>
                  <a:pt x="-3584" y="1125959"/>
                  <a:pt x="25902" y="894346"/>
                  <a:pt x="0" y="667183"/>
                </a:cubicBezTo>
                <a:cubicBezTo>
                  <a:pt x="-25902" y="440020"/>
                  <a:pt x="7954" y="284294"/>
                  <a:pt x="0" y="0"/>
                </a:cubicBezTo>
                <a:close/>
              </a:path>
              <a:path w="2371046" h="1308201" stroke="0" extrusionOk="0">
                <a:moveTo>
                  <a:pt x="0" y="0"/>
                </a:moveTo>
                <a:cubicBezTo>
                  <a:pt x="150074" y="7223"/>
                  <a:pt x="341525" y="1736"/>
                  <a:pt x="592762" y="0"/>
                </a:cubicBezTo>
                <a:cubicBezTo>
                  <a:pt x="843999" y="-1736"/>
                  <a:pt x="979534" y="26467"/>
                  <a:pt x="1185523" y="0"/>
                </a:cubicBezTo>
                <a:cubicBezTo>
                  <a:pt x="1391512" y="-26467"/>
                  <a:pt x="1695382" y="6289"/>
                  <a:pt x="1825705" y="0"/>
                </a:cubicBezTo>
                <a:cubicBezTo>
                  <a:pt x="1956028" y="-6289"/>
                  <a:pt x="2246658" y="19006"/>
                  <a:pt x="2371046" y="0"/>
                </a:cubicBezTo>
                <a:cubicBezTo>
                  <a:pt x="2370015" y="274691"/>
                  <a:pt x="2363846" y="368336"/>
                  <a:pt x="2371046" y="627936"/>
                </a:cubicBezTo>
                <a:cubicBezTo>
                  <a:pt x="2378246" y="887536"/>
                  <a:pt x="2353533" y="1157046"/>
                  <a:pt x="2371046" y="1308201"/>
                </a:cubicBezTo>
                <a:cubicBezTo>
                  <a:pt x="2145087" y="1305541"/>
                  <a:pt x="2016238" y="1305106"/>
                  <a:pt x="1778285" y="1308201"/>
                </a:cubicBezTo>
                <a:cubicBezTo>
                  <a:pt x="1540332" y="1311296"/>
                  <a:pt x="1408625" y="1286838"/>
                  <a:pt x="1138102" y="1308201"/>
                </a:cubicBezTo>
                <a:cubicBezTo>
                  <a:pt x="867579" y="1329564"/>
                  <a:pt x="803356" y="1323508"/>
                  <a:pt x="569051" y="1308201"/>
                </a:cubicBezTo>
                <a:cubicBezTo>
                  <a:pt x="334746" y="1292894"/>
                  <a:pt x="139218" y="1318255"/>
                  <a:pt x="0" y="1308201"/>
                </a:cubicBezTo>
                <a:cubicBezTo>
                  <a:pt x="27932" y="1139670"/>
                  <a:pt x="20227" y="854125"/>
                  <a:pt x="0" y="627936"/>
                </a:cubicBezTo>
                <a:cubicBezTo>
                  <a:pt x="-20227" y="401747"/>
                  <a:pt x="-24504" y="163766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extLst>
              <a:ext uri="{C807C97D-BFC1-408E-A445-0C87EB9F89A2}">
                <ask:lineSketchStyleProps xmlns:ask="http://schemas.microsoft.com/office/drawing/2018/sketchyshapes" sd="397824804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595959"/>
                </a:solidFill>
                <a:cs typeface="Arial" panose="020B0604020202020204" pitchFamily="34" charset="0"/>
              </a:rPr>
              <a:t>Day Center </a:t>
            </a:r>
            <a:r>
              <a:rPr lang="es-ES" sz="2400" dirty="0" err="1">
                <a:solidFill>
                  <a:srgbClr val="595959"/>
                </a:solidFill>
                <a:cs typeface="Arial" panose="020B0604020202020204" pitchFamily="34" charset="0"/>
              </a:rPr>
              <a:t>for</a:t>
            </a:r>
            <a:r>
              <a:rPr lang="es-ES" sz="2400" dirty="0">
                <a:solidFill>
                  <a:srgbClr val="595959"/>
                </a:solidFill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595959"/>
                </a:solidFill>
                <a:cs typeface="Arial" panose="020B0604020202020204" pitchFamily="34" charset="0"/>
              </a:rPr>
              <a:t>people</a:t>
            </a:r>
            <a:r>
              <a:rPr lang="es-ES" sz="2400" dirty="0">
                <a:solidFill>
                  <a:srgbClr val="595959"/>
                </a:solidFill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595959"/>
                </a:solidFill>
                <a:cs typeface="Arial" panose="020B0604020202020204" pitchFamily="34" charset="0"/>
              </a:rPr>
              <a:t>with</a:t>
            </a:r>
            <a:r>
              <a:rPr lang="es-ES" sz="2400" dirty="0">
                <a:solidFill>
                  <a:srgbClr val="595959"/>
                </a:solidFill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595959"/>
                </a:solidFill>
                <a:cs typeface="Arial" panose="020B0604020202020204" pitchFamily="34" charset="0"/>
              </a:rPr>
              <a:t>disabilities</a:t>
            </a:r>
            <a:endParaRPr lang="es-ES" sz="2400" dirty="0">
              <a:solidFill>
                <a:srgbClr val="595959"/>
              </a:solidFill>
              <a:cs typeface="Arial" panose="020B0604020202020204" pitchFamily="34" charset="0"/>
            </a:endParaRP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EE46E658-E1BE-AC89-4D1C-3389DE152386}"/>
              </a:ext>
            </a:extLst>
          </p:cNvPr>
          <p:cNvGrpSpPr/>
          <p:nvPr/>
        </p:nvGrpSpPr>
        <p:grpSpPr>
          <a:xfrm>
            <a:off x="1289126" y="844017"/>
            <a:ext cx="1741198" cy="4122889"/>
            <a:chOff x="496673" y="179860"/>
            <a:chExt cx="1741198" cy="4816034"/>
          </a:xfrm>
        </p:grpSpPr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54F2F575-19E2-C5CD-74A3-0E7B526477B1}"/>
                </a:ext>
              </a:extLst>
            </p:cNvPr>
            <p:cNvSpPr txBox="1"/>
            <p:nvPr/>
          </p:nvSpPr>
          <p:spPr>
            <a:xfrm>
              <a:off x="1904264" y="4349563"/>
              <a:ext cx="28356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3600" dirty="0">
                  <a:solidFill>
                    <a:srgbClr val="595959"/>
                  </a:solidFill>
                  <a:cs typeface="Arial" panose="020B0604020202020204" pitchFamily="34" charset="0"/>
                </a:rPr>
                <a:t>-</a:t>
              </a:r>
            </a:p>
          </p:txBody>
        </p:sp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BC2D5961-8A6B-0599-6739-B67AFAEE226F}"/>
                </a:ext>
              </a:extLst>
            </p:cNvPr>
            <p:cNvCxnSpPr>
              <a:cxnSpLocks/>
            </p:cNvCxnSpPr>
            <p:nvPr/>
          </p:nvCxnSpPr>
          <p:spPr>
            <a:xfrm>
              <a:off x="2237871" y="302274"/>
              <a:ext cx="0" cy="4570509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3A982D57-2760-3900-591C-2D43CBB1996B}"/>
                </a:ext>
              </a:extLst>
            </p:cNvPr>
            <p:cNvSpPr txBox="1"/>
            <p:nvPr/>
          </p:nvSpPr>
          <p:spPr>
            <a:xfrm>
              <a:off x="496673" y="179860"/>
              <a:ext cx="170346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s-ES" sz="2400" i="1" dirty="0" err="1">
                  <a:solidFill>
                    <a:srgbClr val="595959"/>
                  </a:solidFill>
                  <a:cs typeface="Arial" panose="020B0604020202020204" pitchFamily="34" charset="0"/>
                </a:rPr>
                <a:t>Productivity</a:t>
              </a:r>
              <a:endParaRPr lang="es-ES" sz="2400" i="1" dirty="0">
                <a:solidFill>
                  <a:srgbClr val="595959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93D06833-5E78-6D96-2698-35AEA4142FE2}"/>
                </a:ext>
              </a:extLst>
            </p:cNvPr>
            <p:cNvSpPr txBox="1"/>
            <p:nvPr/>
          </p:nvSpPr>
          <p:spPr>
            <a:xfrm>
              <a:off x="1714232" y="481098"/>
              <a:ext cx="28356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800" dirty="0">
                  <a:solidFill>
                    <a:srgbClr val="595959"/>
                  </a:solidFill>
                  <a:cs typeface="Arial" panose="020B0604020202020204" pitchFamily="34" charset="0"/>
                </a:rPr>
                <a:t>+</a:t>
              </a:r>
            </a:p>
          </p:txBody>
        </p:sp>
      </p:grpSp>
      <p:grpSp>
        <p:nvGrpSpPr>
          <p:cNvPr id="35" name="Grupo 34">
            <a:extLst>
              <a:ext uri="{FF2B5EF4-FFF2-40B4-BE49-F238E27FC236}">
                <a16:creationId xmlns:a16="http://schemas.microsoft.com/office/drawing/2014/main" id="{8FB3F6CA-42CE-6F58-9AD6-7C069F7A6E9E}"/>
              </a:ext>
            </a:extLst>
          </p:cNvPr>
          <p:cNvGrpSpPr/>
          <p:nvPr/>
        </p:nvGrpSpPr>
        <p:grpSpPr>
          <a:xfrm>
            <a:off x="2988777" y="4694144"/>
            <a:ext cx="8213662" cy="1293547"/>
            <a:chOff x="3198998" y="4694144"/>
            <a:chExt cx="9632194" cy="1293547"/>
          </a:xfrm>
        </p:grpSpPr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2B56BA59-C198-74A0-AFF8-D3E50490EF79}"/>
                </a:ext>
              </a:extLst>
            </p:cNvPr>
            <p:cNvSpPr txBox="1"/>
            <p:nvPr/>
          </p:nvSpPr>
          <p:spPr>
            <a:xfrm>
              <a:off x="3198998" y="4841663"/>
              <a:ext cx="28356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800" dirty="0">
                  <a:solidFill>
                    <a:srgbClr val="595959"/>
                  </a:solidFill>
                  <a:cs typeface="Arial" panose="020B0604020202020204" pitchFamily="34" charset="0"/>
                </a:rPr>
                <a:t>+</a:t>
              </a:r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19EC3CA8-0F5D-2252-2A18-7B5D17E6D2A2}"/>
                </a:ext>
              </a:extLst>
            </p:cNvPr>
            <p:cNvCxnSpPr>
              <a:cxnSpLocks/>
              <a:endCxn id="24" idx="2"/>
            </p:cNvCxnSpPr>
            <p:nvPr/>
          </p:nvCxnSpPr>
          <p:spPr>
            <a:xfrm>
              <a:off x="3237654" y="4872783"/>
              <a:ext cx="9593537" cy="599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E8592C6F-49D7-0B0F-A593-19A371493D28}"/>
                </a:ext>
              </a:extLst>
            </p:cNvPr>
            <p:cNvSpPr txBox="1"/>
            <p:nvPr/>
          </p:nvSpPr>
          <p:spPr>
            <a:xfrm>
              <a:off x="9791732" y="5156694"/>
              <a:ext cx="303946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s-ES" sz="2400" i="1" dirty="0">
                  <a:solidFill>
                    <a:srgbClr val="595959"/>
                  </a:solidFill>
                  <a:cs typeface="Arial" panose="020B0604020202020204" pitchFamily="34" charset="0"/>
                </a:rPr>
                <a:t>Subsidies</a:t>
              </a:r>
            </a:p>
            <a:p>
              <a:pPr algn="r"/>
              <a:r>
                <a:rPr lang="es-ES" sz="2400" i="1" dirty="0">
                  <a:solidFill>
                    <a:srgbClr val="595959"/>
                  </a:solidFill>
                  <a:cs typeface="Arial" panose="020B0604020202020204" pitchFamily="34" charset="0"/>
                </a:rPr>
                <a:t>(</a:t>
              </a:r>
              <a:r>
                <a:rPr lang="es-ES" sz="2400" i="1" dirty="0" err="1">
                  <a:solidFill>
                    <a:srgbClr val="595959"/>
                  </a:solidFill>
                  <a:cs typeface="Arial" panose="020B0604020202020204" pitchFamily="34" charset="0"/>
                </a:rPr>
                <a:t>Compensation</a:t>
              </a:r>
              <a:r>
                <a:rPr lang="es-ES" sz="2400" i="1" dirty="0">
                  <a:solidFill>
                    <a:srgbClr val="595959"/>
                  </a:solidFill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EC2EF1B3-61CA-1550-B1AD-440706C849ED}"/>
                </a:ext>
              </a:extLst>
            </p:cNvPr>
            <p:cNvSpPr txBox="1"/>
            <p:nvPr/>
          </p:nvSpPr>
          <p:spPr>
            <a:xfrm>
              <a:off x="12438315" y="4694144"/>
              <a:ext cx="28356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4000" dirty="0">
                  <a:solidFill>
                    <a:srgbClr val="595959"/>
                  </a:solidFill>
                  <a:cs typeface="Arial" panose="020B0604020202020204" pitchFamily="34" charset="0"/>
                </a:rPr>
                <a:t>-</a:t>
              </a:r>
            </a:p>
          </p:txBody>
        </p:sp>
      </p:grpSp>
      <p:sp>
        <p:nvSpPr>
          <p:cNvPr id="15" name="Rectángulo 14">
            <a:extLst>
              <a:ext uri="{FF2B5EF4-FFF2-40B4-BE49-F238E27FC236}">
                <a16:creationId xmlns:a16="http://schemas.microsoft.com/office/drawing/2014/main" id="{3116C2CE-24DD-EDE0-47DE-E2F0AFC7D5C4}"/>
              </a:ext>
            </a:extLst>
          </p:cNvPr>
          <p:cNvSpPr/>
          <p:nvPr/>
        </p:nvSpPr>
        <p:spPr>
          <a:xfrm>
            <a:off x="2410356" y="4300264"/>
            <a:ext cx="2006607" cy="1271928"/>
          </a:xfrm>
          <a:custGeom>
            <a:avLst/>
            <a:gdLst>
              <a:gd name="connsiteX0" fmla="*/ 0 w 2006607"/>
              <a:gd name="connsiteY0" fmla="*/ 0 h 1271928"/>
              <a:gd name="connsiteX1" fmla="*/ 709001 w 2006607"/>
              <a:gd name="connsiteY1" fmla="*/ 0 h 1271928"/>
              <a:gd name="connsiteX2" fmla="*/ 1377870 w 2006607"/>
              <a:gd name="connsiteY2" fmla="*/ 0 h 1271928"/>
              <a:gd name="connsiteX3" fmla="*/ 2006607 w 2006607"/>
              <a:gd name="connsiteY3" fmla="*/ 0 h 1271928"/>
              <a:gd name="connsiteX4" fmla="*/ 2006607 w 2006607"/>
              <a:gd name="connsiteY4" fmla="*/ 635964 h 1271928"/>
              <a:gd name="connsiteX5" fmla="*/ 2006607 w 2006607"/>
              <a:gd name="connsiteY5" fmla="*/ 1271928 h 1271928"/>
              <a:gd name="connsiteX6" fmla="*/ 1297606 w 2006607"/>
              <a:gd name="connsiteY6" fmla="*/ 1271928 h 1271928"/>
              <a:gd name="connsiteX7" fmla="*/ 608671 w 2006607"/>
              <a:gd name="connsiteY7" fmla="*/ 1271928 h 1271928"/>
              <a:gd name="connsiteX8" fmla="*/ 0 w 2006607"/>
              <a:gd name="connsiteY8" fmla="*/ 1271928 h 1271928"/>
              <a:gd name="connsiteX9" fmla="*/ 0 w 2006607"/>
              <a:gd name="connsiteY9" fmla="*/ 661403 h 1271928"/>
              <a:gd name="connsiteX10" fmla="*/ 0 w 2006607"/>
              <a:gd name="connsiteY10" fmla="*/ 0 h 127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06607" h="1271928" fill="none" extrusionOk="0">
                <a:moveTo>
                  <a:pt x="0" y="0"/>
                </a:moveTo>
                <a:cubicBezTo>
                  <a:pt x="191257" y="2402"/>
                  <a:pt x="512186" y="-26740"/>
                  <a:pt x="709001" y="0"/>
                </a:cubicBezTo>
                <a:cubicBezTo>
                  <a:pt x="905816" y="26740"/>
                  <a:pt x="1107338" y="-24147"/>
                  <a:pt x="1377870" y="0"/>
                </a:cubicBezTo>
                <a:cubicBezTo>
                  <a:pt x="1648402" y="24147"/>
                  <a:pt x="1729776" y="14907"/>
                  <a:pt x="2006607" y="0"/>
                </a:cubicBezTo>
                <a:cubicBezTo>
                  <a:pt x="2014670" y="236939"/>
                  <a:pt x="2032214" y="390826"/>
                  <a:pt x="2006607" y="635964"/>
                </a:cubicBezTo>
                <a:cubicBezTo>
                  <a:pt x="1981000" y="881102"/>
                  <a:pt x="2023368" y="1118467"/>
                  <a:pt x="2006607" y="1271928"/>
                </a:cubicBezTo>
                <a:cubicBezTo>
                  <a:pt x="1813143" y="1282636"/>
                  <a:pt x="1534378" y="1268202"/>
                  <a:pt x="1297606" y="1271928"/>
                </a:cubicBezTo>
                <a:cubicBezTo>
                  <a:pt x="1060834" y="1275654"/>
                  <a:pt x="818570" y="1258605"/>
                  <a:pt x="608671" y="1271928"/>
                </a:cubicBezTo>
                <a:cubicBezTo>
                  <a:pt x="398773" y="1285251"/>
                  <a:pt x="277801" y="1296058"/>
                  <a:pt x="0" y="1271928"/>
                </a:cubicBezTo>
                <a:cubicBezTo>
                  <a:pt x="-18945" y="1038735"/>
                  <a:pt x="22470" y="861382"/>
                  <a:pt x="0" y="661403"/>
                </a:cubicBezTo>
                <a:cubicBezTo>
                  <a:pt x="-22470" y="461425"/>
                  <a:pt x="-17589" y="258738"/>
                  <a:pt x="0" y="0"/>
                </a:cubicBezTo>
                <a:close/>
              </a:path>
              <a:path w="2006607" h="1271928" stroke="0" extrusionOk="0">
                <a:moveTo>
                  <a:pt x="0" y="0"/>
                </a:moveTo>
                <a:cubicBezTo>
                  <a:pt x="134810" y="2230"/>
                  <a:pt x="420670" y="-27523"/>
                  <a:pt x="608671" y="0"/>
                </a:cubicBezTo>
                <a:cubicBezTo>
                  <a:pt x="796672" y="27523"/>
                  <a:pt x="965891" y="-4766"/>
                  <a:pt x="1297606" y="0"/>
                </a:cubicBezTo>
                <a:cubicBezTo>
                  <a:pt x="1629321" y="4766"/>
                  <a:pt x="1739452" y="-10394"/>
                  <a:pt x="2006607" y="0"/>
                </a:cubicBezTo>
                <a:cubicBezTo>
                  <a:pt x="2003701" y="135375"/>
                  <a:pt x="2015245" y="480155"/>
                  <a:pt x="2006607" y="635964"/>
                </a:cubicBezTo>
                <a:cubicBezTo>
                  <a:pt x="1997969" y="791773"/>
                  <a:pt x="2001838" y="1047781"/>
                  <a:pt x="2006607" y="1271928"/>
                </a:cubicBezTo>
                <a:cubicBezTo>
                  <a:pt x="1751577" y="1251906"/>
                  <a:pt x="1616198" y="1249968"/>
                  <a:pt x="1297606" y="1271928"/>
                </a:cubicBezTo>
                <a:cubicBezTo>
                  <a:pt x="979014" y="1293888"/>
                  <a:pt x="852449" y="1248924"/>
                  <a:pt x="688935" y="1271928"/>
                </a:cubicBezTo>
                <a:cubicBezTo>
                  <a:pt x="525421" y="1294932"/>
                  <a:pt x="316048" y="1284262"/>
                  <a:pt x="0" y="1271928"/>
                </a:cubicBezTo>
                <a:cubicBezTo>
                  <a:pt x="5397" y="1121079"/>
                  <a:pt x="8422" y="912787"/>
                  <a:pt x="0" y="623245"/>
                </a:cubicBezTo>
                <a:cubicBezTo>
                  <a:pt x="-8422" y="333703"/>
                  <a:pt x="-6229" y="214181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extLst>
              <a:ext uri="{C807C97D-BFC1-408E-A445-0C87EB9F89A2}">
                <ask:lineSketchStyleProps xmlns:ask="http://schemas.microsoft.com/office/drawing/2018/sketchyshapes" sd="118921036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err="1">
                <a:solidFill>
                  <a:srgbClr val="595959"/>
                </a:solidFill>
              </a:rPr>
              <a:t>Occupational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Therapy</a:t>
            </a:r>
            <a:endParaRPr lang="es-ES" sz="2400" dirty="0">
              <a:solidFill>
                <a:srgbClr val="595959"/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6BC001B-85DC-A851-FE5C-13B9763E98B8}"/>
              </a:ext>
            </a:extLst>
          </p:cNvPr>
          <p:cNvSpPr/>
          <p:nvPr/>
        </p:nvSpPr>
        <p:spPr>
          <a:xfrm>
            <a:off x="4116322" y="3546601"/>
            <a:ext cx="2006612" cy="1326182"/>
          </a:xfrm>
          <a:custGeom>
            <a:avLst/>
            <a:gdLst>
              <a:gd name="connsiteX0" fmla="*/ 0 w 2006612"/>
              <a:gd name="connsiteY0" fmla="*/ 0 h 1326182"/>
              <a:gd name="connsiteX1" fmla="*/ 628738 w 2006612"/>
              <a:gd name="connsiteY1" fmla="*/ 0 h 1326182"/>
              <a:gd name="connsiteX2" fmla="*/ 1277543 w 2006612"/>
              <a:gd name="connsiteY2" fmla="*/ 0 h 1326182"/>
              <a:gd name="connsiteX3" fmla="*/ 2006612 w 2006612"/>
              <a:gd name="connsiteY3" fmla="*/ 0 h 1326182"/>
              <a:gd name="connsiteX4" fmla="*/ 2006612 w 2006612"/>
              <a:gd name="connsiteY4" fmla="*/ 636567 h 1326182"/>
              <a:gd name="connsiteX5" fmla="*/ 2006612 w 2006612"/>
              <a:gd name="connsiteY5" fmla="*/ 1326182 h 1326182"/>
              <a:gd name="connsiteX6" fmla="*/ 1357807 w 2006612"/>
              <a:gd name="connsiteY6" fmla="*/ 1326182 h 1326182"/>
              <a:gd name="connsiteX7" fmla="*/ 729069 w 2006612"/>
              <a:gd name="connsiteY7" fmla="*/ 1326182 h 1326182"/>
              <a:gd name="connsiteX8" fmla="*/ 0 w 2006612"/>
              <a:gd name="connsiteY8" fmla="*/ 1326182 h 1326182"/>
              <a:gd name="connsiteX9" fmla="*/ 0 w 2006612"/>
              <a:gd name="connsiteY9" fmla="*/ 663091 h 1326182"/>
              <a:gd name="connsiteX10" fmla="*/ 0 w 2006612"/>
              <a:gd name="connsiteY10" fmla="*/ 0 h 1326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06612" h="1326182" fill="none" extrusionOk="0">
                <a:moveTo>
                  <a:pt x="0" y="0"/>
                </a:moveTo>
                <a:cubicBezTo>
                  <a:pt x="222351" y="25253"/>
                  <a:pt x="341915" y="17906"/>
                  <a:pt x="628738" y="0"/>
                </a:cubicBezTo>
                <a:cubicBezTo>
                  <a:pt x="915561" y="-17906"/>
                  <a:pt x="1067431" y="27903"/>
                  <a:pt x="1277543" y="0"/>
                </a:cubicBezTo>
                <a:cubicBezTo>
                  <a:pt x="1487655" y="-27903"/>
                  <a:pt x="1683084" y="-15300"/>
                  <a:pt x="2006612" y="0"/>
                </a:cubicBezTo>
                <a:cubicBezTo>
                  <a:pt x="2011765" y="136862"/>
                  <a:pt x="1977308" y="449150"/>
                  <a:pt x="2006612" y="636567"/>
                </a:cubicBezTo>
                <a:cubicBezTo>
                  <a:pt x="2035916" y="823984"/>
                  <a:pt x="2033805" y="1086186"/>
                  <a:pt x="2006612" y="1326182"/>
                </a:cubicBezTo>
                <a:cubicBezTo>
                  <a:pt x="1708727" y="1303968"/>
                  <a:pt x="1566902" y="1355550"/>
                  <a:pt x="1357807" y="1326182"/>
                </a:cubicBezTo>
                <a:cubicBezTo>
                  <a:pt x="1148713" y="1296814"/>
                  <a:pt x="988280" y="1320394"/>
                  <a:pt x="729069" y="1326182"/>
                </a:cubicBezTo>
                <a:cubicBezTo>
                  <a:pt x="469858" y="1331970"/>
                  <a:pt x="312995" y="1332664"/>
                  <a:pt x="0" y="1326182"/>
                </a:cubicBezTo>
                <a:cubicBezTo>
                  <a:pt x="-25740" y="1018049"/>
                  <a:pt x="16513" y="902958"/>
                  <a:pt x="0" y="663091"/>
                </a:cubicBezTo>
                <a:cubicBezTo>
                  <a:pt x="-16513" y="423224"/>
                  <a:pt x="-19644" y="318810"/>
                  <a:pt x="0" y="0"/>
                </a:cubicBezTo>
                <a:close/>
              </a:path>
              <a:path w="2006612" h="1326182" stroke="0" extrusionOk="0">
                <a:moveTo>
                  <a:pt x="0" y="0"/>
                </a:moveTo>
                <a:cubicBezTo>
                  <a:pt x="132753" y="-6685"/>
                  <a:pt x="330065" y="20019"/>
                  <a:pt x="648805" y="0"/>
                </a:cubicBezTo>
                <a:cubicBezTo>
                  <a:pt x="967546" y="-20019"/>
                  <a:pt x="1057936" y="-31568"/>
                  <a:pt x="1297609" y="0"/>
                </a:cubicBezTo>
                <a:cubicBezTo>
                  <a:pt x="1537282" y="31568"/>
                  <a:pt x="1670088" y="6720"/>
                  <a:pt x="2006612" y="0"/>
                </a:cubicBezTo>
                <a:cubicBezTo>
                  <a:pt x="2008759" y="289607"/>
                  <a:pt x="1980354" y="320396"/>
                  <a:pt x="2006612" y="623306"/>
                </a:cubicBezTo>
                <a:cubicBezTo>
                  <a:pt x="2032870" y="926216"/>
                  <a:pt x="2000208" y="1127901"/>
                  <a:pt x="2006612" y="1326182"/>
                </a:cubicBezTo>
                <a:cubicBezTo>
                  <a:pt x="1783097" y="1304333"/>
                  <a:pt x="1579784" y="1331693"/>
                  <a:pt x="1397940" y="1326182"/>
                </a:cubicBezTo>
                <a:cubicBezTo>
                  <a:pt x="1216096" y="1320671"/>
                  <a:pt x="989219" y="1313528"/>
                  <a:pt x="769201" y="1326182"/>
                </a:cubicBezTo>
                <a:cubicBezTo>
                  <a:pt x="549183" y="1338836"/>
                  <a:pt x="314998" y="1342417"/>
                  <a:pt x="0" y="1326182"/>
                </a:cubicBezTo>
                <a:cubicBezTo>
                  <a:pt x="-17304" y="986578"/>
                  <a:pt x="7500" y="942640"/>
                  <a:pt x="0" y="636567"/>
                </a:cubicBezTo>
                <a:cubicBezTo>
                  <a:pt x="-7500" y="330494"/>
                  <a:pt x="-3236" y="193136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extLst>
              <a:ext uri="{C807C97D-BFC1-408E-A445-0C87EB9F89A2}">
                <ask:lineSketchStyleProps xmlns:ask="http://schemas.microsoft.com/office/drawing/2018/sketchyshapes" sd="33612585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err="1">
                <a:solidFill>
                  <a:srgbClr val="595959"/>
                </a:solidFill>
              </a:rPr>
              <a:t>Sheltered</a:t>
            </a:r>
            <a:r>
              <a:rPr lang="es-ES" sz="2400" dirty="0">
                <a:solidFill>
                  <a:srgbClr val="595959"/>
                </a:solidFill>
              </a:rPr>
              <a:t> Workshop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65CB0D7-709F-3BB9-19A8-9820DB3030A2}"/>
              </a:ext>
            </a:extLst>
          </p:cNvPr>
          <p:cNvSpPr/>
          <p:nvPr/>
        </p:nvSpPr>
        <p:spPr>
          <a:xfrm>
            <a:off x="5822288" y="2869837"/>
            <a:ext cx="2006612" cy="1326182"/>
          </a:xfrm>
          <a:custGeom>
            <a:avLst/>
            <a:gdLst>
              <a:gd name="connsiteX0" fmla="*/ 0 w 2006612"/>
              <a:gd name="connsiteY0" fmla="*/ 0 h 1326182"/>
              <a:gd name="connsiteX1" fmla="*/ 608672 w 2006612"/>
              <a:gd name="connsiteY1" fmla="*/ 0 h 1326182"/>
              <a:gd name="connsiteX2" fmla="*/ 1317675 w 2006612"/>
              <a:gd name="connsiteY2" fmla="*/ 0 h 1326182"/>
              <a:gd name="connsiteX3" fmla="*/ 2006612 w 2006612"/>
              <a:gd name="connsiteY3" fmla="*/ 0 h 1326182"/>
              <a:gd name="connsiteX4" fmla="*/ 2006612 w 2006612"/>
              <a:gd name="connsiteY4" fmla="*/ 623306 h 1326182"/>
              <a:gd name="connsiteX5" fmla="*/ 2006612 w 2006612"/>
              <a:gd name="connsiteY5" fmla="*/ 1326182 h 1326182"/>
              <a:gd name="connsiteX6" fmla="*/ 1337741 w 2006612"/>
              <a:gd name="connsiteY6" fmla="*/ 1326182 h 1326182"/>
              <a:gd name="connsiteX7" fmla="*/ 729069 w 2006612"/>
              <a:gd name="connsiteY7" fmla="*/ 1326182 h 1326182"/>
              <a:gd name="connsiteX8" fmla="*/ 0 w 2006612"/>
              <a:gd name="connsiteY8" fmla="*/ 1326182 h 1326182"/>
              <a:gd name="connsiteX9" fmla="*/ 0 w 2006612"/>
              <a:gd name="connsiteY9" fmla="*/ 663091 h 1326182"/>
              <a:gd name="connsiteX10" fmla="*/ 0 w 2006612"/>
              <a:gd name="connsiteY10" fmla="*/ 0 h 1326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06612" h="1326182" fill="none" extrusionOk="0">
                <a:moveTo>
                  <a:pt x="0" y="0"/>
                </a:moveTo>
                <a:cubicBezTo>
                  <a:pt x="272901" y="18484"/>
                  <a:pt x="442959" y="16311"/>
                  <a:pt x="608672" y="0"/>
                </a:cubicBezTo>
                <a:cubicBezTo>
                  <a:pt x="774385" y="-16311"/>
                  <a:pt x="1117594" y="6778"/>
                  <a:pt x="1317675" y="0"/>
                </a:cubicBezTo>
                <a:cubicBezTo>
                  <a:pt x="1517756" y="-6778"/>
                  <a:pt x="1664109" y="11821"/>
                  <a:pt x="2006612" y="0"/>
                </a:cubicBezTo>
                <a:cubicBezTo>
                  <a:pt x="1995203" y="172144"/>
                  <a:pt x="2007924" y="440385"/>
                  <a:pt x="2006612" y="623306"/>
                </a:cubicBezTo>
                <a:cubicBezTo>
                  <a:pt x="2005300" y="806227"/>
                  <a:pt x="2023807" y="1147231"/>
                  <a:pt x="2006612" y="1326182"/>
                </a:cubicBezTo>
                <a:cubicBezTo>
                  <a:pt x="1835561" y="1298326"/>
                  <a:pt x="1660892" y="1324172"/>
                  <a:pt x="1337741" y="1326182"/>
                </a:cubicBezTo>
                <a:cubicBezTo>
                  <a:pt x="1014590" y="1328192"/>
                  <a:pt x="888620" y="1354277"/>
                  <a:pt x="729069" y="1326182"/>
                </a:cubicBezTo>
                <a:cubicBezTo>
                  <a:pt x="569518" y="1298087"/>
                  <a:pt x="212869" y="1324225"/>
                  <a:pt x="0" y="1326182"/>
                </a:cubicBezTo>
                <a:cubicBezTo>
                  <a:pt x="-26668" y="1063505"/>
                  <a:pt x="25247" y="965539"/>
                  <a:pt x="0" y="663091"/>
                </a:cubicBezTo>
                <a:cubicBezTo>
                  <a:pt x="-25247" y="360643"/>
                  <a:pt x="-4736" y="206417"/>
                  <a:pt x="0" y="0"/>
                </a:cubicBezTo>
                <a:close/>
              </a:path>
              <a:path w="2006612" h="1326182" stroke="0" extrusionOk="0">
                <a:moveTo>
                  <a:pt x="0" y="0"/>
                </a:moveTo>
                <a:cubicBezTo>
                  <a:pt x="264196" y="11521"/>
                  <a:pt x="412892" y="-6012"/>
                  <a:pt x="628738" y="0"/>
                </a:cubicBezTo>
                <a:cubicBezTo>
                  <a:pt x="844584" y="6012"/>
                  <a:pt x="1056250" y="1272"/>
                  <a:pt x="1297609" y="0"/>
                </a:cubicBezTo>
                <a:cubicBezTo>
                  <a:pt x="1538968" y="-1272"/>
                  <a:pt x="1817189" y="8170"/>
                  <a:pt x="2006612" y="0"/>
                </a:cubicBezTo>
                <a:cubicBezTo>
                  <a:pt x="2019628" y="248047"/>
                  <a:pt x="2000060" y="363605"/>
                  <a:pt x="2006612" y="649829"/>
                </a:cubicBezTo>
                <a:cubicBezTo>
                  <a:pt x="2013164" y="936053"/>
                  <a:pt x="2017170" y="1142347"/>
                  <a:pt x="2006612" y="1326182"/>
                </a:cubicBezTo>
                <a:cubicBezTo>
                  <a:pt x="1859081" y="1323001"/>
                  <a:pt x="1516143" y="1325190"/>
                  <a:pt x="1357807" y="1326182"/>
                </a:cubicBezTo>
                <a:cubicBezTo>
                  <a:pt x="1199471" y="1327174"/>
                  <a:pt x="823157" y="1348189"/>
                  <a:pt x="668871" y="1326182"/>
                </a:cubicBezTo>
                <a:cubicBezTo>
                  <a:pt x="514585" y="1304175"/>
                  <a:pt x="187814" y="1350920"/>
                  <a:pt x="0" y="1326182"/>
                </a:cubicBezTo>
                <a:cubicBezTo>
                  <a:pt x="29304" y="1122435"/>
                  <a:pt x="22124" y="838964"/>
                  <a:pt x="0" y="649829"/>
                </a:cubicBezTo>
                <a:cubicBezTo>
                  <a:pt x="-22124" y="460694"/>
                  <a:pt x="-17714" y="211994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extLst>
              <a:ext uri="{C807C97D-BFC1-408E-A445-0C87EB9F89A2}">
                <ask:lineSketchStyleProps xmlns:ask="http://schemas.microsoft.com/office/drawing/2018/sketchyshapes" sd="132812304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595959"/>
                </a:solidFill>
              </a:rPr>
              <a:t>Inclusive </a:t>
            </a:r>
            <a:r>
              <a:rPr lang="es-ES" sz="2400" dirty="0" err="1">
                <a:solidFill>
                  <a:srgbClr val="595959"/>
                </a:solidFill>
              </a:rPr>
              <a:t>Enterprises</a:t>
            </a:r>
            <a:endParaRPr lang="es-ES" sz="2400" dirty="0">
              <a:solidFill>
                <a:srgbClr val="595959"/>
              </a:solidFill>
            </a:endParaRPr>
          </a:p>
        </p:txBody>
      </p:sp>
      <p:sp>
        <p:nvSpPr>
          <p:cNvPr id="24" name="Diagrama de flujo: entrada manual 23">
            <a:extLst>
              <a:ext uri="{FF2B5EF4-FFF2-40B4-BE49-F238E27FC236}">
                <a16:creationId xmlns:a16="http://schemas.microsoft.com/office/drawing/2014/main" id="{FF0EE513-BB30-68D2-3E42-8642D86CC095}"/>
              </a:ext>
            </a:extLst>
          </p:cNvPr>
          <p:cNvSpPr/>
          <p:nvPr/>
        </p:nvSpPr>
        <p:spPr>
          <a:xfrm>
            <a:off x="5723906" y="3671942"/>
            <a:ext cx="5478532" cy="1206835"/>
          </a:xfrm>
          <a:custGeom>
            <a:avLst/>
            <a:gdLst>
              <a:gd name="connsiteX0" fmla="*/ 0 w 5478532"/>
              <a:gd name="connsiteY0" fmla="*/ 768469 h 1206835"/>
              <a:gd name="connsiteX1" fmla="*/ 794387 w 5478532"/>
              <a:gd name="connsiteY1" fmla="*/ 657041 h 1206835"/>
              <a:gd name="connsiteX2" fmla="*/ 1588774 w 5478532"/>
              <a:gd name="connsiteY2" fmla="*/ 545613 h 1206835"/>
              <a:gd name="connsiteX3" fmla="*/ 2109235 w 5478532"/>
              <a:gd name="connsiteY3" fmla="*/ 472608 h 1206835"/>
              <a:gd name="connsiteX4" fmla="*/ 2629695 w 5478532"/>
              <a:gd name="connsiteY4" fmla="*/ 399604 h 1206835"/>
              <a:gd name="connsiteX5" fmla="*/ 3314512 w 5478532"/>
              <a:gd name="connsiteY5" fmla="*/ 303545 h 1206835"/>
              <a:gd name="connsiteX6" fmla="*/ 4108899 w 5478532"/>
              <a:gd name="connsiteY6" fmla="*/ 192117 h 1206835"/>
              <a:gd name="connsiteX7" fmla="*/ 4848501 w 5478532"/>
              <a:gd name="connsiteY7" fmla="*/ 88374 h 1206835"/>
              <a:gd name="connsiteX8" fmla="*/ 5478532 w 5478532"/>
              <a:gd name="connsiteY8" fmla="*/ 0 h 1206835"/>
              <a:gd name="connsiteX9" fmla="*/ 5478532 w 5478532"/>
              <a:gd name="connsiteY9" fmla="*/ 603418 h 1206835"/>
              <a:gd name="connsiteX10" fmla="*/ 5478532 w 5478532"/>
              <a:gd name="connsiteY10" fmla="*/ 1206835 h 1206835"/>
              <a:gd name="connsiteX11" fmla="*/ 4738930 w 5478532"/>
              <a:gd name="connsiteY11" fmla="*/ 1206835 h 1206835"/>
              <a:gd name="connsiteX12" fmla="*/ 3944543 w 5478532"/>
              <a:gd name="connsiteY12" fmla="*/ 1206835 h 1206835"/>
              <a:gd name="connsiteX13" fmla="*/ 3204941 w 5478532"/>
              <a:gd name="connsiteY13" fmla="*/ 1206835 h 1206835"/>
              <a:gd name="connsiteX14" fmla="*/ 2520125 w 5478532"/>
              <a:gd name="connsiteY14" fmla="*/ 1206835 h 1206835"/>
              <a:gd name="connsiteX15" fmla="*/ 1835308 w 5478532"/>
              <a:gd name="connsiteY15" fmla="*/ 1206835 h 1206835"/>
              <a:gd name="connsiteX16" fmla="*/ 1095706 w 5478532"/>
              <a:gd name="connsiteY16" fmla="*/ 1206835 h 1206835"/>
              <a:gd name="connsiteX17" fmla="*/ 0 w 5478532"/>
              <a:gd name="connsiteY17" fmla="*/ 1206835 h 1206835"/>
              <a:gd name="connsiteX18" fmla="*/ 0 w 5478532"/>
              <a:gd name="connsiteY18" fmla="*/ 768469 h 1206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78532" h="1206835" fill="none" extrusionOk="0">
                <a:moveTo>
                  <a:pt x="0" y="768469"/>
                </a:moveTo>
                <a:cubicBezTo>
                  <a:pt x="291165" y="701136"/>
                  <a:pt x="597725" y="666500"/>
                  <a:pt x="794387" y="657041"/>
                </a:cubicBezTo>
                <a:cubicBezTo>
                  <a:pt x="991049" y="647582"/>
                  <a:pt x="1418648" y="566159"/>
                  <a:pt x="1588774" y="545613"/>
                </a:cubicBezTo>
                <a:cubicBezTo>
                  <a:pt x="1758900" y="525067"/>
                  <a:pt x="1978169" y="466521"/>
                  <a:pt x="2109235" y="472608"/>
                </a:cubicBezTo>
                <a:cubicBezTo>
                  <a:pt x="2240301" y="478695"/>
                  <a:pt x="2474179" y="430585"/>
                  <a:pt x="2629695" y="399604"/>
                </a:cubicBezTo>
                <a:cubicBezTo>
                  <a:pt x="2785211" y="368623"/>
                  <a:pt x="3090739" y="303057"/>
                  <a:pt x="3314512" y="303545"/>
                </a:cubicBezTo>
                <a:cubicBezTo>
                  <a:pt x="3538285" y="304033"/>
                  <a:pt x="3933621" y="242467"/>
                  <a:pt x="4108899" y="192117"/>
                </a:cubicBezTo>
                <a:cubicBezTo>
                  <a:pt x="4284177" y="141768"/>
                  <a:pt x="4579615" y="149805"/>
                  <a:pt x="4848501" y="88374"/>
                </a:cubicBezTo>
                <a:cubicBezTo>
                  <a:pt x="5117387" y="26943"/>
                  <a:pt x="5238459" y="44688"/>
                  <a:pt x="5478532" y="0"/>
                </a:cubicBezTo>
                <a:cubicBezTo>
                  <a:pt x="5476265" y="282475"/>
                  <a:pt x="5481688" y="466936"/>
                  <a:pt x="5478532" y="603418"/>
                </a:cubicBezTo>
                <a:cubicBezTo>
                  <a:pt x="5475376" y="739900"/>
                  <a:pt x="5497010" y="1029909"/>
                  <a:pt x="5478532" y="1206835"/>
                </a:cubicBezTo>
                <a:cubicBezTo>
                  <a:pt x="5249644" y="1220324"/>
                  <a:pt x="5014605" y="1239354"/>
                  <a:pt x="4738930" y="1206835"/>
                </a:cubicBezTo>
                <a:cubicBezTo>
                  <a:pt x="4463255" y="1174316"/>
                  <a:pt x="4213917" y="1193605"/>
                  <a:pt x="3944543" y="1206835"/>
                </a:cubicBezTo>
                <a:cubicBezTo>
                  <a:pt x="3675169" y="1220065"/>
                  <a:pt x="3431367" y="1240113"/>
                  <a:pt x="3204941" y="1206835"/>
                </a:cubicBezTo>
                <a:cubicBezTo>
                  <a:pt x="2978515" y="1173557"/>
                  <a:pt x="2806110" y="1236641"/>
                  <a:pt x="2520125" y="1206835"/>
                </a:cubicBezTo>
                <a:cubicBezTo>
                  <a:pt x="2234140" y="1177029"/>
                  <a:pt x="2071692" y="1190126"/>
                  <a:pt x="1835308" y="1206835"/>
                </a:cubicBezTo>
                <a:cubicBezTo>
                  <a:pt x="1598924" y="1223544"/>
                  <a:pt x="1350450" y="1182359"/>
                  <a:pt x="1095706" y="1206835"/>
                </a:cubicBezTo>
                <a:cubicBezTo>
                  <a:pt x="840962" y="1231311"/>
                  <a:pt x="310263" y="1190683"/>
                  <a:pt x="0" y="1206835"/>
                </a:cubicBezTo>
                <a:cubicBezTo>
                  <a:pt x="-8418" y="1023124"/>
                  <a:pt x="-8253" y="954126"/>
                  <a:pt x="0" y="768469"/>
                </a:cubicBezTo>
                <a:close/>
              </a:path>
              <a:path w="5478532" h="1206835" stroke="0" extrusionOk="0">
                <a:moveTo>
                  <a:pt x="0" y="768469"/>
                </a:moveTo>
                <a:cubicBezTo>
                  <a:pt x="291020" y="691289"/>
                  <a:pt x="543289" y="681726"/>
                  <a:pt x="794387" y="657041"/>
                </a:cubicBezTo>
                <a:cubicBezTo>
                  <a:pt x="1045485" y="632356"/>
                  <a:pt x="1340061" y="607645"/>
                  <a:pt x="1479204" y="560982"/>
                </a:cubicBezTo>
                <a:cubicBezTo>
                  <a:pt x="1618347" y="514320"/>
                  <a:pt x="1833911" y="491315"/>
                  <a:pt x="1999664" y="487978"/>
                </a:cubicBezTo>
                <a:cubicBezTo>
                  <a:pt x="2165417" y="484641"/>
                  <a:pt x="2572002" y="424662"/>
                  <a:pt x="2739266" y="384235"/>
                </a:cubicBezTo>
                <a:cubicBezTo>
                  <a:pt x="2906530" y="343808"/>
                  <a:pt x="3105944" y="345932"/>
                  <a:pt x="3369297" y="295861"/>
                </a:cubicBezTo>
                <a:cubicBezTo>
                  <a:pt x="3632650" y="245790"/>
                  <a:pt x="3747178" y="279786"/>
                  <a:pt x="4108899" y="192117"/>
                </a:cubicBezTo>
                <a:cubicBezTo>
                  <a:pt x="4470620" y="104449"/>
                  <a:pt x="4460898" y="115990"/>
                  <a:pt x="4684145" y="111428"/>
                </a:cubicBezTo>
                <a:cubicBezTo>
                  <a:pt x="4907392" y="106865"/>
                  <a:pt x="5296347" y="50540"/>
                  <a:pt x="5478532" y="0"/>
                </a:cubicBezTo>
                <a:cubicBezTo>
                  <a:pt x="5473136" y="137573"/>
                  <a:pt x="5480099" y="342018"/>
                  <a:pt x="5478532" y="615486"/>
                </a:cubicBezTo>
                <a:cubicBezTo>
                  <a:pt x="5476965" y="888954"/>
                  <a:pt x="5468076" y="922930"/>
                  <a:pt x="5478532" y="1206835"/>
                </a:cubicBezTo>
                <a:cubicBezTo>
                  <a:pt x="5218689" y="1173037"/>
                  <a:pt x="4891916" y="1179321"/>
                  <a:pt x="4684145" y="1206835"/>
                </a:cubicBezTo>
                <a:cubicBezTo>
                  <a:pt x="4476374" y="1234349"/>
                  <a:pt x="4313833" y="1199684"/>
                  <a:pt x="4163684" y="1206835"/>
                </a:cubicBezTo>
                <a:cubicBezTo>
                  <a:pt x="4013535" y="1213986"/>
                  <a:pt x="3852400" y="1193192"/>
                  <a:pt x="3643224" y="1206835"/>
                </a:cubicBezTo>
                <a:cubicBezTo>
                  <a:pt x="3434048" y="1220478"/>
                  <a:pt x="3326529" y="1183611"/>
                  <a:pt x="3122763" y="1206835"/>
                </a:cubicBezTo>
                <a:cubicBezTo>
                  <a:pt x="2918997" y="1230059"/>
                  <a:pt x="2638085" y="1195878"/>
                  <a:pt x="2437947" y="1206835"/>
                </a:cubicBezTo>
                <a:cubicBezTo>
                  <a:pt x="2237809" y="1217792"/>
                  <a:pt x="1859777" y="1178803"/>
                  <a:pt x="1643560" y="1206835"/>
                </a:cubicBezTo>
                <a:cubicBezTo>
                  <a:pt x="1427343" y="1234867"/>
                  <a:pt x="1190830" y="1226506"/>
                  <a:pt x="958743" y="1206835"/>
                </a:cubicBezTo>
                <a:cubicBezTo>
                  <a:pt x="726656" y="1187164"/>
                  <a:pt x="213416" y="1172297"/>
                  <a:pt x="0" y="1206835"/>
                </a:cubicBezTo>
                <a:cubicBezTo>
                  <a:pt x="19482" y="1020088"/>
                  <a:pt x="8227" y="983662"/>
                  <a:pt x="0" y="768469"/>
                </a:cubicBezTo>
                <a:close/>
              </a:path>
            </a:pathLst>
          </a:custGeom>
          <a:solidFill>
            <a:schemeClr val="bg1"/>
          </a:solidFill>
          <a:ln>
            <a:extLst>
              <a:ext uri="{C807C97D-BFC1-408E-A445-0C87EB9F89A2}">
                <ask:lineSketchStyleProps xmlns:ask="http://schemas.microsoft.com/office/drawing/2018/sketchyshapes" sd="2736866700">
                  <a:custGeom>
                    <a:avLst/>
                    <a:gdLst>
                      <a:gd name="connsiteX0" fmla="*/ 0 w 10000"/>
                      <a:gd name="connsiteY0" fmla="*/ 2000 h 10000"/>
                      <a:gd name="connsiteX1" fmla="*/ 10000 w 10000"/>
                      <a:gd name="connsiteY1" fmla="*/ 0 h 10000"/>
                      <a:gd name="connsiteX2" fmla="*/ 10000 w 10000"/>
                      <a:gd name="connsiteY2" fmla="*/ 10000 h 10000"/>
                      <a:gd name="connsiteX3" fmla="*/ 0 w 10000"/>
                      <a:gd name="connsiteY3" fmla="*/ 10000 h 10000"/>
                      <a:gd name="connsiteX4" fmla="*/ 0 w 10000"/>
                      <a:gd name="connsiteY4" fmla="*/ 2000 h 10000"/>
                      <a:gd name="connsiteX0" fmla="*/ 0 w 10000"/>
                      <a:gd name="connsiteY0" fmla="*/ 5611 h 13611"/>
                      <a:gd name="connsiteX1" fmla="*/ 10000 w 10000"/>
                      <a:gd name="connsiteY1" fmla="*/ 0 h 13611"/>
                      <a:gd name="connsiteX2" fmla="*/ 10000 w 10000"/>
                      <a:gd name="connsiteY2" fmla="*/ 13611 h 13611"/>
                      <a:gd name="connsiteX3" fmla="*/ 0 w 10000"/>
                      <a:gd name="connsiteY3" fmla="*/ 13611 h 13611"/>
                      <a:gd name="connsiteX4" fmla="*/ 0 w 10000"/>
                      <a:gd name="connsiteY4" fmla="*/ 5611 h 13611"/>
                      <a:gd name="connsiteX0" fmla="*/ 0 w 10000"/>
                      <a:gd name="connsiteY0" fmla="*/ 8667 h 13611"/>
                      <a:gd name="connsiteX1" fmla="*/ 10000 w 10000"/>
                      <a:gd name="connsiteY1" fmla="*/ 0 h 13611"/>
                      <a:gd name="connsiteX2" fmla="*/ 10000 w 10000"/>
                      <a:gd name="connsiteY2" fmla="*/ 13611 h 13611"/>
                      <a:gd name="connsiteX3" fmla="*/ 0 w 10000"/>
                      <a:gd name="connsiteY3" fmla="*/ 13611 h 13611"/>
                      <a:gd name="connsiteX4" fmla="*/ 0 w 10000"/>
                      <a:gd name="connsiteY4" fmla="*/ 8667 h 136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13611">
                        <a:moveTo>
                          <a:pt x="0" y="8667"/>
                        </a:moveTo>
                        <a:lnTo>
                          <a:pt x="10000" y="0"/>
                        </a:lnTo>
                        <a:lnTo>
                          <a:pt x="10000" y="13611"/>
                        </a:lnTo>
                        <a:lnTo>
                          <a:pt x="0" y="13611"/>
                        </a:lnTo>
                        <a:lnTo>
                          <a:pt x="0" y="8667"/>
                        </a:ln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dirty="0">
              <a:solidFill>
                <a:srgbClr val="595959"/>
              </a:solidFill>
            </a:endParaRPr>
          </a:p>
          <a:p>
            <a:pPr algn="ctr"/>
            <a:r>
              <a:rPr lang="es-ES" sz="2400" dirty="0">
                <a:solidFill>
                  <a:srgbClr val="595959"/>
                </a:solidFill>
              </a:rPr>
              <a:t>      </a:t>
            </a:r>
            <a:r>
              <a:rPr lang="es-ES" sz="2400" dirty="0" err="1">
                <a:solidFill>
                  <a:srgbClr val="595959"/>
                </a:solidFill>
              </a:rPr>
              <a:t>Supported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Employement</a:t>
            </a:r>
            <a:endParaRPr lang="es-ES" sz="2400" dirty="0">
              <a:solidFill>
                <a:srgbClr val="595959"/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1993D3A-88B1-E825-76EC-8D07FD2F91F9}"/>
              </a:ext>
            </a:extLst>
          </p:cNvPr>
          <p:cNvSpPr/>
          <p:nvPr/>
        </p:nvSpPr>
        <p:spPr>
          <a:xfrm>
            <a:off x="7303331" y="1947714"/>
            <a:ext cx="2006612" cy="1353530"/>
          </a:xfrm>
          <a:custGeom>
            <a:avLst/>
            <a:gdLst>
              <a:gd name="connsiteX0" fmla="*/ 0 w 2006612"/>
              <a:gd name="connsiteY0" fmla="*/ 0 h 1353530"/>
              <a:gd name="connsiteX1" fmla="*/ 709003 w 2006612"/>
              <a:gd name="connsiteY1" fmla="*/ 0 h 1353530"/>
              <a:gd name="connsiteX2" fmla="*/ 1317675 w 2006612"/>
              <a:gd name="connsiteY2" fmla="*/ 0 h 1353530"/>
              <a:gd name="connsiteX3" fmla="*/ 2006612 w 2006612"/>
              <a:gd name="connsiteY3" fmla="*/ 0 h 1353530"/>
              <a:gd name="connsiteX4" fmla="*/ 2006612 w 2006612"/>
              <a:gd name="connsiteY4" fmla="*/ 636159 h 1353530"/>
              <a:gd name="connsiteX5" fmla="*/ 2006612 w 2006612"/>
              <a:gd name="connsiteY5" fmla="*/ 1353530 h 1353530"/>
              <a:gd name="connsiteX6" fmla="*/ 1297609 w 2006612"/>
              <a:gd name="connsiteY6" fmla="*/ 1353530 h 1353530"/>
              <a:gd name="connsiteX7" fmla="*/ 608672 w 2006612"/>
              <a:gd name="connsiteY7" fmla="*/ 1353530 h 1353530"/>
              <a:gd name="connsiteX8" fmla="*/ 0 w 2006612"/>
              <a:gd name="connsiteY8" fmla="*/ 1353530 h 1353530"/>
              <a:gd name="connsiteX9" fmla="*/ 0 w 2006612"/>
              <a:gd name="connsiteY9" fmla="*/ 663230 h 1353530"/>
              <a:gd name="connsiteX10" fmla="*/ 0 w 2006612"/>
              <a:gd name="connsiteY10" fmla="*/ 0 h 1353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06612" h="1353530" fill="none" extrusionOk="0">
                <a:moveTo>
                  <a:pt x="0" y="0"/>
                </a:moveTo>
                <a:cubicBezTo>
                  <a:pt x="313469" y="-25356"/>
                  <a:pt x="359137" y="28530"/>
                  <a:pt x="709003" y="0"/>
                </a:cubicBezTo>
                <a:cubicBezTo>
                  <a:pt x="1058869" y="-28530"/>
                  <a:pt x="1117029" y="14243"/>
                  <a:pt x="1317675" y="0"/>
                </a:cubicBezTo>
                <a:cubicBezTo>
                  <a:pt x="1518321" y="-14243"/>
                  <a:pt x="1849522" y="24879"/>
                  <a:pt x="2006612" y="0"/>
                </a:cubicBezTo>
                <a:cubicBezTo>
                  <a:pt x="1981374" y="206662"/>
                  <a:pt x="1976051" y="409502"/>
                  <a:pt x="2006612" y="636159"/>
                </a:cubicBezTo>
                <a:cubicBezTo>
                  <a:pt x="2037173" y="862816"/>
                  <a:pt x="1999120" y="1087964"/>
                  <a:pt x="2006612" y="1353530"/>
                </a:cubicBezTo>
                <a:cubicBezTo>
                  <a:pt x="1835260" y="1348898"/>
                  <a:pt x="1641317" y="1356676"/>
                  <a:pt x="1297609" y="1353530"/>
                </a:cubicBezTo>
                <a:cubicBezTo>
                  <a:pt x="953901" y="1350384"/>
                  <a:pt x="878404" y="1380235"/>
                  <a:pt x="608672" y="1353530"/>
                </a:cubicBezTo>
                <a:cubicBezTo>
                  <a:pt x="338940" y="1326825"/>
                  <a:pt x="133820" y="1344254"/>
                  <a:pt x="0" y="1353530"/>
                </a:cubicBezTo>
                <a:cubicBezTo>
                  <a:pt x="-10030" y="1034013"/>
                  <a:pt x="32898" y="964015"/>
                  <a:pt x="0" y="663230"/>
                </a:cubicBezTo>
                <a:cubicBezTo>
                  <a:pt x="-32898" y="362445"/>
                  <a:pt x="30257" y="150668"/>
                  <a:pt x="0" y="0"/>
                </a:cubicBezTo>
                <a:close/>
              </a:path>
              <a:path w="2006612" h="1353530" stroke="0" extrusionOk="0">
                <a:moveTo>
                  <a:pt x="0" y="0"/>
                </a:moveTo>
                <a:cubicBezTo>
                  <a:pt x="193469" y="15049"/>
                  <a:pt x="464977" y="-24323"/>
                  <a:pt x="628738" y="0"/>
                </a:cubicBezTo>
                <a:cubicBezTo>
                  <a:pt x="792499" y="24323"/>
                  <a:pt x="1035797" y="26563"/>
                  <a:pt x="1317675" y="0"/>
                </a:cubicBezTo>
                <a:cubicBezTo>
                  <a:pt x="1599553" y="-26563"/>
                  <a:pt x="1716215" y="14450"/>
                  <a:pt x="2006612" y="0"/>
                </a:cubicBezTo>
                <a:cubicBezTo>
                  <a:pt x="1989526" y="145567"/>
                  <a:pt x="1993431" y="342625"/>
                  <a:pt x="2006612" y="676765"/>
                </a:cubicBezTo>
                <a:cubicBezTo>
                  <a:pt x="2019793" y="1010906"/>
                  <a:pt x="1987479" y="1060654"/>
                  <a:pt x="2006612" y="1353530"/>
                </a:cubicBezTo>
                <a:cubicBezTo>
                  <a:pt x="1726670" y="1341565"/>
                  <a:pt x="1625126" y="1368624"/>
                  <a:pt x="1337741" y="1353530"/>
                </a:cubicBezTo>
                <a:cubicBezTo>
                  <a:pt x="1050356" y="1338436"/>
                  <a:pt x="1009298" y="1368901"/>
                  <a:pt x="688937" y="1353530"/>
                </a:cubicBezTo>
                <a:cubicBezTo>
                  <a:pt x="368576" y="1338159"/>
                  <a:pt x="319628" y="1364372"/>
                  <a:pt x="0" y="1353530"/>
                </a:cubicBezTo>
                <a:cubicBezTo>
                  <a:pt x="9415" y="1108813"/>
                  <a:pt x="-15111" y="880119"/>
                  <a:pt x="0" y="690300"/>
                </a:cubicBezTo>
                <a:cubicBezTo>
                  <a:pt x="15111" y="500481"/>
                  <a:pt x="-12871" y="27059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extLst>
              <a:ext uri="{C807C97D-BFC1-408E-A445-0C87EB9F89A2}">
                <ask:lineSketchStyleProps xmlns:ask="http://schemas.microsoft.com/office/drawing/2018/sketchyshapes" sd="325222947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595959"/>
                </a:solidFill>
              </a:rPr>
              <a:t>Social </a:t>
            </a:r>
            <a:r>
              <a:rPr lang="es-ES" sz="2400" dirty="0" err="1">
                <a:solidFill>
                  <a:srgbClr val="595959"/>
                </a:solidFill>
              </a:rPr>
              <a:t>Economy</a:t>
            </a:r>
            <a:endParaRPr lang="es-ES" sz="2400" dirty="0">
              <a:solidFill>
                <a:srgbClr val="595959"/>
              </a:solidFill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11F8D90-2256-46E9-3CAD-6C8B62A74F3C}"/>
              </a:ext>
            </a:extLst>
          </p:cNvPr>
          <p:cNvSpPr/>
          <p:nvPr/>
        </p:nvSpPr>
        <p:spPr>
          <a:xfrm>
            <a:off x="9004168" y="1192737"/>
            <a:ext cx="2198270" cy="1353530"/>
          </a:xfrm>
          <a:custGeom>
            <a:avLst/>
            <a:gdLst>
              <a:gd name="connsiteX0" fmla="*/ 0 w 2198270"/>
              <a:gd name="connsiteY0" fmla="*/ 0 h 1353530"/>
              <a:gd name="connsiteX1" fmla="*/ 593533 w 2198270"/>
              <a:gd name="connsiteY1" fmla="*/ 0 h 1353530"/>
              <a:gd name="connsiteX2" fmla="*/ 1143100 w 2198270"/>
              <a:gd name="connsiteY2" fmla="*/ 0 h 1353530"/>
              <a:gd name="connsiteX3" fmla="*/ 1648703 w 2198270"/>
              <a:gd name="connsiteY3" fmla="*/ 0 h 1353530"/>
              <a:gd name="connsiteX4" fmla="*/ 2198270 w 2198270"/>
              <a:gd name="connsiteY4" fmla="*/ 0 h 1353530"/>
              <a:gd name="connsiteX5" fmla="*/ 2198270 w 2198270"/>
              <a:gd name="connsiteY5" fmla="*/ 676765 h 1353530"/>
              <a:gd name="connsiteX6" fmla="*/ 2198270 w 2198270"/>
              <a:gd name="connsiteY6" fmla="*/ 1353530 h 1353530"/>
              <a:gd name="connsiteX7" fmla="*/ 1692668 w 2198270"/>
              <a:gd name="connsiteY7" fmla="*/ 1353530 h 1353530"/>
              <a:gd name="connsiteX8" fmla="*/ 1165083 w 2198270"/>
              <a:gd name="connsiteY8" fmla="*/ 1353530 h 1353530"/>
              <a:gd name="connsiteX9" fmla="*/ 615516 w 2198270"/>
              <a:gd name="connsiteY9" fmla="*/ 1353530 h 1353530"/>
              <a:gd name="connsiteX10" fmla="*/ 0 w 2198270"/>
              <a:gd name="connsiteY10" fmla="*/ 1353530 h 1353530"/>
              <a:gd name="connsiteX11" fmla="*/ 0 w 2198270"/>
              <a:gd name="connsiteY11" fmla="*/ 717371 h 1353530"/>
              <a:gd name="connsiteX12" fmla="*/ 0 w 2198270"/>
              <a:gd name="connsiteY12" fmla="*/ 0 h 1353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8270" h="1353530" fill="none" extrusionOk="0">
                <a:moveTo>
                  <a:pt x="0" y="0"/>
                </a:moveTo>
                <a:cubicBezTo>
                  <a:pt x="293387" y="23420"/>
                  <a:pt x="436828" y="-13384"/>
                  <a:pt x="593533" y="0"/>
                </a:cubicBezTo>
                <a:cubicBezTo>
                  <a:pt x="750238" y="13384"/>
                  <a:pt x="992328" y="-25531"/>
                  <a:pt x="1143100" y="0"/>
                </a:cubicBezTo>
                <a:cubicBezTo>
                  <a:pt x="1293872" y="25531"/>
                  <a:pt x="1414661" y="-17914"/>
                  <a:pt x="1648703" y="0"/>
                </a:cubicBezTo>
                <a:cubicBezTo>
                  <a:pt x="1882745" y="17914"/>
                  <a:pt x="1935948" y="7025"/>
                  <a:pt x="2198270" y="0"/>
                </a:cubicBezTo>
                <a:cubicBezTo>
                  <a:pt x="2169744" y="157052"/>
                  <a:pt x="2228890" y="450567"/>
                  <a:pt x="2198270" y="676765"/>
                </a:cubicBezTo>
                <a:cubicBezTo>
                  <a:pt x="2167650" y="902964"/>
                  <a:pt x="2196699" y="1163203"/>
                  <a:pt x="2198270" y="1353530"/>
                </a:cubicBezTo>
                <a:cubicBezTo>
                  <a:pt x="1990213" y="1363554"/>
                  <a:pt x="1833391" y="1362998"/>
                  <a:pt x="1692668" y="1353530"/>
                </a:cubicBezTo>
                <a:cubicBezTo>
                  <a:pt x="1551945" y="1344062"/>
                  <a:pt x="1293863" y="1368028"/>
                  <a:pt x="1165083" y="1353530"/>
                </a:cubicBezTo>
                <a:cubicBezTo>
                  <a:pt x="1036303" y="1339032"/>
                  <a:pt x="860729" y="1372631"/>
                  <a:pt x="615516" y="1353530"/>
                </a:cubicBezTo>
                <a:cubicBezTo>
                  <a:pt x="370303" y="1334429"/>
                  <a:pt x="285813" y="1353062"/>
                  <a:pt x="0" y="1353530"/>
                </a:cubicBezTo>
                <a:cubicBezTo>
                  <a:pt x="-27458" y="1179282"/>
                  <a:pt x="23658" y="848088"/>
                  <a:pt x="0" y="717371"/>
                </a:cubicBezTo>
                <a:cubicBezTo>
                  <a:pt x="-23658" y="586654"/>
                  <a:pt x="-31678" y="352021"/>
                  <a:pt x="0" y="0"/>
                </a:cubicBezTo>
                <a:close/>
              </a:path>
              <a:path w="2198270" h="1353530" stroke="0" extrusionOk="0">
                <a:moveTo>
                  <a:pt x="0" y="0"/>
                </a:moveTo>
                <a:cubicBezTo>
                  <a:pt x="193935" y="11350"/>
                  <a:pt x="378087" y="-8255"/>
                  <a:pt x="505602" y="0"/>
                </a:cubicBezTo>
                <a:cubicBezTo>
                  <a:pt x="633117" y="8255"/>
                  <a:pt x="858001" y="13758"/>
                  <a:pt x="1033187" y="0"/>
                </a:cubicBezTo>
                <a:cubicBezTo>
                  <a:pt x="1208374" y="-13758"/>
                  <a:pt x="1387729" y="-23648"/>
                  <a:pt x="1538789" y="0"/>
                </a:cubicBezTo>
                <a:cubicBezTo>
                  <a:pt x="1689849" y="23648"/>
                  <a:pt x="2054082" y="-29935"/>
                  <a:pt x="2198270" y="0"/>
                </a:cubicBezTo>
                <a:cubicBezTo>
                  <a:pt x="2212767" y="159887"/>
                  <a:pt x="2177086" y="356808"/>
                  <a:pt x="2198270" y="676765"/>
                </a:cubicBezTo>
                <a:cubicBezTo>
                  <a:pt x="2219454" y="996722"/>
                  <a:pt x="2173387" y="1097185"/>
                  <a:pt x="2198270" y="1353530"/>
                </a:cubicBezTo>
                <a:cubicBezTo>
                  <a:pt x="1950522" y="1362410"/>
                  <a:pt x="1805703" y="1375485"/>
                  <a:pt x="1670685" y="1353530"/>
                </a:cubicBezTo>
                <a:cubicBezTo>
                  <a:pt x="1535668" y="1331575"/>
                  <a:pt x="1311278" y="1356440"/>
                  <a:pt x="1099135" y="1353530"/>
                </a:cubicBezTo>
                <a:cubicBezTo>
                  <a:pt x="886992" y="1350621"/>
                  <a:pt x="729574" y="1375263"/>
                  <a:pt x="549568" y="1353530"/>
                </a:cubicBezTo>
                <a:cubicBezTo>
                  <a:pt x="369562" y="1331797"/>
                  <a:pt x="262308" y="1327569"/>
                  <a:pt x="0" y="1353530"/>
                </a:cubicBezTo>
                <a:cubicBezTo>
                  <a:pt x="18519" y="1046409"/>
                  <a:pt x="-3843" y="970406"/>
                  <a:pt x="0" y="703836"/>
                </a:cubicBezTo>
                <a:cubicBezTo>
                  <a:pt x="3843" y="437266"/>
                  <a:pt x="-2359" y="339466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extLst>
              <a:ext uri="{C807C97D-BFC1-408E-A445-0C87EB9F89A2}">
                <ask:lineSketchStyleProps xmlns:ask="http://schemas.microsoft.com/office/drawing/2018/sketchyshapes" sd="335862650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595959"/>
                </a:solidFill>
              </a:rPr>
              <a:t>Open </a:t>
            </a:r>
            <a:r>
              <a:rPr lang="es-ES" sz="2400" dirty="0" err="1">
                <a:solidFill>
                  <a:srgbClr val="595959"/>
                </a:solidFill>
              </a:rPr>
              <a:t>Labour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Market</a:t>
            </a:r>
            <a:endParaRPr lang="es-ES" sz="2400" dirty="0">
              <a:solidFill>
                <a:srgbClr val="595959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F31DD76-D2C4-0726-D9BA-254C9756A39D}"/>
              </a:ext>
            </a:extLst>
          </p:cNvPr>
          <p:cNvSpPr txBox="1"/>
          <p:nvPr/>
        </p:nvSpPr>
        <p:spPr>
          <a:xfrm>
            <a:off x="1280443" y="266351"/>
            <a:ext cx="9466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595959"/>
                </a:solidFill>
              </a:rPr>
              <a:t>LABOUR PROTECTION SYSTEM FOR PEOPLE WITH DISABILITY</a:t>
            </a:r>
          </a:p>
        </p:txBody>
      </p:sp>
      <p:sp>
        <p:nvSpPr>
          <p:cNvPr id="23" name="Marcador de pie de página 3">
            <a:extLst>
              <a:ext uri="{FF2B5EF4-FFF2-40B4-BE49-F238E27FC236}">
                <a16:creationId xmlns:a16="http://schemas.microsoft.com/office/drawing/2014/main" id="{265C28CF-59CF-8652-E472-480410E88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4" grpId="0" animBg="1"/>
      <p:bldP spid="18" grpId="0" animBg="1"/>
      <p:bldP spid="19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296A97-08B2-86DA-A94F-DCFC17F3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0B6C1D-706C-D2FB-C280-1DFAB06B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F9AC585-E1E9-A30E-1371-8924F7FA162A}"/>
              </a:ext>
            </a:extLst>
          </p:cNvPr>
          <p:cNvSpPr txBox="1"/>
          <p:nvPr/>
        </p:nvSpPr>
        <p:spPr>
          <a:xfrm>
            <a:off x="1488374" y="643492"/>
            <a:ext cx="921525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dirty="0">
                <a:solidFill>
                  <a:srgbClr val="595959"/>
                </a:solidFill>
              </a:rPr>
              <a:t>DIFFERENT SOLUTIONS FOR MINIMIZE THE IMPACT OF SHELTERED WORKSHOPS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274ED26-400B-846B-9C36-928586553E2A}"/>
              </a:ext>
            </a:extLst>
          </p:cNvPr>
          <p:cNvSpPr txBox="1"/>
          <p:nvPr/>
        </p:nvSpPr>
        <p:spPr>
          <a:xfrm>
            <a:off x="3047010" y="2243232"/>
            <a:ext cx="60979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595959"/>
                </a:solidFill>
              </a:rPr>
              <a:t>Dual </a:t>
            </a:r>
            <a:r>
              <a:rPr lang="es-ES" sz="2400" dirty="0" err="1">
                <a:solidFill>
                  <a:srgbClr val="595959"/>
                </a:solidFill>
              </a:rPr>
              <a:t>Education</a:t>
            </a:r>
            <a:r>
              <a:rPr lang="es-ES" sz="2400" dirty="0">
                <a:solidFill>
                  <a:srgbClr val="595959"/>
                </a:solidFill>
              </a:rPr>
              <a:t> Training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9BF5EE7-9C36-6AC9-3B00-485D02707DF4}"/>
              </a:ext>
            </a:extLst>
          </p:cNvPr>
          <p:cNvSpPr txBox="1"/>
          <p:nvPr/>
        </p:nvSpPr>
        <p:spPr>
          <a:xfrm>
            <a:off x="3047010" y="3059401"/>
            <a:ext cx="60979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 err="1">
                <a:solidFill>
                  <a:srgbClr val="595959"/>
                </a:solidFill>
              </a:rPr>
              <a:t>Mandatory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Transition</a:t>
            </a:r>
            <a:r>
              <a:rPr lang="es-ES" sz="2400" dirty="0">
                <a:solidFill>
                  <a:srgbClr val="595959"/>
                </a:solidFill>
              </a:rPr>
              <a:t> (France 5% per </a:t>
            </a:r>
            <a:r>
              <a:rPr lang="es-ES" sz="2400" dirty="0" err="1">
                <a:solidFill>
                  <a:srgbClr val="595959"/>
                </a:solidFill>
              </a:rPr>
              <a:t>year</a:t>
            </a:r>
            <a:r>
              <a:rPr lang="es-ES" sz="2400" dirty="0">
                <a:solidFill>
                  <a:srgbClr val="595959"/>
                </a:solidFill>
              </a:rPr>
              <a:t>)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A599D99-477C-4580-C4D0-8603B2AC7AC2}"/>
              </a:ext>
            </a:extLst>
          </p:cNvPr>
          <p:cNvSpPr txBox="1"/>
          <p:nvPr/>
        </p:nvSpPr>
        <p:spPr>
          <a:xfrm>
            <a:off x="3047010" y="3879474"/>
            <a:ext cx="60979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rgbClr val="595959"/>
                </a:solidFill>
              </a:rPr>
              <a:t>Continue </a:t>
            </a:r>
            <a:r>
              <a:rPr lang="es-ES" sz="2400" dirty="0" err="1">
                <a:solidFill>
                  <a:srgbClr val="595959"/>
                </a:solidFill>
              </a:rPr>
              <a:t>without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the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ability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to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sell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products</a:t>
            </a:r>
            <a:r>
              <a:rPr lang="es-ES" sz="2400" dirty="0">
                <a:solidFill>
                  <a:srgbClr val="595959"/>
                </a:solidFill>
              </a:rPr>
              <a:t> in </a:t>
            </a:r>
            <a:r>
              <a:rPr lang="es-ES" sz="2400" dirty="0" err="1">
                <a:solidFill>
                  <a:srgbClr val="595959"/>
                </a:solidFill>
              </a:rPr>
              <a:t>the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dirty="0" err="1">
                <a:solidFill>
                  <a:srgbClr val="595959"/>
                </a:solidFill>
              </a:rPr>
              <a:t>market</a:t>
            </a:r>
            <a:endParaRPr lang="es-ES" sz="2400" dirty="0">
              <a:solidFill>
                <a:srgbClr val="595959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FB3340B-D145-7C54-0279-1971CE15EFE3}"/>
              </a:ext>
            </a:extLst>
          </p:cNvPr>
          <p:cNvSpPr txBox="1"/>
          <p:nvPr/>
        </p:nvSpPr>
        <p:spPr>
          <a:xfrm>
            <a:off x="3047010" y="5070256"/>
            <a:ext cx="60979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dirty="0" err="1">
                <a:solidFill>
                  <a:srgbClr val="595959"/>
                </a:solidFill>
              </a:rPr>
              <a:t>Increase</a:t>
            </a:r>
            <a:r>
              <a:rPr lang="es-ES" sz="2400" dirty="0">
                <a:solidFill>
                  <a:srgbClr val="595959"/>
                </a:solidFill>
              </a:rPr>
              <a:t> </a:t>
            </a:r>
            <a:r>
              <a:rPr lang="es-ES" sz="2400" err="1">
                <a:solidFill>
                  <a:srgbClr val="595959"/>
                </a:solidFill>
              </a:rPr>
              <a:t>the</a:t>
            </a:r>
            <a:r>
              <a:rPr lang="es-ES" sz="2400">
                <a:solidFill>
                  <a:srgbClr val="595959"/>
                </a:solidFill>
              </a:rPr>
              <a:t> Quota </a:t>
            </a:r>
            <a:r>
              <a:rPr lang="es-ES" sz="2400" dirty="0" err="1">
                <a:solidFill>
                  <a:srgbClr val="595959"/>
                </a:solidFill>
              </a:rPr>
              <a:t>System</a:t>
            </a:r>
            <a:endParaRPr lang="es-ES" sz="240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67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Breitbild</PresentationFormat>
  <Paragraphs>39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Roboto</vt:lpstr>
      <vt:lpstr>Office Theme</vt:lpstr>
      <vt:lpstr>Difference solutions for minimize the impact of Sheltered Workshops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Wilfried Kainz</cp:lastModifiedBy>
  <cp:revision>28</cp:revision>
  <dcterms:created xsi:type="dcterms:W3CDTF">2022-12-05T13:52:15Z</dcterms:created>
  <dcterms:modified xsi:type="dcterms:W3CDTF">2025-02-26T17:33:38Z</dcterms:modified>
</cp:coreProperties>
</file>