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8" r:id="rId2"/>
    <p:sldId id="259" r:id="rId3"/>
    <p:sldId id="260" r:id="rId4"/>
    <p:sldId id="261" r:id="rId5"/>
    <p:sldId id="262" r:id="rId6"/>
    <p:sldId id="265"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88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05" autoAdjust="0"/>
  </p:normalViewPr>
  <p:slideViewPr>
    <p:cSldViewPr snapToGrid="0">
      <p:cViewPr varScale="1">
        <p:scale>
          <a:sx n="95" d="100"/>
          <a:sy n="95" d="100"/>
        </p:scale>
        <p:origin x="396" y="90"/>
      </p:cViewPr>
      <p:guideLst/>
    </p:cSldViewPr>
  </p:slideViewPr>
  <p:outlineViewPr>
    <p:cViewPr>
      <p:scale>
        <a:sx n="33" d="100"/>
        <a:sy n="33" d="100"/>
      </p:scale>
      <p:origin x="0" y="-1022"/>
    </p:cViewPr>
  </p:outlineViewPr>
  <p:notesTextViewPr>
    <p:cViewPr>
      <p:scale>
        <a:sx n="1" d="1"/>
        <a:sy n="1" d="1"/>
      </p:scale>
      <p:origin x="0" y="0"/>
    </p:cViewPr>
  </p:notesTextViewPr>
  <p:notesViewPr>
    <p:cSldViewPr snapToGrid="0">
      <p:cViewPr varScale="1">
        <p:scale>
          <a:sx n="49" d="100"/>
          <a:sy n="49" d="100"/>
        </p:scale>
        <p:origin x="2668"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C92A86-C5C9-6113-6AC7-4064BBD094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6277400-9A88-4A14-1B97-2E611F2842E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4067AC-4DA6-47DD-9DAA-82F8496AEA1D}" type="datetimeFigureOut">
              <a:rPr lang="en-GB" smtClean="0"/>
              <a:t>18/02/2025</a:t>
            </a:fld>
            <a:endParaRPr lang="en-GB"/>
          </a:p>
        </p:txBody>
      </p:sp>
      <p:sp>
        <p:nvSpPr>
          <p:cNvPr id="4" name="Footer Placeholder 3">
            <a:extLst>
              <a:ext uri="{FF2B5EF4-FFF2-40B4-BE49-F238E27FC236}">
                <a16:creationId xmlns:a16="http://schemas.microsoft.com/office/drawing/2014/main" id="{BA149F3E-834F-ADBB-A517-1E7341E464A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0F16239-9E04-27B8-09A3-ACB4AC19F63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62F9E2-E68F-463D-B409-4BB1E4E53707}" type="slidenum">
              <a:rPr lang="en-GB" smtClean="0"/>
              <a:t>‹#›</a:t>
            </a:fld>
            <a:endParaRPr lang="en-GB"/>
          </a:p>
        </p:txBody>
      </p:sp>
    </p:spTree>
    <p:extLst>
      <p:ext uri="{BB962C8B-B14F-4D97-AF65-F5344CB8AC3E}">
        <p14:creationId xmlns:p14="http://schemas.microsoft.com/office/powerpoint/2010/main" val="223648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BB6916-6BB4-491D-A9F6-98CF7382B083}" type="datetimeFigureOut">
              <a:rPr lang="en-GB" smtClean="0"/>
              <a:t>18/02/2025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8881E3-068B-48DF-8881-A991B8AEA704}" type="slidenum">
              <a:rPr lang="en-GB" smtClean="0"/>
              <a:t>‹#›</a:t>
            </a:fld>
            <a:endParaRPr lang="en-GB"/>
          </a:p>
        </p:txBody>
      </p:sp>
    </p:spTree>
    <p:extLst>
      <p:ext uri="{BB962C8B-B14F-4D97-AF65-F5344CB8AC3E}">
        <p14:creationId xmlns:p14="http://schemas.microsoft.com/office/powerpoint/2010/main" val="973556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add your notes here.</a:t>
            </a:r>
          </a:p>
          <a:p>
            <a:r>
              <a:rPr lang="en-US" dirty="0"/>
              <a:t>Title; First name, last name of speaker(s); Name of Organization, Name of Country, Name of Session (as written in Agenda)</a:t>
            </a:r>
          </a:p>
          <a:p>
            <a:r>
              <a:rPr lang="en-US" dirty="0"/>
              <a:t>#ZeroCon24</a:t>
            </a:r>
          </a:p>
          <a:p>
            <a:r>
              <a:rPr lang="en-US" dirty="0"/>
              <a:t>Day and Time of Session</a:t>
            </a:r>
          </a:p>
          <a:p>
            <a:endParaRPr lang="en-GB" dirty="0"/>
          </a:p>
        </p:txBody>
      </p:sp>
      <p:sp>
        <p:nvSpPr>
          <p:cNvPr id="4" name="Slide Number Placeholder 3"/>
          <p:cNvSpPr>
            <a:spLocks noGrp="1"/>
          </p:cNvSpPr>
          <p:nvPr>
            <p:ph type="sldNum" sz="quarter" idx="5"/>
          </p:nvPr>
        </p:nvSpPr>
        <p:spPr/>
        <p:txBody>
          <a:bodyPr/>
          <a:lstStyle/>
          <a:p>
            <a:fld id="{7A8881E3-068B-48DF-8881-A991B8AEA704}" type="slidenum">
              <a:rPr lang="en-GB" smtClean="0"/>
              <a:t>1</a:t>
            </a:fld>
            <a:endParaRPr lang="en-GB"/>
          </a:p>
        </p:txBody>
      </p:sp>
    </p:spTree>
    <p:extLst>
      <p:ext uri="{BB962C8B-B14F-4D97-AF65-F5344CB8AC3E}">
        <p14:creationId xmlns:p14="http://schemas.microsoft.com/office/powerpoint/2010/main" val="1078220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0" i="0" dirty="0">
                <a:solidFill>
                  <a:srgbClr val="042426"/>
                </a:solidFill>
                <a:effectLst/>
                <a:latin typeface="+mn-lt"/>
              </a:rPr>
              <a:t>30 Seconds - This session highlights Zero Project Awardees – all of them Disabled People’s Organisations (DPO’s) – that have been the driving force behind the inclusion strategies of a large number of companies in Costa Rica, Egypt, Germany, India and BASE in the UK. Approaches and models featured in this session include occupational profile databases, company cooperation partner networks featuring thousands of companies, as well as scalable training platforms.</a:t>
            </a:r>
          </a:p>
        </p:txBody>
      </p:sp>
      <p:sp>
        <p:nvSpPr>
          <p:cNvPr id="4" name="Slide Number Placeholder 3"/>
          <p:cNvSpPr>
            <a:spLocks noGrp="1"/>
          </p:cNvSpPr>
          <p:nvPr>
            <p:ph type="sldNum" sz="quarter" idx="5"/>
          </p:nvPr>
        </p:nvSpPr>
        <p:spPr/>
        <p:txBody>
          <a:bodyPr/>
          <a:lstStyle/>
          <a:p>
            <a:fld id="{7A8881E3-068B-48DF-8881-A991B8AEA704}" type="slidenum">
              <a:rPr lang="en-GB" smtClean="0"/>
              <a:t>2</a:t>
            </a:fld>
            <a:endParaRPr lang="en-GB"/>
          </a:p>
        </p:txBody>
      </p:sp>
    </p:spTree>
    <p:extLst>
      <p:ext uri="{BB962C8B-B14F-4D97-AF65-F5344CB8AC3E}">
        <p14:creationId xmlns:p14="http://schemas.microsoft.com/office/powerpoint/2010/main" val="2603332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30 Seconds</a:t>
            </a:r>
          </a:p>
        </p:txBody>
      </p:sp>
      <p:sp>
        <p:nvSpPr>
          <p:cNvPr id="4" name="Slide Number Placeholder 3"/>
          <p:cNvSpPr>
            <a:spLocks noGrp="1"/>
          </p:cNvSpPr>
          <p:nvPr>
            <p:ph type="sldNum" sz="quarter" idx="5"/>
          </p:nvPr>
        </p:nvSpPr>
        <p:spPr/>
        <p:txBody>
          <a:bodyPr/>
          <a:lstStyle/>
          <a:p>
            <a:fld id="{7A8881E3-068B-48DF-8881-A991B8AEA704}" type="slidenum">
              <a:rPr lang="en-GB" smtClean="0"/>
              <a:t>3</a:t>
            </a:fld>
            <a:endParaRPr lang="en-GB"/>
          </a:p>
        </p:txBody>
      </p:sp>
    </p:spTree>
    <p:extLst>
      <p:ext uri="{BB962C8B-B14F-4D97-AF65-F5344CB8AC3E}">
        <p14:creationId xmlns:p14="http://schemas.microsoft.com/office/powerpoint/2010/main" val="1409964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30 Seconds</a:t>
            </a:r>
          </a:p>
        </p:txBody>
      </p:sp>
      <p:sp>
        <p:nvSpPr>
          <p:cNvPr id="4" name="Slide Number Placeholder 3"/>
          <p:cNvSpPr>
            <a:spLocks noGrp="1"/>
          </p:cNvSpPr>
          <p:nvPr>
            <p:ph type="sldNum" sz="quarter" idx="5"/>
          </p:nvPr>
        </p:nvSpPr>
        <p:spPr/>
        <p:txBody>
          <a:bodyPr/>
          <a:lstStyle/>
          <a:p>
            <a:fld id="{7A8881E3-068B-48DF-8881-A991B8AEA704}" type="slidenum">
              <a:rPr lang="en-GB" smtClean="0"/>
              <a:t>4</a:t>
            </a:fld>
            <a:endParaRPr lang="en-GB"/>
          </a:p>
        </p:txBody>
      </p:sp>
    </p:spTree>
    <p:extLst>
      <p:ext uri="{BB962C8B-B14F-4D97-AF65-F5344CB8AC3E}">
        <p14:creationId xmlns:p14="http://schemas.microsoft.com/office/powerpoint/2010/main" val="2251410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2 Minutes -</a:t>
            </a:r>
          </a:p>
        </p:txBody>
      </p:sp>
      <p:sp>
        <p:nvSpPr>
          <p:cNvPr id="4" name="Slide Number Placeholder 3"/>
          <p:cNvSpPr>
            <a:spLocks noGrp="1"/>
          </p:cNvSpPr>
          <p:nvPr>
            <p:ph type="sldNum" sz="quarter" idx="5"/>
          </p:nvPr>
        </p:nvSpPr>
        <p:spPr/>
        <p:txBody>
          <a:bodyPr/>
          <a:lstStyle/>
          <a:p>
            <a:fld id="{7A8881E3-068B-48DF-8881-A991B8AEA704}" type="slidenum">
              <a:rPr lang="en-GB" smtClean="0"/>
              <a:t>5</a:t>
            </a:fld>
            <a:endParaRPr lang="en-GB"/>
          </a:p>
        </p:txBody>
      </p:sp>
    </p:spTree>
    <p:extLst>
      <p:ext uri="{BB962C8B-B14F-4D97-AF65-F5344CB8AC3E}">
        <p14:creationId xmlns:p14="http://schemas.microsoft.com/office/powerpoint/2010/main" val="549531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4 Minutes </a:t>
            </a:r>
            <a:r>
              <a:rPr lang="en-GB" dirty="0"/>
              <a:t>- Supported employment is the only evidenced based model that supports people with a learning disability and autism into good quality careers, but as a model it can be applied to other individuals for whom the main stream routes to recruitment don’t work. Based on the place train and maintain model, instead of making people do endless employability courses, the model looks at supporting people to identify their strengths, match it to roles that are needed in their community and then train someone on the job. Valuing both the individual and employer as an equal partner. There are different pathways, supported internships, inclusive apprenticeships, study programs, part time and full time work, all of which have the Supported employment model at the heart of provision. High aspiration </a:t>
            </a:r>
          </a:p>
          <a:p>
            <a:endParaRPr lang="en-GB" dirty="0"/>
          </a:p>
        </p:txBody>
      </p:sp>
      <p:sp>
        <p:nvSpPr>
          <p:cNvPr id="4" name="Slide Number Placeholder 3"/>
          <p:cNvSpPr>
            <a:spLocks noGrp="1"/>
          </p:cNvSpPr>
          <p:nvPr>
            <p:ph type="sldNum" sz="quarter" idx="5"/>
          </p:nvPr>
        </p:nvSpPr>
        <p:spPr/>
        <p:txBody>
          <a:bodyPr/>
          <a:lstStyle/>
          <a:p>
            <a:fld id="{7A8881E3-068B-48DF-8881-A991B8AEA704}" type="slidenum">
              <a:rPr lang="en-GB" smtClean="0"/>
              <a:t>7</a:t>
            </a:fld>
            <a:endParaRPr lang="en-GB"/>
          </a:p>
        </p:txBody>
      </p:sp>
    </p:spTree>
    <p:extLst>
      <p:ext uri="{BB962C8B-B14F-4D97-AF65-F5344CB8AC3E}">
        <p14:creationId xmlns:p14="http://schemas.microsoft.com/office/powerpoint/2010/main" val="1597476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A8881E3-068B-48DF-8881-A991B8AEA704}" type="slidenum">
              <a:rPr lang="en-GB" smtClean="0"/>
              <a:t>8</a:t>
            </a:fld>
            <a:endParaRPr lang="en-GB"/>
          </a:p>
        </p:txBody>
      </p:sp>
    </p:spTree>
    <p:extLst>
      <p:ext uri="{BB962C8B-B14F-4D97-AF65-F5344CB8AC3E}">
        <p14:creationId xmlns:p14="http://schemas.microsoft.com/office/powerpoint/2010/main" val="14048033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4B8CD-9207-0F5A-87AB-B27A517BCE8C}"/>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AA2C4F2-5991-51CC-558C-A4D5E1F7B1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4EA569FD-5A00-3B11-103C-21BA8A71B265}"/>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9" name="Picture 8" descr="Zero Project Plant: an icon showing a green seedling breaking through a circle.">
            <a:extLst>
              <a:ext uri="{FF2B5EF4-FFF2-40B4-BE49-F238E27FC236}">
                <a16:creationId xmlns:a16="http://schemas.microsoft.com/office/drawing/2014/main" id="{0F1C7164-87D9-4217-364F-45206FDAD5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
        <p:nvSpPr>
          <p:cNvPr id="7" name="TextBox 6">
            <a:extLst>
              <a:ext uri="{FF2B5EF4-FFF2-40B4-BE49-F238E27FC236}">
                <a16:creationId xmlns:a16="http://schemas.microsoft.com/office/drawing/2014/main" id="{8F0236DA-C301-789C-C8AF-938A5F826071}"/>
              </a:ext>
            </a:extLst>
          </p:cNvPr>
          <p:cNvSpPr txBox="1"/>
          <p:nvPr userDrawn="1"/>
        </p:nvSpPr>
        <p:spPr>
          <a:xfrm>
            <a:off x="393290" y="276328"/>
            <a:ext cx="8339893" cy="584775"/>
          </a:xfrm>
          <a:prstGeom prst="rect">
            <a:avLst/>
          </a:prstGeom>
          <a:noFill/>
        </p:spPr>
        <p:txBody>
          <a:bodyPr wrap="square">
            <a:spAutoFit/>
          </a:bodyPr>
          <a:lstStyle/>
          <a:p>
            <a:r>
              <a:rPr lang="en-US" sz="3200" b="0" dirty="0">
                <a:solidFill>
                  <a:srgbClr val="2B882E"/>
                </a:solidFill>
                <a:latin typeface="Arial" panose="020B0604020202020204" pitchFamily="34" charset="0"/>
                <a:cs typeface="Arial" panose="020B0604020202020204" pitchFamily="34" charset="0"/>
              </a:rPr>
              <a:t>Zero Project Conference 2025 (#ZeroCon25)</a:t>
            </a:r>
            <a:endParaRPr lang="en-GB" sz="3200" b="0" dirty="0">
              <a:solidFill>
                <a:srgbClr val="2B882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25722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9A398-607E-19AA-2FA2-6A9486FF41E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A67A71F-93D1-3FE1-9D98-47190B6F93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4B76AF-A44B-BCC8-6368-2FCB924767B6}"/>
              </a:ext>
            </a:extLst>
          </p:cNvPr>
          <p:cNvSpPr>
            <a:spLocks noGrp="1"/>
          </p:cNvSpPr>
          <p:nvPr>
            <p:ph type="dt" sz="half" idx="10"/>
          </p:nvPr>
        </p:nvSpPr>
        <p:spPr/>
        <p:txBody>
          <a:bodyPr/>
          <a:lstStyle/>
          <a:p>
            <a:fld id="{952FF940-A1E4-49C1-A94C-258B66B1FEFB}" type="datetime1">
              <a:rPr lang="en-GB" smtClean="0"/>
              <a:t>18/02/2025</a:t>
            </a:fld>
            <a:endParaRPr lang="en-GB"/>
          </a:p>
        </p:txBody>
      </p:sp>
      <p:sp>
        <p:nvSpPr>
          <p:cNvPr id="5" name="Footer Placeholder 4">
            <a:extLst>
              <a:ext uri="{FF2B5EF4-FFF2-40B4-BE49-F238E27FC236}">
                <a16:creationId xmlns:a16="http://schemas.microsoft.com/office/drawing/2014/main" id="{428CFEDC-9A6E-A3AD-47BB-4544BD985678}"/>
              </a:ext>
            </a:extLst>
          </p:cNvPr>
          <p:cNvSpPr>
            <a:spLocks noGrp="1"/>
          </p:cNvSpPr>
          <p:nvPr>
            <p:ph type="ftr" sz="quarter" idx="11"/>
          </p:nvPr>
        </p:nvSpPr>
        <p:spPr/>
        <p:txBody>
          <a:bodyPr/>
          <a:lstStyle/>
          <a:p>
            <a:r>
              <a:rPr lang="en-US" dirty="0"/>
              <a:t>#ZeroCon25</a:t>
            </a:r>
            <a:endParaRPr lang="en-GB" dirty="0"/>
          </a:p>
        </p:txBody>
      </p:sp>
      <p:sp>
        <p:nvSpPr>
          <p:cNvPr id="6" name="Slide Number Placeholder 5">
            <a:extLst>
              <a:ext uri="{FF2B5EF4-FFF2-40B4-BE49-F238E27FC236}">
                <a16:creationId xmlns:a16="http://schemas.microsoft.com/office/drawing/2014/main" id="{9A38CCB9-6F66-B343-A239-09809FB7E75D}"/>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7" name="Picture 6" descr="Zero Project Plant: an icon showing a green seedling breaking through a circle.">
            <a:extLst>
              <a:ext uri="{FF2B5EF4-FFF2-40B4-BE49-F238E27FC236}">
                <a16:creationId xmlns:a16="http://schemas.microsoft.com/office/drawing/2014/main" id="{D6B42D19-6742-C21D-3E3A-50AF0056C0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011962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8C57BD-472C-6054-F85B-C6E7EBFD784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0A5734E-BF7C-6ADA-36DF-8345F81F3D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9FA9AB-245D-7C9C-7F7C-F0DDADFC869E}"/>
              </a:ext>
            </a:extLst>
          </p:cNvPr>
          <p:cNvSpPr>
            <a:spLocks noGrp="1"/>
          </p:cNvSpPr>
          <p:nvPr>
            <p:ph type="dt" sz="half" idx="10"/>
          </p:nvPr>
        </p:nvSpPr>
        <p:spPr/>
        <p:txBody>
          <a:bodyPr/>
          <a:lstStyle/>
          <a:p>
            <a:fld id="{30DA194E-3B7B-4619-9F0B-8946120CC2C2}" type="datetime1">
              <a:rPr lang="en-GB" smtClean="0"/>
              <a:t>18/02/2025</a:t>
            </a:fld>
            <a:endParaRPr lang="en-GB"/>
          </a:p>
        </p:txBody>
      </p:sp>
      <p:sp>
        <p:nvSpPr>
          <p:cNvPr id="6" name="Slide Number Placeholder 5">
            <a:extLst>
              <a:ext uri="{FF2B5EF4-FFF2-40B4-BE49-F238E27FC236}">
                <a16:creationId xmlns:a16="http://schemas.microsoft.com/office/drawing/2014/main" id="{B88715A0-7D97-C371-F46C-459234CE37EA}"/>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7" name="Picture 6" descr="Zero Project Plant: an icon showing a green seedling breaking through a circle.">
            <a:extLst>
              <a:ext uri="{FF2B5EF4-FFF2-40B4-BE49-F238E27FC236}">
                <a16:creationId xmlns:a16="http://schemas.microsoft.com/office/drawing/2014/main" id="{A92BB482-4C0F-1893-218E-340DCE3E41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2930465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2CDE7-D24B-A1C8-5E44-202ABECFC7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E62AA8D-420E-E8B5-CDB6-88D3206323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C8133A-0964-2A2C-F557-E8A9D21E46C6}"/>
              </a:ext>
            </a:extLst>
          </p:cNvPr>
          <p:cNvSpPr>
            <a:spLocks noGrp="1"/>
          </p:cNvSpPr>
          <p:nvPr>
            <p:ph type="dt" sz="half" idx="10"/>
          </p:nvPr>
        </p:nvSpPr>
        <p:spPr/>
        <p:txBody>
          <a:bodyPr/>
          <a:lstStyle/>
          <a:p>
            <a:fld id="{BB89F230-EE29-4360-9E5D-C4AB95018DB3}" type="datetime1">
              <a:rPr lang="en-GB" smtClean="0"/>
              <a:t>18/02/2025</a:t>
            </a:fld>
            <a:endParaRPr lang="en-GB"/>
          </a:p>
        </p:txBody>
      </p:sp>
      <p:sp>
        <p:nvSpPr>
          <p:cNvPr id="5" name="Footer Placeholder 4">
            <a:extLst>
              <a:ext uri="{FF2B5EF4-FFF2-40B4-BE49-F238E27FC236}">
                <a16:creationId xmlns:a16="http://schemas.microsoft.com/office/drawing/2014/main" id="{026AD633-B6D6-91FA-64FB-501EA2FB2B77}"/>
              </a:ext>
            </a:extLst>
          </p:cNvPr>
          <p:cNvSpPr>
            <a:spLocks noGrp="1"/>
          </p:cNvSpPr>
          <p:nvPr>
            <p:ph type="ftr" sz="quarter" idx="11"/>
          </p:nvPr>
        </p:nvSpPr>
        <p:spPr/>
        <p:txBody>
          <a:bodyPr/>
          <a:lstStyle/>
          <a:p>
            <a:r>
              <a:rPr lang="en-US" dirty="0"/>
              <a:t>#ZeroCon25</a:t>
            </a:r>
            <a:endParaRPr lang="en-GB" dirty="0"/>
          </a:p>
        </p:txBody>
      </p:sp>
      <p:sp>
        <p:nvSpPr>
          <p:cNvPr id="6" name="Slide Number Placeholder 5">
            <a:extLst>
              <a:ext uri="{FF2B5EF4-FFF2-40B4-BE49-F238E27FC236}">
                <a16:creationId xmlns:a16="http://schemas.microsoft.com/office/drawing/2014/main" id="{F7EAAD51-9D5D-25E1-F465-809F007ECFE0}"/>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87A3ADA9-529C-6BD8-8B18-D897077722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572037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D86FF-9CEB-1D25-2E90-369E9B0FF7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E08384C-F6AC-F088-2F50-A86FF934D8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C40FCB-67DF-CE66-B624-667997970E05}"/>
              </a:ext>
            </a:extLst>
          </p:cNvPr>
          <p:cNvSpPr>
            <a:spLocks noGrp="1"/>
          </p:cNvSpPr>
          <p:nvPr>
            <p:ph type="dt" sz="half" idx="10"/>
          </p:nvPr>
        </p:nvSpPr>
        <p:spPr/>
        <p:txBody>
          <a:bodyPr/>
          <a:lstStyle/>
          <a:p>
            <a:fld id="{CE7C451A-BAE8-4BB7-B4A9-840375C61CF2}" type="datetime1">
              <a:rPr lang="en-GB" smtClean="0"/>
              <a:t>18/02/2025</a:t>
            </a:fld>
            <a:endParaRPr lang="en-GB"/>
          </a:p>
        </p:txBody>
      </p:sp>
      <p:sp>
        <p:nvSpPr>
          <p:cNvPr id="5" name="Footer Placeholder 4">
            <a:extLst>
              <a:ext uri="{FF2B5EF4-FFF2-40B4-BE49-F238E27FC236}">
                <a16:creationId xmlns:a16="http://schemas.microsoft.com/office/drawing/2014/main" id="{96D9611E-370E-03AF-C519-6268D0A6631F}"/>
              </a:ext>
            </a:extLst>
          </p:cNvPr>
          <p:cNvSpPr>
            <a:spLocks noGrp="1"/>
          </p:cNvSpPr>
          <p:nvPr>
            <p:ph type="ftr" sz="quarter" idx="11"/>
          </p:nvPr>
        </p:nvSpPr>
        <p:spPr/>
        <p:txBody>
          <a:bodyPr/>
          <a:lstStyle/>
          <a:p>
            <a:r>
              <a:rPr lang="en-US" dirty="0"/>
              <a:t>#ZeroCon25</a:t>
            </a:r>
            <a:endParaRPr lang="en-GB" dirty="0"/>
          </a:p>
        </p:txBody>
      </p:sp>
      <p:sp>
        <p:nvSpPr>
          <p:cNvPr id="6" name="Slide Number Placeholder 5">
            <a:extLst>
              <a:ext uri="{FF2B5EF4-FFF2-40B4-BE49-F238E27FC236}">
                <a16:creationId xmlns:a16="http://schemas.microsoft.com/office/drawing/2014/main" id="{F9F8EE00-A0DC-F045-A7B2-6D6970D172FB}"/>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88684AF3-AE79-E964-B9D1-32174968E2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2232813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0645F-4ADB-34A8-8348-8DA5EC0B3F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07DEFF4-799C-B171-FDEC-9F32D3683D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2E9D5E4-9475-B9C9-B19F-C6F90A2573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ED3DB3A-533A-A389-C798-9BB43D1F7DA4}"/>
              </a:ext>
            </a:extLst>
          </p:cNvPr>
          <p:cNvSpPr>
            <a:spLocks noGrp="1"/>
          </p:cNvSpPr>
          <p:nvPr>
            <p:ph type="dt" sz="half" idx="10"/>
          </p:nvPr>
        </p:nvSpPr>
        <p:spPr/>
        <p:txBody>
          <a:bodyPr/>
          <a:lstStyle/>
          <a:p>
            <a:fld id="{551F48CE-F800-44D8-9FB8-C2F14BB717AF}" type="datetime1">
              <a:rPr lang="en-GB" smtClean="0"/>
              <a:t>18/02/2025</a:t>
            </a:fld>
            <a:endParaRPr lang="en-GB"/>
          </a:p>
        </p:txBody>
      </p:sp>
      <p:sp>
        <p:nvSpPr>
          <p:cNvPr id="6" name="Footer Placeholder 5">
            <a:extLst>
              <a:ext uri="{FF2B5EF4-FFF2-40B4-BE49-F238E27FC236}">
                <a16:creationId xmlns:a16="http://schemas.microsoft.com/office/drawing/2014/main" id="{5A692D28-6A9A-84C4-8E6F-E19FDA416BEF}"/>
              </a:ext>
            </a:extLst>
          </p:cNvPr>
          <p:cNvSpPr>
            <a:spLocks noGrp="1"/>
          </p:cNvSpPr>
          <p:nvPr>
            <p:ph type="ftr" sz="quarter" idx="11"/>
          </p:nvPr>
        </p:nvSpPr>
        <p:spPr/>
        <p:txBody>
          <a:bodyPr/>
          <a:lstStyle/>
          <a:p>
            <a:r>
              <a:rPr lang="en-US" dirty="0"/>
              <a:t>#ZeroCon25</a:t>
            </a:r>
            <a:endParaRPr lang="en-GB" dirty="0"/>
          </a:p>
        </p:txBody>
      </p:sp>
      <p:sp>
        <p:nvSpPr>
          <p:cNvPr id="7" name="Slide Number Placeholder 6">
            <a:extLst>
              <a:ext uri="{FF2B5EF4-FFF2-40B4-BE49-F238E27FC236}">
                <a16:creationId xmlns:a16="http://schemas.microsoft.com/office/drawing/2014/main" id="{F67EFDAC-0A32-E484-69C9-CAC7902FDD0B}"/>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509410CA-2628-6086-32C8-F078A3F00D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3148122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2298A-1F8E-C04A-F0FC-303981F8889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04B0BE-77C8-FC6F-2D01-52EA579BE8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30E7F1-9FCB-C624-0AD0-0B4362A9CC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E940BA5-6077-6C83-9A0A-D929E1353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1A5F4E-F46E-F9D4-EB91-01F3AF3BB7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2A89E74-A823-F039-110E-16DB1050A213}"/>
              </a:ext>
            </a:extLst>
          </p:cNvPr>
          <p:cNvSpPr>
            <a:spLocks noGrp="1"/>
          </p:cNvSpPr>
          <p:nvPr>
            <p:ph type="dt" sz="half" idx="10"/>
          </p:nvPr>
        </p:nvSpPr>
        <p:spPr/>
        <p:txBody>
          <a:bodyPr/>
          <a:lstStyle/>
          <a:p>
            <a:fld id="{76BEAA53-9EBB-475F-81CE-60A0FA17D35A}" type="datetime1">
              <a:rPr lang="en-GB" smtClean="0"/>
              <a:t>18/02/2025</a:t>
            </a:fld>
            <a:endParaRPr lang="en-GB"/>
          </a:p>
        </p:txBody>
      </p:sp>
      <p:sp>
        <p:nvSpPr>
          <p:cNvPr id="8" name="Footer Placeholder 7">
            <a:extLst>
              <a:ext uri="{FF2B5EF4-FFF2-40B4-BE49-F238E27FC236}">
                <a16:creationId xmlns:a16="http://schemas.microsoft.com/office/drawing/2014/main" id="{6D5C4120-5D85-2DAB-1B82-679CBFE0F312}"/>
              </a:ext>
            </a:extLst>
          </p:cNvPr>
          <p:cNvSpPr>
            <a:spLocks noGrp="1"/>
          </p:cNvSpPr>
          <p:nvPr>
            <p:ph type="ftr" sz="quarter" idx="11"/>
          </p:nvPr>
        </p:nvSpPr>
        <p:spPr/>
        <p:txBody>
          <a:bodyPr/>
          <a:lstStyle/>
          <a:p>
            <a:r>
              <a:rPr lang="en-US" dirty="0"/>
              <a:t>#ZeroCon25</a:t>
            </a:r>
            <a:endParaRPr lang="en-GB" dirty="0"/>
          </a:p>
        </p:txBody>
      </p:sp>
      <p:sp>
        <p:nvSpPr>
          <p:cNvPr id="9" name="Slide Number Placeholder 8">
            <a:extLst>
              <a:ext uri="{FF2B5EF4-FFF2-40B4-BE49-F238E27FC236}">
                <a16:creationId xmlns:a16="http://schemas.microsoft.com/office/drawing/2014/main" id="{B22AED93-B0A6-16E2-54DD-BAC7D1CFF05C}"/>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10" name="Picture 9" descr="Zero Project Plant: an icon showing a green seedling breaking through a circle.">
            <a:extLst>
              <a:ext uri="{FF2B5EF4-FFF2-40B4-BE49-F238E27FC236}">
                <a16:creationId xmlns:a16="http://schemas.microsoft.com/office/drawing/2014/main" id="{6C21E80C-5188-0E99-CB29-5452401034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3297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EC525-402E-F69C-210B-5268E9E93C7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2CFC308-6A34-9878-DECA-D72CAED76938}"/>
              </a:ext>
            </a:extLst>
          </p:cNvPr>
          <p:cNvSpPr>
            <a:spLocks noGrp="1"/>
          </p:cNvSpPr>
          <p:nvPr>
            <p:ph type="dt" sz="half" idx="10"/>
          </p:nvPr>
        </p:nvSpPr>
        <p:spPr/>
        <p:txBody>
          <a:bodyPr/>
          <a:lstStyle/>
          <a:p>
            <a:fld id="{323E1DF0-723F-4583-B7C7-FD8C4EA08810}" type="datetime1">
              <a:rPr lang="en-GB" smtClean="0"/>
              <a:t>18/02/2025</a:t>
            </a:fld>
            <a:endParaRPr lang="en-GB"/>
          </a:p>
        </p:txBody>
      </p:sp>
      <p:sp>
        <p:nvSpPr>
          <p:cNvPr id="4" name="Footer Placeholder 3">
            <a:extLst>
              <a:ext uri="{FF2B5EF4-FFF2-40B4-BE49-F238E27FC236}">
                <a16:creationId xmlns:a16="http://schemas.microsoft.com/office/drawing/2014/main" id="{6250079B-A083-6A7F-4194-BA4D85C4883C}"/>
              </a:ext>
            </a:extLst>
          </p:cNvPr>
          <p:cNvSpPr>
            <a:spLocks noGrp="1"/>
          </p:cNvSpPr>
          <p:nvPr>
            <p:ph type="ftr" sz="quarter" idx="11"/>
          </p:nvPr>
        </p:nvSpPr>
        <p:spPr/>
        <p:txBody>
          <a:bodyPr/>
          <a:lstStyle/>
          <a:p>
            <a:r>
              <a:rPr lang="en-US" dirty="0"/>
              <a:t>#ZeroCon25</a:t>
            </a:r>
            <a:endParaRPr lang="en-GB" dirty="0"/>
          </a:p>
        </p:txBody>
      </p:sp>
      <p:sp>
        <p:nvSpPr>
          <p:cNvPr id="5" name="Slide Number Placeholder 4">
            <a:extLst>
              <a:ext uri="{FF2B5EF4-FFF2-40B4-BE49-F238E27FC236}">
                <a16:creationId xmlns:a16="http://schemas.microsoft.com/office/drawing/2014/main" id="{206EC79D-9860-3786-8D4E-46E02CC0ECE3}"/>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6" name="Picture 5" descr="Zero Project Plant: an icon showing a green seedling breaking through a circle.">
            <a:extLst>
              <a:ext uri="{FF2B5EF4-FFF2-40B4-BE49-F238E27FC236}">
                <a16:creationId xmlns:a16="http://schemas.microsoft.com/office/drawing/2014/main" id="{9B978296-E8D6-80D7-911A-F4F68A8F61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839318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DBA8C4-CBF7-6C7C-BB26-6A44D83DE51B}"/>
              </a:ext>
            </a:extLst>
          </p:cNvPr>
          <p:cNvSpPr>
            <a:spLocks noGrp="1"/>
          </p:cNvSpPr>
          <p:nvPr>
            <p:ph type="dt" sz="half" idx="10"/>
          </p:nvPr>
        </p:nvSpPr>
        <p:spPr/>
        <p:txBody>
          <a:bodyPr/>
          <a:lstStyle/>
          <a:p>
            <a:fld id="{920F14AC-2947-477D-A5A3-42D95CFB8153}" type="datetime1">
              <a:rPr lang="en-GB" smtClean="0"/>
              <a:t>18/02/2025</a:t>
            </a:fld>
            <a:endParaRPr lang="en-GB"/>
          </a:p>
        </p:txBody>
      </p:sp>
      <p:sp>
        <p:nvSpPr>
          <p:cNvPr id="3" name="Footer Placeholder 2">
            <a:extLst>
              <a:ext uri="{FF2B5EF4-FFF2-40B4-BE49-F238E27FC236}">
                <a16:creationId xmlns:a16="http://schemas.microsoft.com/office/drawing/2014/main" id="{C0A765CF-3B46-DDD1-5D61-DEE3956934CA}"/>
              </a:ext>
            </a:extLst>
          </p:cNvPr>
          <p:cNvSpPr>
            <a:spLocks noGrp="1"/>
          </p:cNvSpPr>
          <p:nvPr>
            <p:ph type="ftr" sz="quarter" idx="11"/>
          </p:nvPr>
        </p:nvSpPr>
        <p:spPr/>
        <p:txBody>
          <a:bodyPr/>
          <a:lstStyle/>
          <a:p>
            <a:r>
              <a:rPr lang="en-US" dirty="0"/>
              <a:t>#ZeroCon25</a:t>
            </a:r>
            <a:endParaRPr lang="en-GB" dirty="0"/>
          </a:p>
        </p:txBody>
      </p:sp>
      <p:sp>
        <p:nvSpPr>
          <p:cNvPr id="4" name="Slide Number Placeholder 3">
            <a:extLst>
              <a:ext uri="{FF2B5EF4-FFF2-40B4-BE49-F238E27FC236}">
                <a16:creationId xmlns:a16="http://schemas.microsoft.com/office/drawing/2014/main" id="{DD92119D-5AC0-FA92-AC8A-20B4D8168F90}"/>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5" name="Picture 4" descr="Zero Project Plant: an icon showing a green seedling breaking through a circle.">
            <a:extLst>
              <a:ext uri="{FF2B5EF4-FFF2-40B4-BE49-F238E27FC236}">
                <a16:creationId xmlns:a16="http://schemas.microsoft.com/office/drawing/2014/main" id="{D0459225-7B96-6284-00B2-CF639F8926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4252805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85413-E692-6DD2-584B-C153D1CDA3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1573494-908C-8287-2878-B8109DD71A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5E99BDB-AE6B-E7B3-79DD-6DA3BEF435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EEE4D6-70C6-0DAC-3D3B-CEF908DC77D5}"/>
              </a:ext>
            </a:extLst>
          </p:cNvPr>
          <p:cNvSpPr>
            <a:spLocks noGrp="1"/>
          </p:cNvSpPr>
          <p:nvPr>
            <p:ph type="dt" sz="half" idx="10"/>
          </p:nvPr>
        </p:nvSpPr>
        <p:spPr/>
        <p:txBody>
          <a:bodyPr/>
          <a:lstStyle/>
          <a:p>
            <a:fld id="{48BA894F-2169-40F5-A488-0DED1E32D92D}" type="datetime1">
              <a:rPr lang="en-GB" smtClean="0"/>
              <a:t>18/02/2025</a:t>
            </a:fld>
            <a:endParaRPr lang="en-GB"/>
          </a:p>
        </p:txBody>
      </p:sp>
      <p:sp>
        <p:nvSpPr>
          <p:cNvPr id="6" name="Footer Placeholder 5">
            <a:extLst>
              <a:ext uri="{FF2B5EF4-FFF2-40B4-BE49-F238E27FC236}">
                <a16:creationId xmlns:a16="http://schemas.microsoft.com/office/drawing/2014/main" id="{F49C3971-79A3-C209-564C-BD5D9D86E4C7}"/>
              </a:ext>
            </a:extLst>
          </p:cNvPr>
          <p:cNvSpPr>
            <a:spLocks noGrp="1"/>
          </p:cNvSpPr>
          <p:nvPr>
            <p:ph type="ftr" sz="quarter" idx="11"/>
          </p:nvPr>
        </p:nvSpPr>
        <p:spPr/>
        <p:txBody>
          <a:bodyPr/>
          <a:lstStyle/>
          <a:p>
            <a:r>
              <a:rPr lang="en-US" dirty="0"/>
              <a:t>#ZeroCon25</a:t>
            </a:r>
            <a:endParaRPr lang="en-GB" dirty="0"/>
          </a:p>
        </p:txBody>
      </p:sp>
      <p:sp>
        <p:nvSpPr>
          <p:cNvPr id="7" name="Slide Number Placeholder 6">
            <a:extLst>
              <a:ext uri="{FF2B5EF4-FFF2-40B4-BE49-F238E27FC236}">
                <a16:creationId xmlns:a16="http://schemas.microsoft.com/office/drawing/2014/main" id="{30402702-277B-3ACF-851A-C0C404ED8B54}"/>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2A8373D0-4AD4-04E7-6DAC-6E1FA94700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3989665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B3E06-41AF-0ACA-CCBD-F5BAB7AC31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16BC9B1-E8C2-C7D8-0ACB-3D5B734FE3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78FB8E-65FD-4C56-E3A9-054836CB1F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E3F7DA-8E45-6DD8-7482-BC161C4701CB}"/>
              </a:ext>
            </a:extLst>
          </p:cNvPr>
          <p:cNvSpPr>
            <a:spLocks noGrp="1"/>
          </p:cNvSpPr>
          <p:nvPr>
            <p:ph type="dt" sz="half" idx="10"/>
          </p:nvPr>
        </p:nvSpPr>
        <p:spPr/>
        <p:txBody>
          <a:bodyPr/>
          <a:lstStyle/>
          <a:p>
            <a:fld id="{AC800F5A-532D-4F87-AB6D-3F2ECE8BF666}" type="datetime1">
              <a:rPr lang="en-GB" smtClean="0"/>
              <a:t>18/02/2025</a:t>
            </a:fld>
            <a:endParaRPr lang="en-GB"/>
          </a:p>
        </p:txBody>
      </p:sp>
      <p:sp>
        <p:nvSpPr>
          <p:cNvPr id="6" name="Footer Placeholder 5">
            <a:extLst>
              <a:ext uri="{FF2B5EF4-FFF2-40B4-BE49-F238E27FC236}">
                <a16:creationId xmlns:a16="http://schemas.microsoft.com/office/drawing/2014/main" id="{A0FDB1F6-A587-5CC5-B4A1-6CBC2452EDC2}"/>
              </a:ext>
            </a:extLst>
          </p:cNvPr>
          <p:cNvSpPr>
            <a:spLocks noGrp="1"/>
          </p:cNvSpPr>
          <p:nvPr>
            <p:ph type="ftr" sz="quarter" idx="11"/>
          </p:nvPr>
        </p:nvSpPr>
        <p:spPr/>
        <p:txBody>
          <a:bodyPr/>
          <a:lstStyle/>
          <a:p>
            <a:r>
              <a:rPr lang="en-US" dirty="0"/>
              <a:t>#ZeroCon25</a:t>
            </a:r>
            <a:endParaRPr lang="en-GB" dirty="0"/>
          </a:p>
        </p:txBody>
      </p:sp>
      <p:sp>
        <p:nvSpPr>
          <p:cNvPr id="7" name="Slide Number Placeholder 6">
            <a:extLst>
              <a:ext uri="{FF2B5EF4-FFF2-40B4-BE49-F238E27FC236}">
                <a16:creationId xmlns:a16="http://schemas.microsoft.com/office/drawing/2014/main" id="{3C3402A9-A0E0-7045-EA1F-7AA57991E93E}"/>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C97FE7C3-62EE-EBCF-7381-9E13CB86EC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402175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C4DFD2-A48F-938F-9C39-58C9547BD1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11346B3-1FB5-CBE0-B15E-5E254CF78A18}"/>
              </a:ext>
            </a:extLst>
          </p:cNvPr>
          <p:cNvSpPr>
            <a:spLocks noGrp="1"/>
          </p:cNvSpPr>
          <p:nvPr>
            <p:ph type="body" idx="1"/>
          </p:nvPr>
        </p:nvSpPr>
        <p:spPr>
          <a:xfrm>
            <a:off x="838200" y="1792518"/>
            <a:ext cx="10515600" cy="38612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D545C8-B46A-1919-AEB8-64178D1CD9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F3C978-C8B7-45B7-A1FD-262897265120}" type="datetime1">
              <a:rPr lang="en-GB" smtClean="0"/>
              <a:t>18/02/2025</a:t>
            </a:fld>
            <a:endParaRPr lang="en-GB"/>
          </a:p>
        </p:txBody>
      </p:sp>
      <p:sp>
        <p:nvSpPr>
          <p:cNvPr id="5" name="Footer Placeholder 4">
            <a:extLst>
              <a:ext uri="{FF2B5EF4-FFF2-40B4-BE49-F238E27FC236}">
                <a16:creationId xmlns:a16="http://schemas.microsoft.com/office/drawing/2014/main" id="{21ACA2EC-9AAA-A334-BAFC-D20203C40D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2400">
                <a:solidFill>
                  <a:schemeClr val="tx1">
                    <a:tint val="75000"/>
                  </a:schemeClr>
                </a:solidFill>
              </a:defRPr>
            </a:lvl1pPr>
          </a:lstStyle>
          <a:p>
            <a:r>
              <a:rPr lang="en-US" dirty="0"/>
              <a:t>#ZeroCon25</a:t>
            </a:r>
            <a:endParaRPr lang="en-GB" dirty="0"/>
          </a:p>
        </p:txBody>
      </p:sp>
      <p:sp>
        <p:nvSpPr>
          <p:cNvPr id="6" name="Slide Number Placeholder 5">
            <a:extLst>
              <a:ext uri="{FF2B5EF4-FFF2-40B4-BE49-F238E27FC236}">
                <a16:creationId xmlns:a16="http://schemas.microsoft.com/office/drawing/2014/main" id="{E2F4DD50-8E12-ED09-0BAF-BA8058E0E3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95A9E4-2CE9-4E32-BE85-7C32F0F78A6D}" type="slidenum">
              <a:rPr lang="en-GB" smtClean="0"/>
              <a:t>‹#›</a:t>
            </a:fld>
            <a:endParaRPr lang="en-GB"/>
          </a:p>
        </p:txBody>
      </p:sp>
    </p:spTree>
    <p:extLst>
      <p:ext uri="{BB962C8B-B14F-4D97-AF65-F5344CB8AC3E}">
        <p14:creationId xmlns:p14="http://schemas.microsoft.com/office/powerpoint/2010/main" val="65587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8D29E75-4221-A94E-345A-B32600075CE2}"/>
              </a:ext>
            </a:extLst>
          </p:cNvPr>
          <p:cNvSpPr>
            <a:spLocks noGrp="1"/>
          </p:cNvSpPr>
          <p:nvPr>
            <p:ph type="subTitle" idx="1"/>
          </p:nvPr>
        </p:nvSpPr>
        <p:spPr>
          <a:xfrm>
            <a:off x="509451" y="3444665"/>
            <a:ext cx="11234057" cy="2211557"/>
          </a:xfrm>
        </p:spPr>
        <p:txBody>
          <a:bodyPr>
            <a:normAutofit/>
          </a:bodyPr>
          <a:lstStyle/>
          <a:p>
            <a:r>
              <a:rPr lang="en-US" dirty="0">
                <a:latin typeface="Roboto" panose="02000000000000000000" pitchFamily="2" charset="0"/>
                <a:ea typeface="Roboto" panose="02000000000000000000" pitchFamily="2" charset="0"/>
              </a:rPr>
              <a:t>Lee, Corless</a:t>
            </a:r>
          </a:p>
          <a:p>
            <a:r>
              <a:rPr lang="en-US" dirty="0">
                <a:latin typeface="Roboto" panose="02000000000000000000" pitchFamily="2" charset="0"/>
                <a:ea typeface="Roboto" panose="02000000000000000000" pitchFamily="2" charset="0"/>
              </a:rPr>
              <a:t>British Association for Supported Employment (BASE)</a:t>
            </a:r>
          </a:p>
          <a:p>
            <a:r>
              <a:rPr lang="en-US" dirty="0">
                <a:latin typeface="Roboto" panose="02000000000000000000" pitchFamily="2" charset="0"/>
                <a:ea typeface="Roboto" panose="02000000000000000000" pitchFamily="2" charset="0"/>
              </a:rPr>
              <a:t>United Kingdom</a:t>
            </a:r>
          </a:p>
          <a:p>
            <a:r>
              <a:rPr lang="en-GB" dirty="0">
                <a:latin typeface="Roboto" panose="02000000000000000000" pitchFamily="2" charset="0"/>
                <a:ea typeface="Roboto" panose="02000000000000000000" pitchFamily="2" charset="0"/>
              </a:rPr>
              <a:t>Disabled People’s Organization Driving Company Strategies</a:t>
            </a:r>
          </a:p>
        </p:txBody>
      </p:sp>
      <p:sp>
        <p:nvSpPr>
          <p:cNvPr id="4" name="Titel 1">
            <a:extLst>
              <a:ext uri="{FF2B5EF4-FFF2-40B4-BE49-F238E27FC236}">
                <a16:creationId xmlns:a16="http://schemas.microsoft.com/office/drawing/2014/main" id="{E4771D02-F4E4-C632-E5D7-C5E26F71C09C}"/>
              </a:ext>
            </a:extLst>
          </p:cNvPr>
          <p:cNvSpPr txBox="1">
            <a:spLocks noGrp="1"/>
          </p:cNvSpPr>
          <p:nvPr>
            <p:ph type="title" idx="4294967295"/>
          </p:nvPr>
        </p:nvSpPr>
        <p:spPr>
          <a:xfrm>
            <a:off x="842554" y="5692088"/>
            <a:ext cx="10567851" cy="8468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Roboto" panose="02000000000000000000" pitchFamily="2" charset="0"/>
                <a:ea typeface="Roboto" panose="02000000000000000000" pitchFamily="2" charset="0"/>
                <a:cs typeface="+mj-cs"/>
              </a:rPr>
              <a:t>Thursday 6</a:t>
            </a:r>
            <a:r>
              <a:rPr kumimoji="0" lang="en-US" sz="2400" b="1" i="0" u="none" strike="noStrike" kern="1200" cap="none" spc="0" normalizeH="0" baseline="30000" noProof="0" dirty="0">
                <a:ln>
                  <a:noFill/>
                </a:ln>
                <a:solidFill>
                  <a:schemeClr val="tx1"/>
                </a:solidFill>
                <a:effectLst/>
                <a:uLnTx/>
                <a:uFillTx/>
                <a:latin typeface="Roboto" panose="02000000000000000000" pitchFamily="2" charset="0"/>
                <a:ea typeface="Roboto" panose="02000000000000000000" pitchFamily="2" charset="0"/>
                <a:cs typeface="+mj-cs"/>
              </a:rPr>
              <a:t>th</a:t>
            </a:r>
            <a:r>
              <a:rPr kumimoji="0" lang="en-US" sz="2400" b="1" i="0" u="none" strike="noStrike" kern="1200" cap="none" spc="0" normalizeH="0" baseline="0" noProof="0" dirty="0">
                <a:ln>
                  <a:noFill/>
                </a:ln>
                <a:solidFill>
                  <a:schemeClr val="tx1"/>
                </a:solidFill>
                <a:effectLst/>
                <a:uLnTx/>
                <a:uFillTx/>
                <a:latin typeface="Roboto" panose="02000000000000000000" pitchFamily="2" charset="0"/>
                <a:ea typeface="Roboto" panose="02000000000000000000" pitchFamily="2" charset="0"/>
                <a:cs typeface="+mj-cs"/>
              </a:rPr>
              <a:t> March 10am</a:t>
            </a:r>
          </a:p>
        </p:txBody>
      </p:sp>
      <p:sp>
        <p:nvSpPr>
          <p:cNvPr id="7" name="Slide Number Placeholder 6">
            <a:extLst>
              <a:ext uri="{FF2B5EF4-FFF2-40B4-BE49-F238E27FC236}">
                <a16:creationId xmlns:a16="http://schemas.microsoft.com/office/drawing/2014/main" id="{59DF2F47-DE12-0075-6EDB-366148F7F176}"/>
              </a:ext>
            </a:extLst>
          </p:cNvPr>
          <p:cNvSpPr>
            <a:spLocks noGrp="1"/>
          </p:cNvSpPr>
          <p:nvPr>
            <p:ph type="sldNum" sz="quarter" idx="12"/>
          </p:nvPr>
        </p:nvSpPr>
        <p:spPr/>
        <p:txBody>
          <a:bodyPr/>
          <a:lstStyle/>
          <a:p>
            <a:fld id="{1195A9E4-2CE9-4E32-BE85-7C32F0F78A6D}" type="slidenum">
              <a:rPr lang="en-GB" smtClean="0">
                <a:latin typeface="Roboto" panose="02000000000000000000" pitchFamily="2" charset="0"/>
                <a:ea typeface="Roboto" panose="02000000000000000000" pitchFamily="2" charset="0"/>
              </a:rPr>
              <a:t>1</a:t>
            </a:fld>
            <a:endParaRPr lang="en-GB">
              <a:latin typeface="Roboto" panose="02000000000000000000" pitchFamily="2" charset="0"/>
              <a:ea typeface="Roboto" panose="02000000000000000000" pitchFamily="2" charset="0"/>
            </a:endParaRPr>
          </a:p>
        </p:txBody>
      </p:sp>
      <p:pic>
        <p:nvPicPr>
          <p:cNvPr id="5" name="Picture 4" descr="A blue and red text on a black background">
            <a:extLst>
              <a:ext uri="{FF2B5EF4-FFF2-40B4-BE49-F238E27FC236}">
                <a16:creationId xmlns:a16="http://schemas.microsoft.com/office/drawing/2014/main" id="{461562EF-C18F-8B1D-7D39-45AE42D281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9421" y="863896"/>
            <a:ext cx="5721179" cy="2925767"/>
          </a:xfrm>
          <a:prstGeom prst="rect">
            <a:avLst/>
          </a:prstGeom>
        </p:spPr>
      </p:pic>
    </p:spTree>
    <p:extLst>
      <p:ext uri="{BB962C8B-B14F-4D97-AF65-F5344CB8AC3E}">
        <p14:creationId xmlns:p14="http://schemas.microsoft.com/office/powerpoint/2010/main" val="54376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867EA19-6E67-4295-F673-081EFF01B2E2}"/>
              </a:ext>
            </a:extLst>
          </p:cNvPr>
          <p:cNvSpPr>
            <a:spLocks noGrp="1"/>
          </p:cNvSpPr>
          <p:nvPr>
            <p:ph type="title"/>
          </p:nvPr>
        </p:nvSpPr>
        <p:spPr>
          <a:xfrm>
            <a:off x="439838" y="365125"/>
            <a:ext cx="10764456" cy="1325563"/>
          </a:xfrm>
        </p:spPr>
        <p:txBody>
          <a:bodyPr>
            <a:normAutofit/>
          </a:bodyPr>
          <a:lstStyle/>
          <a:p>
            <a:r>
              <a:rPr lang="en-GB" b="1" i="0" dirty="0">
                <a:solidFill>
                  <a:schemeClr val="accent6">
                    <a:lumMod val="75000"/>
                  </a:schemeClr>
                </a:solidFill>
                <a:effectLst/>
                <a:latin typeface="Manrope"/>
              </a:rPr>
              <a:t>Today’s Session</a:t>
            </a:r>
            <a:br>
              <a:rPr lang="en-GB" b="1" i="0" dirty="0">
                <a:solidFill>
                  <a:srgbClr val="042426"/>
                </a:solidFill>
                <a:effectLst/>
                <a:latin typeface="Manrope"/>
              </a:rPr>
            </a:br>
            <a:endParaRPr lang="en-GB" dirty="0"/>
          </a:p>
        </p:txBody>
      </p:sp>
      <p:sp>
        <p:nvSpPr>
          <p:cNvPr id="11" name="Content Placeholder 10">
            <a:extLst>
              <a:ext uri="{FF2B5EF4-FFF2-40B4-BE49-F238E27FC236}">
                <a16:creationId xmlns:a16="http://schemas.microsoft.com/office/drawing/2014/main" id="{3D12346A-244A-C62E-52D1-C600A5BB60DA}"/>
              </a:ext>
            </a:extLst>
          </p:cNvPr>
          <p:cNvSpPr>
            <a:spLocks noGrp="1"/>
          </p:cNvSpPr>
          <p:nvPr>
            <p:ph idx="1"/>
          </p:nvPr>
        </p:nvSpPr>
        <p:spPr>
          <a:xfrm>
            <a:off x="555586" y="1398494"/>
            <a:ext cx="10338838" cy="4255250"/>
          </a:xfrm>
        </p:spPr>
        <p:txBody>
          <a:bodyPr>
            <a:normAutofit/>
          </a:bodyPr>
          <a:lstStyle/>
          <a:p>
            <a:pPr marL="0" indent="0">
              <a:buNone/>
            </a:pPr>
            <a:r>
              <a:rPr lang="en-GB" sz="1600" i="0" dirty="0">
                <a:solidFill>
                  <a:srgbClr val="042426"/>
                </a:solidFill>
                <a:effectLst/>
                <a:latin typeface="+mn-lt"/>
              </a:rPr>
              <a:t>Disabled People's Organization driving company strategies: </a:t>
            </a:r>
          </a:p>
          <a:p>
            <a:pPr marL="0" indent="0">
              <a:buNone/>
            </a:pPr>
            <a:endParaRPr lang="en-GB" b="1" dirty="0">
              <a:solidFill>
                <a:srgbClr val="042426"/>
              </a:solidFill>
              <a:latin typeface="Manrope"/>
            </a:endParaRPr>
          </a:p>
          <a:p>
            <a:pPr marL="0" indent="0">
              <a:buNone/>
            </a:pPr>
            <a:endParaRPr lang="en-GB" sz="1600" b="1" dirty="0">
              <a:solidFill>
                <a:srgbClr val="042426"/>
              </a:solidFill>
              <a:latin typeface="+mn-lt"/>
            </a:endParaRPr>
          </a:p>
          <a:p>
            <a:pPr marL="0" indent="0">
              <a:buNone/>
            </a:pPr>
            <a:r>
              <a:rPr lang="en-GB" sz="1600" b="1" dirty="0">
                <a:solidFill>
                  <a:srgbClr val="042426"/>
                </a:solidFill>
                <a:latin typeface="+mn-lt"/>
              </a:rPr>
              <a:t>Today's Panel of Speakers are:-</a:t>
            </a:r>
          </a:p>
          <a:p>
            <a:pPr marL="0" indent="0">
              <a:buNone/>
            </a:pPr>
            <a:endParaRPr lang="en-GB" sz="1600" dirty="0">
              <a:latin typeface="+mn-lt"/>
            </a:endParaRPr>
          </a:p>
        </p:txBody>
      </p:sp>
      <p:sp>
        <p:nvSpPr>
          <p:cNvPr id="6" name="Slide Number Placeholder 5">
            <a:extLst>
              <a:ext uri="{FF2B5EF4-FFF2-40B4-BE49-F238E27FC236}">
                <a16:creationId xmlns:a16="http://schemas.microsoft.com/office/drawing/2014/main" id="{0A434FAB-DF78-BB7C-E7DD-18ED148378B8}"/>
              </a:ext>
            </a:extLst>
          </p:cNvPr>
          <p:cNvSpPr>
            <a:spLocks noGrp="1"/>
          </p:cNvSpPr>
          <p:nvPr>
            <p:ph type="sldNum" sz="quarter" idx="12"/>
          </p:nvPr>
        </p:nvSpPr>
        <p:spPr/>
        <p:txBody>
          <a:bodyPr/>
          <a:lstStyle/>
          <a:p>
            <a:fld id="{1195A9E4-2CE9-4E32-BE85-7C32F0F78A6D}" type="slidenum">
              <a:rPr lang="en-GB" smtClean="0"/>
              <a:t>2</a:t>
            </a:fld>
            <a:endParaRPr lang="en-GB" dirty="0"/>
          </a:p>
        </p:txBody>
      </p:sp>
      <p:pic>
        <p:nvPicPr>
          <p:cNvPr id="2" name="Picture 1" descr="A blue and red text on a black background">
            <a:extLst>
              <a:ext uri="{FF2B5EF4-FFF2-40B4-BE49-F238E27FC236}">
                <a16:creationId xmlns:a16="http://schemas.microsoft.com/office/drawing/2014/main" id="{4851B7B4-E536-EB6D-B823-50A6A4111D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810" y="6096455"/>
            <a:ext cx="2109397" cy="792839"/>
          </a:xfrm>
          <a:prstGeom prst="rect">
            <a:avLst/>
          </a:prstGeom>
        </p:spPr>
      </p:pic>
      <p:pic>
        <p:nvPicPr>
          <p:cNvPr id="4" name="Picture 3" descr="A person smiling at camera">
            <a:extLst>
              <a:ext uri="{FF2B5EF4-FFF2-40B4-BE49-F238E27FC236}">
                <a16:creationId xmlns:a16="http://schemas.microsoft.com/office/drawing/2014/main" id="{9361D6C6-ED9F-043D-4FCB-821789D332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678" y="3414999"/>
            <a:ext cx="1905971" cy="2544737"/>
          </a:xfrm>
          <a:prstGeom prst="rect">
            <a:avLst/>
          </a:prstGeom>
        </p:spPr>
      </p:pic>
      <p:sp>
        <p:nvSpPr>
          <p:cNvPr id="5" name="TextBox 4">
            <a:extLst>
              <a:ext uri="{FF2B5EF4-FFF2-40B4-BE49-F238E27FC236}">
                <a16:creationId xmlns:a16="http://schemas.microsoft.com/office/drawing/2014/main" id="{833FB3B9-87AB-BDAC-8510-ACA268F1C478}"/>
              </a:ext>
            </a:extLst>
          </p:cNvPr>
          <p:cNvSpPr txBox="1"/>
          <p:nvPr/>
        </p:nvSpPr>
        <p:spPr>
          <a:xfrm>
            <a:off x="426203" y="3045667"/>
            <a:ext cx="2743200" cy="369332"/>
          </a:xfrm>
          <a:prstGeom prst="rect">
            <a:avLst/>
          </a:prstGeom>
          <a:noFill/>
        </p:spPr>
        <p:txBody>
          <a:bodyPr wrap="square" rtlCol="0">
            <a:spAutoFit/>
          </a:bodyPr>
          <a:lstStyle/>
          <a:p>
            <a:pPr algn="ctr"/>
            <a:r>
              <a:rPr lang="en-GB" sz="1800" dirty="0" err="1">
                <a:solidFill>
                  <a:srgbClr val="042426"/>
                </a:solidFill>
                <a:latin typeface="+mn-lt"/>
              </a:rPr>
              <a:t>Marisabel</a:t>
            </a:r>
            <a:r>
              <a:rPr lang="en-GB" sz="1800" dirty="0">
                <a:solidFill>
                  <a:srgbClr val="042426"/>
                </a:solidFill>
                <a:latin typeface="+mn-lt"/>
              </a:rPr>
              <a:t> Gonzalez </a:t>
            </a:r>
          </a:p>
        </p:txBody>
      </p:sp>
      <p:pic>
        <p:nvPicPr>
          <p:cNvPr id="8" name="Picture 7" descr="A person in a suit and tie">
            <a:extLst>
              <a:ext uri="{FF2B5EF4-FFF2-40B4-BE49-F238E27FC236}">
                <a16:creationId xmlns:a16="http://schemas.microsoft.com/office/drawing/2014/main" id="{41D6AC7E-633F-5F1A-E4D8-188D049552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76365" y="3414999"/>
            <a:ext cx="1905971" cy="2544737"/>
          </a:xfrm>
          <a:prstGeom prst="rect">
            <a:avLst/>
          </a:prstGeom>
        </p:spPr>
      </p:pic>
      <p:sp>
        <p:nvSpPr>
          <p:cNvPr id="9" name="TextBox 8">
            <a:extLst>
              <a:ext uri="{FF2B5EF4-FFF2-40B4-BE49-F238E27FC236}">
                <a16:creationId xmlns:a16="http://schemas.microsoft.com/office/drawing/2014/main" id="{7DEE8476-5658-18E5-6656-96C5CD0AEB88}"/>
              </a:ext>
            </a:extLst>
          </p:cNvPr>
          <p:cNvSpPr txBox="1"/>
          <p:nvPr/>
        </p:nvSpPr>
        <p:spPr>
          <a:xfrm>
            <a:off x="3160829" y="3045667"/>
            <a:ext cx="2743200" cy="369332"/>
          </a:xfrm>
          <a:prstGeom prst="rect">
            <a:avLst/>
          </a:prstGeom>
          <a:noFill/>
        </p:spPr>
        <p:txBody>
          <a:bodyPr wrap="square" rtlCol="0">
            <a:spAutoFit/>
          </a:bodyPr>
          <a:lstStyle/>
          <a:p>
            <a:pPr algn="ctr"/>
            <a:r>
              <a:rPr lang="en-GB" sz="1800" dirty="0">
                <a:solidFill>
                  <a:srgbClr val="042426"/>
                </a:solidFill>
                <a:latin typeface="+mn-lt"/>
              </a:rPr>
              <a:t>Ramez Maher</a:t>
            </a:r>
          </a:p>
        </p:txBody>
      </p:sp>
      <p:sp>
        <p:nvSpPr>
          <p:cNvPr id="12" name="TextBox 11">
            <a:extLst>
              <a:ext uri="{FF2B5EF4-FFF2-40B4-BE49-F238E27FC236}">
                <a16:creationId xmlns:a16="http://schemas.microsoft.com/office/drawing/2014/main" id="{639846E1-6FD3-F730-A6DA-B3400DBC5533}"/>
              </a:ext>
            </a:extLst>
          </p:cNvPr>
          <p:cNvSpPr txBox="1"/>
          <p:nvPr/>
        </p:nvSpPr>
        <p:spPr>
          <a:xfrm>
            <a:off x="9011080" y="3045667"/>
            <a:ext cx="2743200" cy="369332"/>
          </a:xfrm>
          <a:prstGeom prst="rect">
            <a:avLst/>
          </a:prstGeom>
          <a:noFill/>
        </p:spPr>
        <p:txBody>
          <a:bodyPr wrap="square" rtlCol="0">
            <a:spAutoFit/>
          </a:bodyPr>
          <a:lstStyle/>
          <a:p>
            <a:pPr algn="ctr"/>
            <a:r>
              <a:rPr lang="en-GB" sz="1800" dirty="0" err="1">
                <a:solidFill>
                  <a:srgbClr val="042426"/>
                </a:solidFill>
                <a:latin typeface="+mn-lt"/>
              </a:rPr>
              <a:t>Ameesha</a:t>
            </a:r>
            <a:r>
              <a:rPr lang="en-GB" sz="1800" dirty="0">
                <a:solidFill>
                  <a:srgbClr val="042426"/>
                </a:solidFill>
                <a:latin typeface="+mn-lt"/>
              </a:rPr>
              <a:t> Prabhu</a:t>
            </a:r>
          </a:p>
        </p:txBody>
      </p:sp>
      <p:sp>
        <p:nvSpPr>
          <p:cNvPr id="13" name="TextBox 12">
            <a:extLst>
              <a:ext uri="{FF2B5EF4-FFF2-40B4-BE49-F238E27FC236}">
                <a16:creationId xmlns:a16="http://schemas.microsoft.com/office/drawing/2014/main" id="{5911BD91-BB80-9338-D1AE-30992476D478}"/>
              </a:ext>
            </a:extLst>
          </p:cNvPr>
          <p:cNvSpPr txBox="1"/>
          <p:nvPr/>
        </p:nvSpPr>
        <p:spPr>
          <a:xfrm>
            <a:off x="6064438" y="3045667"/>
            <a:ext cx="2743200" cy="369332"/>
          </a:xfrm>
          <a:prstGeom prst="rect">
            <a:avLst/>
          </a:prstGeom>
          <a:noFill/>
        </p:spPr>
        <p:txBody>
          <a:bodyPr wrap="square" rtlCol="0">
            <a:spAutoFit/>
          </a:bodyPr>
          <a:lstStyle/>
          <a:p>
            <a:pPr algn="ctr"/>
            <a:r>
              <a:rPr lang="en-GB" sz="1800" dirty="0">
                <a:solidFill>
                  <a:srgbClr val="042426"/>
                </a:solidFill>
                <a:latin typeface="+mn-lt"/>
              </a:rPr>
              <a:t>Andrea </a:t>
            </a:r>
            <a:r>
              <a:rPr lang="en-GB" sz="1800" dirty="0" err="1">
                <a:solidFill>
                  <a:srgbClr val="042426"/>
                </a:solidFill>
                <a:latin typeface="+mn-lt"/>
              </a:rPr>
              <a:t>Seegar</a:t>
            </a:r>
            <a:endParaRPr lang="en-GB" sz="1800" dirty="0">
              <a:solidFill>
                <a:srgbClr val="042426"/>
              </a:solidFill>
              <a:latin typeface="+mn-lt"/>
            </a:endParaRPr>
          </a:p>
        </p:txBody>
      </p:sp>
      <p:pic>
        <p:nvPicPr>
          <p:cNvPr id="15" name="Picture 14" descr="A person smiling at camera">
            <a:extLst>
              <a:ext uri="{FF2B5EF4-FFF2-40B4-BE49-F238E27FC236}">
                <a16:creationId xmlns:a16="http://schemas.microsoft.com/office/drawing/2014/main" id="{1172BCC9-E6FD-034D-DF22-EF9371D4D3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83052" y="3414999"/>
            <a:ext cx="1905971" cy="2540000"/>
          </a:xfrm>
          <a:prstGeom prst="rect">
            <a:avLst/>
          </a:prstGeom>
        </p:spPr>
      </p:pic>
      <p:pic>
        <p:nvPicPr>
          <p:cNvPr id="3" name="Picture 2" descr="Person  sat in chair wearing blue clothing">
            <a:extLst>
              <a:ext uri="{FF2B5EF4-FFF2-40B4-BE49-F238E27FC236}">
                <a16:creationId xmlns:a16="http://schemas.microsoft.com/office/drawing/2014/main" id="{E2430DA3-4CFE-BF79-2FB6-C47B672F8D39}"/>
              </a:ext>
            </a:extLst>
          </p:cNvPr>
          <p:cNvPicPr>
            <a:picLocks noChangeAspect="1"/>
          </p:cNvPicPr>
          <p:nvPr/>
        </p:nvPicPr>
        <p:blipFill>
          <a:blip r:embed="rId7"/>
          <a:stretch>
            <a:fillRect/>
          </a:stretch>
        </p:blipFill>
        <p:spPr>
          <a:xfrm>
            <a:off x="9407067" y="3443002"/>
            <a:ext cx="1905971" cy="2525999"/>
          </a:xfrm>
          <a:prstGeom prst="rect">
            <a:avLst/>
          </a:prstGeom>
        </p:spPr>
      </p:pic>
    </p:spTree>
    <p:extLst>
      <p:ext uri="{BB962C8B-B14F-4D97-AF65-F5344CB8AC3E}">
        <p14:creationId xmlns:p14="http://schemas.microsoft.com/office/powerpoint/2010/main" val="2056236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9539E-DE2D-6E53-E0D7-DB368B5D42D2}"/>
              </a:ext>
            </a:extLst>
          </p:cNvPr>
          <p:cNvSpPr>
            <a:spLocks noGrp="1"/>
          </p:cNvSpPr>
          <p:nvPr>
            <p:ph type="title"/>
          </p:nvPr>
        </p:nvSpPr>
        <p:spPr>
          <a:xfrm>
            <a:off x="354106" y="192522"/>
            <a:ext cx="10515600" cy="1325563"/>
          </a:xfrm>
        </p:spPr>
        <p:txBody>
          <a:bodyPr anchor="ctr">
            <a:normAutofit/>
          </a:bodyPr>
          <a:lstStyle/>
          <a:p>
            <a:r>
              <a:rPr lang="en-GB" dirty="0">
                <a:solidFill>
                  <a:schemeClr val="accent6">
                    <a:lumMod val="75000"/>
                  </a:schemeClr>
                </a:solidFill>
              </a:rPr>
              <a:t>Introduction – About Me</a:t>
            </a:r>
          </a:p>
        </p:txBody>
      </p:sp>
      <p:pic>
        <p:nvPicPr>
          <p:cNvPr id="7" name="Picture 6" descr="A person in a suit and tie">
            <a:extLst>
              <a:ext uri="{FF2B5EF4-FFF2-40B4-BE49-F238E27FC236}">
                <a16:creationId xmlns:a16="http://schemas.microsoft.com/office/drawing/2014/main" id="{6CE94A43-A389-ADF2-A50A-E6D4FADB4BD3}"/>
              </a:ext>
            </a:extLst>
          </p:cNvPr>
          <p:cNvPicPr>
            <a:picLocks noChangeAspect="1"/>
          </p:cNvPicPr>
          <p:nvPr/>
        </p:nvPicPr>
        <p:blipFill>
          <a:blip r:embed="rId3">
            <a:extLst>
              <a:ext uri="{28A0092B-C50C-407E-A947-70E740481C1C}">
                <a14:useLocalDpi xmlns:a14="http://schemas.microsoft.com/office/drawing/2010/main" val="0"/>
              </a:ext>
            </a:extLst>
          </a:blip>
          <a:srcRect t="3973" r="1" b="39974"/>
          <a:stretch/>
        </p:blipFill>
        <p:spPr>
          <a:xfrm>
            <a:off x="144864" y="1785433"/>
            <a:ext cx="3893736" cy="3510050"/>
          </a:xfrm>
          <a:prstGeom prst="rect">
            <a:avLst/>
          </a:prstGeom>
          <a:noFill/>
        </p:spPr>
      </p:pic>
      <p:sp>
        <p:nvSpPr>
          <p:cNvPr id="3" name="Content Placeholder 2">
            <a:extLst>
              <a:ext uri="{FF2B5EF4-FFF2-40B4-BE49-F238E27FC236}">
                <a16:creationId xmlns:a16="http://schemas.microsoft.com/office/drawing/2014/main" id="{3CA84214-0808-FB83-69A5-7981F7AFA706}"/>
              </a:ext>
            </a:extLst>
          </p:cNvPr>
          <p:cNvSpPr>
            <a:spLocks noGrp="1"/>
          </p:cNvSpPr>
          <p:nvPr>
            <p:ph sz="half" idx="2"/>
          </p:nvPr>
        </p:nvSpPr>
        <p:spPr>
          <a:xfrm>
            <a:off x="4038600" y="1098530"/>
            <a:ext cx="8008536" cy="4351338"/>
          </a:xfrm>
        </p:spPr>
        <p:txBody>
          <a:bodyPr>
            <a:noAutofit/>
          </a:bodyPr>
          <a:lstStyle/>
          <a:p>
            <a:pPr marL="0" indent="0">
              <a:spcAft>
                <a:spcPts val="1800"/>
              </a:spcAft>
              <a:buNone/>
            </a:pPr>
            <a:r>
              <a:rPr lang="en-GB" sz="2000" i="0" dirty="0">
                <a:effectLst/>
                <a:latin typeface="+mn-lt"/>
              </a:rPr>
              <a:t>Lee</a:t>
            </a:r>
            <a:r>
              <a:rPr lang="en-GB" sz="2000" b="0" i="0" dirty="0">
                <a:effectLst/>
                <a:latin typeface="+mn-lt"/>
              </a:rPr>
              <a:t> serves as a member of the National Executive Committee at the British Association for Supported Employment (BASE), where he undertakes the duties of the National Employer Lead, a voluntary role he assumed in early 2023. In this capacity, he is dedicated to expanding BASE's reach and impact, enhancing its support and knowledge-sharing initiatives with the business and corporate community.</a:t>
            </a:r>
          </a:p>
          <a:p>
            <a:pPr marL="0" indent="0">
              <a:spcAft>
                <a:spcPts val="1800"/>
              </a:spcAft>
              <a:buNone/>
            </a:pPr>
            <a:r>
              <a:rPr lang="en-GB" sz="2000" b="0" i="0" dirty="0">
                <a:effectLst/>
                <a:latin typeface="+mn-lt"/>
              </a:rPr>
              <a:t>In his professional career, Lee is the Executive Vice President of Global Expansion, boasting extensive experience across the financial, technology, and recruitment sectors. A key member of the leadership team that established one of the world’s most renowned Autism at Work programmes within a leading global investment corporation, Lee has earned recognition as a global leader in neurodiversity inclusion.</a:t>
            </a:r>
          </a:p>
          <a:p>
            <a:pPr marL="0" indent="0">
              <a:buNone/>
            </a:pPr>
            <a:r>
              <a:rPr lang="en-GB" sz="2000" b="0" i="0" dirty="0">
                <a:effectLst/>
                <a:latin typeface="+mn-lt"/>
              </a:rPr>
              <a:t>An accomplished and sought-after speaker, Lee combines his professional expertise with personal insight as an autistic self-advocate. He is committed to driving workplace adaptation for neurodiversity and inspiring neurodivergent individuals to pursue fulfilling employment opportunities</a:t>
            </a:r>
          </a:p>
          <a:p>
            <a:pPr marL="0" indent="0">
              <a:buNone/>
            </a:pPr>
            <a:endParaRPr lang="en-GB" sz="2000" dirty="0">
              <a:latin typeface="+mn-lt"/>
            </a:endParaRPr>
          </a:p>
        </p:txBody>
      </p:sp>
      <p:sp>
        <p:nvSpPr>
          <p:cNvPr id="4" name="Footer Placeholder 3">
            <a:extLst>
              <a:ext uri="{FF2B5EF4-FFF2-40B4-BE49-F238E27FC236}">
                <a16:creationId xmlns:a16="http://schemas.microsoft.com/office/drawing/2014/main" id="{E7AD3834-8EE2-3D38-CFE5-C1FBBAEE78E3}"/>
              </a:ext>
            </a:extLst>
          </p:cNvPr>
          <p:cNvSpPr>
            <a:spLocks noGrp="1"/>
          </p:cNvSpPr>
          <p:nvPr>
            <p:ph type="ftr" sz="quarter" idx="11"/>
          </p:nvPr>
        </p:nvSpPr>
        <p:spPr>
          <a:xfrm>
            <a:off x="4038600" y="6356350"/>
            <a:ext cx="4114800" cy="365125"/>
          </a:xfrm>
        </p:spPr>
        <p:txBody>
          <a:bodyPr anchor="ctr">
            <a:normAutofit/>
          </a:bodyPr>
          <a:lstStyle/>
          <a:p>
            <a:pPr>
              <a:lnSpc>
                <a:spcPct val="90000"/>
              </a:lnSpc>
              <a:spcAft>
                <a:spcPts val="600"/>
              </a:spcAft>
            </a:pPr>
            <a:r>
              <a:rPr lang="en-US" sz="1900" dirty="0"/>
              <a:t>#ZeroCon25</a:t>
            </a:r>
            <a:endParaRPr lang="en-GB" sz="1900" dirty="0"/>
          </a:p>
        </p:txBody>
      </p:sp>
      <p:sp>
        <p:nvSpPr>
          <p:cNvPr id="5" name="Slide Number Placeholder 4">
            <a:extLst>
              <a:ext uri="{FF2B5EF4-FFF2-40B4-BE49-F238E27FC236}">
                <a16:creationId xmlns:a16="http://schemas.microsoft.com/office/drawing/2014/main" id="{D49E826A-B3FC-1A45-E227-598251EE592B}"/>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1195A9E4-2CE9-4E32-BE85-7C32F0F78A6D}" type="slidenum">
              <a:rPr lang="en-GB" smtClean="0"/>
              <a:pPr>
                <a:spcAft>
                  <a:spcPts val="600"/>
                </a:spcAft>
              </a:pPr>
              <a:t>3</a:t>
            </a:fld>
            <a:endParaRPr lang="en-GB"/>
          </a:p>
        </p:txBody>
      </p:sp>
      <p:pic>
        <p:nvPicPr>
          <p:cNvPr id="6" name="Picture 5" descr="A blue and red text on a black background">
            <a:extLst>
              <a:ext uri="{FF2B5EF4-FFF2-40B4-BE49-F238E27FC236}">
                <a16:creationId xmlns:a16="http://schemas.microsoft.com/office/drawing/2014/main" id="{E066C22C-DF93-1535-BF71-82E1579FE2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810" y="6096455"/>
            <a:ext cx="2109397" cy="792839"/>
          </a:xfrm>
          <a:prstGeom prst="rect">
            <a:avLst/>
          </a:prstGeom>
        </p:spPr>
      </p:pic>
    </p:spTree>
    <p:extLst>
      <p:ext uri="{BB962C8B-B14F-4D97-AF65-F5344CB8AC3E}">
        <p14:creationId xmlns:p14="http://schemas.microsoft.com/office/powerpoint/2010/main" val="2175591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person wearing glasses smiling">
            <a:extLst>
              <a:ext uri="{FF2B5EF4-FFF2-40B4-BE49-F238E27FC236}">
                <a16:creationId xmlns:a16="http://schemas.microsoft.com/office/drawing/2014/main" id="{E6AFAE0A-4D3F-709D-1172-E5C1C97CC7D5}"/>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29315" y="1456300"/>
            <a:ext cx="3825784" cy="4351338"/>
          </a:xfrm>
        </p:spPr>
      </p:pic>
      <p:sp>
        <p:nvSpPr>
          <p:cNvPr id="4" name="Content Placeholder 3">
            <a:extLst>
              <a:ext uri="{FF2B5EF4-FFF2-40B4-BE49-F238E27FC236}">
                <a16:creationId xmlns:a16="http://schemas.microsoft.com/office/drawing/2014/main" id="{195CD5C5-9CE8-B75E-51E8-28A05B043526}"/>
              </a:ext>
            </a:extLst>
          </p:cNvPr>
          <p:cNvSpPr>
            <a:spLocks noGrp="1"/>
          </p:cNvSpPr>
          <p:nvPr>
            <p:ph sz="half" idx="2"/>
          </p:nvPr>
        </p:nvSpPr>
        <p:spPr>
          <a:xfrm>
            <a:off x="4255099" y="1072002"/>
            <a:ext cx="7812971" cy="4351338"/>
          </a:xfrm>
        </p:spPr>
        <p:txBody>
          <a:bodyPr>
            <a:noAutofit/>
          </a:bodyPr>
          <a:lstStyle/>
          <a:p>
            <a:pPr marL="0" indent="0">
              <a:buNone/>
            </a:pPr>
            <a:r>
              <a:rPr lang="en-GB" sz="2000" dirty="0">
                <a:latin typeface="+mn-lt"/>
              </a:rPr>
              <a:t>Laura Davis has been working to improve the employment outcomes for individuals who are excluded from the workforce for over 20 years.  </a:t>
            </a:r>
          </a:p>
          <a:p>
            <a:pPr marL="0" indent="0">
              <a:buNone/>
            </a:pPr>
            <a:r>
              <a:rPr lang="en-GB" sz="2000" dirty="0">
                <a:latin typeface="+mn-lt"/>
              </a:rPr>
              <a:t>Laura took on the role of the Chief Executive Officer for The British Association for Supported Employment and Inclusive Trading CIC in 2022 and has led the organisation to become one of the leading voices in Supported Employment across the UK.  </a:t>
            </a:r>
          </a:p>
          <a:p>
            <a:pPr marL="0" indent="0">
              <a:buNone/>
            </a:pPr>
            <a:r>
              <a:rPr lang="en-GB" sz="2000" dirty="0">
                <a:latin typeface="+mn-lt"/>
              </a:rPr>
              <a:t>Laura works closely across policy, research and quality and has put the Supported Employment Model onto the radar of UK based employers, building positive partnerships with leaders across the UK.  </a:t>
            </a:r>
          </a:p>
          <a:p>
            <a:pPr marL="0" indent="0">
              <a:buNone/>
            </a:pPr>
            <a:r>
              <a:rPr lang="en-GB" sz="2000" dirty="0">
                <a:latin typeface="+mn-lt"/>
              </a:rPr>
              <a:t>Passionate in the belief that employment should be for all, Laura advocates for the Supported Employment Model and the rights of disabled, neurodivergent and disadvantaged people to access careers.  </a:t>
            </a:r>
          </a:p>
          <a:p>
            <a:pPr marL="0" indent="0">
              <a:buNone/>
            </a:pPr>
            <a:r>
              <a:rPr lang="en-GB" sz="2000" dirty="0">
                <a:latin typeface="+mn-lt"/>
              </a:rPr>
              <a:t>Laura is also the parent of three young disabled and neurodivergent women, a foster Mum , she’s committed to widening the participation of disadvantaged people in the workforce and raising the visibility of inclusive recruitment and the benefits it brings for individuals, community and society. </a:t>
            </a:r>
          </a:p>
        </p:txBody>
      </p:sp>
      <p:sp>
        <p:nvSpPr>
          <p:cNvPr id="5" name="Footer Placeholder 4">
            <a:extLst>
              <a:ext uri="{FF2B5EF4-FFF2-40B4-BE49-F238E27FC236}">
                <a16:creationId xmlns:a16="http://schemas.microsoft.com/office/drawing/2014/main" id="{CA7715CC-0F13-BE0D-449B-27296D54A539}"/>
              </a:ext>
            </a:extLst>
          </p:cNvPr>
          <p:cNvSpPr>
            <a:spLocks noGrp="1"/>
          </p:cNvSpPr>
          <p:nvPr>
            <p:ph type="ftr" sz="quarter" idx="11"/>
          </p:nvPr>
        </p:nvSpPr>
        <p:spPr/>
        <p:txBody>
          <a:bodyPr/>
          <a:lstStyle/>
          <a:p>
            <a:r>
              <a:rPr lang="en-US"/>
              <a:t>#ZeroCon25</a:t>
            </a:r>
            <a:endParaRPr lang="en-GB" dirty="0"/>
          </a:p>
        </p:txBody>
      </p:sp>
      <p:sp>
        <p:nvSpPr>
          <p:cNvPr id="6" name="Slide Number Placeholder 5">
            <a:extLst>
              <a:ext uri="{FF2B5EF4-FFF2-40B4-BE49-F238E27FC236}">
                <a16:creationId xmlns:a16="http://schemas.microsoft.com/office/drawing/2014/main" id="{4AC13CB8-7D7B-DAAE-2724-7A5E5FA32A9F}"/>
              </a:ext>
            </a:extLst>
          </p:cNvPr>
          <p:cNvSpPr>
            <a:spLocks noGrp="1"/>
          </p:cNvSpPr>
          <p:nvPr>
            <p:ph type="sldNum" sz="quarter" idx="12"/>
          </p:nvPr>
        </p:nvSpPr>
        <p:spPr/>
        <p:txBody>
          <a:bodyPr/>
          <a:lstStyle/>
          <a:p>
            <a:fld id="{1195A9E4-2CE9-4E32-BE85-7C32F0F78A6D}" type="slidenum">
              <a:rPr lang="en-GB" smtClean="0"/>
              <a:t>4</a:t>
            </a:fld>
            <a:endParaRPr lang="en-GB"/>
          </a:p>
        </p:txBody>
      </p:sp>
      <p:pic>
        <p:nvPicPr>
          <p:cNvPr id="9" name="Picture 8" descr="A blue and red text on a black background">
            <a:extLst>
              <a:ext uri="{FF2B5EF4-FFF2-40B4-BE49-F238E27FC236}">
                <a16:creationId xmlns:a16="http://schemas.microsoft.com/office/drawing/2014/main" id="{1739BD1D-1EEF-AEEB-CC3C-CAD5F1758D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810" y="6096455"/>
            <a:ext cx="2109397" cy="792839"/>
          </a:xfrm>
          <a:prstGeom prst="rect">
            <a:avLst/>
          </a:prstGeom>
        </p:spPr>
      </p:pic>
      <p:sp>
        <p:nvSpPr>
          <p:cNvPr id="10" name="Title 1">
            <a:extLst>
              <a:ext uri="{FF2B5EF4-FFF2-40B4-BE49-F238E27FC236}">
                <a16:creationId xmlns:a16="http://schemas.microsoft.com/office/drawing/2014/main" id="{5AEBFFC3-5E6C-BD44-B87B-7B933427B1FF}"/>
              </a:ext>
            </a:extLst>
          </p:cNvPr>
          <p:cNvSpPr txBox="1">
            <a:spLocks/>
          </p:cNvSpPr>
          <p:nvPr/>
        </p:nvSpPr>
        <p:spPr>
          <a:xfrm>
            <a:off x="354106" y="13073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Roboto" panose="02000000000000000000" pitchFamily="2" charset="0"/>
                <a:ea typeface="Roboto" panose="02000000000000000000" pitchFamily="2" charset="0"/>
                <a:cs typeface="+mj-cs"/>
              </a:defRPr>
            </a:lvl1pPr>
          </a:lstStyle>
          <a:p>
            <a:r>
              <a:rPr lang="en-GB" dirty="0">
                <a:solidFill>
                  <a:schemeClr val="accent6">
                    <a:lumMod val="75000"/>
                  </a:schemeClr>
                </a:solidFill>
              </a:rPr>
              <a:t>Introducing the BASE CEO – Laura Davies</a:t>
            </a:r>
          </a:p>
        </p:txBody>
      </p:sp>
    </p:spTree>
    <p:extLst>
      <p:ext uri="{BB962C8B-B14F-4D97-AF65-F5344CB8AC3E}">
        <p14:creationId xmlns:p14="http://schemas.microsoft.com/office/powerpoint/2010/main" val="2680608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3D14F0-D93C-6110-5357-D502607DB36F}"/>
              </a:ext>
            </a:extLst>
          </p:cNvPr>
          <p:cNvSpPr>
            <a:spLocks noGrp="1"/>
          </p:cNvSpPr>
          <p:nvPr>
            <p:ph sz="half" idx="1"/>
          </p:nvPr>
        </p:nvSpPr>
        <p:spPr>
          <a:xfrm>
            <a:off x="279702" y="3013938"/>
            <a:ext cx="10677939" cy="2462423"/>
          </a:xfrm>
        </p:spPr>
        <p:txBody>
          <a:bodyPr>
            <a:noAutofit/>
          </a:bodyPr>
          <a:lstStyle/>
          <a:p>
            <a:pPr algn="l" fontAlgn="base"/>
            <a:endParaRPr lang="en-GB" sz="2000" b="1" i="0" dirty="0">
              <a:solidFill>
                <a:srgbClr val="133D8D"/>
              </a:solidFill>
              <a:effectLst/>
              <a:latin typeface="+mn-lt"/>
            </a:endParaRPr>
          </a:p>
          <a:p>
            <a:pPr algn="l" fontAlgn="base"/>
            <a:r>
              <a:rPr lang="en-GB" sz="2000" b="1" i="0" dirty="0">
                <a:solidFill>
                  <a:srgbClr val="133D8D"/>
                </a:solidFill>
                <a:effectLst/>
                <a:latin typeface="+mn-lt"/>
              </a:rPr>
              <a:t>We want to create an 'Employment is for all' culture within UK Business</a:t>
            </a:r>
          </a:p>
          <a:p>
            <a:pPr algn="l" fontAlgn="base">
              <a:buFont typeface="Arial" panose="020B0604020202020204" pitchFamily="34" charset="0"/>
              <a:buChar char="•"/>
            </a:pPr>
            <a:r>
              <a:rPr lang="en-GB" sz="2000" b="0" i="0" dirty="0">
                <a:solidFill>
                  <a:srgbClr val="444444"/>
                </a:solidFill>
                <a:effectLst/>
                <a:latin typeface="+mn-lt"/>
              </a:rPr>
              <a:t>by removing barriers and raising aspirations for disabled, neurodivergent, and disadvantaged people</a:t>
            </a:r>
          </a:p>
          <a:p>
            <a:pPr algn="l" fontAlgn="base">
              <a:buFont typeface="Arial" panose="020B0604020202020204" pitchFamily="34" charset="0"/>
              <a:buChar char="•"/>
            </a:pPr>
            <a:r>
              <a:rPr lang="en-GB" sz="2000" b="0" i="0" dirty="0">
                <a:solidFill>
                  <a:srgbClr val="444444"/>
                </a:solidFill>
                <a:effectLst/>
                <a:latin typeface="+mn-lt"/>
              </a:rPr>
              <a:t>by changing beliefs within the workplace and creating inclusive recruitment opportunities.</a:t>
            </a:r>
          </a:p>
          <a:p>
            <a:pPr algn="l" fontAlgn="base">
              <a:buFont typeface="Arial" panose="020B0604020202020204" pitchFamily="34" charset="0"/>
              <a:buChar char="•"/>
            </a:pPr>
            <a:r>
              <a:rPr lang="en-GB" sz="2000" b="0" i="0" dirty="0">
                <a:solidFill>
                  <a:srgbClr val="444444"/>
                </a:solidFill>
                <a:effectLst/>
                <a:latin typeface="+mn-lt"/>
              </a:rPr>
              <a:t>by driving quality within the employment support sector through the use of the supported employment model and quality frameworks  </a:t>
            </a:r>
          </a:p>
        </p:txBody>
      </p:sp>
      <p:sp>
        <p:nvSpPr>
          <p:cNvPr id="5" name="Footer Placeholder 4">
            <a:extLst>
              <a:ext uri="{FF2B5EF4-FFF2-40B4-BE49-F238E27FC236}">
                <a16:creationId xmlns:a16="http://schemas.microsoft.com/office/drawing/2014/main" id="{635118AF-4843-7429-7A43-BD0BEB849D78}"/>
              </a:ext>
            </a:extLst>
          </p:cNvPr>
          <p:cNvSpPr>
            <a:spLocks noGrp="1"/>
          </p:cNvSpPr>
          <p:nvPr>
            <p:ph type="ftr" sz="quarter" idx="11"/>
          </p:nvPr>
        </p:nvSpPr>
        <p:spPr/>
        <p:txBody>
          <a:bodyPr/>
          <a:lstStyle/>
          <a:p>
            <a:r>
              <a:rPr lang="en-US"/>
              <a:t>#ZeroCon25</a:t>
            </a:r>
            <a:endParaRPr lang="en-GB" dirty="0"/>
          </a:p>
        </p:txBody>
      </p:sp>
      <p:sp>
        <p:nvSpPr>
          <p:cNvPr id="6" name="Slide Number Placeholder 5">
            <a:extLst>
              <a:ext uri="{FF2B5EF4-FFF2-40B4-BE49-F238E27FC236}">
                <a16:creationId xmlns:a16="http://schemas.microsoft.com/office/drawing/2014/main" id="{8E78F4F2-14D0-1F87-B11D-3A1C87AEB955}"/>
              </a:ext>
            </a:extLst>
          </p:cNvPr>
          <p:cNvSpPr>
            <a:spLocks noGrp="1"/>
          </p:cNvSpPr>
          <p:nvPr>
            <p:ph type="sldNum" sz="quarter" idx="12"/>
          </p:nvPr>
        </p:nvSpPr>
        <p:spPr/>
        <p:txBody>
          <a:bodyPr/>
          <a:lstStyle/>
          <a:p>
            <a:fld id="{1195A9E4-2CE9-4E32-BE85-7C32F0F78A6D}" type="slidenum">
              <a:rPr lang="en-GB" smtClean="0"/>
              <a:t>5</a:t>
            </a:fld>
            <a:endParaRPr lang="en-GB"/>
          </a:p>
        </p:txBody>
      </p:sp>
      <p:pic>
        <p:nvPicPr>
          <p:cNvPr id="9" name="Picture 8" descr="A blue and red text on a black background">
            <a:extLst>
              <a:ext uri="{FF2B5EF4-FFF2-40B4-BE49-F238E27FC236}">
                <a16:creationId xmlns:a16="http://schemas.microsoft.com/office/drawing/2014/main" id="{8DA0D558-8ACC-2B14-272C-A7468631BD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810" y="6096455"/>
            <a:ext cx="2109397" cy="792839"/>
          </a:xfrm>
          <a:prstGeom prst="rect">
            <a:avLst/>
          </a:prstGeom>
        </p:spPr>
      </p:pic>
      <p:sp>
        <p:nvSpPr>
          <p:cNvPr id="10" name="Title 1">
            <a:extLst>
              <a:ext uri="{FF2B5EF4-FFF2-40B4-BE49-F238E27FC236}">
                <a16:creationId xmlns:a16="http://schemas.microsoft.com/office/drawing/2014/main" id="{CC14ED84-EC61-E2A2-3C09-2D7B0ABDC9F8}"/>
              </a:ext>
            </a:extLst>
          </p:cNvPr>
          <p:cNvSpPr txBox="1">
            <a:spLocks/>
          </p:cNvSpPr>
          <p:nvPr/>
        </p:nvSpPr>
        <p:spPr>
          <a:xfrm>
            <a:off x="354106" y="19252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Roboto" panose="02000000000000000000" pitchFamily="2" charset="0"/>
                <a:ea typeface="Roboto" panose="02000000000000000000" pitchFamily="2" charset="0"/>
                <a:cs typeface="+mj-cs"/>
              </a:defRPr>
            </a:lvl1pPr>
          </a:lstStyle>
          <a:p>
            <a:r>
              <a:rPr lang="en-GB" dirty="0">
                <a:solidFill>
                  <a:schemeClr val="accent6">
                    <a:lumMod val="75000"/>
                  </a:schemeClr>
                </a:solidFill>
              </a:rPr>
              <a:t>Introduction to BASE</a:t>
            </a:r>
          </a:p>
        </p:txBody>
      </p:sp>
      <p:sp>
        <p:nvSpPr>
          <p:cNvPr id="13" name="TextBox 12">
            <a:extLst>
              <a:ext uri="{FF2B5EF4-FFF2-40B4-BE49-F238E27FC236}">
                <a16:creationId xmlns:a16="http://schemas.microsoft.com/office/drawing/2014/main" id="{8197AFB9-D295-A6E9-76A0-190D93D21AFA}"/>
              </a:ext>
            </a:extLst>
          </p:cNvPr>
          <p:cNvSpPr txBox="1"/>
          <p:nvPr/>
        </p:nvSpPr>
        <p:spPr>
          <a:xfrm>
            <a:off x="354106" y="1282837"/>
            <a:ext cx="10921001" cy="1631216"/>
          </a:xfrm>
          <a:prstGeom prst="rect">
            <a:avLst/>
          </a:prstGeom>
          <a:noFill/>
        </p:spPr>
        <p:txBody>
          <a:bodyPr wrap="square">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GB" sz="2000" b="1" dirty="0">
                <a:solidFill>
                  <a:schemeClr val="tx1">
                    <a:lumMod val="65000"/>
                    <a:lumOff val="35000"/>
                  </a:schemeClr>
                </a:solidFill>
                <a:ea typeface="+mn-lt"/>
                <a:cs typeface="+mn-lt"/>
              </a:rPr>
              <a:t>Mission:</a:t>
            </a:r>
          </a:p>
          <a:p>
            <a:pPr marL="304815" indent="-304815">
              <a:buBlip>
                <a:blip r:embed="rId4"/>
              </a:buBlip>
            </a:pPr>
            <a:r>
              <a:rPr lang="en-GB" sz="2000" dirty="0">
                <a:solidFill>
                  <a:schemeClr val="tx1">
                    <a:lumMod val="65000"/>
                    <a:lumOff val="35000"/>
                  </a:schemeClr>
                </a:solidFill>
                <a:ea typeface="+mn-lt"/>
                <a:cs typeface="+mn-lt"/>
              </a:rPr>
              <a:t>Creating an embedded culture of employment for all, by removing barriers, raising aspirations, beliefs and opportunities. </a:t>
            </a:r>
          </a:p>
          <a:p>
            <a:endParaRPr lang="en-GB" sz="2000" dirty="0">
              <a:solidFill>
                <a:schemeClr val="tx1">
                  <a:lumMod val="65000"/>
                  <a:lumOff val="35000"/>
                </a:schemeClr>
              </a:solidFill>
              <a:ea typeface="+mn-lt"/>
              <a:cs typeface="+mn-lt"/>
            </a:endParaRPr>
          </a:p>
          <a:p>
            <a:pPr marL="304815" indent="-304815">
              <a:buBlip>
                <a:blip r:embed="rId4"/>
              </a:buBlip>
            </a:pPr>
            <a:r>
              <a:rPr lang="en-GB" sz="2000" dirty="0">
                <a:solidFill>
                  <a:schemeClr val="tx1">
                    <a:lumMod val="65000"/>
                    <a:lumOff val="35000"/>
                  </a:schemeClr>
                </a:solidFill>
                <a:ea typeface="+mn-lt"/>
                <a:cs typeface="+mn-lt"/>
              </a:rPr>
              <a:t>Driving quality in the sector and focussing funding on models of support that we know work</a:t>
            </a:r>
          </a:p>
        </p:txBody>
      </p:sp>
    </p:spTree>
    <p:extLst>
      <p:ext uri="{BB962C8B-B14F-4D97-AF65-F5344CB8AC3E}">
        <p14:creationId xmlns:p14="http://schemas.microsoft.com/office/powerpoint/2010/main" val="3948991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0227754-F10F-9279-6254-9D3E594295F9}"/>
              </a:ext>
            </a:extLst>
          </p:cNvPr>
          <p:cNvSpPr>
            <a:spLocks noGrp="1"/>
          </p:cNvSpPr>
          <p:nvPr>
            <p:ph type="ftr" sz="quarter" idx="11"/>
          </p:nvPr>
        </p:nvSpPr>
        <p:spPr/>
        <p:txBody>
          <a:bodyPr/>
          <a:lstStyle/>
          <a:p>
            <a:r>
              <a:rPr lang="en-US"/>
              <a:t>#ZeroCon25</a:t>
            </a:r>
            <a:endParaRPr lang="en-GB" dirty="0"/>
          </a:p>
        </p:txBody>
      </p:sp>
      <p:sp>
        <p:nvSpPr>
          <p:cNvPr id="6" name="Slide Number Placeholder 5">
            <a:extLst>
              <a:ext uri="{FF2B5EF4-FFF2-40B4-BE49-F238E27FC236}">
                <a16:creationId xmlns:a16="http://schemas.microsoft.com/office/drawing/2014/main" id="{BC04C3B1-FF36-E2E0-1FAD-44344B93CA38}"/>
              </a:ext>
            </a:extLst>
          </p:cNvPr>
          <p:cNvSpPr>
            <a:spLocks noGrp="1"/>
          </p:cNvSpPr>
          <p:nvPr>
            <p:ph type="sldNum" sz="quarter" idx="12"/>
          </p:nvPr>
        </p:nvSpPr>
        <p:spPr/>
        <p:txBody>
          <a:bodyPr/>
          <a:lstStyle/>
          <a:p>
            <a:fld id="{1195A9E4-2CE9-4E32-BE85-7C32F0F78A6D}" type="slidenum">
              <a:rPr lang="en-GB" smtClean="0"/>
              <a:t>6</a:t>
            </a:fld>
            <a:endParaRPr lang="en-GB"/>
          </a:p>
        </p:txBody>
      </p:sp>
      <p:sp>
        <p:nvSpPr>
          <p:cNvPr id="7" name="Title 1">
            <a:extLst>
              <a:ext uri="{FF2B5EF4-FFF2-40B4-BE49-F238E27FC236}">
                <a16:creationId xmlns:a16="http://schemas.microsoft.com/office/drawing/2014/main" id="{7ED3DD88-5523-E315-523A-120BD6F47342}"/>
              </a:ext>
            </a:extLst>
          </p:cNvPr>
          <p:cNvSpPr txBox="1">
            <a:spLocks/>
          </p:cNvSpPr>
          <p:nvPr/>
        </p:nvSpPr>
        <p:spPr>
          <a:xfrm>
            <a:off x="354106" y="19252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Roboto" panose="02000000000000000000" pitchFamily="2" charset="0"/>
                <a:ea typeface="Roboto" panose="02000000000000000000" pitchFamily="2" charset="0"/>
                <a:cs typeface="+mj-cs"/>
              </a:defRPr>
            </a:lvl1pPr>
          </a:lstStyle>
          <a:p>
            <a:r>
              <a:rPr lang="en-GB" dirty="0">
                <a:solidFill>
                  <a:schemeClr val="accent6">
                    <a:lumMod val="75000"/>
                  </a:schemeClr>
                </a:solidFill>
              </a:rPr>
              <a:t>Introduction to BASE</a:t>
            </a:r>
          </a:p>
        </p:txBody>
      </p:sp>
      <p:sp>
        <p:nvSpPr>
          <p:cNvPr id="9" name="Content Placeholder 2">
            <a:extLst>
              <a:ext uri="{FF2B5EF4-FFF2-40B4-BE49-F238E27FC236}">
                <a16:creationId xmlns:a16="http://schemas.microsoft.com/office/drawing/2014/main" id="{145BBC78-0DF1-9D8A-F70A-229B9C55F1C8}"/>
              </a:ext>
            </a:extLst>
          </p:cNvPr>
          <p:cNvSpPr>
            <a:spLocks noGrp="1"/>
          </p:cNvSpPr>
          <p:nvPr>
            <p:ph sz="half" idx="1"/>
          </p:nvPr>
        </p:nvSpPr>
        <p:spPr>
          <a:xfrm>
            <a:off x="272936" y="1280745"/>
            <a:ext cx="10677939" cy="4599954"/>
          </a:xfrm>
        </p:spPr>
        <p:txBody>
          <a:bodyPr>
            <a:normAutofit/>
          </a:bodyPr>
          <a:lstStyle/>
          <a:p>
            <a:pPr algn="l" fontAlgn="base"/>
            <a:endParaRPr lang="en-GB" sz="2000" b="1" i="0" dirty="0">
              <a:solidFill>
                <a:srgbClr val="133D8D"/>
              </a:solidFill>
              <a:effectLst/>
              <a:latin typeface="+mn-lt"/>
            </a:endParaRPr>
          </a:p>
          <a:p>
            <a:pPr algn="l" fontAlgn="base"/>
            <a:r>
              <a:rPr lang="en-GB" sz="2000" b="1" i="0" dirty="0">
                <a:solidFill>
                  <a:srgbClr val="133D8D"/>
                </a:solidFill>
                <a:effectLst/>
                <a:latin typeface="+mn-lt"/>
              </a:rPr>
              <a:t>Our Vision is that </a:t>
            </a:r>
          </a:p>
          <a:p>
            <a:pPr algn="l" fontAlgn="base">
              <a:buFont typeface="Arial" panose="020B0604020202020204" pitchFamily="34" charset="0"/>
              <a:buChar char="•"/>
            </a:pPr>
            <a:r>
              <a:rPr lang="en-GB" sz="2000" b="0" i="0" dirty="0">
                <a:solidFill>
                  <a:srgbClr val="444444"/>
                </a:solidFill>
                <a:effectLst/>
                <a:latin typeface="+mn-lt"/>
              </a:rPr>
              <a:t>Every disabled, neurodivergent, and disadvantaged person across the UK has access to the right support to access good quality careers, through a highly trained workforce.</a:t>
            </a:r>
          </a:p>
          <a:p>
            <a:pPr algn="l" fontAlgn="base">
              <a:buFont typeface="Arial" panose="020B0604020202020204" pitchFamily="34" charset="0"/>
              <a:buChar char="•"/>
            </a:pPr>
            <a:r>
              <a:rPr lang="en-GB" sz="2000" b="0" i="0" dirty="0">
                <a:solidFill>
                  <a:srgbClr val="444444"/>
                </a:solidFill>
                <a:effectLst/>
                <a:latin typeface="+mn-lt"/>
              </a:rPr>
              <a:t>Employers are not only signed up to Disability Confident but equipped with right support from local supported employment services to become Disability Confidence in Action.</a:t>
            </a:r>
          </a:p>
          <a:p>
            <a:pPr algn="l" fontAlgn="base">
              <a:buFont typeface="Arial" panose="020B0604020202020204" pitchFamily="34" charset="0"/>
              <a:buChar char="•"/>
            </a:pPr>
            <a:r>
              <a:rPr lang="en-GB" sz="2000" b="0" i="0" dirty="0">
                <a:solidFill>
                  <a:srgbClr val="444444"/>
                </a:solidFill>
                <a:effectLst/>
                <a:latin typeface="+mn-lt"/>
              </a:rPr>
              <a:t>A mixed economy of provision, with supported employment model at the heart, is available for everyone from Education to Adulthood</a:t>
            </a:r>
          </a:p>
          <a:p>
            <a:pPr marL="0" indent="0">
              <a:buNone/>
            </a:pPr>
            <a:endParaRPr lang="en-GB" sz="2000" dirty="0">
              <a:latin typeface="+mn-lt"/>
            </a:endParaRPr>
          </a:p>
        </p:txBody>
      </p:sp>
      <p:pic>
        <p:nvPicPr>
          <p:cNvPr id="10" name="Picture 9" descr="A blue and red text on a black background">
            <a:extLst>
              <a:ext uri="{FF2B5EF4-FFF2-40B4-BE49-F238E27FC236}">
                <a16:creationId xmlns:a16="http://schemas.microsoft.com/office/drawing/2014/main" id="{B0BF4F0D-C4F1-0DC4-1234-4C8EFE81D6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810" y="6046215"/>
            <a:ext cx="2109397" cy="792839"/>
          </a:xfrm>
          <a:prstGeom prst="rect">
            <a:avLst/>
          </a:prstGeom>
        </p:spPr>
      </p:pic>
    </p:spTree>
    <p:extLst>
      <p:ext uri="{BB962C8B-B14F-4D97-AF65-F5344CB8AC3E}">
        <p14:creationId xmlns:p14="http://schemas.microsoft.com/office/powerpoint/2010/main" val="1817072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3251A7E-18CD-8DA5-9E7F-9EB25137CFE8}"/>
              </a:ext>
            </a:extLst>
          </p:cNvPr>
          <p:cNvSpPr>
            <a:spLocks noGrp="1"/>
          </p:cNvSpPr>
          <p:nvPr>
            <p:ph type="ftr" sz="quarter" idx="11"/>
          </p:nvPr>
        </p:nvSpPr>
        <p:spPr/>
        <p:txBody>
          <a:bodyPr/>
          <a:lstStyle/>
          <a:p>
            <a:r>
              <a:rPr lang="en-US"/>
              <a:t>#ZeroCon25</a:t>
            </a:r>
            <a:endParaRPr lang="en-GB" dirty="0"/>
          </a:p>
        </p:txBody>
      </p:sp>
      <p:sp>
        <p:nvSpPr>
          <p:cNvPr id="6" name="Slide Number Placeholder 5">
            <a:extLst>
              <a:ext uri="{FF2B5EF4-FFF2-40B4-BE49-F238E27FC236}">
                <a16:creationId xmlns:a16="http://schemas.microsoft.com/office/drawing/2014/main" id="{B2BFBFBC-325D-1C10-A921-5F7CE84866F7}"/>
              </a:ext>
            </a:extLst>
          </p:cNvPr>
          <p:cNvSpPr>
            <a:spLocks noGrp="1"/>
          </p:cNvSpPr>
          <p:nvPr>
            <p:ph type="sldNum" sz="quarter" idx="12"/>
          </p:nvPr>
        </p:nvSpPr>
        <p:spPr/>
        <p:txBody>
          <a:bodyPr/>
          <a:lstStyle/>
          <a:p>
            <a:fld id="{1195A9E4-2CE9-4E32-BE85-7C32F0F78A6D}" type="slidenum">
              <a:rPr lang="en-GB" smtClean="0"/>
              <a:t>7</a:t>
            </a:fld>
            <a:endParaRPr lang="en-GB"/>
          </a:p>
        </p:txBody>
      </p:sp>
      <p:sp>
        <p:nvSpPr>
          <p:cNvPr id="8" name="Footer Placeholder 1">
            <a:extLst>
              <a:ext uri="{FF2B5EF4-FFF2-40B4-BE49-F238E27FC236}">
                <a16:creationId xmlns:a16="http://schemas.microsoft.com/office/drawing/2014/main" id="{4C1707FF-39EF-D8C6-335F-6DD5379EA499}"/>
              </a:ext>
            </a:extLst>
          </p:cNvPr>
          <p:cNvSpPr txBox="1">
            <a:spLocks/>
          </p:cNvSpPr>
          <p:nvPr/>
        </p:nvSpPr>
        <p:spPr>
          <a:xfrm>
            <a:off x="7772400" y="6613526"/>
            <a:ext cx="2895600" cy="244475"/>
          </a:xfrm>
          <a:prstGeom prst="rect">
            <a:avLst/>
          </a:prstGeom>
        </p:spPr>
        <p:txBody>
          <a:bodyPr vert="horz" lIns="91440" tIns="45720" rIns="91440" bIns="45720" rtlCol="0" anchor="ctr"/>
          <a:lstStyle>
            <a:defPPr>
              <a:defRPr lang="en-US"/>
            </a:defPPr>
            <a:lvl1pPr marL="0" algn="ctr" defTabSz="914400" rtl="0" eaLnBrk="1" latinLnBrk="0" hangingPunct="1">
              <a:defRPr sz="24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solidFill>
                  <a:schemeClr val="bg1"/>
                </a:solidFill>
              </a:rPr>
              <a:t>©BASE</a:t>
            </a:r>
            <a:endParaRPr lang="en-US" dirty="0">
              <a:solidFill>
                <a:schemeClr val="bg1"/>
              </a:solidFill>
            </a:endParaRPr>
          </a:p>
        </p:txBody>
      </p:sp>
      <p:sp>
        <p:nvSpPr>
          <p:cNvPr id="7" name="Rectangle 6">
            <a:extLst>
              <a:ext uri="{FF2B5EF4-FFF2-40B4-BE49-F238E27FC236}">
                <a16:creationId xmlns:a16="http://schemas.microsoft.com/office/drawing/2014/main" id="{9677F114-392F-FB00-823A-E63C1891D1C3}"/>
              </a:ext>
              <a:ext uri="{C183D7F6-B498-43B3-948B-1728B52AA6E4}">
                <adec:decorative xmlns:adec="http://schemas.microsoft.com/office/drawing/2017/decorative" val="1"/>
              </a:ext>
            </a:extLst>
          </p:cNvPr>
          <p:cNvSpPr/>
          <p:nvPr/>
        </p:nvSpPr>
        <p:spPr>
          <a:xfrm>
            <a:off x="838200" y="5384165"/>
            <a:ext cx="10515600" cy="14729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picture containing the suppported employment model bwtween employer and employee. It is a partnership. Client engagement, vocational profile, employer engagement, job match, support and career development. &#10;&#10;">
            <a:extLst>
              <a:ext uri="{FF2B5EF4-FFF2-40B4-BE49-F238E27FC236}">
                <a16:creationId xmlns:a16="http://schemas.microsoft.com/office/drawing/2014/main" id="{3BE50D24-DD94-6540-AC35-8E2AB3293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810" y="1502940"/>
            <a:ext cx="8929751" cy="4593515"/>
          </a:xfrm>
          <a:prstGeom prst="rect">
            <a:avLst/>
          </a:prstGeom>
        </p:spPr>
      </p:pic>
      <p:pic>
        <p:nvPicPr>
          <p:cNvPr id="4" name="Picture 3" descr="A blue and red text with the word BASE on a black background ">
            <a:extLst>
              <a:ext uri="{FF2B5EF4-FFF2-40B4-BE49-F238E27FC236}">
                <a16:creationId xmlns:a16="http://schemas.microsoft.com/office/drawing/2014/main" id="{D4E0EE0A-D960-9D3F-3B4E-163F06FA74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810" y="6096455"/>
            <a:ext cx="2109397" cy="792839"/>
          </a:xfrm>
          <a:prstGeom prst="rect">
            <a:avLst/>
          </a:prstGeom>
        </p:spPr>
      </p:pic>
      <p:sp>
        <p:nvSpPr>
          <p:cNvPr id="21" name="Freeform 3" descr="Disability Confident logo">
            <a:extLst>
              <a:ext uri="{FF2B5EF4-FFF2-40B4-BE49-F238E27FC236}">
                <a16:creationId xmlns:a16="http://schemas.microsoft.com/office/drawing/2014/main" id="{5103EBCC-FF05-DDF8-D16F-10CC2A8DD4AF}"/>
              </a:ext>
              <a:ext uri="{C183D7F6-B498-43B3-948B-1728B52AA6E4}">
                <adec:decorative xmlns:adec="http://schemas.microsoft.com/office/drawing/2017/decorative" val="0"/>
              </a:ext>
            </a:extLst>
          </p:cNvPr>
          <p:cNvSpPr/>
          <p:nvPr/>
        </p:nvSpPr>
        <p:spPr>
          <a:xfrm>
            <a:off x="9162561" y="4897023"/>
            <a:ext cx="2983454" cy="1199432"/>
          </a:xfrm>
          <a:custGeom>
            <a:avLst/>
            <a:gdLst/>
            <a:ahLst/>
            <a:cxnLst/>
            <a:rect l="l" t="t" r="r" b="b"/>
            <a:pathLst>
              <a:path w="6396292" h="2851024">
                <a:moveTo>
                  <a:pt x="0" y="0"/>
                </a:moveTo>
                <a:lnTo>
                  <a:pt x="6396292" y="0"/>
                </a:lnTo>
                <a:lnTo>
                  <a:pt x="6396292" y="2851024"/>
                </a:lnTo>
                <a:lnTo>
                  <a:pt x="0" y="2851024"/>
                </a:lnTo>
                <a:lnTo>
                  <a:pt x="0" y="0"/>
                </a:lnTo>
                <a:close/>
              </a:path>
            </a:pathLst>
          </a:custGeom>
          <a:blipFill>
            <a:blip r:embed="rId5"/>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22" name="Freeform 2" descr="BASE Supported Employment quality framework logo">
            <a:extLst>
              <a:ext uri="{FF2B5EF4-FFF2-40B4-BE49-F238E27FC236}">
                <a16:creationId xmlns:a16="http://schemas.microsoft.com/office/drawing/2014/main" id="{A64C52AA-A951-D143-7D19-64B3105F7587}"/>
              </a:ext>
              <a:ext uri="{C183D7F6-B498-43B3-948B-1728B52AA6E4}">
                <adec:decorative xmlns:adec="http://schemas.microsoft.com/office/drawing/2017/decorative" val="0"/>
              </a:ext>
            </a:extLst>
          </p:cNvPr>
          <p:cNvSpPr/>
          <p:nvPr/>
        </p:nvSpPr>
        <p:spPr>
          <a:xfrm>
            <a:off x="9372544" y="2012111"/>
            <a:ext cx="2563488" cy="2563488"/>
          </a:xfrm>
          <a:custGeom>
            <a:avLst/>
            <a:gdLst/>
            <a:ahLst/>
            <a:cxnLst/>
            <a:rect l="l" t="t" r="r" b="b"/>
            <a:pathLst>
              <a:path w="3845232" h="3845232">
                <a:moveTo>
                  <a:pt x="0" y="0"/>
                </a:moveTo>
                <a:lnTo>
                  <a:pt x="3845232" y="0"/>
                </a:lnTo>
                <a:lnTo>
                  <a:pt x="3845232" y="3845232"/>
                </a:lnTo>
                <a:lnTo>
                  <a:pt x="0" y="3845232"/>
                </a:lnTo>
                <a:lnTo>
                  <a:pt x="0" y="0"/>
                </a:lnTo>
                <a:close/>
              </a:path>
            </a:pathLst>
          </a:custGeom>
          <a:blipFill>
            <a:blip r:embed="rId6"/>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dirty="0"/>
          </a:p>
        </p:txBody>
      </p:sp>
      <p:sp>
        <p:nvSpPr>
          <p:cNvPr id="24" name="Title 1">
            <a:extLst>
              <a:ext uri="{FF2B5EF4-FFF2-40B4-BE49-F238E27FC236}">
                <a16:creationId xmlns:a16="http://schemas.microsoft.com/office/drawing/2014/main" id="{F6AB579B-CACC-7806-761B-EF89795A5956}"/>
              </a:ext>
            </a:extLst>
          </p:cNvPr>
          <p:cNvSpPr txBox="1">
            <a:spLocks/>
          </p:cNvSpPr>
          <p:nvPr/>
        </p:nvSpPr>
        <p:spPr>
          <a:xfrm>
            <a:off x="354106" y="19252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Roboto" panose="02000000000000000000" pitchFamily="2" charset="0"/>
                <a:ea typeface="Roboto" panose="02000000000000000000" pitchFamily="2" charset="0"/>
                <a:cs typeface="+mj-cs"/>
              </a:defRPr>
            </a:lvl1pPr>
          </a:lstStyle>
          <a:p>
            <a:r>
              <a:rPr lang="en-GB" dirty="0">
                <a:solidFill>
                  <a:schemeClr val="accent6">
                    <a:lumMod val="75000"/>
                  </a:schemeClr>
                </a:solidFill>
              </a:rPr>
              <a:t>Supported Employment Model</a:t>
            </a:r>
          </a:p>
        </p:txBody>
      </p:sp>
      <p:sp>
        <p:nvSpPr>
          <p:cNvPr id="27" name="TextBox 26">
            <a:extLst>
              <a:ext uri="{FF2B5EF4-FFF2-40B4-BE49-F238E27FC236}">
                <a16:creationId xmlns:a16="http://schemas.microsoft.com/office/drawing/2014/main" id="{B6970680-8FE7-BFD3-0E1A-8CD7DE0871C6}"/>
              </a:ext>
            </a:extLst>
          </p:cNvPr>
          <p:cNvSpPr txBox="1"/>
          <p:nvPr/>
        </p:nvSpPr>
        <p:spPr>
          <a:xfrm>
            <a:off x="9372545" y="1280160"/>
            <a:ext cx="2465350" cy="646331"/>
          </a:xfrm>
          <a:prstGeom prst="rect">
            <a:avLst/>
          </a:prstGeom>
          <a:noFill/>
        </p:spPr>
        <p:txBody>
          <a:bodyPr wrap="square" rtlCol="0">
            <a:spAutoFit/>
          </a:bodyPr>
          <a:lstStyle/>
          <a:p>
            <a:pPr algn="ctr"/>
            <a:r>
              <a:rPr lang="en-GB" b="1" dirty="0"/>
              <a:t>Driving Continuous Improvement</a:t>
            </a:r>
          </a:p>
        </p:txBody>
      </p:sp>
    </p:spTree>
    <p:extLst>
      <p:ext uri="{BB962C8B-B14F-4D97-AF65-F5344CB8AC3E}">
        <p14:creationId xmlns:p14="http://schemas.microsoft.com/office/powerpoint/2010/main" val="279965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D98BF66-51CF-834D-7520-9416A16AF39F}"/>
              </a:ext>
            </a:extLst>
          </p:cNvPr>
          <p:cNvSpPr>
            <a:spLocks noGrp="1"/>
          </p:cNvSpPr>
          <p:nvPr>
            <p:ph type="ftr" sz="quarter" idx="11"/>
          </p:nvPr>
        </p:nvSpPr>
        <p:spPr/>
        <p:txBody>
          <a:bodyPr/>
          <a:lstStyle/>
          <a:p>
            <a:r>
              <a:rPr lang="en-US"/>
              <a:t>#ZeroCon25</a:t>
            </a:r>
            <a:endParaRPr lang="en-GB" dirty="0"/>
          </a:p>
        </p:txBody>
      </p:sp>
      <p:sp>
        <p:nvSpPr>
          <p:cNvPr id="6" name="Slide Number Placeholder 5">
            <a:extLst>
              <a:ext uri="{FF2B5EF4-FFF2-40B4-BE49-F238E27FC236}">
                <a16:creationId xmlns:a16="http://schemas.microsoft.com/office/drawing/2014/main" id="{62C1723E-10A7-08E0-D07F-7AC3E20575B0}"/>
              </a:ext>
            </a:extLst>
          </p:cNvPr>
          <p:cNvSpPr>
            <a:spLocks noGrp="1"/>
          </p:cNvSpPr>
          <p:nvPr>
            <p:ph type="sldNum" sz="quarter" idx="12"/>
          </p:nvPr>
        </p:nvSpPr>
        <p:spPr>
          <a:xfrm>
            <a:off x="2792506" y="6092878"/>
            <a:ext cx="2743200" cy="365125"/>
          </a:xfrm>
        </p:spPr>
        <p:txBody>
          <a:bodyPr/>
          <a:lstStyle/>
          <a:p>
            <a:fld id="{1195A9E4-2CE9-4E32-BE85-7C32F0F78A6D}" type="slidenum">
              <a:rPr lang="en-GB" smtClean="0"/>
              <a:t>8</a:t>
            </a:fld>
            <a:endParaRPr lang="en-GB"/>
          </a:p>
        </p:txBody>
      </p:sp>
      <p:sp>
        <p:nvSpPr>
          <p:cNvPr id="7" name="Title 1">
            <a:extLst>
              <a:ext uri="{FF2B5EF4-FFF2-40B4-BE49-F238E27FC236}">
                <a16:creationId xmlns:a16="http://schemas.microsoft.com/office/drawing/2014/main" id="{E884E5F1-9B9C-1CCB-CF5B-B598252AA2E3}"/>
              </a:ext>
            </a:extLst>
          </p:cNvPr>
          <p:cNvSpPr txBox="1">
            <a:spLocks/>
          </p:cNvSpPr>
          <p:nvPr/>
        </p:nvSpPr>
        <p:spPr>
          <a:xfrm>
            <a:off x="354106" y="19252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Roboto" panose="02000000000000000000" pitchFamily="2" charset="0"/>
                <a:ea typeface="Roboto" panose="02000000000000000000" pitchFamily="2" charset="0"/>
                <a:cs typeface="+mj-cs"/>
              </a:defRPr>
            </a:lvl1pPr>
          </a:lstStyle>
          <a:p>
            <a:r>
              <a:rPr lang="en-GB" dirty="0">
                <a:solidFill>
                  <a:schemeClr val="accent6">
                    <a:lumMod val="75000"/>
                  </a:schemeClr>
                </a:solidFill>
              </a:rPr>
              <a:t>Thank You</a:t>
            </a:r>
          </a:p>
        </p:txBody>
      </p:sp>
      <p:pic>
        <p:nvPicPr>
          <p:cNvPr id="8" name="Picture 7" descr="QR code for more info on BASE">
            <a:extLst>
              <a:ext uri="{FF2B5EF4-FFF2-40B4-BE49-F238E27FC236}">
                <a16:creationId xmlns:a16="http://schemas.microsoft.com/office/drawing/2014/main" id="{F7A246A5-8744-BFB2-5311-16CAD0ED340C}"/>
              </a:ext>
            </a:extLst>
          </p:cNvPr>
          <p:cNvPicPr>
            <a:picLocks noChangeAspect="1"/>
          </p:cNvPicPr>
          <p:nvPr/>
        </p:nvPicPr>
        <p:blipFill>
          <a:blip r:embed="rId3"/>
          <a:stretch>
            <a:fillRect/>
          </a:stretch>
        </p:blipFill>
        <p:spPr>
          <a:xfrm>
            <a:off x="536779" y="1562153"/>
            <a:ext cx="5034985" cy="4220817"/>
          </a:xfrm>
          <a:prstGeom prst="rect">
            <a:avLst/>
          </a:prstGeom>
          <a:ln>
            <a:solidFill>
              <a:schemeClr val="tx1"/>
            </a:solidFill>
          </a:ln>
        </p:spPr>
      </p:pic>
      <p:pic>
        <p:nvPicPr>
          <p:cNvPr id="9" name="Picture 8" descr="BASE logo">
            <a:extLst>
              <a:ext uri="{FF2B5EF4-FFF2-40B4-BE49-F238E27FC236}">
                <a16:creationId xmlns:a16="http://schemas.microsoft.com/office/drawing/2014/main" id="{98B43183-08EB-7BB8-7428-3A3CC53726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810" y="6096455"/>
            <a:ext cx="2109397" cy="792839"/>
          </a:xfrm>
          <a:prstGeom prst="rect">
            <a:avLst/>
          </a:prstGeom>
        </p:spPr>
      </p:pic>
      <p:sp>
        <p:nvSpPr>
          <p:cNvPr id="10" name="TextBox 9">
            <a:extLst>
              <a:ext uri="{FF2B5EF4-FFF2-40B4-BE49-F238E27FC236}">
                <a16:creationId xmlns:a16="http://schemas.microsoft.com/office/drawing/2014/main" id="{4663E528-8AF4-FB63-9D70-5EDB7F53209C}"/>
              </a:ext>
            </a:extLst>
          </p:cNvPr>
          <p:cNvSpPr txBox="1"/>
          <p:nvPr/>
        </p:nvSpPr>
        <p:spPr>
          <a:xfrm>
            <a:off x="528918" y="1156537"/>
            <a:ext cx="5042846" cy="369332"/>
          </a:xfrm>
          <a:prstGeom prst="rect">
            <a:avLst/>
          </a:prstGeom>
          <a:noFill/>
        </p:spPr>
        <p:txBody>
          <a:bodyPr wrap="square" rtlCol="0">
            <a:spAutoFit/>
          </a:bodyPr>
          <a:lstStyle/>
          <a:p>
            <a:r>
              <a:rPr lang="en-GB" b="1" dirty="0"/>
              <a:t>For More Information on BASE.</a:t>
            </a:r>
          </a:p>
        </p:txBody>
      </p:sp>
      <p:pic>
        <p:nvPicPr>
          <p:cNvPr id="11" name="Picture 10" descr="QR code to hear more from Lee corless">
            <a:extLst>
              <a:ext uri="{FF2B5EF4-FFF2-40B4-BE49-F238E27FC236}">
                <a16:creationId xmlns:a16="http://schemas.microsoft.com/office/drawing/2014/main" id="{033B1E18-9EAB-D21F-1CD5-3ECE63807D24}"/>
              </a:ext>
            </a:extLst>
          </p:cNvPr>
          <p:cNvPicPr>
            <a:picLocks noChangeAspect="1"/>
          </p:cNvPicPr>
          <p:nvPr/>
        </p:nvPicPr>
        <p:blipFill>
          <a:blip r:embed="rId5"/>
          <a:stretch>
            <a:fillRect/>
          </a:stretch>
        </p:blipFill>
        <p:spPr>
          <a:xfrm>
            <a:off x="6620238" y="1562153"/>
            <a:ext cx="4900316" cy="4228352"/>
          </a:xfrm>
          <a:prstGeom prst="rect">
            <a:avLst/>
          </a:prstGeom>
          <a:ln>
            <a:solidFill>
              <a:schemeClr val="tx1"/>
            </a:solidFill>
          </a:ln>
        </p:spPr>
      </p:pic>
      <p:sp>
        <p:nvSpPr>
          <p:cNvPr id="12" name="TextBox 11">
            <a:extLst>
              <a:ext uri="{FF2B5EF4-FFF2-40B4-BE49-F238E27FC236}">
                <a16:creationId xmlns:a16="http://schemas.microsoft.com/office/drawing/2014/main" id="{3BC45791-38C2-E2EF-6915-1B0E0276C1D6}"/>
              </a:ext>
            </a:extLst>
          </p:cNvPr>
          <p:cNvSpPr txBox="1"/>
          <p:nvPr/>
        </p:nvSpPr>
        <p:spPr>
          <a:xfrm>
            <a:off x="6795048" y="1170787"/>
            <a:ext cx="5042846" cy="369332"/>
          </a:xfrm>
          <a:prstGeom prst="rect">
            <a:avLst/>
          </a:prstGeom>
          <a:noFill/>
        </p:spPr>
        <p:txBody>
          <a:bodyPr wrap="square" rtlCol="0">
            <a:spAutoFit/>
          </a:bodyPr>
          <a:lstStyle/>
          <a:p>
            <a:r>
              <a:rPr lang="en-GB" b="1" dirty="0"/>
              <a:t>To Hear More From Lee Corless</a:t>
            </a:r>
          </a:p>
        </p:txBody>
      </p:sp>
    </p:spTree>
    <p:extLst>
      <p:ext uri="{BB962C8B-B14F-4D97-AF65-F5344CB8AC3E}">
        <p14:creationId xmlns:p14="http://schemas.microsoft.com/office/powerpoint/2010/main" val="24034564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625</TotalTime>
  <Words>909</Words>
  <Application>Microsoft Office PowerPoint</Application>
  <PresentationFormat>Widescreen</PresentationFormat>
  <Paragraphs>76</Paragraphs>
  <Slides>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Manrope</vt:lpstr>
      <vt:lpstr>Roboto</vt:lpstr>
      <vt:lpstr>Office Theme</vt:lpstr>
      <vt:lpstr>Thursday 6th March 10am</vt:lpstr>
      <vt:lpstr>Today’s Session </vt:lpstr>
      <vt:lpstr>Introduction – About 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Katerina Stanton Balazs</dc:creator>
  <cp:lastModifiedBy>Maria Chiara Franco</cp:lastModifiedBy>
  <cp:revision>19</cp:revision>
  <dcterms:created xsi:type="dcterms:W3CDTF">2022-12-05T13:52:15Z</dcterms:created>
  <dcterms:modified xsi:type="dcterms:W3CDTF">2025-02-18T16:33:19Z</dcterms:modified>
</cp:coreProperties>
</file>