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6.xml" ContentType="application/vnd.openxmlformats-officedocument.presentationml.notesSlide+xml"/>
  <Override PartName="/ppt/tags/tag62.xml" ContentType="application/vnd.openxmlformats-officedocument.presentationml.tags+xml"/>
  <Override PartName="/ppt/notesSlides/notesSlide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532" r:id="rId2"/>
    <p:sldId id="887" r:id="rId3"/>
    <p:sldId id="542" r:id="rId4"/>
    <p:sldId id="851" r:id="rId5"/>
    <p:sldId id="852" r:id="rId6"/>
    <p:sldId id="856" r:id="rId7"/>
    <p:sldId id="857" r:id="rId8"/>
    <p:sldId id="858" r:id="rId9"/>
    <p:sldId id="859" r:id="rId10"/>
    <p:sldId id="860" r:id="rId11"/>
    <p:sldId id="861" r:id="rId12"/>
    <p:sldId id="862" r:id="rId13"/>
    <p:sldId id="863" r:id="rId14"/>
    <p:sldId id="864" r:id="rId15"/>
    <p:sldId id="865" r:id="rId16"/>
    <p:sldId id="866" r:id="rId17"/>
    <p:sldId id="867" r:id="rId18"/>
    <p:sldId id="868" r:id="rId19"/>
    <p:sldId id="869" r:id="rId20"/>
    <p:sldId id="870" r:id="rId21"/>
    <p:sldId id="871" r:id="rId22"/>
    <p:sldId id="872" r:id="rId23"/>
    <p:sldId id="873" r:id="rId24"/>
    <p:sldId id="874" r:id="rId25"/>
    <p:sldId id="875" r:id="rId26"/>
    <p:sldId id="876" r:id="rId27"/>
    <p:sldId id="877" r:id="rId28"/>
    <p:sldId id="878" r:id="rId29"/>
    <p:sldId id="879" r:id="rId30"/>
    <p:sldId id="880" r:id="rId31"/>
    <p:sldId id="881" r:id="rId32"/>
    <p:sldId id="882" r:id="rId33"/>
    <p:sldId id="883" r:id="rId34"/>
    <p:sldId id="884" r:id="rId35"/>
    <p:sldId id="885" r:id="rId36"/>
    <p:sldId id="886" r:id="rId37"/>
    <p:sldId id="747" r:id="rId38"/>
    <p:sldId id="546" r:id="rId39"/>
    <p:sldId id="580" r:id="rId40"/>
    <p:sldId id="534" r:id="rId41"/>
    <p:sldId id="828" r:id="rId42"/>
    <p:sldId id="677" r:id="rId43"/>
    <p:sldId id="846" r:id="rId44"/>
    <p:sldId id="731" r:id="rId45"/>
    <p:sldId id="848" r:id="rId46"/>
    <p:sldId id="541" r:id="rId47"/>
    <p:sldId id="676" r:id="rId48"/>
    <p:sldId id="520" r:id="rId49"/>
    <p:sldId id="830" r:id="rId50"/>
    <p:sldId id="831" r:id="rId51"/>
    <p:sldId id="664" r:id="rId52"/>
    <p:sldId id="667" r:id="rId53"/>
    <p:sldId id="665" r:id="rId54"/>
    <p:sldId id="668" r:id="rId55"/>
    <p:sldId id="833" r:id="rId56"/>
    <p:sldId id="669" r:id="rId57"/>
    <p:sldId id="670" r:id="rId58"/>
    <p:sldId id="674" r:id="rId59"/>
    <p:sldId id="675" r:id="rId60"/>
    <p:sldId id="688" r:id="rId61"/>
    <p:sldId id="574" r:id="rId62"/>
    <p:sldId id="732" r:id="rId63"/>
    <p:sldId id="652" r:id="rId64"/>
    <p:sldId id="683" r:id="rId65"/>
    <p:sldId id="654" r:id="rId66"/>
    <p:sldId id="834" r:id="rId67"/>
    <p:sldId id="835" r:id="rId68"/>
    <p:sldId id="737" r:id="rId69"/>
    <p:sldId id="738" r:id="rId70"/>
    <p:sldId id="741" r:id="rId71"/>
    <p:sldId id="742" r:id="rId72"/>
    <p:sldId id="743" r:id="rId73"/>
    <p:sldId id="836" r:id="rId74"/>
    <p:sldId id="837" r:id="rId75"/>
    <p:sldId id="528" r:id="rId76"/>
  </p:sldIdLst>
  <p:sldSz cx="9144000" cy="6858000" type="screen4x3"/>
  <p:notesSz cx="6858000" cy="9144000"/>
  <p:custDataLst>
    <p:tags r:id="rId78"/>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514"/>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118" autoAdjust="0"/>
  </p:normalViewPr>
  <p:slideViewPr>
    <p:cSldViewPr showGuides="1">
      <p:cViewPr varScale="1">
        <p:scale>
          <a:sx n="109" d="100"/>
          <a:sy n="109" d="100"/>
        </p:scale>
        <p:origin x="1896" y="108"/>
      </p:cViewPr>
      <p:guideLst>
        <p:guide orient="horz" pos="2160"/>
        <p:guide pos="2880"/>
      </p:guideLst>
    </p:cSldViewPr>
  </p:slideViewPr>
  <p:notesTextViewPr>
    <p:cViewPr>
      <p:scale>
        <a:sx n="100" d="100"/>
        <a:sy n="100" d="100"/>
      </p:scale>
      <p:origin x="0" y="0"/>
    </p:cViewPr>
  </p:notesTextViewPr>
  <p:sorterViewPr showFormatting="0">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77949-02A6-449B-8A79-DE892C0EB363}" type="datetimeFigureOut">
              <a:rPr lang="zh-CN" altLang="en-US" smtClean="0"/>
              <a:t>2025/9/5</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A54B9-7064-4E62-AE42-46AD5E1A38B6}" type="slidenum">
              <a:rPr lang="zh-CN" altLang="en-US" smtClean="0"/>
              <a:t>‹#›</a:t>
            </a:fld>
            <a:endParaRPr lang="zh-CN" altLang="en-US"/>
          </a:p>
        </p:txBody>
      </p:sp>
    </p:spTree>
    <p:extLst>
      <p:ext uri="{BB962C8B-B14F-4D97-AF65-F5344CB8AC3E}">
        <p14:creationId xmlns:p14="http://schemas.microsoft.com/office/powerpoint/2010/main" val="3586659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7A54B9-7064-4E62-AE42-46AD5E1A38B6}" type="slidenum">
              <a:rPr lang="zh-CN" altLang="en-US" smtClean="0"/>
              <a:t>2</a:t>
            </a:fld>
            <a:endParaRPr lang="zh-CN" altLang="en-US"/>
          </a:p>
        </p:txBody>
      </p:sp>
    </p:spTree>
    <p:extLst>
      <p:ext uri="{BB962C8B-B14F-4D97-AF65-F5344CB8AC3E}">
        <p14:creationId xmlns:p14="http://schemas.microsoft.com/office/powerpoint/2010/main" val="262661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7A54B9-7064-4E62-AE42-46AD5E1A38B6}" type="slidenum">
              <a:rPr lang="zh-CN" altLang="en-US" smtClean="0"/>
              <a:t>4</a:t>
            </a:fld>
            <a:endParaRPr lang="zh-CN" altLang="en-US"/>
          </a:p>
        </p:txBody>
      </p:sp>
    </p:spTree>
    <p:extLst>
      <p:ext uri="{BB962C8B-B14F-4D97-AF65-F5344CB8AC3E}">
        <p14:creationId xmlns:p14="http://schemas.microsoft.com/office/powerpoint/2010/main" val="3910885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7A54B9-7064-4E62-AE42-46AD5E1A38B6}" type="slidenum">
              <a:rPr lang="zh-CN" altLang="en-US" smtClean="0"/>
              <a:t>11</a:t>
            </a:fld>
            <a:endParaRPr lang="zh-CN" altLang="en-US"/>
          </a:p>
        </p:txBody>
      </p:sp>
    </p:spTree>
    <p:extLst>
      <p:ext uri="{BB962C8B-B14F-4D97-AF65-F5344CB8AC3E}">
        <p14:creationId xmlns:p14="http://schemas.microsoft.com/office/powerpoint/2010/main" val="67108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7A54B9-7064-4E62-AE42-46AD5E1A38B6}" type="slidenum">
              <a:rPr lang="zh-CN" altLang="en-US" smtClean="0"/>
              <a:t>27</a:t>
            </a:fld>
            <a:endParaRPr lang="zh-CN" altLang="en-US"/>
          </a:p>
        </p:txBody>
      </p:sp>
    </p:spTree>
    <p:extLst>
      <p:ext uri="{BB962C8B-B14F-4D97-AF65-F5344CB8AC3E}">
        <p14:creationId xmlns:p14="http://schemas.microsoft.com/office/powerpoint/2010/main" val="139345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7A54B9-7064-4E62-AE42-46AD5E1A38B6}" type="slidenum">
              <a:rPr lang="zh-CN" altLang="en-US" smtClean="0"/>
              <a:t>37</a:t>
            </a:fld>
            <a:endParaRPr lang="zh-CN" altLang="en-US"/>
          </a:p>
        </p:txBody>
      </p:sp>
    </p:spTree>
    <p:extLst>
      <p:ext uri="{BB962C8B-B14F-4D97-AF65-F5344CB8AC3E}">
        <p14:creationId xmlns:p14="http://schemas.microsoft.com/office/powerpoint/2010/main" val="28757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97370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1319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spTree>
  </p:cSld>
  <p:clrMapOvr>
    <a:masterClrMapping/>
  </p:clrMapOvr>
  <p:transition spd="slow" advClick="0" advTm="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457200" y="1600200"/>
            <a:ext cx="8229600" cy="4525963"/>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57200" y="274638"/>
            <a:ext cx="6019800" cy="5851525"/>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内容占位符 2"/>
          <p:cNvSpPr>
            <a:spLocks noGrp="1"/>
          </p:cNvSpPr>
          <p:nvPr>
            <p:ph idx="1" hasCustomPrompt="1"/>
          </p:nvPr>
        </p:nvSpPr>
        <p:spPr>
          <a:xfrm>
            <a:off x="457200" y="1600200"/>
            <a:ext cx="82296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p>
        </p:txBody>
      </p:sp>
      <p:sp>
        <p:nvSpPr>
          <p:cNvPr id="4" name="日期占位符 3"/>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457200" y="1600200"/>
            <a:ext cx="40386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600200"/>
            <a:ext cx="40386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页脚占位符 6"/>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8"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7"/>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页脚占位符 8"/>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日期占位符 2"/>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灯片编号占位符 2"/>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页脚占位符 6"/>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endParaRPr kumimoji="0" lang="zh-CN"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4" name="文本占位符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457200" y="6251575"/>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1"/>
          </p:nvPr>
        </p:nvSpPr>
        <p:spPr>
          <a:xfrm>
            <a:off x="6553200" y="624840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FB564DD-1745-4D01-8B77-17D5FD91BF9C}"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页脚占位符 6"/>
          <p:cNvSpPr>
            <a:spLocks noGrp="1"/>
          </p:cNvSpPr>
          <p:nvPr>
            <p:ph type="ftr" sz="quarter" idx="12"/>
          </p:nvPr>
        </p:nvSpPr>
        <p:spPr>
          <a:xfrm>
            <a:off x="31242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0">
    <p:fade/>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tags" Target="../tags/tag3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7.xml"/><Relationship Id="rId1" Type="http://schemas.openxmlformats.org/officeDocument/2006/relationships/tags" Target="../tags/tag4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5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1.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2.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tags" Target="../tags/tag6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44.jpeg"/><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tags" Target="../tags/tag70.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7.xml"/><Relationship Id="rId1" Type="http://schemas.openxmlformats.org/officeDocument/2006/relationships/tags" Target="../tags/tag76.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tags" Target="../tags/tag84.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xml"/><Relationship Id="rId1" Type="http://schemas.openxmlformats.org/officeDocument/2006/relationships/tags" Target="../tags/tag93.xml"/></Relationships>
</file>

<file path=ppt/slides/_rels/slide75.xml.rels><?xml version="1.0" encoding="UTF-8" standalone="yes"?>
<Relationships xmlns="http://schemas.openxmlformats.org/package/2006/relationships"><Relationship Id="rId3" Type="http://schemas.openxmlformats.org/officeDocument/2006/relationships/hyperlink" Target="mailto:shyxad@163.com" TargetMode="External"/><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查看图片"/>
          <p:cNvPicPr>
            <a:picLocks noChangeAspect="1" noChangeArrowheads="1"/>
          </p:cNvPicPr>
          <p:nvPr>
            <p:custDataLst>
              <p:tags r:id="rId1"/>
            </p:custDataLst>
          </p:nvPr>
        </p:nvPicPr>
        <p:blipFill rotWithShape="1">
          <a:blip r:embed="rId3"/>
          <a:srcRect/>
          <a:stretch>
            <a:fillRect/>
          </a:stretch>
        </p:blipFill>
        <p:spPr bwMode="auto">
          <a:xfrm rot="16200000">
            <a:off x="1182370" y="-1246505"/>
            <a:ext cx="6887210" cy="932561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公司标志终端20110930"/>
          <p:cNvPicPr>
            <a:picLocks noChangeAspect="1"/>
          </p:cNvPicPr>
          <p:nvPr/>
        </p:nvPicPr>
        <p:blipFill>
          <a:blip r:embed="rId4"/>
          <a:stretch>
            <a:fillRect/>
          </a:stretch>
        </p:blipFill>
        <p:spPr>
          <a:xfrm>
            <a:off x="1188085" y="2420620"/>
            <a:ext cx="7195185" cy="17989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584775"/>
          </a:xfrm>
          <a:prstGeom prst="rect">
            <a:avLst/>
          </a:prstGeom>
          <a:noFill/>
          <a:ln w="9525">
            <a:noFill/>
          </a:ln>
        </p:spPr>
        <p:txBody>
          <a:bodyPr wrap="square">
            <a:spAutoFit/>
          </a:bodyPr>
          <a:lstStyle/>
          <a:p>
            <a:r>
              <a:rPr lang="en-US" altLang="zh-CN" sz="1600" b="1" dirty="0">
                <a:solidFill>
                  <a:schemeClr val="bg2"/>
                </a:solidFill>
              </a:rPr>
              <a:t>Intelligent Park Service Center - Ground Floor Lobby - Rendering</a:t>
            </a:r>
          </a:p>
        </p:txBody>
      </p:sp>
      <p:pic>
        <p:nvPicPr>
          <p:cNvPr id="3" name="图片 2" descr="11.6"/>
          <p:cNvPicPr>
            <a:picLocks noChangeAspect="1"/>
          </p:cNvPicPr>
          <p:nvPr/>
        </p:nvPicPr>
        <p:blipFill rotWithShape="1">
          <a:blip r:embed="rId3"/>
          <a:srcRect/>
          <a:stretch>
            <a:fillRect/>
          </a:stretch>
        </p:blipFill>
        <p:spPr>
          <a:xfrm>
            <a:off x="0" y="908720"/>
            <a:ext cx="9144000" cy="5328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0" y="1146248"/>
            <a:ext cx="914400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3131840" y="1478328"/>
            <a:ext cx="3197860" cy="1689052"/>
          </a:xfrm>
          <a:prstGeom prst="rect">
            <a:avLst/>
          </a:prstGeom>
          <a:noFill/>
          <a:ln w="9525">
            <a:noFill/>
          </a:ln>
        </p:spPr>
        <p:txBody>
          <a:bodyPr wrap="square">
            <a:spAutoFit/>
          </a:bodyPr>
          <a:lstStyle/>
          <a:p>
            <a:pPr algn="ctr">
              <a:lnSpc>
                <a:spcPct val="150000"/>
              </a:lnSpc>
            </a:pPr>
            <a:r>
              <a:rPr lang="zh-CN" altLang="en-US" sz="2400"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t>Phase II of the Intelligent Park</a:t>
            </a:r>
          </a:p>
          <a:p>
            <a:pPr algn="ctr">
              <a:lnSpc>
                <a:spcPct val="150000"/>
              </a:lnSpc>
              <a:buNone/>
            </a:pPr>
            <a:endParaRPr lang="zh-CN" altLang="en-US" sz="2400" dirty="0">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39552" y="2756608"/>
            <a:ext cx="8208912" cy="3970318"/>
          </a:xfrm>
          <a:prstGeom prst="rect">
            <a:avLst/>
          </a:prstGeom>
          <a:noFill/>
        </p:spPr>
        <p:txBody>
          <a:bodyPr wrap="square" rtlCol="0" anchor="t">
            <a:spAutoFit/>
          </a:bodyPr>
          <a:lstStyle/>
          <a:p>
            <a:r>
              <a:rPr lang="en-US" altLang="zh-CN" sz="1400" dirty="0">
                <a:solidFill>
                  <a:schemeClr val="bg2"/>
                </a:solidFill>
              </a:rPr>
              <a:t>With a total construction area of 193,891.7 square meters, a plot ratio of 1.63, and a building height limit of 30 meters, it is a comprehensive technology park centered on chip manufacturing and radiating upstream and downstream industries.</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Centering on industrial positioning and aiming to maximize adaptation to different production needs, the design has made breakthroughs in the span, height, load, smoke exhaust and other aspects of multi-</a:t>
            </a:r>
            <a:r>
              <a:rPr lang="en-US" altLang="zh-CN" sz="1400" dirty="0" err="1">
                <a:solidFill>
                  <a:schemeClr val="bg2"/>
                </a:solidFill>
              </a:rPr>
              <a:t>storey</a:t>
            </a:r>
            <a:r>
              <a:rPr lang="en-US" altLang="zh-CN" sz="1400" dirty="0">
                <a:solidFill>
                  <a:schemeClr val="bg2"/>
                </a:solidFill>
              </a:rPr>
              <a:t> workshops. Bold attempts have also been made to coordinate the standardization of building assembly and the diversification of buildings.</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Given the large scale of the park and the expected huge number of future occupants, on the premise of reasonably organizing different types of production logistics and passenger flows, attention is paid to the spatial experience in large-volume and large-scale building clusters, with careful handling of issues such as building scale and setbacks. Meanwhile, the convenience and attractiveness of living spaces are emphasized to make them the most relaxing core area of the park.</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Industrial buildings often have to meet the most advanced production needs of the era, which may challenge the previously mature architectural technologies and concepts—this in turn provides opportunities for architectural innovation and breakthroughs. From Bauhaus to Smart Chip Park, we may have missed a lot.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707886"/>
          </a:xfrm>
          <a:prstGeom prst="rect">
            <a:avLst/>
          </a:prstGeom>
          <a:noFill/>
          <a:ln w="9525">
            <a:noFill/>
          </a:ln>
        </p:spPr>
        <p:txBody>
          <a:bodyPr wrap="square">
            <a:spAutoFit/>
          </a:bodyPr>
          <a:lstStyle/>
          <a:p>
            <a:pPr algn="r">
              <a:lnSpc>
                <a:spcPct val="150000"/>
              </a:lnSpc>
            </a:pPr>
            <a:r>
              <a:rPr lang="zh-CN" altLang="en-US" sz="15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Phase II of the Intelligent Park</a:t>
            </a:r>
          </a:p>
          <a:p>
            <a:r>
              <a:rPr lang="en-US" altLang="zh-CN" sz="1500" dirty="0" smtClean="0">
                <a:solidFill>
                  <a:schemeClr val="bg2"/>
                </a:solidFill>
                <a:latin typeface="微软雅黑" panose="020B0503020204020204" pitchFamily="34" charset="-122"/>
                <a:ea typeface="微软雅黑" panose="020B0503020204020204" pitchFamily="34" charset="-122"/>
                <a:sym typeface="+mn-ea"/>
              </a:rPr>
              <a:t>                                                      </a:t>
            </a:r>
            <a:r>
              <a:rPr lang="en-US" altLang="zh-CN" sz="1400" b="1" dirty="0">
                <a:solidFill>
                  <a:schemeClr val="bg2"/>
                </a:solidFill>
              </a:rPr>
              <a:t>- </a:t>
            </a:r>
            <a:r>
              <a:rPr lang="en-US" altLang="zh-CN" sz="1600" b="1" dirty="0" smtClean="0">
                <a:solidFill>
                  <a:schemeClr val="bg2"/>
                </a:solidFill>
              </a:rPr>
              <a:t>Rendering</a:t>
            </a:r>
            <a:endParaRPr lang="en-US" altLang="zh-CN" sz="1600" b="1" dirty="0">
              <a:solidFill>
                <a:schemeClr val="bg2"/>
              </a:solidFill>
            </a:endParaRPr>
          </a:p>
        </p:txBody>
      </p:sp>
      <p:pic>
        <p:nvPicPr>
          <p:cNvPr id="25602" name="图片 3" descr="10 临港四期 (3)"/>
          <p:cNvPicPr>
            <a:picLocks noChangeAspect="1"/>
          </p:cNvPicPr>
          <p:nvPr/>
        </p:nvPicPr>
        <p:blipFill>
          <a:blip r:embed="rId3"/>
          <a:stretch>
            <a:fillRect/>
          </a:stretch>
        </p:blipFill>
        <p:spPr>
          <a:xfrm>
            <a:off x="-7620" y="1203325"/>
            <a:ext cx="9150350" cy="515048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707886"/>
          </a:xfrm>
          <a:prstGeom prst="rect">
            <a:avLst/>
          </a:prstGeom>
          <a:noFill/>
          <a:ln w="9525">
            <a:noFill/>
          </a:ln>
        </p:spPr>
        <p:txBody>
          <a:bodyPr wrap="square">
            <a:spAutoFit/>
          </a:bodyPr>
          <a:lstStyle/>
          <a:p>
            <a:pPr algn="r">
              <a:lnSpc>
                <a:spcPct val="150000"/>
              </a:lnSpc>
            </a:pPr>
            <a:r>
              <a:rPr lang="zh-CN" altLang="en-US" sz="15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Phase II of the Intelligent Park</a:t>
            </a:r>
          </a:p>
          <a:p>
            <a:r>
              <a:rPr lang="en-US" altLang="zh-CN" sz="1500" dirty="0">
                <a:solidFill>
                  <a:schemeClr val="bg2"/>
                </a:solidFill>
                <a:latin typeface="微软雅黑" panose="020B0503020204020204" pitchFamily="34" charset="-122"/>
                <a:ea typeface="微软雅黑" panose="020B0503020204020204" pitchFamily="34" charset="-122"/>
                <a:sym typeface="+mn-ea"/>
              </a:rPr>
              <a:t> </a:t>
            </a:r>
            <a:r>
              <a:rPr lang="en-US" altLang="zh-CN" sz="1500" dirty="0" smtClean="0">
                <a:solidFill>
                  <a:schemeClr val="bg2"/>
                </a:solidFill>
                <a:latin typeface="微软雅黑" panose="020B0503020204020204" pitchFamily="34" charset="-122"/>
                <a:ea typeface="微软雅黑" panose="020B0503020204020204" pitchFamily="34" charset="-122"/>
                <a:sym typeface="+mn-ea"/>
              </a:rPr>
              <a:t>                                                     </a:t>
            </a:r>
            <a:r>
              <a:rPr lang="en-US" altLang="zh-CN" sz="1400" b="1" dirty="0" smtClean="0">
                <a:solidFill>
                  <a:schemeClr val="bg2"/>
                </a:solidFill>
              </a:rPr>
              <a:t>- </a:t>
            </a:r>
            <a:r>
              <a:rPr lang="en-US" altLang="zh-CN" sz="1600" b="1" dirty="0" smtClean="0">
                <a:solidFill>
                  <a:schemeClr val="bg2"/>
                </a:solidFill>
              </a:rPr>
              <a:t>Rendering</a:t>
            </a:r>
            <a:endParaRPr lang="en-US" altLang="zh-CN" sz="1600" b="1" dirty="0">
              <a:solidFill>
                <a:schemeClr val="bg2"/>
              </a:solidFill>
            </a:endParaRPr>
          </a:p>
        </p:txBody>
      </p:sp>
      <p:pic>
        <p:nvPicPr>
          <p:cNvPr id="2" name="图片 1"/>
          <p:cNvPicPr>
            <a:picLocks noChangeAspect="1"/>
          </p:cNvPicPr>
          <p:nvPr/>
        </p:nvPicPr>
        <p:blipFill>
          <a:blip r:embed="rId3"/>
          <a:stretch>
            <a:fillRect/>
          </a:stretch>
        </p:blipFill>
        <p:spPr>
          <a:xfrm>
            <a:off x="0" y="1358265"/>
            <a:ext cx="9144000"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707886"/>
          </a:xfrm>
          <a:prstGeom prst="rect">
            <a:avLst/>
          </a:prstGeom>
          <a:noFill/>
          <a:ln w="9525">
            <a:noFill/>
          </a:ln>
        </p:spPr>
        <p:txBody>
          <a:bodyPr wrap="square">
            <a:spAutoFit/>
          </a:bodyPr>
          <a:lstStyle/>
          <a:p>
            <a:pPr algn="r">
              <a:lnSpc>
                <a:spcPct val="150000"/>
              </a:lnSpc>
            </a:pPr>
            <a:r>
              <a:rPr lang="zh-CN" altLang="en-US" sz="15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Phase II of the Intelligent Park</a:t>
            </a:r>
          </a:p>
          <a:p>
            <a:r>
              <a:rPr lang="en-US" altLang="zh-CN" sz="1500" dirty="0">
                <a:solidFill>
                  <a:schemeClr val="bg2"/>
                </a:solidFill>
                <a:latin typeface="微软雅黑" panose="020B0503020204020204" pitchFamily="34" charset="-122"/>
                <a:ea typeface="微软雅黑" panose="020B0503020204020204" pitchFamily="34" charset="-122"/>
                <a:sym typeface="+mn-ea"/>
              </a:rPr>
              <a:t> </a:t>
            </a:r>
            <a:r>
              <a:rPr lang="en-US" altLang="zh-CN" sz="1500" dirty="0" smtClean="0">
                <a:solidFill>
                  <a:schemeClr val="bg2"/>
                </a:solidFill>
                <a:latin typeface="微软雅黑" panose="020B0503020204020204" pitchFamily="34" charset="-122"/>
                <a:ea typeface="微软雅黑" panose="020B0503020204020204" pitchFamily="34" charset="-122"/>
                <a:sym typeface="+mn-ea"/>
              </a:rPr>
              <a:t>                                                     </a:t>
            </a:r>
            <a:r>
              <a:rPr lang="en-US" altLang="zh-CN" sz="1400" b="1" dirty="0" smtClean="0">
                <a:solidFill>
                  <a:schemeClr val="bg2"/>
                </a:solidFill>
              </a:rPr>
              <a:t>- </a:t>
            </a:r>
            <a:r>
              <a:rPr lang="en-US" altLang="zh-CN" sz="1600" b="1" dirty="0" smtClean="0">
                <a:solidFill>
                  <a:schemeClr val="bg2"/>
                </a:solidFill>
              </a:rPr>
              <a:t>Rendering</a:t>
            </a:r>
            <a:endParaRPr lang="en-US" altLang="zh-CN" sz="1600" b="1" dirty="0">
              <a:solidFill>
                <a:schemeClr val="bg2"/>
              </a:solidFill>
            </a:endParaRPr>
          </a:p>
        </p:txBody>
      </p:sp>
      <p:pic>
        <p:nvPicPr>
          <p:cNvPr id="2" name="图片 1"/>
          <p:cNvPicPr>
            <a:picLocks noChangeAspect="1"/>
          </p:cNvPicPr>
          <p:nvPr/>
        </p:nvPicPr>
        <p:blipFill>
          <a:blip r:embed="rId3"/>
          <a:stretch>
            <a:fillRect/>
          </a:stretch>
        </p:blipFill>
        <p:spPr>
          <a:xfrm>
            <a:off x="0" y="858520"/>
            <a:ext cx="9144000" cy="5140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图片 1" descr="微信图片_20231201125905"/>
          <p:cNvPicPr>
            <a:picLocks noChangeAspect="1"/>
          </p:cNvPicPr>
          <p:nvPr>
            <p:custDataLst>
              <p:tags r:id="rId1"/>
            </p:custDataLst>
          </p:nvPr>
        </p:nvPicPr>
        <p:blipFill>
          <a:blip r:embed="rId4"/>
          <a:stretch>
            <a:fillRect/>
          </a:stretch>
        </p:blipFill>
        <p:spPr>
          <a:xfrm>
            <a:off x="0" y="1124585"/>
            <a:ext cx="9144000" cy="5142865"/>
          </a:xfrm>
          <a:prstGeom prst="rect">
            <a:avLst/>
          </a:prstGeom>
        </p:spPr>
      </p:pic>
      <p:sp>
        <p:nvSpPr>
          <p:cNvPr id="3" name="矩形 2"/>
          <p:cNvSpPr/>
          <p:nvPr>
            <p:custDataLst>
              <p:tags r:id="rId2"/>
            </p:custDataLst>
          </p:nvPr>
        </p:nvSpPr>
        <p:spPr>
          <a:xfrm>
            <a:off x="4860290" y="44450"/>
            <a:ext cx="4281805" cy="794256"/>
          </a:xfrm>
          <a:prstGeom prst="rect">
            <a:avLst/>
          </a:prstGeom>
          <a:noFill/>
          <a:ln w="9525">
            <a:noFill/>
          </a:ln>
        </p:spPr>
        <p:txBody>
          <a:bodyPr wrap="square">
            <a:spAutoFit/>
          </a:bodyPr>
          <a:lstStyle/>
          <a:p>
            <a:pPr algn="r">
              <a:lnSpc>
                <a:spcPct val="150000"/>
              </a:lnSpc>
            </a:pPr>
            <a:r>
              <a:rPr lang="zh-CN" altLang="en-US" sz="1500" dirty="0">
                <a:solidFill>
                  <a:schemeClr val="bg2"/>
                </a:solidFill>
                <a:latin typeface="微软雅黑" panose="020B0503020204020204" pitchFamily="34" charset="-122"/>
                <a:ea typeface="微软雅黑" panose="020B0503020204020204" pitchFamily="34" charset="-122"/>
                <a:sym typeface="+mn-ea"/>
              </a:rPr>
              <a:t> </a:t>
            </a:r>
            <a:r>
              <a:rPr lang="en-US" altLang="zh-CN" sz="1400" b="1" dirty="0">
                <a:solidFill>
                  <a:schemeClr val="bg2"/>
                </a:solidFill>
              </a:rPr>
              <a:t>Phase II of the Intelligent </a:t>
            </a:r>
            <a:r>
              <a:rPr lang="en-US" altLang="zh-CN" sz="1400" b="1" dirty="0" smtClean="0">
                <a:solidFill>
                  <a:schemeClr val="bg2"/>
                </a:solidFill>
              </a:rPr>
              <a:t>Park</a:t>
            </a:r>
            <a:r>
              <a:rPr lang="en-US" altLang="zh-CN" sz="1600" dirty="0"/>
              <a:t> </a:t>
            </a:r>
            <a:endParaRPr lang="en-US" altLang="zh-CN" sz="1600" dirty="0" smtClean="0"/>
          </a:p>
          <a:p>
            <a:pPr algn="r">
              <a:lnSpc>
                <a:spcPct val="150000"/>
              </a:lnSpc>
            </a:pPr>
            <a:r>
              <a:rPr lang="en-US" altLang="zh-CN" sz="1600" b="1" dirty="0" smtClean="0">
                <a:solidFill>
                  <a:schemeClr val="bg2"/>
                </a:solidFill>
              </a:rPr>
              <a:t>- </a:t>
            </a:r>
            <a:r>
              <a:rPr lang="en-US" altLang="zh-CN" sz="1600" b="1" dirty="0">
                <a:solidFill>
                  <a:schemeClr val="bg2"/>
                </a:solidFill>
              </a:rPr>
              <a:t>Actual Photo</a:t>
            </a:r>
            <a:endParaRPr lang="zh-CN" altLang="en-US" sz="1500" b="1" dirty="0">
              <a:solidFill>
                <a:schemeClr val="bg2"/>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descr="微信图片_20231201125916"/>
          <p:cNvPicPr>
            <a:picLocks noChangeAspect="1"/>
          </p:cNvPicPr>
          <p:nvPr/>
        </p:nvPicPr>
        <p:blipFill>
          <a:blip r:embed="rId3"/>
          <a:srcRect/>
          <a:stretch>
            <a:fillRect/>
          </a:stretch>
        </p:blipFill>
        <p:spPr>
          <a:xfrm>
            <a:off x="635" y="1258570"/>
            <a:ext cx="9143365" cy="4905375"/>
          </a:xfrm>
          <a:prstGeom prst="rect">
            <a:avLst/>
          </a:prstGeom>
        </p:spPr>
      </p:pic>
      <p:sp>
        <p:nvSpPr>
          <p:cNvPr id="4" name="矩形 3"/>
          <p:cNvSpPr/>
          <p:nvPr>
            <p:custDataLst>
              <p:tags r:id="rId1"/>
            </p:custDataLst>
          </p:nvPr>
        </p:nvSpPr>
        <p:spPr>
          <a:xfrm>
            <a:off x="4860290" y="44450"/>
            <a:ext cx="4281805" cy="794256"/>
          </a:xfrm>
          <a:prstGeom prst="rect">
            <a:avLst/>
          </a:prstGeom>
          <a:noFill/>
          <a:ln w="9525">
            <a:noFill/>
          </a:ln>
        </p:spPr>
        <p:txBody>
          <a:bodyPr wrap="square">
            <a:spAutoFit/>
          </a:bodyPr>
          <a:lstStyle/>
          <a:p>
            <a:pPr algn="r">
              <a:lnSpc>
                <a:spcPct val="150000"/>
              </a:lnSpc>
            </a:pPr>
            <a:r>
              <a:rPr lang="zh-CN" altLang="en-US" sz="15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Phase II of the Intelligent Park</a:t>
            </a:r>
            <a:r>
              <a:rPr lang="en-US" altLang="zh-CN" sz="1600" dirty="0"/>
              <a:t> </a:t>
            </a:r>
            <a:endParaRPr lang="en-US" altLang="zh-CN" sz="1600" dirty="0" smtClean="0"/>
          </a:p>
          <a:p>
            <a:pPr algn="r">
              <a:lnSpc>
                <a:spcPct val="150000"/>
              </a:lnSpc>
            </a:pPr>
            <a:r>
              <a:rPr lang="en-US" altLang="zh-CN" sz="1600" b="1" dirty="0" smtClean="0">
                <a:solidFill>
                  <a:schemeClr val="bg2"/>
                </a:solidFill>
              </a:rPr>
              <a:t>- </a:t>
            </a:r>
            <a:r>
              <a:rPr lang="en-US" altLang="zh-CN" sz="1600" b="1" dirty="0">
                <a:solidFill>
                  <a:schemeClr val="bg2"/>
                </a:solidFill>
              </a:rPr>
              <a:t>Actual Photo</a:t>
            </a:r>
            <a:endParaRPr lang="zh-CN" altLang="en-US" sz="1600" b="1" dirty="0">
              <a:solidFill>
                <a:schemeClr val="bg2"/>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4860290" y="44450"/>
            <a:ext cx="4281805" cy="794256"/>
          </a:xfrm>
          <a:prstGeom prst="rect">
            <a:avLst/>
          </a:prstGeom>
          <a:noFill/>
          <a:ln w="9525">
            <a:noFill/>
          </a:ln>
        </p:spPr>
        <p:txBody>
          <a:bodyPr wrap="square">
            <a:spAutoFit/>
          </a:bodyPr>
          <a:lstStyle/>
          <a:p>
            <a:pPr algn="r">
              <a:lnSpc>
                <a:spcPct val="150000"/>
              </a:lnSpc>
            </a:pPr>
            <a:r>
              <a:rPr lang="zh-CN" altLang="en-US" sz="15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Phase II of the Intelligent Park</a:t>
            </a:r>
            <a:r>
              <a:rPr lang="en-US" altLang="zh-CN" sz="1600" dirty="0"/>
              <a:t> </a:t>
            </a:r>
            <a:endParaRPr lang="en-US" altLang="zh-CN" sz="1600" dirty="0" smtClean="0"/>
          </a:p>
          <a:p>
            <a:pPr algn="r">
              <a:lnSpc>
                <a:spcPct val="150000"/>
              </a:lnSpc>
            </a:pPr>
            <a:r>
              <a:rPr lang="en-US" altLang="zh-CN" sz="1600" b="1" dirty="0" smtClean="0">
                <a:solidFill>
                  <a:schemeClr val="bg2"/>
                </a:solidFill>
              </a:rPr>
              <a:t>- </a:t>
            </a:r>
            <a:r>
              <a:rPr lang="en-US" altLang="zh-CN" sz="1600" b="1" dirty="0">
                <a:solidFill>
                  <a:schemeClr val="bg2"/>
                </a:solidFill>
              </a:rPr>
              <a:t>Actual Photo</a:t>
            </a:r>
            <a:endParaRPr lang="zh-CN" altLang="en-US" sz="1600" b="1"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0" y="1576191"/>
            <a:ext cx="9144000" cy="4136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4860290" y="44450"/>
            <a:ext cx="4281805" cy="794256"/>
          </a:xfrm>
          <a:prstGeom prst="rect">
            <a:avLst/>
          </a:prstGeom>
          <a:noFill/>
          <a:ln w="9525">
            <a:noFill/>
          </a:ln>
        </p:spPr>
        <p:txBody>
          <a:bodyPr wrap="square">
            <a:spAutoFit/>
          </a:bodyPr>
          <a:lstStyle/>
          <a:p>
            <a:pPr algn="r">
              <a:lnSpc>
                <a:spcPct val="150000"/>
              </a:lnSpc>
            </a:pPr>
            <a:r>
              <a:rPr lang="zh-CN" altLang="en-US" sz="15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Phase II of the Intelligent Park</a:t>
            </a:r>
            <a:r>
              <a:rPr lang="en-US" altLang="zh-CN" sz="1600" dirty="0"/>
              <a:t> </a:t>
            </a:r>
            <a:endParaRPr lang="en-US" altLang="zh-CN" sz="1600" dirty="0" smtClean="0"/>
          </a:p>
          <a:p>
            <a:pPr algn="r">
              <a:lnSpc>
                <a:spcPct val="150000"/>
              </a:lnSpc>
            </a:pPr>
            <a:r>
              <a:rPr lang="en-US" altLang="zh-CN" sz="1600" b="1" dirty="0" smtClean="0">
                <a:solidFill>
                  <a:schemeClr val="bg2"/>
                </a:solidFill>
              </a:rPr>
              <a:t>- </a:t>
            </a:r>
            <a:r>
              <a:rPr lang="en-US" altLang="zh-CN" sz="1600" b="1" dirty="0">
                <a:solidFill>
                  <a:schemeClr val="bg2"/>
                </a:solidFill>
              </a:rPr>
              <a:t>Actual Photo</a:t>
            </a:r>
            <a:endParaRPr lang="zh-CN" altLang="en-US" sz="1600" b="1" dirty="0">
              <a:solidFill>
                <a:schemeClr val="bg2"/>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3"/>
          <a:srcRect/>
          <a:stretch>
            <a:fillRect/>
          </a:stretch>
        </p:blipFill>
        <p:spPr>
          <a:xfrm>
            <a:off x="0" y="1359535"/>
            <a:ext cx="9144000" cy="4588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4860290" y="44450"/>
            <a:ext cx="4281805" cy="794256"/>
          </a:xfrm>
          <a:prstGeom prst="rect">
            <a:avLst/>
          </a:prstGeom>
          <a:noFill/>
          <a:ln w="9525">
            <a:noFill/>
          </a:ln>
        </p:spPr>
        <p:txBody>
          <a:bodyPr wrap="square">
            <a:spAutoFit/>
          </a:bodyPr>
          <a:lstStyle/>
          <a:p>
            <a:pPr algn="r">
              <a:lnSpc>
                <a:spcPct val="150000"/>
              </a:lnSpc>
            </a:pPr>
            <a:r>
              <a:rPr lang="zh-CN" altLang="en-US" sz="15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Phase II of the Intelligent Park</a:t>
            </a:r>
            <a:r>
              <a:rPr lang="en-US" altLang="zh-CN" sz="1600" dirty="0"/>
              <a:t> </a:t>
            </a:r>
            <a:endParaRPr lang="en-US" altLang="zh-CN" sz="1600" dirty="0" smtClean="0"/>
          </a:p>
          <a:p>
            <a:pPr algn="r">
              <a:lnSpc>
                <a:spcPct val="150000"/>
              </a:lnSpc>
            </a:pPr>
            <a:r>
              <a:rPr lang="en-US" altLang="zh-CN" sz="1600" b="1" dirty="0" smtClean="0">
                <a:solidFill>
                  <a:schemeClr val="bg2"/>
                </a:solidFill>
              </a:rPr>
              <a:t>- </a:t>
            </a:r>
            <a:r>
              <a:rPr lang="en-US" altLang="zh-CN" sz="1600" b="1" dirty="0">
                <a:solidFill>
                  <a:schemeClr val="bg2"/>
                </a:solidFill>
              </a:rPr>
              <a:t>Actual Photo</a:t>
            </a:r>
            <a:endParaRPr lang="zh-CN" altLang="en-US" sz="1600" b="1"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0" y="1286265"/>
            <a:ext cx="9144000" cy="4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3178175" y="1701448"/>
            <a:ext cx="3342005" cy="1135054"/>
          </a:xfrm>
          <a:prstGeom prst="rect">
            <a:avLst/>
          </a:prstGeom>
          <a:noFill/>
          <a:ln w="9525">
            <a:noFill/>
          </a:ln>
        </p:spPr>
        <p:txBody>
          <a:bodyPr wrap="square">
            <a:spAutoFit/>
          </a:bodyPr>
          <a:lstStyle/>
          <a:p>
            <a:pPr algn="ctr">
              <a:lnSpc>
                <a:spcPct val="150000"/>
              </a:lnSpc>
            </a:pPr>
            <a:r>
              <a:rPr lang="en-US" altLang="zh-CN" sz="2400" b="1" dirty="0" smtClean="0"/>
              <a:t>Intelligent Park</a:t>
            </a:r>
            <a:endParaRPr lang="en-US" altLang="zh-CN" sz="2400" b="1" dirty="0"/>
          </a:p>
          <a:p>
            <a:pPr algn="ctr">
              <a:lnSpc>
                <a:spcPct val="150000"/>
              </a:lnSpc>
              <a:buNone/>
            </a:pPr>
            <a:endParaRPr lang="zh-CN" altLang="en-US" sz="2400"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67544" y="908720"/>
            <a:ext cx="8208912" cy="5262979"/>
          </a:xfrm>
          <a:prstGeom prst="rect">
            <a:avLst/>
          </a:prstGeom>
          <a:noFill/>
        </p:spPr>
        <p:txBody>
          <a:bodyPr wrap="square" rtlCol="0" anchor="t">
            <a:spAutoFit/>
          </a:bodyPr>
          <a:lstStyle/>
          <a:p>
            <a:r>
              <a:rPr lang="en-US" altLang="zh-CN" sz="1400" dirty="0">
                <a:solidFill>
                  <a:schemeClr val="bg2"/>
                </a:solidFill>
              </a:rPr>
              <a:t>Shanghai </a:t>
            </a:r>
            <a:r>
              <a:rPr lang="en-US" altLang="zh-CN" sz="1400" dirty="0" err="1">
                <a:solidFill>
                  <a:schemeClr val="bg2"/>
                </a:solidFill>
              </a:rPr>
              <a:t>Yingxiang</a:t>
            </a:r>
            <a:r>
              <a:rPr lang="en-US" altLang="zh-CN" sz="1400" dirty="0">
                <a:solidFill>
                  <a:schemeClr val="bg2"/>
                </a:solidFill>
              </a:rPr>
              <a:t> Architectural Design Co., Ltd., founded in 1988, holds the Class-A Engineering Design Qualification awarded by the Ministry of Housing and Urban-Rural Development. Its business scope covers architectural, planning, landscape, interior design as well as investment consulting. The company has created representative projects such as the Russia Pavilion for the 2010 World Expo, </a:t>
            </a:r>
            <a:r>
              <a:rPr lang="en-US" altLang="zh-CN" sz="1400" dirty="0" err="1">
                <a:solidFill>
                  <a:schemeClr val="bg2"/>
                </a:solidFill>
              </a:rPr>
              <a:t>Pudong</a:t>
            </a:r>
            <a:r>
              <a:rPr lang="en-US" altLang="zh-CN" sz="1400" dirty="0">
                <a:solidFill>
                  <a:schemeClr val="bg2"/>
                </a:solidFill>
              </a:rPr>
              <a:t> Software Park, and </a:t>
            </a:r>
            <a:r>
              <a:rPr lang="en-US" altLang="zh-CN" sz="1400" dirty="0" err="1">
                <a:solidFill>
                  <a:schemeClr val="bg2"/>
                </a:solidFill>
              </a:rPr>
              <a:t>Lingang</a:t>
            </a:r>
            <a:r>
              <a:rPr lang="en-US" altLang="zh-CN" sz="1400" dirty="0">
                <a:solidFill>
                  <a:schemeClr val="bg2"/>
                </a:solidFill>
              </a:rPr>
              <a:t> "</a:t>
            </a:r>
            <a:r>
              <a:rPr lang="en-US" altLang="zh-CN" sz="1400" dirty="0" err="1">
                <a:solidFill>
                  <a:schemeClr val="bg2"/>
                </a:solidFill>
              </a:rPr>
              <a:t>Zhixin</a:t>
            </a:r>
            <a:r>
              <a:rPr lang="en-US" altLang="zh-CN" sz="1400" dirty="0">
                <a:solidFill>
                  <a:schemeClr val="bg2"/>
                </a:solidFill>
              </a:rPr>
              <a:t> Yuan" Industrial Park, integrating capabilities in design, consulting, and management to expand global investment.</a:t>
            </a:r>
            <a:endParaRPr lang="zh-CN" altLang="zh-CN" sz="1400" dirty="0">
              <a:solidFill>
                <a:schemeClr val="bg2"/>
              </a:solidFill>
            </a:endParaRPr>
          </a:p>
          <a:p>
            <a:r>
              <a:rPr lang="en-US" altLang="zh-CN" sz="1400" dirty="0">
                <a:solidFill>
                  <a:schemeClr val="bg2"/>
                </a:solidFill>
              </a:rPr>
              <a:t>	</a:t>
            </a:r>
            <a:endParaRPr lang="zh-CN" altLang="zh-CN" sz="1400" dirty="0">
              <a:solidFill>
                <a:schemeClr val="bg2"/>
              </a:solidFill>
            </a:endParaRPr>
          </a:p>
          <a:p>
            <a:r>
              <a:rPr lang="en-US" altLang="zh-CN" sz="1400" dirty="0" smtClean="0">
                <a:solidFill>
                  <a:schemeClr val="bg2"/>
                </a:solidFill>
              </a:rPr>
              <a:t>Its </a:t>
            </a:r>
            <a:r>
              <a:rPr lang="en-US" altLang="zh-CN" sz="1400" dirty="0">
                <a:solidFill>
                  <a:schemeClr val="bg2"/>
                </a:solidFill>
              </a:rPr>
              <a:t>portfolio includes various public and residential building projects, such as those for the </a:t>
            </a:r>
            <a:r>
              <a:rPr lang="en-US" altLang="zh-CN" sz="1400" dirty="0" err="1">
                <a:solidFill>
                  <a:schemeClr val="bg2"/>
                </a:solidFill>
              </a:rPr>
              <a:t>Minhang</a:t>
            </a:r>
            <a:r>
              <a:rPr lang="en-US" altLang="zh-CN" sz="1400" dirty="0">
                <a:solidFill>
                  <a:schemeClr val="bg2"/>
                </a:solidFill>
              </a:rPr>
              <a:t> District People's Government of Shanghai, Shanghai First People's Hospital, Hangzhou </a:t>
            </a:r>
            <a:r>
              <a:rPr lang="en-US" altLang="zh-CN" sz="1400" dirty="0" err="1">
                <a:solidFill>
                  <a:schemeClr val="bg2"/>
                </a:solidFill>
              </a:rPr>
              <a:t>Huagang</a:t>
            </a:r>
            <a:r>
              <a:rPr lang="en-US" altLang="zh-CN" sz="1400" dirty="0">
                <a:solidFill>
                  <a:schemeClr val="bg2"/>
                </a:solidFill>
              </a:rPr>
              <a:t> Hotel, Master Yu </a:t>
            </a:r>
            <a:r>
              <a:rPr lang="en-US" altLang="zh-CN" sz="1400" dirty="0" err="1">
                <a:solidFill>
                  <a:schemeClr val="bg2"/>
                </a:solidFill>
              </a:rPr>
              <a:t>Qiuyu's</a:t>
            </a:r>
            <a:r>
              <a:rPr lang="en-US" altLang="zh-CN" sz="1400" dirty="0">
                <a:solidFill>
                  <a:schemeClr val="bg2"/>
                </a:solidFill>
              </a:rPr>
              <a:t> Studio, the Russia Pavilion of the 2010 Shanghai World Expo, the </a:t>
            </a:r>
            <a:r>
              <a:rPr lang="en-US" altLang="zh-CN" sz="1400" dirty="0" err="1">
                <a:solidFill>
                  <a:schemeClr val="bg2"/>
                </a:solidFill>
              </a:rPr>
              <a:t>Nanqiao</a:t>
            </a:r>
            <a:r>
              <a:rPr lang="en-US" altLang="zh-CN" sz="1400" dirty="0">
                <a:solidFill>
                  <a:schemeClr val="bg2"/>
                </a:solidFill>
              </a:rPr>
              <a:t> Affordable Housing Project in the large residential community, and the Art Center of Shanghai Normal University. It also encompasses industrial park projects like </a:t>
            </a:r>
            <a:r>
              <a:rPr lang="en-US" altLang="zh-CN" sz="1400" dirty="0" err="1">
                <a:solidFill>
                  <a:schemeClr val="bg2"/>
                </a:solidFill>
              </a:rPr>
              <a:t>Pudong</a:t>
            </a:r>
            <a:r>
              <a:rPr lang="en-US" altLang="zh-CN" sz="1400" dirty="0">
                <a:solidFill>
                  <a:schemeClr val="bg2"/>
                </a:solidFill>
              </a:rPr>
              <a:t> Software Park, Phase I and Phase II of Shanghai </a:t>
            </a:r>
            <a:r>
              <a:rPr lang="en-US" altLang="zh-CN" sz="1400" dirty="0" err="1">
                <a:solidFill>
                  <a:schemeClr val="bg2"/>
                </a:solidFill>
              </a:rPr>
              <a:t>Lingang</a:t>
            </a:r>
            <a:r>
              <a:rPr lang="en-US" altLang="zh-CN" sz="1400" dirty="0">
                <a:solidFill>
                  <a:schemeClr val="bg2"/>
                </a:solidFill>
              </a:rPr>
              <a:t> "</a:t>
            </a:r>
            <a:r>
              <a:rPr lang="en-US" altLang="zh-CN" sz="1400" dirty="0" err="1">
                <a:solidFill>
                  <a:schemeClr val="bg2"/>
                </a:solidFill>
              </a:rPr>
              <a:t>Zhixin</a:t>
            </a:r>
            <a:r>
              <a:rPr lang="en-US" altLang="zh-CN" sz="1400" dirty="0">
                <a:solidFill>
                  <a:schemeClr val="bg2"/>
                </a:solidFill>
              </a:rPr>
              <a:t> Park", and Shanghai </a:t>
            </a:r>
            <a:r>
              <a:rPr lang="en-US" altLang="zh-CN" sz="1400" dirty="0" err="1">
                <a:solidFill>
                  <a:schemeClr val="bg2"/>
                </a:solidFill>
              </a:rPr>
              <a:t>Minhang</a:t>
            </a:r>
            <a:r>
              <a:rPr lang="en-US" altLang="zh-CN" sz="1400" dirty="0">
                <a:solidFill>
                  <a:schemeClr val="bg2"/>
                </a:solidFill>
              </a:rPr>
              <a:t> "Manufacturing Park".</a:t>
            </a:r>
            <a:endParaRPr lang="zh-CN" altLang="zh-CN" sz="1400" dirty="0">
              <a:solidFill>
                <a:schemeClr val="bg2"/>
              </a:solidFill>
            </a:endParaRPr>
          </a:p>
          <a:p>
            <a:r>
              <a:rPr lang="en-US" altLang="zh-CN" sz="1400" dirty="0">
                <a:solidFill>
                  <a:schemeClr val="bg2"/>
                </a:solidFill>
              </a:rPr>
              <a:t> </a:t>
            </a:r>
            <a:endParaRPr lang="zh-CN" altLang="zh-CN" sz="1400" dirty="0">
              <a:solidFill>
                <a:schemeClr val="bg2"/>
              </a:solidFill>
            </a:endParaRPr>
          </a:p>
          <a:p>
            <a:r>
              <a:rPr lang="en-US" altLang="zh-CN" sz="1400" dirty="0">
                <a:solidFill>
                  <a:schemeClr val="bg2"/>
                </a:solidFill>
              </a:rPr>
              <a:t>Having withstood the test of time, the design team adheres to the consistent working principle of coordinating various disciplines</a:t>
            </a:r>
            <a:r>
              <a:rPr lang="zh-CN" altLang="zh-CN" sz="1400" dirty="0">
                <a:solidFill>
                  <a:schemeClr val="bg2"/>
                </a:solidFill>
              </a:rPr>
              <a:t>—</a:t>
            </a:r>
            <a:r>
              <a:rPr lang="en-US" altLang="zh-CN" sz="1400" dirty="0">
                <a:solidFill>
                  <a:schemeClr val="bg2"/>
                </a:solidFill>
              </a:rPr>
              <a:t>including urban planning, architectural design, landscape construction, interior design, structural design, water supply and drainage design, heating, ventilation and air conditioning, and strong and weak electrical design</a:t>
            </a:r>
            <a:r>
              <a:rPr lang="zh-CN" altLang="zh-CN" sz="1400" dirty="0">
                <a:solidFill>
                  <a:schemeClr val="bg2"/>
                </a:solidFill>
              </a:rPr>
              <a:t>—</a:t>
            </a:r>
            <a:r>
              <a:rPr lang="en-US" altLang="zh-CN" sz="1400" dirty="0">
                <a:solidFill>
                  <a:schemeClr val="bg2"/>
                </a:solidFill>
              </a:rPr>
              <a:t>to solve problems without leaving technical gaps or control blind spots. Solving problems perfectly is not all we do; elevating daily work to a new height is our work objective.</a:t>
            </a:r>
            <a:endParaRPr lang="zh-CN" altLang="zh-CN" sz="1400" dirty="0">
              <a:solidFill>
                <a:schemeClr val="bg2"/>
              </a:solidFill>
            </a:endParaRPr>
          </a:p>
          <a:p>
            <a:r>
              <a:rPr lang="en-US" altLang="zh-CN" sz="1400" dirty="0">
                <a:solidFill>
                  <a:schemeClr val="bg2"/>
                </a:solidFill>
              </a:rPr>
              <a:t> </a:t>
            </a:r>
            <a:endParaRPr lang="zh-CN" altLang="zh-CN" sz="1400" dirty="0">
              <a:solidFill>
                <a:schemeClr val="bg2"/>
              </a:solidFill>
            </a:endParaRPr>
          </a:p>
          <a:p>
            <a:r>
              <a:rPr lang="en-US" altLang="zh-CN" sz="1400" dirty="0">
                <a:solidFill>
                  <a:schemeClr val="bg2"/>
                </a:solidFill>
              </a:rPr>
              <a:t>Over the years, the company has accumulated valuable practical experience in project investment consulting and successfully provided preliminary planning and consulting services for a number of investment enterprises. During the process of enterprise development and transformation, the company also actively participates in various project investments and looks forward to working hand in hand with friends from all walks of life to create a better future.</a:t>
            </a:r>
            <a:endParaRPr lang="zh-CN" altLang="zh-CN" sz="1400" dirty="0">
              <a:solidFill>
                <a:schemeClr val="bg2"/>
              </a:solidFill>
            </a:endParaRPr>
          </a:p>
        </p:txBody>
      </p:sp>
    </p:spTree>
    <p:extLst>
      <p:ext uri="{BB962C8B-B14F-4D97-AF65-F5344CB8AC3E}">
        <p14:creationId xmlns:p14="http://schemas.microsoft.com/office/powerpoint/2010/main" val="363336429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21477" y="1559069"/>
            <a:ext cx="9180195"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2483485" y="2041669"/>
            <a:ext cx="4758690" cy="830997"/>
          </a:xfrm>
          <a:prstGeom prst="rect">
            <a:avLst/>
          </a:prstGeom>
          <a:noFill/>
          <a:ln w="9525">
            <a:noFill/>
          </a:ln>
        </p:spPr>
        <p:txBody>
          <a:bodyPr wrap="square">
            <a:spAutoFit/>
          </a:bodyPr>
          <a:lstStyle/>
          <a:p>
            <a:r>
              <a:rPr lang="en-US" altLang="zh-CN" sz="2400" b="1" dirty="0"/>
              <a:t>Reconstruction and Expansion Project of </a:t>
            </a:r>
            <a:r>
              <a:rPr lang="en-US" altLang="zh-CN" sz="2400" b="1" dirty="0" err="1"/>
              <a:t>Baoshan</a:t>
            </a:r>
            <a:r>
              <a:rPr lang="en-US" altLang="zh-CN" sz="2400" b="1" dirty="0"/>
              <a:t> Party School</a:t>
            </a:r>
          </a:p>
        </p:txBody>
      </p:sp>
      <p:sp>
        <p:nvSpPr>
          <p:cNvPr id="5" name="文本框 4"/>
          <p:cNvSpPr txBox="1"/>
          <p:nvPr/>
        </p:nvSpPr>
        <p:spPr>
          <a:xfrm>
            <a:off x="521364" y="3652029"/>
            <a:ext cx="8299108" cy="2754600"/>
          </a:xfrm>
          <a:prstGeom prst="rect">
            <a:avLst/>
          </a:prstGeom>
          <a:noFill/>
        </p:spPr>
        <p:txBody>
          <a:bodyPr wrap="square" rtlCol="0" anchor="t">
            <a:spAutoFit/>
          </a:bodyPr>
          <a:lstStyle/>
          <a:p>
            <a:r>
              <a:rPr lang="en-US" altLang="zh-CN" sz="1600" b="1" dirty="0" smtClean="0">
                <a:solidFill>
                  <a:schemeClr val="bg2"/>
                </a:solidFill>
              </a:rPr>
              <a:t>•"</a:t>
            </a:r>
            <a:r>
              <a:rPr lang="en-US" altLang="zh-CN" sz="1600" b="1" dirty="0">
                <a:solidFill>
                  <a:schemeClr val="bg2"/>
                </a:solidFill>
              </a:rPr>
              <a:t>Weight" and "Lightness" in Elegance</a:t>
            </a:r>
          </a:p>
          <a:p>
            <a:pPr>
              <a:lnSpc>
                <a:spcPct val="150000"/>
              </a:lnSpc>
            </a:pPr>
            <a:endParaRPr lang="en-US" altLang="zh-CN" sz="1600" b="1" dirty="0">
              <a:solidFill>
                <a:schemeClr val="accent4">
                  <a:lumMod val="10000"/>
                </a:schemeClr>
              </a:solidFill>
              <a:latin typeface="微软雅黑" panose="020B0503020204020204" pitchFamily="34" charset="-122"/>
              <a:ea typeface="微软雅黑" panose="020B0503020204020204" pitchFamily="34" charset="-122"/>
              <a:sym typeface="+mn-ea"/>
            </a:endParaRPr>
          </a:p>
          <a:p>
            <a:r>
              <a:rPr lang="en-US" altLang="zh-CN" sz="1400" dirty="0" smtClean="0">
                <a:solidFill>
                  <a:schemeClr val="bg2"/>
                </a:solidFill>
              </a:rPr>
              <a:t> • Shape </a:t>
            </a:r>
            <a:r>
              <a:rPr lang="en-US" altLang="zh-CN" sz="1400" dirty="0">
                <a:solidFill>
                  <a:schemeClr val="bg2"/>
                </a:solidFill>
              </a:rPr>
              <a:t>the spiritual connotation and temperament of "solemnity, composure and grandeur" for the Party </a:t>
            </a:r>
            <a:r>
              <a:rPr lang="en-US" altLang="zh-CN" sz="1400" dirty="0" smtClean="0">
                <a:solidFill>
                  <a:schemeClr val="bg2"/>
                </a:solidFill>
              </a:rPr>
              <a:t>School</a:t>
            </a:r>
          </a:p>
          <a:p>
            <a:endParaRPr lang="en-US" altLang="zh-CN" sz="1400" b="1" dirty="0" smtClean="0">
              <a:solidFill>
                <a:schemeClr val="bg2"/>
              </a:solidFill>
            </a:endParaRPr>
          </a:p>
          <a:p>
            <a:r>
              <a:rPr lang="en-US" altLang="zh-CN" sz="1400" b="1" dirty="0" smtClean="0">
                <a:solidFill>
                  <a:schemeClr val="bg2"/>
                </a:solidFill>
              </a:rPr>
              <a:t> </a:t>
            </a:r>
            <a:r>
              <a:rPr lang="en-US" altLang="zh-CN" sz="1400" dirty="0">
                <a:solidFill>
                  <a:schemeClr val="bg2"/>
                </a:solidFill>
              </a:rPr>
              <a:t>• </a:t>
            </a:r>
            <a:r>
              <a:rPr lang="en-US" altLang="zh-CN" sz="1400" dirty="0" smtClean="0">
                <a:solidFill>
                  <a:schemeClr val="bg2"/>
                </a:solidFill>
              </a:rPr>
              <a:t>The design </a:t>
            </a:r>
            <a:r>
              <a:rPr lang="en-US" altLang="zh-CN" sz="1400" dirty="0">
                <a:solidFill>
                  <a:schemeClr val="bg2"/>
                </a:solidFill>
              </a:rPr>
              <a:t>emphasizes the contrast between virtual and real. Both the exterior facade and interior form are highly endowed with sculptural sense and sense of volume, interpreting the sense of order, rigor and other connotations of Party style construction in the new era through modern architectural language.</a:t>
            </a:r>
          </a:p>
          <a:p>
            <a:pPr>
              <a:lnSpc>
                <a:spcPct val="150000"/>
              </a:lnSpc>
            </a:pPr>
            <a:endParaRPr lang="en-US" altLang="zh-CN" sz="1400" dirty="0" smtClean="0">
              <a:solidFill>
                <a:schemeClr val="bg2"/>
              </a:solidFill>
            </a:endParaRPr>
          </a:p>
          <a:p>
            <a:pPr>
              <a:lnSpc>
                <a:spcPct val="150000"/>
              </a:lnSpc>
            </a:pPr>
            <a:r>
              <a:rPr lang="en-US" altLang="zh-CN" sz="1400" dirty="0" smtClean="0">
                <a:solidFill>
                  <a:schemeClr val="bg2"/>
                </a:solidFill>
              </a:rPr>
              <a:t> </a:t>
            </a:r>
            <a:r>
              <a:rPr lang="en-US" altLang="zh-CN" sz="1400" dirty="0">
                <a:solidFill>
                  <a:schemeClr val="bg2"/>
                </a:solidFill>
              </a:rPr>
              <a:t>• </a:t>
            </a:r>
            <a:r>
              <a:rPr lang="en-US" altLang="zh-CN" sz="1400" dirty="0" smtClean="0">
                <a:solidFill>
                  <a:schemeClr val="bg2"/>
                </a:solidFill>
              </a:rPr>
              <a:t>Materials </a:t>
            </a:r>
            <a:r>
              <a:rPr lang="en-US" altLang="zh-CN" sz="1400" dirty="0">
                <a:solidFill>
                  <a:schemeClr val="bg2"/>
                </a:solidFill>
              </a:rPr>
              <a:t>with good stability such as stone and aluminum panels are adopted. The color scheme takes gray and white as the main tone, with bronze accents used locally, exuding warmth amid solemnity.</a:t>
            </a:r>
            <a:endParaRPr lang="zh-CN" altLang="en-US" sz="1400" dirty="0">
              <a:solidFill>
                <a:schemeClr val="bg2"/>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3347864" y="44450"/>
            <a:ext cx="5794231" cy="584775"/>
          </a:xfrm>
          <a:prstGeom prst="rect">
            <a:avLst/>
          </a:prstGeom>
          <a:noFill/>
          <a:ln w="9525">
            <a:noFill/>
          </a:ln>
        </p:spPr>
        <p:txBody>
          <a:bodyPr wrap="square">
            <a:spAutoFit/>
          </a:bodyPr>
          <a:lstStyle/>
          <a:p>
            <a:r>
              <a:rPr lang="en-US" altLang="zh-CN" sz="1600" b="1" dirty="0">
                <a:solidFill>
                  <a:schemeClr val="bg2"/>
                </a:solidFill>
              </a:rPr>
              <a:t>Reconstruction and Expansion Project of </a:t>
            </a:r>
            <a:r>
              <a:rPr lang="en-US" altLang="zh-CN" sz="1600" b="1" dirty="0" err="1">
                <a:solidFill>
                  <a:schemeClr val="bg2"/>
                </a:solidFill>
              </a:rPr>
              <a:t>Baoshan</a:t>
            </a:r>
            <a:r>
              <a:rPr lang="en-US" altLang="zh-CN" sz="1600" b="1" dirty="0">
                <a:solidFill>
                  <a:schemeClr val="bg2"/>
                </a:solidFill>
              </a:rPr>
              <a:t> Party School</a:t>
            </a:r>
          </a:p>
          <a:p>
            <a:r>
              <a:rPr lang="en-US" altLang="zh-CN" sz="1600" b="1" dirty="0" smtClean="0">
                <a:solidFill>
                  <a:schemeClr val="bg2"/>
                </a:solidFill>
              </a:rPr>
              <a:t>                                                                                         - </a:t>
            </a:r>
            <a:r>
              <a:rPr lang="en-US" altLang="zh-CN" sz="1600" b="1" dirty="0">
                <a:solidFill>
                  <a:schemeClr val="bg2"/>
                </a:solidFill>
              </a:rPr>
              <a:t>Rendering</a:t>
            </a:r>
          </a:p>
        </p:txBody>
      </p:sp>
      <p:pic>
        <p:nvPicPr>
          <p:cNvPr id="2" name="图片 1" descr="透视2"/>
          <p:cNvPicPr>
            <a:picLocks noChangeAspect="1"/>
          </p:cNvPicPr>
          <p:nvPr/>
        </p:nvPicPr>
        <p:blipFill>
          <a:blip r:embed="rId3"/>
          <a:stretch>
            <a:fillRect/>
          </a:stretch>
        </p:blipFill>
        <p:spPr>
          <a:xfrm>
            <a:off x="0" y="1196975"/>
            <a:ext cx="9144000"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067944" y="44450"/>
            <a:ext cx="5074151" cy="523220"/>
          </a:xfrm>
          <a:prstGeom prst="rect">
            <a:avLst/>
          </a:prstGeom>
          <a:noFill/>
          <a:ln w="9525">
            <a:noFill/>
          </a:ln>
        </p:spPr>
        <p:txBody>
          <a:bodyPr wrap="square">
            <a:spAutoFit/>
          </a:bodyPr>
          <a:lstStyle/>
          <a:p>
            <a:r>
              <a:rPr lang="en-US" altLang="zh-CN" sz="1400" b="1" dirty="0">
                <a:solidFill>
                  <a:schemeClr val="bg2"/>
                </a:solidFill>
              </a:rPr>
              <a:t>Reconstruction and Expansion Project of </a:t>
            </a:r>
            <a:r>
              <a:rPr lang="en-US" altLang="zh-CN" sz="1400" b="1" dirty="0" err="1">
                <a:solidFill>
                  <a:schemeClr val="bg2"/>
                </a:solidFill>
              </a:rPr>
              <a:t>Baoshan</a:t>
            </a:r>
            <a:r>
              <a:rPr lang="en-US" altLang="zh-CN" sz="1400" b="1" dirty="0">
                <a:solidFill>
                  <a:schemeClr val="bg2"/>
                </a:solidFill>
              </a:rPr>
              <a:t> Party School</a:t>
            </a:r>
          </a:p>
          <a:p>
            <a:r>
              <a:rPr lang="en-US" altLang="zh-CN" sz="1400" b="1" dirty="0">
                <a:solidFill>
                  <a:schemeClr val="bg2"/>
                </a:solidFill>
              </a:rPr>
              <a:t>                                                                                         - Rendering</a:t>
            </a:r>
          </a:p>
        </p:txBody>
      </p:sp>
      <p:pic>
        <p:nvPicPr>
          <p:cNvPr id="2" name="图片 1"/>
          <p:cNvPicPr>
            <a:picLocks noChangeAspect="1"/>
          </p:cNvPicPr>
          <p:nvPr>
            <p:custDataLst>
              <p:tags r:id="rId2"/>
            </p:custDataLst>
          </p:nvPr>
        </p:nvPicPr>
        <p:blipFill>
          <a:blip r:embed="rId4"/>
          <a:stretch>
            <a:fillRect/>
          </a:stretch>
        </p:blipFill>
        <p:spPr>
          <a:xfrm>
            <a:off x="0" y="1268730"/>
            <a:ext cx="9234805" cy="5194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68162" y="764704"/>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custDataLst>
              <p:tags r:id="rId2"/>
            </p:custDataLst>
          </p:nvPr>
        </p:nvSpPr>
        <p:spPr>
          <a:xfrm>
            <a:off x="2195736" y="1392079"/>
            <a:ext cx="5046439" cy="461665"/>
          </a:xfrm>
          <a:prstGeom prst="rect">
            <a:avLst/>
          </a:prstGeom>
          <a:noFill/>
          <a:ln w="9525">
            <a:noFill/>
          </a:ln>
        </p:spPr>
        <p:txBody>
          <a:bodyPr wrap="square">
            <a:spAutoFit/>
          </a:bodyPr>
          <a:lstStyle/>
          <a:p>
            <a:r>
              <a:rPr lang="en-US" altLang="zh-CN" sz="2400" b="1" dirty="0"/>
              <a:t>Community Cultural Activity Center</a:t>
            </a:r>
          </a:p>
        </p:txBody>
      </p:sp>
      <p:sp>
        <p:nvSpPr>
          <p:cNvPr id="5" name="文本框 4"/>
          <p:cNvSpPr txBox="1"/>
          <p:nvPr/>
        </p:nvSpPr>
        <p:spPr>
          <a:xfrm>
            <a:off x="467544" y="2481119"/>
            <a:ext cx="8208912" cy="4401205"/>
          </a:xfrm>
          <a:prstGeom prst="rect">
            <a:avLst/>
          </a:prstGeom>
          <a:noFill/>
        </p:spPr>
        <p:txBody>
          <a:bodyPr wrap="square" rtlCol="0" anchor="t">
            <a:spAutoFit/>
          </a:bodyPr>
          <a:lstStyle/>
          <a:p>
            <a:r>
              <a:rPr lang="en-US" altLang="zh-CN" sz="1400" dirty="0">
                <a:solidFill>
                  <a:schemeClr val="bg2"/>
                </a:solidFill>
              </a:rPr>
              <a:t>Carrying out urban renewal in a mature community within a metropolis is like "holding a grand ceremony in a snail's shell". Mature communities are often synonymous with "high density and high plot ratio". The process involving demolition, cleanup, and subsequent implantation of a meticulously designed building here requires utmost deliberation—yet a perfectly flawless plan remains elusive.</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The site is located in a sub-district of </a:t>
            </a:r>
            <a:r>
              <a:rPr lang="en-US" altLang="zh-CN" sz="1400" dirty="0" err="1">
                <a:solidFill>
                  <a:schemeClr val="bg2"/>
                </a:solidFill>
              </a:rPr>
              <a:t>Pudong</a:t>
            </a:r>
            <a:r>
              <a:rPr lang="en-US" altLang="zh-CN" sz="1400" dirty="0">
                <a:solidFill>
                  <a:schemeClr val="bg2"/>
                </a:solidFill>
              </a:rPr>
              <a:t> New Area, surrounded by dense residential complexes, with a community health service center to its north. The main entrance/exit of the residential complex west of the site, underground pipelines, and the fire exit of the residential complex south of the site all need to pass through the site. The expectations for the project held by residents, sub-district offices, the new district government, cultural administration departments, and construction management departments are not entirely consistent. The site has strict regulations on plot ratio, setback, height limit, and greening rate; the </a:t>
            </a:r>
            <a:r>
              <a:rPr lang="en-US" altLang="zh-CN" sz="1400" i="1" dirty="0">
                <a:solidFill>
                  <a:schemeClr val="bg2"/>
                </a:solidFill>
              </a:rPr>
              <a:t>Construction Standards for Cultural Activity Centers</a:t>
            </a:r>
            <a:r>
              <a:rPr lang="en-US" altLang="zh-CN" sz="1400" dirty="0">
                <a:solidFill>
                  <a:schemeClr val="bg2"/>
                </a:solidFill>
              </a:rPr>
              <a:t> sets detailed requirements for functions and sub-item areas; the sub-district expects the project to address numerous practical management issues; some residents are looking forward to a space for square dancing... It seems nearly impossible to meet all these demands simultaneously.</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To maximize public space, in addition to providing sufficient ground-floor setback, the design opens part of the second-floor platform and the entire roof to the public. The east facade, facing the urban road, is treated as a large "open window", closely connecting indoor activities with urban space. The building adopts the "bow tie" as its design concept—using the bow tie to symbolize the new image of the street and connect all parties in the community</a:t>
            </a:r>
            <a:r>
              <a:rPr lang="en-US" altLang="zh-CN" sz="1400" dirty="0"/>
              <a: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661720"/>
          </a:xfrm>
          <a:prstGeom prst="rect">
            <a:avLst/>
          </a:prstGeom>
          <a:noFill/>
          <a:ln w="9525">
            <a:noFill/>
          </a:ln>
        </p:spPr>
        <p:txBody>
          <a:bodyPr wrap="square">
            <a:spAutoFit/>
          </a:bodyPr>
          <a:lstStyle/>
          <a:p>
            <a:r>
              <a:rPr lang="en-US" altLang="zh-CN" sz="1600" b="1" dirty="0" smtClean="0">
                <a:solidFill>
                  <a:schemeClr val="bg2"/>
                </a:solidFill>
              </a:rPr>
              <a:t>                   Community </a:t>
            </a:r>
            <a:r>
              <a:rPr lang="en-US" altLang="zh-CN" sz="1600" b="1" dirty="0">
                <a:solidFill>
                  <a:schemeClr val="bg2"/>
                </a:solidFill>
              </a:rPr>
              <a:t>Cultural Activity Center</a:t>
            </a:r>
          </a:p>
          <a:p>
            <a:pPr algn="r">
              <a:lnSpc>
                <a:spcPct val="150000"/>
              </a:lnSpc>
            </a:pPr>
            <a:r>
              <a:rPr lang="en-US" altLang="zh-CN" sz="1400" dirty="0">
                <a:solidFill>
                  <a:schemeClr val="bg2"/>
                </a:solidFill>
                <a:latin typeface="微软雅黑" panose="020B0503020204020204" pitchFamily="34" charset="-122"/>
                <a:ea typeface="微软雅黑" panose="020B0503020204020204" pitchFamily="34" charset="-122"/>
                <a:sym typeface="+mn-ea"/>
              </a:rPr>
              <a:t> </a:t>
            </a:r>
            <a:r>
              <a:rPr lang="en-US" altLang="zh-CN" sz="1200" b="1" dirty="0">
                <a:solidFill>
                  <a:schemeClr val="bg2"/>
                </a:solidFill>
              </a:rPr>
              <a:t>- </a:t>
            </a:r>
            <a:r>
              <a:rPr lang="en-US" altLang="zh-CN" sz="1400" b="1" dirty="0">
                <a:solidFill>
                  <a:schemeClr val="bg2"/>
                </a:solidFill>
              </a:rPr>
              <a:t>Rendering</a:t>
            </a:r>
            <a:endParaRPr lang="zh-CN" altLang="en-US" sz="1500" dirty="0">
              <a:solidFill>
                <a:schemeClr val="bg2"/>
              </a:solidFill>
              <a:latin typeface="微软雅黑" panose="020B0503020204020204" pitchFamily="34" charset="-122"/>
              <a:ea typeface="微软雅黑" panose="020B0503020204020204" pitchFamily="34" charset="-122"/>
              <a:sym typeface="+mn-ea"/>
            </a:endParaRPr>
          </a:p>
        </p:txBody>
      </p:sp>
      <p:pic>
        <p:nvPicPr>
          <p:cNvPr id="3" name="图片 2" descr="nk-lr-10427-yt0000"/>
          <p:cNvPicPr>
            <a:picLocks noChangeAspect="1"/>
          </p:cNvPicPr>
          <p:nvPr>
            <p:custDataLst>
              <p:tags r:id="rId2"/>
            </p:custDataLst>
          </p:nvPr>
        </p:nvPicPr>
        <p:blipFill>
          <a:blip r:embed="rId4"/>
          <a:srcRect/>
          <a:stretch>
            <a:fillRect/>
          </a:stretch>
        </p:blipFill>
        <p:spPr>
          <a:xfrm>
            <a:off x="-635" y="1007745"/>
            <a:ext cx="9144635" cy="54838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707886"/>
          </a:xfrm>
          <a:prstGeom prst="rect">
            <a:avLst/>
          </a:prstGeom>
          <a:noFill/>
          <a:ln w="9525">
            <a:noFill/>
          </a:ln>
        </p:spPr>
        <p:txBody>
          <a:bodyPr wrap="square">
            <a:spAutoFit/>
          </a:bodyPr>
          <a:lstStyle/>
          <a:p>
            <a:r>
              <a:rPr lang="en-US" altLang="zh-CN" sz="1600" b="1" dirty="0" smtClean="0">
                <a:solidFill>
                  <a:schemeClr val="bg2"/>
                </a:solidFill>
              </a:rPr>
              <a:t>                   Community </a:t>
            </a:r>
            <a:r>
              <a:rPr lang="en-US" altLang="zh-CN" sz="1600" b="1" dirty="0">
                <a:solidFill>
                  <a:schemeClr val="bg2"/>
                </a:solidFill>
              </a:rPr>
              <a:t>Cultural Activity Center</a:t>
            </a:r>
          </a:p>
          <a:p>
            <a:pPr algn="r">
              <a:lnSpc>
                <a:spcPct val="150000"/>
              </a:lnSpc>
            </a:pPr>
            <a:r>
              <a:rPr lang="en-US" altLang="zh-CN" sz="16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 Rendering</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descr="方案1 (1)"/>
          <p:cNvPicPr>
            <a:picLocks noChangeAspect="1"/>
          </p:cNvPicPr>
          <p:nvPr/>
        </p:nvPicPr>
        <p:blipFill>
          <a:blip r:embed="rId3"/>
          <a:stretch>
            <a:fillRect/>
          </a:stretch>
        </p:blipFill>
        <p:spPr>
          <a:xfrm>
            <a:off x="-1905" y="1052830"/>
            <a:ext cx="9144000" cy="5075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707886"/>
          </a:xfrm>
          <a:prstGeom prst="rect">
            <a:avLst/>
          </a:prstGeom>
          <a:noFill/>
          <a:ln w="9525">
            <a:noFill/>
          </a:ln>
        </p:spPr>
        <p:txBody>
          <a:bodyPr wrap="square">
            <a:spAutoFit/>
          </a:bodyPr>
          <a:lstStyle/>
          <a:p>
            <a:r>
              <a:rPr lang="en-US" altLang="zh-CN" sz="1600" b="1" dirty="0" smtClean="0">
                <a:solidFill>
                  <a:schemeClr val="bg2"/>
                </a:solidFill>
              </a:rPr>
              <a:t>                   Community </a:t>
            </a:r>
            <a:r>
              <a:rPr lang="en-US" altLang="zh-CN" sz="1600" b="1" dirty="0">
                <a:solidFill>
                  <a:schemeClr val="bg2"/>
                </a:solidFill>
              </a:rPr>
              <a:t>Cultural Activity Center</a:t>
            </a:r>
          </a:p>
          <a:p>
            <a:pPr algn="r">
              <a:lnSpc>
                <a:spcPct val="150000"/>
              </a:lnSpc>
            </a:pPr>
            <a:r>
              <a:rPr lang="en-US" altLang="zh-CN" sz="16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 Rendering</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descr="1011"/>
          <p:cNvPicPr>
            <a:picLocks noChangeAspect="1"/>
          </p:cNvPicPr>
          <p:nvPr/>
        </p:nvPicPr>
        <p:blipFill>
          <a:blip r:embed="rId3"/>
          <a:stretch>
            <a:fillRect/>
          </a:stretch>
        </p:blipFill>
        <p:spPr>
          <a:xfrm>
            <a:off x="-88265" y="1426845"/>
            <a:ext cx="9267825" cy="4307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324" y="961241"/>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custDataLst>
              <p:tags r:id="rId2"/>
            </p:custDataLst>
          </p:nvPr>
        </p:nvSpPr>
        <p:spPr>
          <a:xfrm>
            <a:off x="1547664" y="1535589"/>
            <a:ext cx="6192688" cy="461665"/>
          </a:xfrm>
          <a:prstGeom prst="rect">
            <a:avLst/>
          </a:prstGeom>
          <a:noFill/>
          <a:ln w="9525">
            <a:noFill/>
          </a:ln>
        </p:spPr>
        <p:txBody>
          <a:bodyPr wrap="square">
            <a:spAutoFit/>
          </a:bodyPr>
          <a:lstStyle/>
          <a:p>
            <a:r>
              <a:rPr lang="en-US" altLang="zh-CN" sz="2400" b="1" dirty="0"/>
              <a:t>Science and Innovation Laboratory Building</a:t>
            </a:r>
          </a:p>
        </p:txBody>
      </p:sp>
      <p:sp>
        <p:nvSpPr>
          <p:cNvPr id="5" name="文本框 4"/>
          <p:cNvSpPr txBox="1"/>
          <p:nvPr/>
        </p:nvSpPr>
        <p:spPr>
          <a:xfrm>
            <a:off x="395535" y="2708920"/>
            <a:ext cx="8352799" cy="3970318"/>
          </a:xfrm>
          <a:prstGeom prst="rect">
            <a:avLst/>
          </a:prstGeom>
          <a:noFill/>
        </p:spPr>
        <p:txBody>
          <a:bodyPr wrap="square" rtlCol="0" anchor="t">
            <a:spAutoFit/>
          </a:bodyPr>
          <a:lstStyle/>
          <a:p>
            <a:r>
              <a:rPr lang="en-US" altLang="zh-CN" sz="1400" b="1" dirty="0">
                <a:solidFill>
                  <a:schemeClr val="bg2"/>
                </a:solidFill>
              </a:rPr>
              <a:t>When inserting a new building into a campus, the first issue to address is how to approach the existing order.</a:t>
            </a:r>
          </a:p>
          <a:p>
            <a:r>
              <a:rPr lang="en-US" altLang="zh-CN" sz="1400" dirty="0">
                <a:solidFill>
                  <a:schemeClr val="bg2"/>
                </a:solidFill>
              </a:rPr>
              <a:t>Options include seamlessly integrating into the existing order, creating contrast with completely heterogeneous elements, or adopting an eclectic approach. Different projects face distinct challenges, and there is no rigid doctrine to follow. However, the sense of responsibility of architects often manifests in aspects that clients may not pay enough attention to: traffic organization, spatial order, facade vocabulary, and more—all of which are tests. Whether the building, finally constructed through all design methods, can bring about positive regional vitality requires in-depth prior consideration and a holistic perspective.</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The Science and Innovation Building is located in the northwest corner of the campus—also its farthest end. Originally part of a school-run factory and temporary dormitories, it has a weak connection to the campus core. The new building responds to the site’s characteristics and forms a unified order with surrounding structures. Its main entrance aligns with the north-south road, and the road and green spaces have been properly organized, turning this area into an extension and complement of the teaching spaces.</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Instead of simply imitating the colors and styles of existing buildings, the new structure echoes them in terms of compositional logic and incorporates the spirit of the times. Despite entirely different design approaches, the old and new buildings appear integrated as a whole, brimming with vitality.</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661720"/>
          </a:xfrm>
          <a:prstGeom prst="rect">
            <a:avLst/>
          </a:prstGeom>
          <a:noFill/>
          <a:ln w="9525">
            <a:noFill/>
          </a:ln>
        </p:spPr>
        <p:txBody>
          <a:bodyPr wrap="square">
            <a:spAutoFit/>
          </a:bodyPr>
          <a:lstStyle/>
          <a:p>
            <a:r>
              <a:rPr lang="en-US" altLang="zh-CN" sz="1600" b="1" dirty="0" smtClean="0">
                <a:solidFill>
                  <a:schemeClr val="bg2"/>
                </a:solidFill>
              </a:rPr>
              <a:t>     Science </a:t>
            </a:r>
            <a:r>
              <a:rPr lang="en-US" altLang="zh-CN" sz="1600" b="1" dirty="0">
                <a:solidFill>
                  <a:schemeClr val="bg2"/>
                </a:solidFill>
              </a:rPr>
              <a:t>and Innovation Laboratory Building</a:t>
            </a:r>
          </a:p>
          <a:p>
            <a:pPr algn="r">
              <a:lnSpc>
                <a:spcPct val="150000"/>
              </a:lnSpc>
            </a:pPr>
            <a:r>
              <a:rPr lang="en-US" altLang="zh-CN" sz="1400" dirty="0">
                <a:solidFill>
                  <a:schemeClr val="bg2"/>
                </a:solidFill>
                <a:latin typeface="微软雅黑" panose="020B0503020204020204" pitchFamily="34" charset="-122"/>
                <a:ea typeface="微软雅黑" panose="020B0503020204020204" pitchFamily="34" charset="-122"/>
                <a:sym typeface="+mn-ea"/>
              </a:rPr>
              <a:t> </a:t>
            </a:r>
            <a:r>
              <a:rPr lang="en-US" altLang="zh-CN" sz="1400" b="1" dirty="0">
                <a:solidFill>
                  <a:schemeClr val="bg2"/>
                </a:solidFill>
              </a:rPr>
              <a:t>- Rendering</a:t>
            </a:r>
            <a:endParaRPr lang="zh-CN" altLang="en-US" sz="1400"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descr="效果图 P顶"/>
          <p:cNvPicPr>
            <a:picLocks noChangeAspect="1"/>
          </p:cNvPicPr>
          <p:nvPr/>
        </p:nvPicPr>
        <p:blipFill>
          <a:blip r:embed="rId3"/>
          <a:stretch>
            <a:fillRect/>
          </a:stretch>
        </p:blipFill>
        <p:spPr>
          <a:xfrm>
            <a:off x="635" y="908685"/>
            <a:ext cx="9144000" cy="5627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584775"/>
          </a:xfrm>
          <a:prstGeom prst="rect">
            <a:avLst/>
          </a:prstGeom>
          <a:noFill/>
          <a:ln w="9525">
            <a:noFill/>
          </a:ln>
        </p:spPr>
        <p:txBody>
          <a:bodyPr wrap="square">
            <a:spAutoFit/>
          </a:bodyPr>
          <a:lstStyle/>
          <a:p>
            <a:r>
              <a:rPr lang="en-US" altLang="zh-CN" sz="1400" b="1" dirty="0" smtClean="0">
                <a:solidFill>
                  <a:schemeClr val="bg2"/>
                </a:solidFill>
              </a:rPr>
              <a:t>                Science </a:t>
            </a:r>
            <a:r>
              <a:rPr lang="en-US" altLang="zh-CN" sz="1400" b="1" dirty="0">
                <a:solidFill>
                  <a:schemeClr val="bg2"/>
                </a:solidFill>
              </a:rPr>
              <a:t>and Innovation Laboratory Building</a:t>
            </a:r>
          </a:p>
          <a:p>
            <a:pPr algn="r">
              <a:lnSpc>
                <a:spcPct val="150000"/>
              </a:lnSpc>
            </a:pPr>
            <a:r>
              <a:rPr lang="en-US" altLang="zh-CN" sz="1200" dirty="0">
                <a:solidFill>
                  <a:schemeClr val="bg2"/>
                </a:solidFill>
                <a:latin typeface="微软雅黑" panose="020B0503020204020204" pitchFamily="34" charset="-122"/>
                <a:ea typeface="微软雅黑" panose="020B0503020204020204" pitchFamily="34" charset="-122"/>
                <a:sym typeface="+mn-ea"/>
              </a:rPr>
              <a:t> </a:t>
            </a:r>
            <a:r>
              <a:rPr lang="en-US" altLang="zh-CN" sz="1200" b="1" dirty="0">
                <a:solidFill>
                  <a:schemeClr val="bg2"/>
                </a:solidFill>
              </a:rPr>
              <a:t>- Rendering</a:t>
            </a:r>
            <a:endParaRPr lang="zh-CN" altLang="en-US" sz="1200" dirty="0">
              <a:solidFill>
                <a:schemeClr val="bg2"/>
              </a:solidFill>
              <a:latin typeface="微软雅黑" panose="020B0503020204020204" pitchFamily="34" charset="-122"/>
              <a:ea typeface="微软雅黑" panose="020B0503020204020204" pitchFamily="34" charset="-122"/>
              <a:sym typeface="+mn-ea"/>
            </a:endParaRPr>
          </a:p>
        </p:txBody>
      </p:sp>
      <p:pic>
        <p:nvPicPr>
          <p:cNvPr id="4" name="图片 3" descr="c02-ht-13041-ws"/>
          <p:cNvPicPr>
            <a:picLocks noChangeAspect="1"/>
          </p:cNvPicPr>
          <p:nvPr/>
        </p:nvPicPr>
        <p:blipFill>
          <a:blip r:embed="rId3"/>
          <a:stretch>
            <a:fillRect/>
          </a:stretch>
        </p:blipFill>
        <p:spPr>
          <a:xfrm>
            <a:off x="0" y="1340485"/>
            <a:ext cx="9144000" cy="5140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图片 1" descr="正本资质证书加水印"/>
          <p:cNvPicPr>
            <a:picLocks noChangeAspect="1"/>
          </p:cNvPicPr>
          <p:nvPr/>
        </p:nvPicPr>
        <p:blipFill>
          <a:blip r:embed="rId2"/>
          <a:stretch>
            <a:fillRect/>
          </a:stretch>
        </p:blipFill>
        <p:spPr>
          <a:xfrm>
            <a:off x="1691640" y="1628775"/>
            <a:ext cx="5400040" cy="3713480"/>
          </a:xfrm>
          <a:prstGeom prst="rect">
            <a:avLst/>
          </a:prstGeom>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195" y="1124744"/>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custDataLst>
              <p:tags r:id="rId2"/>
            </p:custDataLst>
          </p:nvPr>
        </p:nvSpPr>
        <p:spPr>
          <a:xfrm>
            <a:off x="2336671" y="1628800"/>
            <a:ext cx="4758690" cy="830997"/>
          </a:xfrm>
          <a:prstGeom prst="rect">
            <a:avLst/>
          </a:prstGeom>
          <a:noFill/>
          <a:ln w="9525">
            <a:noFill/>
          </a:ln>
        </p:spPr>
        <p:txBody>
          <a:bodyPr wrap="square">
            <a:spAutoFit/>
          </a:bodyPr>
          <a:lstStyle/>
          <a:p>
            <a:r>
              <a:rPr lang="en-US" altLang="zh-CN" sz="2400" b="1" dirty="0"/>
              <a:t>Newly-built Comprehensive Building of the Junior College</a:t>
            </a:r>
          </a:p>
        </p:txBody>
      </p:sp>
      <p:sp>
        <p:nvSpPr>
          <p:cNvPr id="5" name="文本框 4"/>
          <p:cNvSpPr txBox="1"/>
          <p:nvPr/>
        </p:nvSpPr>
        <p:spPr>
          <a:xfrm>
            <a:off x="539552" y="3140715"/>
            <a:ext cx="8352928" cy="3754874"/>
          </a:xfrm>
          <a:prstGeom prst="rect">
            <a:avLst/>
          </a:prstGeom>
          <a:noFill/>
        </p:spPr>
        <p:txBody>
          <a:bodyPr wrap="square" rtlCol="0" anchor="t">
            <a:spAutoFit/>
          </a:bodyPr>
          <a:lstStyle/>
          <a:p>
            <a:r>
              <a:rPr lang="en-US" altLang="zh-CN" sz="1400" b="1" dirty="0">
                <a:solidFill>
                  <a:schemeClr val="bg2"/>
                </a:solidFill>
              </a:rPr>
              <a:t>The Newly-built Comprehensive Building of the Junior College</a:t>
            </a:r>
          </a:p>
          <a:p>
            <a:r>
              <a:rPr lang="en-US" altLang="zh-CN" sz="1400" dirty="0">
                <a:solidFill>
                  <a:schemeClr val="bg2"/>
                </a:solidFill>
              </a:rPr>
              <a:t>With a total construction area of 18,290 square meters, the building is located at the northern end of the campus main axis. It forms an opposing view relationship with the campus main entrance and occupies a core position that dominates the overall campus layout. No matter how it is designed, it will be the most prominent and eye-catching building on campus.</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To better introduce the campus landscape on the south side into the building, we have adopted visual lightening treatment for the middle and top parts of the building, using setbacks and transparent design. At the bottom of the building, a bright and transparent shared space is created, fostering a free and relaxed atmosphere for teachers and students. Bathed in warm sunlight, people here can have a panoramic view of the landscape belt along the campus main axis.</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For the entire facade, under neat geometric rules, straight lines are used to create a kind of elegant richness and variety. There are no unnecessary decorations or clumsy and cumbersome elements. From the whole to the details, it maintains consistency; from the details back to the whole, it is unified and coherent. The splendor expressed through the straight lines is crisp and concise.</a:t>
            </a:r>
          </a:p>
          <a:p>
            <a:endParaRPr lang="zh-CN" altLang="zh-CN" sz="1400" dirty="0">
              <a:solidFill>
                <a:schemeClr val="bg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3851920" y="44450"/>
            <a:ext cx="5290175" cy="707886"/>
          </a:xfrm>
          <a:prstGeom prst="rect">
            <a:avLst/>
          </a:prstGeom>
          <a:noFill/>
          <a:ln w="9525">
            <a:noFill/>
          </a:ln>
        </p:spPr>
        <p:txBody>
          <a:bodyPr wrap="square">
            <a:spAutoFit/>
          </a:bodyPr>
          <a:lstStyle/>
          <a:p>
            <a:r>
              <a:rPr lang="en-US" altLang="zh-CN" sz="1600" b="1" dirty="0">
                <a:solidFill>
                  <a:schemeClr val="bg2"/>
                </a:solidFill>
              </a:rPr>
              <a:t>Newly-built Comprehensive Building of the Junior College</a:t>
            </a:r>
          </a:p>
          <a:p>
            <a:pPr algn="r">
              <a:lnSpc>
                <a:spcPct val="150000"/>
              </a:lnSpc>
            </a:pPr>
            <a:r>
              <a:rPr lang="en-US" altLang="zh-CN" sz="1600" dirty="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 Rendering</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pic>
        <p:nvPicPr>
          <p:cNvPr id="3" name="图片 2" descr="A03 鸟瞰图"/>
          <p:cNvPicPr>
            <a:picLocks noChangeAspect="1"/>
          </p:cNvPicPr>
          <p:nvPr/>
        </p:nvPicPr>
        <p:blipFill>
          <a:blip r:embed="rId3"/>
          <a:srcRect/>
          <a:stretch>
            <a:fillRect/>
          </a:stretch>
        </p:blipFill>
        <p:spPr>
          <a:xfrm>
            <a:off x="0" y="829310"/>
            <a:ext cx="9144000" cy="5472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499992" y="44450"/>
            <a:ext cx="4642103" cy="630942"/>
          </a:xfrm>
          <a:prstGeom prst="rect">
            <a:avLst/>
          </a:prstGeom>
          <a:noFill/>
          <a:ln w="9525">
            <a:noFill/>
          </a:ln>
        </p:spPr>
        <p:txBody>
          <a:bodyPr wrap="square">
            <a:spAutoFit/>
          </a:bodyPr>
          <a:lstStyle/>
          <a:p>
            <a:r>
              <a:rPr lang="en-US" altLang="zh-CN" sz="1400" b="1" dirty="0">
                <a:solidFill>
                  <a:schemeClr val="bg2"/>
                </a:solidFill>
              </a:rPr>
              <a:t>Newly-built Comprehensive Building of the Junior College</a:t>
            </a:r>
          </a:p>
          <a:p>
            <a:pPr algn="r">
              <a:lnSpc>
                <a:spcPct val="150000"/>
              </a:lnSpc>
            </a:pPr>
            <a:r>
              <a:rPr lang="en-US" altLang="zh-CN" sz="1400" dirty="0">
                <a:solidFill>
                  <a:schemeClr val="bg2"/>
                </a:solidFill>
                <a:latin typeface="微软雅黑" panose="020B0503020204020204" pitchFamily="34" charset="-122"/>
                <a:ea typeface="微软雅黑" panose="020B0503020204020204" pitchFamily="34" charset="-122"/>
                <a:sym typeface="+mn-ea"/>
              </a:rPr>
              <a:t> </a:t>
            </a:r>
            <a:r>
              <a:rPr lang="en-US" altLang="zh-CN" sz="1400" b="1" dirty="0">
                <a:solidFill>
                  <a:schemeClr val="bg2"/>
                </a:solidFill>
              </a:rPr>
              <a:t>- Rendering</a:t>
            </a:r>
            <a:endParaRPr lang="zh-CN" altLang="en-US" sz="1400"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descr="A04 主入口透视图"/>
          <p:cNvPicPr>
            <a:picLocks noChangeAspect="1"/>
          </p:cNvPicPr>
          <p:nvPr/>
        </p:nvPicPr>
        <p:blipFill>
          <a:blip r:embed="rId3"/>
          <a:srcRect/>
          <a:stretch>
            <a:fillRect/>
          </a:stretch>
        </p:blipFill>
        <p:spPr>
          <a:xfrm>
            <a:off x="-45720" y="934085"/>
            <a:ext cx="9225280" cy="53035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499992" y="44450"/>
            <a:ext cx="4642103" cy="630942"/>
          </a:xfrm>
          <a:prstGeom prst="rect">
            <a:avLst/>
          </a:prstGeom>
          <a:noFill/>
          <a:ln w="9525">
            <a:noFill/>
          </a:ln>
        </p:spPr>
        <p:txBody>
          <a:bodyPr wrap="square">
            <a:spAutoFit/>
          </a:bodyPr>
          <a:lstStyle/>
          <a:p>
            <a:r>
              <a:rPr lang="en-US" altLang="zh-CN" sz="1400" b="1" dirty="0">
                <a:solidFill>
                  <a:schemeClr val="bg2"/>
                </a:solidFill>
              </a:rPr>
              <a:t>Newly-built Comprehensive Building of the Junior College</a:t>
            </a:r>
          </a:p>
          <a:p>
            <a:pPr algn="r">
              <a:lnSpc>
                <a:spcPct val="150000"/>
              </a:lnSpc>
            </a:pPr>
            <a:r>
              <a:rPr lang="en-US" altLang="zh-CN" sz="1400" dirty="0">
                <a:solidFill>
                  <a:schemeClr val="bg2"/>
                </a:solidFill>
                <a:latin typeface="微软雅黑" panose="020B0503020204020204" pitchFamily="34" charset="-122"/>
                <a:ea typeface="微软雅黑" panose="020B0503020204020204" pitchFamily="34" charset="-122"/>
                <a:sym typeface="+mn-ea"/>
              </a:rPr>
              <a:t> </a:t>
            </a:r>
            <a:r>
              <a:rPr lang="en-US" altLang="zh-CN" sz="1400" b="1" dirty="0">
                <a:solidFill>
                  <a:schemeClr val="bg2"/>
                </a:solidFill>
              </a:rPr>
              <a:t>- Rendering</a:t>
            </a:r>
            <a:endParaRPr lang="zh-CN" altLang="en-US" sz="1400"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descr="A05 小透视图"/>
          <p:cNvPicPr>
            <a:picLocks noChangeAspect="1"/>
          </p:cNvPicPr>
          <p:nvPr/>
        </p:nvPicPr>
        <p:blipFill>
          <a:blip r:embed="rId3"/>
          <a:srcRect/>
          <a:stretch>
            <a:fillRect/>
          </a:stretch>
        </p:blipFill>
        <p:spPr>
          <a:xfrm>
            <a:off x="-36195" y="1030605"/>
            <a:ext cx="9178290" cy="5280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descr="微信图片_20190625143202"/>
          <p:cNvPicPr>
            <a:picLocks noChangeAspect="1"/>
          </p:cNvPicPr>
          <p:nvPr/>
        </p:nvPicPr>
        <p:blipFill>
          <a:blip r:embed="rId2"/>
          <a:stretch>
            <a:fillRect/>
          </a:stretch>
        </p:blipFill>
        <p:spPr>
          <a:xfrm>
            <a:off x="-1905" y="908685"/>
            <a:ext cx="9144000" cy="5715000"/>
          </a:xfrm>
          <a:prstGeom prst="rect">
            <a:avLst/>
          </a:prstGeom>
        </p:spPr>
      </p:pic>
      <p:sp>
        <p:nvSpPr>
          <p:cNvPr id="2" name="矩形 1"/>
          <p:cNvSpPr/>
          <p:nvPr/>
        </p:nvSpPr>
        <p:spPr>
          <a:xfrm>
            <a:off x="3059832" y="116632"/>
            <a:ext cx="6082263" cy="784830"/>
          </a:xfrm>
          <a:prstGeom prst="rect">
            <a:avLst/>
          </a:prstGeom>
        </p:spPr>
        <p:txBody>
          <a:bodyPr wrap="square">
            <a:spAutoFit/>
          </a:bodyPr>
          <a:lstStyle/>
          <a:p>
            <a:r>
              <a:rPr lang="en-US" altLang="zh-CN" b="1" dirty="0">
                <a:solidFill>
                  <a:schemeClr val="bg2"/>
                </a:solidFill>
              </a:rPr>
              <a:t>Newly-built Comprehensive Building of the Junior College</a:t>
            </a:r>
          </a:p>
          <a:p>
            <a:pPr algn="r">
              <a:lnSpc>
                <a:spcPct val="150000"/>
              </a:lnSpc>
            </a:pPr>
            <a:r>
              <a:rPr lang="en-US" altLang="zh-CN" dirty="0">
                <a:solidFill>
                  <a:schemeClr val="bg2"/>
                </a:solidFill>
                <a:latin typeface="微软雅黑" panose="020B0503020204020204" pitchFamily="34" charset="-122"/>
                <a:ea typeface="微软雅黑" panose="020B0503020204020204" pitchFamily="34" charset="-122"/>
                <a:sym typeface="+mn-ea"/>
              </a:rPr>
              <a:t> </a:t>
            </a:r>
            <a:r>
              <a:rPr lang="en-US" altLang="zh-CN" b="1" dirty="0">
                <a:solidFill>
                  <a:schemeClr val="bg2"/>
                </a:solidFill>
              </a:rPr>
              <a:t>- </a:t>
            </a:r>
            <a:r>
              <a:rPr lang="en-US" altLang="zh-CN" b="1" dirty="0" smtClean="0">
                <a:solidFill>
                  <a:schemeClr val="bg2"/>
                </a:solidFill>
              </a:rPr>
              <a:t>auditorium Rendering</a:t>
            </a:r>
            <a:endParaRPr lang="zh-CN" altLang="en-US" dirty="0">
              <a:solidFill>
                <a:schemeClr val="bg2"/>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427984" y="44450"/>
            <a:ext cx="4714111" cy="584775"/>
          </a:xfrm>
          <a:prstGeom prst="rect">
            <a:avLst/>
          </a:prstGeom>
          <a:noFill/>
          <a:ln w="9525">
            <a:noFill/>
          </a:ln>
        </p:spPr>
        <p:txBody>
          <a:bodyPr wrap="square">
            <a:spAutoFit/>
          </a:bodyPr>
          <a:lstStyle/>
          <a:p>
            <a:r>
              <a:rPr lang="en-US" altLang="zh-CN" sz="1600" b="1" dirty="0">
                <a:solidFill>
                  <a:schemeClr val="bg2"/>
                </a:solidFill>
              </a:rPr>
              <a:t>Junior College Newly-built Comprehensive Building - Auditorium - Rendering</a:t>
            </a:r>
          </a:p>
        </p:txBody>
      </p:sp>
      <p:pic>
        <p:nvPicPr>
          <p:cNvPr id="3" name="图片 2" descr="14-礼堂效果图1"/>
          <p:cNvPicPr>
            <a:picLocks noChangeAspect="1"/>
          </p:cNvPicPr>
          <p:nvPr/>
        </p:nvPicPr>
        <p:blipFill>
          <a:blip r:embed="rId3"/>
          <a:srcRect/>
          <a:stretch>
            <a:fillRect/>
          </a:stretch>
        </p:blipFill>
        <p:spPr>
          <a:xfrm>
            <a:off x="672465" y="1052830"/>
            <a:ext cx="8328660" cy="5523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5940152" y="19027"/>
            <a:ext cx="3110077" cy="738664"/>
          </a:xfrm>
          <a:prstGeom prst="rect">
            <a:avLst/>
          </a:prstGeom>
          <a:noFill/>
          <a:ln w="9525">
            <a:noFill/>
          </a:ln>
        </p:spPr>
        <p:txBody>
          <a:bodyPr wrap="square">
            <a:spAutoFit/>
          </a:bodyPr>
          <a:lstStyle/>
          <a:p>
            <a:r>
              <a:rPr lang="en-US" altLang="zh-CN" sz="1400" b="1" dirty="0">
                <a:solidFill>
                  <a:schemeClr val="bg2"/>
                </a:solidFill>
              </a:rPr>
              <a:t>Junior College Newly-built Comprehensive </a:t>
            </a:r>
            <a:r>
              <a:rPr lang="en-US" altLang="zh-CN" sz="1400" b="1" dirty="0" smtClean="0">
                <a:solidFill>
                  <a:schemeClr val="bg2"/>
                </a:solidFill>
              </a:rPr>
              <a:t>Building</a:t>
            </a:r>
          </a:p>
          <a:p>
            <a:r>
              <a:rPr lang="en-US" altLang="zh-CN" sz="1400" b="1" dirty="0" smtClean="0">
                <a:solidFill>
                  <a:schemeClr val="bg2"/>
                </a:solidFill>
              </a:rPr>
              <a:t>                 - </a:t>
            </a:r>
            <a:r>
              <a:rPr lang="en-US" altLang="zh-CN" sz="1400" b="1" dirty="0">
                <a:solidFill>
                  <a:schemeClr val="bg2"/>
                </a:solidFill>
              </a:rPr>
              <a:t>Auditorium </a:t>
            </a:r>
            <a:r>
              <a:rPr lang="en-US" altLang="zh-CN" sz="1400" b="1" dirty="0" smtClean="0">
                <a:solidFill>
                  <a:schemeClr val="bg2"/>
                </a:solidFill>
              </a:rPr>
              <a:t>Rendering</a:t>
            </a:r>
            <a:endParaRPr lang="en-US" altLang="zh-CN" sz="1400" b="1" dirty="0">
              <a:solidFill>
                <a:schemeClr val="bg2"/>
              </a:solidFill>
            </a:endParaRPr>
          </a:p>
        </p:txBody>
      </p:sp>
      <p:pic>
        <p:nvPicPr>
          <p:cNvPr id="4" name="图片 3" descr="现场照片 (2)"/>
          <p:cNvPicPr>
            <a:picLocks noChangeAspect="1"/>
          </p:cNvPicPr>
          <p:nvPr/>
        </p:nvPicPr>
        <p:blipFill>
          <a:blip r:embed="rId3"/>
          <a:stretch>
            <a:fillRect/>
          </a:stretch>
        </p:blipFill>
        <p:spPr>
          <a:xfrm rot="5400000">
            <a:off x="-248920" y="833755"/>
            <a:ext cx="6885940" cy="51644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195" y="2466712"/>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1700530" y="2927350"/>
            <a:ext cx="6039822" cy="1358900"/>
          </a:xfrm>
          <a:prstGeom prst="rect">
            <a:avLst/>
          </a:prstGeom>
          <a:noFill/>
          <a:ln w="9525">
            <a:noFill/>
          </a:ln>
        </p:spPr>
        <p:txBody>
          <a:bodyPr wrap="square">
            <a:noAutofit/>
          </a:bodyPr>
          <a:lstStyle/>
          <a:p>
            <a:r>
              <a:rPr lang="en-US" altLang="zh-CN" sz="2800" b="1" dirty="0"/>
              <a:t>II. Renovation and Renewal Project of Existing Buildings</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195" y="594504"/>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2771800" y="955184"/>
            <a:ext cx="3244190" cy="646331"/>
          </a:xfrm>
          <a:prstGeom prst="rect">
            <a:avLst/>
          </a:prstGeom>
          <a:noFill/>
          <a:ln w="9525">
            <a:noFill/>
          </a:ln>
        </p:spPr>
        <p:txBody>
          <a:bodyPr wrap="square">
            <a:spAutoFit/>
          </a:bodyPr>
          <a:lstStyle/>
          <a:p>
            <a:pPr algn="dist">
              <a:lnSpc>
                <a:spcPct val="150000"/>
              </a:lnSpc>
            </a:pPr>
            <a:r>
              <a:rPr lang="en-US" altLang="zh-CN" sz="2400" b="1" dirty="0"/>
              <a:t>Management Center</a:t>
            </a:r>
            <a:endParaRPr lang="zh-CN" altLang="en-US" sz="2400" dirty="0">
              <a:solidFill>
                <a:schemeClr val="tx1"/>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323528" y="2204864"/>
            <a:ext cx="8496944" cy="4939814"/>
          </a:xfrm>
          <a:prstGeom prst="rect">
            <a:avLst/>
          </a:prstGeom>
        </p:spPr>
        <p:txBody>
          <a:bodyPr wrap="square">
            <a:spAutoFit/>
          </a:bodyPr>
          <a:lstStyle/>
          <a:p>
            <a:r>
              <a:rPr lang="en-US" altLang="zh-CN" sz="1400" b="1" dirty="0" err="1">
                <a:solidFill>
                  <a:schemeClr val="bg2"/>
                </a:solidFill>
              </a:rPr>
              <a:t>Minhang</a:t>
            </a:r>
            <a:r>
              <a:rPr lang="en-US" altLang="zh-CN" sz="1400" b="1" dirty="0">
                <a:solidFill>
                  <a:schemeClr val="bg2"/>
                </a:solidFill>
              </a:rPr>
              <a:t> Development Zone is China’s earliest development zone, and this small building—its first office building—was constructed in 1984. A 6-story framed structure, it has suffered from foundation settlement, resulting in the indoor floor being lower than the outdoor ground, with significantly more settlement on the south side than the north.</a:t>
            </a:r>
          </a:p>
          <a:p>
            <a:r>
              <a:rPr lang="en-US" altLang="zh-CN" sz="1400" dirty="0">
                <a:solidFill>
                  <a:schemeClr val="bg2"/>
                </a:solidFill>
              </a:rPr>
              <a:t>This building has witnessed the glorious development journey from the establishment of </a:t>
            </a:r>
            <a:r>
              <a:rPr lang="en-US" altLang="zh-CN" sz="1400" dirty="0" err="1">
                <a:solidFill>
                  <a:schemeClr val="bg2"/>
                </a:solidFill>
              </a:rPr>
              <a:t>Minhang</a:t>
            </a:r>
            <a:r>
              <a:rPr lang="en-US" altLang="zh-CN" sz="1400" dirty="0">
                <a:solidFill>
                  <a:schemeClr val="bg2"/>
                </a:solidFill>
              </a:rPr>
              <a:t> Development Zone to the growth of </a:t>
            </a:r>
            <a:r>
              <a:rPr lang="en-US" altLang="zh-CN" sz="1400" dirty="0" err="1">
                <a:solidFill>
                  <a:schemeClr val="bg2"/>
                </a:solidFill>
              </a:rPr>
              <a:t>Minhong</a:t>
            </a:r>
            <a:r>
              <a:rPr lang="en-US" altLang="zh-CN" sz="1400" dirty="0">
                <a:solidFill>
                  <a:schemeClr val="bg2"/>
                </a:solidFill>
              </a:rPr>
              <a:t> Group. It has also borne witness to the direct care and guidance provided by several generations of Chinese leaders, including Deng Xiaoping, Jiang Zemin, Hu Jintao, and Xi Jinping, during their on-site inspections regarding the development of </a:t>
            </a:r>
            <a:r>
              <a:rPr lang="en-US" altLang="zh-CN" sz="1400" dirty="0" err="1">
                <a:solidFill>
                  <a:schemeClr val="bg2"/>
                </a:solidFill>
              </a:rPr>
              <a:t>Minhang</a:t>
            </a:r>
            <a:r>
              <a:rPr lang="en-US" altLang="zh-CN" sz="1400" dirty="0">
                <a:solidFill>
                  <a:schemeClr val="bg2"/>
                </a:solidFill>
              </a:rPr>
              <a:t> Development Zone and China’s economic progress. The key focus of the renovation design is to reinforce and renovate the building, preserving its historical features while adapting it to meet new functional needs.</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At the location of the original entrance hall, architects have created a fully new, transparent, and bright entrance to reflect the characteristics of the times. The building’s foundation has been reinforced and rectified, the entire structure has undergone seismic strengthening, and the external enclosure has been retrofitted with doors and windows that meet safety and thermal performance requirements. In line with the overall environmental upgrading of the development zone, large-scale photovoltaic facilities have been added.</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Today, within </a:t>
            </a:r>
            <a:r>
              <a:rPr lang="en-US" altLang="zh-CN" sz="1400" dirty="0" err="1">
                <a:solidFill>
                  <a:schemeClr val="bg2"/>
                </a:solidFill>
              </a:rPr>
              <a:t>Minhang</a:t>
            </a:r>
            <a:r>
              <a:rPr lang="en-US" altLang="zh-CN" sz="1400" dirty="0">
                <a:solidFill>
                  <a:schemeClr val="bg2"/>
                </a:solidFill>
              </a:rPr>
              <a:t> Development Zone, the application of photovoltaics and energy storage measures has been fully rolled out. Thanks to the advanced planning of the overall urban renewal concept, these initiatives have not only avoided impacting the environmental landscape but also taken a solid step toward becoming a pioneer in achieving the zero-carbon goal.</a:t>
            </a:r>
          </a:p>
          <a:p>
            <a:pPr>
              <a:lnSpc>
                <a:spcPct val="150000"/>
              </a:lnSpc>
            </a:pPr>
            <a:endParaRPr lang="zh-CN" altLang="zh-CN" sz="1400"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830997"/>
          </a:xfrm>
          <a:prstGeom prst="rect">
            <a:avLst/>
          </a:prstGeom>
          <a:noFill/>
          <a:ln w="9525">
            <a:noFill/>
          </a:ln>
        </p:spPr>
        <p:txBody>
          <a:bodyPr wrap="square">
            <a:spAutoFit/>
          </a:bodyPr>
          <a:lstStyle/>
          <a:p>
            <a:pPr algn="r">
              <a:lnSpc>
                <a:spcPct val="150000"/>
              </a:lnSpc>
            </a:pPr>
            <a:r>
              <a:rPr lang="en-US" altLang="zh-CN" sz="1600" b="1" dirty="0">
                <a:solidFill>
                  <a:schemeClr val="bg2"/>
                </a:solidFill>
              </a:rPr>
              <a:t>Management </a:t>
            </a:r>
            <a:r>
              <a:rPr lang="en-US" altLang="zh-CN" sz="1600" b="1" dirty="0" smtClean="0">
                <a:solidFill>
                  <a:schemeClr val="bg2"/>
                </a:solidFill>
              </a:rPr>
              <a:t>Center</a:t>
            </a:r>
          </a:p>
          <a:p>
            <a:pPr algn="r">
              <a:lnSpc>
                <a:spcPct val="150000"/>
              </a:lnSpc>
            </a:pPr>
            <a:r>
              <a:rPr lang="en-US" altLang="zh-CN" sz="1600" b="1" dirty="0" smtClean="0">
                <a:solidFill>
                  <a:schemeClr val="bg2"/>
                </a:solidFill>
              </a:rPr>
              <a:t>-Before </a:t>
            </a:r>
            <a:r>
              <a:rPr lang="en-US" altLang="zh-CN" sz="1600" b="1" dirty="0">
                <a:solidFill>
                  <a:schemeClr val="bg2"/>
                </a:solidFill>
              </a:rPr>
              <a:t>Renovation</a:t>
            </a:r>
          </a:p>
        </p:txBody>
      </p:sp>
      <p:grpSp>
        <p:nvGrpSpPr>
          <p:cNvPr id="5" name="组合 4"/>
          <p:cNvGrpSpPr/>
          <p:nvPr/>
        </p:nvGrpSpPr>
        <p:grpSpPr>
          <a:xfrm>
            <a:off x="637540" y="1115060"/>
            <a:ext cx="8123485" cy="5272335"/>
            <a:chOff x="0" y="1412"/>
            <a:chExt cx="14380" cy="9333"/>
          </a:xfrm>
        </p:grpSpPr>
        <p:pic>
          <p:nvPicPr>
            <p:cNvPr id="2" name="图片 1" descr="技术标-1-主标-9"/>
            <p:cNvPicPr>
              <a:picLocks noChangeAspect="1"/>
            </p:cNvPicPr>
            <p:nvPr/>
          </p:nvPicPr>
          <p:blipFill>
            <a:blip r:embed="rId3"/>
            <a:srcRect/>
            <a:stretch>
              <a:fillRect/>
            </a:stretch>
          </p:blipFill>
          <p:spPr>
            <a:xfrm>
              <a:off x="0" y="1412"/>
              <a:ext cx="6711" cy="9107"/>
            </a:xfrm>
            <a:prstGeom prst="rect">
              <a:avLst/>
            </a:prstGeom>
          </p:spPr>
        </p:pic>
        <p:pic>
          <p:nvPicPr>
            <p:cNvPr id="4" name="图片 3" descr="技术标-1-主标-9"/>
            <p:cNvPicPr>
              <a:picLocks noChangeAspect="1"/>
            </p:cNvPicPr>
            <p:nvPr/>
          </p:nvPicPr>
          <p:blipFill>
            <a:blip r:embed="rId4"/>
            <a:srcRect/>
            <a:stretch>
              <a:fillRect/>
            </a:stretch>
          </p:blipFill>
          <p:spPr>
            <a:xfrm>
              <a:off x="6711" y="1430"/>
              <a:ext cx="7669" cy="931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195" y="1340768"/>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3178175" y="1701448"/>
            <a:ext cx="3342005" cy="1135054"/>
          </a:xfrm>
          <a:prstGeom prst="rect">
            <a:avLst/>
          </a:prstGeom>
          <a:noFill/>
          <a:ln w="9525">
            <a:noFill/>
          </a:ln>
        </p:spPr>
        <p:txBody>
          <a:bodyPr wrap="square">
            <a:spAutoFit/>
          </a:bodyPr>
          <a:lstStyle/>
          <a:p>
            <a:pPr algn="ctr">
              <a:lnSpc>
                <a:spcPct val="150000"/>
              </a:lnSpc>
            </a:pPr>
            <a:r>
              <a:rPr lang="en-US" altLang="zh-CN" sz="2400" b="1" dirty="0" smtClean="0"/>
              <a:t>Intelligent Park</a:t>
            </a:r>
            <a:endParaRPr lang="en-US" altLang="zh-CN" sz="2400" b="1" dirty="0"/>
          </a:p>
          <a:p>
            <a:pPr algn="ctr">
              <a:lnSpc>
                <a:spcPct val="150000"/>
              </a:lnSpc>
              <a:buNone/>
            </a:pPr>
            <a:endParaRPr lang="zh-CN" altLang="en-US" sz="2400"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611560" y="3573016"/>
            <a:ext cx="8208912" cy="2554545"/>
          </a:xfrm>
          <a:prstGeom prst="rect">
            <a:avLst/>
          </a:prstGeom>
          <a:noFill/>
        </p:spPr>
        <p:txBody>
          <a:bodyPr wrap="square" rtlCol="0" anchor="t">
            <a:spAutoFit/>
          </a:bodyPr>
          <a:lstStyle/>
          <a:p>
            <a:r>
              <a:rPr lang="en-US" altLang="zh-CN" sz="1600" dirty="0">
                <a:solidFill>
                  <a:schemeClr val="bg2"/>
                </a:solidFill>
              </a:rPr>
              <a:t>As a newly-built industrial park in recent years, it has a total construction area of approximately 140,204.6 square meters and a plot ratio of 1.72. It is a mixed-use park integrating light production, scientific research and office functions.</a:t>
            </a:r>
            <a:endParaRPr lang="zh-CN" altLang="zh-CN" sz="1600" dirty="0">
              <a:solidFill>
                <a:schemeClr val="bg2"/>
              </a:solidFill>
            </a:endParaRPr>
          </a:p>
          <a:p>
            <a:r>
              <a:rPr lang="en-US" altLang="zh-CN" sz="1600" dirty="0">
                <a:solidFill>
                  <a:schemeClr val="bg2"/>
                </a:solidFill>
              </a:rPr>
              <a:t> </a:t>
            </a:r>
            <a:endParaRPr lang="zh-CN" altLang="zh-CN" sz="1600" dirty="0">
              <a:solidFill>
                <a:schemeClr val="bg2"/>
              </a:solidFill>
            </a:endParaRPr>
          </a:p>
          <a:p>
            <a:r>
              <a:rPr lang="en-US" altLang="zh-CN" sz="1600" dirty="0">
                <a:solidFill>
                  <a:schemeClr val="bg2"/>
                </a:solidFill>
              </a:rPr>
              <a:t>The park's buildings adopt full steel structure prefabricated construction. A large number of research work on the construction method and investment control during the design stage played a very important role in the construction stage; extensive comparative experiments were conducted on the gloss, color and corrugated scale of the steel plate exterior walls, aiming to make the exterior walls reflect the characteristics and advantages of contemporary industrial technology to a certain extent.</a:t>
            </a:r>
            <a:endParaRPr lang="zh-CN" altLang="zh-CN" sz="1600" dirty="0">
              <a:solidFill>
                <a:schemeClr val="bg2"/>
              </a:solidFill>
            </a:endParaRPr>
          </a:p>
          <a:p>
            <a:endParaRPr lang="en-US" altLang="zh-CN" sz="1600"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descr="微信图片_20231201124730"/>
          <p:cNvPicPr>
            <a:picLocks noChangeAspect="1"/>
          </p:cNvPicPr>
          <p:nvPr>
            <p:custDataLst>
              <p:tags r:id="rId1"/>
            </p:custDataLst>
          </p:nvPr>
        </p:nvPicPr>
        <p:blipFill>
          <a:blip r:embed="rId4"/>
          <a:srcRect/>
          <a:stretch>
            <a:fillRect/>
          </a:stretch>
        </p:blipFill>
        <p:spPr>
          <a:xfrm>
            <a:off x="-24765" y="949960"/>
            <a:ext cx="9194165" cy="5575300"/>
          </a:xfrm>
          <a:prstGeom prst="rect">
            <a:avLst/>
          </a:prstGeom>
        </p:spPr>
      </p:pic>
      <p:sp>
        <p:nvSpPr>
          <p:cNvPr id="10" name="矩形 9"/>
          <p:cNvSpPr/>
          <p:nvPr>
            <p:custDataLst>
              <p:tags r:id="rId2"/>
            </p:custDataLst>
          </p:nvPr>
        </p:nvSpPr>
        <p:spPr>
          <a:xfrm>
            <a:off x="4862195" y="27820"/>
            <a:ext cx="4281805" cy="661720"/>
          </a:xfrm>
          <a:prstGeom prst="rect">
            <a:avLst/>
          </a:prstGeom>
          <a:noFill/>
          <a:ln w="9525">
            <a:noFill/>
          </a:ln>
        </p:spPr>
        <p:txBody>
          <a:bodyPr wrap="square">
            <a:spAutoFit/>
          </a:bodyPr>
          <a:lstStyle/>
          <a:p>
            <a:pPr algn="r">
              <a:lnSpc>
                <a:spcPct val="150000"/>
              </a:lnSpc>
            </a:pPr>
            <a:r>
              <a:rPr lang="en-US" altLang="zh-CN" sz="1400" b="1" dirty="0">
                <a:solidFill>
                  <a:schemeClr val="bg2"/>
                </a:solidFill>
              </a:rPr>
              <a:t>Management Center</a:t>
            </a:r>
          </a:p>
          <a:p>
            <a:r>
              <a:rPr lang="en-US" altLang="zh-CN" sz="1600" b="1" dirty="0" smtClean="0">
                <a:solidFill>
                  <a:schemeClr val="bg2"/>
                </a:solidFill>
              </a:rPr>
              <a:t>                            </a:t>
            </a:r>
            <a:r>
              <a:rPr lang="en-US" altLang="zh-CN" sz="1600" b="1" dirty="0">
                <a:solidFill>
                  <a:schemeClr val="bg2"/>
                </a:solidFill>
              </a:rPr>
              <a:t>- </a:t>
            </a:r>
            <a:r>
              <a:rPr lang="en-US" altLang="zh-CN" sz="1600" b="1" dirty="0" smtClean="0">
                <a:solidFill>
                  <a:schemeClr val="bg2"/>
                </a:solidFill>
              </a:rPr>
              <a:t>After </a:t>
            </a:r>
            <a:r>
              <a:rPr lang="en-US" altLang="zh-CN" sz="1600" b="1" dirty="0">
                <a:solidFill>
                  <a:schemeClr val="bg2"/>
                </a:solidFill>
              </a:rPr>
              <a:t>Renovation Photograph</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7020272" y="44450"/>
            <a:ext cx="2121823" cy="1165575"/>
          </a:xfrm>
          <a:prstGeom prst="rect">
            <a:avLst/>
          </a:prstGeom>
          <a:noFill/>
          <a:ln w="9525">
            <a:noFill/>
          </a:ln>
        </p:spPr>
        <p:txBody>
          <a:bodyPr wrap="square">
            <a:spAutoFit/>
          </a:bodyPr>
          <a:lstStyle/>
          <a:p>
            <a:pPr algn="r">
              <a:lnSpc>
                <a:spcPct val="150000"/>
              </a:lnSpc>
            </a:pPr>
            <a:r>
              <a:rPr lang="en-US" altLang="zh-CN" sz="1600" b="1" dirty="0">
                <a:solidFill>
                  <a:schemeClr val="bg2"/>
                </a:solidFill>
              </a:rPr>
              <a:t>Management </a:t>
            </a:r>
            <a:r>
              <a:rPr lang="en-US" altLang="zh-CN" sz="1600" b="1" dirty="0" smtClean="0">
                <a:solidFill>
                  <a:schemeClr val="bg2"/>
                </a:solidFill>
              </a:rPr>
              <a:t>Center</a:t>
            </a:r>
          </a:p>
          <a:p>
            <a:pPr algn="r">
              <a:lnSpc>
                <a:spcPct val="150000"/>
              </a:lnSpc>
            </a:pPr>
            <a:r>
              <a:rPr lang="en-US" altLang="zh-CN" sz="1600" b="1" dirty="0" smtClean="0">
                <a:solidFill>
                  <a:schemeClr val="bg2"/>
                </a:solidFill>
              </a:rPr>
              <a:t> </a:t>
            </a:r>
            <a:r>
              <a:rPr lang="en-US" altLang="zh-CN" sz="1600" b="1" dirty="0">
                <a:solidFill>
                  <a:schemeClr val="bg2"/>
                </a:solidFill>
              </a:rPr>
              <a:t>- After Renovation Photograph</a:t>
            </a:r>
          </a:p>
        </p:txBody>
      </p:sp>
      <p:pic>
        <p:nvPicPr>
          <p:cNvPr id="2" name="图片 1" descr="DSC05089"/>
          <p:cNvPicPr>
            <a:picLocks noChangeAspect="1"/>
          </p:cNvPicPr>
          <p:nvPr/>
        </p:nvPicPr>
        <p:blipFill>
          <a:blip r:embed="rId3"/>
          <a:stretch>
            <a:fillRect/>
          </a:stretch>
        </p:blipFill>
        <p:spPr>
          <a:xfrm>
            <a:off x="2339340" y="-27305"/>
            <a:ext cx="457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661720"/>
          </a:xfrm>
          <a:prstGeom prst="rect">
            <a:avLst/>
          </a:prstGeom>
          <a:noFill/>
          <a:ln w="9525">
            <a:noFill/>
          </a:ln>
        </p:spPr>
        <p:txBody>
          <a:bodyPr wrap="square">
            <a:spAutoFit/>
          </a:bodyPr>
          <a:lstStyle/>
          <a:p>
            <a:pPr algn="r">
              <a:lnSpc>
                <a:spcPct val="150000"/>
              </a:lnSpc>
            </a:pPr>
            <a:r>
              <a:rPr lang="en-US" altLang="zh-CN" sz="1400" b="1" dirty="0">
                <a:solidFill>
                  <a:schemeClr val="bg2"/>
                </a:solidFill>
              </a:rPr>
              <a:t>Management Center</a:t>
            </a:r>
          </a:p>
          <a:p>
            <a:r>
              <a:rPr lang="en-US" altLang="zh-CN" sz="1600" b="1" dirty="0" smtClean="0">
                <a:solidFill>
                  <a:schemeClr val="bg2"/>
                </a:solidFill>
              </a:rPr>
              <a:t>                                                Lobby </a:t>
            </a:r>
            <a:r>
              <a:rPr lang="en-US" altLang="zh-CN" sz="1600" b="1" dirty="0">
                <a:solidFill>
                  <a:schemeClr val="bg2"/>
                </a:solidFill>
              </a:rPr>
              <a:t>- Rendering</a:t>
            </a:r>
          </a:p>
        </p:txBody>
      </p:sp>
      <p:pic>
        <p:nvPicPr>
          <p:cNvPr id="2" name="图片 1" descr="大堂2"/>
          <p:cNvPicPr>
            <a:picLocks noChangeAspect="1"/>
          </p:cNvPicPr>
          <p:nvPr/>
        </p:nvPicPr>
        <p:blipFill>
          <a:blip r:embed="rId3"/>
          <a:srcRect/>
          <a:stretch>
            <a:fillRect/>
          </a:stretch>
        </p:blipFill>
        <p:spPr>
          <a:xfrm>
            <a:off x="-83185" y="1799590"/>
            <a:ext cx="9262745" cy="3501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572000" y="44450"/>
            <a:ext cx="4570095" cy="815608"/>
          </a:xfrm>
          <a:prstGeom prst="rect">
            <a:avLst/>
          </a:prstGeom>
          <a:noFill/>
          <a:ln w="9525">
            <a:noFill/>
          </a:ln>
        </p:spPr>
        <p:txBody>
          <a:bodyPr wrap="square">
            <a:spAutoFit/>
          </a:bodyPr>
          <a:lstStyle/>
          <a:p>
            <a:r>
              <a:rPr lang="en-US" altLang="zh-CN" sz="1600" b="1" dirty="0">
                <a:solidFill>
                  <a:schemeClr val="bg2"/>
                </a:solidFill>
              </a:rPr>
              <a:t>Management Center After Renovation Photograph</a:t>
            </a:r>
          </a:p>
          <a:p>
            <a:r>
              <a:rPr lang="en-US" altLang="zh-CN" sz="1600" dirty="0">
                <a:solidFill>
                  <a:schemeClr val="bg2"/>
                </a:solidFill>
              </a:rPr>
              <a:t/>
            </a:r>
            <a:br>
              <a:rPr lang="en-US" altLang="zh-CN" sz="1600" dirty="0">
                <a:solidFill>
                  <a:schemeClr val="bg2"/>
                </a:solidFill>
              </a:rPr>
            </a:br>
            <a:endParaRPr lang="zh-CN" altLang="en-US" sz="1500"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descr="DSC04980 拷贝"/>
          <p:cNvPicPr>
            <a:picLocks noChangeAspect="1"/>
          </p:cNvPicPr>
          <p:nvPr/>
        </p:nvPicPr>
        <p:blipFill>
          <a:blip r:embed="rId3"/>
          <a:srcRect/>
          <a:stretch>
            <a:fillRect/>
          </a:stretch>
        </p:blipFill>
        <p:spPr>
          <a:xfrm>
            <a:off x="0" y="908685"/>
            <a:ext cx="9144000" cy="5589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1" y="1239728"/>
            <a:ext cx="914400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1907705" y="1629410"/>
            <a:ext cx="5688631" cy="830997"/>
          </a:xfrm>
          <a:prstGeom prst="rect">
            <a:avLst/>
          </a:prstGeom>
          <a:noFill/>
          <a:ln w="9525">
            <a:noFill/>
          </a:ln>
        </p:spPr>
        <p:txBody>
          <a:bodyPr wrap="square">
            <a:spAutoFit/>
          </a:bodyPr>
          <a:lstStyle/>
          <a:p>
            <a:r>
              <a:rPr lang="en-US" altLang="zh-CN" sz="2400" b="1" dirty="0"/>
              <a:t>Park Service Center of the Economic and Technological Development Zone</a:t>
            </a:r>
          </a:p>
        </p:txBody>
      </p:sp>
      <p:sp>
        <p:nvSpPr>
          <p:cNvPr id="5" name="文本框 4"/>
          <p:cNvSpPr txBox="1"/>
          <p:nvPr/>
        </p:nvSpPr>
        <p:spPr>
          <a:xfrm>
            <a:off x="683568" y="3573016"/>
            <a:ext cx="8280920" cy="2277547"/>
          </a:xfrm>
          <a:prstGeom prst="rect">
            <a:avLst/>
          </a:prstGeom>
          <a:noFill/>
        </p:spPr>
        <p:txBody>
          <a:bodyPr wrap="square" rtlCol="0" anchor="t">
            <a:spAutoFit/>
          </a:bodyPr>
          <a:lstStyle/>
          <a:p>
            <a:r>
              <a:rPr lang="en-US" altLang="zh-CN" sz="1600" b="1" dirty="0">
                <a:solidFill>
                  <a:schemeClr val="bg2"/>
                </a:solidFill>
              </a:rPr>
              <a:t>The Red "Flag"</a:t>
            </a:r>
          </a:p>
          <a:p>
            <a:pPr marL="285750" indent="-285750">
              <a:lnSpc>
                <a:spcPct val="150000"/>
              </a:lnSpc>
              <a:buFont typeface="Wingdings" panose="05000000000000000000" pitchFamily="2" charset="2"/>
              <a:buChar char="l"/>
            </a:pPr>
            <a:r>
              <a:rPr lang="en-US" altLang="zh-CN" sz="1400" dirty="0">
                <a:solidFill>
                  <a:schemeClr val="bg2"/>
                </a:solidFill>
              </a:rPr>
              <a:t>The Park Service Center serves the settled enterprises in the Development Zone and is equipped with composite functions covering Party-building activities, smart study, health services, and </a:t>
            </a:r>
            <a:r>
              <a:rPr lang="en-US" altLang="zh-CN" sz="1400" dirty="0" smtClean="0">
                <a:solidFill>
                  <a:schemeClr val="bg2"/>
                </a:solidFill>
              </a:rPr>
              <a:t>conferences.</a:t>
            </a:r>
          </a:p>
          <a:p>
            <a:pPr marL="285750" indent="-285750">
              <a:lnSpc>
                <a:spcPct val="150000"/>
              </a:lnSpc>
              <a:buFont typeface="Wingdings" panose="05000000000000000000" pitchFamily="2" charset="2"/>
              <a:buChar char="l"/>
            </a:pPr>
            <a:r>
              <a:rPr lang="en-US" altLang="zh-CN" sz="1400" dirty="0">
                <a:solidFill>
                  <a:schemeClr val="bg2"/>
                </a:solidFill>
              </a:rPr>
              <a:t>Red ceramic panel cladding is adopted for the exterior walls: Red has strong </a:t>
            </a:r>
            <a:r>
              <a:rPr lang="en-US" altLang="zh-CN" sz="1400" dirty="0" err="1">
                <a:solidFill>
                  <a:schemeClr val="bg2"/>
                </a:solidFill>
              </a:rPr>
              <a:t>indicativeness</a:t>
            </a:r>
            <a:r>
              <a:rPr lang="en-US" altLang="zh-CN" sz="1400" dirty="0">
                <a:solidFill>
                  <a:schemeClr val="bg2"/>
                </a:solidFill>
              </a:rPr>
              <a:t>, while ceramic panels, tempered by high temperatures, are rich in texture and convey a simple and calm vibe</a:t>
            </a:r>
            <a:r>
              <a:rPr lang="en-US" altLang="zh-CN" sz="1400" dirty="0" smtClean="0">
                <a:solidFill>
                  <a:schemeClr val="bg2"/>
                </a:solidFill>
              </a:rPr>
              <a:t>.</a:t>
            </a:r>
          </a:p>
          <a:p>
            <a:pPr marL="285750" indent="-285750">
              <a:lnSpc>
                <a:spcPct val="150000"/>
              </a:lnSpc>
              <a:buFont typeface="Wingdings" panose="05000000000000000000" pitchFamily="2" charset="2"/>
              <a:buChar char="l"/>
            </a:pPr>
            <a:r>
              <a:rPr lang="en-US" altLang="zh-CN" sz="1400" dirty="0">
                <a:solidFill>
                  <a:schemeClr val="bg2"/>
                </a:solidFill>
              </a:rPr>
              <a:t>The introduction of diagonal lines enhances the dynamism of the facade and embodies the metaphor of the "flag".</a:t>
            </a:r>
            <a:endParaRPr lang="zh-CN" altLang="en-US" sz="1400"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5148064" y="44450"/>
            <a:ext cx="3994031" cy="830997"/>
          </a:xfrm>
          <a:prstGeom prst="rect">
            <a:avLst/>
          </a:prstGeom>
          <a:noFill/>
          <a:ln w="9525">
            <a:noFill/>
          </a:ln>
        </p:spPr>
        <p:txBody>
          <a:bodyPr wrap="square">
            <a:spAutoFit/>
          </a:bodyPr>
          <a:lstStyle/>
          <a:p>
            <a:r>
              <a:rPr lang="en-US" altLang="zh-CN" sz="1600" b="1" dirty="0">
                <a:solidFill>
                  <a:schemeClr val="bg2"/>
                </a:solidFill>
              </a:rPr>
              <a:t>Park Service Center of the Economic and Technological Development Zone </a:t>
            </a:r>
            <a:r>
              <a:rPr lang="en-US" altLang="zh-CN" sz="1600" b="1" dirty="0" smtClean="0">
                <a:solidFill>
                  <a:schemeClr val="bg2"/>
                </a:solidFill>
              </a:rPr>
              <a:t>                     </a:t>
            </a:r>
          </a:p>
          <a:p>
            <a:r>
              <a:rPr lang="en-US" altLang="zh-CN" sz="1600" b="1" dirty="0">
                <a:solidFill>
                  <a:schemeClr val="bg2"/>
                </a:solidFill>
              </a:rPr>
              <a:t> </a:t>
            </a:r>
            <a:r>
              <a:rPr lang="en-US" altLang="zh-CN" sz="1600" b="1" dirty="0" smtClean="0">
                <a:solidFill>
                  <a:schemeClr val="bg2"/>
                </a:solidFill>
              </a:rPr>
              <a:t>                                       - </a:t>
            </a:r>
            <a:r>
              <a:rPr lang="en-US" altLang="zh-CN" sz="1600" b="1" dirty="0">
                <a:solidFill>
                  <a:schemeClr val="bg2"/>
                </a:solidFill>
              </a:rPr>
              <a:t>Before Renovation</a:t>
            </a:r>
          </a:p>
        </p:txBody>
      </p:sp>
      <p:pic>
        <p:nvPicPr>
          <p:cNvPr id="2" name="图片 1" descr="IMG_2074"/>
          <p:cNvPicPr>
            <a:picLocks noChangeAspect="1"/>
          </p:cNvPicPr>
          <p:nvPr/>
        </p:nvPicPr>
        <p:blipFill>
          <a:blip r:embed="rId3"/>
          <a:srcRect/>
          <a:stretch>
            <a:fillRect/>
          </a:stretch>
        </p:blipFill>
        <p:spPr>
          <a:xfrm>
            <a:off x="633730" y="1269365"/>
            <a:ext cx="7877175" cy="4714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descr="上海闵行经济技术开发区园区服务中心改造项目--外立面改造"/>
          <p:cNvPicPr>
            <a:picLocks noChangeAspect="1"/>
          </p:cNvPicPr>
          <p:nvPr/>
        </p:nvPicPr>
        <p:blipFill>
          <a:blip r:embed="rId3"/>
          <a:stretch>
            <a:fillRect/>
          </a:stretch>
        </p:blipFill>
        <p:spPr>
          <a:xfrm>
            <a:off x="-43180" y="1125220"/>
            <a:ext cx="9222740" cy="5187950"/>
          </a:xfrm>
          <a:prstGeom prst="rect">
            <a:avLst/>
          </a:prstGeom>
        </p:spPr>
      </p:pic>
      <p:sp>
        <p:nvSpPr>
          <p:cNvPr id="10" name="矩形 9"/>
          <p:cNvSpPr/>
          <p:nvPr>
            <p:custDataLst>
              <p:tags r:id="rId1"/>
            </p:custDataLst>
          </p:nvPr>
        </p:nvSpPr>
        <p:spPr>
          <a:xfrm>
            <a:off x="5940152" y="44450"/>
            <a:ext cx="3201943" cy="738664"/>
          </a:xfrm>
          <a:prstGeom prst="rect">
            <a:avLst/>
          </a:prstGeom>
          <a:noFill/>
          <a:ln w="9525">
            <a:noFill/>
          </a:ln>
        </p:spPr>
        <p:txBody>
          <a:bodyPr wrap="square">
            <a:spAutoFit/>
          </a:bodyPr>
          <a:lstStyle/>
          <a:p>
            <a:r>
              <a:rPr lang="en-US" altLang="zh-CN" sz="1400" b="1" dirty="0">
                <a:solidFill>
                  <a:schemeClr val="bg2"/>
                </a:solidFill>
              </a:rPr>
              <a:t>Park Service Center of the Economic and Technological Development Zone                      </a:t>
            </a:r>
          </a:p>
          <a:p>
            <a:r>
              <a:rPr lang="en-US" altLang="zh-CN" sz="1400" b="1" dirty="0" smtClean="0">
                <a:solidFill>
                  <a:schemeClr val="bg2"/>
                </a:solidFill>
              </a:rPr>
              <a:t>                                              - </a:t>
            </a:r>
            <a:r>
              <a:rPr lang="en-US" altLang="zh-CN" sz="1400" b="1" dirty="0">
                <a:solidFill>
                  <a:schemeClr val="bg2"/>
                </a:solidFill>
              </a:rPr>
              <a:t>Rendering</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5508104" y="44450"/>
            <a:ext cx="3633991" cy="830997"/>
          </a:xfrm>
          <a:prstGeom prst="rect">
            <a:avLst/>
          </a:prstGeom>
          <a:noFill/>
          <a:ln w="9525">
            <a:noFill/>
          </a:ln>
        </p:spPr>
        <p:txBody>
          <a:bodyPr wrap="square">
            <a:spAutoFit/>
          </a:bodyPr>
          <a:lstStyle/>
          <a:p>
            <a:r>
              <a:rPr lang="en-US" altLang="zh-CN" sz="1600" b="1" dirty="0">
                <a:solidFill>
                  <a:schemeClr val="bg2"/>
                </a:solidFill>
              </a:rPr>
              <a:t>Park Service Center of the Economic and Technological Development Zone                      </a:t>
            </a:r>
          </a:p>
          <a:p>
            <a:r>
              <a:rPr lang="en-US" altLang="zh-CN" sz="1600" b="1" dirty="0">
                <a:solidFill>
                  <a:schemeClr val="bg2"/>
                </a:solidFill>
              </a:rPr>
              <a:t>                                              - Rendering</a:t>
            </a:r>
          </a:p>
        </p:txBody>
      </p:sp>
      <p:pic>
        <p:nvPicPr>
          <p:cNvPr id="2" name="图片 1" descr="3"/>
          <p:cNvPicPr>
            <a:picLocks noChangeAspect="1"/>
          </p:cNvPicPr>
          <p:nvPr>
            <p:custDataLst>
              <p:tags r:id="rId2"/>
            </p:custDataLst>
          </p:nvPr>
        </p:nvPicPr>
        <p:blipFill>
          <a:blip r:embed="rId4"/>
          <a:stretch>
            <a:fillRect/>
          </a:stretch>
        </p:blipFill>
        <p:spPr>
          <a:xfrm>
            <a:off x="635" y="1813560"/>
            <a:ext cx="9166860" cy="40913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5580112" y="44450"/>
            <a:ext cx="3561983" cy="830997"/>
          </a:xfrm>
          <a:prstGeom prst="rect">
            <a:avLst/>
          </a:prstGeom>
          <a:noFill/>
          <a:ln w="9525">
            <a:noFill/>
          </a:ln>
        </p:spPr>
        <p:txBody>
          <a:bodyPr wrap="square">
            <a:spAutoFit/>
          </a:bodyPr>
          <a:lstStyle/>
          <a:p>
            <a:r>
              <a:rPr lang="en-US" altLang="zh-CN" sz="1600" b="1" dirty="0">
                <a:solidFill>
                  <a:schemeClr val="bg2"/>
                </a:solidFill>
              </a:rPr>
              <a:t>Park Service Center of the Economic and Technological Development Zone - </a:t>
            </a:r>
            <a:r>
              <a:rPr lang="en-US" altLang="zh-CN" sz="1600" b="1" dirty="0" smtClean="0">
                <a:solidFill>
                  <a:schemeClr val="bg2"/>
                </a:solidFill>
              </a:rPr>
              <a:t>After </a:t>
            </a:r>
            <a:r>
              <a:rPr lang="en-US" altLang="zh-CN" sz="1600" b="1" dirty="0">
                <a:solidFill>
                  <a:schemeClr val="bg2"/>
                </a:solidFill>
              </a:rPr>
              <a:t>Renovation Photograph</a:t>
            </a:r>
          </a:p>
        </p:txBody>
      </p:sp>
      <p:pic>
        <p:nvPicPr>
          <p:cNvPr id="2" name="图片 1" descr="DSC04879"/>
          <p:cNvPicPr>
            <a:picLocks noChangeAspect="1"/>
          </p:cNvPicPr>
          <p:nvPr/>
        </p:nvPicPr>
        <p:blipFill>
          <a:blip r:embed="rId3"/>
          <a:srcRect/>
          <a:stretch>
            <a:fillRect/>
          </a:stretch>
        </p:blipFill>
        <p:spPr>
          <a:xfrm>
            <a:off x="-1270" y="836930"/>
            <a:ext cx="9143365" cy="5832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6012160" y="44450"/>
            <a:ext cx="3129935" cy="738664"/>
          </a:xfrm>
          <a:prstGeom prst="rect">
            <a:avLst/>
          </a:prstGeom>
          <a:noFill/>
          <a:ln w="9525">
            <a:noFill/>
          </a:ln>
        </p:spPr>
        <p:txBody>
          <a:bodyPr wrap="square">
            <a:spAutoFit/>
          </a:bodyPr>
          <a:lstStyle/>
          <a:p>
            <a:r>
              <a:rPr lang="en-US" altLang="zh-CN" sz="1400" b="1" dirty="0">
                <a:solidFill>
                  <a:schemeClr val="bg2"/>
                </a:solidFill>
              </a:rPr>
              <a:t>Park Service Center of the Economic and Technological Development Zone - After Renovation Photograph</a:t>
            </a:r>
          </a:p>
        </p:txBody>
      </p:sp>
      <p:pic>
        <p:nvPicPr>
          <p:cNvPr id="3" name="图片 2" descr="DSC04877"/>
          <p:cNvPicPr>
            <a:picLocks noChangeAspect="1"/>
          </p:cNvPicPr>
          <p:nvPr/>
        </p:nvPicPr>
        <p:blipFill>
          <a:blip r:embed="rId4"/>
          <a:srcRect/>
          <a:stretch>
            <a:fillRect/>
          </a:stretch>
        </p:blipFill>
        <p:spPr>
          <a:xfrm>
            <a:off x="-1905" y="836930"/>
            <a:ext cx="9144000" cy="5760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564380" y="116632"/>
            <a:ext cx="4281805" cy="461665"/>
          </a:xfrm>
          <a:prstGeom prst="rect">
            <a:avLst/>
          </a:prstGeom>
          <a:noFill/>
          <a:ln w="9525">
            <a:noFill/>
          </a:ln>
        </p:spPr>
        <p:txBody>
          <a:bodyPr wrap="square">
            <a:spAutoFit/>
          </a:bodyPr>
          <a:lstStyle/>
          <a:p>
            <a:pPr algn="r">
              <a:lnSpc>
                <a:spcPct val="150000"/>
              </a:lnSpc>
            </a:pPr>
            <a:r>
              <a:rPr lang="en-US" altLang="zh-CN" sz="1600" dirty="0" smtClean="0">
                <a:solidFill>
                  <a:schemeClr val="bg2"/>
                </a:solidFill>
              </a:rPr>
              <a:t>Intelligent Park </a:t>
            </a:r>
            <a:r>
              <a:rPr lang="en-US" altLang="zh-CN" sz="1600" dirty="0"/>
              <a:t>- Rendering</a:t>
            </a:r>
            <a:endParaRPr lang="zh-CN" altLang="en-US" sz="1500" dirty="0">
              <a:solidFill>
                <a:schemeClr val="bg2"/>
              </a:solidFill>
              <a:latin typeface="微软雅黑" panose="020B0503020204020204" pitchFamily="34" charset="-122"/>
              <a:ea typeface="微软雅黑" panose="020B0503020204020204" pitchFamily="34" charset="-122"/>
              <a:sym typeface="+mn-ea"/>
            </a:endParaRPr>
          </a:p>
        </p:txBody>
      </p:sp>
      <p:pic>
        <p:nvPicPr>
          <p:cNvPr id="28674" name="图片 1"/>
          <p:cNvPicPr>
            <a:picLocks noChangeAspect="1"/>
          </p:cNvPicPr>
          <p:nvPr>
            <p:custDataLst>
              <p:tags r:id="rId2"/>
            </p:custDataLst>
          </p:nvPr>
        </p:nvPicPr>
        <p:blipFill rotWithShape="1">
          <a:blip r:embed="rId4"/>
          <a:srcRect/>
          <a:stretch>
            <a:fillRect/>
          </a:stretch>
        </p:blipFill>
        <p:spPr>
          <a:xfrm>
            <a:off x="-14605" y="669290"/>
            <a:ext cx="9157970" cy="618871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5580112" y="44450"/>
            <a:ext cx="3561983" cy="830997"/>
          </a:xfrm>
          <a:prstGeom prst="rect">
            <a:avLst/>
          </a:prstGeom>
          <a:noFill/>
          <a:ln w="9525">
            <a:noFill/>
          </a:ln>
        </p:spPr>
        <p:txBody>
          <a:bodyPr wrap="square">
            <a:spAutoFit/>
          </a:bodyPr>
          <a:lstStyle/>
          <a:p>
            <a:r>
              <a:rPr lang="en-US" altLang="zh-CN" sz="1600" b="1" dirty="0">
                <a:solidFill>
                  <a:schemeClr val="bg2"/>
                </a:solidFill>
              </a:rPr>
              <a:t>Park Service Center of the Economic and Technological Development Zone - After Renovation Photograph</a:t>
            </a:r>
          </a:p>
        </p:txBody>
      </p:sp>
      <p:pic>
        <p:nvPicPr>
          <p:cNvPr id="2" name="图片 1" descr="DSC04900"/>
          <p:cNvPicPr>
            <a:picLocks noChangeAspect="1"/>
          </p:cNvPicPr>
          <p:nvPr/>
        </p:nvPicPr>
        <p:blipFill>
          <a:blip r:embed="rId4"/>
          <a:srcRect/>
          <a:stretch>
            <a:fillRect/>
          </a:stretch>
        </p:blipFill>
        <p:spPr>
          <a:xfrm>
            <a:off x="-1905" y="981075"/>
            <a:ext cx="9144000" cy="5553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195" y="2060848"/>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2771800" y="2338343"/>
            <a:ext cx="3888432" cy="1754326"/>
          </a:xfrm>
          <a:prstGeom prst="rect">
            <a:avLst/>
          </a:prstGeom>
          <a:noFill/>
          <a:ln w="9525">
            <a:noFill/>
          </a:ln>
        </p:spPr>
        <p:txBody>
          <a:bodyPr wrap="square">
            <a:spAutoFit/>
          </a:bodyPr>
          <a:lstStyle/>
          <a:p>
            <a:pPr algn="dist">
              <a:lnSpc>
                <a:spcPct val="150000"/>
              </a:lnSpc>
            </a:pPr>
            <a:r>
              <a:rPr lang="zh-CN" altLang="en-US" sz="2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TD-3</a:t>
            </a:r>
            <a:r>
              <a:rPr lang="en-US" altLang="zh-CN" sz="2400" b="1" dirty="0"/>
              <a:t> Factory Building Maintenance Project</a:t>
            </a:r>
          </a:p>
          <a:p>
            <a:pPr algn="dist">
              <a:lnSpc>
                <a:spcPct val="150000"/>
              </a:lnSpc>
              <a:buNone/>
            </a:pPr>
            <a:endParaRPr lang="zh-CN" altLang="en-US" sz="2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827405" y="4077608"/>
            <a:ext cx="7993067" cy="1954381"/>
          </a:xfrm>
          <a:prstGeom prst="rect">
            <a:avLst/>
          </a:prstGeom>
          <a:noFill/>
        </p:spPr>
        <p:txBody>
          <a:bodyPr wrap="square" rtlCol="0" anchor="t">
            <a:spAutoFit/>
          </a:bodyPr>
          <a:lstStyle/>
          <a:p>
            <a:pPr marL="171450" indent="-171450">
              <a:lnSpc>
                <a:spcPct val="150000"/>
              </a:lnSpc>
              <a:buFont typeface="Arial" panose="020B0604020202020204" pitchFamily="34" charset="0"/>
              <a:buChar char="•"/>
            </a:pPr>
            <a:r>
              <a:rPr lang="en-US" altLang="zh-CN" sz="1400" b="1" dirty="0">
                <a:solidFill>
                  <a:schemeClr val="bg2"/>
                </a:solidFill>
              </a:rPr>
              <a:t>Total Construction </a:t>
            </a:r>
            <a:r>
              <a:rPr lang="en-US" altLang="zh-CN" sz="1400" b="1" dirty="0" smtClean="0">
                <a:solidFill>
                  <a:schemeClr val="bg2"/>
                </a:solidFill>
              </a:rPr>
              <a:t>Area</a:t>
            </a:r>
            <a:r>
              <a:rPr lang="en-US" altLang="zh-CN" sz="1400" b="1" dirty="0" smtClean="0"/>
              <a:t>:::</a:t>
            </a:r>
            <a:r>
              <a:rPr lang="en-US" altLang="zh-CN" sz="1400" dirty="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rPr>
              <a:t>13228M2</a:t>
            </a:r>
          </a:p>
          <a:p>
            <a:pPr marL="285750" indent="-285750">
              <a:lnSpc>
                <a:spcPct val="150000"/>
              </a:lnSpc>
              <a:buFont typeface="Wingdings" panose="05000000000000000000" pitchFamily="2" charset="2"/>
              <a:buChar char="l"/>
            </a:pPr>
            <a:endParaRPr lang="en-US" altLang="zh-CN" sz="1400" dirty="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dirty="0">
                <a:solidFill>
                  <a:schemeClr val="bg2"/>
                </a:solidFill>
              </a:rPr>
              <a:t>Reorganization of Order</a:t>
            </a:r>
          </a:p>
          <a:p>
            <a:pPr>
              <a:lnSpc>
                <a:spcPct val="150000"/>
              </a:lnSpc>
            </a:pPr>
            <a:r>
              <a:rPr lang="en-US" altLang="zh-CN" sz="1400" dirty="0">
                <a:solidFill>
                  <a:schemeClr val="bg2"/>
                </a:solidFill>
              </a:rPr>
              <a:t>After the rationalization of the facade order, the volumetric relationships of the building have been clarified, and the vertical composition of the facade has been emphasized. This infuses the building with new vitality and contemporary vibes, reflecting the enterprise's proactive and uplifting spirit.</a:t>
            </a:r>
            <a:endParaRPr lang="zh-CN" altLang="en-US" sz="1400"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5220072" y="44450"/>
            <a:ext cx="3922023" cy="338554"/>
          </a:xfrm>
          <a:prstGeom prst="rect">
            <a:avLst/>
          </a:prstGeom>
          <a:noFill/>
          <a:ln w="9525">
            <a:noFill/>
          </a:ln>
        </p:spPr>
        <p:txBody>
          <a:bodyPr wrap="square">
            <a:spAutoFit/>
          </a:bodyPr>
          <a:lstStyle/>
          <a:p>
            <a:r>
              <a:rPr lang="en-US" altLang="zh-CN" sz="1500" dirty="0" smtClean="0">
                <a:solidFill>
                  <a:schemeClr val="bg2"/>
                </a:solidFill>
                <a:latin typeface="微软雅黑" panose="020B0503020204020204" pitchFamily="34" charset="-122"/>
                <a:ea typeface="微软雅黑" panose="020B0503020204020204" pitchFamily="34" charset="-122"/>
                <a:sym typeface="+mn-ea"/>
              </a:rPr>
              <a:t>TD-3</a:t>
            </a:r>
            <a:r>
              <a:rPr lang="en-US" altLang="zh-CN" sz="1600" b="1" dirty="0">
                <a:solidFill>
                  <a:schemeClr val="bg2"/>
                </a:solidFill>
              </a:rPr>
              <a:t>Factory Building - Before Renovation</a:t>
            </a:r>
          </a:p>
        </p:txBody>
      </p:sp>
      <p:grpSp>
        <p:nvGrpSpPr>
          <p:cNvPr id="5" name="组合 4"/>
          <p:cNvGrpSpPr/>
          <p:nvPr/>
        </p:nvGrpSpPr>
        <p:grpSpPr>
          <a:xfrm>
            <a:off x="0" y="1917065"/>
            <a:ext cx="9153525" cy="3498850"/>
            <a:chOff x="0" y="1999"/>
            <a:chExt cx="14415" cy="5510"/>
          </a:xfrm>
        </p:grpSpPr>
        <p:pic>
          <p:nvPicPr>
            <p:cNvPr id="2" name="图片 1" descr="微信图片_2020122116554125"/>
            <p:cNvPicPr>
              <a:picLocks noChangeAspect="1"/>
            </p:cNvPicPr>
            <p:nvPr>
              <p:custDataLst>
                <p:tags r:id="rId2"/>
              </p:custDataLst>
            </p:nvPr>
          </p:nvPicPr>
          <p:blipFill>
            <a:blip r:embed="rId4"/>
            <a:srcRect/>
            <a:stretch>
              <a:fillRect/>
            </a:stretch>
          </p:blipFill>
          <p:spPr>
            <a:xfrm>
              <a:off x="0" y="1999"/>
              <a:ext cx="7183" cy="5510"/>
            </a:xfrm>
            <a:prstGeom prst="rect">
              <a:avLst/>
            </a:prstGeom>
          </p:spPr>
        </p:pic>
        <p:pic>
          <p:nvPicPr>
            <p:cNvPr id="3" name="图片 2" descr="微信图片_202012211655414"/>
            <p:cNvPicPr>
              <a:picLocks noChangeAspect="1"/>
            </p:cNvPicPr>
            <p:nvPr/>
          </p:nvPicPr>
          <p:blipFill>
            <a:blip r:embed="rId5"/>
            <a:stretch>
              <a:fillRect/>
            </a:stretch>
          </p:blipFill>
          <p:spPr>
            <a:xfrm>
              <a:off x="7200" y="1999"/>
              <a:ext cx="7215" cy="550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706540"/>
          </a:xfrm>
          <a:prstGeom prst="rect">
            <a:avLst/>
          </a:prstGeom>
          <a:noFill/>
          <a:ln w="9525">
            <a:noFill/>
          </a:ln>
        </p:spPr>
        <p:txBody>
          <a:bodyPr wrap="square">
            <a:spAutoFit/>
          </a:bodyPr>
          <a:lstStyle/>
          <a:p>
            <a:pPr algn="r">
              <a:lnSpc>
                <a:spcPct val="150000"/>
              </a:lnSpc>
            </a:pPr>
            <a:r>
              <a:rPr lang="en-US" altLang="zh-CN" sz="1400" dirty="0">
                <a:solidFill>
                  <a:schemeClr val="bg2"/>
                </a:solidFill>
                <a:latin typeface="微软雅黑" panose="020B0503020204020204" pitchFamily="34" charset="-122"/>
                <a:ea typeface="微软雅黑" panose="020B0503020204020204" pitchFamily="34" charset="-122"/>
                <a:sym typeface="+mn-ea"/>
              </a:rPr>
              <a:t>TD-3</a:t>
            </a:r>
            <a:r>
              <a:rPr lang="en-US" altLang="zh-CN" sz="1400" b="1" dirty="0">
                <a:solidFill>
                  <a:schemeClr val="bg2"/>
                </a:solidFill>
              </a:rPr>
              <a:t>Factory </a:t>
            </a:r>
            <a:r>
              <a:rPr lang="en-US" altLang="zh-CN" sz="1400" b="1" dirty="0" smtClean="0">
                <a:solidFill>
                  <a:schemeClr val="bg2"/>
                </a:solidFill>
              </a:rPr>
              <a:t>Building</a:t>
            </a:r>
          </a:p>
          <a:p>
            <a:pPr algn="r">
              <a:lnSpc>
                <a:spcPct val="150000"/>
              </a:lnSpc>
            </a:pPr>
            <a:r>
              <a:rPr lang="en-US" altLang="zh-CN" sz="1400" b="1" dirty="0" smtClean="0">
                <a:solidFill>
                  <a:schemeClr val="bg2"/>
                </a:solidFill>
              </a:rPr>
              <a:t> </a:t>
            </a:r>
            <a:r>
              <a:rPr lang="en-US" altLang="zh-CN" sz="1400" b="1" dirty="0">
                <a:solidFill>
                  <a:schemeClr val="bg2"/>
                </a:solidFill>
              </a:rPr>
              <a:t>- Rendering</a:t>
            </a:r>
            <a:endParaRPr lang="zh-CN" altLang="en-US" sz="1500" dirty="0">
              <a:solidFill>
                <a:schemeClr val="bg2"/>
              </a:solidFill>
              <a:latin typeface="微软雅黑" panose="020B0503020204020204" pitchFamily="34" charset="-122"/>
              <a:ea typeface="微软雅黑" panose="020B0503020204020204" pitchFamily="34" charset="-122"/>
              <a:sym typeface="+mn-ea"/>
            </a:endParaRPr>
          </a:p>
        </p:txBody>
      </p:sp>
      <p:pic>
        <p:nvPicPr>
          <p:cNvPr id="2" name="图片 1" descr="正1"/>
          <p:cNvPicPr>
            <a:picLocks noChangeAspect="1"/>
          </p:cNvPicPr>
          <p:nvPr/>
        </p:nvPicPr>
        <p:blipFill>
          <a:blip r:embed="rId3"/>
          <a:srcRect/>
          <a:stretch>
            <a:fillRect/>
          </a:stretch>
        </p:blipFill>
        <p:spPr>
          <a:xfrm>
            <a:off x="0" y="1033145"/>
            <a:ext cx="9227185" cy="52177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707886"/>
          </a:xfrm>
          <a:prstGeom prst="rect">
            <a:avLst/>
          </a:prstGeom>
          <a:noFill/>
          <a:ln w="9525">
            <a:noFill/>
          </a:ln>
        </p:spPr>
        <p:txBody>
          <a:bodyPr wrap="square">
            <a:spAutoFit/>
          </a:bodyPr>
          <a:lstStyle/>
          <a:p>
            <a:pPr algn="r">
              <a:lnSpc>
                <a:spcPct val="150000"/>
              </a:lnSpc>
            </a:pPr>
            <a:r>
              <a:rPr lang="en-US" altLang="zh-CN" sz="1600" dirty="0">
                <a:solidFill>
                  <a:schemeClr val="bg2"/>
                </a:solidFill>
                <a:latin typeface="微软雅黑" panose="020B0503020204020204" pitchFamily="34" charset="-122"/>
                <a:ea typeface="微软雅黑" panose="020B0503020204020204" pitchFamily="34" charset="-122"/>
                <a:sym typeface="+mn-ea"/>
              </a:rPr>
              <a:t>TD-3</a:t>
            </a:r>
            <a:r>
              <a:rPr lang="en-US" altLang="zh-CN" sz="1600" b="1" dirty="0">
                <a:solidFill>
                  <a:schemeClr val="bg2"/>
                </a:solidFill>
              </a:rPr>
              <a:t>Factory Building</a:t>
            </a:r>
          </a:p>
          <a:p>
            <a:r>
              <a:rPr lang="en-US" altLang="zh-CN" sz="1600" b="1" dirty="0">
                <a:solidFill>
                  <a:schemeClr val="bg2"/>
                </a:solidFill>
              </a:rPr>
              <a:t> </a:t>
            </a:r>
            <a:r>
              <a:rPr lang="en-US" altLang="zh-CN" sz="1600" b="1" dirty="0" smtClean="0">
                <a:solidFill>
                  <a:schemeClr val="bg2"/>
                </a:solidFill>
              </a:rPr>
              <a:t>                           - After </a:t>
            </a:r>
            <a:r>
              <a:rPr lang="en-US" altLang="zh-CN" sz="1600" b="1" dirty="0">
                <a:solidFill>
                  <a:schemeClr val="bg2"/>
                </a:solidFill>
              </a:rPr>
              <a:t>Renovation Photograph</a:t>
            </a:r>
          </a:p>
        </p:txBody>
      </p:sp>
      <p:pic>
        <p:nvPicPr>
          <p:cNvPr id="8" name="图片 7" descr="3 拷贝"/>
          <p:cNvPicPr>
            <a:picLocks noChangeAspect="1"/>
          </p:cNvPicPr>
          <p:nvPr/>
        </p:nvPicPr>
        <p:blipFill>
          <a:blip r:embed="rId3"/>
          <a:srcRect/>
          <a:stretch>
            <a:fillRect/>
          </a:stretch>
        </p:blipFill>
        <p:spPr>
          <a:xfrm>
            <a:off x="635" y="887095"/>
            <a:ext cx="9149715" cy="5594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4860290" y="44450"/>
            <a:ext cx="4281805" cy="630942"/>
          </a:xfrm>
          <a:prstGeom prst="rect">
            <a:avLst/>
          </a:prstGeom>
          <a:noFill/>
          <a:ln w="9525">
            <a:noFill/>
          </a:ln>
        </p:spPr>
        <p:txBody>
          <a:bodyPr wrap="square">
            <a:spAutoFit/>
          </a:bodyPr>
          <a:lstStyle/>
          <a:p>
            <a:pPr algn="r">
              <a:lnSpc>
                <a:spcPct val="150000"/>
              </a:lnSpc>
            </a:pPr>
            <a:r>
              <a:rPr lang="en-US" altLang="zh-CN" sz="1400" dirty="0">
                <a:solidFill>
                  <a:schemeClr val="bg2"/>
                </a:solidFill>
                <a:latin typeface="微软雅黑" panose="020B0503020204020204" pitchFamily="34" charset="-122"/>
                <a:ea typeface="微软雅黑" panose="020B0503020204020204" pitchFamily="34" charset="-122"/>
                <a:sym typeface="+mn-ea"/>
              </a:rPr>
              <a:t>TD-3</a:t>
            </a:r>
            <a:r>
              <a:rPr lang="en-US" altLang="zh-CN" sz="1400" b="1" dirty="0">
                <a:solidFill>
                  <a:schemeClr val="bg2"/>
                </a:solidFill>
              </a:rPr>
              <a:t>Factory Building</a:t>
            </a:r>
          </a:p>
          <a:p>
            <a:r>
              <a:rPr lang="en-US" altLang="zh-CN" sz="1400" b="1" dirty="0">
                <a:solidFill>
                  <a:schemeClr val="bg2"/>
                </a:solidFill>
              </a:rPr>
              <a:t>                           </a:t>
            </a:r>
            <a:r>
              <a:rPr lang="en-US" altLang="zh-CN" sz="1400" b="1" dirty="0" smtClean="0">
                <a:solidFill>
                  <a:schemeClr val="bg2"/>
                </a:solidFill>
              </a:rPr>
              <a:t>             </a:t>
            </a:r>
            <a:r>
              <a:rPr lang="en-US" altLang="zh-CN" sz="1400" b="1" dirty="0">
                <a:solidFill>
                  <a:schemeClr val="bg2"/>
                </a:solidFill>
              </a:rPr>
              <a:t>- After Renovation Photograph</a:t>
            </a:r>
          </a:p>
        </p:txBody>
      </p:sp>
      <p:pic>
        <p:nvPicPr>
          <p:cNvPr id="2" name="图片 1" descr="DSC05213"/>
          <p:cNvPicPr>
            <a:picLocks noChangeAspect="1"/>
          </p:cNvPicPr>
          <p:nvPr/>
        </p:nvPicPr>
        <p:blipFill>
          <a:blip r:embed="rId3"/>
          <a:srcRect/>
          <a:stretch>
            <a:fillRect/>
          </a:stretch>
        </p:blipFill>
        <p:spPr>
          <a:xfrm>
            <a:off x="252095" y="764704"/>
            <a:ext cx="8668385" cy="59358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195" y="1628800"/>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1979712" y="1834540"/>
            <a:ext cx="5040559" cy="1200329"/>
          </a:xfrm>
          <a:prstGeom prst="rect">
            <a:avLst/>
          </a:prstGeom>
          <a:noFill/>
          <a:ln w="9525">
            <a:noFill/>
          </a:ln>
        </p:spPr>
        <p:txBody>
          <a:bodyPr wrap="square">
            <a:spAutoFit/>
          </a:bodyPr>
          <a:lstStyle/>
          <a:p>
            <a:r>
              <a:rPr lang="en-US" altLang="zh-CN" sz="2400" b="1" dirty="0"/>
              <a:t>Base for the Industrialization of Scientific and Technological Achievements</a:t>
            </a:r>
          </a:p>
        </p:txBody>
      </p:sp>
      <p:sp>
        <p:nvSpPr>
          <p:cNvPr id="5" name="文本框 4"/>
          <p:cNvSpPr txBox="1"/>
          <p:nvPr/>
        </p:nvSpPr>
        <p:spPr>
          <a:xfrm>
            <a:off x="440518" y="3573016"/>
            <a:ext cx="8379954" cy="3352906"/>
          </a:xfrm>
          <a:prstGeom prst="rect">
            <a:avLst/>
          </a:prstGeom>
          <a:noFill/>
        </p:spPr>
        <p:txBody>
          <a:bodyPr wrap="square" rtlCol="0" anchor="t">
            <a:spAutoFit/>
          </a:bodyPr>
          <a:lstStyle/>
          <a:p>
            <a:r>
              <a:rPr lang="en-US" altLang="zh-CN" sz="1400" dirty="0" smtClean="0">
                <a:solidFill>
                  <a:schemeClr val="bg2"/>
                </a:solidFill>
                <a:latin typeface="微软雅黑" panose="020B0503020204020204" pitchFamily="34" charset="-122"/>
                <a:ea typeface="微软雅黑" panose="020B0503020204020204" pitchFamily="34" charset="-122"/>
              </a:rPr>
              <a:t>      </a:t>
            </a:r>
            <a:r>
              <a:rPr lang="en-US" altLang="zh-CN" sz="1400" b="1" dirty="0">
                <a:solidFill>
                  <a:schemeClr val="bg2"/>
                </a:solidFill>
              </a:rPr>
              <a:t>This is also a renovation and renewal project of an existing building. Originally constructed in the early 1980s, the building features a C-shaped floor plan, with its main structure stretching nearly 100 meters in length. For this renovation, no alterations to the original structure are allowed, nor can the scope of the original facade be exceeded. The building’s function has shifted from being production-oriented to research-oriented—how to infuse it with humanistic care and achieve a magnificent transformation, and how to endow this massive building with vitality?</a:t>
            </a:r>
          </a:p>
          <a:p>
            <a:endParaRPr lang="en-US" altLang="zh-CN" sz="1400" dirty="0" smtClean="0">
              <a:solidFill>
                <a:schemeClr val="bg2"/>
              </a:solidFill>
            </a:endParaRPr>
          </a:p>
          <a:p>
            <a:r>
              <a:rPr lang="en-US" altLang="zh-CN" sz="1400" dirty="0" smtClean="0">
                <a:solidFill>
                  <a:schemeClr val="bg2"/>
                </a:solidFill>
              </a:rPr>
              <a:t>We </a:t>
            </a:r>
            <a:r>
              <a:rPr lang="en-US" altLang="zh-CN" sz="1400" dirty="0">
                <a:solidFill>
                  <a:schemeClr val="bg2"/>
                </a:solidFill>
              </a:rPr>
              <a:t>used low-lightness fluorocarbon paint as the base for the building’s vast exterior walls, laying the foundation for an overall atmosphere of calmness and profundity. Facing the nearly 100-meter-long strip windows, we broke down the scale, applied folded and rotated treatment to the windows, and added some high-saturation color blocks. It is as if a huge folding fan is inserted into the horizontally extending building; instead of being overwhelmed by the dark colors, the building exudes immense vitality. Sometimes, a building does not require complex and quirky shapes or huge financial investment—</a:t>
            </a:r>
            <a:r>
              <a:rPr lang="en-US" altLang="zh-CN" sz="1400" b="1" dirty="0">
                <a:solidFill>
                  <a:schemeClr val="bg2"/>
                </a:solidFill>
              </a:rPr>
              <a:t>the architect’s in-depth experience and rational thinking are the true keys to a building’s vitality</a:t>
            </a:r>
            <a:r>
              <a:rPr lang="en-US" altLang="zh-CN" sz="1400" dirty="0">
                <a:solidFill>
                  <a:schemeClr val="bg2"/>
                </a:solidFill>
              </a:rPr>
              <a:t>.</a:t>
            </a:r>
          </a:p>
          <a:p>
            <a:pPr marL="171450" indent="-171450">
              <a:lnSpc>
                <a:spcPct val="150000"/>
              </a:lnSpc>
              <a:buFont typeface="Arial" panose="020B0604020202020204" pitchFamily="34" charset="0"/>
              <a:buChar char="•"/>
            </a:pPr>
            <a:endParaRPr lang="zh-CN" altLang="en-US" sz="1200"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6012160" y="44450"/>
            <a:ext cx="3129936" cy="1077218"/>
          </a:xfrm>
          <a:prstGeom prst="rect">
            <a:avLst/>
          </a:prstGeom>
          <a:noFill/>
          <a:ln w="9525">
            <a:noFill/>
          </a:ln>
        </p:spPr>
        <p:txBody>
          <a:bodyPr wrap="square">
            <a:spAutoFit/>
          </a:bodyPr>
          <a:lstStyle/>
          <a:p>
            <a:r>
              <a:rPr lang="en-US" altLang="zh-CN" sz="1600" b="1" dirty="0">
                <a:solidFill>
                  <a:schemeClr val="bg2"/>
                </a:solidFill>
              </a:rPr>
              <a:t>Base for the Industrialization of Scientific and Technological </a:t>
            </a:r>
            <a:r>
              <a:rPr lang="en-US" altLang="zh-CN" sz="1600" b="1" dirty="0" smtClean="0">
                <a:solidFill>
                  <a:schemeClr val="bg2"/>
                </a:solidFill>
              </a:rPr>
              <a:t>Achievements</a:t>
            </a:r>
          </a:p>
          <a:p>
            <a:r>
              <a:rPr lang="en-US" altLang="zh-CN" sz="1600" b="1" dirty="0" smtClean="0">
                <a:solidFill>
                  <a:schemeClr val="bg2"/>
                </a:solidFill>
              </a:rPr>
              <a:t>                    - </a:t>
            </a:r>
            <a:r>
              <a:rPr lang="en-US" altLang="zh-CN" sz="1600" b="1" dirty="0">
                <a:solidFill>
                  <a:schemeClr val="bg2"/>
                </a:solidFill>
              </a:rPr>
              <a:t>Before </a:t>
            </a:r>
            <a:r>
              <a:rPr lang="en-US" altLang="zh-CN" sz="1600" b="1" dirty="0" smtClean="0">
                <a:solidFill>
                  <a:schemeClr val="bg2"/>
                </a:solidFill>
              </a:rPr>
              <a:t>Renovation</a:t>
            </a:r>
            <a:endParaRPr lang="en-US" altLang="zh-CN" sz="1600" b="1" dirty="0">
              <a:solidFill>
                <a:schemeClr val="bg2"/>
              </a:solidFill>
            </a:endParaRPr>
          </a:p>
        </p:txBody>
      </p:sp>
      <p:pic>
        <p:nvPicPr>
          <p:cNvPr id="3" name="图片 2" descr="1079223788"/>
          <p:cNvPicPr>
            <a:picLocks noChangeAspect="1"/>
          </p:cNvPicPr>
          <p:nvPr/>
        </p:nvPicPr>
        <p:blipFill>
          <a:blip r:embed="rId3"/>
          <a:srcRect/>
          <a:stretch>
            <a:fillRect/>
          </a:stretch>
        </p:blipFill>
        <p:spPr>
          <a:xfrm>
            <a:off x="4126230" y="3644900"/>
            <a:ext cx="5018405" cy="2698115"/>
          </a:xfrm>
          <a:prstGeom prst="rect">
            <a:avLst/>
          </a:prstGeom>
        </p:spPr>
      </p:pic>
      <p:pic>
        <p:nvPicPr>
          <p:cNvPr id="4" name="图片 3" descr="1227671937"/>
          <p:cNvPicPr>
            <a:picLocks noChangeAspect="1"/>
          </p:cNvPicPr>
          <p:nvPr/>
        </p:nvPicPr>
        <p:blipFill>
          <a:blip r:embed="rId4"/>
          <a:srcRect/>
          <a:stretch>
            <a:fillRect/>
          </a:stretch>
        </p:blipFill>
        <p:spPr>
          <a:xfrm>
            <a:off x="35560" y="606669"/>
            <a:ext cx="5883667" cy="29823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5004048" y="44450"/>
            <a:ext cx="4138047" cy="830997"/>
          </a:xfrm>
          <a:prstGeom prst="rect">
            <a:avLst/>
          </a:prstGeom>
          <a:noFill/>
          <a:ln w="9525">
            <a:noFill/>
          </a:ln>
        </p:spPr>
        <p:txBody>
          <a:bodyPr wrap="square">
            <a:spAutoFit/>
          </a:bodyPr>
          <a:lstStyle/>
          <a:p>
            <a:r>
              <a:rPr lang="en-US" altLang="zh-CN" sz="1600" b="1" dirty="0">
                <a:solidFill>
                  <a:schemeClr val="bg2"/>
                </a:solidFill>
              </a:rPr>
              <a:t>Base for the Industrialization of Scientific and Technological Achievements </a:t>
            </a:r>
            <a:endParaRPr lang="en-US" altLang="zh-CN" sz="1600" b="1" dirty="0" smtClean="0">
              <a:solidFill>
                <a:schemeClr val="bg2"/>
              </a:solidFill>
            </a:endParaRPr>
          </a:p>
          <a:p>
            <a:r>
              <a:rPr lang="en-US" altLang="zh-CN" sz="1600" b="1" dirty="0" smtClean="0">
                <a:solidFill>
                  <a:schemeClr val="bg2"/>
                </a:solidFill>
              </a:rPr>
              <a:t>               - </a:t>
            </a:r>
            <a:r>
              <a:rPr lang="en-US" altLang="zh-CN" sz="1600" b="1" dirty="0">
                <a:solidFill>
                  <a:schemeClr val="bg2"/>
                </a:solidFill>
              </a:rPr>
              <a:t>After Renovation Actual Photos</a:t>
            </a:r>
          </a:p>
        </p:txBody>
      </p:sp>
      <p:pic>
        <p:nvPicPr>
          <p:cNvPr id="2" name="图片 1" descr="c (1)"/>
          <p:cNvPicPr>
            <a:picLocks noChangeAspect="1"/>
          </p:cNvPicPr>
          <p:nvPr/>
        </p:nvPicPr>
        <p:blipFill>
          <a:blip r:embed="rId3"/>
          <a:stretch>
            <a:fillRect/>
          </a:stretch>
        </p:blipFill>
        <p:spPr>
          <a:xfrm>
            <a:off x="828040" y="804545"/>
            <a:ext cx="7868920" cy="5902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descr="c (3)"/>
          <p:cNvPicPr>
            <a:picLocks noChangeAspect="1"/>
          </p:cNvPicPr>
          <p:nvPr/>
        </p:nvPicPr>
        <p:blipFill rotWithShape="1">
          <a:blip r:embed="rId3"/>
          <a:srcRect/>
          <a:stretch>
            <a:fillRect/>
          </a:stretch>
        </p:blipFill>
        <p:spPr>
          <a:xfrm>
            <a:off x="1905" y="855234"/>
            <a:ext cx="9142095" cy="5697304"/>
          </a:xfrm>
          <a:prstGeom prst="rect">
            <a:avLst/>
          </a:prstGeom>
        </p:spPr>
      </p:pic>
      <p:sp>
        <p:nvSpPr>
          <p:cNvPr id="10" name="矩形 9"/>
          <p:cNvSpPr/>
          <p:nvPr>
            <p:custDataLst>
              <p:tags r:id="rId1"/>
            </p:custDataLst>
          </p:nvPr>
        </p:nvSpPr>
        <p:spPr>
          <a:xfrm>
            <a:off x="5652120" y="44450"/>
            <a:ext cx="3489975" cy="738664"/>
          </a:xfrm>
          <a:prstGeom prst="rect">
            <a:avLst/>
          </a:prstGeom>
          <a:noFill/>
          <a:ln w="9525">
            <a:noFill/>
          </a:ln>
        </p:spPr>
        <p:txBody>
          <a:bodyPr wrap="square">
            <a:spAutoFit/>
          </a:bodyPr>
          <a:lstStyle/>
          <a:p>
            <a:r>
              <a:rPr lang="en-US" altLang="zh-CN" sz="1400" b="1" dirty="0">
                <a:solidFill>
                  <a:schemeClr val="bg2"/>
                </a:solidFill>
              </a:rPr>
              <a:t>Base for the Industrialization of Scientific and Technological Achievements </a:t>
            </a:r>
          </a:p>
          <a:p>
            <a:r>
              <a:rPr lang="en-US" altLang="zh-CN" sz="1400" b="1" dirty="0">
                <a:solidFill>
                  <a:schemeClr val="bg2"/>
                </a:solidFill>
              </a:rPr>
              <a:t>               - After Renovation Actual Photos</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4860290" y="44450"/>
            <a:ext cx="4283710" cy="461665"/>
          </a:xfrm>
          <a:prstGeom prst="rect">
            <a:avLst/>
          </a:prstGeom>
          <a:noFill/>
          <a:ln w="9525">
            <a:noFill/>
          </a:ln>
        </p:spPr>
        <p:txBody>
          <a:bodyPr wrap="square">
            <a:spAutoFit/>
          </a:bodyPr>
          <a:lstStyle/>
          <a:p>
            <a:pPr algn="r">
              <a:lnSpc>
                <a:spcPct val="150000"/>
              </a:lnSpc>
            </a:pPr>
            <a:r>
              <a:rPr lang="en-US" altLang="zh-CN" sz="1600" dirty="0"/>
              <a:t>"</a:t>
            </a:r>
            <a:r>
              <a:rPr lang="en-US" altLang="zh-CN" sz="1600" dirty="0">
                <a:solidFill>
                  <a:schemeClr val="bg2"/>
                </a:solidFill>
              </a:rPr>
              <a:t>Intelligent </a:t>
            </a:r>
            <a:r>
              <a:rPr lang="en-US" altLang="zh-CN" sz="1600" dirty="0" smtClean="0">
                <a:solidFill>
                  <a:schemeClr val="bg2"/>
                </a:solidFill>
              </a:rPr>
              <a:t>Park </a:t>
            </a:r>
            <a:r>
              <a:rPr lang="en-US" altLang="zh-CN" sz="1600" dirty="0">
                <a:solidFill>
                  <a:schemeClr val="bg2"/>
                </a:solidFill>
              </a:rPr>
              <a:t>- Actual </a:t>
            </a:r>
            <a:r>
              <a:rPr lang="en-US" altLang="zh-CN" sz="1600" dirty="0"/>
              <a:t>Photo</a:t>
            </a:r>
            <a:endParaRPr lang="zh-CN" altLang="en-US" sz="1500" dirty="0">
              <a:solidFill>
                <a:schemeClr val="bg2"/>
              </a:solidFill>
              <a:latin typeface="微软雅黑" panose="020B0503020204020204" pitchFamily="34" charset="-122"/>
              <a:ea typeface="微软雅黑" panose="020B0503020204020204" pitchFamily="34" charset="-122"/>
              <a:sym typeface="+mn-ea"/>
            </a:endParaRPr>
          </a:p>
        </p:txBody>
      </p:sp>
      <p:pic>
        <p:nvPicPr>
          <p:cNvPr id="4" name="图片 3" descr="DSC05342"/>
          <p:cNvPicPr>
            <a:picLocks noChangeAspect="1"/>
          </p:cNvPicPr>
          <p:nvPr/>
        </p:nvPicPr>
        <p:blipFill>
          <a:blip r:embed="rId3"/>
          <a:stretch>
            <a:fillRect/>
          </a:stretch>
        </p:blipFill>
        <p:spPr>
          <a:xfrm>
            <a:off x="612775" y="523875"/>
            <a:ext cx="7885430" cy="6334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descr="c (4)"/>
          <p:cNvPicPr>
            <a:picLocks noChangeAspect="1"/>
          </p:cNvPicPr>
          <p:nvPr/>
        </p:nvPicPr>
        <p:blipFill>
          <a:blip r:embed="rId3"/>
          <a:srcRect/>
          <a:stretch>
            <a:fillRect/>
          </a:stretch>
        </p:blipFill>
        <p:spPr>
          <a:xfrm>
            <a:off x="0" y="1124744"/>
            <a:ext cx="9154833" cy="5018859"/>
          </a:xfrm>
          <a:prstGeom prst="rect">
            <a:avLst/>
          </a:prstGeom>
        </p:spPr>
      </p:pic>
      <p:sp>
        <p:nvSpPr>
          <p:cNvPr id="10" name="矩形 9"/>
          <p:cNvSpPr/>
          <p:nvPr>
            <p:custDataLst>
              <p:tags r:id="rId1"/>
            </p:custDataLst>
          </p:nvPr>
        </p:nvSpPr>
        <p:spPr>
          <a:xfrm>
            <a:off x="5724128" y="44450"/>
            <a:ext cx="3417967" cy="738664"/>
          </a:xfrm>
          <a:prstGeom prst="rect">
            <a:avLst/>
          </a:prstGeom>
          <a:noFill/>
          <a:ln w="9525">
            <a:noFill/>
          </a:ln>
        </p:spPr>
        <p:txBody>
          <a:bodyPr wrap="square">
            <a:spAutoFit/>
          </a:bodyPr>
          <a:lstStyle/>
          <a:p>
            <a:r>
              <a:rPr lang="en-US" altLang="zh-CN" sz="1400" b="1" dirty="0">
                <a:solidFill>
                  <a:schemeClr val="bg2"/>
                </a:solidFill>
              </a:rPr>
              <a:t>Base for the Industrialization of Scientific and Technological Achievements </a:t>
            </a:r>
          </a:p>
          <a:p>
            <a:r>
              <a:rPr lang="en-US" altLang="zh-CN" sz="1400" b="1" dirty="0">
                <a:solidFill>
                  <a:schemeClr val="bg2"/>
                </a:solidFill>
              </a:rPr>
              <a:t>               - After Renovation Actual Photos</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195" y="1458600"/>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4" name="矩形 3"/>
          <p:cNvSpPr/>
          <p:nvPr>
            <p:custDataLst>
              <p:tags r:id="rId2"/>
            </p:custDataLst>
          </p:nvPr>
        </p:nvSpPr>
        <p:spPr>
          <a:xfrm>
            <a:off x="3275856" y="1885670"/>
            <a:ext cx="3671545" cy="461665"/>
          </a:xfrm>
          <a:prstGeom prst="rect">
            <a:avLst/>
          </a:prstGeom>
          <a:noFill/>
          <a:ln w="9525">
            <a:noFill/>
          </a:ln>
        </p:spPr>
        <p:txBody>
          <a:bodyPr wrap="square">
            <a:spAutoFit/>
          </a:bodyPr>
          <a:lstStyle/>
          <a:p>
            <a:r>
              <a:rPr lang="en-US" altLang="zh-CN" sz="2400" b="1" dirty="0"/>
              <a:t>Library Renovation</a:t>
            </a:r>
          </a:p>
        </p:txBody>
      </p:sp>
      <p:sp>
        <p:nvSpPr>
          <p:cNvPr id="5" name="文本框 4"/>
          <p:cNvSpPr txBox="1"/>
          <p:nvPr/>
        </p:nvSpPr>
        <p:spPr>
          <a:xfrm>
            <a:off x="395536" y="3068961"/>
            <a:ext cx="8424936" cy="3323987"/>
          </a:xfrm>
          <a:prstGeom prst="rect">
            <a:avLst/>
          </a:prstGeom>
          <a:noFill/>
        </p:spPr>
        <p:txBody>
          <a:bodyPr wrap="square" rtlCol="0" anchor="t">
            <a:spAutoFit/>
          </a:bodyPr>
          <a:lstStyle/>
          <a:p>
            <a:r>
              <a:rPr lang="en-US" altLang="zh-CN" sz="1400" b="1" dirty="0">
                <a:solidFill>
                  <a:schemeClr val="bg2"/>
                </a:solidFill>
              </a:rPr>
              <a:t>The Library of Shanghai Normal University (SHNU)</a:t>
            </a:r>
          </a:p>
          <a:p>
            <a:r>
              <a:rPr lang="en-US" altLang="zh-CN" sz="1400" dirty="0">
                <a:solidFill>
                  <a:schemeClr val="bg2"/>
                </a:solidFill>
              </a:rPr>
              <a:t>Built in the 1980s, the library was not located in the central area of the campus due to site constraints in the old campus. Surrounding the library are red-brick, pitched-roof buildings "with ethnic characteristics" dating back to the 1950s. Its entrance is situated on a path with many twists and turns, and the entrance hall is largely obscured by greenery. The building as a whole has a heavy color palette, and this area has shown a tendency to become marginalized.</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We sought to endow the building with appeal through a distinctive entrance space: white steel components with a distinct rhythmic quality and a transparent glass hall create a stark contrast with the solid buildings from the 1950s, bringing a fresh, contemporary vibe to the campus. The large overhanging eave at the entrance gives the building a generous, approachable, and inclusive stance, and the entrance hall has since become the most popular indoor space.</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The significance of urban renewal lies in revitalizing overlooked spaces and areas. Architects should play an active role in this process. In our practice of urban renewal, we always remain committed to our mission and dedicate ourselves to unremitting efforts for it.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6444208" y="44450"/>
            <a:ext cx="2697887" cy="338554"/>
          </a:xfrm>
          <a:prstGeom prst="rect">
            <a:avLst/>
          </a:prstGeom>
          <a:noFill/>
          <a:ln w="9525">
            <a:noFill/>
          </a:ln>
        </p:spPr>
        <p:txBody>
          <a:bodyPr wrap="square">
            <a:spAutoFit/>
          </a:bodyPr>
          <a:lstStyle/>
          <a:p>
            <a:r>
              <a:rPr lang="en-US" altLang="zh-CN" sz="1600" b="1" dirty="0">
                <a:solidFill>
                  <a:schemeClr val="bg2"/>
                </a:solidFill>
              </a:rPr>
              <a:t>Library - Before Renovation</a:t>
            </a:r>
          </a:p>
        </p:txBody>
      </p:sp>
      <p:pic>
        <p:nvPicPr>
          <p:cNvPr id="15" name="图片 14" descr="外立面效果图.jpg"/>
          <p:cNvPicPr>
            <a:picLocks noChangeAspect="1"/>
          </p:cNvPicPr>
          <p:nvPr/>
        </p:nvPicPr>
        <p:blipFill>
          <a:blip r:embed="rId3"/>
          <a:stretch>
            <a:fillRect/>
          </a:stretch>
        </p:blipFill>
        <p:spPr>
          <a:xfrm>
            <a:off x="2649" y="1779299"/>
            <a:ext cx="4932040" cy="3699656"/>
          </a:xfrm>
          <a:prstGeom prst="rect">
            <a:avLst/>
          </a:prstGeom>
        </p:spPr>
      </p:pic>
      <p:pic>
        <p:nvPicPr>
          <p:cNvPr id="3" name="图片 2"/>
          <p:cNvPicPr>
            <a:picLocks noChangeAspect="1"/>
          </p:cNvPicPr>
          <p:nvPr/>
        </p:nvPicPr>
        <p:blipFill rotWithShape="1">
          <a:blip r:embed="rId4"/>
          <a:srcRect/>
          <a:stretch>
            <a:fillRect/>
          </a:stretch>
        </p:blipFill>
        <p:spPr>
          <a:xfrm rot="5400000">
            <a:off x="5207772" y="1578225"/>
            <a:ext cx="3699657" cy="41018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descr="0819"/>
          <p:cNvPicPr>
            <a:picLocks noChangeAspect="1"/>
          </p:cNvPicPr>
          <p:nvPr/>
        </p:nvPicPr>
        <p:blipFill>
          <a:blip r:embed="rId3"/>
          <a:srcRect/>
          <a:stretch>
            <a:fillRect/>
          </a:stretch>
        </p:blipFill>
        <p:spPr>
          <a:xfrm>
            <a:off x="-17145" y="908685"/>
            <a:ext cx="9161145" cy="5508625"/>
          </a:xfrm>
          <a:prstGeom prst="rect">
            <a:avLst/>
          </a:prstGeom>
        </p:spPr>
      </p:pic>
      <p:sp>
        <p:nvSpPr>
          <p:cNvPr id="10" name="矩形 9"/>
          <p:cNvSpPr/>
          <p:nvPr>
            <p:custDataLst>
              <p:tags r:id="rId1"/>
            </p:custDataLst>
          </p:nvPr>
        </p:nvSpPr>
        <p:spPr>
          <a:xfrm>
            <a:off x="6372200" y="44450"/>
            <a:ext cx="2769895" cy="307777"/>
          </a:xfrm>
          <a:prstGeom prst="rect">
            <a:avLst/>
          </a:prstGeom>
          <a:noFill/>
          <a:ln w="9525">
            <a:noFill/>
          </a:ln>
        </p:spPr>
        <p:txBody>
          <a:bodyPr wrap="square">
            <a:spAutoFit/>
          </a:bodyPr>
          <a:lstStyle/>
          <a:p>
            <a:r>
              <a:rPr lang="en-US" altLang="zh-CN" sz="1400" b="1" dirty="0">
                <a:solidFill>
                  <a:schemeClr val="bg2"/>
                </a:solidFill>
              </a:rPr>
              <a:t>Library Renovation - Rendering</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6156176" y="44450"/>
            <a:ext cx="2985919" cy="338554"/>
          </a:xfrm>
          <a:prstGeom prst="rect">
            <a:avLst/>
          </a:prstGeom>
          <a:noFill/>
          <a:ln w="9525">
            <a:noFill/>
          </a:ln>
        </p:spPr>
        <p:txBody>
          <a:bodyPr wrap="square">
            <a:spAutoFit/>
          </a:bodyPr>
          <a:lstStyle/>
          <a:p>
            <a:r>
              <a:rPr lang="en-US" altLang="zh-CN" sz="1600" b="1" dirty="0">
                <a:solidFill>
                  <a:schemeClr val="bg2"/>
                </a:solidFill>
              </a:rPr>
              <a:t>Library Renovation - Rendering</a:t>
            </a:r>
          </a:p>
        </p:txBody>
      </p:sp>
      <p:pic>
        <p:nvPicPr>
          <p:cNvPr id="2" name="图片 1" descr="微信图片_20231204103511"/>
          <p:cNvPicPr>
            <a:picLocks noChangeAspect="1"/>
          </p:cNvPicPr>
          <p:nvPr/>
        </p:nvPicPr>
        <p:blipFill>
          <a:blip r:embed="rId3"/>
          <a:stretch>
            <a:fillRect/>
          </a:stretch>
        </p:blipFill>
        <p:spPr>
          <a:xfrm>
            <a:off x="-29845" y="1158240"/>
            <a:ext cx="9171940" cy="5205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descr="01"/>
          <p:cNvPicPr>
            <a:picLocks noChangeAspect="1"/>
          </p:cNvPicPr>
          <p:nvPr/>
        </p:nvPicPr>
        <p:blipFill>
          <a:blip r:embed="rId3"/>
          <a:stretch>
            <a:fillRect/>
          </a:stretch>
        </p:blipFill>
        <p:spPr>
          <a:xfrm>
            <a:off x="0" y="1195070"/>
            <a:ext cx="9144000" cy="5143500"/>
          </a:xfrm>
          <a:prstGeom prst="rect">
            <a:avLst/>
          </a:prstGeom>
        </p:spPr>
      </p:pic>
      <p:sp>
        <p:nvSpPr>
          <p:cNvPr id="10" name="矩形 9"/>
          <p:cNvSpPr/>
          <p:nvPr>
            <p:custDataLst>
              <p:tags r:id="rId1"/>
            </p:custDataLst>
          </p:nvPr>
        </p:nvSpPr>
        <p:spPr>
          <a:xfrm>
            <a:off x="5436096" y="44450"/>
            <a:ext cx="3705999" cy="338554"/>
          </a:xfrm>
          <a:prstGeom prst="rect">
            <a:avLst/>
          </a:prstGeom>
          <a:noFill/>
          <a:ln w="9525">
            <a:noFill/>
          </a:ln>
        </p:spPr>
        <p:txBody>
          <a:bodyPr wrap="square">
            <a:spAutoFit/>
          </a:bodyPr>
          <a:lstStyle/>
          <a:p>
            <a:r>
              <a:rPr lang="en-US" altLang="zh-CN" sz="1600" b="1" dirty="0">
                <a:solidFill>
                  <a:schemeClr val="bg2"/>
                </a:solidFill>
              </a:rPr>
              <a:t>Library Renovation - Interior Rendering</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图片 1" descr="DSC05656"/>
          <p:cNvPicPr>
            <a:picLocks noChangeAspect="1"/>
          </p:cNvPicPr>
          <p:nvPr/>
        </p:nvPicPr>
        <p:blipFill>
          <a:blip r:embed="rId3"/>
          <a:srcRect/>
          <a:stretch>
            <a:fillRect/>
          </a:stretch>
        </p:blipFill>
        <p:spPr>
          <a:xfrm>
            <a:off x="4445" y="828040"/>
            <a:ext cx="9139555" cy="6029960"/>
          </a:xfrm>
          <a:prstGeom prst="rect">
            <a:avLst/>
          </a:prstGeom>
        </p:spPr>
      </p:pic>
      <p:sp>
        <p:nvSpPr>
          <p:cNvPr id="10" name="矩形 9"/>
          <p:cNvSpPr/>
          <p:nvPr>
            <p:custDataLst>
              <p:tags r:id="rId1"/>
            </p:custDataLst>
          </p:nvPr>
        </p:nvSpPr>
        <p:spPr>
          <a:xfrm>
            <a:off x="6012160" y="44450"/>
            <a:ext cx="3129935" cy="338554"/>
          </a:xfrm>
          <a:prstGeom prst="rect">
            <a:avLst/>
          </a:prstGeom>
          <a:noFill/>
          <a:ln w="9525">
            <a:noFill/>
          </a:ln>
        </p:spPr>
        <p:txBody>
          <a:bodyPr wrap="square">
            <a:spAutoFit/>
          </a:bodyPr>
          <a:lstStyle/>
          <a:p>
            <a:r>
              <a:rPr lang="en-US" altLang="zh-CN" sz="1600" b="1" dirty="0">
                <a:solidFill>
                  <a:schemeClr val="bg2"/>
                </a:solidFill>
              </a:rPr>
              <a:t>Library Renovation - Photograph</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6300192" y="44450"/>
            <a:ext cx="2841903" cy="307777"/>
          </a:xfrm>
          <a:prstGeom prst="rect">
            <a:avLst/>
          </a:prstGeom>
          <a:noFill/>
          <a:ln w="9525">
            <a:noFill/>
          </a:ln>
        </p:spPr>
        <p:txBody>
          <a:bodyPr wrap="square">
            <a:spAutoFit/>
          </a:bodyPr>
          <a:lstStyle/>
          <a:p>
            <a:r>
              <a:rPr lang="en-US" altLang="zh-CN" sz="1400" b="1" dirty="0">
                <a:solidFill>
                  <a:schemeClr val="bg2"/>
                </a:solidFill>
              </a:rPr>
              <a:t>Library Renovation - Photograph</a:t>
            </a:r>
          </a:p>
        </p:txBody>
      </p:sp>
      <p:pic>
        <p:nvPicPr>
          <p:cNvPr id="4" name="图片 3" descr="DSC05693"/>
          <p:cNvPicPr>
            <a:picLocks noChangeAspect="1"/>
          </p:cNvPicPr>
          <p:nvPr/>
        </p:nvPicPr>
        <p:blipFill>
          <a:blip r:embed="rId3"/>
          <a:stretch>
            <a:fillRect/>
          </a:stretch>
        </p:blipFill>
        <p:spPr>
          <a:xfrm>
            <a:off x="0" y="548640"/>
            <a:ext cx="8264525" cy="61982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36195" y="1124997"/>
            <a:ext cx="9216390" cy="16103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2987675" y="1557432"/>
            <a:ext cx="3753485" cy="830997"/>
          </a:xfrm>
          <a:prstGeom prst="rect">
            <a:avLst/>
          </a:prstGeom>
          <a:noFill/>
          <a:ln w="9525">
            <a:noFill/>
          </a:ln>
        </p:spPr>
        <p:txBody>
          <a:bodyPr wrap="square">
            <a:spAutoFit/>
          </a:bodyPr>
          <a:lstStyle/>
          <a:p>
            <a:r>
              <a:rPr lang="en-US" altLang="zh-CN" sz="2400" b="1" dirty="0"/>
              <a:t>Campus Building of UN Category II Institutions</a:t>
            </a:r>
          </a:p>
        </p:txBody>
      </p:sp>
      <p:sp>
        <p:nvSpPr>
          <p:cNvPr id="5" name="文本框 7"/>
          <p:cNvSpPr txBox="1">
            <a:spLocks noChangeArrowheads="1"/>
          </p:cNvSpPr>
          <p:nvPr/>
        </p:nvSpPr>
        <p:spPr bwMode="auto">
          <a:xfrm>
            <a:off x="323528" y="2852807"/>
            <a:ext cx="8352928" cy="3970318"/>
          </a:xfrm>
          <a:prstGeom prst="rect">
            <a:avLst/>
          </a:prstGeom>
          <a:noFill/>
          <a:ln w="9525">
            <a:noFill/>
            <a:miter lim="800000"/>
          </a:ln>
        </p:spPr>
        <p:txBody>
          <a:bodyPr wrap="square">
            <a:spAutoFit/>
          </a:bodyPr>
          <a:lstStyle/>
          <a:p>
            <a:r>
              <a:rPr lang="en-US" altLang="zh-CN" sz="1400" dirty="0">
                <a:solidFill>
                  <a:schemeClr val="bg2"/>
                </a:solidFill>
              </a:rPr>
              <a:t>This is also a renovation and adaptive reuse project of an existing building. Originally constructed in the early 1980s, the building, constrained by the limitations of its era, features a complex form. Its overall structure and construction methods pose numerous potential safety hazards; the fire evacuation design for the setback building deviates significantly from current codes and standards; and the building is relatively enclosed, failing to establish good interaction with the green landscape. It is trapped in a strange state where "the garden is divided by the building, yet the garden cannot be seen from within the building."</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Many renovation projects require sorting out the tangled history and current situation, and the design must advance steadily toward the established goal with absolute clarity of logic. However, limitations in investment, constraints from technical codes, and shackles of conventional thinking can all become obstacles to the work. Sometimes, the architect’s obstinate "heroic" design concepts also become self-imposed constraints on the project. The fundamental principle of architectural design has always revolved around human nature. The profound changes brought about by technological progress are far less significant than the constancy of human nature—and this is precisely why we can continuously draw rich nourishment from the long river of history. At times, we are dazzled by a host of complicated techniques, yet we forget those seemingly simple fundamental principles that generations of architects have strived to pursue. Perhaps architecture itself is not that complicated; it may be we who overcomplicate it.</a:t>
            </a:r>
          </a:p>
          <a:p>
            <a:r>
              <a:rPr lang="en-US" altLang="zh-CN" sz="1400" dirty="0">
                <a:solidFill>
                  <a:schemeClr val="bg2"/>
                </a:solidFill>
              </a:rPr>
              <a:t/>
            </a:r>
            <a:br>
              <a:rPr lang="en-US" altLang="zh-CN" sz="1400" dirty="0">
                <a:solidFill>
                  <a:schemeClr val="bg2"/>
                </a:solidFill>
              </a:rPr>
            </a:br>
            <a:r>
              <a:rPr lang="en-US" altLang="zh-CN" sz="1400" dirty="0">
                <a:solidFill>
                  <a:schemeClr val="bg2"/>
                </a:solidFill>
              </a:rPr>
              <a:t>All technologies and doctrines should serve people, and we must never be enslaved by dogma.</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5724128" y="44450"/>
            <a:ext cx="3417967" cy="830997"/>
          </a:xfrm>
          <a:prstGeom prst="rect">
            <a:avLst/>
          </a:prstGeom>
          <a:noFill/>
          <a:ln w="9525">
            <a:noFill/>
          </a:ln>
        </p:spPr>
        <p:txBody>
          <a:bodyPr wrap="square">
            <a:spAutoFit/>
          </a:bodyPr>
          <a:lstStyle/>
          <a:p>
            <a:r>
              <a:rPr lang="en-US" altLang="zh-CN" sz="1600" b="1" dirty="0">
                <a:solidFill>
                  <a:schemeClr val="bg2"/>
                </a:solidFill>
              </a:rPr>
              <a:t>Campus Building of UN Category II Institutions </a:t>
            </a:r>
            <a:endParaRPr lang="en-US" altLang="zh-CN" sz="1600" b="1" dirty="0" smtClean="0">
              <a:solidFill>
                <a:schemeClr val="bg2"/>
              </a:solidFill>
            </a:endParaRPr>
          </a:p>
          <a:p>
            <a:r>
              <a:rPr lang="en-US" altLang="zh-CN" sz="1600" b="1" dirty="0" smtClean="0">
                <a:solidFill>
                  <a:schemeClr val="bg2"/>
                </a:solidFill>
              </a:rPr>
              <a:t>- </a:t>
            </a:r>
            <a:r>
              <a:rPr lang="en-US" altLang="zh-CN" sz="1600" b="1" dirty="0">
                <a:solidFill>
                  <a:schemeClr val="bg2"/>
                </a:solidFill>
              </a:rPr>
              <a:t>Before Renovation</a:t>
            </a:r>
          </a:p>
        </p:txBody>
      </p:sp>
      <p:pic>
        <p:nvPicPr>
          <p:cNvPr id="7" name="图片 6"/>
          <p:cNvPicPr>
            <a:picLocks noChangeAspect="1"/>
          </p:cNvPicPr>
          <p:nvPr/>
        </p:nvPicPr>
        <p:blipFill rotWithShape="1">
          <a:blip r:embed="rId3"/>
          <a:srcRect/>
          <a:stretch>
            <a:fillRect/>
          </a:stretch>
        </p:blipFill>
        <p:spPr>
          <a:xfrm>
            <a:off x="-1" y="1700808"/>
            <a:ext cx="9142095" cy="44003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descr="DSC05522"/>
          <p:cNvPicPr>
            <a:picLocks noChangeAspect="1"/>
          </p:cNvPicPr>
          <p:nvPr/>
        </p:nvPicPr>
        <p:blipFill>
          <a:blip r:embed="rId3"/>
          <a:stretch>
            <a:fillRect/>
          </a:stretch>
        </p:blipFill>
        <p:spPr>
          <a:xfrm>
            <a:off x="0" y="0"/>
            <a:ext cx="6858000" cy="6858000"/>
          </a:xfrm>
          <a:prstGeom prst="rect">
            <a:avLst/>
          </a:prstGeom>
        </p:spPr>
      </p:pic>
      <p:sp>
        <p:nvSpPr>
          <p:cNvPr id="2" name="矩形 1"/>
          <p:cNvSpPr/>
          <p:nvPr>
            <p:custDataLst>
              <p:tags r:id="rId1"/>
            </p:custDataLst>
          </p:nvPr>
        </p:nvSpPr>
        <p:spPr>
          <a:xfrm>
            <a:off x="4860290" y="44450"/>
            <a:ext cx="4281805" cy="461665"/>
          </a:xfrm>
          <a:prstGeom prst="rect">
            <a:avLst/>
          </a:prstGeom>
          <a:noFill/>
          <a:ln w="9525">
            <a:noFill/>
          </a:ln>
        </p:spPr>
        <p:txBody>
          <a:bodyPr wrap="square">
            <a:spAutoFit/>
          </a:bodyPr>
          <a:lstStyle/>
          <a:p>
            <a:pPr algn="r">
              <a:lnSpc>
                <a:spcPct val="150000"/>
              </a:lnSpc>
            </a:pPr>
            <a:r>
              <a:rPr lang="en-US" altLang="zh-CN" sz="1600" dirty="0" smtClean="0">
                <a:solidFill>
                  <a:schemeClr val="bg2"/>
                </a:solidFill>
              </a:rPr>
              <a:t>Intelligent Park </a:t>
            </a:r>
            <a:r>
              <a:rPr lang="en-US" altLang="zh-CN" sz="1600" dirty="0">
                <a:solidFill>
                  <a:schemeClr val="bg2"/>
                </a:solidFill>
              </a:rPr>
              <a:t>- Actual </a:t>
            </a:r>
            <a:r>
              <a:rPr lang="en-US" altLang="zh-CN" sz="1600" dirty="0"/>
              <a:t>Photo</a:t>
            </a:r>
            <a:endParaRPr lang="zh-CN" altLang="en-US" sz="1500" dirty="0">
              <a:solidFill>
                <a:schemeClr val="bg2"/>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5724128" y="44450"/>
            <a:ext cx="3417967" cy="830997"/>
          </a:xfrm>
          <a:prstGeom prst="rect">
            <a:avLst/>
          </a:prstGeom>
          <a:noFill/>
          <a:ln w="9525">
            <a:noFill/>
          </a:ln>
        </p:spPr>
        <p:txBody>
          <a:bodyPr wrap="square">
            <a:spAutoFit/>
          </a:bodyPr>
          <a:lstStyle/>
          <a:p>
            <a:r>
              <a:rPr lang="en-US" altLang="zh-CN" sz="1600" b="1" dirty="0">
                <a:solidFill>
                  <a:schemeClr val="bg2"/>
                </a:solidFill>
              </a:rPr>
              <a:t>Campus Building of UN Category II Institutions </a:t>
            </a:r>
            <a:endParaRPr lang="en-US" altLang="zh-CN" sz="1600" b="1" dirty="0" smtClean="0">
              <a:solidFill>
                <a:schemeClr val="bg2"/>
              </a:solidFill>
            </a:endParaRPr>
          </a:p>
          <a:p>
            <a:r>
              <a:rPr lang="en-US" altLang="zh-CN" sz="1600" b="1" dirty="0" smtClean="0">
                <a:solidFill>
                  <a:schemeClr val="bg2"/>
                </a:solidFill>
              </a:rPr>
              <a:t>                               - </a:t>
            </a:r>
            <a:r>
              <a:rPr lang="en-US" altLang="zh-CN" sz="1600" b="1" dirty="0">
                <a:solidFill>
                  <a:schemeClr val="bg2"/>
                </a:solidFill>
              </a:rPr>
              <a:t>Lobby Rendering</a:t>
            </a:r>
          </a:p>
        </p:txBody>
      </p:sp>
      <p:pic>
        <p:nvPicPr>
          <p:cNvPr id="2" name="图片 1"/>
          <p:cNvPicPr>
            <a:picLocks noChangeAspect="1"/>
          </p:cNvPicPr>
          <p:nvPr>
            <p:custDataLst>
              <p:tags r:id="rId2"/>
            </p:custDataLst>
          </p:nvPr>
        </p:nvPicPr>
        <p:blipFill>
          <a:blip r:embed="rId4"/>
          <a:stretch>
            <a:fillRect/>
          </a:stretch>
        </p:blipFill>
        <p:spPr>
          <a:xfrm>
            <a:off x="635" y="909320"/>
            <a:ext cx="9143365" cy="5713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4860290" y="44450"/>
            <a:ext cx="4281805" cy="553998"/>
          </a:xfrm>
          <a:prstGeom prst="rect">
            <a:avLst/>
          </a:prstGeom>
          <a:noFill/>
          <a:ln w="9525">
            <a:noFill/>
          </a:ln>
        </p:spPr>
        <p:txBody>
          <a:bodyPr wrap="square">
            <a:spAutoFit/>
          </a:bodyPr>
          <a:lstStyle/>
          <a:p>
            <a:r>
              <a:rPr lang="en-US" altLang="zh-CN" sz="1400" b="1" dirty="0">
                <a:solidFill>
                  <a:schemeClr val="bg2"/>
                </a:solidFill>
              </a:rPr>
              <a:t>Campus Building of UN Category II Institutions </a:t>
            </a:r>
          </a:p>
          <a:p>
            <a:r>
              <a:rPr lang="en-US" altLang="zh-CN" sz="1600" b="1" dirty="0" smtClean="0">
                <a:solidFill>
                  <a:schemeClr val="bg2"/>
                </a:solidFill>
              </a:rPr>
              <a:t>                                         Lobby </a:t>
            </a:r>
            <a:r>
              <a:rPr lang="en-US" altLang="zh-CN" sz="1600" b="1" dirty="0">
                <a:solidFill>
                  <a:schemeClr val="bg2"/>
                </a:solidFill>
              </a:rPr>
              <a:t>- Rendering</a:t>
            </a:r>
          </a:p>
        </p:txBody>
      </p:sp>
      <p:pic>
        <p:nvPicPr>
          <p:cNvPr id="4" name="图片 3"/>
          <p:cNvPicPr>
            <a:picLocks noChangeAspect="1"/>
          </p:cNvPicPr>
          <p:nvPr/>
        </p:nvPicPr>
        <p:blipFill>
          <a:blip r:embed="rId3"/>
          <a:stretch>
            <a:fillRect/>
          </a:stretch>
        </p:blipFill>
        <p:spPr>
          <a:xfrm>
            <a:off x="-38100" y="876300"/>
            <a:ext cx="9194165" cy="5746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4572000" y="44450"/>
            <a:ext cx="4570095" cy="931024"/>
          </a:xfrm>
          <a:prstGeom prst="rect">
            <a:avLst/>
          </a:prstGeom>
          <a:noFill/>
          <a:ln w="9525">
            <a:noFill/>
          </a:ln>
        </p:spPr>
        <p:txBody>
          <a:bodyPr wrap="square">
            <a:spAutoFit/>
          </a:bodyPr>
          <a:lstStyle/>
          <a:p>
            <a:r>
              <a:rPr lang="en-US" altLang="zh-CN" sz="1600" b="1" dirty="0">
                <a:solidFill>
                  <a:schemeClr val="bg2"/>
                </a:solidFill>
              </a:rPr>
              <a:t>Campus Building of UN Category II Institutions </a:t>
            </a:r>
            <a:endParaRPr lang="en-US" altLang="zh-CN" sz="1600" b="1" dirty="0" smtClean="0">
              <a:solidFill>
                <a:schemeClr val="bg2"/>
              </a:solidFill>
            </a:endParaRPr>
          </a:p>
          <a:p>
            <a:r>
              <a:rPr lang="en-US" altLang="zh-CN" sz="1600" b="1" dirty="0" smtClean="0">
                <a:solidFill>
                  <a:schemeClr val="bg2"/>
                </a:solidFill>
              </a:rPr>
              <a:t>                                         Dining  Hall</a:t>
            </a:r>
            <a:r>
              <a:rPr lang="en-US" altLang="zh-CN" sz="1500" dirty="0" smtClean="0">
                <a:solidFill>
                  <a:schemeClr val="bg2"/>
                </a:solidFill>
                <a:latin typeface="微软雅黑" panose="020B0503020204020204" pitchFamily="34" charset="-122"/>
                <a:ea typeface="微软雅黑" panose="020B0503020204020204" pitchFamily="34" charset="-122"/>
                <a:sym typeface="+mn-ea"/>
              </a:rPr>
              <a:t> </a:t>
            </a:r>
            <a:r>
              <a:rPr lang="en-US" altLang="zh-CN" sz="1600" b="1" dirty="0">
                <a:solidFill>
                  <a:schemeClr val="bg2"/>
                </a:solidFill>
              </a:rPr>
              <a:t>- Rendering</a:t>
            </a:r>
          </a:p>
          <a:p>
            <a:pPr algn="r">
              <a:lnSpc>
                <a:spcPct val="150000"/>
              </a:lnSpc>
              <a:buNone/>
            </a:pPr>
            <a:endParaRPr lang="zh-CN" altLang="en-US" sz="1500" dirty="0">
              <a:solidFill>
                <a:schemeClr val="bg2"/>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custDataLst>
              <p:tags r:id="rId2"/>
            </p:custDataLst>
          </p:nvPr>
        </p:nvPicPr>
        <p:blipFill rotWithShape="1">
          <a:blip r:embed="rId4"/>
          <a:srcRect/>
          <a:stretch>
            <a:fillRect/>
          </a:stretch>
        </p:blipFill>
        <p:spPr>
          <a:xfrm>
            <a:off x="1905" y="980728"/>
            <a:ext cx="9142095" cy="5765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4860290" y="44450"/>
            <a:ext cx="4281805" cy="553998"/>
          </a:xfrm>
          <a:prstGeom prst="rect">
            <a:avLst/>
          </a:prstGeom>
          <a:noFill/>
          <a:ln w="9525">
            <a:noFill/>
          </a:ln>
        </p:spPr>
        <p:txBody>
          <a:bodyPr wrap="square">
            <a:spAutoFit/>
          </a:bodyPr>
          <a:lstStyle/>
          <a:p>
            <a:r>
              <a:rPr lang="en-US" altLang="zh-CN" sz="1400" b="1" dirty="0">
                <a:solidFill>
                  <a:schemeClr val="bg2"/>
                </a:solidFill>
              </a:rPr>
              <a:t>Campus Building of UN Category II Institutions </a:t>
            </a:r>
          </a:p>
          <a:p>
            <a:r>
              <a:rPr lang="en-US" altLang="zh-CN" sz="1600" b="1" dirty="0">
                <a:solidFill>
                  <a:schemeClr val="bg2"/>
                </a:solidFill>
              </a:rPr>
              <a:t> </a:t>
            </a:r>
            <a:r>
              <a:rPr lang="en-US" altLang="zh-CN" sz="1600" b="1" dirty="0" smtClean="0">
                <a:solidFill>
                  <a:schemeClr val="bg2"/>
                </a:solidFill>
              </a:rPr>
              <a:t>                                                 - </a:t>
            </a:r>
            <a:r>
              <a:rPr lang="en-US" altLang="zh-CN" sz="1600" b="1" dirty="0">
                <a:solidFill>
                  <a:schemeClr val="bg2"/>
                </a:solidFill>
              </a:rPr>
              <a:t>Photograph</a:t>
            </a:r>
          </a:p>
        </p:txBody>
      </p:sp>
      <p:pic>
        <p:nvPicPr>
          <p:cNvPr id="2" name="图片 1" descr="DSC05942"/>
          <p:cNvPicPr>
            <a:picLocks noChangeAspect="1"/>
          </p:cNvPicPr>
          <p:nvPr/>
        </p:nvPicPr>
        <p:blipFill>
          <a:blip r:embed="rId3"/>
          <a:srcRect/>
          <a:stretch>
            <a:fillRect/>
          </a:stretch>
        </p:blipFill>
        <p:spPr>
          <a:xfrm>
            <a:off x="-1905" y="1125220"/>
            <a:ext cx="9145905" cy="5009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5508104" y="44450"/>
            <a:ext cx="3633991" cy="738664"/>
          </a:xfrm>
          <a:prstGeom prst="rect">
            <a:avLst/>
          </a:prstGeom>
          <a:noFill/>
          <a:ln w="9525">
            <a:noFill/>
          </a:ln>
        </p:spPr>
        <p:txBody>
          <a:bodyPr wrap="square">
            <a:spAutoFit/>
          </a:bodyPr>
          <a:lstStyle/>
          <a:p>
            <a:r>
              <a:rPr lang="en-US" altLang="zh-CN" sz="1400" b="1" dirty="0">
                <a:solidFill>
                  <a:schemeClr val="bg2"/>
                </a:solidFill>
              </a:rPr>
              <a:t>Campus Building of UN Category II Institutions </a:t>
            </a:r>
          </a:p>
          <a:p>
            <a:r>
              <a:rPr lang="en-US" altLang="zh-CN" sz="1400" b="1" dirty="0">
                <a:solidFill>
                  <a:schemeClr val="bg2"/>
                </a:solidFill>
              </a:rPr>
              <a:t>                                                  - Photograph</a:t>
            </a:r>
          </a:p>
        </p:txBody>
      </p:sp>
      <p:pic>
        <p:nvPicPr>
          <p:cNvPr id="4" name="图片 3" descr="DSC05852"/>
          <p:cNvPicPr>
            <a:picLocks noChangeAspect="1"/>
          </p:cNvPicPr>
          <p:nvPr/>
        </p:nvPicPr>
        <p:blipFill>
          <a:blip r:embed="rId3"/>
          <a:stretch>
            <a:fillRect/>
          </a:stretch>
        </p:blipFill>
        <p:spPr>
          <a:xfrm>
            <a:off x="0" y="828040"/>
            <a:ext cx="8395335" cy="5596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wx"/>
          <p:cNvPicPr>
            <a:picLocks noChangeAspect="1"/>
          </p:cNvPicPr>
          <p:nvPr/>
        </p:nvPicPr>
        <p:blipFill>
          <a:blip r:embed="rId2"/>
          <a:stretch>
            <a:fillRect/>
          </a:stretch>
        </p:blipFill>
        <p:spPr>
          <a:xfrm>
            <a:off x="1475656" y="1404732"/>
            <a:ext cx="1852295" cy="1819910"/>
          </a:xfrm>
          <a:prstGeom prst="rect">
            <a:avLst/>
          </a:prstGeom>
        </p:spPr>
      </p:pic>
      <p:sp>
        <p:nvSpPr>
          <p:cNvPr id="3" name="矩形 1"/>
          <p:cNvSpPr/>
          <p:nvPr/>
        </p:nvSpPr>
        <p:spPr>
          <a:xfrm>
            <a:off x="1473206" y="3717032"/>
            <a:ext cx="5184576" cy="2383790"/>
          </a:xfrm>
          <a:prstGeom prst="rect">
            <a:avLst/>
          </a:prstGeom>
          <a:noFill/>
          <a:ln w="9525">
            <a:noFill/>
          </a:ln>
        </p:spPr>
        <p:txBody>
          <a:bodyPr>
            <a:noAutofit/>
          </a:bodyPr>
          <a:lstStyle/>
          <a:p>
            <a:r>
              <a:rPr lang="en-US" altLang="zh-CN" sz="1400" b="1" dirty="0"/>
              <a:t>Address: Room 501, No. 6 </a:t>
            </a:r>
            <a:r>
              <a:rPr lang="en-US" altLang="zh-CN" sz="1400" b="1" dirty="0" err="1"/>
              <a:t>Pubei</a:t>
            </a:r>
            <a:r>
              <a:rPr lang="en-US" altLang="zh-CN" sz="1400" b="1" dirty="0"/>
              <a:t> Road, </a:t>
            </a:r>
            <a:r>
              <a:rPr lang="en-US" altLang="zh-CN" sz="1400" b="1" dirty="0" err="1"/>
              <a:t>Xuhui</a:t>
            </a:r>
            <a:r>
              <a:rPr lang="en-US" altLang="zh-CN" sz="1400" b="1" dirty="0"/>
              <a:t> District, Shanghai, China </a:t>
            </a:r>
            <a:endParaRPr lang="en-US" altLang="zh-CN" sz="1400" b="1" dirty="0" smtClean="0"/>
          </a:p>
          <a:p>
            <a:r>
              <a:rPr lang="en-US" altLang="zh-CN" sz="1400" b="1" dirty="0" smtClean="0"/>
              <a:t>Postal </a:t>
            </a:r>
            <a:r>
              <a:rPr lang="en-US" altLang="zh-CN" sz="1400" b="1" dirty="0"/>
              <a:t>Code</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：200235</a:t>
            </a:r>
          </a:p>
          <a:p>
            <a:pPr>
              <a:lnSpc>
                <a:spcPct val="120000"/>
              </a:lnSpc>
              <a:spcBef>
                <a:spcPts val="0"/>
              </a:spcBef>
              <a:spcAft>
                <a:spcPts val="0"/>
              </a:spcAft>
            </a:pPr>
            <a:r>
              <a:rPr lang="en-US" altLang="zh-CN" sz="1400" b="1" dirty="0" smtClean="0"/>
              <a:t>Tel</a:t>
            </a:r>
            <a:r>
              <a:rPr lang="en-US" altLang="zh-CN" sz="1400" b="1" dirty="0" smtClean="0"/>
              <a:t>:</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+86-</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21-64700945    </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+86-21-</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64941120</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nSpc>
                <a:spcPct val="120000"/>
              </a:lnSpc>
              <a:spcBef>
                <a:spcPts val="0"/>
              </a:spcBef>
              <a:spcAft>
                <a:spcPts val="0"/>
              </a:spcAft>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Tax:+86-2</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-64822524</a:t>
            </a:r>
          </a:p>
          <a:p>
            <a:pPr>
              <a:lnSpc>
                <a:spcPct val="120000"/>
              </a:lnSpc>
              <a:spcBef>
                <a:spcPts val="0"/>
              </a:spcBef>
              <a:spcAft>
                <a:spcPts val="0"/>
              </a:spcAft>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Email</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ygzcjy@vip.sina.com      </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hlinkClick r:id="rId3"/>
              </a:rPr>
              <a:t>shyxad@163.</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hlinkClick r:id="rId3"/>
              </a:rPr>
              <a:t>com</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矩形 3"/>
          <p:cNvSpPr/>
          <p:nvPr/>
        </p:nvSpPr>
        <p:spPr>
          <a:xfrm>
            <a:off x="1547664" y="971400"/>
            <a:ext cx="1498808" cy="366575"/>
          </a:xfrm>
          <a:prstGeom prst="rect">
            <a:avLst/>
          </a:prstGeom>
        </p:spPr>
        <p:txBody>
          <a:bodyPr wrap="none">
            <a:spAutoFit/>
          </a:bodyPr>
          <a:lstStyle/>
          <a:p>
            <a:pPr>
              <a:lnSpc>
                <a:spcPct val="120000"/>
              </a:lnSpc>
              <a:spcBef>
                <a:spcPts val="0"/>
              </a:spcBef>
              <a:spcAft>
                <a:spcPts val="0"/>
              </a:spcAft>
            </a:pPr>
            <a:r>
              <a:rPr lang="en-US" altLang="zh-CN" sz="1600" b="1" dirty="0" err="1" smtClean="0">
                <a:sym typeface="微软雅黑" panose="020B0503020204020204" pitchFamily="34" charset="-122"/>
              </a:rPr>
              <a:t>Wechat</a:t>
            </a:r>
            <a:r>
              <a:rPr lang="en-US" altLang="zh-CN" sz="1600" b="1" dirty="0" smtClean="0">
                <a:sym typeface="微软雅黑" panose="020B0503020204020204" pitchFamily="34" charset="-122"/>
              </a:rPr>
              <a:t>:</a:t>
            </a:r>
            <a:r>
              <a:rPr lang="zh-CN" altLang="en-US" sz="1600" b="1" dirty="0" smtClean="0">
                <a:sym typeface="微软雅黑" panose="020B0503020204020204" pitchFamily="34" charset="-122"/>
              </a:rPr>
              <a:t>半行书</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614" y="1531738"/>
            <a:ext cx="1651150" cy="1631337"/>
          </a:xfrm>
          <a:prstGeom prst="rect">
            <a:avLst/>
          </a:prstGeom>
        </p:spPr>
      </p:pic>
      <p:sp>
        <p:nvSpPr>
          <p:cNvPr id="6" name="矩形 5"/>
          <p:cNvSpPr/>
          <p:nvPr/>
        </p:nvSpPr>
        <p:spPr>
          <a:xfrm>
            <a:off x="4283968" y="929644"/>
            <a:ext cx="3449312" cy="369525"/>
          </a:xfrm>
          <a:prstGeom prst="rect">
            <a:avLst/>
          </a:prstGeom>
        </p:spPr>
        <p:txBody>
          <a:bodyPr wrap="square">
            <a:spAutoFit/>
          </a:bodyPr>
          <a:lstStyle/>
          <a:p>
            <a:pPr>
              <a:lnSpc>
                <a:spcPct val="120000"/>
              </a:lnSpc>
              <a:spcBef>
                <a:spcPts val="0"/>
              </a:spcBef>
              <a:spcAft>
                <a:spcPts val="0"/>
              </a:spcAft>
            </a:pPr>
            <a:r>
              <a:rPr lang="en-US" altLang="zh-CN" sz="1600" b="1" dirty="0" err="1"/>
              <a:t>Rednote</a:t>
            </a:r>
            <a:r>
              <a:rPr lang="en-US" altLang="zh-CN" sz="1600" b="1" dirty="0"/>
              <a:t> Account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18920896562</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bldLst>
      <p:bldP spid="3" grpId="0" build="allAtOnce" bldLvl="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descr="DSC05585"/>
          <p:cNvPicPr>
            <a:picLocks noChangeAspect="1"/>
          </p:cNvPicPr>
          <p:nvPr/>
        </p:nvPicPr>
        <p:blipFill>
          <a:blip r:embed="rId2"/>
          <a:stretch>
            <a:fillRect/>
          </a:stretch>
        </p:blipFill>
        <p:spPr>
          <a:xfrm>
            <a:off x="179512" y="530474"/>
            <a:ext cx="8206105" cy="6345555"/>
          </a:xfrm>
          <a:prstGeom prst="rect">
            <a:avLst/>
          </a:prstGeom>
        </p:spPr>
      </p:pic>
      <p:sp>
        <p:nvSpPr>
          <p:cNvPr id="4" name="矩形 3"/>
          <p:cNvSpPr/>
          <p:nvPr/>
        </p:nvSpPr>
        <p:spPr>
          <a:xfrm>
            <a:off x="4355976" y="192972"/>
            <a:ext cx="4226991" cy="369332"/>
          </a:xfrm>
          <a:prstGeom prst="rect">
            <a:avLst/>
          </a:prstGeom>
        </p:spPr>
        <p:txBody>
          <a:bodyPr wrap="none">
            <a:spAutoFit/>
          </a:bodyPr>
          <a:lstStyle/>
          <a:p>
            <a:r>
              <a:rPr lang="en-US" altLang="zh-CN" dirty="0">
                <a:solidFill>
                  <a:schemeClr val="bg2"/>
                </a:solidFill>
              </a:rPr>
              <a:t> </a:t>
            </a:r>
            <a:r>
              <a:rPr lang="en-US" altLang="zh-CN" dirty="0" smtClean="0">
                <a:solidFill>
                  <a:schemeClr val="bg2"/>
                </a:solidFill>
              </a:rPr>
              <a:t>                               Intelligent Park </a:t>
            </a:r>
            <a:r>
              <a:rPr lang="en-US" altLang="zh-CN" dirty="0">
                <a:solidFill>
                  <a:schemeClr val="bg2"/>
                </a:solidFill>
              </a:rPr>
              <a:t>- Actual </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descr="DSC05497"/>
          <p:cNvPicPr>
            <a:picLocks noChangeAspect="1"/>
          </p:cNvPicPr>
          <p:nvPr/>
        </p:nvPicPr>
        <p:blipFill>
          <a:blip r:embed="rId2"/>
          <a:srcRect/>
          <a:stretch>
            <a:fillRect/>
          </a:stretch>
        </p:blipFill>
        <p:spPr>
          <a:xfrm>
            <a:off x="-8157" y="836712"/>
            <a:ext cx="9143365" cy="5761355"/>
          </a:xfrm>
          <a:prstGeom prst="rect">
            <a:avLst/>
          </a:prstGeom>
        </p:spPr>
      </p:pic>
      <p:sp>
        <p:nvSpPr>
          <p:cNvPr id="4" name="矩形 3"/>
          <p:cNvSpPr/>
          <p:nvPr/>
        </p:nvSpPr>
        <p:spPr>
          <a:xfrm>
            <a:off x="6769121" y="260648"/>
            <a:ext cx="2380332" cy="369332"/>
          </a:xfrm>
          <a:prstGeom prst="rect">
            <a:avLst/>
          </a:prstGeom>
        </p:spPr>
        <p:txBody>
          <a:bodyPr wrap="none">
            <a:spAutoFit/>
          </a:bodyPr>
          <a:lstStyle/>
          <a:p>
            <a:r>
              <a:rPr lang="en-US" altLang="zh-CN" dirty="0">
                <a:solidFill>
                  <a:schemeClr val="bg2"/>
                </a:solidFill>
              </a:rPr>
              <a:t>Intelligent Park - Actual </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b586972b-e8ba-4524-9da0-d96f64f3ea53"/>
  <p:tag name="COMMONDATA" val="eyJoZGlkIjoiMGEwODNjZTYxNDcwZmQ5ZWY2MjE5M2Y5YTYzYjEyZDc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121</TotalTime>
  <Words>1937</Words>
  <Application>Microsoft Office PowerPoint</Application>
  <PresentationFormat>全屏显示(4:3)</PresentationFormat>
  <Paragraphs>179</Paragraphs>
  <Slides>75</Slides>
  <Notes>7</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75</vt:i4>
      </vt:variant>
    </vt:vector>
  </HeadingPairs>
  <TitlesOfParts>
    <vt:vector size="83" baseType="lpstr">
      <vt:lpstr>等线</vt:lpstr>
      <vt:lpstr>宋体</vt:lpstr>
      <vt:lpstr>微软雅黑</vt:lpstr>
      <vt:lpstr>Arial</vt:lpstr>
      <vt:lpstr>Calibri</vt:lpstr>
      <vt:lpstr>Garamond</vt:lpstr>
      <vt:lpstr>Wingdings</vt:lpstr>
      <vt:lpstr>Stream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HP</cp:lastModifiedBy>
  <cp:revision>337</cp:revision>
  <dcterms:created xsi:type="dcterms:W3CDTF">2006-12-27T02:30:00Z</dcterms:created>
  <dcterms:modified xsi:type="dcterms:W3CDTF">2025-09-05T07:39:45Z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20B987FAAD5143F8A0F6E815E513FDEF_13</vt:lpwstr>
  </property>
  <property fmtid="{D5CDD505-2E9C-101B-9397-08002B2CF9AE}" pid="3" name="KSOProductBuildVer">
    <vt:lpwstr>2052-12.1.0.22529</vt:lpwstr>
  </property>
</Properties>
</file>