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75497" autoAdjust="0"/>
  </p:normalViewPr>
  <p:slideViewPr>
    <p:cSldViewPr snapToGrid="0">
      <p:cViewPr varScale="1">
        <p:scale>
          <a:sx n="65" d="100"/>
          <a:sy n="65" d="100"/>
        </p:scale>
        <p:origin x="912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140D-5969-39E4-2E9A-4424B574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26F51-A1CE-924C-F288-7B58E00CA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FD936-0203-286A-0694-E0970814C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C498F-FD70-D387-8C6B-28AF28380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F026A-6035-796F-A8C3-CDA9050B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2600D-629C-D87B-A083-2A3104C15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83CCF-28CF-2247-58F0-993BBA77D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AFFAA-1576-0869-4E0F-F31E84573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7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DA446-17B8-7078-1CAD-E1D5D556F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3EFDC-D196-9C0E-04AC-D16F5813B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D2A46-8E6B-5CCB-09DB-DA3868864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8044E-EE94-25B5-D50A-6BD7D6F12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1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E48CE-19ED-C93A-ED85-724F8DF6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750E9-2CD2-1ED6-E62D-4C3BA3F7A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AC1F9-7222-8A8C-F097-F92D5B332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143E0-AAB6-E42F-3E11-1E087DDAE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4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F380A-00E9-6EE3-EC14-CC71ACC5F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C875A-1F4B-C3CE-FA0F-06E527204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812F9-588A-0332-429E-52E951DEA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144E0-32BC-B1B2-CCFC-EBB87A182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7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C431-7D72-F9E2-2C5F-6FEF1328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0DD51-FE04-A864-4FA1-7F1C92919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50268-2EC3-3037-9A5A-8E0805545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DAF20-FFE3-8D68-4691-A5D6CBE4A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23/02/2025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23/02/2025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23/02/2025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roproject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aca.at/en/certificate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a.a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696" y="1312819"/>
            <a:ext cx="11390812" cy="2073065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WACA aims to ensure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ICT-inclusion in Europe </a:t>
            </a:r>
            <a:endParaRPr lang="en-GB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4006368"/>
            <a:ext cx="11234057" cy="2211557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Werner Rosenberger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Access Austria / WACA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Austria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The European Accessibility Act: How EU companies are affected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Grafik 5" descr="Company logo WACA Web Accessibility Certificate">
            <a:extLst>
              <a:ext uri="{FF2B5EF4-FFF2-40B4-BE49-F238E27FC236}">
                <a16:creationId xmlns:a16="http://schemas.microsoft.com/office/drawing/2014/main" id="{8DF95A77-DF1D-D0F3-7B0A-A521D308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7" y="3696786"/>
            <a:ext cx="4419620" cy="1822269"/>
          </a:xfrm>
          <a:prstGeom prst="rect">
            <a:avLst/>
          </a:prstGeom>
        </p:spPr>
      </p:pic>
      <p:pic>
        <p:nvPicPr>
          <p:cNvPr id="8" name="Grafik 7" descr="Company logo Austrian Association in Support of the Blind and Visually Impaired">
            <a:extLst>
              <a:ext uri="{FF2B5EF4-FFF2-40B4-BE49-F238E27FC236}">
                <a16:creationId xmlns:a16="http://schemas.microsoft.com/office/drawing/2014/main" id="{44C234CC-7CBE-783E-9639-D119E5881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6" y="3990706"/>
            <a:ext cx="3359809" cy="75507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Thursday 6 March at 11:00, M3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b="1" dirty="0"/>
              <a:t>What is the problem?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3" y="1531260"/>
            <a:ext cx="10343606" cy="4738911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Digital accessibility is difficult to identify – </a:t>
            </a:r>
            <a:br>
              <a:rPr lang="en-US" sz="2600" dirty="0"/>
            </a:br>
            <a:r>
              <a:rPr lang="en-US" sz="2600" dirty="0"/>
              <a:t>75% of the WCAG criteria are technically based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Compliance with the WCAG criteria is rarely achievable –</a:t>
            </a:r>
            <a:br>
              <a:rPr lang="en-US" sz="2600" dirty="0"/>
            </a:br>
            <a:r>
              <a:rPr lang="en-US" sz="2600" dirty="0"/>
              <a:t>especially with complex websites and web shops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IT professionals use technical language – </a:t>
            </a:r>
            <a:br>
              <a:rPr lang="en-US" sz="2600" dirty="0"/>
            </a:br>
            <a:r>
              <a:rPr lang="en-US" sz="2600" dirty="0"/>
              <a:t>Marketing managers have little understanding of the technology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b="1" dirty="0"/>
              <a:t>Make accessibility visible to the outside world</a:t>
            </a:r>
            <a:endParaRPr lang="en-GB" sz="2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79E6-26D6-AD07-F1AE-5EBAF1AB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EBE59C2-1229-4FDD-4279-F3AE020E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b="1" dirty="0"/>
              <a:t>Economic studies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0443F2-D987-3A4B-EEE1-8F277F05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19" y="1707609"/>
            <a:ext cx="10075817" cy="4738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Supermarket “Tesco”: </a:t>
            </a:r>
            <a:r>
              <a:rPr lang="en-US" sz="2600" dirty="0"/>
              <a:t>Investment in accessibility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ROI 37.000%</a:t>
            </a:r>
            <a:br>
              <a:rPr lang="en-US" sz="2600" dirty="0"/>
            </a:br>
            <a:r>
              <a:rPr lang="en-US" sz="2600" i="1" dirty="0"/>
              <a:t>(Source: Royal National Institute of the Blind)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Kantar: “</a:t>
            </a:r>
            <a:r>
              <a:rPr lang="en-US" sz="2600" dirty="0"/>
              <a:t>75% of consumers worldwide say that inclusion and diversity influence their purchasing decisions.”</a:t>
            </a:r>
            <a:br>
              <a:rPr lang="en-US" sz="2600" dirty="0"/>
            </a:br>
            <a:r>
              <a:rPr lang="en-US" sz="2600" i="1" dirty="0"/>
              <a:t>(Source: Brand Inclusion Index 2024 – Kantar is the global leader </a:t>
            </a:r>
            <a:br>
              <a:rPr lang="en-US" sz="2600" i="1" dirty="0"/>
            </a:br>
            <a:r>
              <a:rPr lang="en-US" sz="2600" i="1" dirty="0"/>
              <a:t>in marketing data and analytics)</a:t>
            </a:r>
            <a:endParaRPr lang="en-GB" sz="26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CAA0E-8174-4324-4D99-78E962D5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2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1A2FB-009D-D45D-1825-16E91562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67E501C-A269-AEAC-05E4-B4D99FB0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37" y="456565"/>
            <a:ext cx="10043160" cy="1325563"/>
          </a:xfrm>
        </p:spPr>
        <p:txBody>
          <a:bodyPr/>
          <a:lstStyle/>
          <a:p>
            <a:r>
              <a:rPr lang="en-GB" b="1" dirty="0"/>
              <a:t>Goals of the WACA Certification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3B4EDC-E0C6-24B3-3133-58181F16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5" y="1861458"/>
            <a:ext cx="10199916" cy="459812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Certificate for German and English websites throughout Europe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Certification strictly according to WCAG 2.2-AA and based on the European Standard EN 301 549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Interdisciplinary advisory board as supervisory authority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Independent certification body: TÜV Austria</a:t>
            </a:r>
          </a:p>
        </p:txBody>
      </p:sp>
      <p:pic>
        <p:nvPicPr>
          <p:cNvPr id="2" name="Grafik 1" descr="Company logo TÜV Austria">
            <a:extLst>
              <a:ext uri="{FF2B5EF4-FFF2-40B4-BE49-F238E27FC236}">
                <a16:creationId xmlns:a16="http://schemas.microsoft.com/office/drawing/2014/main" id="{AFEBC61F-3608-C7AF-EF72-7B6309141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36" y="4942260"/>
            <a:ext cx="2003019" cy="12351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58144-E9D8-8AE6-3E71-93684E5C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3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E00C-EFD1-0629-FFBA-813AF038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89DA4B1-7611-35FF-1B0D-2CB8DCDA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b="1" dirty="0"/>
              <a:t>The WACA certificate is intended to</a:t>
            </a:r>
            <a:endParaRPr lang="en-GB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6F8093-D4A7-5249-0D9A-F17A600E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82" y="1629232"/>
            <a:ext cx="10167258" cy="4738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Ensure digital / ICT accessibility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Further raise awareness on the accessibility importance and on the EU-Law on the WAD and EAA.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Make a product out of the concept of accessibility, which is often difficult to grasp and convey.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Create the possibility of generating demand for accessibility and the corresponding development of skills.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4CFF-2852-5AA9-5A8F-202FBEB5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8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9D00-88ED-5F5B-DAD1-DD37D428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5476BC7-823B-68F6-7769-A6BF7E80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4" y="401908"/>
            <a:ext cx="10043160" cy="1325563"/>
          </a:xfrm>
        </p:spPr>
        <p:txBody>
          <a:bodyPr/>
          <a:lstStyle/>
          <a:p>
            <a:r>
              <a:rPr lang="en-US" b="1" dirty="0"/>
              <a:t>Certification</a:t>
            </a:r>
            <a:endParaRPr lang="en-GB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55A3CC-D173-AD4E-ACD6-523B7988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02" y="1586605"/>
            <a:ext cx="10167258" cy="4738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Gold, Silver, Bronze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WACA Labelling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Publication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Entry in data base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 years valid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Costs depend on </a:t>
            </a:r>
            <a:br>
              <a:rPr lang="en-US" sz="2600" dirty="0"/>
            </a:br>
            <a:r>
              <a:rPr lang="en-US" sz="2600" dirty="0"/>
              <a:t>size and complexity of the website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987200-5BFC-95C4-AAC9-6CDC10FBE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07" y="-19594"/>
            <a:ext cx="8111617" cy="559090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8591242-EB22-C2C3-6A92-95E15393E53A}"/>
              </a:ext>
            </a:extLst>
          </p:cNvPr>
          <p:cNvSpPr txBox="1"/>
          <p:nvPr/>
        </p:nvSpPr>
        <p:spPr>
          <a:xfrm>
            <a:off x="6395785" y="5550984"/>
            <a:ext cx="387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Screenshot WACA-Label on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https://zeroproject.org/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3E5A-C0BA-F26A-6523-38AFB18B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0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62773-0C53-DA7F-6E3E-4A580055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93A7B1-4E94-8D4C-EEA8-BE9DAF7F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b="1" dirty="0"/>
              <a:t>Certified websites</a:t>
            </a:r>
            <a:endParaRPr lang="en-GB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EEAE00-D6C8-F7D8-2160-74D5F533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3" y="1531260"/>
            <a:ext cx="10670178" cy="50458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REWE International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XXXLutz</a:t>
            </a:r>
            <a:r>
              <a:rPr lang="en-US" sz="2600" dirty="0"/>
              <a:t> International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ÖBB Austrian Federal Railways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Universitys</a:t>
            </a:r>
            <a:r>
              <a:rPr lang="en-US" sz="2600" dirty="0"/>
              <a:t> in Vienna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AIT Austrian Institute of Technology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Austrian National Tourist Office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hlinkClick r:id="rId3"/>
              </a:rPr>
              <a:t>https://waca.at/en/certificates</a:t>
            </a:r>
            <a:r>
              <a:rPr lang="en-US" sz="2600" dirty="0"/>
              <a:t> </a:t>
            </a:r>
          </a:p>
        </p:txBody>
      </p:sp>
      <p:pic>
        <p:nvPicPr>
          <p:cNvPr id="7" name="Grafik 6" descr="Company logo Donau, Vienna Insurance Group">
            <a:extLst>
              <a:ext uri="{FF2B5EF4-FFF2-40B4-BE49-F238E27FC236}">
                <a16:creationId xmlns:a16="http://schemas.microsoft.com/office/drawing/2014/main" id="{8190FF7D-9D9E-D3BD-4729-3AA9094C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395" y="1182533"/>
            <a:ext cx="2750209" cy="1674107"/>
          </a:xfrm>
          <a:prstGeom prst="rect">
            <a:avLst/>
          </a:prstGeom>
        </p:spPr>
      </p:pic>
      <p:pic>
        <p:nvPicPr>
          <p:cNvPr id="9" name="Grafik 8" descr="Company logo BKS Bank">
            <a:extLst>
              <a:ext uri="{FF2B5EF4-FFF2-40B4-BE49-F238E27FC236}">
                <a16:creationId xmlns:a16="http://schemas.microsoft.com/office/drawing/2014/main" id="{60393F5D-211C-6B4D-6490-A3CA17091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746" y="1857066"/>
            <a:ext cx="2805077" cy="564081"/>
          </a:xfrm>
          <a:prstGeom prst="rect">
            <a:avLst/>
          </a:prstGeom>
        </p:spPr>
      </p:pic>
      <p:pic>
        <p:nvPicPr>
          <p:cNvPr id="12" name="Grafik 11" descr="Company logo lesnina, XXXLutz">
            <a:extLst>
              <a:ext uri="{FF2B5EF4-FFF2-40B4-BE49-F238E27FC236}">
                <a16:creationId xmlns:a16="http://schemas.microsoft.com/office/drawing/2014/main" id="{57DB1278-1616-9DAA-33C4-EA00835B2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364" y="3458619"/>
            <a:ext cx="2255062" cy="758265"/>
          </a:xfrm>
          <a:prstGeom prst="rect">
            <a:avLst/>
          </a:prstGeom>
        </p:spPr>
      </p:pic>
      <p:pic>
        <p:nvPicPr>
          <p:cNvPr id="14" name="Grafik 13" descr="Company logo XXXLutz">
            <a:extLst>
              <a:ext uri="{FF2B5EF4-FFF2-40B4-BE49-F238E27FC236}">
                <a16:creationId xmlns:a16="http://schemas.microsoft.com/office/drawing/2014/main" id="{0C17FCF4-4EBD-85FB-2475-2D2AA4DF7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724" y="3430811"/>
            <a:ext cx="2512345" cy="602027"/>
          </a:xfrm>
          <a:prstGeom prst="rect">
            <a:avLst/>
          </a:prstGeom>
        </p:spPr>
      </p:pic>
      <p:pic>
        <p:nvPicPr>
          <p:cNvPr id="13" name="Grafik 12" descr="Company logo mömax and Möbelix">
            <a:extLst>
              <a:ext uri="{FF2B5EF4-FFF2-40B4-BE49-F238E27FC236}">
                <a16:creationId xmlns:a16="http://schemas.microsoft.com/office/drawing/2014/main" id="{1501B727-9F90-37CB-649D-3B152A784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313" y="4884484"/>
            <a:ext cx="2097060" cy="1331576"/>
          </a:xfrm>
          <a:prstGeom prst="rect">
            <a:avLst/>
          </a:prstGeom>
        </p:spPr>
      </p:pic>
      <p:pic>
        <p:nvPicPr>
          <p:cNvPr id="15" name="Grafik 14" descr="Company logo Münze Österreich">
            <a:extLst>
              <a:ext uri="{FF2B5EF4-FFF2-40B4-BE49-F238E27FC236}">
                <a16:creationId xmlns:a16="http://schemas.microsoft.com/office/drawing/2014/main" id="{061790D6-B29D-CC93-A1A3-DCC786D5A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8790" y="4618865"/>
            <a:ext cx="1688395" cy="16883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DB3D-0D7E-3A55-0168-2FBA3741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0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2837-0701-373F-4A7C-98712EEB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F299CD-99AF-5716-F6AA-2AEC0463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b="1" dirty="0"/>
              <a:t>WACA goes Europe</a:t>
            </a:r>
            <a:endParaRPr lang="en-GB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1A8A86-200E-050E-149F-E95AC55C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8" y="1661889"/>
            <a:ext cx="10310951" cy="4738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Only few competitors in Europe – only national providers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One certification body for all EU member states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USP: the only quality seal of conformity valid throughout Europe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WACA – an established brand in Austria since 2018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 certificate on a website reduces user complaints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More information: </a:t>
            </a:r>
            <a:r>
              <a:rPr lang="en-US" sz="2600" b="1" dirty="0">
                <a:hlinkClick r:id="rId3"/>
              </a:rPr>
              <a:t>www.waca.at</a:t>
            </a:r>
            <a:r>
              <a:rPr lang="en-US" sz="2600" b="1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6ADA-A9CF-607E-AE95-C75D4C41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5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Breitbild</PresentationFormat>
  <Paragraphs>74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Wingdings</vt:lpstr>
      <vt:lpstr>Office Theme</vt:lpstr>
      <vt:lpstr>WACA aims to ensure ICT-inclusion in Europe </vt:lpstr>
      <vt:lpstr>What is the problem?</vt:lpstr>
      <vt:lpstr>Economic studies</vt:lpstr>
      <vt:lpstr>Goals of the WACA Certification</vt:lpstr>
      <vt:lpstr>The WACA certificate is intended to</vt:lpstr>
      <vt:lpstr>Certification</vt:lpstr>
      <vt:lpstr>Certified websites</vt:lpstr>
      <vt:lpstr>WACA goes Europe</vt:lpstr>
    </vt:vector>
  </TitlesOfParts>
  <Company>Access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WACA-2025</dc:title>
  <dc:creator>rosenberger@hilfsgemeinschaft.at</dc:creator>
  <cp:lastModifiedBy>werner rosenberger</cp:lastModifiedBy>
  <cp:revision>17</cp:revision>
  <dcterms:created xsi:type="dcterms:W3CDTF">2022-12-05T13:52:15Z</dcterms:created>
  <dcterms:modified xsi:type="dcterms:W3CDTF">2025-02-23T17:27:34Z</dcterms:modified>
</cp:coreProperties>
</file>