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8" r:id="rId2"/>
    <p:sldId id="260" r:id="rId3"/>
    <p:sldId id="261" r:id="rId4"/>
    <p:sldId id="262" r:id="rId5"/>
    <p:sldId id="263"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75428" autoAdjust="0"/>
  </p:normalViewPr>
  <p:slideViewPr>
    <p:cSldViewPr snapToGrid="0">
      <p:cViewPr varScale="1">
        <p:scale>
          <a:sx n="80" d="100"/>
          <a:sy n="80" d="100"/>
        </p:scale>
        <p:origin x="60" y="162"/>
      </p:cViewPr>
      <p:guideLst/>
    </p:cSldViewPr>
  </p:slideViewPr>
  <p:notesTextViewPr>
    <p:cViewPr>
      <p:scale>
        <a:sx n="75" d="100"/>
        <a:sy n="75" d="100"/>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20/02/2025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References:</a:t>
            </a:r>
          </a:p>
          <a:p>
            <a:pPr marL="171450" indent="-171450">
              <a:buFontTx/>
              <a:buChar char="-"/>
            </a:pPr>
            <a:r>
              <a:rPr lang="en-US" dirty="0" err="1"/>
              <a:t>Fichten</a:t>
            </a:r>
            <a:r>
              <a:rPr lang="en-US" dirty="0"/>
              <a:t>, 2014: https://</a:t>
            </a:r>
            <a:r>
              <a:rPr lang="en-US" dirty="0" err="1"/>
              <a:t>www.researchgate.net</a:t>
            </a:r>
            <a:r>
              <a:rPr lang="en-US" dirty="0"/>
              <a:t>/publication/271573320_How_well_does_the_Theory_of_Planned_Behavior_predict_graduation_among_college_and_university_students_with_disabilities</a:t>
            </a:r>
          </a:p>
          <a:p>
            <a:pPr marL="171450" indent="-171450">
              <a:buFontTx/>
              <a:buChar char="-"/>
            </a:pPr>
            <a:r>
              <a:rPr lang="en-US" dirty="0" err="1"/>
              <a:t>Mitre</a:t>
            </a:r>
            <a:r>
              <a:rPr lang="en-US" dirty="0"/>
              <a:t> &amp; </a:t>
            </a:r>
            <a:r>
              <a:rPr lang="en-US" dirty="0" err="1"/>
              <a:t>Zeneli</a:t>
            </a:r>
            <a:r>
              <a:rPr lang="en-US" dirty="0"/>
              <a:t>, 2024: https://</a:t>
            </a:r>
            <a:r>
              <a:rPr lang="en-US" dirty="0" err="1"/>
              <a:t>ieeexplore.ieee.org</a:t>
            </a:r>
            <a:r>
              <a:rPr lang="en-US" dirty="0"/>
              <a:t>/abstract/document/10837607/</a:t>
            </a:r>
            <a:r>
              <a:rPr lang="en-US" dirty="0" err="1"/>
              <a:t>metrics#metrics</a:t>
            </a:r>
            <a:endParaRPr lang="en-US" dirty="0"/>
          </a:p>
          <a:p>
            <a:pPr marL="171450" indent="-171450">
              <a:buFontTx/>
              <a:buChar char="-"/>
            </a:pPr>
            <a:r>
              <a:rPr lang="en-US" dirty="0"/>
              <a:t>Fundación </a:t>
            </a:r>
            <a:r>
              <a:rPr lang="en-US" dirty="0" err="1"/>
              <a:t>Universia</a:t>
            </a:r>
            <a:r>
              <a:rPr lang="en-US" dirty="0"/>
              <a:t>, 2018: https://</a:t>
            </a:r>
            <a:r>
              <a:rPr lang="en-US" dirty="0" err="1"/>
              <a:t>www.fundacionuniversia.net</a:t>
            </a:r>
            <a:r>
              <a:rPr lang="en-US" dirty="0"/>
              <a:t>/content/dam/</a:t>
            </a:r>
            <a:r>
              <a:rPr lang="en-US" dirty="0" err="1"/>
              <a:t>fundacionuniversia</a:t>
            </a:r>
            <a:r>
              <a:rPr lang="en-US" dirty="0"/>
              <a:t>/pdf/</a:t>
            </a:r>
            <a:r>
              <a:rPr lang="en-US" dirty="0" err="1"/>
              <a:t>estudios</a:t>
            </a:r>
            <a:r>
              <a:rPr lang="en-US" dirty="0"/>
              <a:t>/</a:t>
            </a:r>
            <a:r>
              <a:rPr lang="en-US" dirty="0" err="1"/>
              <a:t>IVEstudio_UniversidadyDiscapacidad_ACC.pdf</a:t>
            </a:r>
            <a:endParaRPr lang="en-US" dirty="0"/>
          </a:p>
        </p:txBody>
      </p:sp>
      <p:sp>
        <p:nvSpPr>
          <p:cNvPr id="4" name="Marcador de número de diapositiva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425214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References:</a:t>
            </a:r>
          </a:p>
          <a:p>
            <a:pPr marL="171450" indent="-171450">
              <a:buFont typeface="Arial" panose="020B0604020202020204" pitchFamily="34" charset="0"/>
              <a:buChar char="•"/>
            </a:pPr>
            <a:r>
              <a:rPr lang="en-US" dirty="0"/>
              <a:t>Carrol, McCoy, </a:t>
            </a:r>
            <a:r>
              <a:rPr lang="en-US" dirty="0" err="1"/>
              <a:t>Mihut</a:t>
            </a:r>
            <a:r>
              <a:rPr lang="en-US" dirty="0"/>
              <a:t>, 2022: https://</a:t>
            </a:r>
            <a:r>
              <a:rPr lang="en-US" dirty="0" err="1"/>
              <a:t>bera-journals.onlinelibrary.wiley.com</a:t>
            </a:r>
            <a:r>
              <a:rPr lang="en-US" dirty="0"/>
              <a:t>/</a:t>
            </a:r>
            <a:r>
              <a:rPr lang="en-US" dirty="0" err="1"/>
              <a:t>doi</a:t>
            </a:r>
            <a:r>
              <a:rPr lang="en-US" dirty="0"/>
              <a:t>/full/10.1002/berj.3815?utm_source=</a:t>
            </a:r>
            <a:r>
              <a:rPr lang="en-US" dirty="0" err="1"/>
              <a:t>chatgpt.com</a:t>
            </a:r>
            <a:endParaRPr lang="en-US" dirty="0"/>
          </a:p>
          <a:p>
            <a:pPr marL="171450" indent="-171450">
              <a:buFont typeface="Arial" panose="020B0604020202020204" pitchFamily="34" charset="0"/>
              <a:buChar char="•"/>
            </a:pPr>
            <a:r>
              <a:rPr lang="en-US" dirty="0"/>
              <a:t>Taylor, C., &amp; Nelms, L. (2022): https://</a:t>
            </a:r>
            <a:r>
              <a:rPr lang="en-US" dirty="0" err="1"/>
              <a:t>bera-journals.onlinelibrary.wiley.com</a:t>
            </a:r>
            <a:r>
              <a:rPr lang="en-US" dirty="0"/>
              <a:t>/</a:t>
            </a:r>
            <a:r>
              <a:rPr lang="en-US" dirty="0" err="1"/>
              <a:t>doi</a:t>
            </a:r>
            <a:r>
              <a:rPr lang="en-US" dirty="0"/>
              <a:t>/full/10.1002/berj.3815 </a:t>
            </a:r>
          </a:p>
          <a:p>
            <a:pPr marL="171450" indent="-171450">
              <a:buFont typeface="Arial" panose="020B0604020202020204" pitchFamily="34" charset="0"/>
              <a:buChar char="•"/>
            </a:pPr>
            <a:r>
              <a:rPr lang="en-US" dirty="0"/>
              <a:t>Wagner, M., Newman, L., </a:t>
            </a:r>
            <a:r>
              <a:rPr lang="en-US" dirty="0" err="1"/>
              <a:t>Cameto</a:t>
            </a:r>
            <a:r>
              <a:rPr lang="en-US" dirty="0"/>
              <a:t>, R., &amp; Levine, P. (2014): https://</a:t>
            </a:r>
            <a:r>
              <a:rPr lang="en-US" dirty="0" err="1"/>
              <a:t>www.researchgate.net</a:t>
            </a:r>
            <a:r>
              <a:rPr lang="en-US" dirty="0"/>
              <a:t>/publication/270705228_Drop-Out_Predictors_Among_Students_With_High-Incidence_Disabilities</a:t>
            </a:r>
          </a:p>
          <a:p>
            <a:pPr marL="171450" indent="-171450">
              <a:buFont typeface="Arial" panose="020B0604020202020204" pitchFamily="34" charset="0"/>
              <a:buChar char="•"/>
            </a:pPr>
            <a:r>
              <a:rPr lang="en-US" dirty="0"/>
              <a:t>European Agency for Special Needs and Inclusive Education (2016): https://</a:t>
            </a:r>
            <a:r>
              <a:rPr lang="en-US" dirty="0" err="1"/>
              <a:t>www.european-agency.org</a:t>
            </a:r>
            <a:r>
              <a:rPr lang="en-US" dirty="0"/>
              <a:t>/sites/default/files/Early%20School%20Leaving%20Literature%20Review.pdf</a:t>
            </a:r>
          </a:p>
          <a:p>
            <a:pPr marL="171450" indent="-171450">
              <a:buFont typeface="Arial" panose="020B0604020202020204" pitchFamily="34" charset="0"/>
              <a:buChar char="•"/>
            </a:pPr>
            <a:r>
              <a:rPr lang="en-US" dirty="0" err="1"/>
              <a:t>Zabloki</a:t>
            </a:r>
            <a:r>
              <a:rPr lang="en-US" dirty="0"/>
              <a:t> &amp; </a:t>
            </a:r>
            <a:r>
              <a:rPr lang="en-US" dirty="0" err="1"/>
              <a:t>Krezmien</a:t>
            </a:r>
            <a:r>
              <a:rPr lang="en-US" dirty="0"/>
              <a:t>, 2012: https://</a:t>
            </a:r>
            <a:r>
              <a:rPr lang="en-US" dirty="0" err="1"/>
              <a:t>www.researchgate.net</a:t>
            </a:r>
            <a:r>
              <a:rPr lang="en-US" dirty="0"/>
              <a:t>/publication/270705228_Drop-Out_Predictors_Among_Students_With_High-Incidence_Disabilities</a:t>
            </a:r>
          </a:p>
        </p:txBody>
      </p:sp>
      <p:sp>
        <p:nvSpPr>
          <p:cNvPr id="4" name="Marcador de número de diapositiva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386342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326249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279909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in this way. </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2603332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20/02/2025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20/02/2025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20/02/2025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20/02/2025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20/02/2025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20/02/2025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20/02/2025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20/02/2025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20/02/2025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20/02/2025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20/02/2025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00593" y="1844404"/>
            <a:ext cx="11390812" cy="2073065"/>
          </a:xfrm>
        </p:spPr>
        <p:txBody>
          <a:bodyPr>
            <a:normAutofit fontScale="90000"/>
          </a:bodyPr>
          <a:lstStyle/>
          <a:p>
            <a:r>
              <a:rPr lang="en-US" sz="7200" b="1" noProof="0" dirty="0">
                <a:solidFill>
                  <a:schemeClr val="bg2">
                    <a:lumMod val="25000"/>
                  </a:schemeClr>
                </a:solidFill>
                <a:latin typeface="Arial" panose="020B0604020202020204" pitchFamily="34" charset="0"/>
                <a:cs typeface="Arial" panose="020B0604020202020204" pitchFamily="34" charset="0"/>
              </a:rPr>
              <a:t>Underdog Potential: </a:t>
            </a:r>
            <a:br>
              <a:rPr lang="en-US" sz="7200" noProof="0" dirty="0">
                <a:solidFill>
                  <a:schemeClr val="bg2">
                    <a:lumMod val="25000"/>
                  </a:schemeClr>
                </a:solidFill>
                <a:latin typeface="Arial" panose="020B0604020202020204" pitchFamily="34" charset="0"/>
                <a:cs typeface="Arial" panose="020B0604020202020204" pitchFamily="34" charset="0"/>
              </a:rPr>
            </a:br>
            <a:r>
              <a:rPr lang="en-US" noProof="0" dirty="0">
                <a:solidFill>
                  <a:schemeClr val="bg2">
                    <a:lumMod val="25000"/>
                  </a:schemeClr>
                </a:solidFill>
                <a:latin typeface="Arial" panose="020B0604020202020204" pitchFamily="34" charset="0"/>
                <a:cs typeface="Arial" panose="020B0604020202020204" pitchFamily="34" charset="0"/>
              </a:rPr>
              <a:t>The Transformative Value of Researchers with Disabilities</a:t>
            </a: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478971" y="3977063"/>
            <a:ext cx="11234057" cy="2211557"/>
          </a:xfrm>
        </p:spPr>
        <p:txBody>
          <a:bodyPr>
            <a:normAutofit/>
          </a:bodyPr>
          <a:lstStyle/>
          <a:p>
            <a:r>
              <a:rPr lang="en-US" b="1" noProof="0" dirty="0">
                <a:solidFill>
                  <a:schemeClr val="bg2">
                    <a:lumMod val="25000"/>
                  </a:schemeClr>
                </a:solidFill>
                <a:latin typeface="Arial" panose="020B0604020202020204" pitchFamily="34" charset="0"/>
                <a:cs typeface="Arial" panose="020B0604020202020204" pitchFamily="34" charset="0"/>
              </a:rPr>
              <a:t>Pau Castellví Canet, MSc</a:t>
            </a:r>
          </a:p>
          <a:p>
            <a:r>
              <a:rPr lang="en-US" noProof="0" dirty="0">
                <a:solidFill>
                  <a:schemeClr val="bg2">
                    <a:lumMod val="25000"/>
                  </a:schemeClr>
                </a:solidFill>
                <a:latin typeface="Arial" panose="020B0604020202020204" pitchFamily="34" charset="0"/>
                <a:cs typeface="Arial" panose="020B0604020202020204" pitchFamily="34" charset="0"/>
              </a:rPr>
              <a:t>Open University of Catalonia (UOC) / </a:t>
            </a:r>
            <a:r>
              <a:rPr lang="en-US" noProof="0" dirty="0" err="1">
                <a:solidFill>
                  <a:schemeClr val="bg2">
                    <a:lumMod val="25000"/>
                  </a:schemeClr>
                </a:solidFill>
                <a:latin typeface="Arial" panose="020B0604020202020204" pitchFamily="34" charset="0"/>
                <a:cs typeface="Arial" panose="020B0604020202020204" pitchFamily="34" charset="0"/>
              </a:rPr>
              <a:t>Fundació</a:t>
            </a:r>
            <a:r>
              <a:rPr lang="en-US" noProof="0" dirty="0">
                <a:solidFill>
                  <a:schemeClr val="bg2">
                    <a:lumMod val="25000"/>
                  </a:schemeClr>
                </a:solidFill>
                <a:latin typeface="Arial" panose="020B0604020202020204" pitchFamily="34" charset="0"/>
                <a:cs typeface="Arial" panose="020B0604020202020204" pitchFamily="34" charset="0"/>
              </a:rPr>
              <a:t> Intermedia</a:t>
            </a:r>
          </a:p>
          <a:p>
            <a:r>
              <a:rPr lang="en-US" noProof="0" dirty="0">
                <a:solidFill>
                  <a:schemeClr val="bg2">
                    <a:lumMod val="25000"/>
                  </a:schemeClr>
                </a:solidFill>
                <a:latin typeface="Arial" panose="020B0604020202020204" pitchFamily="34" charset="0"/>
                <a:cs typeface="Arial" panose="020B0604020202020204" pitchFamily="34" charset="0"/>
              </a:rPr>
              <a:t>Catalonia, Spain</a:t>
            </a:r>
          </a:p>
          <a:p>
            <a:r>
              <a:rPr lang="en-US" noProof="0" dirty="0">
                <a:solidFill>
                  <a:schemeClr val="bg2">
                    <a:lumMod val="25000"/>
                  </a:schemeClr>
                </a:solidFill>
                <a:latin typeface="Arial" panose="020B0604020202020204" pitchFamily="34" charset="0"/>
                <a:cs typeface="Arial" panose="020B0604020202020204" pitchFamily="34" charset="0"/>
              </a:rPr>
              <a:t>Diverse Minds, New Insights: Researchers with disabilities</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noProof="0" dirty="0">
                <a:solidFill>
                  <a:schemeClr val="bg2">
                    <a:lumMod val="25000"/>
                  </a:schemeClr>
                </a:solidFill>
                <a:latin typeface="Arial" panose="020B0604020202020204" pitchFamily="34" charset="0"/>
                <a:ea typeface="Roboto" panose="02000000000000000000" pitchFamily="2" charset="0"/>
                <a:cs typeface="Arial" panose="020B0604020202020204" pitchFamily="34" charset="0"/>
              </a:rPr>
              <a:t>Wednesday 5 March 2025 | 15:00 - 16:00</a:t>
            </a: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US" noProof="0" smtClean="0">
                <a:latin typeface="Roboto" panose="02000000000000000000" pitchFamily="2" charset="0"/>
                <a:ea typeface="Roboto" panose="02000000000000000000" pitchFamily="2" charset="0"/>
              </a:rPr>
              <a:t>1</a:t>
            </a:fld>
            <a:endParaRPr lang="en-US" noProof="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C952F1-BEB0-68B9-AD29-DBB48FA9FDFF}"/>
              </a:ext>
            </a:extLst>
          </p:cNvPr>
          <p:cNvSpPr>
            <a:spLocks noGrp="1"/>
          </p:cNvSpPr>
          <p:nvPr>
            <p:ph type="title"/>
          </p:nvPr>
        </p:nvSpPr>
        <p:spPr/>
        <p:txBody>
          <a:bodyPr/>
          <a:lstStyle/>
          <a:p>
            <a:r>
              <a:rPr lang="en-US" b="1" dirty="0">
                <a:solidFill>
                  <a:schemeClr val="bg2">
                    <a:lumMod val="25000"/>
                  </a:schemeClr>
                </a:solidFill>
                <a:latin typeface="Arial" panose="020B0604020202020204" pitchFamily="34" charset="0"/>
                <a:cs typeface="Arial" panose="020B0604020202020204" pitchFamily="34" charset="0"/>
              </a:rPr>
              <a:t>Beating the Odds</a:t>
            </a:r>
          </a:p>
        </p:txBody>
      </p:sp>
      <p:sp>
        <p:nvSpPr>
          <p:cNvPr id="3" name="Marcador de contenido 2">
            <a:extLst>
              <a:ext uri="{FF2B5EF4-FFF2-40B4-BE49-F238E27FC236}">
                <a16:creationId xmlns:a16="http://schemas.microsoft.com/office/drawing/2014/main" id="{4D9CE5B6-7940-DA3D-F04B-E0A9B4CB9EBF}"/>
              </a:ext>
            </a:extLst>
          </p:cNvPr>
          <p:cNvSpPr>
            <a:spLocks noGrp="1"/>
          </p:cNvSpPr>
          <p:nvPr>
            <p:ph idx="1"/>
          </p:nvPr>
        </p:nvSpPr>
        <p:spPr>
          <a:xfrm>
            <a:off x="503766" y="1498387"/>
            <a:ext cx="7069667" cy="3861226"/>
          </a:xfrm>
        </p:spPr>
        <p:txBody>
          <a:bodyPr>
            <a:noAutofit/>
          </a:bodyPr>
          <a:lstStyle/>
          <a:p>
            <a:pPr algn="just"/>
            <a:r>
              <a:rPr lang="en-US" sz="2400" b="1" i="0" u="none" strike="noStrike" noProof="0" dirty="0">
                <a:solidFill>
                  <a:schemeClr val="bg2">
                    <a:lumMod val="25000"/>
                  </a:schemeClr>
                </a:solidFill>
                <a:effectLst/>
                <a:latin typeface="Arial" panose="020B0604020202020204" pitchFamily="34" charset="0"/>
                <a:cs typeface="Arial" panose="020B0604020202020204" pitchFamily="34" charset="0"/>
              </a:rPr>
              <a:t>Disability</a:t>
            </a:r>
            <a:r>
              <a:rPr lang="en-US" sz="2400" b="0" i="0" u="none" strike="noStrike" noProof="0" dirty="0">
                <a:solidFill>
                  <a:schemeClr val="bg2">
                    <a:lumMod val="25000"/>
                  </a:schemeClr>
                </a:solidFill>
                <a:effectLst/>
                <a:latin typeface="Arial" panose="020B0604020202020204" pitchFamily="34" charset="0"/>
                <a:cs typeface="Arial" panose="020B0604020202020204" pitchFamily="34" charset="0"/>
              </a:rPr>
              <a:t>, one of the main reasons for early leavers worldwide.</a:t>
            </a:r>
          </a:p>
          <a:p>
            <a:pPr algn="just"/>
            <a:r>
              <a:rPr lang="en-US" sz="2400" b="0" i="0" u="none" strike="noStrike" noProof="0" dirty="0">
                <a:solidFill>
                  <a:schemeClr val="bg2">
                    <a:lumMod val="25000"/>
                  </a:schemeClr>
                </a:solidFill>
                <a:effectLst/>
                <a:latin typeface="Arial" panose="020B0604020202020204" pitchFamily="34" charset="0"/>
                <a:cs typeface="Arial" panose="020B0604020202020204" pitchFamily="34" charset="0"/>
              </a:rPr>
              <a:t>In the EU, in 2022, </a:t>
            </a:r>
            <a:r>
              <a:rPr lang="en-US" sz="2400" b="1" i="0" u="none" strike="noStrike" noProof="0" dirty="0">
                <a:solidFill>
                  <a:schemeClr val="bg2">
                    <a:lumMod val="25000"/>
                  </a:schemeClr>
                </a:solidFill>
                <a:effectLst/>
                <a:latin typeface="Arial" panose="020B0604020202020204" pitchFamily="34" charset="0"/>
                <a:cs typeface="Arial" panose="020B0604020202020204" pitchFamily="34" charset="0"/>
              </a:rPr>
              <a:t>22,2% </a:t>
            </a:r>
            <a:r>
              <a:rPr lang="en-US" sz="2400" b="0" i="0" u="none" strike="noStrike" noProof="0" dirty="0">
                <a:solidFill>
                  <a:schemeClr val="bg2">
                    <a:lumMod val="25000"/>
                  </a:schemeClr>
                </a:solidFill>
                <a:effectLst/>
                <a:latin typeface="Arial" panose="020B0604020202020204" pitchFamily="34" charset="0"/>
                <a:cs typeface="Arial" panose="020B0604020202020204" pitchFamily="34" charset="0"/>
              </a:rPr>
              <a:t>of young persons with disabilities aged 18-24 were early school leavers in comparison with </a:t>
            </a:r>
            <a:r>
              <a:rPr lang="en-US" sz="2400" b="1" i="0" u="none" strike="noStrike" noProof="0" dirty="0">
                <a:solidFill>
                  <a:schemeClr val="bg2">
                    <a:lumMod val="25000"/>
                  </a:schemeClr>
                </a:solidFill>
                <a:effectLst/>
                <a:latin typeface="Arial" panose="020B0604020202020204" pitchFamily="34" charset="0"/>
                <a:cs typeface="Arial" panose="020B0604020202020204" pitchFamily="34" charset="0"/>
              </a:rPr>
              <a:t>8.4% </a:t>
            </a:r>
            <a:r>
              <a:rPr lang="en-US" sz="2400" b="0" i="0" u="none" strike="noStrike" noProof="0" dirty="0">
                <a:solidFill>
                  <a:schemeClr val="bg2">
                    <a:lumMod val="25000"/>
                  </a:schemeClr>
                </a:solidFill>
                <a:effectLst/>
                <a:latin typeface="Arial" panose="020B0604020202020204" pitchFamily="34" charset="0"/>
                <a:cs typeface="Arial" panose="020B0604020202020204" pitchFamily="34" charset="0"/>
              </a:rPr>
              <a:t>of people of the same age without disabilities (LFS/Eurostat, 2022).</a:t>
            </a:r>
          </a:p>
          <a:p>
            <a:pPr algn="just"/>
            <a:r>
              <a:rPr lang="en-US" sz="2400" dirty="0">
                <a:solidFill>
                  <a:schemeClr val="bg2">
                    <a:lumMod val="25000"/>
                  </a:schemeClr>
                </a:solidFill>
                <a:latin typeface="Arial" panose="020B0604020202020204" pitchFamily="34" charset="0"/>
                <a:cs typeface="Arial" panose="020B0604020202020204" pitchFamily="34" charset="0"/>
              </a:rPr>
              <a:t>Disadvantage is </a:t>
            </a:r>
            <a:r>
              <a:rPr lang="en-US" sz="2400" b="1" dirty="0">
                <a:solidFill>
                  <a:schemeClr val="bg2">
                    <a:lumMod val="25000"/>
                  </a:schemeClr>
                </a:solidFill>
                <a:latin typeface="Arial" panose="020B0604020202020204" pitchFamily="34" charset="0"/>
                <a:cs typeface="Arial" panose="020B0604020202020204" pitchFamily="34" charset="0"/>
              </a:rPr>
              <a:t>cumulative</a:t>
            </a:r>
            <a:r>
              <a:rPr lang="en-US" sz="2400" dirty="0">
                <a:solidFill>
                  <a:schemeClr val="bg2">
                    <a:lumMod val="25000"/>
                  </a:schemeClr>
                </a:solidFill>
                <a:latin typeface="Arial" panose="020B0604020202020204" pitchFamily="34" charset="0"/>
                <a:cs typeface="Arial" panose="020B0604020202020204" pitchFamily="34" charset="0"/>
              </a:rPr>
              <a:t>:</a:t>
            </a:r>
          </a:p>
          <a:p>
            <a:pPr lvl="1" algn="just"/>
            <a:r>
              <a:rPr lang="en-US" noProof="0" dirty="0">
                <a:solidFill>
                  <a:schemeClr val="bg2">
                    <a:lumMod val="25000"/>
                  </a:schemeClr>
                </a:solidFill>
                <a:latin typeface="Arial" panose="020B0604020202020204" pitchFamily="34" charset="0"/>
                <a:cs typeface="Arial" panose="020B0604020202020204" pitchFamily="34" charset="0"/>
              </a:rPr>
              <a:t>1.8% of undergrad students have disabilities.</a:t>
            </a:r>
          </a:p>
          <a:p>
            <a:pPr lvl="1" algn="just"/>
            <a:r>
              <a:rPr lang="en-US" noProof="0" dirty="0">
                <a:solidFill>
                  <a:schemeClr val="bg2">
                    <a:lumMod val="25000"/>
                  </a:schemeClr>
                </a:solidFill>
                <a:latin typeface="Arial" panose="020B0604020202020204" pitchFamily="34" charset="0"/>
                <a:cs typeface="Arial" panose="020B0604020202020204" pitchFamily="34" charset="0"/>
              </a:rPr>
              <a:t>1.2% of master’s students have disabilities.</a:t>
            </a:r>
          </a:p>
          <a:p>
            <a:pPr algn="just"/>
            <a:r>
              <a:rPr lang="en-US" sz="2400" b="0" i="0" u="none" strike="noStrike" noProof="0" dirty="0">
                <a:solidFill>
                  <a:schemeClr val="bg2">
                    <a:lumMod val="25000"/>
                  </a:schemeClr>
                </a:solidFill>
                <a:effectLst/>
                <a:latin typeface="Arial" panose="020B0604020202020204" pitchFamily="34" charset="0"/>
                <a:cs typeface="Arial" panose="020B0604020202020204" pitchFamily="34" charset="0"/>
              </a:rPr>
              <a:t>In Spain, people with disabilities make up 9.7% of the population but account for only </a:t>
            </a:r>
            <a:r>
              <a:rPr lang="en-US" sz="2400" b="1" i="0" u="none" strike="noStrike" noProof="0" dirty="0">
                <a:solidFill>
                  <a:schemeClr val="bg2">
                    <a:lumMod val="25000"/>
                  </a:schemeClr>
                </a:solidFill>
                <a:effectLst/>
                <a:latin typeface="Arial" panose="020B0604020202020204" pitchFamily="34" charset="0"/>
                <a:cs typeface="Arial" panose="020B0604020202020204" pitchFamily="34" charset="0"/>
              </a:rPr>
              <a:t>0.7% of PhD students</a:t>
            </a:r>
            <a:r>
              <a:rPr lang="en-US" sz="2400" b="0" i="0" u="none" strike="noStrike" noProof="0" dirty="0">
                <a:solidFill>
                  <a:schemeClr val="bg2">
                    <a:lumMod val="25000"/>
                  </a:schemeClr>
                </a:solidFill>
                <a:effectLst/>
                <a:latin typeface="Arial" panose="020B0604020202020204" pitchFamily="34" charset="0"/>
                <a:cs typeface="Arial" panose="020B0604020202020204" pitchFamily="34" charset="0"/>
              </a:rPr>
              <a:t>, and only 1 in every 280 PhD graduates in 2022.</a:t>
            </a:r>
          </a:p>
        </p:txBody>
      </p:sp>
      <p:sp>
        <p:nvSpPr>
          <p:cNvPr id="4" name="Marcador de pie de página 3">
            <a:extLst>
              <a:ext uri="{FF2B5EF4-FFF2-40B4-BE49-F238E27FC236}">
                <a16:creationId xmlns:a16="http://schemas.microsoft.com/office/drawing/2014/main" id="{1E1E8146-37AE-5600-F3F6-6E64A5A0C329}"/>
              </a:ext>
            </a:extLst>
          </p:cNvPr>
          <p:cNvSpPr>
            <a:spLocks noGrp="1"/>
          </p:cNvSpPr>
          <p:nvPr>
            <p:ph type="ftr" sz="quarter" idx="11"/>
          </p:nvPr>
        </p:nvSpPr>
        <p:spPr/>
        <p:txBody>
          <a:bodyPr/>
          <a:lstStyle/>
          <a:p>
            <a:r>
              <a:rPr lang="en-US" dirty="0"/>
              <a:t>#ZeroCon25</a:t>
            </a:r>
            <a:endParaRPr lang="en-GB" dirty="0"/>
          </a:p>
        </p:txBody>
      </p:sp>
      <p:sp>
        <p:nvSpPr>
          <p:cNvPr id="5" name="Marcador de número de diapositiva 4">
            <a:extLst>
              <a:ext uri="{FF2B5EF4-FFF2-40B4-BE49-F238E27FC236}">
                <a16:creationId xmlns:a16="http://schemas.microsoft.com/office/drawing/2014/main" id="{20698E10-BDA0-6B7B-38EE-80E7B942D8C2}"/>
              </a:ext>
            </a:extLst>
          </p:cNvPr>
          <p:cNvSpPr>
            <a:spLocks noGrp="1"/>
          </p:cNvSpPr>
          <p:nvPr>
            <p:ph type="sldNum" sz="quarter" idx="12"/>
          </p:nvPr>
        </p:nvSpPr>
        <p:spPr/>
        <p:txBody>
          <a:bodyPr/>
          <a:lstStyle/>
          <a:p>
            <a:fld id="{1195A9E4-2CE9-4E32-BE85-7C32F0F78A6D}" type="slidenum">
              <a:rPr lang="en-GB" smtClean="0"/>
              <a:t>2</a:t>
            </a:fld>
            <a:endParaRPr lang="en-GB"/>
          </a:p>
        </p:txBody>
      </p:sp>
      <p:pic>
        <p:nvPicPr>
          <p:cNvPr id="12" name="Imagen 11" descr="A young student sits at the very first desk in a traditional classroom, directly in front of the blackboard, where the teacher is writing. The child uses a large lectern to bring their book closer to their face and has a cold light desk lamp with a long, adjustable arm attached to the desk, providing bright illumination. Several students are seated behind, some appearing slightly obstructed by the lectern and lamp, illustrating how the setup impacts their view of the board. For years, I was that child.">
            <a:extLst>
              <a:ext uri="{FF2B5EF4-FFF2-40B4-BE49-F238E27FC236}">
                <a16:creationId xmlns:a16="http://schemas.microsoft.com/office/drawing/2014/main" id="{6C350C32-814C-3D2F-3858-48F20739F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989" y="1743182"/>
            <a:ext cx="4114800" cy="4114800"/>
          </a:xfrm>
          <a:prstGeom prst="rect">
            <a:avLst/>
          </a:prstGeom>
        </p:spPr>
      </p:pic>
    </p:spTree>
    <p:extLst>
      <p:ext uri="{BB962C8B-B14F-4D97-AF65-F5344CB8AC3E}">
        <p14:creationId xmlns:p14="http://schemas.microsoft.com/office/powerpoint/2010/main" val="82236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FDE1-D891-BC99-501F-9C1E643137B9}"/>
              </a:ext>
            </a:extLst>
          </p:cNvPr>
          <p:cNvSpPr>
            <a:spLocks noGrp="1"/>
          </p:cNvSpPr>
          <p:nvPr>
            <p:ph type="title"/>
          </p:nvPr>
        </p:nvSpPr>
        <p:spPr/>
        <p:txBody>
          <a:bodyPr/>
          <a:lstStyle/>
          <a:p>
            <a:r>
              <a:rPr lang="en-US" b="1" dirty="0">
                <a:solidFill>
                  <a:schemeClr val="bg2">
                    <a:lumMod val="25000"/>
                  </a:schemeClr>
                </a:solidFill>
                <a:latin typeface="Arial" panose="020B0604020202020204" pitchFamily="34" charset="0"/>
                <a:cs typeface="Arial" panose="020B0604020202020204" pitchFamily="34" charset="0"/>
              </a:rPr>
              <a:t>Some Key Factors Driving Dropouts:</a:t>
            </a:r>
          </a:p>
        </p:txBody>
      </p:sp>
      <p:sp>
        <p:nvSpPr>
          <p:cNvPr id="3" name="Marcador de contenido 2">
            <a:extLst>
              <a:ext uri="{FF2B5EF4-FFF2-40B4-BE49-F238E27FC236}">
                <a16:creationId xmlns:a16="http://schemas.microsoft.com/office/drawing/2014/main" id="{3BCB6BB8-BA4A-96AB-B0F7-ECA8B2BF57E6}"/>
              </a:ext>
            </a:extLst>
          </p:cNvPr>
          <p:cNvSpPr>
            <a:spLocks noGrp="1"/>
          </p:cNvSpPr>
          <p:nvPr>
            <p:ph idx="1"/>
          </p:nvPr>
        </p:nvSpPr>
        <p:spPr/>
        <p:txBody>
          <a:bodyPr>
            <a:normAutofit fontScale="92500" lnSpcReduction="10000"/>
          </a:bodyPr>
          <a:lstStyle/>
          <a:p>
            <a:r>
              <a:rPr lang="en-US" b="1" dirty="0">
                <a:solidFill>
                  <a:schemeClr val="bg2">
                    <a:lumMod val="25000"/>
                  </a:schemeClr>
                </a:solidFill>
                <a:latin typeface="Arial" panose="020B0604020202020204" pitchFamily="34" charset="0"/>
                <a:cs typeface="Arial" panose="020B0604020202020204" pitchFamily="34" charset="0"/>
              </a:rPr>
              <a:t>Academic challenges: </a:t>
            </a:r>
            <a:r>
              <a:rPr lang="en-US" dirty="0">
                <a:solidFill>
                  <a:schemeClr val="bg2">
                    <a:lumMod val="25000"/>
                  </a:schemeClr>
                </a:solidFill>
                <a:latin typeface="Arial" panose="020B0604020202020204" pitchFamily="34" charset="0"/>
                <a:cs typeface="Arial" panose="020B0604020202020204" pitchFamily="34" charset="0"/>
              </a:rPr>
              <a:t>struggles with coursework, lack of necessary support, and frustration with learning.</a:t>
            </a:r>
          </a:p>
          <a:p>
            <a:r>
              <a:rPr lang="en-US" b="1" dirty="0">
                <a:solidFill>
                  <a:schemeClr val="bg2">
                    <a:lumMod val="25000"/>
                  </a:schemeClr>
                </a:solidFill>
                <a:latin typeface="Arial" panose="020B0604020202020204" pitchFamily="34" charset="0"/>
                <a:cs typeface="Arial" panose="020B0604020202020204" pitchFamily="34" charset="0"/>
              </a:rPr>
              <a:t>Behavioral &amp; disciplinary issues: </a:t>
            </a:r>
            <a:r>
              <a:rPr lang="en-US" dirty="0">
                <a:solidFill>
                  <a:schemeClr val="bg2">
                    <a:lumMod val="25000"/>
                  </a:schemeClr>
                </a:solidFill>
                <a:latin typeface="Arial" panose="020B0604020202020204" pitchFamily="34" charset="0"/>
                <a:cs typeface="Arial" panose="020B0604020202020204" pitchFamily="34" charset="0"/>
              </a:rPr>
              <a:t>higher rates of suspensions, grade retention, and negative school experiences.</a:t>
            </a:r>
          </a:p>
          <a:p>
            <a:r>
              <a:rPr lang="en-US" b="1" dirty="0">
                <a:solidFill>
                  <a:schemeClr val="bg2">
                    <a:lumMod val="25000"/>
                  </a:schemeClr>
                </a:solidFill>
                <a:latin typeface="Arial" panose="020B0604020202020204" pitchFamily="34" charset="0"/>
                <a:cs typeface="Arial" panose="020B0604020202020204" pitchFamily="34" charset="0"/>
              </a:rPr>
              <a:t>Mental health struggles: </a:t>
            </a:r>
            <a:r>
              <a:rPr lang="en-US" dirty="0">
                <a:solidFill>
                  <a:schemeClr val="bg2">
                    <a:lumMod val="25000"/>
                  </a:schemeClr>
                </a:solidFill>
                <a:latin typeface="Arial" panose="020B0604020202020204" pitchFamily="34" charset="0"/>
                <a:cs typeface="Arial" panose="020B0604020202020204" pitchFamily="34" charset="0"/>
              </a:rPr>
              <a:t>anxiety, depression, and other mental health challenges affecting attendance and engagement.</a:t>
            </a:r>
          </a:p>
          <a:p>
            <a:r>
              <a:rPr lang="en-US" b="1" dirty="0">
                <a:solidFill>
                  <a:schemeClr val="bg2">
                    <a:lumMod val="25000"/>
                  </a:schemeClr>
                </a:solidFill>
                <a:latin typeface="Arial" panose="020B0604020202020204" pitchFamily="34" charset="0"/>
                <a:cs typeface="Arial" panose="020B0604020202020204" pitchFamily="34" charset="0"/>
              </a:rPr>
              <a:t>Lack of inclusive support: </a:t>
            </a:r>
            <a:r>
              <a:rPr lang="en-US" dirty="0">
                <a:solidFill>
                  <a:schemeClr val="bg2">
                    <a:lumMod val="25000"/>
                  </a:schemeClr>
                </a:solidFill>
                <a:latin typeface="Arial" panose="020B0604020202020204" pitchFamily="34" charset="0"/>
                <a:cs typeface="Arial" panose="020B0604020202020204" pitchFamily="34" charset="0"/>
              </a:rPr>
              <a:t>schools not providing enough accommodations, leading to feelings of isolation.</a:t>
            </a:r>
          </a:p>
          <a:p>
            <a:r>
              <a:rPr lang="en-US" b="1" dirty="0">
                <a:solidFill>
                  <a:schemeClr val="bg2">
                    <a:lumMod val="25000"/>
                  </a:schemeClr>
                </a:solidFill>
                <a:latin typeface="Arial" panose="020B0604020202020204" pitchFamily="34" charset="0"/>
                <a:cs typeface="Arial" panose="020B0604020202020204" pitchFamily="34" charset="0"/>
              </a:rPr>
              <a:t>Socioeconomic &amp; contextual barriers: </a:t>
            </a:r>
            <a:r>
              <a:rPr lang="en-US" dirty="0">
                <a:solidFill>
                  <a:schemeClr val="bg2">
                    <a:lumMod val="25000"/>
                  </a:schemeClr>
                </a:solidFill>
                <a:latin typeface="Arial" panose="020B0604020202020204" pitchFamily="34" charset="0"/>
                <a:cs typeface="Arial" panose="020B0604020202020204" pitchFamily="34" charset="0"/>
              </a:rPr>
              <a:t>financial struggles, limited resources, and less access to support networks.</a:t>
            </a:r>
          </a:p>
          <a:p>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4" name="Marcador de pie de página 3">
            <a:extLst>
              <a:ext uri="{FF2B5EF4-FFF2-40B4-BE49-F238E27FC236}">
                <a16:creationId xmlns:a16="http://schemas.microsoft.com/office/drawing/2014/main" id="{3FCEAF37-7F43-60F5-35AF-1E9F135B45F0}"/>
              </a:ext>
            </a:extLst>
          </p:cNvPr>
          <p:cNvSpPr>
            <a:spLocks noGrp="1"/>
          </p:cNvSpPr>
          <p:nvPr>
            <p:ph type="ftr" sz="quarter" idx="11"/>
          </p:nvPr>
        </p:nvSpPr>
        <p:spPr/>
        <p:txBody>
          <a:bodyPr/>
          <a:lstStyle/>
          <a:p>
            <a:r>
              <a:rPr lang="en-US"/>
              <a:t>#ZeroCon25</a:t>
            </a:r>
            <a:endParaRPr lang="en-GB" dirty="0"/>
          </a:p>
        </p:txBody>
      </p:sp>
      <p:sp>
        <p:nvSpPr>
          <p:cNvPr id="5" name="Marcador de número de diapositiva 4">
            <a:extLst>
              <a:ext uri="{FF2B5EF4-FFF2-40B4-BE49-F238E27FC236}">
                <a16:creationId xmlns:a16="http://schemas.microsoft.com/office/drawing/2014/main" id="{49AA1441-A36B-3CA5-6D08-795F04E9D912}"/>
              </a:ext>
            </a:extLst>
          </p:cNvPr>
          <p:cNvSpPr>
            <a:spLocks noGrp="1"/>
          </p:cNvSpPr>
          <p:nvPr>
            <p:ph type="sldNum" sz="quarter" idx="12"/>
          </p:nvPr>
        </p:nvSpPr>
        <p:spPr/>
        <p:txBody>
          <a:bodyPr/>
          <a:lstStyle/>
          <a:p>
            <a:fld id="{1195A9E4-2CE9-4E32-BE85-7C32F0F78A6D}" type="slidenum">
              <a:rPr lang="en-GB" smtClean="0"/>
              <a:t>3</a:t>
            </a:fld>
            <a:endParaRPr lang="en-GB" dirty="0"/>
          </a:p>
        </p:txBody>
      </p:sp>
    </p:spTree>
    <p:extLst>
      <p:ext uri="{BB962C8B-B14F-4D97-AF65-F5344CB8AC3E}">
        <p14:creationId xmlns:p14="http://schemas.microsoft.com/office/powerpoint/2010/main" val="18449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1BD1E-C4F1-9DE7-33FE-CD65B201D5C2}"/>
              </a:ext>
            </a:extLst>
          </p:cNvPr>
          <p:cNvSpPr>
            <a:spLocks noGrp="1"/>
          </p:cNvSpPr>
          <p:nvPr>
            <p:ph type="title"/>
          </p:nvPr>
        </p:nvSpPr>
        <p:spPr/>
        <p:txBody>
          <a:bodyPr/>
          <a:lstStyle/>
          <a:p>
            <a:r>
              <a:rPr lang="en-US" b="1" dirty="0">
                <a:solidFill>
                  <a:schemeClr val="bg2">
                    <a:lumMod val="25000"/>
                  </a:schemeClr>
                </a:solidFill>
                <a:latin typeface="Arial" panose="020B0604020202020204" pitchFamily="34" charset="0"/>
                <a:cs typeface="Arial" panose="020B0604020202020204" pitchFamily="34" charset="0"/>
              </a:rPr>
              <a:t>Underdog Potential</a:t>
            </a:r>
          </a:p>
        </p:txBody>
      </p:sp>
      <p:sp>
        <p:nvSpPr>
          <p:cNvPr id="3" name="Marcador de contenido 2">
            <a:extLst>
              <a:ext uri="{FF2B5EF4-FFF2-40B4-BE49-F238E27FC236}">
                <a16:creationId xmlns:a16="http://schemas.microsoft.com/office/drawing/2014/main" id="{9C151027-BDF8-2514-5F17-696CBB0D74A5}"/>
              </a:ext>
            </a:extLst>
          </p:cNvPr>
          <p:cNvSpPr>
            <a:spLocks noGrp="1"/>
          </p:cNvSpPr>
          <p:nvPr>
            <p:ph idx="1"/>
          </p:nvPr>
        </p:nvSpPr>
        <p:spPr>
          <a:xfrm>
            <a:off x="838200" y="1586443"/>
            <a:ext cx="10515600" cy="4700358"/>
          </a:xfrm>
        </p:spPr>
        <p:txBody>
          <a:bodyPr>
            <a:normAutofit fontScale="92500" lnSpcReduction="10000"/>
          </a:bodyPr>
          <a:lstStyle/>
          <a:p>
            <a:pPr marL="0" indent="0">
              <a:buNone/>
            </a:pPr>
            <a:r>
              <a:rPr lang="en-US" dirty="0">
                <a:solidFill>
                  <a:schemeClr val="bg2">
                    <a:lumMod val="25000"/>
                  </a:schemeClr>
                </a:solidFill>
                <a:latin typeface="Arial" panose="020B0604020202020204" pitchFamily="34" charset="0"/>
                <a:cs typeface="Arial" panose="020B0604020202020204" pitchFamily="34" charset="0"/>
              </a:rPr>
              <a:t>Surpassing these barriers has made me uniquely suited to:</a:t>
            </a:r>
          </a:p>
          <a:p>
            <a:r>
              <a:rPr lang="en-US" dirty="0">
                <a:solidFill>
                  <a:schemeClr val="bg2">
                    <a:lumMod val="25000"/>
                  </a:schemeClr>
                </a:solidFill>
                <a:latin typeface="Arial" panose="020B0604020202020204" pitchFamily="34" charset="0"/>
                <a:cs typeface="Arial" panose="020B0604020202020204" pitchFamily="34" charset="0"/>
              </a:rPr>
              <a:t>Carry out </a:t>
            </a:r>
            <a:r>
              <a:rPr lang="en-US" b="1" dirty="0">
                <a:solidFill>
                  <a:schemeClr val="bg2">
                    <a:lumMod val="25000"/>
                  </a:schemeClr>
                </a:solidFill>
                <a:latin typeface="Arial" panose="020B0604020202020204" pitchFamily="34" charset="0"/>
                <a:cs typeface="Arial" panose="020B0604020202020204" pitchFamily="34" charset="0"/>
              </a:rPr>
              <a:t>applied research </a:t>
            </a:r>
            <a:r>
              <a:rPr lang="en-US" dirty="0">
                <a:solidFill>
                  <a:schemeClr val="bg2">
                    <a:lumMod val="25000"/>
                  </a:schemeClr>
                </a:solidFill>
                <a:latin typeface="Arial" panose="020B0604020202020204" pitchFamily="34" charset="0"/>
                <a:cs typeface="Arial" panose="020B0604020202020204" pitchFamily="34" charset="0"/>
              </a:rPr>
              <a:t>that </a:t>
            </a:r>
            <a:r>
              <a:rPr lang="en-US" b="1" dirty="0">
                <a:solidFill>
                  <a:schemeClr val="bg2">
                    <a:lumMod val="25000"/>
                  </a:schemeClr>
                </a:solidFill>
                <a:latin typeface="Arial" panose="020B0604020202020204" pitchFamily="34" charset="0"/>
                <a:cs typeface="Arial" panose="020B0604020202020204" pitchFamily="34" charset="0"/>
              </a:rPr>
              <a:t>solves real-world problems</a:t>
            </a:r>
            <a:r>
              <a:rPr lang="en-US" dirty="0">
                <a:solidFill>
                  <a:schemeClr val="bg2">
                    <a:lumMod val="25000"/>
                  </a:schemeClr>
                </a:solidFill>
                <a:latin typeface="Arial" panose="020B0604020202020204" pitchFamily="34" charset="0"/>
                <a:cs typeface="Arial" panose="020B0604020202020204" pitchFamily="34" charset="0"/>
              </a:rPr>
              <a:t>.</a:t>
            </a:r>
          </a:p>
          <a:p>
            <a:r>
              <a:rPr lang="en-US" dirty="0">
                <a:solidFill>
                  <a:schemeClr val="bg2">
                    <a:lumMod val="25000"/>
                  </a:schemeClr>
                </a:solidFill>
                <a:latin typeface="Arial" panose="020B0604020202020204" pitchFamily="34" charset="0"/>
                <a:cs typeface="Arial" panose="020B0604020202020204" pitchFamily="34" charset="0"/>
              </a:rPr>
              <a:t>Conduct </a:t>
            </a:r>
            <a:r>
              <a:rPr lang="en-US" b="1" dirty="0">
                <a:solidFill>
                  <a:schemeClr val="bg2">
                    <a:lumMod val="25000"/>
                  </a:schemeClr>
                </a:solidFill>
                <a:latin typeface="Arial" panose="020B0604020202020204" pitchFamily="34" charset="0"/>
                <a:cs typeface="Arial" panose="020B0604020202020204" pitchFamily="34" charset="0"/>
              </a:rPr>
              <a:t>research that does not neglect the perspectives </a:t>
            </a:r>
            <a:r>
              <a:rPr lang="en-US" dirty="0">
                <a:solidFill>
                  <a:schemeClr val="bg2">
                    <a:lumMod val="25000"/>
                  </a:schemeClr>
                </a:solidFill>
                <a:latin typeface="Arial" panose="020B0604020202020204" pitchFamily="34" charset="0"/>
                <a:cs typeface="Arial" panose="020B0604020202020204" pitchFamily="34" charset="0"/>
              </a:rPr>
              <a:t>of those it attempts to help.</a:t>
            </a:r>
          </a:p>
          <a:p>
            <a:r>
              <a:rPr lang="en-US" dirty="0">
                <a:solidFill>
                  <a:schemeClr val="bg2">
                    <a:lumMod val="25000"/>
                  </a:schemeClr>
                </a:solidFill>
                <a:latin typeface="Arial" panose="020B0604020202020204" pitchFamily="34" charset="0"/>
                <a:cs typeface="Arial" panose="020B0604020202020204" pitchFamily="34" charset="0"/>
              </a:rPr>
              <a:t>Study the </a:t>
            </a:r>
            <a:r>
              <a:rPr lang="en-US" b="1" dirty="0">
                <a:solidFill>
                  <a:schemeClr val="bg2">
                    <a:lumMod val="25000"/>
                  </a:schemeClr>
                </a:solidFill>
                <a:latin typeface="Arial" panose="020B0604020202020204" pitchFamily="34" charset="0"/>
                <a:cs typeface="Arial" panose="020B0604020202020204" pitchFamily="34" charset="0"/>
              </a:rPr>
              <a:t>different shades of vulnerability </a:t>
            </a:r>
            <a:r>
              <a:rPr lang="en-US" dirty="0">
                <a:solidFill>
                  <a:schemeClr val="bg2">
                    <a:lumMod val="25000"/>
                  </a:schemeClr>
                </a:solidFill>
                <a:latin typeface="Arial" panose="020B0604020202020204" pitchFamily="34" charset="0"/>
                <a:cs typeface="Arial" panose="020B0604020202020204" pitchFamily="34" charset="0"/>
              </a:rPr>
              <a:t>without </a:t>
            </a:r>
            <a:r>
              <a:rPr lang="en-US" i="1" dirty="0">
                <a:solidFill>
                  <a:schemeClr val="bg2">
                    <a:lumMod val="25000"/>
                  </a:schemeClr>
                </a:solidFill>
                <a:latin typeface="Arial" panose="020B0604020202020204" pitchFamily="34" charset="0"/>
                <a:cs typeface="Arial" panose="020B0604020202020204" pitchFamily="34" charset="0"/>
              </a:rPr>
              <a:t>overly</a:t>
            </a:r>
            <a:r>
              <a:rPr lang="en-US" dirty="0">
                <a:solidFill>
                  <a:schemeClr val="bg2">
                    <a:lumMod val="25000"/>
                  </a:schemeClr>
                </a:solidFill>
                <a:latin typeface="Arial" panose="020B0604020202020204" pitchFamily="34" charset="0"/>
                <a:cs typeface="Arial" panose="020B0604020202020204" pitchFamily="34" charset="0"/>
              </a:rPr>
              <a:t> victimizing underserved groups</a:t>
            </a:r>
          </a:p>
          <a:p>
            <a:r>
              <a:rPr lang="en-US" dirty="0">
                <a:solidFill>
                  <a:schemeClr val="bg2">
                    <a:lumMod val="25000"/>
                  </a:schemeClr>
                </a:solidFill>
                <a:latin typeface="Arial" panose="020B0604020202020204" pitchFamily="34" charset="0"/>
                <a:cs typeface="Arial" panose="020B0604020202020204" pitchFamily="34" charset="0"/>
              </a:rPr>
              <a:t>Understand a version of empowerment that </a:t>
            </a:r>
            <a:r>
              <a:rPr lang="en-US" b="1" dirty="0">
                <a:solidFill>
                  <a:schemeClr val="bg2">
                    <a:lumMod val="25000"/>
                  </a:schemeClr>
                </a:solidFill>
                <a:latin typeface="Arial" panose="020B0604020202020204" pitchFamily="34" charset="0"/>
                <a:cs typeface="Arial" panose="020B0604020202020204" pitchFamily="34" charset="0"/>
              </a:rPr>
              <a:t>neither</a:t>
            </a:r>
            <a:r>
              <a:rPr lang="en-US" dirty="0">
                <a:solidFill>
                  <a:schemeClr val="bg2">
                    <a:lumMod val="25000"/>
                  </a:schemeClr>
                </a:solidFill>
                <a:latin typeface="Arial" panose="020B0604020202020204" pitchFamily="34" charset="0"/>
                <a:cs typeface="Arial" panose="020B0604020202020204" pitchFamily="34" charset="0"/>
              </a:rPr>
              <a:t> </a:t>
            </a:r>
            <a:r>
              <a:rPr lang="en-US" b="1" dirty="0">
                <a:solidFill>
                  <a:schemeClr val="bg2">
                    <a:lumMod val="25000"/>
                  </a:schemeClr>
                </a:solidFill>
                <a:latin typeface="Arial" panose="020B0604020202020204" pitchFamily="34" charset="0"/>
                <a:cs typeface="Arial" panose="020B0604020202020204" pitchFamily="34" charset="0"/>
              </a:rPr>
              <a:t>infantilizes nor sensationalizes </a:t>
            </a:r>
            <a:r>
              <a:rPr lang="en-US" dirty="0">
                <a:solidFill>
                  <a:schemeClr val="bg2">
                    <a:lumMod val="25000"/>
                  </a:schemeClr>
                </a:solidFill>
                <a:latin typeface="Arial" panose="020B0604020202020204" pitchFamily="34" charset="0"/>
                <a:cs typeface="Arial" panose="020B0604020202020204" pitchFamily="34" charset="0"/>
              </a:rPr>
              <a:t>people’s challenges.</a:t>
            </a:r>
          </a:p>
          <a:p>
            <a:r>
              <a:rPr lang="en-US" b="1" dirty="0">
                <a:solidFill>
                  <a:schemeClr val="bg2">
                    <a:lumMod val="25000"/>
                  </a:schemeClr>
                </a:solidFill>
                <a:latin typeface="Arial" panose="020B0604020202020204" pitchFamily="34" charset="0"/>
                <a:cs typeface="Arial" panose="020B0604020202020204" pitchFamily="34" charset="0"/>
              </a:rPr>
              <a:t>Organize effectively </a:t>
            </a:r>
            <a:r>
              <a:rPr lang="en-US" dirty="0">
                <a:solidFill>
                  <a:schemeClr val="bg2">
                    <a:lumMod val="25000"/>
                  </a:schemeClr>
                </a:solidFill>
                <a:latin typeface="Arial" panose="020B0604020202020204" pitchFamily="34" charset="0"/>
                <a:cs typeface="Arial" panose="020B0604020202020204" pitchFamily="34" charset="0"/>
              </a:rPr>
              <a:t>to reach my goals, identifying priorities for my time, physical/sensory aptitude and energies.</a:t>
            </a:r>
          </a:p>
          <a:p>
            <a:r>
              <a:rPr lang="en-US" b="1" dirty="0">
                <a:solidFill>
                  <a:schemeClr val="bg2">
                    <a:lumMod val="25000"/>
                  </a:schemeClr>
                </a:solidFill>
                <a:latin typeface="Arial" panose="020B0604020202020204" pitchFamily="34" charset="0"/>
                <a:cs typeface="Arial" panose="020B0604020202020204" pitchFamily="34" charset="0"/>
              </a:rPr>
              <a:t>Participate in conversations</a:t>
            </a:r>
            <a:r>
              <a:rPr lang="en-US" dirty="0">
                <a:solidFill>
                  <a:schemeClr val="bg2">
                    <a:lumMod val="25000"/>
                  </a:schemeClr>
                </a:solidFill>
                <a:latin typeface="Arial" panose="020B0604020202020204" pitchFamily="34" charset="0"/>
                <a:cs typeface="Arial" panose="020B0604020202020204" pitchFamily="34" charset="0"/>
              </a:rPr>
              <a:t>; especially those about people with disabilities without people with disabilities.</a:t>
            </a:r>
          </a:p>
        </p:txBody>
      </p:sp>
      <p:sp>
        <p:nvSpPr>
          <p:cNvPr id="4" name="Marcador de pie de página 3">
            <a:extLst>
              <a:ext uri="{FF2B5EF4-FFF2-40B4-BE49-F238E27FC236}">
                <a16:creationId xmlns:a16="http://schemas.microsoft.com/office/drawing/2014/main" id="{17453FC4-F792-DB07-A262-85D2A5623D6F}"/>
              </a:ext>
            </a:extLst>
          </p:cNvPr>
          <p:cNvSpPr>
            <a:spLocks noGrp="1"/>
          </p:cNvSpPr>
          <p:nvPr>
            <p:ph type="ftr" sz="quarter" idx="11"/>
          </p:nvPr>
        </p:nvSpPr>
        <p:spPr/>
        <p:txBody>
          <a:bodyPr/>
          <a:lstStyle/>
          <a:p>
            <a:r>
              <a:rPr lang="en-US"/>
              <a:t>#ZeroCon25</a:t>
            </a:r>
            <a:endParaRPr lang="en-GB" dirty="0"/>
          </a:p>
        </p:txBody>
      </p:sp>
      <p:sp>
        <p:nvSpPr>
          <p:cNvPr id="5" name="Marcador de número de diapositiva 4">
            <a:extLst>
              <a:ext uri="{FF2B5EF4-FFF2-40B4-BE49-F238E27FC236}">
                <a16:creationId xmlns:a16="http://schemas.microsoft.com/office/drawing/2014/main" id="{85FD004C-A25B-1824-C834-07A3F7CAE8A8}"/>
              </a:ext>
            </a:extLst>
          </p:cNvPr>
          <p:cNvSpPr>
            <a:spLocks noGrp="1"/>
          </p:cNvSpPr>
          <p:nvPr>
            <p:ph type="sldNum" sz="quarter" idx="12"/>
          </p:nvPr>
        </p:nvSpPr>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7793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839C32-D0A2-C505-01D0-DC51B8DEF025}"/>
              </a:ext>
            </a:extLst>
          </p:cNvPr>
          <p:cNvSpPr>
            <a:spLocks noGrp="1"/>
          </p:cNvSpPr>
          <p:nvPr>
            <p:ph type="title"/>
          </p:nvPr>
        </p:nvSpPr>
        <p:spPr/>
        <p:txBody>
          <a:bodyPr/>
          <a:lstStyle/>
          <a:p>
            <a:r>
              <a:rPr lang="en-US" b="1" dirty="0">
                <a:solidFill>
                  <a:schemeClr val="bg2">
                    <a:lumMod val="25000"/>
                  </a:schemeClr>
                </a:solidFill>
                <a:latin typeface="Arial" panose="020B0604020202020204" pitchFamily="34" charset="0"/>
                <a:cs typeface="Arial" panose="020B0604020202020204" pitchFamily="34" charset="0"/>
              </a:rPr>
              <a:t>Data as a source of transformation</a:t>
            </a:r>
          </a:p>
        </p:txBody>
      </p:sp>
      <p:sp>
        <p:nvSpPr>
          <p:cNvPr id="3" name="Marcador de contenido 2">
            <a:extLst>
              <a:ext uri="{FF2B5EF4-FFF2-40B4-BE49-F238E27FC236}">
                <a16:creationId xmlns:a16="http://schemas.microsoft.com/office/drawing/2014/main" id="{8660121B-BFE6-9C6E-0E7F-6036B97C69B5}"/>
              </a:ext>
            </a:extLst>
          </p:cNvPr>
          <p:cNvSpPr>
            <a:spLocks noGrp="1"/>
          </p:cNvSpPr>
          <p:nvPr>
            <p:ph idx="1"/>
          </p:nvPr>
        </p:nvSpPr>
        <p:spPr>
          <a:xfrm>
            <a:off x="838200" y="1792518"/>
            <a:ext cx="10515600" cy="4563832"/>
          </a:xfrm>
        </p:spPr>
        <p:txBody>
          <a:bodyPr>
            <a:normAutofit/>
          </a:bodyPr>
          <a:lstStyle/>
          <a:p>
            <a:r>
              <a:rPr lang="en-US" dirty="0">
                <a:solidFill>
                  <a:schemeClr val="bg2">
                    <a:lumMod val="25000"/>
                  </a:schemeClr>
                </a:solidFill>
              </a:rPr>
              <a:t>The crisis of the DEI paradigm: a lethal challenge or a golden opportunity for accessibility and disability inclusion efforts?</a:t>
            </a:r>
          </a:p>
          <a:p>
            <a:r>
              <a:rPr lang="en-US" dirty="0">
                <a:solidFill>
                  <a:schemeClr val="bg2">
                    <a:lumMod val="25000"/>
                  </a:schemeClr>
                </a:solidFill>
              </a:rPr>
              <a:t>Empirical data: one of the main ways forward.</a:t>
            </a:r>
          </a:p>
          <a:p>
            <a:r>
              <a:rPr lang="en-US" dirty="0">
                <a:solidFill>
                  <a:schemeClr val="bg2">
                    <a:lumMod val="25000"/>
                  </a:schemeClr>
                </a:solidFill>
              </a:rPr>
              <a:t>Practical example, the </a:t>
            </a:r>
            <a:r>
              <a:rPr lang="en-US" b="1" dirty="0">
                <a:solidFill>
                  <a:schemeClr val="bg2">
                    <a:lumMod val="25000"/>
                  </a:schemeClr>
                </a:solidFill>
              </a:rPr>
              <a:t>Plus Access </a:t>
            </a:r>
            <a:r>
              <a:rPr lang="en-US" dirty="0">
                <a:solidFill>
                  <a:schemeClr val="bg2">
                    <a:lumMod val="25000"/>
                  </a:schemeClr>
                </a:solidFill>
              </a:rPr>
              <a:t>Alliance:</a:t>
            </a:r>
          </a:p>
          <a:p>
            <a:pPr lvl="1"/>
            <a:r>
              <a:rPr lang="en-US" dirty="0">
                <a:solidFill>
                  <a:schemeClr val="bg2">
                    <a:lumMod val="25000"/>
                  </a:schemeClr>
                </a:solidFill>
              </a:rPr>
              <a:t>Between private, social, public and academic sectors</a:t>
            </a:r>
          </a:p>
          <a:p>
            <a:pPr lvl="1"/>
            <a:r>
              <a:rPr lang="en-US" dirty="0">
                <a:solidFill>
                  <a:schemeClr val="bg2">
                    <a:lumMod val="25000"/>
                  </a:schemeClr>
                </a:solidFill>
              </a:rPr>
              <a:t>Plus Access Index, a free-access tool</a:t>
            </a:r>
          </a:p>
          <a:p>
            <a:pPr lvl="1"/>
            <a:r>
              <a:rPr lang="en-US" dirty="0">
                <a:solidFill>
                  <a:schemeClr val="bg2">
                    <a:lumMod val="25000"/>
                  </a:schemeClr>
                </a:solidFill>
              </a:rPr>
              <a:t>Aims to create one of the most comprehensive empirical databases on workplace inclusion and accessibility.</a:t>
            </a:r>
          </a:p>
          <a:p>
            <a:pPr lvl="1"/>
            <a:r>
              <a:rPr lang="en-US" dirty="0">
                <a:solidFill>
                  <a:schemeClr val="bg2">
                    <a:lumMod val="25000"/>
                  </a:schemeClr>
                </a:solidFill>
              </a:rPr>
              <a:t>This will create the opportunity of certifying results, not just processes.</a:t>
            </a:r>
          </a:p>
          <a:p>
            <a:pPr marL="457200" lvl="1" indent="0">
              <a:buNone/>
            </a:pPr>
            <a:r>
              <a:rPr lang="en-US" dirty="0">
                <a:solidFill>
                  <a:schemeClr val="bg2">
                    <a:lumMod val="25000"/>
                  </a:schemeClr>
                </a:solidFill>
              </a:rPr>
              <a:t>Under construction: </a:t>
            </a:r>
            <a:r>
              <a:rPr lang="en-US" dirty="0" err="1">
                <a:solidFill>
                  <a:schemeClr val="bg2">
                    <a:lumMod val="25000"/>
                  </a:schemeClr>
                </a:solidFill>
              </a:rPr>
              <a:t>www.plusaccess.org</a:t>
            </a:r>
            <a:r>
              <a:rPr lang="en-US" dirty="0">
                <a:solidFill>
                  <a:schemeClr val="bg2">
                    <a:lumMod val="25000"/>
                  </a:schemeClr>
                </a:solidFill>
              </a:rPr>
              <a:t>.</a:t>
            </a:r>
          </a:p>
          <a:p>
            <a:endParaRPr lang="en-US" dirty="0">
              <a:solidFill>
                <a:schemeClr val="bg2">
                  <a:lumMod val="25000"/>
                </a:schemeClr>
              </a:solidFill>
            </a:endParaRPr>
          </a:p>
        </p:txBody>
      </p:sp>
      <p:sp>
        <p:nvSpPr>
          <p:cNvPr id="4" name="Marcador de pie de página 3">
            <a:extLst>
              <a:ext uri="{FF2B5EF4-FFF2-40B4-BE49-F238E27FC236}">
                <a16:creationId xmlns:a16="http://schemas.microsoft.com/office/drawing/2014/main" id="{73D9F123-36A3-F7D9-B7BF-72F0D7304A15}"/>
              </a:ext>
            </a:extLst>
          </p:cNvPr>
          <p:cNvSpPr>
            <a:spLocks noGrp="1"/>
          </p:cNvSpPr>
          <p:nvPr>
            <p:ph type="ftr" sz="quarter" idx="11"/>
          </p:nvPr>
        </p:nvSpPr>
        <p:spPr/>
        <p:txBody>
          <a:bodyPr/>
          <a:lstStyle/>
          <a:p>
            <a:r>
              <a:rPr lang="en-US"/>
              <a:t>#ZeroCon25</a:t>
            </a:r>
            <a:endParaRPr lang="en-GB" dirty="0"/>
          </a:p>
        </p:txBody>
      </p:sp>
      <p:sp>
        <p:nvSpPr>
          <p:cNvPr id="5" name="Marcador de número de diapositiva 4">
            <a:extLst>
              <a:ext uri="{FF2B5EF4-FFF2-40B4-BE49-F238E27FC236}">
                <a16:creationId xmlns:a16="http://schemas.microsoft.com/office/drawing/2014/main" id="{CFD49FCA-CA8B-CD24-63D6-7188C68553AA}"/>
              </a:ext>
            </a:extLst>
          </p:cNvPr>
          <p:cNvSpPr>
            <a:spLocks noGrp="1"/>
          </p:cNvSpPr>
          <p:nvPr>
            <p:ph type="sldNum" sz="quarter" idx="12"/>
          </p:nvPr>
        </p:nvSpPr>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2661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67EA19-6E67-4295-F673-081EFF01B2E2}"/>
              </a:ext>
            </a:extLst>
          </p:cNvPr>
          <p:cNvSpPr>
            <a:spLocks noGrp="1"/>
          </p:cNvSpPr>
          <p:nvPr>
            <p:ph type="title"/>
          </p:nvPr>
        </p:nvSpPr>
        <p:spPr>
          <a:xfrm>
            <a:off x="3688597" y="1858397"/>
            <a:ext cx="4730454" cy="1325563"/>
          </a:xfrm>
        </p:spPr>
        <p:txBody>
          <a:bodyPr>
            <a:noAutofit/>
          </a:bodyPr>
          <a:lstStyle/>
          <a:p>
            <a:r>
              <a:rPr lang="en-US" sz="7200" noProof="0" dirty="0">
                <a:solidFill>
                  <a:schemeClr val="bg2">
                    <a:lumMod val="25000"/>
                  </a:schemeClr>
                </a:solidFill>
                <a:latin typeface="Arial" panose="020B0604020202020204" pitchFamily="34" charset="0"/>
                <a:cs typeface="Arial" panose="020B0604020202020204" pitchFamily="34" charset="0"/>
              </a:rPr>
              <a:t>Thank you!</a:t>
            </a:r>
          </a:p>
        </p:txBody>
      </p:sp>
      <p:sp>
        <p:nvSpPr>
          <p:cNvPr id="3" name="CuadroTexto 2">
            <a:extLst>
              <a:ext uri="{FF2B5EF4-FFF2-40B4-BE49-F238E27FC236}">
                <a16:creationId xmlns:a16="http://schemas.microsoft.com/office/drawing/2014/main" id="{A69FA9F4-FA14-E708-A3FF-97FDA798D023}"/>
              </a:ext>
            </a:extLst>
          </p:cNvPr>
          <p:cNvSpPr txBox="1"/>
          <p:nvPr/>
        </p:nvSpPr>
        <p:spPr>
          <a:xfrm>
            <a:off x="504475" y="3690973"/>
            <a:ext cx="7515203" cy="1200329"/>
          </a:xfrm>
          <a:prstGeom prst="rect">
            <a:avLst/>
          </a:prstGeom>
          <a:noFill/>
        </p:spPr>
        <p:txBody>
          <a:bodyPr wrap="square">
            <a:spAutoFit/>
          </a:bodyPr>
          <a:lstStyle/>
          <a:p>
            <a:pPr algn="just">
              <a:lnSpc>
                <a:spcPct val="100000"/>
              </a:lnSpc>
            </a:pPr>
            <a:r>
              <a:rPr lang="en-US" sz="2400" noProof="0" dirty="0">
                <a:solidFill>
                  <a:schemeClr val="bg2">
                    <a:lumMod val="25000"/>
                  </a:schemeClr>
                </a:solidFill>
                <a:latin typeface="Arial" panose="020B0604020202020204" pitchFamily="34" charset="0"/>
                <a:cs typeface="Arial" panose="020B0604020202020204" pitchFamily="34" charset="0"/>
              </a:rPr>
              <a:t>Presentation and research s</a:t>
            </a:r>
            <a:r>
              <a:rPr lang="en-US" sz="2400" b="0" i="0" u="none" strike="noStrike" noProof="0" dirty="0">
                <a:solidFill>
                  <a:schemeClr val="bg2">
                    <a:lumMod val="25000"/>
                  </a:schemeClr>
                </a:solidFill>
                <a:effectLst/>
                <a:latin typeface="Arial" panose="020B0604020202020204" pitchFamily="34" charset="0"/>
                <a:cs typeface="Arial" panose="020B0604020202020204" pitchFamily="34" charset="0"/>
              </a:rPr>
              <a:t>upported by the Industrial Doctorates Plan of the Department of Research and Universities of the Government of Catalonia</a:t>
            </a:r>
            <a:r>
              <a:rPr lang="en-US" sz="2400" noProof="0" dirty="0">
                <a:solidFill>
                  <a:schemeClr val="bg2">
                    <a:lumMod val="25000"/>
                  </a:schemeClr>
                </a:solidFill>
                <a:latin typeface="Arial" panose="020B0604020202020204" pitchFamily="34" charset="0"/>
                <a:cs typeface="Arial" panose="020B0604020202020204" pitchFamily="34" charset="0"/>
              </a:rPr>
              <a:t>:</a:t>
            </a:r>
          </a:p>
        </p:txBody>
      </p:sp>
      <p:pic>
        <p:nvPicPr>
          <p:cNvPr id="7" name="Imagen 6" descr="The logo features the words &quot;DOCTORATS INDUSTRIALS&quot; in bold, uppercase blue letters. Below, a subtitle in smaller uppercase font reads &quot;RECERCA ESTRATÈGICA · COL·LABORATIVA · APLICADA&quot;, meaning &quot;Strategic, Collaborative, and Applied Research&quot; in Catalan. The design emphasizes academia-industry collaboration">
            <a:extLst>
              <a:ext uri="{FF2B5EF4-FFF2-40B4-BE49-F238E27FC236}">
                <a16:creationId xmlns:a16="http://schemas.microsoft.com/office/drawing/2014/main" id="{4676B02C-9A47-10FA-DB02-7B7776C21F61}"/>
              </a:ext>
            </a:extLst>
          </p:cNvPr>
          <p:cNvPicPr>
            <a:picLocks noChangeAspect="1"/>
          </p:cNvPicPr>
          <p:nvPr/>
        </p:nvPicPr>
        <p:blipFill>
          <a:blip r:embed="rId3"/>
          <a:stretch>
            <a:fillRect/>
          </a:stretch>
        </p:blipFill>
        <p:spPr>
          <a:xfrm>
            <a:off x="504475" y="5086845"/>
            <a:ext cx="2934747" cy="1463921"/>
          </a:xfrm>
          <a:prstGeom prst="rect">
            <a:avLst/>
          </a:prstGeom>
        </p:spPr>
      </p:pic>
      <p:pic>
        <p:nvPicPr>
          <p:cNvPr id="2" name="Imagen 1" descr="The AGAUR (Agency for Management of University and Research Grants) logo consists of a white lowercase &quot;a&quot; inside a maroon square, with the word &quot;AGAUR&quot; written below in black.&#10;Next to it, the Generalitat de Catalunya logo features a red emblem with vertical stripes, followed by the institution's name in black uppercase and lowercase letters.">
            <a:extLst>
              <a:ext uri="{FF2B5EF4-FFF2-40B4-BE49-F238E27FC236}">
                <a16:creationId xmlns:a16="http://schemas.microsoft.com/office/drawing/2014/main" id="{053BB958-EE26-97F6-8482-F7482134ED21}"/>
              </a:ext>
            </a:extLst>
          </p:cNvPr>
          <p:cNvPicPr>
            <a:picLocks noChangeAspect="1"/>
          </p:cNvPicPr>
          <p:nvPr/>
        </p:nvPicPr>
        <p:blipFill>
          <a:blip r:embed="rId4"/>
          <a:stretch>
            <a:fillRect/>
          </a:stretch>
        </p:blipFill>
        <p:spPr>
          <a:xfrm>
            <a:off x="3833220" y="5247634"/>
            <a:ext cx="3070762" cy="1121886"/>
          </a:xfrm>
          <a:prstGeom prst="rect">
            <a:avLst/>
          </a:prstGeom>
        </p:spPr>
      </p:pic>
      <p:sp>
        <p:nvSpPr>
          <p:cNvPr id="8" name="CuadroTexto 7">
            <a:extLst>
              <a:ext uri="{FF2B5EF4-FFF2-40B4-BE49-F238E27FC236}">
                <a16:creationId xmlns:a16="http://schemas.microsoft.com/office/drawing/2014/main" id="{B54732E4-A314-9082-1437-8B21B8492A95}"/>
              </a:ext>
            </a:extLst>
          </p:cNvPr>
          <p:cNvSpPr txBox="1"/>
          <p:nvPr/>
        </p:nvSpPr>
        <p:spPr>
          <a:xfrm>
            <a:off x="8419051" y="4412704"/>
            <a:ext cx="4125737" cy="461665"/>
          </a:xfrm>
          <a:prstGeom prst="rect">
            <a:avLst/>
          </a:prstGeom>
          <a:noFill/>
        </p:spPr>
        <p:txBody>
          <a:bodyPr wrap="square">
            <a:spAutoFit/>
          </a:bodyPr>
          <a:lstStyle/>
          <a:p>
            <a:pPr>
              <a:lnSpc>
                <a:spcPct val="100000"/>
              </a:lnSpc>
            </a:pPr>
            <a:r>
              <a:rPr lang="en-US" sz="2400" noProof="0" dirty="0">
                <a:latin typeface="Arial" panose="020B0604020202020204" pitchFamily="34" charset="0"/>
                <a:cs typeface="Arial" panose="020B0604020202020204" pitchFamily="34" charset="0"/>
              </a:rPr>
              <a:t>With the support of:</a:t>
            </a:r>
          </a:p>
        </p:txBody>
      </p:sp>
      <p:pic>
        <p:nvPicPr>
          <p:cNvPr id="4" name="Imagen 3" descr="The logo displays the word &quot;Intermedia&quot; in a modern gradient font transitioning from yellow to green. The typography is smooth and contemporary, suggesting communication, media, or digital innovation.">
            <a:extLst>
              <a:ext uri="{FF2B5EF4-FFF2-40B4-BE49-F238E27FC236}">
                <a16:creationId xmlns:a16="http://schemas.microsoft.com/office/drawing/2014/main" id="{FFA2DFF3-5A5D-3AED-C0AC-F7FB52BF8062}"/>
              </a:ext>
            </a:extLst>
          </p:cNvPr>
          <p:cNvPicPr>
            <a:picLocks noChangeAspect="1"/>
          </p:cNvPicPr>
          <p:nvPr/>
        </p:nvPicPr>
        <p:blipFill>
          <a:blip r:embed="rId5"/>
          <a:stretch>
            <a:fillRect/>
          </a:stretch>
        </p:blipFill>
        <p:spPr>
          <a:xfrm>
            <a:off x="8526055" y="5222964"/>
            <a:ext cx="2038720" cy="1040398"/>
          </a:xfrm>
          <a:prstGeom prst="rect">
            <a:avLst/>
          </a:prstGeom>
        </p:spPr>
      </p:pic>
      <p:pic>
        <p:nvPicPr>
          <p:cNvPr id="5" name="Imagen 4" descr="The UOC (Open University of Catalonia) logo consists of the letters &quot;UOC&quot; in bold navy blue on a light blue background. Below, the university's full name, &quot;Universitat Oberta de Catalunya&quot;, is written in dark blue lowercase and uppercase letters.">
            <a:extLst>
              <a:ext uri="{FF2B5EF4-FFF2-40B4-BE49-F238E27FC236}">
                <a16:creationId xmlns:a16="http://schemas.microsoft.com/office/drawing/2014/main" id="{0CBA8E9B-1225-0F09-D6E2-E2C0A7F10EAC}"/>
              </a:ext>
            </a:extLst>
          </p:cNvPr>
          <p:cNvPicPr>
            <a:picLocks noChangeAspect="1"/>
          </p:cNvPicPr>
          <p:nvPr/>
        </p:nvPicPr>
        <p:blipFill>
          <a:blip r:embed="rId6"/>
          <a:stretch>
            <a:fillRect/>
          </a:stretch>
        </p:blipFill>
        <p:spPr>
          <a:xfrm>
            <a:off x="10487284" y="5192468"/>
            <a:ext cx="1372893" cy="1280808"/>
          </a:xfrm>
          <a:prstGeom prst="rect">
            <a:avLst/>
          </a:prstGeom>
        </p:spPr>
      </p:pic>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US" noProof="0" smtClean="0"/>
              <a:t>6</a:t>
            </a:fld>
            <a:endParaRPr lang="en-US" noProof="0" dirty="0"/>
          </a:p>
        </p:txBody>
      </p:sp>
    </p:spTree>
    <p:extLst>
      <p:ext uri="{BB962C8B-B14F-4D97-AF65-F5344CB8AC3E}">
        <p14:creationId xmlns:p14="http://schemas.microsoft.com/office/powerpoint/2010/main" val="2056236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Panoramiczny</PresentationFormat>
  <Paragraphs>70</Paragraphs>
  <Slides>6</Slides>
  <Notes>6</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6</vt:i4>
      </vt:variant>
    </vt:vector>
  </HeadingPairs>
  <TitlesOfParts>
    <vt:vector size="10" baseType="lpstr">
      <vt:lpstr>Arial</vt:lpstr>
      <vt:lpstr>Calibri</vt:lpstr>
      <vt:lpstr>Roboto</vt:lpstr>
      <vt:lpstr>Office Theme</vt:lpstr>
      <vt:lpstr>Underdog Potential:  The Transformative Value of Researchers with Disabilities</vt:lpstr>
      <vt:lpstr>Beating the Odds</vt:lpstr>
      <vt:lpstr>Some Key Factors Driving Dropouts:</vt:lpstr>
      <vt:lpstr>Underdog Potential</vt:lpstr>
      <vt:lpstr>Data as a source of transformation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Małgorzata Grobelna</cp:lastModifiedBy>
  <cp:revision>18</cp:revision>
  <dcterms:created xsi:type="dcterms:W3CDTF">2022-12-05T13:52:15Z</dcterms:created>
  <dcterms:modified xsi:type="dcterms:W3CDTF">2025-02-20T16:23:49Z</dcterms:modified>
</cp:coreProperties>
</file>