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8" r:id="rId2"/>
    <p:sldId id="259" r:id="rId3"/>
    <p:sldId id="260" r:id="rId4"/>
    <p:sldId id="267" r:id="rId5"/>
    <p:sldId id="266" r:id="rId6"/>
    <p:sldId id="265" r:id="rId7"/>
    <p:sldId id="264" r:id="rId8"/>
    <p:sldId id="263" r:id="rId9"/>
    <p:sldId id="26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95959"/>
    <a:srgbClr val="2B88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75497" autoAdjust="0"/>
  </p:normalViewPr>
  <p:slideViewPr>
    <p:cSldViewPr snapToGrid="0">
      <p:cViewPr varScale="1">
        <p:scale>
          <a:sx n="83" d="100"/>
          <a:sy n="83" d="100"/>
        </p:scale>
        <p:origin x="1674" y="96"/>
      </p:cViewPr>
      <p:guideLst/>
    </p:cSldViewPr>
  </p:slideViewPr>
  <p:notesTextViewPr>
    <p:cViewPr>
      <p:scale>
        <a:sx n="1" d="1"/>
        <a:sy n="1" d="1"/>
      </p:scale>
      <p:origin x="0" y="0"/>
    </p:cViewPr>
  </p:notesTextViewPr>
  <p:notesViewPr>
    <p:cSldViewPr snapToGrid="0">
      <p:cViewPr varScale="1">
        <p:scale>
          <a:sx n="49" d="100"/>
          <a:sy n="49" d="100"/>
        </p:scale>
        <p:origin x="2668"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0C92A86-C5C9-6113-6AC7-4064BBD094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6277400-9A88-4A14-1B97-2E611F2842E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F4067AC-4DA6-47DD-9DAA-82F8496AEA1D}" type="datetimeFigureOut">
              <a:rPr lang="en-GB" smtClean="0"/>
              <a:t>11/02/2025</a:t>
            </a:fld>
            <a:endParaRPr lang="en-GB"/>
          </a:p>
        </p:txBody>
      </p:sp>
      <p:sp>
        <p:nvSpPr>
          <p:cNvPr id="4" name="Footer Placeholder 3">
            <a:extLst>
              <a:ext uri="{FF2B5EF4-FFF2-40B4-BE49-F238E27FC236}">
                <a16:creationId xmlns:a16="http://schemas.microsoft.com/office/drawing/2014/main" id="{BA149F3E-834F-ADBB-A517-1E7341E464A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40F16239-9E04-27B8-09A3-ACB4AC19F63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862F9E2-E68F-463D-B409-4BB1E4E53707}" type="slidenum">
              <a:rPr lang="en-GB" smtClean="0"/>
              <a:t>‹#›</a:t>
            </a:fld>
            <a:endParaRPr lang="en-GB"/>
          </a:p>
        </p:txBody>
      </p:sp>
    </p:spTree>
    <p:extLst>
      <p:ext uri="{BB962C8B-B14F-4D97-AF65-F5344CB8AC3E}">
        <p14:creationId xmlns:p14="http://schemas.microsoft.com/office/powerpoint/2010/main" val="2236485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BB6916-6BB4-491D-A9F6-98CF7382B083}" type="datetimeFigureOut">
              <a:rPr lang="en-GB" smtClean="0"/>
              <a:t>11/02/2025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8881E3-068B-48DF-8881-A991B8AEA704}" type="slidenum">
              <a:rPr lang="en-GB" smtClean="0"/>
              <a:t>‹#›</a:t>
            </a:fld>
            <a:endParaRPr lang="en-GB"/>
          </a:p>
        </p:txBody>
      </p:sp>
    </p:spTree>
    <p:extLst>
      <p:ext uri="{BB962C8B-B14F-4D97-AF65-F5344CB8AC3E}">
        <p14:creationId xmlns:p14="http://schemas.microsoft.com/office/powerpoint/2010/main" val="973556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1</a:t>
            </a:fld>
            <a:endParaRPr lang="en-GB"/>
          </a:p>
        </p:txBody>
      </p:sp>
    </p:spTree>
    <p:extLst>
      <p:ext uri="{BB962C8B-B14F-4D97-AF65-F5344CB8AC3E}">
        <p14:creationId xmlns:p14="http://schemas.microsoft.com/office/powerpoint/2010/main" val="1078220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Short description of our organization</a:t>
            </a:r>
            <a:endParaRPr lang="en-GB" dirty="0"/>
          </a:p>
        </p:txBody>
      </p:sp>
      <p:sp>
        <p:nvSpPr>
          <p:cNvPr id="4" name="Slide Number Placeholder 3"/>
          <p:cNvSpPr>
            <a:spLocks noGrp="1"/>
          </p:cNvSpPr>
          <p:nvPr>
            <p:ph type="sldNum" sz="quarter" idx="5"/>
          </p:nvPr>
        </p:nvSpPr>
        <p:spPr/>
        <p:txBody>
          <a:bodyPr/>
          <a:lstStyle/>
          <a:p>
            <a:fld id="{7A8881E3-068B-48DF-8881-A991B8AEA704}" type="slidenum">
              <a:rPr lang="en-GB" smtClean="0"/>
              <a:t>2</a:t>
            </a:fld>
            <a:endParaRPr lang="en-GB"/>
          </a:p>
        </p:txBody>
      </p:sp>
    </p:spTree>
    <p:extLst>
      <p:ext uri="{BB962C8B-B14F-4D97-AF65-F5344CB8AC3E}">
        <p14:creationId xmlns:p14="http://schemas.microsoft.com/office/powerpoint/2010/main" val="26033322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presents a project aimed at empowering 50 women with disabilities in rural Halabja by modernizing poultry farming with IoT technology. It highlights key challenges like economic marginalization, outdated methods, social exclusion, and environmental impact, while promoting an inclusive and sustainable farming model.</a:t>
            </a:r>
          </a:p>
        </p:txBody>
      </p:sp>
      <p:sp>
        <p:nvSpPr>
          <p:cNvPr id="4" name="Slide Number Placeholder 3"/>
          <p:cNvSpPr>
            <a:spLocks noGrp="1"/>
          </p:cNvSpPr>
          <p:nvPr>
            <p:ph type="sldNum" sz="quarter" idx="5"/>
          </p:nvPr>
        </p:nvSpPr>
        <p:spPr/>
        <p:txBody>
          <a:bodyPr/>
          <a:lstStyle/>
          <a:p>
            <a:fld id="{7A8881E3-068B-48DF-8881-A991B8AEA704}" type="slidenum">
              <a:rPr lang="en-GB" smtClean="0"/>
              <a:t>3</a:t>
            </a:fld>
            <a:endParaRPr lang="en-GB"/>
          </a:p>
        </p:txBody>
      </p:sp>
    </p:spTree>
    <p:extLst>
      <p:ext uri="{BB962C8B-B14F-4D97-AF65-F5344CB8AC3E}">
        <p14:creationId xmlns:p14="http://schemas.microsoft.com/office/powerpoint/2010/main" val="17782676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highlights the innovative aspects of the project, including IoT-based automation for poultry farming, inclusive training for women with disabilities, sustainable farming practices, and comprehensive support from setup to business development.</a:t>
            </a:r>
          </a:p>
        </p:txBody>
      </p:sp>
      <p:sp>
        <p:nvSpPr>
          <p:cNvPr id="4" name="Slide Number Placeholder 3"/>
          <p:cNvSpPr>
            <a:spLocks noGrp="1"/>
          </p:cNvSpPr>
          <p:nvPr>
            <p:ph type="sldNum" sz="quarter" idx="5"/>
          </p:nvPr>
        </p:nvSpPr>
        <p:spPr/>
        <p:txBody>
          <a:bodyPr/>
          <a:lstStyle/>
          <a:p>
            <a:fld id="{7A8881E3-068B-48DF-8881-A991B8AEA704}" type="slidenum">
              <a:rPr lang="en-GB" smtClean="0"/>
              <a:t>4</a:t>
            </a:fld>
            <a:endParaRPr lang="en-GB"/>
          </a:p>
        </p:txBody>
      </p:sp>
    </p:spTree>
    <p:extLst>
      <p:ext uri="{BB962C8B-B14F-4D97-AF65-F5344CB8AC3E}">
        <p14:creationId xmlns:p14="http://schemas.microsoft.com/office/powerpoint/2010/main" val="7313663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outlines the impact of the project, highlighting economic empowerment for women with disabilities, social inclusion by breaking stigma, and environmental benefits through sustainable farming practices.</a:t>
            </a:r>
          </a:p>
        </p:txBody>
      </p:sp>
      <p:sp>
        <p:nvSpPr>
          <p:cNvPr id="4" name="Slide Number Placeholder 3"/>
          <p:cNvSpPr>
            <a:spLocks noGrp="1"/>
          </p:cNvSpPr>
          <p:nvPr>
            <p:ph type="sldNum" sz="quarter" idx="5"/>
          </p:nvPr>
        </p:nvSpPr>
        <p:spPr/>
        <p:txBody>
          <a:bodyPr/>
          <a:lstStyle/>
          <a:p>
            <a:fld id="{7A8881E3-068B-48DF-8881-A991B8AEA704}" type="slidenum">
              <a:rPr lang="en-GB" smtClean="0"/>
              <a:t>5</a:t>
            </a:fld>
            <a:endParaRPr lang="en-GB"/>
          </a:p>
        </p:txBody>
      </p:sp>
    </p:spTree>
    <p:extLst>
      <p:ext uri="{BB962C8B-B14F-4D97-AF65-F5344CB8AC3E}">
        <p14:creationId xmlns:p14="http://schemas.microsoft.com/office/powerpoint/2010/main" val="28995664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highlights the key success factors of the project, including accessible training, technology integration, continuous support, and community engagement for women with disabilities in farming.</a:t>
            </a:r>
          </a:p>
        </p:txBody>
      </p:sp>
      <p:sp>
        <p:nvSpPr>
          <p:cNvPr id="4" name="Slide Number Placeholder 3"/>
          <p:cNvSpPr>
            <a:spLocks noGrp="1"/>
          </p:cNvSpPr>
          <p:nvPr>
            <p:ph type="sldNum" sz="quarter" idx="5"/>
          </p:nvPr>
        </p:nvSpPr>
        <p:spPr/>
        <p:txBody>
          <a:bodyPr/>
          <a:lstStyle/>
          <a:p>
            <a:fld id="{7A8881E3-068B-48DF-8881-A991B8AEA704}" type="slidenum">
              <a:rPr lang="en-GB" smtClean="0"/>
              <a:t>6</a:t>
            </a:fld>
            <a:endParaRPr lang="en-GB"/>
          </a:p>
        </p:txBody>
      </p:sp>
    </p:spTree>
    <p:extLst>
      <p:ext uri="{BB962C8B-B14F-4D97-AF65-F5344CB8AC3E}">
        <p14:creationId xmlns:p14="http://schemas.microsoft.com/office/powerpoint/2010/main" val="2932041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emphasizes the sustainability of the project through affordable IoT devices, business training, and eco-friendly practices while also addressing challenges like technical support and technology adoption barriers.</a:t>
            </a:r>
          </a:p>
        </p:txBody>
      </p:sp>
      <p:sp>
        <p:nvSpPr>
          <p:cNvPr id="4" name="Slide Number Placeholder 3"/>
          <p:cNvSpPr>
            <a:spLocks noGrp="1"/>
          </p:cNvSpPr>
          <p:nvPr>
            <p:ph type="sldNum" sz="quarter" idx="5"/>
          </p:nvPr>
        </p:nvSpPr>
        <p:spPr/>
        <p:txBody>
          <a:bodyPr/>
          <a:lstStyle/>
          <a:p>
            <a:fld id="{7A8881E3-068B-48DF-8881-A991B8AEA704}" type="slidenum">
              <a:rPr lang="en-GB" smtClean="0"/>
              <a:t>7</a:t>
            </a:fld>
            <a:endParaRPr lang="en-GB"/>
          </a:p>
        </p:txBody>
      </p:sp>
    </p:spTree>
    <p:extLst>
      <p:ext uri="{BB962C8B-B14F-4D97-AF65-F5344CB8AC3E}">
        <p14:creationId xmlns:p14="http://schemas.microsoft.com/office/powerpoint/2010/main" val="3805844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outlines the project's next steps, including scaling efforts through partnerships with agricultural centers, NGOs, and government agencies, as well as expanding with support from the Australian Embassy to enhance impact in rural communities.</a:t>
            </a:r>
          </a:p>
        </p:txBody>
      </p:sp>
      <p:sp>
        <p:nvSpPr>
          <p:cNvPr id="4" name="Slide Number Placeholder 3"/>
          <p:cNvSpPr>
            <a:spLocks noGrp="1"/>
          </p:cNvSpPr>
          <p:nvPr>
            <p:ph type="sldNum" sz="quarter" idx="5"/>
          </p:nvPr>
        </p:nvSpPr>
        <p:spPr/>
        <p:txBody>
          <a:bodyPr/>
          <a:lstStyle/>
          <a:p>
            <a:fld id="{7A8881E3-068B-48DF-8881-A991B8AEA704}" type="slidenum">
              <a:rPr lang="en-GB" smtClean="0"/>
              <a:t>8</a:t>
            </a:fld>
            <a:endParaRPr lang="en-GB"/>
          </a:p>
        </p:txBody>
      </p:sp>
    </p:spTree>
    <p:extLst>
      <p:ext uri="{BB962C8B-B14F-4D97-AF65-F5344CB8AC3E}">
        <p14:creationId xmlns:p14="http://schemas.microsoft.com/office/powerpoint/2010/main" val="3091492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A8881E3-068B-48DF-8881-A991B8AEA704}" type="slidenum">
              <a:rPr lang="en-GB" smtClean="0"/>
              <a:t>9</a:t>
            </a:fld>
            <a:endParaRPr lang="en-GB"/>
          </a:p>
        </p:txBody>
      </p:sp>
    </p:spTree>
    <p:extLst>
      <p:ext uri="{BB962C8B-B14F-4D97-AF65-F5344CB8AC3E}">
        <p14:creationId xmlns:p14="http://schemas.microsoft.com/office/powerpoint/2010/main" val="325537441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4B8CD-9207-0F5A-87AB-B27A517BCE8C}"/>
              </a:ext>
            </a:extLst>
          </p:cNvPr>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0AA2C4F2-5991-51CC-558C-A4D5E1F7B1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4EA569FD-5A00-3B11-103C-21BA8A71B265}"/>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9" name="Picture 8" descr="Zero Project Plant: an icon showing a green seedling breaking through a circle.">
            <a:extLst>
              <a:ext uri="{FF2B5EF4-FFF2-40B4-BE49-F238E27FC236}">
                <a16:creationId xmlns:a16="http://schemas.microsoft.com/office/drawing/2014/main" id="{0F1C7164-87D9-4217-364F-45206FDAD5F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
        <p:nvSpPr>
          <p:cNvPr id="7" name="TextBox 6">
            <a:extLst>
              <a:ext uri="{FF2B5EF4-FFF2-40B4-BE49-F238E27FC236}">
                <a16:creationId xmlns:a16="http://schemas.microsoft.com/office/drawing/2014/main" id="{8F0236DA-C301-789C-C8AF-938A5F826071}"/>
              </a:ext>
            </a:extLst>
          </p:cNvPr>
          <p:cNvSpPr txBox="1"/>
          <p:nvPr userDrawn="1"/>
        </p:nvSpPr>
        <p:spPr>
          <a:xfrm>
            <a:off x="393290" y="276328"/>
            <a:ext cx="8339893" cy="584775"/>
          </a:xfrm>
          <a:prstGeom prst="rect">
            <a:avLst/>
          </a:prstGeom>
          <a:noFill/>
        </p:spPr>
        <p:txBody>
          <a:bodyPr wrap="square">
            <a:spAutoFit/>
          </a:bodyPr>
          <a:lstStyle/>
          <a:p>
            <a:r>
              <a:rPr lang="en-US" sz="3200" b="0" dirty="0">
                <a:solidFill>
                  <a:srgbClr val="2B882E"/>
                </a:solidFill>
                <a:latin typeface="Arial" panose="020B0604020202020204" pitchFamily="34" charset="0"/>
                <a:cs typeface="Arial" panose="020B0604020202020204" pitchFamily="34" charset="0"/>
              </a:rPr>
              <a:t>Zero Project Conference 2025 (#ZeroCon25)</a:t>
            </a:r>
            <a:endParaRPr lang="en-GB" sz="3200" b="0" dirty="0">
              <a:solidFill>
                <a:srgbClr val="2B882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62572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99A398-607E-19AA-2FA2-6A9486FF41E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A67A71F-93D1-3FE1-9D98-47190B6F93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34B76AF-A44B-BCC8-6368-2FCB924767B6}"/>
              </a:ext>
            </a:extLst>
          </p:cNvPr>
          <p:cNvSpPr>
            <a:spLocks noGrp="1"/>
          </p:cNvSpPr>
          <p:nvPr>
            <p:ph type="dt" sz="half" idx="10"/>
          </p:nvPr>
        </p:nvSpPr>
        <p:spPr/>
        <p:txBody>
          <a:bodyPr/>
          <a:lstStyle/>
          <a:p>
            <a:fld id="{952FF940-A1E4-49C1-A94C-258B66B1FEFB}" type="datetime1">
              <a:rPr lang="en-GB" smtClean="0"/>
              <a:t>11/02/2025</a:t>
            </a:fld>
            <a:endParaRPr lang="en-GB"/>
          </a:p>
        </p:txBody>
      </p:sp>
      <p:sp>
        <p:nvSpPr>
          <p:cNvPr id="5" name="Footer Placeholder 4">
            <a:extLst>
              <a:ext uri="{FF2B5EF4-FFF2-40B4-BE49-F238E27FC236}">
                <a16:creationId xmlns:a16="http://schemas.microsoft.com/office/drawing/2014/main" id="{428CFEDC-9A6E-A3AD-47BB-4544BD985678}"/>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9A38CCB9-6F66-B343-A239-09809FB7E75D}"/>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D6B42D19-6742-C21D-3E3A-50AF0056C02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011962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8C57BD-472C-6054-F85B-C6E7EBFD784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A5734E-BF7C-6ADA-36DF-8345F81F3D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69FA9AB-245D-7C9C-7F7C-F0DDADFC869E}"/>
              </a:ext>
            </a:extLst>
          </p:cNvPr>
          <p:cNvSpPr>
            <a:spLocks noGrp="1"/>
          </p:cNvSpPr>
          <p:nvPr>
            <p:ph type="dt" sz="half" idx="10"/>
          </p:nvPr>
        </p:nvSpPr>
        <p:spPr/>
        <p:txBody>
          <a:bodyPr/>
          <a:lstStyle/>
          <a:p>
            <a:fld id="{30DA194E-3B7B-4619-9F0B-8946120CC2C2}" type="datetime1">
              <a:rPr lang="en-GB" smtClean="0"/>
              <a:t>11/02/2025</a:t>
            </a:fld>
            <a:endParaRPr lang="en-GB"/>
          </a:p>
        </p:txBody>
      </p:sp>
      <p:sp>
        <p:nvSpPr>
          <p:cNvPr id="6" name="Slide Number Placeholder 5">
            <a:extLst>
              <a:ext uri="{FF2B5EF4-FFF2-40B4-BE49-F238E27FC236}">
                <a16:creationId xmlns:a16="http://schemas.microsoft.com/office/drawing/2014/main" id="{B88715A0-7D97-C371-F46C-459234CE37EA}"/>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7" name="Picture 6" descr="Zero Project Plant: an icon showing a green seedling breaking through a circle.">
            <a:extLst>
              <a:ext uri="{FF2B5EF4-FFF2-40B4-BE49-F238E27FC236}">
                <a16:creationId xmlns:a16="http://schemas.microsoft.com/office/drawing/2014/main" id="{A92BB482-4C0F-1893-218E-340DCE3E41C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930465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32CDE7-D24B-A1C8-5E44-202ABECFC7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E62AA8D-420E-E8B5-CDB6-88D3206323B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C8133A-0964-2A2C-F557-E8A9D21E46C6}"/>
              </a:ext>
            </a:extLst>
          </p:cNvPr>
          <p:cNvSpPr>
            <a:spLocks noGrp="1"/>
          </p:cNvSpPr>
          <p:nvPr>
            <p:ph type="dt" sz="half" idx="10"/>
          </p:nvPr>
        </p:nvSpPr>
        <p:spPr/>
        <p:txBody>
          <a:bodyPr/>
          <a:lstStyle/>
          <a:p>
            <a:fld id="{BB89F230-EE29-4360-9E5D-C4AB95018DB3}" type="datetime1">
              <a:rPr lang="en-GB" smtClean="0"/>
              <a:t>11/02/2025</a:t>
            </a:fld>
            <a:endParaRPr lang="en-GB"/>
          </a:p>
        </p:txBody>
      </p:sp>
      <p:sp>
        <p:nvSpPr>
          <p:cNvPr id="5" name="Footer Placeholder 4">
            <a:extLst>
              <a:ext uri="{FF2B5EF4-FFF2-40B4-BE49-F238E27FC236}">
                <a16:creationId xmlns:a16="http://schemas.microsoft.com/office/drawing/2014/main" id="{026AD633-B6D6-91FA-64FB-501EA2FB2B77}"/>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F7EAAD51-9D5D-25E1-F465-809F007ECFE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7A3ADA9-529C-6BD8-8B18-D8970777229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5720372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D86FF-9CEB-1D25-2E90-369E9B0FF7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E08384C-F6AC-F088-2F50-A86FF934D81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C40FCB-67DF-CE66-B624-667997970E05}"/>
              </a:ext>
            </a:extLst>
          </p:cNvPr>
          <p:cNvSpPr>
            <a:spLocks noGrp="1"/>
          </p:cNvSpPr>
          <p:nvPr>
            <p:ph type="dt" sz="half" idx="10"/>
          </p:nvPr>
        </p:nvSpPr>
        <p:spPr/>
        <p:txBody>
          <a:bodyPr/>
          <a:lstStyle/>
          <a:p>
            <a:fld id="{CE7C451A-BAE8-4BB7-B4A9-840375C61CF2}" type="datetime1">
              <a:rPr lang="en-GB" smtClean="0"/>
              <a:t>11/02/2025</a:t>
            </a:fld>
            <a:endParaRPr lang="en-GB"/>
          </a:p>
        </p:txBody>
      </p:sp>
      <p:sp>
        <p:nvSpPr>
          <p:cNvPr id="5" name="Footer Placeholder 4">
            <a:extLst>
              <a:ext uri="{FF2B5EF4-FFF2-40B4-BE49-F238E27FC236}">
                <a16:creationId xmlns:a16="http://schemas.microsoft.com/office/drawing/2014/main" id="{96D9611E-370E-03AF-C519-6268D0A6631F}"/>
              </a:ext>
            </a:extLst>
          </p:cNvPr>
          <p:cNvSpPr>
            <a:spLocks noGrp="1"/>
          </p:cNvSpPr>
          <p:nvPr>
            <p:ph type="ftr" sz="quarter" idx="11"/>
          </p:nvPr>
        </p:nvSpPr>
        <p:spPr/>
        <p:txBody>
          <a:bodyPr/>
          <a:lstStyle/>
          <a:p>
            <a:r>
              <a:rPr lang="en-US" dirty="0"/>
              <a:t>#ZeroCon25</a:t>
            </a:r>
            <a:endParaRPr lang="en-GB" dirty="0"/>
          </a:p>
        </p:txBody>
      </p:sp>
      <p:sp>
        <p:nvSpPr>
          <p:cNvPr id="6" name="Slide Number Placeholder 5">
            <a:extLst>
              <a:ext uri="{FF2B5EF4-FFF2-40B4-BE49-F238E27FC236}">
                <a16:creationId xmlns:a16="http://schemas.microsoft.com/office/drawing/2014/main" id="{F9F8EE00-A0DC-F045-A7B2-6D6970D172F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88684AF3-AE79-E964-B9D1-32174968E2E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2232813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0645F-4ADB-34A8-8348-8DA5EC0B3F5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07DEFF4-799C-B171-FDEC-9F32D3683D1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2E9D5E4-9475-B9C9-B19F-C6F90A2573C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D3DB3A-533A-A389-C798-9BB43D1F7DA4}"/>
              </a:ext>
            </a:extLst>
          </p:cNvPr>
          <p:cNvSpPr>
            <a:spLocks noGrp="1"/>
          </p:cNvSpPr>
          <p:nvPr>
            <p:ph type="dt" sz="half" idx="10"/>
          </p:nvPr>
        </p:nvSpPr>
        <p:spPr/>
        <p:txBody>
          <a:bodyPr/>
          <a:lstStyle/>
          <a:p>
            <a:fld id="{551F48CE-F800-44D8-9FB8-C2F14BB717AF}" type="datetime1">
              <a:rPr lang="en-GB" smtClean="0"/>
              <a:t>11/02/2025</a:t>
            </a:fld>
            <a:endParaRPr lang="en-GB"/>
          </a:p>
        </p:txBody>
      </p:sp>
      <p:sp>
        <p:nvSpPr>
          <p:cNvPr id="6" name="Footer Placeholder 5">
            <a:extLst>
              <a:ext uri="{FF2B5EF4-FFF2-40B4-BE49-F238E27FC236}">
                <a16:creationId xmlns:a16="http://schemas.microsoft.com/office/drawing/2014/main" id="{5A692D28-6A9A-84C4-8E6F-E19FDA416BEF}"/>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F67EFDAC-0A32-E484-69C9-CAC7902FDD0B}"/>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509410CA-2628-6086-32C8-F078A3F00DF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148122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2298A-1F8E-C04A-F0FC-303981F8889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C04B0BE-77C8-FC6F-2D01-52EA579BE89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30E7F1-9FCB-C624-0AD0-0B4362A9CC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E940BA5-6077-6C83-9A0A-D929E1353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81A5F4E-F46E-F9D4-EB91-01F3AF3BB7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2A89E74-A823-F039-110E-16DB1050A213}"/>
              </a:ext>
            </a:extLst>
          </p:cNvPr>
          <p:cNvSpPr>
            <a:spLocks noGrp="1"/>
          </p:cNvSpPr>
          <p:nvPr>
            <p:ph type="dt" sz="half" idx="10"/>
          </p:nvPr>
        </p:nvSpPr>
        <p:spPr/>
        <p:txBody>
          <a:bodyPr/>
          <a:lstStyle/>
          <a:p>
            <a:fld id="{76BEAA53-9EBB-475F-81CE-60A0FA17D35A}" type="datetime1">
              <a:rPr lang="en-GB" smtClean="0"/>
              <a:t>11/02/2025</a:t>
            </a:fld>
            <a:endParaRPr lang="en-GB"/>
          </a:p>
        </p:txBody>
      </p:sp>
      <p:sp>
        <p:nvSpPr>
          <p:cNvPr id="8" name="Footer Placeholder 7">
            <a:extLst>
              <a:ext uri="{FF2B5EF4-FFF2-40B4-BE49-F238E27FC236}">
                <a16:creationId xmlns:a16="http://schemas.microsoft.com/office/drawing/2014/main" id="{6D5C4120-5D85-2DAB-1B82-679CBFE0F312}"/>
              </a:ext>
            </a:extLst>
          </p:cNvPr>
          <p:cNvSpPr>
            <a:spLocks noGrp="1"/>
          </p:cNvSpPr>
          <p:nvPr>
            <p:ph type="ftr" sz="quarter" idx="11"/>
          </p:nvPr>
        </p:nvSpPr>
        <p:spPr/>
        <p:txBody>
          <a:bodyPr/>
          <a:lstStyle/>
          <a:p>
            <a:r>
              <a:rPr lang="en-US" dirty="0"/>
              <a:t>#ZeroCon25</a:t>
            </a:r>
            <a:endParaRPr lang="en-GB" dirty="0"/>
          </a:p>
        </p:txBody>
      </p:sp>
      <p:sp>
        <p:nvSpPr>
          <p:cNvPr id="9" name="Slide Number Placeholder 8">
            <a:extLst>
              <a:ext uri="{FF2B5EF4-FFF2-40B4-BE49-F238E27FC236}">
                <a16:creationId xmlns:a16="http://schemas.microsoft.com/office/drawing/2014/main" id="{B22AED93-B0A6-16E2-54DD-BAC7D1CFF05C}"/>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10" name="Picture 9" descr="Zero Project Plant: an icon showing a green seedling breaking through a circle.">
            <a:extLst>
              <a:ext uri="{FF2B5EF4-FFF2-40B4-BE49-F238E27FC236}">
                <a16:creationId xmlns:a16="http://schemas.microsoft.com/office/drawing/2014/main" id="{6C21E80C-5188-0E99-CB29-5452401034F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3297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CEC525-402E-F69C-210B-5268E9E93C7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62CFC308-6A34-9878-DECA-D72CAED76938}"/>
              </a:ext>
            </a:extLst>
          </p:cNvPr>
          <p:cNvSpPr>
            <a:spLocks noGrp="1"/>
          </p:cNvSpPr>
          <p:nvPr>
            <p:ph type="dt" sz="half" idx="10"/>
          </p:nvPr>
        </p:nvSpPr>
        <p:spPr/>
        <p:txBody>
          <a:bodyPr/>
          <a:lstStyle/>
          <a:p>
            <a:fld id="{323E1DF0-723F-4583-B7C7-FD8C4EA08810}" type="datetime1">
              <a:rPr lang="en-GB" smtClean="0"/>
              <a:t>11/02/2025</a:t>
            </a:fld>
            <a:endParaRPr lang="en-GB"/>
          </a:p>
        </p:txBody>
      </p:sp>
      <p:sp>
        <p:nvSpPr>
          <p:cNvPr id="4" name="Footer Placeholder 3">
            <a:extLst>
              <a:ext uri="{FF2B5EF4-FFF2-40B4-BE49-F238E27FC236}">
                <a16:creationId xmlns:a16="http://schemas.microsoft.com/office/drawing/2014/main" id="{6250079B-A083-6A7F-4194-BA4D85C4883C}"/>
              </a:ext>
            </a:extLst>
          </p:cNvPr>
          <p:cNvSpPr>
            <a:spLocks noGrp="1"/>
          </p:cNvSpPr>
          <p:nvPr>
            <p:ph type="ftr" sz="quarter" idx="11"/>
          </p:nvPr>
        </p:nvSpPr>
        <p:spPr/>
        <p:txBody>
          <a:bodyPr/>
          <a:lstStyle/>
          <a:p>
            <a:r>
              <a:rPr lang="en-US" dirty="0"/>
              <a:t>#ZeroCon25</a:t>
            </a:r>
            <a:endParaRPr lang="en-GB" dirty="0"/>
          </a:p>
        </p:txBody>
      </p:sp>
      <p:sp>
        <p:nvSpPr>
          <p:cNvPr id="5" name="Slide Number Placeholder 4">
            <a:extLst>
              <a:ext uri="{FF2B5EF4-FFF2-40B4-BE49-F238E27FC236}">
                <a16:creationId xmlns:a16="http://schemas.microsoft.com/office/drawing/2014/main" id="{206EC79D-9860-3786-8D4E-46E02CC0ECE3}"/>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6" name="Picture 5" descr="Zero Project Plant: an icon showing a green seedling breaking through a circle.">
            <a:extLst>
              <a:ext uri="{FF2B5EF4-FFF2-40B4-BE49-F238E27FC236}">
                <a16:creationId xmlns:a16="http://schemas.microsoft.com/office/drawing/2014/main" id="{9B978296-E8D6-80D7-911A-F4F68A8F611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839318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DBA8C4-CBF7-6C7C-BB26-6A44D83DE51B}"/>
              </a:ext>
            </a:extLst>
          </p:cNvPr>
          <p:cNvSpPr>
            <a:spLocks noGrp="1"/>
          </p:cNvSpPr>
          <p:nvPr>
            <p:ph type="dt" sz="half" idx="10"/>
          </p:nvPr>
        </p:nvSpPr>
        <p:spPr/>
        <p:txBody>
          <a:bodyPr/>
          <a:lstStyle/>
          <a:p>
            <a:fld id="{920F14AC-2947-477D-A5A3-42D95CFB8153}" type="datetime1">
              <a:rPr lang="en-GB" smtClean="0"/>
              <a:t>11/02/2025</a:t>
            </a:fld>
            <a:endParaRPr lang="en-GB"/>
          </a:p>
        </p:txBody>
      </p:sp>
      <p:sp>
        <p:nvSpPr>
          <p:cNvPr id="3" name="Footer Placeholder 2">
            <a:extLst>
              <a:ext uri="{FF2B5EF4-FFF2-40B4-BE49-F238E27FC236}">
                <a16:creationId xmlns:a16="http://schemas.microsoft.com/office/drawing/2014/main" id="{C0A765CF-3B46-DDD1-5D61-DEE3956934CA}"/>
              </a:ext>
            </a:extLst>
          </p:cNvPr>
          <p:cNvSpPr>
            <a:spLocks noGrp="1"/>
          </p:cNvSpPr>
          <p:nvPr>
            <p:ph type="ftr" sz="quarter" idx="11"/>
          </p:nvPr>
        </p:nvSpPr>
        <p:spPr/>
        <p:txBody>
          <a:bodyPr/>
          <a:lstStyle/>
          <a:p>
            <a:r>
              <a:rPr lang="en-US" dirty="0"/>
              <a:t>#ZeroCon25</a:t>
            </a:r>
            <a:endParaRPr lang="en-GB" dirty="0"/>
          </a:p>
        </p:txBody>
      </p:sp>
      <p:sp>
        <p:nvSpPr>
          <p:cNvPr id="4" name="Slide Number Placeholder 3">
            <a:extLst>
              <a:ext uri="{FF2B5EF4-FFF2-40B4-BE49-F238E27FC236}">
                <a16:creationId xmlns:a16="http://schemas.microsoft.com/office/drawing/2014/main" id="{DD92119D-5AC0-FA92-AC8A-20B4D8168F90}"/>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5" name="Picture 4" descr="Zero Project Plant: an icon showing a green seedling breaking through a circle.">
            <a:extLst>
              <a:ext uri="{FF2B5EF4-FFF2-40B4-BE49-F238E27FC236}">
                <a16:creationId xmlns:a16="http://schemas.microsoft.com/office/drawing/2014/main" id="{D0459225-7B96-6284-00B2-CF639F8926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425280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85413-E692-6DD2-584B-C153D1CDA38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1573494-908C-8287-2878-B8109DD71A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5E99BDB-AE6B-E7B3-79DD-6DA3BEF435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EEE4D6-70C6-0DAC-3D3B-CEF908DC77D5}"/>
              </a:ext>
            </a:extLst>
          </p:cNvPr>
          <p:cNvSpPr>
            <a:spLocks noGrp="1"/>
          </p:cNvSpPr>
          <p:nvPr>
            <p:ph type="dt" sz="half" idx="10"/>
          </p:nvPr>
        </p:nvSpPr>
        <p:spPr/>
        <p:txBody>
          <a:bodyPr/>
          <a:lstStyle/>
          <a:p>
            <a:fld id="{48BA894F-2169-40F5-A488-0DED1E32D92D}" type="datetime1">
              <a:rPr lang="en-GB" smtClean="0"/>
              <a:t>11/02/2025</a:t>
            </a:fld>
            <a:endParaRPr lang="en-GB"/>
          </a:p>
        </p:txBody>
      </p:sp>
      <p:sp>
        <p:nvSpPr>
          <p:cNvPr id="6" name="Footer Placeholder 5">
            <a:extLst>
              <a:ext uri="{FF2B5EF4-FFF2-40B4-BE49-F238E27FC236}">
                <a16:creationId xmlns:a16="http://schemas.microsoft.com/office/drawing/2014/main" id="{F49C3971-79A3-C209-564C-BD5D9D86E4C7}"/>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30402702-277B-3ACF-851A-C0C404ED8B54}"/>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2A8373D0-4AD4-04E7-6DAC-6E1FA94700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3989665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B3E06-41AF-0ACA-CCBD-F5BAB7AC31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16BC9B1-E8C2-C7D8-0ACB-3D5B734FE3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278FB8E-65FD-4C56-E3A9-054836CB1FA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8E3F7DA-8E45-6DD8-7482-BC161C4701CB}"/>
              </a:ext>
            </a:extLst>
          </p:cNvPr>
          <p:cNvSpPr>
            <a:spLocks noGrp="1"/>
          </p:cNvSpPr>
          <p:nvPr>
            <p:ph type="dt" sz="half" idx="10"/>
          </p:nvPr>
        </p:nvSpPr>
        <p:spPr/>
        <p:txBody>
          <a:bodyPr/>
          <a:lstStyle/>
          <a:p>
            <a:fld id="{AC800F5A-532D-4F87-AB6D-3F2ECE8BF666}" type="datetime1">
              <a:rPr lang="en-GB" smtClean="0"/>
              <a:t>11/02/2025</a:t>
            </a:fld>
            <a:endParaRPr lang="en-GB"/>
          </a:p>
        </p:txBody>
      </p:sp>
      <p:sp>
        <p:nvSpPr>
          <p:cNvPr id="6" name="Footer Placeholder 5">
            <a:extLst>
              <a:ext uri="{FF2B5EF4-FFF2-40B4-BE49-F238E27FC236}">
                <a16:creationId xmlns:a16="http://schemas.microsoft.com/office/drawing/2014/main" id="{A0FDB1F6-A587-5CC5-B4A1-6CBC2452EDC2}"/>
              </a:ext>
            </a:extLst>
          </p:cNvPr>
          <p:cNvSpPr>
            <a:spLocks noGrp="1"/>
          </p:cNvSpPr>
          <p:nvPr>
            <p:ph type="ftr" sz="quarter" idx="11"/>
          </p:nvPr>
        </p:nvSpPr>
        <p:spPr/>
        <p:txBody>
          <a:bodyPr/>
          <a:lstStyle/>
          <a:p>
            <a:r>
              <a:rPr lang="en-US" dirty="0"/>
              <a:t>#ZeroCon25</a:t>
            </a:r>
            <a:endParaRPr lang="en-GB" dirty="0"/>
          </a:p>
        </p:txBody>
      </p:sp>
      <p:sp>
        <p:nvSpPr>
          <p:cNvPr id="7" name="Slide Number Placeholder 6">
            <a:extLst>
              <a:ext uri="{FF2B5EF4-FFF2-40B4-BE49-F238E27FC236}">
                <a16:creationId xmlns:a16="http://schemas.microsoft.com/office/drawing/2014/main" id="{3C3402A9-A0E0-7045-EA1F-7AA57991E93E}"/>
              </a:ext>
            </a:extLst>
          </p:cNvPr>
          <p:cNvSpPr>
            <a:spLocks noGrp="1"/>
          </p:cNvSpPr>
          <p:nvPr>
            <p:ph type="sldNum" sz="quarter" idx="12"/>
          </p:nvPr>
        </p:nvSpPr>
        <p:spPr/>
        <p:txBody>
          <a:bodyPr/>
          <a:lstStyle/>
          <a:p>
            <a:fld id="{1195A9E4-2CE9-4E32-BE85-7C32F0F78A6D}" type="slidenum">
              <a:rPr lang="en-GB" smtClean="0"/>
              <a:t>‹#›</a:t>
            </a:fld>
            <a:endParaRPr lang="en-GB"/>
          </a:p>
        </p:txBody>
      </p:sp>
      <p:pic>
        <p:nvPicPr>
          <p:cNvPr id="8" name="Picture 7" descr="Zero Project Plant: an icon showing a green seedling breaking through a circle.">
            <a:extLst>
              <a:ext uri="{FF2B5EF4-FFF2-40B4-BE49-F238E27FC236}">
                <a16:creationId xmlns:a16="http://schemas.microsoft.com/office/drawing/2014/main" id="{C97FE7C3-62EE-EBCF-7381-9E13CB86EC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30714" y="155575"/>
            <a:ext cx="767583" cy="768350"/>
          </a:xfrm>
          <a:prstGeom prst="rect">
            <a:avLst/>
          </a:prstGeom>
        </p:spPr>
      </p:pic>
    </p:spTree>
    <p:extLst>
      <p:ext uri="{BB962C8B-B14F-4D97-AF65-F5344CB8AC3E}">
        <p14:creationId xmlns:p14="http://schemas.microsoft.com/office/powerpoint/2010/main" val="1402175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2C4DFD2-A48F-938F-9C39-58C9547BD1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1346B3-1FB5-CBE0-B15E-5E254CF78A18}"/>
              </a:ext>
            </a:extLst>
          </p:cNvPr>
          <p:cNvSpPr>
            <a:spLocks noGrp="1"/>
          </p:cNvSpPr>
          <p:nvPr>
            <p:ph type="body" idx="1"/>
          </p:nvPr>
        </p:nvSpPr>
        <p:spPr>
          <a:xfrm>
            <a:off x="838200" y="1792518"/>
            <a:ext cx="10515600" cy="386122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D545C8-B46A-1919-AEB8-64178D1CD9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3C978-C8B7-45B7-A1FD-262897265120}" type="datetime1">
              <a:rPr lang="en-GB" smtClean="0"/>
              <a:t>11/02/2025</a:t>
            </a:fld>
            <a:endParaRPr lang="en-GB"/>
          </a:p>
        </p:txBody>
      </p:sp>
      <p:sp>
        <p:nvSpPr>
          <p:cNvPr id="5" name="Footer Placeholder 4">
            <a:extLst>
              <a:ext uri="{FF2B5EF4-FFF2-40B4-BE49-F238E27FC236}">
                <a16:creationId xmlns:a16="http://schemas.microsoft.com/office/drawing/2014/main" id="{21ACA2EC-9AAA-A334-BAFC-D20203C40D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2400">
                <a:solidFill>
                  <a:schemeClr val="tx1">
                    <a:tint val="75000"/>
                  </a:schemeClr>
                </a:solidFill>
              </a:defRPr>
            </a:lvl1pPr>
          </a:lstStyle>
          <a:p>
            <a:r>
              <a:rPr lang="en-US" dirty="0"/>
              <a:t>#ZeroCon25</a:t>
            </a:r>
            <a:endParaRPr lang="en-GB" dirty="0"/>
          </a:p>
        </p:txBody>
      </p:sp>
      <p:sp>
        <p:nvSpPr>
          <p:cNvPr id="6" name="Slide Number Placeholder 5">
            <a:extLst>
              <a:ext uri="{FF2B5EF4-FFF2-40B4-BE49-F238E27FC236}">
                <a16:creationId xmlns:a16="http://schemas.microsoft.com/office/drawing/2014/main" id="{E2F4DD50-8E12-ED09-0BAF-BA8058E0E3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95A9E4-2CE9-4E32-BE85-7C32F0F78A6D}" type="slidenum">
              <a:rPr lang="en-GB" smtClean="0"/>
              <a:t>‹#›</a:t>
            </a:fld>
            <a:endParaRPr lang="en-GB"/>
          </a:p>
        </p:txBody>
      </p:sp>
    </p:spTree>
    <p:extLst>
      <p:ext uri="{BB962C8B-B14F-4D97-AF65-F5344CB8AC3E}">
        <p14:creationId xmlns:p14="http://schemas.microsoft.com/office/powerpoint/2010/main" val="65587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Roboto" panose="02000000000000000000" pitchFamily="2" charset="0"/>
          <a:ea typeface="Roboto" panose="02000000000000000000" pitchFamily="2"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oboto" panose="02000000000000000000" pitchFamily="2" charset="0"/>
          <a:ea typeface="Roboto" panose="02000000000000000000" pitchFamily="2"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boto" panose="02000000000000000000" pitchFamily="2" charset="0"/>
          <a:ea typeface="Roboto" panose="02000000000000000000" pitchFamily="2"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boto" panose="02000000000000000000" pitchFamily="2" charset="0"/>
          <a:ea typeface="Roboto" panose="02000000000000000000" pitchFamily="2"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boto" panose="02000000000000000000" pitchFamily="2" charset="0"/>
          <a:ea typeface="Roboto" panose="02000000000000000000" pitchFamily="2"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782FC-8B01-42F4-8056-DCC2EFED95D1}"/>
              </a:ext>
            </a:extLst>
          </p:cNvPr>
          <p:cNvSpPr>
            <a:spLocks noGrp="1"/>
          </p:cNvSpPr>
          <p:nvPr>
            <p:ph type="ctrTitle"/>
          </p:nvPr>
        </p:nvSpPr>
        <p:spPr>
          <a:xfrm>
            <a:off x="431073" y="1201784"/>
            <a:ext cx="11390812" cy="2073065"/>
          </a:xfrm>
        </p:spPr>
        <p:txBody>
          <a:bodyPr>
            <a:normAutofit/>
          </a:bodyPr>
          <a:lstStyle/>
          <a:p>
            <a:r>
              <a:rPr lang="en-US" sz="3200" dirty="0">
                <a:solidFill>
                  <a:srgbClr val="595959"/>
                </a:solidFill>
                <a:latin typeface="Roboto" panose="02000000000000000000" pitchFamily="2" charset="0"/>
                <a:ea typeface="Roboto" panose="02000000000000000000" pitchFamily="2" charset="0"/>
              </a:rPr>
              <a:t>Empowering Women with Disabilities through Smart</a:t>
            </a:r>
            <a:br>
              <a:rPr lang="en-US" sz="3200" dirty="0">
                <a:solidFill>
                  <a:srgbClr val="595959"/>
                </a:solidFill>
                <a:latin typeface="Roboto" panose="02000000000000000000" pitchFamily="2" charset="0"/>
                <a:ea typeface="Roboto" panose="02000000000000000000" pitchFamily="2" charset="0"/>
              </a:rPr>
            </a:br>
            <a:r>
              <a:rPr lang="en-US" sz="3200" dirty="0">
                <a:solidFill>
                  <a:srgbClr val="595959"/>
                </a:solidFill>
                <a:latin typeface="Roboto" panose="02000000000000000000" pitchFamily="2" charset="0"/>
                <a:ea typeface="Roboto" panose="02000000000000000000" pitchFamily="2" charset="0"/>
              </a:rPr>
              <a:t>Poultry Farming: A Sustainable Livelihood Initiative in</a:t>
            </a:r>
            <a:br>
              <a:rPr lang="en-US" sz="3200" dirty="0">
                <a:solidFill>
                  <a:srgbClr val="595959"/>
                </a:solidFill>
                <a:latin typeface="Roboto" panose="02000000000000000000" pitchFamily="2" charset="0"/>
                <a:ea typeface="Roboto" panose="02000000000000000000" pitchFamily="2" charset="0"/>
              </a:rPr>
            </a:br>
            <a:r>
              <a:rPr lang="en-US" sz="3200" dirty="0">
                <a:solidFill>
                  <a:srgbClr val="595959"/>
                </a:solidFill>
                <a:latin typeface="Roboto" panose="02000000000000000000" pitchFamily="2" charset="0"/>
                <a:ea typeface="Roboto" panose="02000000000000000000" pitchFamily="2" charset="0"/>
              </a:rPr>
              <a:t>Rural Halabja </a:t>
            </a:r>
            <a:endParaRPr lang="en-GB" sz="3200" dirty="0">
              <a:solidFill>
                <a:srgbClr val="595959"/>
              </a:solidFill>
              <a:latin typeface="Roboto" panose="02000000000000000000" pitchFamily="2" charset="0"/>
              <a:ea typeface="Roboto" panose="02000000000000000000" pitchFamily="2" charset="0"/>
            </a:endParaRPr>
          </a:p>
        </p:txBody>
      </p:sp>
      <p:sp>
        <p:nvSpPr>
          <p:cNvPr id="3" name="Subtitle 2">
            <a:extLst>
              <a:ext uri="{FF2B5EF4-FFF2-40B4-BE49-F238E27FC236}">
                <a16:creationId xmlns:a16="http://schemas.microsoft.com/office/drawing/2014/main" id="{28D29E75-4221-A94E-345A-B32600075CE2}"/>
              </a:ext>
            </a:extLst>
          </p:cNvPr>
          <p:cNvSpPr>
            <a:spLocks noGrp="1"/>
          </p:cNvSpPr>
          <p:nvPr>
            <p:ph type="subTitle" idx="1"/>
          </p:nvPr>
        </p:nvSpPr>
        <p:spPr>
          <a:xfrm>
            <a:off x="509451" y="3444665"/>
            <a:ext cx="11234057" cy="2211557"/>
          </a:xfrm>
        </p:spPr>
        <p:txBody>
          <a:bodyPr>
            <a:normAutofit/>
          </a:bodyPr>
          <a:lstStyle/>
          <a:p>
            <a:r>
              <a:rPr lang="en-US" dirty="0">
                <a:solidFill>
                  <a:srgbClr val="595959"/>
                </a:solidFill>
                <a:latin typeface="Roboto" panose="02000000000000000000" pitchFamily="2" charset="0"/>
                <a:ea typeface="Roboto" panose="02000000000000000000" pitchFamily="2" charset="0"/>
              </a:rPr>
              <a:t>Karwan Moamin Ali</a:t>
            </a:r>
          </a:p>
          <a:p>
            <a:r>
              <a:rPr lang="en-GB" dirty="0">
                <a:solidFill>
                  <a:srgbClr val="595959"/>
                </a:solidFill>
              </a:rPr>
              <a:t>Halabja disabled organization </a:t>
            </a:r>
            <a:endParaRPr lang="en-US" dirty="0">
              <a:solidFill>
                <a:srgbClr val="595959"/>
              </a:solidFill>
              <a:latin typeface="Roboto" panose="02000000000000000000" pitchFamily="2" charset="0"/>
              <a:ea typeface="Roboto" panose="02000000000000000000" pitchFamily="2" charset="0"/>
            </a:endParaRPr>
          </a:p>
          <a:p>
            <a:r>
              <a:rPr lang="en-US" dirty="0">
                <a:solidFill>
                  <a:srgbClr val="595959"/>
                </a:solidFill>
              </a:rPr>
              <a:t>Iraq – Kurdistan </a:t>
            </a:r>
            <a:endParaRPr lang="en-US" dirty="0">
              <a:solidFill>
                <a:srgbClr val="595959"/>
              </a:solidFill>
              <a:latin typeface="Roboto" panose="02000000000000000000" pitchFamily="2" charset="0"/>
              <a:ea typeface="Roboto" panose="02000000000000000000" pitchFamily="2" charset="0"/>
            </a:endParaRPr>
          </a:p>
          <a:p>
            <a:r>
              <a:rPr lang="en-GB" dirty="0">
                <a:solidFill>
                  <a:srgbClr val="595959"/>
                </a:solidFill>
                <a:latin typeface="Roboto" panose="02000000000000000000" pitchFamily="2" charset="0"/>
                <a:ea typeface="Roboto" panose="02000000000000000000" pitchFamily="2" charset="0"/>
              </a:rPr>
              <a:t>Women entrepreneurs with disabilities</a:t>
            </a:r>
          </a:p>
        </p:txBody>
      </p:sp>
      <p:sp>
        <p:nvSpPr>
          <p:cNvPr id="4" name="Titel 1">
            <a:extLst>
              <a:ext uri="{FF2B5EF4-FFF2-40B4-BE49-F238E27FC236}">
                <a16:creationId xmlns:a16="http://schemas.microsoft.com/office/drawing/2014/main" id="{E4771D02-F4E4-C632-E5D7-C5E26F71C09C}"/>
              </a:ext>
            </a:extLst>
          </p:cNvPr>
          <p:cNvSpPr txBox="1">
            <a:spLocks/>
          </p:cNvSpPr>
          <p:nvPr/>
        </p:nvSpPr>
        <p:spPr>
          <a:xfrm>
            <a:off x="842554" y="5692088"/>
            <a:ext cx="10567851" cy="846824"/>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tx1"/>
                </a:solidFill>
                <a:latin typeface="+mj-lt"/>
                <a:ea typeface="+mj-ea"/>
                <a:cs typeface="+mj-cs"/>
              </a:defRPr>
            </a:lvl1pPr>
          </a:lstStyle>
          <a:p>
            <a:pPr algn="ctr"/>
            <a:r>
              <a:rPr lang="en-US" sz="2400" b="1" dirty="0">
                <a:solidFill>
                  <a:srgbClr val="595959"/>
                </a:solidFill>
                <a:latin typeface="Roboto" panose="02000000000000000000" pitchFamily="2" charset="0"/>
                <a:ea typeface="Roboto" panose="02000000000000000000" pitchFamily="2" charset="0"/>
              </a:rPr>
              <a:t>Thursday 6 March 2025 | 14:00 - 15:00</a:t>
            </a:r>
          </a:p>
        </p:txBody>
      </p:sp>
      <p:sp>
        <p:nvSpPr>
          <p:cNvPr id="7" name="Slide Number Placeholder 6">
            <a:extLst>
              <a:ext uri="{FF2B5EF4-FFF2-40B4-BE49-F238E27FC236}">
                <a16:creationId xmlns:a16="http://schemas.microsoft.com/office/drawing/2014/main" id="{59DF2F47-DE12-0075-6EDB-366148F7F176}"/>
              </a:ext>
            </a:extLst>
          </p:cNvPr>
          <p:cNvSpPr>
            <a:spLocks noGrp="1"/>
          </p:cNvSpPr>
          <p:nvPr>
            <p:ph type="sldNum" sz="quarter" idx="12"/>
          </p:nvPr>
        </p:nvSpPr>
        <p:spPr/>
        <p:txBody>
          <a:bodyPr/>
          <a:lstStyle/>
          <a:p>
            <a:fld id="{1195A9E4-2CE9-4E32-BE85-7C32F0F78A6D}" type="slidenum">
              <a:rPr lang="en-GB" smtClean="0">
                <a:latin typeface="Roboto" panose="02000000000000000000" pitchFamily="2" charset="0"/>
                <a:ea typeface="Roboto" panose="02000000000000000000" pitchFamily="2" charset="0"/>
              </a:rPr>
              <a:t>1</a:t>
            </a:fld>
            <a:endParaRPr lang="en-GB">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54376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9867EA19-6E67-4295-F673-081EFF01B2E2}"/>
              </a:ext>
            </a:extLst>
          </p:cNvPr>
          <p:cNvSpPr>
            <a:spLocks noGrp="1"/>
          </p:cNvSpPr>
          <p:nvPr>
            <p:ph type="title"/>
          </p:nvPr>
        </p:nvSpPr>
        <p:spPr>
          <a:xfrm>
            <a:off x="838200" y="365125"/>
            <a:ext cx="10043160" cy="1325563"/>
          </a:xfrm>
        </p:spPr>
        <p:txBody>
          <a:bodyPr/>
          <a:lstStyle/>
          <a:p>
            <a:r>
              <a:rPr kumimoji="0" lang="en-US" altLang="en-US" sz="4400" b="1" i="0" u="none" strike="noStrike" cap="none" normalizeH="0" baseline="0" dirty="0">
                <a:ln>
                  <a:noFill/>
                </a:ln>
                <a:solidFill>
                  <a:srgbClr val="595959"/>
                </a:solidFill>
                <a:effectLst/>
                <a:latin typeface="Arial" panose="020B0604020202020204" pitchFamily="34" charset="0"/>
              </a:rPr>
              <a:t>Halabja Disabled Organization (HDO)</a:t>
            </a:r>
            <a:endParaRPr lang="en-GB" dirty="0">
              <a:solidFill>
                <a:srgbClr val="595959"/>
              </a:solidFill>
            </a:endParaRPr>
          </a:p>
        </p:txBody>
      </p:sp>
      <p:sp>
        <p:nvSpPr>
          <p:cNvPr id="6" name="Slide Number Placeholder 5">
            <a:extLst>
              <a:ext uri="{FF2B5EF4-FFF2-40B4-BE49-F238E27FC236}">
                <a16:creationId xmlns:a16="http://schemas.microsoft.com/office/drawing/2014/main" id="{0A434FAB-DF78-BB7C-E7DD-18ED148378B8}"/>
              </a:ext>
            </a:extLst>
          </p:cNvPr>
          <p:cNvSpPr>
            <a:spLocks noGrp="1"/>
          </p:cNvSpPr>
          <p:nvPr>
            <p:ph type="sldNum" sz="quarter" idx="12"/>
          </p:nvPr>
        </p:nvSpPr>
        <p:spPr/>
        <p:txBody>
          <a:bodyPr/>
          <a:lstStyle/>
          <a:p>
            <a:fld id="{1195A9E4-2CE9-4E32-BE85-7C32F0F78A6D}" type="slidenum">
              <a:rPr lang="en-GB" smtClean="0"/>
              <a:t>2</a:t>
            </a:fld>
            <a:endParaRPr lang="en-GB"/>
          </a:p>
        </p:txBody>
      </p:sp>
      <p:sp>
        <p:nvSpPr>
          <p:cNvPr id="2" name="Content Placeholder 1">
            <a:extLst>
              <a:ext uri="{FF2B5EF4-FFF2-40B4-BE49-F238E27FC236}">
                <a16:creationId xmlns:a16="http://schemas.microsoft.com/office/drawing/2014/main" id="{9BFA5B3B-8E66-A5C2-46DF-5C4C3FEE1474}"/>
              </a:ext>
            </a:extLst>
          </p:cNvPr>
          <p:cNvSpPr>
            <a:spLocks noGrp="1" noChangeArrowheads="1"/>
          </p:cNvSpPr>
          <p:nvPr>
            <p:ph idx="1"/>
          </p:nvPr>
        </p:nvSpPr>
        <p:spPr bwMode="auto">
          <a:xfrm>
            <a:off x="404446" y="2144346"/>
            <a:ext cx="11177953"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595959"/>
                </a:solidFill>
                <a:effectLst/>
                <a:latin typeface="+mn-lt"/>
              </a:rPr>
              <a:t>Founded</a:t>
            </a:r>
            <a:r>
              <a:rPr kumimoji="0" lang="en-US" altLang="en-US" sz="2400" b="0" i="0" u="none" strike="noStrike" cap="none" normalizeH="0" baseline="0" dirty="0">
                <a:ln>
                  <a:noFill/>
                </a:ln>
                <a:solidFill>
                  <a:srgbClr val="595959"/>
                </a:solidFill>
                <a:effectLst/>
                <a:latin typeface="+mn-lt"/>
              </a:rPr>
              <a:t>: 2013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595959"/>
                </a:solidFill>
                <a:effectLst/>
                <a:latin typeface="+mn-lt"/>
              </a:rPr>
              <a:t>Location</a:t>
            </a:r>
            <a:r>
              <a:rPr kumimoji="0" lang="en-US" altLang="en-US" sz="2400" b="0" i="0" u="none" strike="noStrike" cap="none" normalizeH="0" baseline="0" dirty="0">
                <a:ln>
                  <a:noFill/>
                </a:ln>
                <a:solidFill>
                  <a:srgbClr val="595959"/>
                </a:solidFill>
                <a:effectLst/>
                <a:latin typeface="+mn-lt"/>
              </a:rPr>
              <a:t>: Halabja, Kurdistan Region, Iraq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595959"/>
                </a:solidFill>
                <a:effectLst/>
                <a:latin typeface="+mn-lt"/>
              </a:rPr>
              <a:t>Members</a:t>
            </a:r>
            <a:r>
              <a:rPr kumimoji="0" lang="en-US" altLang="en-US" sz="2400" b="0" i="0" u="none" strike="noStrike" cap="none" normalizeH="0" baseline="0" dirty="0">
                <a:ln>
                  <a:noFill/>
                </a:ln>
                <a:solidFill>
                  <a:srgbClr val="595959"/>
                </a:solidFill>
                <a:effectLst/>
                <a:latin typeface="+mn-lt"/>
              </a:rPr>
              <a:t>: 4,000+</a:t>
            </a:r>
            <a:br>
              <a:rPr kumimoji="0" lang="en-US" altLang="en-US" sz="2400" b="0" i="0" u="none" strike="noStrike" cap="none" normalizeH="0" baseline="0" dirty="0">
                <a:ln>
                  <a:noFill/>
                </a:ln>
                <a:solidFill>
                  <a:srgbClr val="595959"/>
                </a:solidFill>
                <a:effectLst/>
                <a:latin typeface="+mn-lt"/>
              </a:rPr>
            </a:br>
            <a:r>
              <a:rPr kumimoji="0" lang="en-US" altLang="en-US" sz="2400" b="1" i="0" u="none" strike="noStrike" cap="none" normalizeH="0" baseline="0" dirty="0">
                <a:ln>
                  <a:noFill/>
                </a:ln>
                <a:solidFill>
                  <a:srgbClr val="595959"/>
                </a:solidFill>
                <a:effectLst/>
                <a:latin typeface="+mn-lt"/>
              </a:rPr>
              <a:t>Purpose</a:t>
            </a:r>
            <a:r>
              <a:rPr kumimoji="0" lang="en-US" altLang="en-US" sz="2400" b="0" i="0" u="none" strike="noStrike" cap="none" normalizeH="0" baseline="0" dirty="0">
                <a:ln>
                  <a:noFill/>
                </a:ln>
                <a:solidFill>
                  <a:srgbClr val="595959"/>
                </a:solidFill>
                <a:effectLst/>
                <a:latin typeface="+mn-lt"/>
              </a:rPr>
              <a:t>: Advocates for the rights, dignity, and inclusion of people with disabilities.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400" b="0" i="0" u="none" strike="noStrike" cap="none" normalizeH="0" baseline="0" dirty="0">
              <a:ln>
                <a:noFill/>
              </a:ln>
              <a:solidFill>
                <a:srgbClr val="595959"/>
              </a:solidFill>
              <a:effectLst/>
              <a:latin typeface="+mn-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595959"/>
                </a:solidFill>
                <a:effectLst/>
                <a:latin typeface="+mn-lt"/>
              </a:rPr>
              <a:t>Vision</a:t>
            </a:r>
            <a:r>
              <a:rPr kumimoji="0" lang="en-US" altLang="en-US" sz="2400" b="0" i="0" u="none" strike="noStrike" cap="none" normalizeH="0" baseline="0" dirty="0">
                <a:ln>
                  <a:noFill/>
                </a:ln>
                <a:solidFill>
                  <a:srgbClr val="595959"/>
                </a:solidFill>
                <a:effectLst/>
                <a:latin typeface="+mn-lt"/>
              </a:rPr>
              <a:t>: A society embracing diversity and championing the rights of all individuals.</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2400" b="0" i="0" u="none" strike="noStrike" cap="none" normalizeH="0" baseline="0" dirty="0">
                <a:ln>
                  <a:noFill/>
                </a:ln>
                <a:solidFill>
                  <a:srgbClr val="595959"/>
                </a:solidFill>
                <a:effectLst/>
                <a:latin typeface="+mn-lt"/>
              </a:rPr>
            </a:br>
            <a:r>
              <a:rPr kumimoji="0" lang="en-US" altLang="en-US" sz="2400" b="1" i="0" u="none" strike="noStrike" cap="none" normalizeH="0" baseline="0" dirty="0">
                <a:ln>
                  <a:noFill/>
                </a:ln>
                <a:solidFill>
                  <a:srgbClr val="595959"/>
                </a:solidFill>
                <a:effectLst/>
                <a:latin typeface="+mn-lt"/>
              </a:rPr>
              <a:t>Mission</a:t>
            </a:r>
            <a:r>
              <a:rPr kumimoji="0" lang="en-US" altLang="en-US" sz="2400" b="0" i="0" u="none" strike="noStrike" cap="none" normalizeH="0" baseline="0" dirty="0">
                <a:ln>
                  <a:noFill/>
                </a:ln>
                <a:solidFill>
                  <a:srgbClr val="595959"/>
                </a:solidFill>
                <a:effectLst/>
                <a:latin typeface="+mn-lt"/>
              </a:rPr>
              <a:t>: Empower individuals with disabilities and vulnerable populations through advocacy, tailored programs, and fostering inclusivity.</a:t>
            </a:r>
          </a:p>
        </p:txBody>
      </p:sp>
    </p:spTree>
    <p:extLst>
      <p:ext uri="{BB962C8B-B14F-4D97-AF65-F5344CB8AC3E}">
        <p14:creationId xmlns:p14="http://schemas.microsoft.com/office/powerpoint/2010/main" val="2056236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670F183-002C-9B32-5C68-E1F8DA32707F}"/>
              </a:ext>
            </a:extLst>
          </p:cNvPr>
          <p:cNvSpPr>
            <a:spLocks noGrp="1"/>
          </p:cNvSpPr>
          <p:nvPr>
            <p:ph type="title"/>
          </p:nvPr>
        </p:nvSpPr>
        <p:spPr/>
        <p:txBody>
          <a:bodyPr>
            <a:normAutofit/>
          </a:bodyPr>
          <a:lstStyle/>
          <a:p>
            <a:r>
              <a:rPr lang="en-US" sz="4000" b="1" dirty="0">
                <a:solidFill>
                  <a:srgbClr val="595959"/>
                </a:solidFill>
                <a:effectLst/>
                <a:latin typeface="Calibri" panose="020F0502020204030204" pitchFamily="34" charset="0"/>
                <a:ea typeface="Calibri" panose="020F0502020204030204" pitchFamily="34" charset="0"/>
                <a:cs typeface="Arial" panose="020B0604020202020204" pitchFamily="34" charset="0"/>
              </a:rPr>
              <a:t>The Essence of Our Project</a:t>
            </a:r>
            <a:endParaRPr lang="en-US" sz="4000" dirty="0">
              <a:solidFill>
                <a:srgbClr val="595959"/>
              </a:solidFill>
            </a:endParaRPr>
          </a:p>
        </p:txBody>
      </p:sp>
      <p:sp>
        <p:nvSpPr>
          <p:cNvPr id="5" name="Content Placeholder 4">
            <a:extLst>
              <a:ext uri="{FF2B5EF4-FFF2-40B4-BE49-F238E27FC236}">
                <a16:creationId xmlns:a16="http://schemas.microsoft.com/office/drawing/2014/main" id="{838E345D-A1D0-4AAA-9C4B-755C8709DA0B}"/>
              </a:ext>
            </a:extLst>
          </p:cNvPr>
          <p:cNvSpPr>
            <a:spLocks noGrp="1"/>
          </p:cNvSpPr>
          <p:nvPr>
            <p:ph idx="1"/>
          </p:nvPr>
        </p:nvSpPr>
        <p:spPr>
          <a:xfrm>
            <a:off x="838200" y="1547446"/>
            <a:ext cx="10515600" cy="4808904"/>
          </a:xfrm>
        </p:spPr>
        <p:txBody>
          <a:bodyPr>
            <a:normAutofit fontScale="62500" lnSpcReduction="20000"/>
          </a:bodyPr>
          <a:lstStyle/>
          <a:p>
            <a:pPr>
              <a:lnSpc>
                <a:spcPct val="107000"/>
              </a:lnSpc>
              <a:spcAft>
                <a:spcPts val="800"/>
              </a:spcAft>
            </a:pPr>
            <a:r>
              <a:rPr lang="en-US" sz="44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Objective of the project </a:t>
            </a:r>
            <a:r>
              <a:rPr lang="en-US" sz="4400" b="1" kern="100" dirty="0">
                <a:solidFill>
                  <a:srgbClr val="595959"/>
                </a:solidFill>
                <a:latin typeface="Calibri" panose="020F0502020204030204" pitchFamily="34" charset="0"/>
                <a:ea typeface="Calibri" panose="020F0502020204030204" pitchFamily="34" charset="0"/>
                <a:cs typeface="Arial" panose="020B0604020202020204" pitchFamily="34" charset="0"/>
              </a:rPr>
              <a:t>was:</a:t>
            </a:r>
            <a:r>
              <a:rPr lang="en-US" sz="44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 </a:t>
            </a:r>
            <a:r>
              <a:rPr lang="en-US" sz="44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to</a:t>
            </a:r>
            <a:r>
              <a:rPr lang="en-US" sz="44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 </a:t>
            </a:r>
            <a:r>
              <a:rPr lang="en-US" sz="44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Empower 50 women with disabilities (</a:t>
            </a:r>
            <a:r>
              <a:rPr lang="en-US" sz="4400" kern="100" dirty="0" err="1">
                <a:solidFill>
                  <a:srgbClr val="595959"/>
                </a:solidFill>
                <a:effectLst/>
                <a:latin typeface="Calibri" panose="020F0502020204030204" pitchFamily="34" charset="0"/>
                <a:ea typeface="Calibri" panose="020F0502020204030204" pitchFamily="34" charset="0"/>
                <a:cs typeface="Arial" panose="020B0604020202020204" pitchFamily="34" charset="0"/>
              </a:rPr>
              <a:t>WwDs</a:t>
            </a:r>
            <a:r>
              <a:rPr lang="en-US" sz="44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 in rural Halabja by modernizing their poultry farms using IoT technologies.</a:t>
            </a:r>
          </a:p>
          <a:p>
            <a:pPr>
              <a:lnSpc>
                <a:spcPct val="107000"/>
              </a:lnSpc>
              <a:spcAft>
                <a:spcPts val="800"/>
              </a:spcAft>
            </a:pPr>
            <a:r>
              <a:rPr lang="en-US" sz="44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The Key Problems Addressed in the project were: </a:t>
            </a:r>
            <a:r>
              <a:rPr lang="en-US" sz="44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Economic marginalization of </a:t>
            </a:r>
            <a:r>
              <a:rPr lang="en-US" sz="4400" kern="100" dirty="0" err="1">
                <a:solidFill>
                  <a:srgbClr val="595959"/>
                </a:solidFill>
                <a:effectLst/>
                <a:latin typeface="Calibri" panose="020F0502020204030204" pitchFamily="34" charset="0"/>
                <a:ea typeface="Calibri" panose="020F0502020204030204" pitchFamily="34" charset="0"/>
                <a:cs typeface="Arial" panose="020B0604020202020204" pitchFamily="34" charset="0"/>
              </a:rPr>
              <a:t>WwDs</a:t>
            </a:r>
            <a:r>
              <a:rPr lang="en-US" sz="4400" kern="100" dirty="0">
                <a:solidFill>
                  <a:srgbClr val="595959"/>
                </a:solidFill>
                <a:latin typeface="Calibri" panose="020F0502020204030204" pitchFamily="34" charset="0"/>
                <a:ea typeface="Calibri" panose="020F0502020204030204" pitchFamily="34" charset="0"/>
                <a:cs typeface="Arial" panose="020B0604020202020204" pitchFamily="34" charset="0"/>
              </a:rPr>
              <a:t>, </a:t>
            </a:r>
            <a:r>
              <a:rPr lang="en-US" sz="44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Outdated and labor-intensive poultry farming methods, Social exclusion and lack of access to resources, Environmental impact of traditional farming practices.</a:t>
            </a:r>
          </a:p>
          <a:p>
            <a:pPr>
              <a:lnSpc>
                <a:spcPct val="107000"/>
              </a:lnSpc>
              <a:spcAft>
                <a:spcPts val="800"/>
              </a:spcAft>
            </a:pPr>
            <a:r>
              <a:rPr lang="en-US" sz="44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Our Vision was : </a:t>
            </a:r>
            <a:r>
              <a:rPr lang="en-US" sz="44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Create a scalable, inclusive model of smart poultry farming that integrates economic growth with environmental sustainability.</a:t>
            </a:r>
          </a:p>
          <a:p>
            <a:pPr>
              <a:lnSpc>
                <a:spcPct val="107000"/>
              </a:lnSpc>
              <a:spcAft>
                <a:spcPts val="800"/>
              </a:spcAft>
            </a:pP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p>
            <a:endParaRPr lang="en-US" sz="2400" dirty="0">
              <a:latin typeface="+mn-lt"/>
            </a:endParaRPr>
          </a:p>
        </p:txBody>
      </p:sp>
      <p:sp>
        <p:nvSpPr>
          <p:cNvPr id="2" name="Footer Placeholder 1">
            <a:extLst>
              <a:ext uri="{FF2B5EF4-FFF2-40B4-BE49-F238E27FC236}">
                <a16:creationId xmlns:a16="http://schemas.microsoft.com/office/drawing/2014/main" id="{B84CEB63-646D-E8FE-3ADE-E9DF44420B4A}"/>
              </a:ext>
            </a:extLst>
          </p:cNvPr>
          <p:cNvSpPr>
            <a:spLocks noGrp="1"/>
          </p:cNvSpPr>
          <p:nvPr>
            <p:ph type="ftr" sz="quarter" idx="11"/>
          </p:nvPr>
        </p:nvSpPr>
        <p:spPr/>
        <p:txBody>
          <a:bodyPr/>
          <a:lstStyle/>
          <a:p>
            <a:r>
              <a:rPr lang="en-US"/>
              <a:t>#ZeroCon25</a:t>
            </a:r>
            <a:endParaRPr lang="en-GB" dirty="0"/>
          </a:p>
        </p:txBody>
      </p:sp>
      <p:sp>
        <p:nvSpPr>
          <p:cNvPr id="3" name="Slide Number Placeholder 2">
            <a:extLst>
              <a:ext uri="{FF2B5EF4-FFF2-40B4-BE49-F238E27FC236}">
                <a16:creationId xmlns:a16="http://schemas.microsoft.com/office/drawing/2014/main" id="{3E0EA648-2F37-FF10-1CB7-4568EEC52DD1}"/>
              </a:ext>
            </a:extLst>
          </p:cNvPr>
          <p:cNvSpPr>
            <a:spLocks noGrp="1"/>
          </p:cNvSpPr>
          <p:nvPr>
            <p:ph type="sldNum" sz="quarter" idx="12"/>
          </p:nvPr>
        </p:nvSpPr>
        <p:spPr/>
        <p:txBody>
          <a:bodyPr/>
          <a:lstStyle/>
          <a:p>
            <a:fld id="{1195A9E4-2CE9-4E32-BE85-7C32F0F78A6D}" type="slidenum">
              <a:rPr lang="en-GB" smtClean="0"/>
              <a:t>3</a:t>
            </a:fld>
            <a:endParaRPr lang="en-GB"/>
          </a:p>
        </p:txBody>
      </p:sp>
    </p:spTree>
    <p:extLst>
      <p:ext uri="{BB962C8B-B14F-4D97-AF65-F5344CB8AC3E}">
        <p14:creationId xmlns:p14="http://schemas.microsoft.com/office/powerpoint/2010/main" val="149888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77F57-88C6-2E1F-D13D-AABC839EA46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F8D3E02-A040-5389-1BAC-D527F3F541B1}"/>
              </a:ext>
            </a:extLst>
          </p:cNvPr>
          <p:cNvSpPr>
            <a:spLocks noGrp="1"/>
          </p:cNvSpPr>
          <p:nvPr>
            <p:ph type="title"/>
          </p:nvPr>
        </p:nvSpPr>
        <p:spPr/>
        <p:txBody>
          <a:bodyPr>
            <a:normAutofit/>
          </a:bodyPr>
          <a:lstStyle/>
          <a:p>
            <a:r>
              <a:rPr lang="en-US" sz="4000" b="1" dirty="0">
                <a:solidFill>
                  <a:srgbClr val="595959"/>
                </a:solidFill>
                <a:effectLst/>
                <a:latin typeface="Calibri" panose="020F0502020204030204" pitchFamily="34" charset="0"/>
                <a:ea typeface="Calibri" panose="020F0502020204030204" pitchFamily="34" charset="0"/>
                <a:cs typeface="Arial" panose="020B0604020202020204" pitchFamily="34" charset="0"/>
              </a:rPr>
              <a:t>The Innovative Aspect</a:t>
            </a:r>
            <a:endParaRPr lang="en-US" sz="4000" dirty="0">
              <a:solidFill>
                <a:srgbClr val="595959"/>
              </a:solidFill>
            </a:endParaRPr>
          </a:p>
        </p:txBody>
      </p:sp>
      <p:sp>
        <p:nvSpPr>
          <p:cNvPr id="5" name="Content Placeholder 4">
            <a:extLst>
              <a:ext uri="{FF2B5EF4-FFF2-40B4-BE49-F238E27FC236}">
                <a16:creationId xmlns:a16="http://schemas.microsoft.com/office/drawing/2014/main" id="{C8503382-37BF-5CA5-29AD-4B4A3BD1AE97}"/>
              </a:ext>
            </a:extLst>
          </p:cNvPr>
          <p:cNvSpPr>
            <a:spLocks noGrp="1"/>
          </p:cNvSpPr>
          <p:nvPr>
            <p:ph idx="1"/>
          </p:nvPr>
        </p:nvSpPr>
        <p:spPr>
          <a:xfrm>
            <a:off x="509955" y="1792518"/>
            <a:ext cx="11465168" cy="4432436"/>
          </a:xfrm>
        </p:spPr>
        <p:txBody>
          <a:bodyPr>
            <a:normAutofit fontScale="92500" lnSpcReduction="10000"/>
          </a:bodyPr>
          <a:lstStyle/>
          <a:p>
            <a:pPr marL="342900" lvl="0" indent="-342900">
              <a:lnSpc>
                <a:spcPct val="107000"/>
              </a:lnSpc>
              <a:spcAft>
                <a:spcPts val="800"/>
              </a:spcAft>
              <a:buSzPts val="1000"/>
              <a:buFont typeface="Symbol" panose="05050102010706020507" pitchFamily="18" charset="2"/>
              <a:buChar char=""/>
              <a:tabLst>
                <a:tab pos="457200" algn="l"/>
              </a:tabLst>
            </a:pPr>
            <a:r>
              <a:rPr lang="en-US" sz="31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Technology Integration:</a:t>
            </a:r>
            <a:r>
              <a:rPr lang="en-US" sz="31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 Automated systems for temperature, humidity, and feed management.</a:t>
            </a:r>
          </a:p>
          <a:p>
            <a:pPr marL="342900" lvl="0" indent="-342900">
              <a:lnSpc>
                <a:spcPct val="107000"/>
              </a:lnSpc>
              <a:spcAft>
                <a:spcPts val="800"/>
              </a:spcAft>
              <a:buSzPts val="1000"/>
              <a:buFont typeface="Symbol" panose="05050102010706020507" pitchFamily="18" charset="2"/>
              <a:buChar char=""/>
              <a:tabLst>
                <a:tab pos="457200" algn="l"/>
              </a:tabLst>
            </a:pPr>
            <a:r>
              <a:rPr lang="en-US" sz="31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Accessible Training:</a:t>
            </a:r>
            <a:r>
              <a:rPr lang="en-US" sz="31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 Tailored workshops for women with disabilities, ensuring inclusivity.</a:t>
            </a:r>
          </a:p>
          <a:p>
            <a:pPr marL="342900" lvl="0" indent="-342900">
              <a:lnSpc>
                <a:spcPct val="107000"/>
              </a:lnSpc>
              <a:spcAft>
                <a:spcPts val="800"/>
              </a:spcAft>
              <a:buSzPts val="1000"/>
              <a:buFont typeface="Symbol" panose="05050102010706020507" pitchFamily="18" charset="2"/>
              <a:buChar char=""/>
              <a:tabLst>
                <a:tab pos="457200" algn="l"/>
              </a:tabLst>
            </a:pPr>
            <a:r>
              <a:rPr lang="en-US" sz="31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Sustainability Focus:</a:t>
            </a:r>
            <a:r>
              <a:rPr lang="en-US" sz="31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 Adoption of climate-resilient farming practices, reducing resource consumption and waste.</a:t>
            </a:r>
          </a:p>
          <a:p>
            <a:pPr marL="342900" lvl="0" indent="-342900">
              <a:lnSpc>
                <a:spcPct val="107000"/>
              </a:lnSpc>
              <a:spcAft>
                <a:spcPts val="800"/>
              </a:spcAft>
              <a:buSzPts val="1000"/>
              <a:buFont typeface="Symbol" panose="05050102010706020507" pitchFamily="18" charset="2"/>
              <a:buChar char=""/>
              <a:tabLst>
                <a:tab pos="457200" algn="l"/>
              </a:tabLst>
            </a:pPr>
            <a:r>
              <a:rPr lang="en-US" sz="31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Comprehensive Support:</a:t>
            </a:r>
            <a:r>
              <a:rPr lang="en-US" sz="31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 From initial setup to ongoing veterinary care and business development training.</a:t>
            </a:r>
          </a:p>
          <a:p>
            <a:endParaRPr lang="en-US" dirty="0">
              <a:latin typeface="+mn-lt"/>
            </a:endParaRPr>
          </a:p>
        </p:txBody>
      </p:sp>
      <p:sp>
        <p:nvSpPr>
          <p:cNvPr id="2" name="Footer Placeholder 1">
            <a:extLst>
              <a:ext uri="{FF2B5EF4-FFF2-40B4-BE49-F238E27FC236}">
                <a16:creationId xmlns:a16="http://schemas.microsoft.com/office/drawing/2014/main" id="{099A890C-DB30-DDFF-F2AC-D04E2AFCB881}"/>
              </a:ext>
            </a:extLst>
          </p:cNvPr>
          <p:cNvSpPr>
            <a:spLocks noGrp="1"/>
          </p:cNvSpPr>
          <p:nvPr>
            <p:ph type="ftr" sz="quarter" idx="11"/>
          </p:nvPr>
        </p:nvSpPr>
        <p:spPr/>
        <p:txBody>
          <a:bodyPr/>
          <a:lstStyle/>
          <a:p>
            <a:r>
              <a:rPr lang="en-US" dirty="0"/>
              <a:t>#ZeroCon25</a:t>
            </a:r>
            <a:endParaRPr lang="en-GB" dirty="0"/>
          </a:p>
        </p:txBody>
      </p:sp>
      <p:sp>
        <p:nvSpPr>
          <p:cNvPr id="3" name="Slide Number Placeholder 2">
            <a:extLst>
              <a:ext uri="{FF2B5EF4-FFF2-40B4-BE49-F238E27FC236}">
                <a16:creationId xmlns:a16="http://schemas.microsoft.com/office/drawing/2014/main" id="{6389F981-AC9C-A0BC-3BCC-4665A2F40BAC}"/>
              </a:ext>
            </a:extLst>
          </p:cNvPr>
          <p:cNvSpPr>
            <a:spLocks noGrp="1"/>
          </p:cNvSpPr>
          <p:nvPr>
            <p:ph type="sldNum" sz="quarter" idx="12"/>
          </p:nvPr>
        </p:nvSpPr>
        <p:spPr/>
        <p:txBody>
          <a:bodyPr/>
          <a:lstStyle/>
          <a:p>
            <a:fld id="{1195A9E4-2CE9-4E32-BE85-7C32F0F78A6D}" type="slidenum">
              <a:rPr lang="en-GB" smtClean="0"/>
              <a:t>4</a:t>
            </a:fld>
            <a:endParaRPr lang="en-GB"/>
          </a:p>
        </p:txBody>
      </p:sp>
    </p:spTree>
    <p:extLst>
      <p:ext uri="{BB962C8B-B14F-4D97-AF65-F5344CB8AC3E}">
        <p14:creationId xmlns:p14="http://schemas.microsoft.com/office/powerpoint/2010/main" val="1534313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637ED8-EC66-A434-DCED-4C25F5971130}"/>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64EE8C0-3DFE-2454-85FE-56B49A5B8AB7}"/>
              </a:ext>
            </a:extLst>
          </p:cNvPr>
          <p:cNvSpPr>
            <a:spLocks noGrp="1"/>
          </p:cNvSpPr>
          <p:nvPr>
            <p:ph type="title"/>
          </p:nvPr>
        </p:nvSpPr>
        <p:spPr/>
        <p:txBody>
          <a:bodyPr>
            <a:normAutofit/>
          </a:bodyPr>
          <a:lstStyle/>
          <a:p>
            <a:r>
              <a:rPr lang="en-US" sz="4000" b="1" dirty="0">
                <a:solidFill>
                  <a:srgbClr val="595959"/>
                </a:solidFill>
                <a:effectLst/>
                <a:latin typeface="Calibri" panose="020F0502020204030204" pitchFamily="34" charset="0"/>
                <a:ea typeface="Calibri" panose="020F0502020204030204" pitchFamily="34" charset="0"/>
                <a:cs typeface="Arial" panose="020B0604020202020204" pitchFamily="34" charset="0"/>
              </a:rPr>
              <a:t>The Impact Created</a:t>
            </a:r>
            <a:endParaRPr lang="en-US" sz="4000" dirty="0">
              <a:solidFill>
                <a:srgbClr val="595959"/>
              </a:solidFill>
            </a:endParaRPr>
          </a:p>
        </p:txBody>
      </p:sp>
      <p:sp>
        <p:nvSpPr>
          <p:cNvPr id="5" name="Content Placeholder 4">
            <a:extLst>
              <a:ext uri="{FF2B5EF4-FFF2-40B4-BE49-F238E27FC236}">
                <a16:creationId xmlns:a16="http://schemas.microsoft.com/office/drawing/2014/main" id="{BD3F9641-46A9-6129-F939-39BC1B5447D1}"/>
              </a:ext>
            </a:extLst>
          </p:cNvPr>
          <p:cNvSpPr>
            <a:spLocks noGrp="1"/>
          </p:cNvSpPr>
          <p:nvPr>
            <p:ph idx="1"/>
          </p:nvPr>
        </p:nvSpPr>
        <p:spPr>
          <a:xfrm>
            <a:off x="246185" y="1336431"/>
            <a:ext cx="11676184" cy="5019919"/>
          </a:xfrm>
        </p:spPr>
        <p:txBody>
          <a:bodyPr>
            <a:normAutofit/>
          </a:bodyPr>
          <a:lstStyle/>
          <a:p>
            <a:pPr>
              <a:lnSpc>
                <a:spcPct val="107000"/>
              </a:lnSpc>
              <a:spcAft>
                <a:spcPts val="800"/>
              </a:spcAft>
            </a:pPr>
            <a:r>
              <a:rPr lang="en-US" sz="2400" b="1" kern="100" dirty="0">
                <a:solidFill>
                  <a:srgbClr val="595959"/>
                </a:solidFill>
                <a:effectLst/>
                <a:latin typeface="+mn-lt"/>
                <a:ea typeface="Calibri" panose="020F0502020204030204" pitchFamily="34" charset="0"/>
                <a:cs typeface="Arial" panose="020B0604020202020204" pitchFamily="34" charset="0"/>
              </a:rPr>
              <a:t>Economic:</a:t>
            </a:r>
            <a:r>
              <a:rPr lang="ku-Arab-IQ" sz="2400" b="1" kern="100" dirty="0">
                <a:solidFill>
                  <a:srgbClr val="595959"/>
                </a:solidFill>
                <a:effectLst/>
                <a:latin typeface="+mn-lt"/>
                <a:ea typeface="Calibri" panose="020F0502020204030204" pitchFamily="34" charset="0"/>
                <a:cs typeface="Arial" panose="020B0604020202020204" pitchFamily="34" charset="0"/>
              </a:rPr>
              <a:t> </a:t>
            </a:r>
            <a:r>
              <a:rPr lang="en-US" sz="2400" kern="100" dirty="0">
                <a:solidFill>
                  <a:srgbClr val="595959"/>
                </a:solidFill>
                <a:effectLst/>
                <a:latin typeface="+mn-lt"/>
                <a:ea typeface="Calibri" panose="020F0502020204030204" pitchFamily="34" charset="0"/>
                <a:cs typeface="Arial" panose="020B0604020202020204" pitchFamily="34" charset="0"/>
              </a:rPr>
              <a:t>Increased income and economic independence </a:t>
            </a:r>
            <a:r>
              <a:rPr lang="en-US" sz="2400" kern="100" dirty="0" err="1">
                <a:solidFill>
                  <a:srgbClr val="595959"/>
                </a:solidFill>
                <a:effectLst/>
                <a:latin typeface="+mn-lt"/>
                <a:ea typeface="Calibri" panose="020F0502020204030204" pitchFamily="34" charset="0"/>
                <a:cs typeface="Arial" panose="020B0604020202020204" pitchFamily="34" charset="0"/>
              </a:rPr>
              <a:t>WwDs</a:t>
            </a:r>
            <a:r>
              <a:rPr lang="ku-Arab-IQ" sz="2400" kern="100" dirty="0">
                <a:solidFill>
                  <a:srgbClr val="595959"/>
                </a:solidFill>
                <a:latin typeface="+mn-lt"/>
                <a:ea typeface="Calibri" panose="020F0502020204030204" pitchFamily="34" charset="0"/>
                <a:cs typeface="Arial" panose="020B0604020202020204" pitchFamily="34" charset="0"/>
              </a:rPr>
              <a:t>، </a:t>
            </a:r>
            <a:r>
              <a:rPr lang="en-US" sz="2400" kern="100" dirty="0">
                <a:solidFill>
                  <a:srgbClr val="595959"/>
                </a:solidFill>
                <a:effectLst/>
                <a:latin typeface="+mn-lt"/>
                <a:ea typeface="Calibri" panose="020F0502020204030204" pitchFamily="34" charset="0"/>
                <a:cs typeface="Arial" panose="020B0604020202020204" pitchFamily="34" charset="0"/>
              </a:rPr>
              <a:t>Enhanced productivity and profitability through modern farming techniques.</a:t>
            </a:r>
          </a:p>
          <a:p>
            <a:pPr>
              <a:lnSpc>
                <a:spcPct val="107000"/>
              </a:lnSpc>
              <a:spcAft>
                <a:spcPts val="800"/>
              </a:spcAft>
            </a:pPr>
            <a:r>
              <a:rPr lang="en-US" sz="2400" b="1" kern="100" dirty="0">
                <a:solidFill>
                  <a:srgbClr val="595959"/>
                </a:solidFill>
                <a:effectLst/>
                <a:latin typeface="+mn-lt"/>
                <a:ea typeface="Calibri" panose="020F0502020204030204" pitchFamily="34" charset="0"/>
                <a:cs typeface="Arial" panose="020B0604020202020204" pitchFamily="34" charset="0"/>
              </a:rPr>
              <a:t>Social:</a:t>
            </a:r>
            <a:r>
              <a:rPr lang="ku-Arab-IQ" sz="2400" b="1" kern="100" dirty="0">
                <a:solidFill>
                  <a:srgbClr val="595959"/>
                </a:solidFill>
                <a:effectLst/>
                <a:latin typeface="+mn-lt"/>
                <a:ea typeface="Calibri" panose="020F0502020204030204" pitchFamily="34" charset="0"/>
                <a:cs typeface="Arial" panose="020B0604020202020204" pitchFamily="34" charset="0"/>
              </a:rPr>
              <a:t> </a:t>
            </a:r>
            <a:r>
              <a:rPr lang="en-US" sz="2400" kern="100" dirty="0">
                <a:solidFill>
                  <a:srgbClr val="595959"/>
                </a:solidFill>
                <a:effectLst/>
                <a:latin typeface="+mn-lt"/>
                <a:ea typeface="Calibri" panose="020F0502020204030204" pitchFamily="34" charset="0"/>
                <a:cs typeface="Arial" panose="020B0604020202020204" pitchFamily="34" charset="0"/>
              </a:rPr>
              <a:t>Breaking stigmas around disability by positioning </a:t>
            </a:r>
            <a:r>
              <a:rPr lang="en-US" sz="2400" kern="100" dirty="0" err="1">
                <a:solidFill>
                  <a:srgbClr val="595959"/>
                </a:solidFill>
                <a:effectLst/>
                <a:latin typeface="+mn-lt"/>
                <a:ea typeface="Calibri" panose="020F0502020204030204" pitchFamily="34" charset="0"/>
                <a:cs typeface="Arial" panose="020B0604020202020204" pitchFamily="34" charset="0"/>
              </a:rPr>
              <a:t>WwDs</a:t>
            </a:r>
            <a:r>
              <a:rPr lang="en-US" sz="2400" kern="100" dirty="0">
                <a:solidFill>
                  <a:srgbClr val="595959"/>
                </a:solidFill>
                <a:effectLst/>
                <a:latin typeface="+mn-lt"/>
                <a:ea typeface="Calibri" panose="020F0502020204030204" pitchFamily="34" charset="0"/>
                <a:cs typeface="Arial" panose="020B0604020202020204" pitchFamily="34" charset="0"/>
              </a:rPr>
              <a:t> as successful entrepreneurs</a:t>
            </a:r>
            <a:r>
              <a:rPr lang="ku-Arab-IQ" sz="2400" kern="100" dirty="0">
                <a:solidFill>
                  <a:srgbClr val="595959"/>
                </a:solidFill>
                <a:effectLst/>
                <a:latin typeface="+mn-lt"/>
                <a:ea typeface="Calibri" panose="020F0502020204030204" pitchFamily="34" charset="0"/>
                <a:cs typeface="Arial" panose="020B0604020202020204" pitchFamily="34" charset="0"/>
              </a:rPr>
              <a:t>، </a:t>
            </a:r>
            <a:r>
              <a:rPr lang="en-US" sz="2400" kern="100" dirty="0">
                <a:solidFill>
                  <a:srgbClr val="595959"/>
                </a:solidFill>
                <a:effectLst/>
                <a:latin typeface="+mn-lt"/>
                <a:ea typeface="Calibri" panose="020F0502020204030204" pitchFamily="34" charset="0"/>
                <a:cs typeface="Arial" panose="020B0604020202020204" pitchFamily="34" charset="0"/>
              </a:rPr>
              <a:t>Building a supportive network for women farmers.</a:t>
            </a:r>
          </a:p>
          <a:p>
            <a:pPr>
              <a:lnSpc>
                <a:spcPct val="107000"/>
              </a:lnSpc>
              <a:spcAft>
                <a:spcPts val="800"/>
              </a:spcAft>
            </a:pPr>
            <a:r>
              <a:rPr lang="en-US" sz="2400" b="1" kern="100" dirty="0">
                <a:solidFill>
                  <a:srgbClr val="595959"/>
                </a:solidFill>
                <a:effectLst/>
                <a:latin typeface="+mn-lt"/>
                <a:ea typeface="Calibri" panose="020F0502020204030204" pitchFamily="34" charset="0"/>
                <a:cs typeface="Arial" panose="020B0604020202020204" pitchFamily="34" charset="0"/>
              </a:rPr>
              <a:t>Environmental:</a:t>
            </a:r>
            <a:r>
              <a:rPr lang="ku-Arab-IQ" sz="2400" b="1" kern="100" dirty="0">
                <a:solidFill>
                  <a:srgbClr val="595959"/>
                </a:solidFill>
                <a:latin typeface="+mn-lt"/>
                <a:ea typeface="Calibri" panose="020F0502020204030204" pitchFamily="34" charset="0"/>
                <a:cs typeface="Arial" panose="020B0604020202020204" pitchFamily="34" charset="0"/>
              </a:rPr>
              <a:t> </a:t>
            </a:r>
            <a:r>
              <a:rPr lang="en-US" sz="2400" kern="100" dirty="0">
                <a:solidFill>
                  <a:srgbClr val="595959"/>
                </a:solidFill>
                <a:effectLst/>
                <a:latin typeface="+mn-lt"/>
                <a:ea typeface="Calibri" panose="020F0502020204030204" pitchFamily="34" charset="0"/>
                <a:cs typeface="Arial" panose="020B0604020202020204" pitchFamily="34" charset="0"/>
              </a:rPr>
              <a:t>Reduced carbon footprint and resource consumption</a:t>
            </a:r>
            <a:r>
              <a:rPr lang="ku-Arab-IQ" sz="2400" kern="100" dirty="0">
                <a:solidFill>
                  <a:srgbClr val="595959"/>
                </a:solidFill>
                <a:effectLst/>
                <a:latin typeface="+mn-lt"/>
                <a:ea typeface="Calibri" panose="020F0502020204030204" pitchFamily="34" charset="0"/>
                <a:cs typeface="Arial" panose="020B0604020202020204" pitchFamily="34" charset="0"/>
              </a:rPr>
              <a:t>،</a:t>
            </a:r>
            <a:r>
              <a:rPr lang="en-US" sz="2400" kern="100" dirty="0">
                <a:solidFill>
                  <a:srgbClr val="595959"/>
                </a:solidFill>
                <a:effectLst/>
                <a:latin typeface="+mn-lt"/>
                <a:ea typeface="Calibri" panose="020F0502020204030204" pitchFamily="34" charset="0"/>
                <a:cs typeface="Arial" panose="020B0604020202020204" pitchFamily="34" charset="0"/>
              </a:rPr>
              <a:t>Improved livestock welfare and reduced mortality rates.</a:t>
            </a:r>
          </a:p>
        </p:txBody>
      </p:sp>
      <p:sp>
        <p:nvSpPr>
          <p:cNvPr id="2" name="Footer Placeholder 1">
            <a:extLst>
              <a:ext uri="{FF2B5EF4-FFF2-40B4-BE49-F238E27FC236}">
                <a16:creationId xmlns:a16="http://schemas.microsoft.com/office/drawing/2014/main" id="{4E818182-0A8A-45F6-4402-30945FFB3F7D}"/>
              </a:ext>
            </a:extLst>
          </p:cNvPr>
          <p:cNvSpPr>
            <a:spLocks noGrp="1"/>
          </p:cNvSpPr>
          <p:nvPr>
            <p:ph type="ftr" sz="quarter" idx="11"/>
          </p:nvPr>
        </p:nvSpPr>
        <p:spPr/>
        <p:txBody>
          <a:bodyPr/>
          <a:lstStyle/>
          <a:p>
            <a:r>
              <a:rPr lang="en-US"/>
              <a:t>#ZeroCon25</a:t>
            </a:r>
            <a:endParaRPr lang="en-GB" dirty="0"/>
          </a:p>
        </p:txBody>
      </p:sp>
      <p:sp>
        <p:nvSpPr>
          <p:cNvPr id="3" name="Slide Number Placeholder 2">
            <a:extLst>
              <a:ext uri="{FF2B5EF4-FFF2-40B4-BE49-F238E27FC236}">
                <a16:creationId xmlns:a16="http://schemas.microsoft.com/office/drawing/2014/main" id="{0A2954AC-452C-7CD0-B4B3-CD900502A5AC}"/>
              </a:ext>
            </a:extLst>
          </p:cNvPr>
          <p:cNvSpPr>
            <a:spLocks noGrp="1"/>
          </p:cNvSpPr>
          <p:nvPr>
            <p:ph type="sldNum" sz="quarter" idx="12"/>
          </p:nvPr>
        </p:nvSpPr>
        <p:spPr/>
        <p:txBody>
          <a:bodyPr/>
          <a:lstStyle/>
          <a:p>
            <a:fld id="{1195A9E4-2CE9-4E32-BE85-7C32F0F78A6D}" type="slidenum">
              <a:rPr lang="en-GB" smtClean="0"/>
              <a:t>5</a:t>
            </a:fld>
            <a:endParaRPr lang="en-GB"/>
          </a:p>
        </p:txBody>
      </p:sp>
    </p:spTree>
    <p:extLst>
      <p:ext uri="{BB962C8B-B14F-4D97-AF65-F5344CB8AC3E}">
        <p14:creationId xmlns:p14="http://schemas.microsoft.com/office/powerpoint/2010/main" val="2924958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324FB4-BF10-68A8-5BC1-68C7D8A2D96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808C5A1-6E84-1C2C-3517-90A15A1B1440}"/>
              </a:ext>
            </a:extLst>
          </p:cNvPr>
          <p:cNvSpPr>
            <a:spLocks noGrp="1"/>
          </p:cNvSpPr>
          <p:nvPr>
            <p:ph type="title"/>
          </p:nvPr>
        </p:nvSpPr>
        <p:spPr/>
        <p:txBody>
          <a:bodyPr>
            <a:normAutofit/>
          </a:bodyPr>
          <a:lstStyle/>
          <a:p>
            <a:r>
              <a:rPr lang="en-US" sz="4000" b="1" dirty="0">
                <a:solidFill>
                  <a:srgbClr val="595959"/>
                </a:solidFill>
                <a:effectLst/>
                <a:latin typeface="Calibri" panose="020F0502020204030204" pitchFamily="34" charset="0"/>
                <a:ea typeface="Calibri" panose="020F0502020204030204" pitchFamily="34" charset="0"/>
                <a:cs typeface="Arial" panose="020B0604020202020204" pitchFamily="34" charset="0"/>
              </a:rPr>
              <a:t>Success Factors</a:t>
            </a:r>
            <a:endParaRPr lang="en-US" sz="4000" dirty="0">
              <a:solidFill>
                <a:srgbClr val="595959"/>
              </a:solidFill>
            </a:endParaRPr>
          </a:p>
        </p:txBody>
      </p:sp>
      <p:sp>
        <p:nvSpPr>
          <p:cNvPr id="5" name="Content Placeholder 4">
            <a:extLst>
              <a:ext uri="{FF2B5EF4-FFF2-40B4-BE49-F238E27FC236}">
                <a16:creationId xmlns:a16="http://schemas.microsoft.com/office/drawing/2014/main" id="{EFF8C315-D17B-D55A-8516-1349BA048550}"/>
              </a:ext>
            </a:extLst>
          </p:cNvPr>
          <p:cNvSpPr>
            <a:spLocks noGrp="1"/>
          </p:cNvSpPr>
          <p:nvPr>
            <p:ph idx="1"/>
          </p:nvPr>
        </p:nvSpPr>
        <p:spPr/>
        <p:txBody>
          <a:bodyPr>
            <a:normAutofit/>
          </a:bodyPr>
          <a:lstStyle/>
          <a:p>
            <a:pPr>
              <a:lnSpc>
                <a:spcPct val="107000"/>
              </a:lnSpc>
              <a:spcAft>
                <a:spcPts val="800"/>
              </a:spcAft>
            </a:pPr>
            <a:r>
              <a:rPr lang="en-US" sz="24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Key Elements Driving Success:</a:t>
            </a:r>
            <a:endParaRPr lang="en-US" sz="24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mj-lt"/>
              <a:buAutoNum type="arabicPeriod"/>
              <a:tabLst>
                <a:tab pos="457200" algn="l"/>
              </a:tabLst>
            </a:pPr>
            <a:r>
              <a:rPr lang="en-US" sz="24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Training &amp; Education:</a:t>
            </a:r>
            <a:r>
              <a:rPr lang="en-US" sz="24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 Accessible workshops on sustainable farming.</a:t>
            </a:r>
          </a:p>
          <a:p>
            <a:pPr marL="342900" lvl="0" indent="-342900">
              <a:lnSpc>
                <a:spcPct val="107000"/>
              </a:lnSpc>
              <a:spcAft>
                <a:spcPts val="800"/>
              </a:spcAft>
              <a:buFont typeface="+mj-lt"/>
              <a:buAutoNum type="arabicPeriod"/>
              <a:tabLst>
                <a:tab pos="457200" algn="l"/>
              </a:tabLst>
            </a:pPr>
            <a:r>
              <a:rPr lang="en-US" sz="24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Technology Provision:</a:t>
            </a:r>
            <a:r>
              <a:rPr lang="en-US" sz="24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 Sensors and mobile apps tailored to local conditions.</a:t>
            </a:r>
          </a:p>
          <a:p>
            <a:pPr marL="342900" lvl="0" indent="-342900">
              <a:lnSpc>
                <a:spcPct val="107000"/>
              </a:lnSpc>
              <a:spcAft>
                <a:spcPts val="800"/>
              </a:spcAft>
              <a:buFont typeface="+mj-lt"/>
              <a:buAutoNum type="arabicPeriod"/>
              <a:tabLst>
                <a:tab pos="457200" algn="l"/>
              </a:tabLst>
            </a:pPr>
            <a:r>
              <a:rPr lang="en-US" sz="24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Ongoing Support:</a:t>
            </a:r>
            <a:r>
              <a:rPr lang="en-US" sz="24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 Field visits, veterinary care, and technical troubleshooting.</a:t>
            </a:r>
          </a:p>
          <a:p>
            <a:pPr marL="342900" lvl="0" indent="-342900">
              <a:lnSpc>
                <a:spcPct val="107000"/>
              </a:lnSpc>
              <a:spcAft>
                <a:spcPts val="800"/>
              </a:spcAft>
              <a:buFont typeface="+mj-lt"/>
              <a:buAutoNum type="arabicPeriod"/>
              <a:tabLst>
                <a:tab pos="457200" algn="l"/>
              </a:tabLst>
            </a:pPr>
            <a:r>
              <a:rPr lang="en-US" sz="24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Community Engagement:</a:t>
            </a:r>
            <a:r>
              <a:rPr lang="en-US" sz="24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 Peer mentoring and shared experiences.</a:t>
            </a:r>
          </a:p>
        </p:txBody>
      </p:sp>
      <p:sp>
        <p:nvSpPr>
          <p:cNvPr id="2" name="Footer Placeholder 1">
            <a:extLst>
              <a:ext uri="{FF2B5EF4-FFF2-40B4-BE49-F238E27FC236}">
                <a16:creationId xmlns:a16="http://schemas.microsoft.com/office/drawing/2014/main" id="{D4D51530-8062-8501-6279-B23891F04591}"/>
              </a:ext>
            </a:extLst>
          </p:cNvPr>
          <p:cNvSpPr>
            <a:spLocks noGrp="1"/>
          </p:cNvSpPr>
          <p:nvPr>
            <p:ph type="ftr" sz="quarter" idx="11"/>
          </p:nvPr>
        </p:nvSpPr>
        <p:spPr/>
        <p:txBody>
          <a:bodyPr/>
          <a:lstStyle/>
          <a:p>
            <a:r>
              <a:rPr lang="en-US"/>
              <a:t>#ZeroCon25</a:t>
            </a:r>
            <a:endParaRPr lang="en-GB" dirty="0"/>
          </a:p>
        </p:txBody>
      </p:sp>
      <p:sp>
        <p:nvSpPr>
          <p:cNvPr id="3" name="Slide Number Placeholder 2">
            <a:extLst>
              <a:ext uri="{FF2B5EF4-FFF2-40B4-BE49-F238E27FC236}">
                <a16:creationId xmlns:a16="http://schemas.microsoft.com/office/drawing/2014/main" id="{04A16D77-36CB-2F3E-48E0-E0C09BDD3364}"/>
              </a:ext>
            </a:extLst>
          </p:cNvPr>
          <p:cNvSpPr>
            <a:spLocks noGrp="1"/>
          </p:cNvSpPr>
          <p:nvPr>
            <p:ph type="sldNum" sz="quarter" idx="12"/>
          </p:nvPr>
        </p:nvSpPr>
        <p:spPr/>
        <p:txBody>
          <a:bodyPr/>
          <a:lstStyle/>
          <a:p>
            <a:fld id="{1195A9E4-2CE9-4E32-BE85-7C32F0F78A6D}" type="slidenum">
              <a:rPr lang="en-GB" smtClean="0"/>
              <a:t>6</a:t>
            </a:fld>
            <a:endParaRPr lang="en-GB"/>
          </a:p>
        </p:txBody>
      </p:sp>
    </p:spTree>
    <p:extLst>
      <p:ext uri="{BB962C8B-B14F-4D97-AF65-F5344CB8AC3E}">
        <p14:creationId xmlns:p14="http://schemas.microsoft.com/office/powerpoint/2010/main" val="38762700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C4401-73DB-8C95-C820-A76F87E7138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1C54C73-A634-BB92-5156-3CC1507D2DD4}"/>
              </a:ext>
            </a:extLst>
          </p:cNvPr>
          <p:cNvSpPr>
            <a:spLocks noGrp="1"/>
          </p:cNvSpPr>
          <p:nvPr>
            <p:ph type="title"/>
          </p:nvPr>
        </p:nvSpPr>
        <p:spPr/>
        <p:txBody>
          <a:bodyPr>
            <a:normAutofit/>
          </a:bodyPr>
          <a:lstStyle/>
          <a:p>
            <a:r>
              <a:rPr lang="en-US" sz="4000" b="1" dirty="0">
                <a:solidFill>
                  <a:srgbClr val="595959"/>
                </a:solidFill>
                <a:effectLst/>
                <a:latin typeface="Calibri" panose="020F0502020204030204" pitchFamily="34" charset="0"/>
                <a:ea typeface="Calibri" panose="020F0502020204030204" pitchFamily="34" charset="0"/>
                <a:cs typeface="Arial" panose="020B0604020202020204" pitchFamily="34" charset="0"/>
              </a:rPr>
              <a:t>Sustainability</a:t>
            </a:r>
            <a:endParaRPr lang="en-US" sz="4000" dirty="0">
              <a:solidFill>
                <a:srgbClr val="595959"/>
              </a:solidFill>
            </a:endParaRPr>
          </a:p>
        </p:txBody>
      </p:sp>
      <p:sp>
        <p:nvSpPr>
          <p:cNvPr id="5" name="Content Placeholder 4">
            <a:extLst>
              <a:ext uri="{FF2B5EF4-FFF2-40B4-BE49-F238E27FC236}">
                <a16:creationId xmlns:a16="http://schemas.microsoft.com/office/drawing/2014/main" id="{56712BC6-3482-5597-5155-69B5B0F0E9AC}"/>
              </a:ext>
            </a:extLst>
          </p:cNvPr>
          <p:cNvSpPr>
            <a:spLocks noGrp="1"/>
          </p:cNvSpPr>
          <p:nvPr>
            <p:ph idx="1"/>
          </p:nvPr>
        </p:nvSpPr>
        <p:spPr/>
        <p:txBody>
          <a:bodyPr>
            <a:normAutofit/>
          </a:bodyPr>
          <a:lstStyle/>
          <a:p>
            <a:pPr>
              <a:lnSpc>
                <a:spcPct val="107000"/>
              </a:lnSpc>
              <a:spcAft>
                <a:spcPts val="800"/>
              </a:spcAft>
            </a:pPr>
            <a:r>
              <a:rPr lang="en-US" sz="24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Sustainability:</a:t>
            </a:r>
            <a:r>
              <a:rPr lang="ku-Arab-IQ" sz="24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 </a:t>
            </a:r>
            <a:r>
              <a:rPr lang="en-US" sz="24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Low-cost, durable IoT devices ensure long-term use</a:t>
            </a:r>
            <a:r>
              <a:rPr lang="en-GB" sz="2400" kern="100" dirty="0">
                <a:solidFill>
                  <a:srgbClr val="595959"/>
                </a:solidFill>
                <a:latin typeface="Calibri" panose="020F0502020204030204" pitchFamily="34" charset="0"/>
                <a:ea typeface="Calibri" panose="020F0502020204030204" pitchFamily="34" charset="0"/>
                <a:cs typeface="Arial" panose="020B0604020202020204" pitchFamily="34" charset="0"/>
              </a:rPr>
              <a:t>, </a:t>
            </a:r>
            <a:r>
              <a:rPr lang="en-US" sz="24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Business training equips farmers with skills for financial independence, Climate-friendly practices reduce operational costs and environmental impact.</a:t>
            </a:r>
          </a:p>
          <a:p>
            <a:pPr>
              <a:lnSpc>
                <a:spcPct val="107000"/>
              </a:lnSpc>
              <a:spcAft>
                <a:spcPts val="800"/>
              </a:spcAft>
            </a:pPr>
            <a:r>
              <a:rPr lang="en-US" sz="24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Challenges:</a:t>
            </a:r>
            <a:r>
              <a:rPr lang="en-US" sz="2400" b="1" kern="100" dirty="0">
                <a:solidFill>
                  <a:srgbClr val="595959"/>
                </a:solidFill>
                <a:latin typeface="Calibri" panose="020F0502020204030204" pitchFamily="34" charset="0"/>
                <a:ea typeface="Calibri" panose="020F0502020204030204" pitchFamily="34" charset="0"/>
                <a:cs typeface="Arial" panose="020B0604020202020204" pitchFamily="34" charset="0"/>
              </a:rPr>
              <a:t> </a:t>
            </a:r>
            <a:r>
              <a:rPr lang="en-US" sz="24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Ensuring consistent technical support, Overcoming initial resistance to technology adoption.</a:t>
            </a:r>
          </a:p>
          <a:p>
            <a:endParaRPr lang="en-US" sz="2400" dirty="0">
              <a:latin typeface="+mn-lt"/>
            </a:endParaRPr>
          </a:p>
        </p:txBody>
      </p:sp>
      <p:sp>
        <p:nvSpPr>
          <p:cNvPr id="2" name="Footer Placeholder 1">
            <a:extLst>
              <a:ext uri="{FF2B5EF4-FFF2-40B4-BE49-F238E27FC236}">
                <a16:creationId xmlns:a16="http://schemas.microsoft.com/office/drawing/2014/main" id="{97B8E6A6-8BD0-5028-A8C4-95B6313DB9A0}"/>
              </a:ext>
            </a:extLst>
          </p:cNvPr>
          <p:cNvSpPr>
            <a:spLocks noGrp="1"/>
          </p:cNvSpPr>
          <p:nvPr>
            <p:ph type="ftr" sz="quarter" idx="11"/>
          </p:nvPr>
        </p:nvSpPr>
        <p:spPr/>
        <p:txBody>
          <a:bodyPr/>
          <a:lstStyle/>
          <a:p>
            <a:r>
              <a:rPr lang="en-US"/>
              <a:t>#ZeroCon25</a:t>
            </a:r>
            <a:endParaRPr lang="en-GB" dirty="0"/>
          </a:p>
        </p:txBody>
      </p:sp>
      <p:sp>
        <p:nvSpPr>
          <p:cNvPr id="3" name="Slide Number Placeholder 2">
            <a:extLst>
              <a:ext uri="{FF2B5EF4-FFF2-40B4-BE49-F238E27FC236}">
                <a16:creationId xmlns:a16="http://schemas.microsoft.com/office/drawing/2014/main" id="{73CC6795-6B3C-8B16-8726-70F0765E8720}"/>
              </a:ext>
            </a:extLst>
          </p:cNvPr>
          <p:cNvSpPr>
            <a:spLocks noGrp="1"/>
          </p:cNvSpPr>
          <p:nvPr>
            <p:ph type="sldNum" sz="quarter" idx="12"/>
          </p:nvPr>
        </p:nvSpPr>
        <p:spPr/>
        <p:txBody>
          <a:bodyPr/>
          <a:lstStyle/>
          <a:p>
            <a:fld id="{1195A9E4-2CE9-4E32-BE85-7C32F0F78A6D}" type="slidenum">
              <a:rPr lang="en-GB" smtClean="0"/>
              <a:t>7</a:t>
            </a:fld>
            <a:endParaRPr lang="en-GB" dirty="0"/>
          </a:p>
        </p:txBody>
      </p:sp>
    </p:spTree>
    <p:extLst>
      <p:ext uri="{BB962C8B-B14F-4D97-AF65-F5344CB8AC3E}">
        <p14:creationId xmlns:p14="http://schemas.microsoft.com/office/powerpoint/2010/main" val="3932120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AA15BB-497F-9D48-268B-9E08DECC16B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09FDB38-3544-63C5-A3FD-122E6AB12CCB}"/>
              </a:ext>
            </a:extLst>
          </p:cNvPr>
          <p:cNvSpPr>
            <a:spLocks noGrp="1"/>
          </p:cNvSpPr>
          <p:nvPr>
            <p:ph type="title"/>
          </p:nvPr>
        </p:nvSpPr>
        <p:spPr/>
        <p:txBody>
          <a:bodyPr>
            <a:normAutofit/>
          </a:bodyPr>
          <a:lstStyle/>
          <a:p>
            <a:r>
              <a:rPr lang="en-US" sz="4000" b="1" dirty="0">
                <a:solidFill>
                  <a:srgbClr val="595959"/>
                </a:solidFill>
                <a:effectLst/>
                <a:latin typeface="Calibri" panose="020F0502020204030204" pitchFamily="34" charset="0"/>
                <a:ea typeface="Calibri" panose="020F0502020204030204" pitchFamily="34" charset="0"/>
                <a:cs typeface="Arial" panose="020B0604020202020204" pitchFamily="34" charset="0"/>
              </a:rPr>
              <a:t>Next Steps</a:t>
            </a:r>
            <a:endParaRPr lang="en-US" sz="4000" dirty="0">
              <a:solidFill>
                <a:srgbClr val="595959"/>
              </a:solidFill>
            </a:endParaRPr>
          </a:p>
        </p:txBody>
      </p:sp>
      <p:sp>
        <p:nvSpPr>
          <p:cNvPr id="5" name="Content Placeholder 4">
            <a:extLst>
              <a:ext uri="{FF2B5EF4-FFF2-40B4-BE49-F238E27FC236}">
                <a16:creationId xmlns:a16="http://schemas.microsoft.com/office/drawing/2014/main" id="{8040EA26-5E5E-C226-5B82-7EA82DD08E93}"/>
              </a:ext>
            </a:extLst>
          </p:cNvPr>
          <p:cNvSpPr>
            <a:spLocks noGrp="1"/>
          </p:cNvSpPr>
          <p:nvPr>
            <p:ph idx="1"/>
          </p:nvPr>
        </p:nvSpPr>
        <p:spPr>
          <a:xfrm>
            <a:off x="838200" y="1547446"/>
            <a:ext cx="10515600" cy="4808904"/>
          </a:xfrm>
        </p:spPr>
        <p:txBody>
          <a:bodyPr>
            <a:normAutofit/>
          </a:bodyPr>
          <a:lstStyle/>
          <a:p>
            <a:pPr>
              <a:lnSpc>
                <a:spcPct val="107000"/>
              </a:lnSpc>
              <a:spcAft>
                <a:spcPts val="800"/>
              </a:spcAft>
            </a:pPr>
            <a:r>
              <a:rPr lang="en-US" sz="2400" b="1"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Scaling the Impact: </a:t>
            </a:r>
            <a:r>
              <a:rPr lang="en-US" sz="24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rPr>
              <a:t>Collaborate with local agricultural centers and NGOs to spread awareness and training.</a:t>
            </a:r>
            <a:r>
              <a:rPr lang="en-US" sz="2400" b="1" kern="100" dirty="0">
                <a:solidFill>
                  <a:srgbClr val="595959"/>
                </a:solidFill>
                <a:latin typeface="Calibri" panose="020F0502020204030204" pitchFamily="34" charset="0"/>
                <a:ea typeface="Calibri" panose="020F0502020204030204" pitchFamily="34" charset="0"/>
                <a:cs typeface="Arial" panose="020B0604020202020204" pitchFamily="34" charset="0"/>
              </a:rPr>
              <a:t> </a:t>
            </a:r>
            <a:r>
              <a:rPr lang="en-US" sz="2400" kern="100" dirty="0">
                <a:solidFill>
                  <a:srgbClr val="595959"/>
                </a:solidFill>
                <a:latin typeface="Calibri" panose="020F0502020204030204" pitchFamily="34" charset="0"/>
                <a:ea typeface="Calibri" panose="020F0502020204030204" pitchFamily="34" charset="0"/>
                <a:cs typeface="Arial" panose="020B0604020202020204" pitchFamily="34" charset="0"/>
              </a:rPr>
              <a:t>Partner with government agencies to promote inclusive agricultural policies</a:t>
            </a:r>
            <a:endParaRPr lang="en-US" sz="2400" kern="100" dirty="0">
              <a:solidFill>
                <a:srgbClr val="595959"/>
              </a:solidFill>
              <a:effectLst/>
              <a:latin typeface="Calibri" panose="020F0502020204030204" pitchFamily="34" charset="0"/>
              <a:ea typeface="Calibri" panose="020F0502020204030204" pitchFamily="34" charset="0"/>
              <a:cs typeface="Arial" panose="020B0604020202020204" pitchFamily="34" charset="0"/>
            </a:endParaRPr>
          </a:p>
          <a:p>
            <a:r>
              <a:rPr lang="en-US" sz="2400" b="1" dirty="0">
                <a:solidFill>
                  <a:srgbClr val="595959"/>
                </a:solidFill>
                <a:latin typeface="+mn-lt"/>
              </a:rPr>
              <a:t>New Developments,</a:t>
            </a:r>
            <a:r>
              <a:rPr lang="en-US" sz="2400" dirty="0">
                <a:solidFill>
                  <a:srgbClr val="595959"/>
                </a:solidFill>
                <a:latin typeface="+mn-lt"/>
              </a:rPr>
              <a:t> </a:t>
            </a:r>
            <a:r>
              <a:rPr lang="en-US" sz="2400" b="1" dirty="0">
                <a:solidFill>
                  <a:srgbClr val="595959"/>
                </a:solidFill>
                <a:latin typeface="+mn-lt"/>
              </a:rPr>
              <a:t>Project Expansion</a:t>
            </a:r>
            <a:r>
              <a:rPr lang="en-US" sz="2400" dirty="0">
                <a:solidFill>
                  <a:srgbClr val="595959"/>
                </a:solidFill>
                <a:latin typeface="+mn-lt"/>
              </a:rPr>
              <a:t>: With the support of the Australian Embassy, we are set to launch the next phase of our project. This milestone will allow us to scale our initiatives and strengthen our impact in rural communities</a:t>
            </a:r>
          </a:p>
          <a:p>
            <a:pPr>
              <a:lnSpc>
                <a:spcPct val="107000"/>
              </a:lnSpc>
              <a:spcAft>
                <a:spcPts val="800"/>
              </a:spcAft>
            </a:pPr>
            <a:endParaRPr lang="en-US" sz="2400" kern="100" dirty="0">
              <a:effectLst/>
              <a:latin typeface="Calibri" panose="020F0502020204030204" pitchFamily="34" charset="0"/>
              <a:ea typeface="Calibri" panose="020F0502020204030204" pitchFamily="34" charset="0"/>
              <a:cs typeface="Arial" panose="020B0604020202020204" pitchFamily="34" charset="0"/>
            </a:endParaRPr>
          </a:p>
          <a:p>
            <a:endParaRPr lang="en-US" sz="2400" dirty="0">
              <a:latin typeface="+mn-lt"/>
            </a:endParaRPr>
          </a:p>
        </p:txBody>
      </p:sp>
      <p:sp>
        <p:nvSpPr>
          <p:cNvPr id="2" name="Footer Placeholder 1">
            <a:extLst>
              <a:ext uri="{FF2B5EF4-FFF2-40B4-BE49-F238E27FC236}">
                <a16:creationId xmlns:a16="http://schemas.microsoft.com/office/drawing/2014/main" id="{6267B03A-8FFF-695D-8564-30A731ADA451}"/>
              </a:ext>
            </a:extLst>
          </p:cNvPr>
          <p:cNvSpPr>
            <a:spLocks noGrp="1"/>
          </p:cNvSpPr>
          <p:nvPr>
            <p:ph type="ftr" sz="quarter" idx="11"/>
          </p:nvPr>
        </p:nvSpPr>
        <p:spPr/>
        <p:txBody>
          <a:bodyPr/>
          <a:lstStyle/>
          <a:p>
            <a:r>
              <a:rPr lang="en-US"/>
              <a:t>#ZeroCon25</a:t>
            </a:r>
            <a:endParaRPr lang="en-GB" dirty="0"/>
          </a:p>
        </p:txBody>
      </p:sp>
      <p:sp>
        <p:nvSpPr>
          <p:cNvPr id="3" name="Slide Number Placeholder 2">
            <a:extLst>
              <a:ext uri="{FF2B5EF4-FFF2-40B4-BE49-F238E27FC236}">
                <a16:creationId xmlns:a16="http://schemas.microsoft.com/office/drawing/2014/main" id="{F362C543-0461-2127-034E-D169C9D4D67F}"/>
              </a:ext>
            </a:extLst>
          </p:cNvPr>
          <p:cNvSpPr>
            <a:spLocks noGrp="1"/>
          </p:cNvSpPr>
          <p:nvPr>
            <p:ph type="sldNum" sz="quarter" idx="12"/>
          </p:nvPr>
        </p:nvSpPr>
        <p:spPr/>
        <p:txBody>
          <a:bodyPr/>
          <a:lstStyle/>
          <a:p>
            <a:fld id="{1195A9E4-2CE9-4E32-BE85-7C32F0F78A6D}" type="slidenum">
              <a:rPr lang="en-GB" smtClean="0"/>
              <a:t>8</a:t>
            </a:fld>
            <a:endParaRPr lang="en-GB"/>
          </a:p>
        </p:txBody>
      </p:sp>
    </p:spTree>
    <p:extLst>
      <p:ext uri="{BB962C8B-B14F-4D97-AF65-F5344CB8AC3E}">
        <p14:creationId xmlns:p14="http://schemas.microsoft.com/office/powerpoint/2010/main" val="40177033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1B37B0-8862-431D-8A70-60D63B90CA51}"/>
              </a:ext>
            </a:extLst>
          </p:cNvPr>
          <p:cNvSpPr>
            <a:spLocks noGrp="1"/>
          </p:cNvSpPr>
          <p:nvPr>
            <p:ph type="title" idx="4294967295"/>
          </p:nvPr>
        </p:nvSpPr>
        <p:spPr>
          <a:xfrm>
            <a:off x="838200" y="1792288"/>
            <a:ext cx="10515600" cy="3860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7200" b="0" i="0" u="none" strike="noStrike" kern="1200" cap="none" spc="0" normalizeH="0" baseline="0" noProof="0" dirty="0">
                <a:ln>
                  <a:noFill/>
                </a:ln>
                <a:solidFill>
                  <a:schemeClr val="tx1"/>
                </a:solidFill>
                <a:effectLst/>
                <a:uLnTx/>
                <a:uFillTx/>
                <a:latin typeface="Roboto" panose="02000000000000000000" pitchFamily="2" charset="0"/>
                <a:ea typeface="Roboto" panose="02000000000000000000" pitchFamily="2" charset="0"/>
                <a:cs typeface="+mn-cs"/>
              </a:rPr>
              <a:t>Thank You So Much</a:t>
            </a:r>
          </a:p>
        </p:txBody>
      </p:sp>
      <p:sp>
        <p:nvSpPr>
          <p:cNvPr id="4" name="Footer Placeholder 3">
            <a:extLst>
              <a:ext uri="{FF2B5EF4-FFF2-40B4-BE49-F238E27FC236}">
                <a16:creationId xmlns:a16="http://schemas.microsoft.com/office/drawing/2014/main" id="{13D1887D-F1FF-4FBF-B467-3FB57BE3D63E}"/>
              </a:ext>
            </a:extLst>
          </p:cNvPr>
          <p:cNvSpPr>
            <a:spLocks noGrp="1"/>
          </p:cNvSpPr>
          <p:nvPr>
            <p:ph type="ftr" sz="quarter" idx="11"/>
          </p:nvPr>
        </p:nvSpPr>
        <p:spPr/>
        <p:txBody>
          <a:bodyPr/>
          <a:lstStyle/>
          <a:p>
            <a:r>
              <a:rPr lang="en-US"/>
              <a:t>#ZeroCon25</a:t>
            </a:r>
            <a:endParaRPr lang="en-GB" dirty="0"/>
          </a:p>
        </p:txBody>
      </p:sp>
      <p:sp>
        <p:nvSpPr>
          <p:cNvPr id="5" name="Slide Number Placeholder 4">
            <a:extLst>
              <a:ext uri="{FF2B5EF4-FFF2-40B4-BE49-F238E27FC236}">
                <a16:creationId xmlns:a16="http://schemas.microsoft.com/office/drawing/2014/main" id="{F89659BB-8CEA-406C-9920-2731C3772F14}"/>
              </a:ext>
            </a:extLst>
          </p:cNvPr>
          <p:cNvSpPr>
            <a:spLocks noGrp="1"/>
          </p:cNvSpPr>
          <p:nvPr>
            <p:ph type="sldNum" sz="quarter" idx="12"/>
          </p:nvPr>
        </p:nvSpPr>
        <p:spPr/>
        <p:txBody>
          <a:bodyPr/>
          <a:lstStyle/>
          <a:p>
            <a:fld id="{1195A9E4-2CE9-4E32-BE85-7C32F0F78A6D}" type="slidenum">
              <a:rPr lang="en-GB" smtClean="0"/>
              <a:t>9</a:t>
            </a:fld>
            <a:endParaRPr lang="en-GB"/>
          </a:p>
        </p:txBody>
      </p:sp>
    </p:spTree>
    <p:extLst>
      <p:ext uri="{BB962C8B-B14F-4D97-AF65-F5344CB8AC3E}">
        <p14:creationId xmlns:p14="http://schemas.microsoft.com/office/powerpoint/2010/main" val="9114100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748</Words>
  <Application>Microsoft Office PowerPoint</Application>
  <PresentationFormat>Widescreen</PresentationFormat>
  <Paragraphs>71</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Roboto</vt:lpstr>
      <vt:lpstr>Symbol</vt:lpstr>
      <vt:lpstr>Office Theme</vt:lpstr>
      <vt:lpstr>Empowering Women with Disabilities through Smart Poultry Farming: A Sustainable Livelihood Initiative in Rural Halabja </vt:lpstr>
      <vt:lpstr>Halabja Disabled Organization (HDO)</vt:lpstr>
      <vt:lpstr>The Essence of Our Project</vt:lpstr>
      <vt:lpstr>The Innovative Aspect</vt:lpstr>
      <vt:lpstr>The Impact Created</vt:lpstr>
      <vt:lpstr>Success Factors</vt:lpstr>
      <vt:lpstr>Sustainability</vt:lpstr>
      <vt:lpstr>Next Steps</vt:lpstr>
      <vt:lpstr>Thank You So Much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Katerina Stanton Balazs</dc:creator>
  <cp:lastModifiedBy>Anja Günther</cp:lastModifiedBy>
  <cp:revision>28</cp:revision>
  <dcterms:created xsi:type="dcterms:W3CDTF">2022-12-05T13:52:15Z</dcterms:created>
  <dcterms:modified xsi:type="dcterms:W3CDTF">2025-02-11T11:37:28Z</dcterms:modified>
</cp:coreProperties>
</file>