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Futura PT 1" panose="020B0604020202020204" charset="0"/>
      <p:regular r:id="rId19"/>
    </p:embeddedFont>
    <p:embeddedFont>
      <p:font typeface="Futura PT 2" panose="020B0604020202020204" charset="0"/>
      <p:regular r:id="rId20"/>
    </p:embeddedFont>
    <p:embeddedFont>
      <p:font typeface="Futura PT 3" panose="020B0604020202020204" charset="0"/>
      <p:regular r:id="rId21"/>
    </p:embeddedFont>
    <p:embeddedFont>
      <p:font typeface="Futura PT 4" panose="020B0604020202020204" charset="0"/>
      <p:regular r:id="rId22"/>
    </p:embeddedFont>
    <p:embeddedFont>
      <p:font typeface="Futura PT 5" panose="020B0604020202020204" charset="0"/>
      <p:regular r:id="rId23"/>
    </p:embeddedFont>
    <p:embeddedFont>
      <p:font typeface="Kollektif Bold" panose="020B0604020202020204" charset="0"/>
      <p:regular r:id="rId24"/>
    </p:embeddedFont>
    <p:embeddedFont>
      <p:font typeface="Montserrat 1" panose="020B0604020202020204" charset="0"/>
      <p:regular r:id="rId25"/>
    </p:embeddedFont>
    <p:embeddedFont>
      <p:font typeface="Montserrat 2 Bold Italics" panose="020B0604020202020204" charset="0"/>
      <p:regular r:id="rId26"/>
    </p:embeddedFont>
    <p:embeddedFont>
      <p:font typeface="Montserrat 2 Ultra-Bold" panose="020B0604020202020204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TT Norms" panose="020B0604020202020204" charset="0"/>
      <p:regular r:id="rId32"/>
    </p:embeddedFont>
    <p:embeddedFont>
      <p:font typeface="TT Norms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7" autoAdjust="0"/>
    <p:restoredTop sz="86467" autoAdjust="0"/>
  </p:normalViewPr>
  <p:slideViewPr>
    <p:cSldViewPr>
      <p:cViewPr varScale="1">
        <p:scale>
          <a:sx n="54" d="100"/>
          <a:sy n="54" d="100"/>
        </p:scale>
        <p:origin x="11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2BA3C-244D-44B5-94CC-C49B0904369F}" type="datetimeFigureOut">
              <a:rPr lang="ru-KZ" smtClean="0"/>
              <a:t>02/21/2024</a:t>
            </a:fld>
            <a:endParaRPr lang="ru-K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7C9A1-306A-41EA-821E-F6A886D5D37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1136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of myself, organization, country and etc.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83578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Gamification in IT learning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10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09400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Newly added feature to the project - Guidebook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11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62440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added features inside of our learning platform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12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02177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Showcase its success in comparison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13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53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Awards from state and various organizations as best project and solving of problems with employment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14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383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Plans for the future, will be discussed in two directions: 1st) making project bigger and 2</a:t>
            </a:r>
            <a:r>
              <a:rPr lang="en-US" baseline="30000" dirty="0"/>
              <a:t>nd</a:t>
            </a:r>
            <a:r>
              <a:rPr lang="en-US" dirty="0"/>
              <a:t>) development of what we already have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15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27127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of presentation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16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46085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explaining the upcoming problem that our project intended to solve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27557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Particular reasons of this problem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95708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Foundation mission and why we implement such projects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85151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to project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9167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results to showcase success of project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17546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Stats of foundation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2822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Projects we implemented, will be needed to showcase the gamification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80336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stages of project</a:t>
            </a:r>
            <a:endParaRPr lang="ru-K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9A1-306A-41EA-821E-F6A886D5D37A}" type="slidenum">
              <a:rPr lang="ru-KZ" smtClean="0"/>
              <a:t>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9723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7.sv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0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image" Target="../media/image41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7.sv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0" Type="http://schemas.openxmlformats.org/officeDocument/2006/relationships/image" Target="../media/image49.jpeg"/><Relationship Id="rId4" Type="http://schemas.openxmlformats.org/officeDocument/2006/relationships/image" Target="../media/image19.sv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2.svg"/><Relationship Id="rId4" Type="http://schemas.openxmlformats.org/officeDocument/2006/relationships/image" Target="../media/image7.sv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0" Type="http://schemas.openxmlformats.org/officeDocument/2006/relationships/image" Target="../media/image2.svg"/><Relationship Id="rId4" Type="http://schemas.openxmlformats.org/officeDocument/2006/relationships/image" Target="../media/image7.sv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50.png"/><Relationship Id="rId5" Type="http://schemas.openxmlformats.org/officeDocument/2006/relationships/image" Target="../media/image43.png"/><Relationship Id="rId15" Type="http://schemas.openxmlformats.org/officeDocument/2006/relationships/image" Target="../media/image54.png"/><Relationship Id="rId10" Type="http://schemas.openxmlformats.org/officeDocument/2006/relationships/image" Target="../media/image2.svg"/><Relationship Id="rId4" Type="http://schemas.openxmlformats.org/officeDocument/2006/relationships/image" Target="../media/image7.svg"/><Relationship Id="rId9" Type="http://schemas.openxmlformats.org/officeDocument/2006/relationships/image" Target="../media/image1.png"/><Relationship Id="rId1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7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7.sv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7.sv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21.jpeg"/><Relationship Id="rId7" Type="http://schemas.openxmlformats.org/officeDocument/2006/relationships/image" Target="../media/image7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2.svg"/><Relationship Id="rId1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3.svg"/><Relationship Id="rId1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30.sv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7.sv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6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4.png"/><Relationship Id="rId5" Type="http://schemas.openxmlformats.org/officeDocument/2006/relationships/image" Target="../media/image11.png"/><Relationship Id="rId15" Type="http://schemas.openxmlformats.org/officeDocument/2006/relationships/image" Target="../media/image38.png"/><Relationship Id="rId10" Type="http://schemas.openxmlformats.org/officeDocument/2006/relationships/image" Target="../media/image10.png"/><Relationship Id="rId4" Type="http://schemas.openxmlformats.org/officeDocument/2006/relationships/image" Target="../media/image7.svg"/><Relationship Id="rId9" Type="http://schemas.openxmlformats.org/officeDocument/2006/relationships/image" Target="../media/image3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9.png"/><Relationship Id="rId5" Type="http://schemas.openxmlformats.org/officeDocument/2006/relationships/image" Target="../media/image6.png"/><Relationship Id="rId10" Type="http://schemas.openxmlformats.org/officeDocument/2006/relationships/image" Target="../media/image15.svg"/><Relationship Id="rId4" Type="http://schemas.openxmlformats.org/officeDocument/2006/relationships/image" Target="../media/image2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 descr="Bekgozhayev Dauren&#10;Public Foundation ITeachMe competence development center&#10;Kazakhstan&#10;Leveraging social media, gaming, radio, and YouTube for education, networking, and employ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375814" y="2999149"/>
            <a:ext cx="11536371" cy="4288702"/>
            <a:chOff x="0" y="0"/>
            <a:chExt cx="15381828" cy="5718269"/>
          </a:xfrm>
        </p:grpSpPr>
        <p:sp>
          <p:nvSpPr>
            <p:cNvPr id="5" name="Freeform 5"/>
            <p:cNvSpPr/>
            <p:nvPr/>
          </p:nvSpPr>
          <p:spPr>
            <a:xfrm flipH="1">
              <a:off x="6685880" y="1136253"/>
              <a:ext cx="1887139" cy="212732"/>
            </a:xfrm>
            <a:custGeom>
              <a:avLst/>
              <a:gdLst/>
              <a:ahLst/>
              <a:cxnLst/>
              <a:rect l="l" t="t" r="r" b="b"/>
              <a:pathLst>
                <a:path w="1887139" h="212732">
                  <a:moveTo>
                    <a:pt x="1887139" y="0"/>
                  </a:moveTo>
                  <a:lnTo>
                    <a:pt x="0" y="0"/>
                  </a:lnTo>
                  <a:lnTo>
                    <a:pt x="0" y="212732"/>
                  </a:lnTo>
                  <a:lnTo>
                    <a:pt x="1887139" y="212732"/>
                  </a:lnTo>
                  <a:lnTo>
                    <a:pt x="1887139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727156" y="0"/>
              <a:ext cx="9804586" cy="856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1"/>
                </a:lnSpc>
              </a:pPr>
              <a:r>
                <a:rPr lang="en-US" sz="4244" dirty="0" err="1">
                  <a:solidFill>
                    <a:srgbClr val="000000"/>
                  </a:solidFill>
                  <a:latin typeface="Kollektif Bold"/>
                </a:rPr>
                <a:t>Bekgozhayev</a:t>
              </a:r>
              <a:r>
                <a:rPr lang="en-US" sz="4244" dirty="0">
                  <a:solidFill>
                    <a:srgbClr val="000000"/>
                  </a:solidFill>
                  <a:latin typeface="Kollektif Bold"/>
                </a:rPr>
                <a:t> </a:t>
              </a:r>
              <a:r>
                <a:rPr lang="en-US" sz="4244" dirty="0" err="1">
                  <a:solidFill>
                    <a:srgbClr val="000000"/>
                  </a:solidFill>
                  <a:latin typeface="Kollektif Bold"/>
                </a:rPr>
                <a:t>Dauren</a:t>
              </a:r>
              <a:endParaRPr lang="en-US" sz="4244" dirty="0">
                <a:solidFill>
                  <a:srgbClr val="000000"/>
                </a:solidFill>
                <a:latin typeface="Kollektif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38278"/>
              <a:ext cx="15381828" cy="6852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9"/>
                </a:lnSpc>
                <a:spcBef>
                  <a:spcPct val="0"/>
                </a:spcBef>
              </a:pPr>
              <a:r>
                <a:rPr lang="en-US" sz="3465" spc="-31" dirty="0">
                  <a:solidFill>
                    <a:srgbClr val="000000"/>
                  </a:solidFill>
                  <a:latin typeface="Futura PT 1"/>
                </a:rPr>
                <a:t>Public Foundation</a:t>
              </a:r>
              <a:r>
                <a:rPr lang="en-US" sz="3465" spc="-31" dirty="0">
                  <a:solidFill>
                    <a:srgbClr val="203C79"/>
                  </a:solidFill>
                  <a:latin typeface="Futura PT 1"/>
                </a:rPr>
                <a:t> </a:t>
              </a:r>
              <a:r>
                <a:rPr lang="en-US" sz="3465" spc="-31" dirty="0" err="1">
                  <a:solidFill>
                    <a:srgbClr val="8728FF"/>
                  </a:solidFill>
                  <a:latin typeface="Futura PT 1"/>
                </a:rPr>
                <a:t>ITeach</a:t>
              </a:r>
              <a:r>
                <a:rPr lang="en-US" sz="3465" spc="-31" dirty="0" err="1">
                  <a:solidFill>
                    <a:srgbClr val="0DD8C9"/>
                  </a:solidFill>
                  <a:latin typeface="Futura PT 1"/>
                </a:rPr>
                <a:t>Me</a:t>
              </a:r>
              <a:r>
                <a:rPr lang="en-US" sz="3465" spc="-31" dirty="0">
                  <a:solidFill>
                    <a:srgbClr val="203C79"/>
                  </a:solidFill>
                  <a:latin typeface="Futura PT 1"/>
                </a:rPr>
                <a:t> </a:t>
              </a:r>
              <a:r>
                <a:rPr lang="en-US" sz="3465" spc="-31" dirty="0">
                  <a:solidFill>
                    <a:srgbClr val="000000"/>
                  </a:solidFill>
                  <a:latin typeface="Futura PT 1"/>
                </a:rPr>
                <a:t>competence development center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336270"/>
              <a:ext cx="15381828" cy="1381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9"/>
                </a:lnSpc>
                <a:spcBef>
                  <a:spcPct val="0"/>
                </a:spcBef>
              </a:pPr>
              <a:r>
                <a:rPr lang="en-US" sz="3465" spc="-31" dirty="0">
                  <a:solidFill>
                    <a:srgbClr val="000000"/>
                  </a:solidFill>
                  <a:latin typeface="Futura PT 2"/>
                </a:rPr>
                <a:t>Leveraging social media, gaming, radio, and YouTube for education, networking, and employment</a:t>
              </a:r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6685880" y="2607752"/>
              <a:ext cx="1887139" cy="212732"/>
            </a:xfrm>
            <a:custGeom>
              <a:avLst/>
              <a:gdLst/>
              <a:ahLst/>
              <a:cxnLst/>
              <a:rect l="l" t="t" r="r" b="b"/>
              <a:pathLst>
                <a:path w="1887139" h="212732">
                  <a:moveTo>
                    <a:pt x="1887139" y="0"/>
                  </a:moveTo>
                  <a:lnTo>
                    <a:pt x="0" y="0"/>
                  </a:lnTo>
                  <a:lnTo>
                    <a:pt x="0" y="212732"/>
                  </a:lnTo>
                  <a:lnTo>
                    <a:pt x="1887139" y="212732"/>
                  </a:lnTo>
                  <a:lnTo>
                    <a:pt x="1887139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6685880" y="3957222"/>
              <a:ext cx="1887139" cy="212732"/>
            </a:xfrm>
            <a:custGeom>
              <a:avLst/>
              <a:gdLst/>
              <a:ahLst/>
              <a:cxnLst/>
              <a:rect l="l" t="t" r="r" b="b"/>
              <a:pathLst>
                <a:path w="1887139" h="212732">
                  <a:moveTo>
                    <a:pt x="1887139" y="0"/>
                  </a:moveTo>
                  <a:lnTo>
                    <a:pt x="0" y="0"/>
                  </a:lnTo>
                  <a:lnTo>
                    <a:pt x="0" y="212732"/>
                  </a:lnTo>
                  <a:lnTo>
                    <a:pt x="1887139" y="212732"/>
                  </a:lnTo>
                  <a:lnTo>
                    <a:pt x="1887139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986800"/>
              <a:ext cx="15381828" cy="6862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9"/>
                </a:lnSpc>
                <a:spcBef>
                  <a:spcPct val="0"/>
                </a:spcBef>
              </a:pPr>
              <a:r>
                <a:rPr lang="en-US" sz="3465" spc="-31">
                  <a:solidFill>
                    <a:srgbClr val="000000"/>
                  </a:solidFill>
                  <a:latin typeface="Futura PT 1"/>
                </a:rPr>
                <a:t>Kazakhstan</a:t>
              </a:r>
            </a:p>
          </p:txBody>
        </p:sp>
      </p:grpSp>
      <p:sp>
        <p:nvSpPr>
          <p:cNvPr id="2" name="Freeform 2" descr="zero project logo"/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1738" y="605432"/>
            <a:ext cx="3916733" cy="898743"/>
          </a:xfrm>
          <a:custGeom>
            <a:avLst/>
            <a:gdLst/>
            <a:ahLst/>
            <a:cxnLst/>
            <a:rect l="l" t="t" r="r" b="b"/>
            <a:pathLst>
              <a:path w="3916733" h="898743">
                <a:moveTo>
                  <a:pt x="0" y="0"/>
                </a:moveTo>
                <a:lnTo>
                  <a:pt x="3916733" y="0"/>
                </a:lnTo>
                <a:lnTo>
                  <a:pt x="3916733" y="898743"/>
                </a:lnTo>
                <a:lnTo>
                  <a:pt x="0" y="898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6502" t="-88800" r="-6168" b="-1861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97546" y="-1475962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4" y="0"/>
                </a:lnTo>
                <a:lnTo>
                  <a:pt x="4913164" y="2081394"/>
                </a:lnTo>
                <a:lnTo>
                  <a:pt x="0" y="2081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02332">
            <a:off x="-6568080" y="5585761"/>
            <a:ext cx="15193561" cy="10221123"/>
          </a:xfrm>
          <a:custGeom>
            <a:avLst/>
            <a:gdLst/>
            <a:ahLst/>
            <a:cxnLst/>
            <a:rect l="l" t="t" r="r" b="b"/>
            <a:pathLst>
              <a:path w="15193561" h="10221123">
                <a:moveTo>
                  <a:pt x="0" y="0"/>
                </a:moveTo>
                <a:lnTo>
                  <a:pt x="15193560" y="0"/>
                </a:lnTo>
                <a:lnTo>
                  <a:pt x="15193560" y="10221123"/>
                </a:lnTo>
                <a:lnTo>
                  <a:pt x="0" y="1022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54396">
            <a:off x="15031527" y="6890811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 descr="Iteach me logo"/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>
            <a:spLocks noGrp="1"/>
          </p:cNvSpPr>
          <p:nvPr>
            <p:ph type="title" idx="4294967295"/>
          </p:nvPr>
        </p:nvSpPr>
        <p:spPr>
          <a:xfrm>
            <a:off x="7266857" y="8743950"/>
            <a:ext cx="3754285" cy="514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70" b="0" i="0" u="none" strike="noStrike" kern="1200" cap="none" spc="-3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2"/>
                <a:ea typeface="+mn-ea"/>
                <a:cs typeface="+mn-cs"/>
              </a:rPr>
              <a:t>February 22, 2024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00107" y="9394139"/>
            <a:ext cx="24877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3470" spc="-31">
                <a:solidFill>
                  <a:srgbClr val="9F9F9F"/>
                </a:solidFill>
                <a:latin typeface="Futura PT 2"/>
              </a:rPr>
              <a:t>#ZeroCon24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478270">
            <a:off x="11239183" y="4346990"/>
            <a:ext cx="15193561" cy="10221123"/>
          </a:xfrm>
          <a:custGeom>
            <a:avLst/>
            <a:gdLst/>
            <a:ahLst/>
            <a:cxnLst/>
            <a:rect l="l" t="t" r="r" b="b"/>
            <a:pathLst>
              <a:path w="15193561" h="10221123">
                <a:moveTo>
                  <a:pt x="0" y="0"/>
                </a:moveTo>
                <a:lnTo>
                  <a:pt x="15193560" y="0"/>
                </a:lnTo>
                <a:lnTo>
                  <a:pt x="15193560" y="10221123"/>
                </a:lnTo>
                <a:lnTo>
                  <a:pt x="0" y="10221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63919" y="0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3" y="0"/>
                </a:lnTo>
                <a:lnTo>
                  <a:pt x="4913163" y="2081395"/>
                </a:lnTo>
                <a:lnTo>
                  <a:pt x="0" y="2081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17959">
            <a:off x="-1910107" y="8034975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13546" y="4894649"/>
            <a:ext cx="1349922" cy="780292"/>
            <a:chOff x="0" y="0"/>
            <a:chExt cx="1498858" cy="8663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98858" cy="866381"/>
            </a:xfrm>
            <a:custGeom>
              <a:avLst/>
              <a:gdLst/>
              <a:ahLst/>
              <a:cxnLst/>
              <a:rect l="l" t="t" r="r" b="b"/>
              <a:pathLst>
                <a:path w="1498858" h="866381">
                  <a:moveTo>
                    <a:pt x="68821" y="0"/>
                  </a:moveTo>
                  <a:lnTo>
                    <a:pt x="1430037" y="0"/>
                  </a:lnTo>
                  <a:cubicBezTo>
                    <a:pt x="1448289" y="0"/>
                    <a:pt x="1465794" y="7251"/>
                    <a:pt x="1478701" y="20157"/>
                  </a:cubicBezTo>
                  <a:cubicBezTo>
                    <a:pt x="1491607" y="33064"/>
                    <a:pt x="1498858" y="50569"/>
                    <a:pt x="1498858" y="68821"/>
                  </a:cubicBezTo>
                  <a:lnTo>
                    <a:pt x="1498858" y="797560"/>
                  </a:lnTo>
                  <a:cubicBezTo>
                    <a:pt x="1498858" y="815812"/>
                    <a:pt x="1491607" y="833317"/>
                    <a:pt x="1478701" y="846224"/>
                  </a:cubicBezTo>
                  <a:cubicBezTo>
                    <a:pt x="1465794" y="859130"/>
                    <a:pt x="1448289" y="866381"/>
                    <a:pt x="1430037" y="866381"/>
                  </a:cubicBezTo>
                  <a:lnTo>
                    <a:pt x="68821" y="866381"/>
                  </a:lnTo>
                  <a:cubicBezTo>
                    <a:pt x="50569" y="866381"/>
                    <a:pt x="33064" y="859130"/>
                    <a:pt x="20157" y="846224"/>
                  </a:cubicBezTo>
                  <a:cubicBezTo>
                    <a:pt x="7251" y="833317"/>
                    <a:pt x="0" y="815812"/>
                    <a:pt x="0" y="797560"/>
                  </a:cubicBezTo>
                  <a:lnTo>
                    <a:pt x="0" y="68821"/>
                  </a:lnTo>
                  <a:cubicBezTo>
                    <a:pt x="0" y="50569"/>
                    <a:pt x="7251" y="33064"/>
                    <a:pt x="20157" y="20157"/>
                  </a:cubicBezTo>
                  <a:cubicBezTo>
                    <a:pt x="33064" y="7251"/>
                    <a:pt x="50569" y="0"/>
                    <a:pt x="6882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98858" cy="904481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3299946" y="2081395"/>
            <a:ext cx="11688108" cy="18817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3"/>
                <a:ea typeface="+mn-ea"/>
                <a:cs typeface="+mn-cs"/>
              </a:rPr>
              <a:t>Introduction of Full scale Gamification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27769" y="4987298"/>
            <a:ext cx="92147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3049"/>
                </a:solidFill>
                <a:latin typeface="TT Norms Bold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18550" y="4678343"/>
            <a:ext cx="4977230" cy="109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Futura PT 4"/>
              </a:rPr>
              <a:t>Newly added system of gamepoints</a:t>
            </a:r>
          </a:p>
        </p:txBody>
      </p: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13546" y="6863738"/>
            <a:ext cx="1349922" cy="780292"/>
            <a:chOff x="0" y="0"/>
            <a:chExt cx="1498858" cy="8663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98858" cy="866381"/>
            </a:xfrm>
            <a:custGeom>
              <a:avLst/>
              <a:gdLst/>
              <a:ahLst/>
              <a:cxnLst/>
              <a:rect l="l" t="t" r="r" b="b"/>
              <a:pathLst>
                <a:path w="1498858" h="866381">
                  <a:moveTo>
                    <a:pt x="68821" y="0"/>
                  </a:moveTo>
                  <a:lnTo>
                    <a:pt x="1430037" y="0"/>
                  </a:lnTo>
                  <a:cubicBezTo>
                    <a:pt x="1448289" y="0"/>
                    <a:pt x="1465794" y="7251"/>
                    <a:pt x="1478701" y="20157"/>
                  </a:cubicBezTo>
                  <a:cubicBezTo>
                    <a:pt x="1491607" y="33064"/>
                    <a:pt x="1498858" y="50569"/>
                    <a:pt x="1498858" y="68821"/>
                  </a:cubicBezTo>
                  <a:lnTo>
                    <a:pt x="1498858" y="797560"/>
                  </a:lnTo>
                  <a:cubicBezTo>
                    <a:pt x="1498858" y="815812"/>
                    <a:pt x="1491607" y="833317"/>
                    <a:pt x="1478701" y="846224"/>
                  </a:cubicBezTo>
                  <a:cubicBezTo>
                    <a:pt x="1465794" y="859130"/>
                    <a:pt x="1448289" y="866381"/>
                    <a:pt x="1430037" y="866381"/>
                  </a:cubicBezTo>
                  <a:lnTo>
                    <a:pt x="68821" y="866381"/>
                  </a:lnTo>
                  <a:cubicBezTo>
                    <a:pt x="50569" y="866381"/>
                    <a:pt x="33064" y="859130"/>
                    <a:pt x="20157" y="846224"/>
                  </a:cubicBezTo>
                  <a:cubicBezTo>
                    <a:pt x="7251" y="833317"/>
                    <a:pt x="0" y="815812"/>
                    <a:pt x="0" y="797560"/>
                  </a:cubicBezTo>
                  <a:lnTo>
                    <a:pt x="0" y="68821"/>
                  </a:lnTo>
                  <a:cubicBezTo>
                    <a:pt x="0" y="50569"/>
                    <a:pt x="7251" y="33064"/>
                    <a:pt x="20157" y="20157"/>
                  </a:cubicBezTo>
                  <a:cubicBezTo>
                    <a:pt x="33064" y="7251"/>
                    <a:pt x="50569" y="0"/>
                    <a:pt x="6882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498858" cy="904481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227769" y="6956387"/>
            <a:ext cx="92147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3049"/>
                </a:solidFill>
                <a:latin typeface="TT Norm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18550" y="6648857"/>
            <a:ext cx="4977230" cy="109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Futura PT 4"/>
              </a:rPr>
              <a:t>Extra prizes for top chart of gamification podium</a:t>
            </a:r>
          </a:p>
        </p:txBody>
      </p: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40310" y="4894649"/>
            <a:ext cx="1349922" cy="780292"/>
            <a:chOff x="0" y="0"/>
            <a:chExt cx="1498858" cy="8663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98858" cy="866381"/>
            </a:xfrm>
            <a:custGeom>
              <a:avLst/>
              <a:gdLst/>
              <a:ahLst/>
              <a:cxnLst/>
              <a:rect l="l" t="t" r="r" b="b"/>
              <a:pathLst>
                <a:path w="1498858" h="866381">
                  <a:moveTo>
                    <a:pt x="68821" y="0"/>
                  </a:moveTo>
                  <a:lnTo>
                    <a:pt x="1430037" y="0"/>
                  </a:lnTo>
                  <a:cubicBezTo>
                    <a:pt x="1448289" y="0"/>
                    <a:pt x="1465794" y="7251"/>
                    <a:pt x="1478701" y="20157"/>
                  </a:cubicBezTo>
                  <a:cubicBezTo>
                    <a:pt x="1491607" y="33064"/>
                    <a:pt x="1498858" y="50569"/>
                    <a:pt x="1498858" y="68821"/>
                  </a:cubicBezTo>
                  <a:lnTo>
                    <a:pt x="1498858" y="797560"/>
                  </a:lnTo>
                  <a:cubicBezTo>
                    <a:pt x="1498858" y="815812"/>
                    <a:pt x="1491607" y="833317"/>
                    <a:pt x="1478701" y="846224"/>
                  </a:cubicBezTo>
                  <a:cubicBezTo>
                    <a:pt x="1465794" y="859130"/>
                    <a:pt x="1448289" y="866381"/>
                    <a:pt x="1430037" y="866381"/>
                  </a:cubicBezTo>
                  <a:lnTo>
                    <a:pt x="68821" y="866381"/>
                  </a:lnTo>
                  <a:cubicBezTo>
                    <a:pt x="50569" y="866381"/>
                    <a:pt x="33064" y="859130"/>
                    <a:pt x="20157" y="846224"/>
                  </a:cubicBezTo>
                  <a:cubicBezTo>
                    <a:pt x="7251" y="833317"/>
                    <a:pt x="0" y="815812"/>
                    <a:pt x="0" y="797560"/>
                  </a:cubicBezTo>
                  <a:lnTo>
                    <a:pt x="0" y="68821"/>
                  </a:lnTo>
                  <a:cubicBezTo>
                    <a:pt x="0" y="50569"/>
                    <a:pt x="7251" y="33064"/>
                    <a:pt x="20157" y="20157"/>
                  </a:cubicBezTo>
                  <a:cubicBezTo>
                    <a:pt x="33064" y="7251"/>
                    <a:pt x="50569" y="0"/>
                    <a:pt x="6882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98858" cy="904481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654533" y="4987298"/>
            <a:ext cx="92147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3049"/>
                </a:solidFill>
                <a:latin typeface="TT Norms Bold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42632" y="4694245"/>
            <a:ext cx="4977230" cy="109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Futura PT 4"/>
              </a:rPr>
              <a:t>Interesting extra tasks that can be measured for gamification</a:t>
            </a:r>
          </a:p>
        </p:txBody>
      </p: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40310" y="6863738"/>
            <a:ext cx="1349922" cy="780292"/>
            <a:chOff x="0" y="0"/>
            <a:chExt cx="1498858" cy="86638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98858" cy="866381"/>
            </a:xfrm>
            <a:custGeom>
              <a:avLst/>
              <a:gdLst/>
              <a:ahLst/>
              <a:cxnLst/>
              <a:rect l="l" t="t" r="r" b="b"/>
              <a:pathLst>
                <a:path w="1498858" h="866381">
                  <a:moveTo>
                    <a:pt x="68821" y="0"/>
                  </a:moveTo>
                  <a:lnTo>
                    <a:pt x="1430037" y="0"/>
                  </a:lnTo>
                  <a:cubicBezTo>
                    <a:pt x="1448289" y="0"/>
                    <a:pt x="1465794" y="7251"/>
                    <a:pt x="1478701" y="20157"/>
                  </a:cubicBezTo>
                  <a:cubicBezTo>
                    <a:pt x="1491607" y="33064"/>
                    <a:pt x="1498858" y="50569"/>
                    <a:pt x="1498858" y="68821"/>
                  </a:cubicBezTo>
                  <a:lnTo>
                    <a:pt x="1498858" y="797560"/>
                  </a:lnTo>
                  <a:cubicBezTo>
                    <a:pt x="1498858" y="815812"/>
                    <a:pt x="1491607" y="833317"/>
                    <a:pt x="1478701" y="846224"/>
                  </a:cubicBezTo>
                  <a:cubicBezTo>
                    <a:pt x="1465794" y="859130"/>
                    <a:pt x="1448289" y="866381"/>
                    <a:pt x="1430037" y="866381"/>
                  </a:cubicBezTo>
                  <a:lnTo>
                    <a:pt x="68821" y="866381"/>
                  </a:lnTo>
                  <a:cubicBezTo>
                    <a:pt x="50569" y="866381"/>
                    <a:pt x="33064" y="859130"/>
                    <a:pt x="20157" y="846224"/>
                  </a:cubicBezTo>
                  <a:cubicBezTo>
                    <a:pt x="7251" y="833317"/>
                    <a:pt x="0" y="815812"/>
                    <a:pt x="0" y="797560"/>
                  </a:cubicBezTo>
                  <a:lnTo>
                    <a:pt x="0" y="68821"/>
                  </a:lnTo>
                  <a:cubicBezTo>
                    <a:pt x="0" y="50569"/>
                    <a:pt x="7251" y="33064"/>
                    <a:pt x="20157" y="20157"/>
                  </a:cubicBezTo>
                  <a:cubicBezTo>
                    <a:pt x="33064" y="7251"/>
                    <a:pt x="50569" y="0"/>
                    <a:pt x="6882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498858" cy="904481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654533" y="6941910"/>
            <a:ext cx="92147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3049"/>
                </a:solidFill>
                <a:latin typeface="TT Norms Bold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42632" y="6382347"/>
            <a:ext cx="5446995" cy="165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Futura PT 4"/>
              </a:rPr>
              <a:t>Social media praise for those who were very active during different stages of learning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66857" y="9394139"/>
            <a:ext cx="37542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3470" spc="-31">
                <a:solidFill>
                  <a:srgbClr val="9F9F9F"/>
                </a:solidFill>
                <a:latin typeface="Futura PT 2"/>
              </a:rPr>
              <a:t>#ZeroCon24</a:t>
            </a:r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6526369" y="723900"/>
            <a:ext cx="5235262" cy="6000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2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1"/>
                <a:ea typeface="+mn-ea"/>
                <a:cs typeface="+mn-cs"/>
              </a:rPr>
              <a:t>Guidebook</a:t>
            </a:r>
          </a:p>
        </p:txBody>
      </p:sp>
      <p:sp>
        <p:nvSpPr>
          <p:cNvPr id="11" name="Freeform 11" descr="screenshot from the website of the organization, with a picture of 5 people posing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456428" y="1780227"/>
            <a:ext cx="11375145" cy="4605452"/>
          </a:xfrm>
          <a:custGeom>
            <a:avLst/>
            <a:gdLst/>
            <a:ahLst/>
            <a:cxnLst/>
            <a:rect l="l" t="t" r="r" b="b"/>
            <a:pathLst>
              <a:path w="11375145" h="4605452">
                <a:moveTo>
                  <a:pt x="0" y="0"/>
                </a:moveTo>
                <a:lnTo>
                  <a:pt x="11375144" y="0"/>
                </a:lnTo>
                <a:lnTo>
                  <a:pt x="11375144" y="4605452"/>
                </a:lnTo>
                <a:lnTo>
                  <a:pt x="0" y="46054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" name="Group 2" descr="Map of the regions of Kazakhstan"/>
          <p:cNvGrpSpPr/>
          <p:nvPr/>
        </p:nvGrpSpPr>
        <p:grpSpPr>
          <a:xfrm>
            <a:off x="2596897" y="6385679"/>
            <a:ext cx="13094205" cy="3813990"/>
            <a:chOff x="0" y="0"/>
            <a:chExt cx="17458940" cy="5085320"/>
          </a:xfrm>
        </p:grpSpPr>
        <p:sp>
          <p:nvSpPr>
            <p:cNvPr id="3" name="Freeform 3"/>
            <p:cNvSpPr/>
            <p:nvPr/>
          </p:nvSpPr>
          <p:spPr>
            <a:xfrm>
              <a:off x="8933214" y="448828"/>
              <a:ext cx="8525727" cy="4187664"/>
            </a:xfrm>
            <a:custGeom>
              <a:avLst/>
              <a:gdLst/>
              <a:ahLst/>
              <a:cxnLst/>
              <a:rect l="l" t="t" r="r" b="b"/>
              <a:pathLst>
                <a:path w="8525727" h="4187664">
                  <a:moveTo>
                    <a:pt x="0" y="0"/>
                  </a:moveTo>
                  <a:lnTo>
                    <a:pt x="8525726" y="0"/>
                  </a:lnTo>
                  <a:lnTo>
                    <a:pt x="8525726" y="4187664"/>
                  </a:lnTo>
                  <a:lnTo>
                    <a:pt x="0" y="4187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8933214" cy="5085320"/>
            </a:xfrm>
            <a:custGeom>
              <a:avLst/>
              <a:gdLst/>
              <a:ahLst/>
              <a:cxnLst/>
              <a:rect l="l" t="t" r="r" b="b"/>
              <a:pathLst>
                <a:path w="8933214" h="5085320">
                  <a:moveTo>
                    <a:pt x="0" y="0"/>
                  </a:moveTo>
                  <a:lnTo>
                    <a:pt x="8933214" y="0"/>
                  </a:lnTo>
                  <a:lnTo>
                    <a:pt x="8933214" y="5085320"/>
                  </a:lnTo>
                  <a:lnTo>
                    <a:pt x="0" y="5085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339" r="-231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1531" flipH="1" flipV="1">
            <a:off x="-5355160" y="-5169984"/>
            <a:ext cx="10710320" cy="7205125"/>
          </a:xfrm>
          <a:custGeom>
            <a:avLst/>
            <a:gdLst/>
            <a:ahLst/>
            <a:cxnLst/>
            <a:rect l="l" t="t" r="r" b="b"/>
            <a:pathLst>
              <a:path w="10710320" h="7205125">
                <a:moveTo>
                  <a:pt x="10710320" y="7205124"/>
                </a:moveTo>
                <a:lnTo>
                  <a:pt x="0" y="7205124"/>
                </a:lnTo>
                <a:lnTo>
                  <a:pt x="0" y="0"/>
                </a:lnTo>
                <a:lnTo>
                  <a:pt x="10710320" y="0"/>
                </a:lnTo>
                <a:lnTo>
                  <a:pt x="10710320" y="720512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54396">
            <a:off x="16540897" y="7431343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526683" flipV="1">
            <a:off x="-7802603" y="8180563"/>
            <a:ext cx="10710320" cy="7205125"/>
          </a:xfrm>
          <a:custGeom>
            <a:avLst/>
            <a:gdLst/>
            <a:ahLst/>
            <a:cxnLst/>
            <a:rect l="l" t="t" r="r" b="b"/>
            <a:pathLst>
              <a:path w="10710320" h="7205125">
                <a:moveTo>
                  <a:pt x="0" y="7205125"/>
                </a:moveTo>
                <a:lnTo>
                  <a:pt x="10710321" y="7205125"/>
                </a:lnTo>
                <a:lnTo>
                  <a:pt x="10710321" y="0"/>
                </a:lnTo>
                <a:lnTo>
                  <a:pt x="0" y="0"/>
                </a:lnTo>
                <a:lnTo>
                  <a:pt x="0" y="720512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6526369" y="723900"/>
            <a:ext cx="5235262" cy="6000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2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1"/>
                <a:ea typeface="+mn-ea"/>
                <a:cs typeface="+mn-cs"/>
              </a:rPr>
              <a:t>Learning platform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1531" flipH="1" flipV="1">
            <a:off x="-3155128" y="-4959371"/>
            <a:ext cx="10710320" cy="7205125"/>
          </a:xfrm>
          <a:custGeom>
            <a:avLst/>
            <a:gdLst/>
            <a:ahLst/>
            <a:cxnLst/>
            <a:rect l="l" t="t" r="r" b="b"/>
            <a:pathLst>
              <a:path w="10710320" h="7205125">
                <a:moveTo>
                  <a:pt x="10710321" y="7205125"/>
                </a:moveTo>
                <a:lnTo>
                  <a:pt x="0" y="7205125"/>
                </a:lnTo>
                <a:lnTo>
                  <a:pt x="0" y="0"/>
                </a:lnTo>
                <a:lnTo>
                  <a:pt x="10710321" y="0"/>
                </a:lnTo>
                <a:lnTo>
                  <a:pt x="10710321" y="72051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870086" y="8205605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4" y="0"/>
                </a:lnTo>
                <a:lnTo>
                  <a:pt x="4913164" y="2081395"/>
                </a:lnTo>
                <a:lnTo>
                  <a:pt x="0" y="2081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558458">
            <a:off x="11666301" y="7879270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6"/>
                </a:lnTo>
                <a:lnTo>
                  <a:pt x="0" y="6035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54396">
            <a:off x="16540897" y="7431343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 descr="3 screenshots of the IteachMe 7.0 platform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440644" y="1629367"/>
            <a:ext cx="13406713" cy="7946626"/>
            <a:chOff x="0" y="0"/>
            <a:chExt cx="17875617" cy="10595501"/>
          </a:xfrm>
        </p:grpSpPr>
        <p:sp>
          <p:nvSpPr>
            <p:cNvPr id="7" name="Freeform 7"/>
            <p:cNvSpPr/>
            <p:nvPr/>
          </p:nvSpPr>
          <p:spPr>
            <a:xfrm>
              <a:off x="5436218" y="0"/>
              <a:ext cx="7003181" cy="5270344"/>
            </a:xfrm>
            <a:custGeom>
              <a:avLst/>
              <a:gdLst/>
              <a:ahLst/>
              <a:cxnLst/>
              <a:rect l="l" t="t" r="r" b="b"/>
              <a:pathLst>
                <a:path w="7003181" h="5270344">
                  <a:moveTo>
                    <a:pt x="0" y="0"/>
                  </a:moveTo>
                  <a:lnTo>
                    <a:pt x="7003181" y="0"/>
                  </a:lnTo>
                  <a:lnTo>
                    <a:pt x="7003181" y="5270344"/>
                  </a:lnTo>
                  <a:lnTo>
                    <a:pt x="0" y="5270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5616" r="-24109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5582884"/>
              <a:ext cx="8148280" cy="5012616"/>
            </a:xfrm>
            <a:custGeom>
              <a:avLst/>
              <a:gdLst/>
              <a:ahLst/>
              <a:cxnLst/>
              <a:rect l="l" t="t" r="r" b="b"/>
              <a:pathLst>
                <a:path w="8148280" h="5012616">
                  <a:moveTo>
                    <a:pt x="0" y="0"/>
                  </a:moveTo>
                  <a:lnTo>
                    <a:pt x="8148280" y="0"/>
                  </a:lnTo>
                  <a:lnTo>
                    <a:pt x="8148280" y="5012617"/>
                  </a:lnTo>
                  <a:lnTo>
                    <a:pt x="0" y="5012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671" r="-514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9574558" y="5582884"/>
              <a:ext cx="8301059" cy="5012616"/>
            </a:xfrm>
            <a:custGeom>
              <a:avLst/>
              <a:gdLst/>
              <a:ahLst/>
              <a:cxnLst/>
              <a:rect l="l" t="t" r="r" b="b"/>
              <a:pathLst>
                <a:path w="8301059" h="5012616">
                  <a:moveTo>
                    <a:pt x="0" y="0"/>
                  </a:moveTo>
                  <a:lnTo>
                    <a:pt x="8301059" y="0"/>
                  </a:lnTo>
                  <a:lnTo>
                    <a:pt x="8301059" y="5012617"/>
                  </a:lnTo>
                  <a:lnTo>
                    <a:pt x="0" y="5012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5936" r="-594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7266857" y="9585517"/>
            <a:ext cx="37542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3470" spc="-31">
                <a:solidFill>
                  <a:srgbClr val="9F9F9F"/>
                </a:solidFill>
                <a:latin typeface="Futura PT 2"/>
              </a:rPr>
              <a:t>#ZeroCon24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1531" flipH="1" flipV="1">
            <a:off x="747760" y="-5046595"/>
            <a:ext cx="10710320" cy="7205125"/>
          </a:xfrm>
          <a:custGeom>
            <a:avLst/>
            <a:gdLst/>
            <a:ahLst/>
            <a:cxnLst/>
            <a:rect l="l" t="t" r="r" b="b"/>
            <a:pathLst>
              <a:path w="10710320" h="7205125">
                <a:moveTo>
                  <a:pt x="10710320" y="7205125"/>
                </a:moveTo>
                <a:lnTo>
                  <a:pt x="0" y="7205125"/>
                </a:lnTo>
                <a:lnTo>
                  <a:pt x="0" y="0"/>
                </a:lnTo>
                <a:lnTo>
                  <a:pt x="10710320" y="0"/>
                </a:lnTo>
                <a:lnTo>
                  <a:pt x="10710320" y="72051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2337490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4" y="0"/>
                </a:lnTo>
                <a:lnTo>
                  <a:pt x="4913164" y="2081395"/>
                </a:lnTo>
                <a:lnTo>
                  <a:pt x="0" y="2081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558458">
            <a:off x="-2292798" y="6429600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54396">
            <a:off x="16540897" y="7431343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 descr="Picture of two women holding a big sign"/>
          <p:cNvGrpSpPr/>
          <p:nvPr/>
        </p:nvGrpSpPr>
        <p:grpSpPr>
          <a:xfrm>
            <a:off x="9534950" y="1028700"/>
            <a:ext cx="5196729" cy="5246370"/>
            <a:chOff x="0" y="-43180"/>
            <a:chExt cx="4653280" cy="46977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53280" cy="4697730"/>
            </a:xfrm>
            <a:custGeom>
              <a:avLst/>
              <a:gdLst/>
              <a:ahLst/>
              <a:cxnLst/>
              <a:rect l="l" t="t" r="r" b="b"/>
              <a:pathLst>
                <a:path w="4653280" h="4697730">
                  <a:moveTo>
                    <a:pt x="4653280" y="3408680"/>
                  </a:moveTo>
                  <a:cubicBezTo>
                    <a:pt x="4653280" y="4119880"/>
                    <a:pt x="4050030" y="4697730"/>
                    <a:pt x="3305810" y="4697730"/>
                  </a:cubicBezTo>
                  <a:cubicBezTo>
                    <a:pt x="2918460" y="4697730"/>
                    <a:pt x="2567940" y="4541520"/>
                    <a:pt x="2322830" y="4290060"/>
                  </a:cubicBezTo>
                  <a:cubicBezTo>
                    <a:pt x="2212340" y="4177030"/>
                    <a:pt x="2059940" y="4117340"/>
                    <a:pt x="1902460" y="4124960"/>
                  </a:cubicBezTo>
                  <a:cubicBezTo>
                    <a:pt x="1868170" y="4126230"/>
                    <a:pt x="1833880" y="4127500"/>
                    <a:pt x="1799590" y="4127500"/>
                  </a:cubicBezTo>
                  <a:cubicBezTo>
                    <a:pt x="805180" y="4127500"/>
                    <a:pt x="0" y="3356610"/>
                    <a:pt x="0" y="2407920"/>
                  </a:cubicBezTo>
                  <a:cubicBezTo>
                    <a:pt x="0" y="1620520"/>
                    <a:pt x="554990" y="956310"/>
                    <a:pt x="1310640" y="753110"/>
                  </a:cubicBezTo>
                  <a:lnTo>
                    <a:pt x="1885950" y="580390"/>
                  </a:lnTo>
                  <a:lnTo>
                    <a:pt x="2155190" y="304800"/>
                  </a:lnTo>
                  <a:cubicBezTo>
                    <a:pt x="2334260" y="101600"/>
                    <a:pt x="2606040" y="0"/>
                    <a:pt x="2871470" y="63500"/>
                  </a:cubicBezTo>
                  <a:cubicBezTo>
                    <a:pt x="3256280" y="156210"/>
                    <a:pt x="3482340" y="562610"/>
                    <a:pt x="3374390" y="971550"/>
                  </a:cubicBezTo>
                  <a:cubicBezTo>
                    <a:pt x="3355340" y="1042670"/>
                    <a:pt x="3328670" y="1108710"/>
                    <a:pt x="3294380" y="1168400"/>
                  </a:cubicBezTo>
                  <a:cubicBezTo>
                    <a:pt x="3241040" y="1262380"/>
                    <a:pt x="3244850" y="1377950"/>
                    <a:pt x="3305810" y="1466850"/>
                  </a:cubicBezTo>
                  <a:cubicBezTo>
                    <a:pt x="3407410" y="1615440"/>
                    <a:pt x="3486150" y="1779270"/>
                    <a:pt x="3536950" y="1955800"/>
                  </a:cubicBezTo>
                  <a:cubicBezTo>
                    <a:pt x="3568700" y="2068830"/>
                    <a:pt x="3655060" y="2160270"/>
                    <a:pt x="3766820" y="2198370"/>
                  </a:cubicBezTo>
                  <a:cubicBezTo>
                    <a:pt x="4282440" y="2376170"/>
                    <a:pt x="4653280" y="2849880"/>
                    <a:pt x="4653280" y="3408680"/>
                  </a:cubicBezTo>
                  <a:close/>
                </a:path>
              </a:pathLst>
            </a:custGeom>
            <a:blipFill>
              <a:blip r:embed="rId9"/>
              <a:stretch>
                <a:fillRect l="-47313" r="-2940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8" descr="Group picture of 20-30 people all holding signs"/>
          <p:cNvGrpSpPr/>
          <p:nvPr/>
        </p:nvGrpSpPr>
        <p:grpSpPr>
          <a:xfrm>
            <a:off x="12482903" y="4805971"/>
            <a:ext cx="5233302" cy="5246370"/>
            <a:chOff x="0" y="0"/>
            <a:chExt cx="5594350" cy="5608320"/>
          </a:xfrm>
        </p:grpSpPr>
        <p:sp>
          <p:nvSpPr>
            <p:cNvPr id="9" name="Freeform 9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10"/>
              <a:stretch>
                <a:fillRect l="-39101" r="-3910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1538922" y="1690425"/>
            <a:ext cx="5415189" cy="11607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0" i="0" u="none" strike="noStrike" kern="1200" cap="none" spc="47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2 Ultra-Bold"/>
                <a:ea typeface="+mn-ea"/>
                <a:cs typeface="+mn-cs"/>
              </a:rPr>
              <a:t>2020-2022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38922" y="3168653"/>
            <a:ext cx="7401684" cy="86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3274" lvl="1" indent="-266637">
              <a:lnSpc>
                <a:spcPts val="3458"/>
              </a:lnSpc>
              <a:buFont typeface="Arial"/>
              <a:buChar char="•"/>
            </a:pPr>
            <a:r>
              <a:rPr lang="en-US" sz="2470" spc="123">
                <a:solidFill>
                  <a:srgbClr val="000000"/>
                </a:solidFill>
                <a:latin typeface="Montserrat 2 Bold Italics"/>
              </a:rPr>
              <a:t>ITM 4.0-6.0</a:t>
            </a:r>
          </a:p>
          <a:p>
            <a:pPr marL="533274" lvl="1" indent="-266637">
              <a:lnSpc>
                <a:spcPts val="3458"/>
              </a:lnSpc>
              <a:buFont typeface="Arial"/>
              <a:buChar char="•"/>
            </a:pPr>
            <a:r>
              <a:rPr lang="en-US" sz="2470" spc="123">
                <a:solidFill>
                  <a:srgbClr val="000000"/>
                </a:solidFill>
                <a:latin typeface="Montserrat 2 Bold Italics"/>
              </a:rPr>
              <a:t>50,3% rate of successful completion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04720" y="5205363"/>
            <a:ext cx="5522380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520"/>
              </a:lnSpc>
              <a:spcBef>
                <a:spcPct val="0"/>
              </a:spcBef>
            </a:pPr>
            <a:r>
              <a:rPr lang="en-US" sz="6800" spc="476">
                <a:solidFill>
                  <a:srgbClr val="000000"/>
                </a:solidFill>
                <a:latin typeface="Montserrat 2 Ultra-Bold"/>
              </a:rPr>
              <a:t>2023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38922" y="6620114"/>
            <a:ext cx="6840016" cy="861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3274" lvl="1" indent="-266637">
              <a:lnSpc>
                <a:spcPts val="3458"/>
              </a:lnSpc>
              <a:buFont typeface="Arial"/>
              <a:buChar char="•"/>
            </a:pPr>
            <a:r>
              <a:rPr lang="en-US" sz="2470" spc="123">
                <a:solidFill>
                  <a:srgbClr val="000000"/>
                </a:solidFill>
                <a:latin typeface="Montserrat 2 Bold Italics"/>
              </a:rPr>
              <a:t>ITM 7.0 with gamification</a:t>
            </a:r>
          </a:p>
          <a:p>
            <a:pPr marL="533274" lvl="1" indent="-266637">
              <a:lnSpc>
                <a:spcPts val="3458"/>
              </a:lnSpc>
              <a:buFont typeface="Arial"/>
              <a:buChar char="•"/>
            </a:pPr>
            <a:r>
              <a:rPr lang="en-US" sz="2470" spc="123">
                <a:solidFill>
                  <a:srgbClr val="000000"/>
                </a:solidFill>
                <a:latin typeface="Montserrat 2 Bold Italics"/>
              </a:rPr>
              <a:t>80% rate of successful completion</a:t>
            </a:r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7266857" y="9394139"/>
            <a:ext cx="37542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3470" spc="-31">
                <a:solidFill>
                  <a:srgbClr val="9F9F9F"/>
                </a:solidFill>
                <a:latin typeface="Futura PT 2"/>
              </a:rPr>
              <a:t>#ZeroCon24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1531" flipH="1" flipV="1">
            <a:off x="-2953272" y="-4963209"/>
            <a:ext cx="10710320" cy="7205125"/>
          </a:xfrm>
          <a:custGeom>
            <a:avLst/>
            <a:gdLst/>
            <a:ahLst/>
            <a:cxnLst/>
            <a:rect l="l" t="t" r="r" b="b"/>
            <a:pathLst>
              <a:path w="10710320" h="7205125">
                <a:moveTo>
                  <a:pt x="10710320" y="7205125"/>
                </a:moveTo>
                <a:lnTo>
                  <a:pt x="0" y="7205125"/>
                </a:lnTo>
                <a:lnTo>
                  <a:pt x="0" y="0"/>
                </a:lnTo>
                <a:lnTo>
                  <a:pt x="10710320" y="0"/>
                </a:lnTo>
                <a:lnTo>
                  <a:pt x="10710320" y="72051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54396">
            <a:off x="16540897" y="7431343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05267" y="854019"/>
            <a:ext cx="4477464" cy="9334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3"/>
                <a:ea typeface="+mn-ea"/>
                <a:cs typeface="+mn-cs"/>
              </a:rPr>
              <a:t>Our Awards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526683" flipV="1">
            <a:off x="-7802603" y="8180563"/>
            <a:ext cx="10710320" cy="7205125"/>
          </a:xfrm>
          <a:custGeom>
            <a:avLst/>
            <a:gdLst/>
            <a:ahLst/>
            <a:cxnLst/>
            <a:rect l="l" t="t" r="r" b="b"/>
            <a:pathLst>
              <a:path w="10710320" h="7205125">
                <a:moveTo>
                  <a:pt x="0" y="7205125"/>
                </a:moveTo>
                <a:lnTo>
                  <a:pt x="10710321" y="7205125"/>
                </a:lnTo>
                <a:lnTo>
                  <a:pt x="10710321" y="0"/>
                </a:lnTo>
                <a:lnTo>
                  <a:pt x="0" y="0"/>
                </a:lnTo>
                <a:lnTo>
                  <a:pt x="0" y="72051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1901" y="3557335"/>
            <a:ext cx="5150037" cy="1947761"/>
            <a:chOff x="0" y="0"/>
            <a:chExt cx="1680191" cy="6354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80191" cy="635454"/>
            </a:xfrm>
            <a:custGeom>
              <a:avLst/>
              <a:gdLst/>
              <a:ahLst/>
              <a:cxnLst/>
              <a:rect l="l" t="t" r="r" b="b"/>
              <a:pathLst>
                <a:path w="1680191" h="635454">
                  <a:moveTo>
                    <a:pt x="150327" y="0"/>
                  </a:moveTo>
                  <a:lnTo>
                    <a:pt x="1529863" y="0"/>
                  </a:lnTo>
                  <a:cubicBezTo>
                    <a:pt x="1612887" y="0"/>
                    <a:pt x="1680191" y="67304"/>
                    <a:pt x="1680191" y="150327"/>
                  </a:cubicBezTo>
                  <a:lnTo>
                    <a:pt x="1680191" y="485126"/>
                  </a:lnTo>
                  <a:cubicBezTo>
                    <a:pt x="1680191" y="524995"/>
                    <a:pt x="1664353" y="563232"/>
                    <a:pt x="1636161" y="591424"/>
                  </a:cubicBezTo>
                  <a:cubicBezTo>
                    <a:pt x="1607969" y="619616"/>
                    <a:pt x="1569733" y="635454"/>
                    <a:pt x="1529863" y="635454"/>
                  </a:cubicBezTo>
                  <a:lnTo>
                    <a:pt x="150327" y="635454"/>
                  </a:lnTo>
                  <a:cubicBezTo>
                    <a:pt x="110458" y="635454"/>
                    <a:pt x="72222" y="619616"/>
                    <a:pt x="44030" y="591424"/>
                  </a:cubicBezTo>
                  <a:cubicBezTo>
                    <a:pt x="15838" y="563232"/>
                    <a:pt x="0" y="524995"/>
                    <a:pt x="0" y="485126"/>
                  </a:cubicBezTo>
                  <a:lnTo>
                    <a:pt x="0" y="150327"/>
                  </a:lnTo>
                  <a:cubicBezTo>
                    <a:pt x="0" y="110458"/>
                    <a:pt x="15838" y="72222"/>
                    <a:pt x="44030" y="44030"/>
                  </a:cubicBezTo>
                  <a:cubicBezTo>
                    <a:pt x="72222" y="15838"/>
                    <a:pt x="110458" y="0"/>
                    <a:pt x="1503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B7FF"/>
              </a:solidFill>
              <a:prstDash val="sysDot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80191" cy="673554"/>
            </a:xfrm>
            <a:prstGeom prst="rect">
              <a:avLst/>
            </a:prstGeom>
          </p:spPr>
          <p:txBody>
            <a:bodyPr lIns="41010" tIns="41010" rIns="41010" bIns="4101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80706" y="3747119"/>
            <a:ext cx="3792428" cy="156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9"/>
              </a:lnSpc>
            </a:pPr>
            <a:r>
              <a:rPr lang="en-US" sz="2098">
                <a:solidFill>
                  <a:srgbClr val="000000"/>
                </a:solidFill>
                <a:latin typeface="Futura PT 1"/>
              </a:rPr>
              <a:t>LETTER OF THANKS FROM THE MINISTER OF LABOR AND SOCIAL PROTECTION OF THE POPULATION OF THE REPUBLIC OF KAZAKHSTAN</a:t>
            </a:r>
          </a:p>
        </p:txBody>
      </p: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79343" y="3368317"/>
            <a:ext cx="5150037" cy="1947761"/>
            <a:chOff x="0" y="0"/>
            <a:chExt cx="1680191" cy="6354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0191" cy="635454"/>
            </a:xfrm>
            <a:custGeom>
              <a:avLst/>
              <a:gdLst/>
              <a:ahLst/>
              <a:cxnLst/>
              <a:rect l="l" t="t" r="r" b="b"/>
              <a:pathLst>
                <a:path w="1680191" h="635454">
                  <a:moveTo>
                    <a:pt x="150327" y="0"/>
                  </a:moveTo>
                  <a:lnTo>
                    <a:pt x="1529863" y="0"/>
                  </a:lnTo>
                  <a:cubicBezTo>
                    <a:pt x="1612887" y="0"/>
                    <a:pt x="1680191" y="67304"/>
                    <a:pt x="1680191" y="150327"/>
                  </a:cubicBezTo>
                  <a:lnTo>
                    <a:pt x="1680191" y="485126"/>
                  </a:lnTo>
                  <a:cubicBezTo>
                    <a:pt x="1680191" y="524995"/>
                    <a:pt x="1664353" y="563232"/>
                    <a:pt x="1636161" y="591424"/>
                  </a:cubicBezTo>
                  <a:cubicBezTo>
                    <a:pt x="1607969" y="619616"/>
                    <a:pt x="1569733" y="635454"/>
                    <a:pt x="1529863" y="635454"/>
                  </a:cubicBezTo>
                  <a:lnTo>
                    <a:pt x="150327" y="635454"/>
                  </a:lnTo>
                  <a:cubicBezTo>
                    <a:pt x="110458" y="635454"/>
                    <a:pt x="72222" y="619616"/>
                    <a:pt x="44030" y="591424"/>
                  </a:cubicBezTo>
                  <a:cubicBezTo>
                    <a:pt x="15838" y="563232"/>
                    <a:pt x="0" y="524995"/>
                    <a:pt x="0" y="485126"/>
                  </a:cubicBezTo>
                  <a:lnTo>
                    <a:pt x="0" y="150327"/>
                  </a:lnTo>
                  <a:cubicBezTo>
                    <a:pt x="0" y="110458"/>
                    <a:pt x="15838" y="72222"/>
                    <a:pt x="44030" y="44030"/>
                  </a:cubicBezTo>
                  <a:cubicBezTo>
                    <a:pt x="72222" y="15838"/>
                    <a:pt x="110458" y="0"/>
                    <a:pt x="1503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B7FF"/>
              </a:solidFill>
              <a:prstDash val="sysDot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80191" cy="673554"/>
            </a:xfrm>
            <a:prstGeom prst="rect">
              <a:avLst/>
            </a:prstGeom>
          </p:spPr>
          <p:txBody>
            <a:bodyPr lIns="41010" tIns="41010" rIns="41010" bIns="4101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658147" y="4029206"/>
            <a:ext cx="3792428" cy="625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9"/>
              </a:lnSpc>
            </a:pPr>
            <a:r>
              <a:rPr lang="en-US" sz="2098">
                <a:solidFill>
                  <a:srgbClr val="000000"/>
                </a:solidFill>
                <a:latin typeface="Futura PT 1"/>
              </a:rPr>
              <a:t>THANK YOU LETTER FROM ENBEK.KZ</a:t>
            </a:r>
          </a:p>
        </p:txBody>
      </p: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76268" y="3292999"/>
            <a:ext cx="6178745" cy="2476434"/>
            <a:chOff x="0" y="0"/>
            <a:chExt cx="2015805" cy="8079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15805" cy="807932"/>
            </a:xfrm>
            <a:custGeom>
              <a:avLst/>
              <a:gdLst/>
              <a:ahLst/>
              <a:cxnLst/>
              <a:rect l="l" t="t" r="r" b="b"/>
              <a:pathLst>
                <a:path w="2015805" h="807932">
                  <a:moveTo>
                    <a:pt x="125299" y="0"/>
                  </a:moveTo>
                  <a:lnTo>
                    <a:pt x="1890506" y="0"/>
                  </a:lnTo>
                  <a:cubicBezTo>
                    <a:pt x="1923737" y="0"/>
                    <a:pt x="1955607" y="13201"/>
                    <a:pt x="1979105" y="36699"/>
                  </a:cubicBezTo>
                  <a:cubicBezTo>
                    <a:pt x="2002604" y="60197"/>
                    <a:pt x="2015805" y="92068"/>
                    <a:pt x="2015805" y="125299"/>
                  </a:cubicBezTo>
                  <a:lnTo>
                    <a:pt x="2015805" y="682633"/>
                  </a:lnTo>
                  <a:cubicBezTo>
                    <a:pt x="2015805" y="715864"/>
                    <a:pt x="2002604" y="747735"/>
                    <a:pt x="1979105" y="771233"/>
                  </a:cubicBezTo>
                  <a:cubicBezTo>
                    <a:pt x="1955607" y="794731"/>
                    <a:pt x="1923737" y="807932"/>
                    <a:pt x="1890506" y="807932"/>
                  </a:cubicBezTo>
                  <a:lnTo>
                    <a:pt x="125299" y="807932"/>
                  </a:lnTo>
                  <a:cubicBezTo>
                    <a:pt x="92068" y="807932"/>
                    <a:pt x="60197" y="794731"/>
                    <a:pt x="36699" y="771233"/>
                  </a:cubicBezTo>
                  <a:cubicBezTo>
                    <a:pt x="13201" y="747735"/>
                    <a:pt x="0" y="715864"/>
                    <a:pt x="0" y="682633"/>
                  </a:cubicBezTo>
                  <a:lnTo>
                    <a:pt x="0" y="125299"/>
                  </a:lnTo>
                  <a:cubicBezTo>
                    <a:pt x="0" y="92068"/>
                    <a:pt x="13201" y="60197"/>
                    <a:pt x="36699" y="36699"/>
                  </a:cubicBezTo>
                  <a:cubicBezTo>
                    <a:pt x="60197" y="13201"/>
                    <a:pt x="92068" y="0"/>
                    <a:pt x="1252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B7FF"/>
              </a:solidFill>
              <a:prstDash val="sysDot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015805" cy="846032"/>
            </a:xfrm>
            <a:prstGeom prst="rect">
              <a:avLst/>
            </a:prstGeom>
          </p:spPr>
          <p:txBody>
            <a:bodyPr lIns="41010" tIns="41010" rIns="41010" bIns="4101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29774" y="7313403"/>
            <a:ext cx="5150037" cy="1319157"/>
            <a:chOff x="0" y="0"/>
            <a:chExt cx="1680191" cy="4303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80191" cy="430373"/>
            </a:xfrm>
            <a:custGeom>
              <a:avLst/>
              <a:gdLst/>
              <a:ahLst/>
              <a:cxnLst/>
              <a:rect l="l" t="t" r="r" b="b"/>
              <a:pathLst>
                <a:path w="1680191" h="430373">
                  <a:moveTo>
                    <a:pt x="150327" y="0"/>
                  </a:moveTo>
                  <a:lnTo>
                    <a:pt x="1529863" y="0"/>
                  </a:lnTo>
                  <a:cubicBezTo>
                    <a:pt x="1612887" y="0"/>
                    <a:pt x="1680191" y="67304"/>
                    <a:pt x="1680191" y="150327"/>
                  </a:cubicBezTo>
                  <a:lnTo>
                    <a:pt x="1680191" y="280045"/>
                  </a:lnTo>
                  <a:cubicBezTo>
                    <a:pt x="1680191" y="319915"/>
                    <a:pt x="1664353" y="358151"/>
                    <a:pt x="1636161" y="386343"/>
                  </a:cubicBezTo>
                  <a:cubicBezTo>
                    <a:pt x="1607969" y="414535"/>
                    <a:pt x="1569733" y="430373"/>
                    <a:pt x="1529863" y="430373"/>
                  </a:cubicBezTo>
                  <a:lnTo>
                    <a:pt x="150327" y="430373"/>
                  </a:lnTo>
                  <a:cubicBezTo>
                    <a:pt x="67304" y="430373"/>
                    <a:pt x="0" y="363069"/>
                    <a:pt x="0" y="280045"/>
                  </a:cubicBezTo>
                  <a:lnTo>
                    <a:pt x="0" y="150327"/>
                  </a:lnTo>
                  <a:cubicBezTo>
                    <a:pt x="0" y="110458"/>
                    <a:pt x="15838" y="72222"/>
                    <a:pt x="44030" y="44030"/>
                  </a:cubicBezTo>
                  <a:cubicBezTo>
                    <a:pt x="72222" y="15838"/>
                    <a:pt x="110458" y="0"/>
                    <a:pt x="1503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B7FF"/>
              </a:solidFill>
              <a:prstDash val="sysDot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680191" cy="468473"/>
            </a:xfrm>
            <a:prstGeom prst="rect">
              <a:avLst/>
            </a:prstGeom>
          </p:spPr>
          <p:txBody>
            <a:bodyPr lIns="41010" tIns="41010" rIns="41010" bIns="4101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3708578" y="7512604"/>
            <a:ext cx="3792428" cy="940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9"/>
              </a:lnSpc>
            </a:pPr>
            <a:r>
              <a:rPr lang="en-US" sz="2098">
                <a:solidFill>
                  <a:srgbClr val="000000"/>
                </a:solidFill>
                <a:latin typeface="Futura PT 1"/>
              </a:rPr>
              <a:t>GROWTH FORUM CHARITY SCORE “THE BEST SOCIAL PROJECT 2023”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696937" y="3843423"/>
            <a:ext cx="5337406" cy="140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1"/>
              </a:lnSpc>
            </a:pPr>
            <a:r>
              <a:rPr lang="en-US" sz="2298">
                <a:solidFill>
                  <a:srgbClr val="000000"/>
                </a:solidFill>
                <a:latin typeface="Futura PT 1"/>
              </a:rPr>
              <a:t>LETTER OF THANKS FROM THE MINISTRY OF DIGITAL DEVELOPMENT, INNOVATION AND AEROSPACE INDUSTRY OF KAZAKHSTAN</a:t>
            </a:r>
          </a:p>
        </p:txBody>
      </p:sp>
      <p:grpSp>
        <p:nvGrpSpPr>
          <p:cNvPr id="24" name="Group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76268" y="6851727"/>
            <a:ext cx="6178745" cy="2262063"/>
            <a:chOff x="0" y="0"/>
            <a:chExt cx="2015805" cy="73799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015805" cy="737994"/>
            </a:xfrm>
            <a:custGeom>
              <a:avLst/>
              <a:gdLst/>
              <a:ahLst/>
              <a:cxnLst/>
              <a:rect l="l" t="t" r="r" b="b"/>
              <a:pathLst>
                <a:path w="2015805" h="737994">
                  <a:moveTo>
                    <a:pt x="125299" y="0"/>
                  </a:moveTo>
                  <a:lnTo>
                    <a:pt x="1890506" y="0"/>
                  </a:lnTo>
                  <a:cubicBezTo>
                    <a:pt x="1923737" y="0"/>
                    <a:pt x="1955607" y="13201"/>
                    <a:pt x="1979105" y="36699"/>
                  </a:cubicBezTo>
                  <a:cubicBezTo>
                    <a:pt x="2002604" y="60197"/>
                    <a:pt x="2015805" y="92068"/>
                    <a:pt x="2015805" y="125299"/>
                  </a:cubicBezTo>
                  <a:lnTo>
                    <a:pt x="2015805" y="612695"/>
                  </a:lnTo>
                  <a:cubicBezTo>
                    <a:pt x="2015805" y="645926"/>
                    <a:pt x="2002604" y="677797"/>
                    <a:pt x="1979105" y="701295"/>
                  </a:cubicBezTo>
                  <a:cubicBezTo>
                    <a:pt x="1955607" y="724793"/>
                    <a:pt x="1923737" y="737994"/>
                    <a:pt x="1890506" y="737994"/>
                  </a:cubicBezTo>
                  <a:lnTo>
                    <a:pt x="125299" y="737994"/>
                  </a:lnTo>
                  <a:cubicBezTo>
                    <a:pt x="92068" y="737994"/>
                    <a:pt x="60197" y="724793"/>
                    <a:pt x="36699" y="701295"/>
                  </a:cubicBezTo>
                  <a:cubicBezTo>
                    <a:pt x="13201" y="677797"/>
                    <a:pt x="0" y="645926"/>
                    <a:pt x="0" y="612695"/>
                  </a:cubicBezTo>
                  <a:lnTo>
                    <a:pt x="0" y="125299"/>
                  </a:lnTo>
                  <a:cubicBezTo>
                    <a:pt x="0" y="92068"/>
                    <a:pt x="13201" y="60197"/>
                    <a:pt x="36699" y="36699"/>
                  </a:cubicBezTo>
                  <a:cubicBezTo>
                    <a:pt x="60197" y="13201"/>
                    <a:pt x="92068" y="0"/>
                    <a:pt x="1252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B7FF"/>
              </a:solidFill>
              <a:prstDash val="sysDot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015805" cy="776094"/>
            </a:xfrm>
            <a:prstGeom prst="rect">
              <a:avLst/>
            </a:prstGeom>
          </p:spPr>
          <p:txBody>
            <a:bodyPr lIns="41010" tIns="41010" rIns="41010" bIns="4101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115424" y="7345664"/>
            <a:ext cx="4500433" cy="1254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9"/>
              </a:lnSpc>
            </a:pPr>
            <a:r>
              <a:rPr lang="en-US" sz="2098">
                <a:solidFill>
                  <a:srgbClr val="000000"/>
                </a:solidFill>
                <a:latin typeface="Futura PT 1"/>
              </a:rPr>
              <a:t>THE BEST SOCIAL PROJECT “TECHNOLOGICAL INNOVATIONS” AT THE INTERNATIONAL II SOCIAL FORUM “TIME OF OPPORTUNITIES”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4638" y="7532730"/>
            <a:ext cx="5624562" cy="940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9"/>
              </a:lnSpc>
            </a:pPr>
            <a:r>
              <a:rPr lang="en-US" sz="2098">
                <a:solidFill>
                  <a:srgbClr val="000000"/>
                </a:solidFill>
                <a:latin typeface="Futura PT 1"/>
              </a:rPr>
              <a:t>AWARD OF NON-GOVERNMENTAL ORGANIZATIONS OF THE REPUBLIC OF KAZAKHSTAN</a:t>
            </a:r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1901" y="7323180"/>
            <a:ext cx="5150037" cy="1319157"/>
            <a:chOff x="0" y="0"/>
            <a:chExt cx="1680191" cy="43037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680191" cy="430373"/>
            </a:xfrm>
            <a:custGeom>
              <a:avLst/>
              <a:gdLst/>
              <a:ahLst/>
              <a:cxnLst/>
              <a:rect l="l" t="t" r="r" b="b"/>
              <a:pathLst>
                <a:path w="1680191" h="430373">
                  <a:moveTo>
                    <a:pt x="150327" y="0"/>
                  </a:moveTo>
                  <a:lnTo>
                    <a:pt x="1529863" y="0"/>
                  </a:lnTo>
                  <a:cubicBezTo>
                    <a:pt x="1612887" y="0"/>
                    <a:pt x="1680191" y="67304"/>
                    <a:pt x="1680191" y="150327"/>
                  </a:cubicBezTo>
                  <a:lnTo>
                    <a:pt x="1680191" y="280045"/>
                  </a:lnTo>
                  <a:cubicBezTo>
                    <a:pt x="1680191" y="319915"/>
                    <a:pt x="1664353" y="358151"/>
                    <a:pt x="1636161" y="386343"/>
                  </a:cubicBezTo>
                  <a:cubicBezTo>
                    <a:pt x="1607969" y="414535"/>
                    <a:pt x="1569733" y="430373"/>
                    <a:pt x="1529863" y="430373"/>
                  </a:cubicBezTo>
                  <a:lnTo>
                    <a:pt x="150327" y="430373"/>
                  </a:lnTo>
                  <a:cubicBezTo>
                    <a:pt x="67304" y="430373"/>
                    <a:pt x="0" y="363069"/>
                    <a:pt x="0" y="280045"/>
                  </a:cubicBezTo>
                  <a:lnTo>
                    <a:pt x="0" y="150327"/>
                  </a:lnTo>
                  <a:cubicBezTo>
                    <a:pt x="0" y="110458"/>
                    <a:pt x="15838" y="72222"/>
                    <a:pt x="44030" y="44030"/>
                  </a:cubicBezTo>
                  <a:cubicBezTo>
                    <a:pt x="72222" y="15838"/>
                    <a:pt x="110458" y="0"/>
                    <a:pt x="15032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B7FF"/>
              </a:solidFill>
              <a:prstDash val="sysDot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680191" cy="468473"/>
            </a:xfrm>
            <a:prstGeom prst="rect">
              <a:avLst/>
            </a:prstGeom>
          </p:spPr>
          <p:txBody>
            <a:bodyPr lIns="41010" tIns="41010" rIns="41010" bIns="4101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163851" y="2712729"/>
            <a:ext cx="1960299" cy="220979"/>
          </a:xfrm>
          <a:custGeom>
            <a:avLst/>
            <a:gdLst/>
            <a:ahLst/>
            <a:cxnLst/>
            <a:rect l="l" t="t" r="r" b="b"/>
            <a:pathLst>
              <a:path w="1960299" h="220979">
                <a:moveTo>
                  <a:pt x="1960298" y="0"/>
                </a:moveTo>
                <a:lnTo>
                  <a:pt x="0" y="0"/>
                </a:lnTo>
                <a:lnTo>
                  <a:pt x="0" y="220979"/>
                </a:lnTo>
                <a:lnTo>
                  <a:pt x="1960298" y="220979"/>
                </a:lnTo>
                <a:lnTo>
                  <a:pt x="196029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TextBox 33"/>
          <p:cNvSpPr txBox="1"/>
          <p:nvPr/>
        </p:nvSpPr>
        <p:spPr>
          <a:xfrm>
            <a:off x="7266857" y="9394139"/>
            <a:ext cx="37542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3470" spc="-31">
                <a:solidFill>
                  <a:srgbClr val="9F9F9F"/>
                </a:solidFill>
                <a:latin typeface="Futura PT 2"/>
              </a:rPr>
              <a:t>#ZeroCon24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1531" flipH="1" flipV="1">
            <a:off x="-710156" y="-5146146"/>
            <a:ext cx="10710320" cy="7205125"/>
          </a:xfrm>
          <a:custGeom>
            <a:avLst/>
            <a:gdLst/>
            <a:ahLst/>
            <a:cxnLst/>
            <a:rect l="l" t="t" r="r" b="b"/>
            <a:pathLst>
              <a:path w="10710320" h="7205125">
                <a:moveTo>
                  <a:pt x="10710320" y="7205125"/>
                </a:moveTo>
                <a:lnTo>
                  <a:pt x="0" y="7205125"/>
                </a:lnTo>
                <a:lnTo>
                  <a:pt x="0" y="0"/>
                </a:lnTo>
                <a:lnTo>
                  <a:pt x="10710320" y="0"/>
                </a:lnTo>
                <a:lnTo>
                  <a:pt x="10710320" y="72051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456582" y="8605854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4" y="0"/>
                </a:lnTo>
                <a:lnTo>
                  <a:pt x="4913164" y="2081394"/>
                </a:lnTo>
                <a:lnTo>
                  <a:pt x="0" y="208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558458">
            <a:off x="10333657" y="7233097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6"/>
                </a:lnTo>
                <a:lnTo>
                  <a:pt x="0" y="6035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54396">
            <a:off x="16540897" y="7431343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88882" y="4534681"/>
            <a:ext cx="8632472" cy="3377256"/>
            <a:chOff x="0" y="0"/>
            <a:chExt cx="2273573" cy="8894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73573" cy="889483"/>
            </a:xfrm>
            <a:custGeom>
              <a:avLst/>
              <a:gdLst/>
              <a:ahLst/>
              <a:cxnLst/>
              <a:rect l="l" t="t" r="r" b="b"/>
              <a:pathLst>
                <a:path w="2273573" h="889483">
                  <a:moveTo>
                    <a:pt x="22421" y="0"/>
                  </a:moveTo>
                  <a:lnTo>
                    <a:pt x="2251152" y="0"/>
                  </a:lnTo>
                  <a:cubicBezTo>
                    <a:pt x="2257098" y="0"/>
                    <a:pt x="2262801" y="2362"/>
                    <a:pt x="2267006" y="6567"/>
                  </a:cubicBezTo>
                  <a:cubicBezTo>
                    <a:pt x="2271211" y="10772"/>
                    <a:pt x="2273573" y="16475"/>
                    <a:pt x="2273573" y="22421"/>
                  </a:cubicBezTo>
                  <a:lnTo>
                    <a:pt x="2273573" y="867062"/>
                  </a:lnTo>
                  <a:cubicBezTo>
                    <a:pt x="2273573" y="879445"/>
                    <a:pt x="2263535" y="889483"/>
                    <a:pt x="2251152" y="889483"/>
                  </a:cubicBezTo>
                  <a:lnTo>
                    <a:pt x="22421" y="889483"/>
                  </a:lnTo>
                  <a:cubicBezTo>
                    <a:pt x="10038" y="889483"/>
                    <a:pt x="0" y="879445"/>
                    <a:pt x="0" y="867062"/>
                  </a:cubicBezTo>
                  <a:lnTo>
                    <a:pt x="0" y="22421"/>
                  </a:lnTo>
                  <a:cubicBezTo>
                    <a:pt x="0" y="10038"/>
                    <a:pt x="10038" y="0"/>
                    <a:pt x="22421" y="0"/>
                  </a:cubicBezTo>
                  <a:close/>
                </a:path>
              </a:pathLst>
            </a:custGeom>
            <a:solidFill>
              <a:srgbClr val="00B7FF">
                <a:alpha val="23922"/>
              </a:srgbClr>
            </a:solidFill>
            <a:ln w="19050" cap="rnd">
              <a:solidFill>
                <a:srgbClr val="FFFFFF">
                  <a:alpha val="23922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273573" cy="91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>
            <a:spLocks noGrp="1"/>
          </p:cNvSpPr>
          <p:nvPr>
            <p:ph type="title" idx="4294967295"/>
          </p:nvPr>
        </p:nvSpPr>
        <p:spPr>
          <a:xfrm>
            <a:off x="5680293" y="1779279"/>
            <a:ext cx="6927414" cy="9334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3"/>
                <a:ea typeface="+mn-ea"/>
                <a:cs typeface="+mn-cs"/>
              </a:rPr>
              <a:t>Plans for the future</a:t>
            </a:r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163851" y="2712729"/>
            <a:ext cx="1960299" cy="220979"/>
          </a:xfrm>
          <a:custGeom>
            <a:avLst/>
            <a:gdLst/>
            <a:ahLst/>
            <a:cxnLst/>
            <a:rect l="l" t="t" r="r" b="b"/>
            <a:pathLst>
              <a:path w="1960299" h="220979">
                <a:moveTo>
                  <a:pt x="1960298" y="0"/>
                </a:moveTo>
                <a:lnTo>
                  <a:pt x="0" y="0"/>
                </a:lnTo>
                <a:lnTo>
                  <a:pt x="0" y="220979"/>
                </a:lnTo>
                <a:lnTo>
                  <a:pt x="1960298" y="220979"/>
                </a:lnTo>
                <a:lnTo>
                  <a:pt x="196029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50405" y="3169955"/>
            <a:ext cx="4914604" cy="1005427"/>
            <a:chOff x="0" y="0"/>
            <a:chExt cx="1294381" cy="2648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4381" cy="264804"/>
            </a:xfrm>
            <a:custGeom>
              <a:avLst/>
              <a:gdLst/>
              <a:ahLst/>
              <a:cxnLst/>
              <a:rect l="l" t="t" r="r" b="b"/>
              <a:pathLst>
                <a:path w="1294381" h="264804">
                  <a:moveTo>
                    <a:pt x="39382" y="0"/>
                  </a:moveTo>
                  <a:lnTo>
                    <a:pt x="1254999" y="0"/>
                  </a:lnTo>
                  <a:cubicBezTo>
                    <a:pt x="1265444" y="0"/>
                    <a:pt x="1275461" y="4149"/>
                    <a:pt x="1282847" y="11535"/>
                  </a:cubicBezTo>
                  <a:cubicBezTo>
                    <a:pt x="1290232" y="18920"/>
                    <a:pt x="1294381" y="28937"/>
                    <a:pt x="1294381" y="39382"/>
                  </a:cubicBezTo>
                  <a:lnTo>
                    <a:pt x="1294381" y="225422"/>
                  </a:lnTo>
                  <a:cubicBezTo>
                    <a:pt x="1294381" y="247172"/>
                    <a:pt x="1276749" y="264804"/>
                    <a:pt x="1254999" y="264804"/>
                  </a:cubicBezTo>
                  <a:lnTo>
                    <a:pt x="39382" y="264804"/>
                  </a:lnTo>
                  <a:cubicBezTo>
                    <a:pt x="17632" y="264804"/>
                    <a:pt x="0" y="247172"/>
                    <a:pt x="0" y="225422"/>
                  </a:cubicBezTo>
                  <a:lnTo>
                    <a:pt x="0" y="39382"/>
                  </a:lnTo>
                  <a:cubicBezTo>
                    <a:pt x="0" y="17632"/>
                    <a:pt x="17632" y="0"/>
                    <a:pt x="39382" y="0"/>
                  </a:cubicBezTo>
                  <a:close/>
                </a:path>
              </a:pathLst>
            </a:custGeom>
            <a:solidFill>
              <a:srgbClr val="00B7FF">
                <a:alpha val="23922"/>
              </a:srgbClr>
            </a:solidFill>
            <a:ln w="19050" cap="rnd">
              <a:solidFill>
                <a:srgbClr val="FFFFFF">
                  <a:alpha val="23922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294381" cy="29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49247" y="3169955"/>
            <a:ext cx="4914604" cy="1005427"/>
            <a:chOff x="0" y="0"/>
            <a:chExt cx="1294381" cy="2648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4381" cy="264804"/>
            </a:xfrm>
            <a:custGeom>
              <a:avLst/>
              <a:gdLst/>
              <a:ahLst/>
              <a:cxnLst/>
              <a:rect l="l" t="t" r="r" b="b"/>
              <a:pathLst>
                <a:path w="1294381" h="264804">
                  <a:moveTo>
                    <a:pt x="39382" y="0"/>
                  </a:moveTo>
                  <a:lnTo>
                    <a:pt x="1254999" y="0"/>
                  </a:lnTo>
                  <a:cubicBezTo>
                    <a:pt x="1265444" y="0"/>
                    <a:pt x="1275461" y="4149"/>
                    <a:pt x="1282847" y="11535"/>
                  </a:cubicBezTo>
                  <a:cubicBezTo>
                    <a:pt x="1290232" y="18920"/>
                    <a:pt x="1294381" y="28937"/>
                    <a:pt x="1294381" y="39382"/>
                  </a:cubicBezTo>
                  <a:lnTo>
                    <a:pt x="1294381" y="225422"/>
                  </a:lnTo>
                  <a:cubicBezTo>
                    <a:pt x="1294381" y="247172"/>
                    <a:pt x="1276749" y="264804"/>
                    <a:pt x="1254999" y="264804"/>
                  </a:cubicBezTo>
                  <a:lnTo>
                    <a:pt x="39382" y="264804"/>
                  </a:lnTo>
                  <a:cubicBezTo>
                    <a:pt x="17632" y="264804"/>
                    <a:pt x="0" y="247172"/>
                    <a:pt x="0" y="225422"/>
                  </a:cubicBezTo>
                  <a:lnTo>
                    <a:pt x="0" y="39382"/>
                  </a:lnTo>
                  <a:cubicBezTo>
                    <a:pt x="0" y="17632"/>
                    <a:pt x="17632" y="0"/>
                    <a:pt x="39382" y="0"/>
                  </a:cubicBezTo>
                  <a:close/>
                </a:path>
              </a:pathLst>
            </a:custGeom>
            <a:solidFill>
              <a:srgbClr val="00B7FF">
                <a:alpha val="23922"/>
              </a:srgbClr>
            </a:solidFill>
            <a:ln w="19050" cap="rnd">
              <a:solidFill>
                <a:srgbClr val="FFFFFF">
                  <a:alpha val="23922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294381" cy="293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537550" y="3274698"/>
            <a:ext cx="2285486" cy="744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Futura PT 5"/>
              </a:rPr>
              <a:t>SCALING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15184" y="3228803"/>
            <a:ext cx="3385046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Futura PT 5"/>
              </a:rPr>
              <a:t>IMPROVING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0015" y="4534681"/>
            <a:ext cx="8632472" cy="3377256"/>
            <a:chOff x="0" y="0"/>
            <a:chExt cx="2273573" cy="88948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73573" cy="889483"/>
            </a:xfrm>
            <a:custGeom>
              <a:avLst/>
              <a:gdLst/>
              <a:ahLst/>
              <a:cxnLst/>
              <a:rect l="l" t="t" r="r" b="b"/>
              <a:pathLst>
                <a:path w="2273573" h="889483">
                  <a:moveTo>
                    <a:pt x="22421" y="0"/>
                  </a:moveTo>
                  <a:lnTo>
                    <a:pt x="2251152" y="0"/>
                  </a:lnTo>
                  <a:cubicBezTo>
                    <a:pt x="2257098" y="0"/>
                    <a:pt x="2262801" y="2362"/>
                    <a:pt x="2267006" y="6567"/>
                  </a:cubicBezTo>
                  <a:cubicBezTo>
                    <a:pt x="2271211" y="10772"/>
                    <a:pt x="2273573" y="16475"/>
                    <a:pt x="2273573" y="22421"/>
                  </a:cubicBezTo>
                  <a:lnTo>
                    <a:pt x="2273573" y="867062"/>
                  </a:lnTo>
                  <a:cubicBezTo>
                    <a:pt x="2273573" y="879445"/>
                    <a:pt x="2263535" y="889483"/>
                    <a:pt x="2251152" y="889483"/>
                  </a:cubicBezTo>
                  <a:lnTo>
                    <a:pt x="22421" y="889483"/>
                  </a:lnTo>
                  <a:cubicBezTo>
                    <a:pt x="10038" y="889483"/>
                    <a:pt x="0" y="879445"/>
                    <a:pt x="0" y="867062"/>
                  </a:cubicBezTo>
                  <a:lnTo>
                    <a:pt x="0" y="22421"/>
                  </a:lnTo>
                  <a:cubicBezTo>
                    <a:pt x="0" y="10038"/>
                    <a:pt x="10038" y="0"/>
                    <a:pt x="22421" y="0"/>
                  </a:cubicBezTo>
                  <a:close/>
                </a:path>
              </a:pathLst>
            </a:custGeom>
            <a:solidFill>
              <a:srgbClr val="00B7FF">
                <a:alpha val="23922"/>
              </a:srgbClr>
            </a:solidFill>
            <a:ln w="19050" cap="rnd">
              <a:solidFill>
                <a:srgbClr val="FFFFFF">
                  <a:alpha val="23922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2273573" cy="91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49138" y="4801037"/>
            <a:ext cx="7688341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000000"/>
                </a:solidFill>
                <a:latin typeface="TT Norms Bold"/>
              </a:rPr>
              <a:t>1.We have Kazakh, Russian and sing language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1999" y="5260576"/>
            <a:ext cx="7338871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TT Norms"/>
              </a:rPr>
              <a:t>We are looking for implementation of our project in different languages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9138" y="6302555"/>
            <a:ext cx="7002861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>
                <a:solidFill>
                  <a:srgbClr val="000000"/>
                </a:solidFill>
                <a:latin typeface="TT Norms Bold"/>
              </a:rPr>
              <a:t>2.We have working methodology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01999" y="6759755"/>
            <a:ext cx="7338871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TT Norms"/>
              </a:rPr>
              <a:t>We are eager to look up for foreign methodologies as exchange of experience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806725" y="4801037"/>
            <a:ext cx="779678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TT Norms Bold"/>
              </a:rPr>
              <a:t>1.We have social media for interaction with students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021143" y="5260576"/>
            <a:ext cx="679134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TT Norms"/>
              </a:rPr>
              <a:t>We can make app for our future students</a:t>
            </a:r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9806725" y="6302555"/>
            <a:ext cx="779678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TT Norms Bold"/>
              </a:rPr>
              <a:t>2.We have gamification in every step of our project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021143" y="6762095"/>
            <a:ext cx="6791348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TT Norms"/>
              </a:rPr>
              <a:t>We can introduce unique way of gaming with our beneficiaries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266857" y="9394139"/>
            <a:ext cx="37542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3470" spc="-31">
                <a:solidFill>
                  <a:srgbClr val="9F9F9F"/>
                </a:solidFill>
                <a:latin typeface="Futura PT 2"/>
              </a:rPr>
              <a:t>#ZeroCon24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1531" flipH="1" flipV="1">
            <a:off x="-79342" y="-4959371"/>
            <a:ext cx="10710320" cy="7205125"/>
          </a:xfrm>
          <a:custGeom>
            <a:avLst/>
            <a:gdLst/>
            <a:ahLst/>
            <a:cxnLst/>
            <a:rect l="l" t="t" r="r" b="b"/>
            <a:pathLst>
              <a:path w="10710320" h="7205125">
                <a:moveTo>
                  <a:pt x="10710320" y="7205125"/>
                </a:moveTo>
                <a:lnTo>
                  <a:pt x="0" y="7205125"/>
                </a:lnTo>
                <a:lnTo>
                  <a:pt x="0" y="0"/>
                </a:lnTo>
                <a:lnTo>
                  <a:pt x="10710320" y="0"/>
                </a:lnTo>
                <a:lnTo>
                  <a:pt x="10710320" y="720512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23648" y="-257620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3" y="0"/>
                </a:lnTo>
                <a:lnTo>
                  <a:pt x="4913163" y="2081395"/>
                </a:lnTo>
                <a:lnTo>
                  <a:pt x="0" y="2081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558458">
            <a:off x="10333657" y="7233097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6"/>
                </a:lnTo>
                <a:lnTo>
                  <a:pt x="0" y="6035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54396">
            <a:off x="16540897" y="7431343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77045" y="3414781"/>
            <a:ext cx="1960299" cy="220979"/>
          </a:xfrm>
          <a:custGeom>
            <a:avLst/>
            <a:gdLst/>
            <a:ahLst/>
            <a:cxnLst/>
            <a:rect l="l" t="t" r="r" b="b"/>
            <a:pathLst>
              <a:path w="1960299" h="220979">
                <a:moveTo>
                  <a:pt x="1960299" y="0"/>
                </a:moveTo>
                <a:lnTo>
                  <a:pt x="0" y="0"/>
                </a:lnTo>
                <a:lnTo>
                  <a:pt x="0" y="220980"/>
                </a:lnTo>
                <a:lnTo>
                  <a:pt x="1960299" y="220980"/>
                </a:lnTo>
                <a:lnTo>
                  <a:pt x="196029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224425" y="1890211"/>
            <a:ext cx="7491981" cy="13638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Kollektif Bold"/>
                <a:ea typeface="+mn-ea"/>
                <a:cs typeface="+mn-cs"/>
              </a:rPr>
              <a:t>Contact Us</a:t>
            </a:r>
          </a:p>
        </p:txBody>
      </p:sp>
      <p:grpSp>
        <p:nvGrpSpPr>
          <p:cNvPr id="8" name="Group 8" descr="phone icon"/>
          <p:cNvGrpSpPr/>
          <p:nvPr/>
        </p:nvGrpSpPr>
        <p:grpSpPr>
          <a:xfrm>
            <a:off x="1224425" y="4292986"/>
            <a:ext cx="1254053" cy="125405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2FE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 descr="email icon"/>
          <p:cNvGrpSpPr/>
          <p:nvPr/>
        </p:nvGrpSpPr>
        <p:grpSpPr>
          <a:xfrm>
            <a:off x="1224425" y="5910556"/>
            <a:ext cx="1254053" cy="125405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2FE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 descr="address icon"/>
          <p:cNvGrpSpPr/>
          <p:nvPr/>
        </p:nvGrpSpPr>
        <p:grpSpPr>
          <a:xfrm>
            <a:off x="1224425" y="7613683"/>
            <a:ext cx="1254053" cy="125405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2FE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1487" y="4539344"/>
            <a:ext cx="699930" cy="761336"/>
          </a:xfrm>
          <a:custGeom>
            <a:avLst/>
            <a:gdLst/>
            <a:ahLst/>
            <a:cxnLst/>
            <a:rect l="l" t="t" r="r" b="b"/>
            <a:pathLst>
              <a:path w="699930" h="761336">
                <a:moveTo>
                  <a:pt x="0" y="0"/>
                </a:moveTo>
                <a:lnTo>
                  <a:pt x="699930" y="0"/>
                </a:lnTo>
                <a:lnTo>
                  <a:pt x="699930" y="761336"/>
                </a:lnTo>
                <a:lnTo>
                  <a:pt x="0" y="761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369834" y="7821720"/>
            <a:ext cx="963235" cy="837978"/>
            <a:chOff x="0" y="0"/>
            <a:chExt cx="425425" cy="370103"/>
          </a:xfrm>
        </p:grpSpPr>
        <p:sp>
          <p:nvSpPr>
            <p:cNvPr id="19" name="Freeform 19"/>
            <p:cNvSpPr/>
            <p:nvPr/>
          </p:nvSpPr>
          <p:spPr>
            <a:xfrm>
              <a:off x="63500" y="63500"/>
              <a:ext cx="298450" cy="129159"/>
            </a:xfrm>
            <a:custGeom>
              <a:avLst/>
              <a:gdLst/>
              <a:ahLst/>
              <a:cxnLst/>
              <a:rect l="l" t="t" r="r" b="b"/>
              <a:pathLst>
                <a:path w="298450" h="129159">
                  <a:moveTo>
                    <a:pt x="287655" y="89535"/>
                  </a:moveTo>
                  <a:lnTo>
                    <a:pt x="163322" y="4445"/>
                  </a:lnTo>
                  <a:cubicBezTo>
                    <a:pt x="156845" y="0"/>
                    <a:pt x="148336" y="0"/>
                    <a:pt x="141986" y="4445"/>
                  </a:cubicBezTo>
                  <a:lnTo>
                    <a:pt x="10668" y="94742"/>
                  </a:lnTo>
                  <a:cubicBezTo>
                    <a:pt x="2159" y="100711"/>
                    <a:pt x="0" y="112395"/>
                    <a:pt x="5842" y="120904"/>
                  </a:cubicBezTo>
                  <a:cubicBezTo>
                    <a:pt x="9525" y="126238"/>
                    <a:pt x="15367" y="129159"/>
                    <a:pt x="21463" y="129159"/>
                  </a:cubicBezTo>
                  <a:cubicBezTo>
                    <a:pt x="25146" y="129159"/>
                    <a:pt x="28829" y="128016"/>
                    <a:pt x="32131" y="125857"/>
                  </a:cubicBezTo>
                  <a:lnTo>
                    <a:pt x="152654" y="42799"/>
                  </a:lnTo>
                  <a:lnTo>
                    <a:pt x="266446" y="120650"/>
                  </a:lnTo>
                  <a:cubicBezTo>
                    <a:pt x="275082" y="126492"/>
                    <a:pt x="286766" y="124333"/>
                    <a:pt x="292608" y="115824"/>
                  </a:cubicBezTo>
                  <a:cubicBezTo>
                    <a:pt x="298450" y="107315"/>
                    <a:pt x="296291" y="95504"/>
                    <a:pt x="287655" y="89535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14808" y="121666"/>
              <a:ext cx="203200" cy="184912"/>
            </a:xfrm>
            <a:custGeom>
              <a:avLst/>
              <a:gdLst/>
              <a:ahLst/>
              <a:cxnLst/>
              <a:rect l="l" t="t" r="r" b="b"/>
              <a:pathLst>
                <a:path w="203200" h="184912">
                  <a:moveTo>
                    <a:pt x="0" y="69215"/>
                  </a:moveTo>
                  <a:lnTo>
                    <a:pt x="0" y="184912"/>
                  </a:lnTo>
                  <a:lnTo>
                    <a:pt x="74930" y="184912"/>
                  </a:lnTo>
                  <a:lnTo>
                    <a:pt x="74930" y="104013"/>
                  </a:lnTo>
                  <a:lnTo>
                    <a:pt x="130810" y="104013"/>
                  </a:lnTo>
                  <a:lnTo>
                    <a:pt x="130810" y="184912"/>
                  </a:lnTo>
                  <a:lnTo>
                    <a:pt x="203200" y="184912"/>
                  </a:lnTo>
                  <a:lnTo>
                    <a:pt x="203200" y="69215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682081" y="4501023"/>
            <a:ext cx="2982874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3"/>
              </a:lnSpc>
            </a:pPr>
            <a:r>
              <a:rPr lang="en-US" sz="3027" spc="-27">
                <a:solidFill>
                  <a:srgbClr val="545454"/>
                </a:solidFill>
                <a:latin typeface="Open Sans"/>
              </a:rPr>
              <a:t>+7 727 970 91 52</a:t>
            </a:r>
          </a:p>
          <a:p>
            <a:pPr>
              <a:lnSpc>
                <a:spcPts val="3633"/>
              </a:lnSpc>
            </a:pPr>
            <a:r>
              <a:rPr lang="en-US" sz="3027" spc="-27">
                <a:solidFill>
                  <a:srgbClr val="545454"/>
                </a:solidFill>
                <a:latin typeface="Open Sans"/>
              </a:rPr>
              <a:t>+7 708 970 91 52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82081" y="6328197"/>
            <a:ext cx="4763529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3"/>
              </a:lnSpc>
            </a:pPr>
            <a:r>
              <a:rPr lang="en-US" sz="3027" spc="-27">
                <a:solidFill>
                  <a:srgbClr val="545454"/>
                </a:solidFill>
                <a:latin typeface="Open Sans"/>
              </a:rPr>
              <a:t>iteachme2020@gmail.com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82081" y="7821720"/>
            <a:ext cx="5254621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3"/>
              </a:lnSpc>
            </a:pPr>
            <a:r>
              <a:rPr lang="en-US" sz="3027" spc="-27">
                <a:solidFill>
                  <a:srgbClr val="545454"/>
                </a:solidFill>
                <a:latin typeface="Open Sans"/>
              </a:rPr>
              <a:t>Kazakhstan, Almaty, Ryskulbekov str., 28/5 of 94</a:t>
            </a:r>
          </a:p>
        </p:txBody>
      </p:sp>
      <p:sp>
        <p:nvSpPr>
          <p:cNvPr id="24" name="Freeform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5709" y="6225530"/>
            <a:ext cx="811485" cy="624106"/>
          </a:xfrm>
          <a:custGeom>
            <a:avLst/>
            <a:gdLst/>
            <a:ahLst/>
            <a:cxnLst/>
            <a:rect l="l" t="t" r="r" b="b"/>
            <a:pathLst>
              <a:path w="811485" h="624106">
                <a:moveTo>
                  <a:pt x="0" y="0"/>
                </a:moveTo>
                <a:lnTo>
                  <a:pt x="811485" y="0"/>
                </a:lnTo>
                <a:lnTo>
                  <a:pt x="811485" y="624105"/>
                </a:lnTo>
                <a:lnTo>
                  <a:pt x="0" y="624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 descr="QR code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754964" y="2523438"/>
            <a:ext cx="5554485" cy="5554485"/>
            <a:chOff x="0" y="0"/>
            <a:chExt cx="7405980" cy="74059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405980" cy="7405980"/>
            </a:xfrm>
            <a:custGeom>
              <a:avLst/>
              <a:gdLst/>
              <a:ahLst/>
              <a:cxnLst/>
              <a:rect l="l" t="t" r="r" b="b"/>
              <a:pathLst>
                <a:path w="7405980" h="7405980">
                  <a:moveTo>
                    <a:pt x="0" y="0"/>
                  </a:moveTo>
                  <a:lnTo>
                    <a:pt x="7405980" y="0"/>
                  </a:lnTo>
                  <a:lnTo>
                    <a:pt x="7405980" y="7405980"/>
                  </a:lnTo>
                  <a:lnTo>
                    <a:pt x="0" y="7405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7266857" y="9394139"/>
            <a:ext cx="37542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3470" spc="-31">
                <a:solidFill>
                  <a:srgbClr val="9F9F9F"/>
                </a:solidFill>
                <a:latin typeface="Futura PT 2"/>
              </a:rPr>
              <a:t>#ZeroCon24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02332">
            <a:off x="-6435042" y="5585761"/>
            <a:ext cx="15193561" cy="10221123"/>
          </a:xfrm>
          <a:custGeom>
            <a:avLst/>
            <a:gdLst/>
            <a:ahLst/>
            <a:cxnLst/>
            <a:rect l="l" t="t" r="r" b="b"/>
            <a:pathLst>
              <a:path w="15193561" h="10221123">
                <a:moveTo>
                  <a:pt x="0" y="0"/>
                </a:moveTo>
                <a:lnTo>
                  <a:pt x="15193561" y="0"/>
                </a:lnTo>
                <a:lnTo>
                  <a:pt x="15193561" y="10221123"/>
                </a:lnTo>
                <a:lnTo>
                  <a:pt x="0" y="10221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94843" y="-119245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3" y="0"/>
                </a:lnTo>
                <a:lnTo>
                  <a:pt x="4913163" y="2081395"/>
                </a:lnTo>
                <a:lnTo>
                  <a:pt x="0" y="2081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54396">
            <a:off x="15031527" y="6890811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5187010" y="1028700"/>
            <a:ext cx="8213871" cy="9334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4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3"/>
                <a:ea typeface="+mn-ea"/>
                <a:cs typeface="+mn-cs"/>
              </a:rPr>
              <a:t>Society's problem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1981" y="2233770"/>
            <a:ext cx="13282167" cy="120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0"/>
              </a:lnSpc>
            </a:pPr>
            <a:r>
              <a:rPr lang="en-US" sz="3577">
                <a:solidFill>
                  <a:srgbClr val="000000"/>
                </a:solidFill>
                <a:latin typeface="TT Norms Bold"/>
              </a:rPr>
              <a:t>There are </a:t>
            </a:r>
            <a:r>
              <a:rPr lang="en-US" sz="3577">
                <a:solidFill>
                  <a:srgbClr val="8728FF"/>
                </a:solidFill>
                <a:latin typeface="TT Norms Bold"/>
              </a:rPr>
              <a:t>711.8 thousand</a:t>
            </a:r>
            <a:r>
              <a:rPr lang="en-US" sz="3577">
                <a:solidFill>
                  <a:srgbClr val="383D3B"/>
                </a:solidFill>
                <a:latin typeface="TT Norms Bold"/>
              </a:rPr>
              <a:t> </a:t>
            </a:r>
            <a:r>
              <a:rPr lang="en-US" sz="3577">
                <a:solidFill>
                  <a:srgbClr val="000000"/>
                </a:solidFill>
                <a:latin typeface="TT Norms Bold"/>
              </a:rPr>
              <a:t>persons with disabilities in Kazakhstan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66595" y="3671071"/>
            <a:ext cx="8732939" cy="128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4"/>
              </a:lnSpc>
            </a:pPr>
            <a:r>
              <a:rPr lang="en-US" sz="3796">
                <a:solidFill>
                  <a:srgbClr val="000000"/>
                </a:solidFill>
                <a:latin typeface="TT Norms Bold"/>
              </a:rPr>
              <a:t>Why do we see so few persons with disabilities in society?</a:t>
            </a:r>
          </a:p>
        </p:txBody>
      </p:sp>
      <p:sp>
        <p:nvSpPr>
          <p:cNvPr id="5" name="Freeform 5" descr="9 young people posing for a picture, some standing, and some sitting on a wheelchair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665247" y="4959672"/>
            <a:ext cx="7735634" cy="5327328"/>
          </a:xfrm>
          <a:custGeom>
            <a:avLst/>
            <a:gdLst/>
            <a:ahLst/>
            <a:cxnLst/>
            <a:rect l="l" t="t" r="r" b="b"/>
            <a:pathLst>
              <a:path w="7735634" h="5327328">
                <a:moveTo>
                  <a:pt x="0" y="0"/>
                </a:moveTo>
                <a:lnTo>
                  <a:pt x="7735635" y="0"/>
                </a:lnTo>
                <a:lnTo>
                  <a:pt x="7735635" y="5327328"/>
                </a:lnTo>
                <a:lnTo>
                  <a:pt x="0" y="53273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250" t="-10926" r="-4444" b="-10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478270">
            <a:off x="11239183" y="4346990"/>
            <a:ext cx="15193561" cy="10221123"/>
          </a:xfrm>
          <a:custGeom>
            <a:avLst/>
            <a:gdLst/>
            <a:ahLst/>
            <a:cxnLst/>
            <a:rect l="l" t="t" r="r" b="b"/>
            <a:pathLst>
              <a:path w="15193561" h="10221123">
                <a:moveTo>
                  <a:pt x="0" y="0"/>
                </a:moveTo>
                <a:lnTo>
                  <a:pt x="15193560" y="0"/>
                </a:lnTo>
                <a:lnTo>
                  <a:pt x="15193560" y="10221123"/>
                </a:lnTo>
                <a:lnTo>
                  <a:pt x="0" y="10221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63919" y="0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3" y="0"/>
                </a:lnTo>
                <a:lnTo>
                  <a:pt x="4913163" y="2081395"/>
                </a:lnTo>
                <a:lnTo>
                  <a:pt x="0" y="2081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17959">
            <a:off x="-1910107" y="8034975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13546" y="4894649"/>
            <a:ext cx="1349922" cy="780292"/>
            <a:chOff x="0" y="0"/>
            <a:chExt cx="1498858" cy="8663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98858" cy="866381"/>
            </a:xfrm>
            <a:custGeom>
              <a:avLst/>
              <a:gdLst/>
              <a:ahLst/>
              <a:cxnLst/>
              <a:rect l="l" t="t" r="r" b="b"/>
              <a:pathLst>
                <a:path w="1498858" h="866381">
                  <a:moveTo>
                    <a:pt x="68821" y="0"/>
                  </a:moveTo>
                  <a:lnTo>
                    <a:pt x="1430037" y="0"/>
                  </a:lnTo>
                  <a:cubicBezTo>
                    <a:pt x="1448289" y="0"/>
                    <a:pt x="1465794" y="7251"/>
                    <a:pt x="1478701" y="20157"/>
                  </a:cubicBezTo>
                  <a:cubicBezTo>
                    <a:pt x="1491607" y="33064"/>
                    <a:pt x="1498858" y="50569"/>
                    <a:pt x="1498858" y="68821"/>
                  </a:cubicBezTo>
                  <a:lnTo>
                    <a:pt x="1498858" y="797560"/>
                  </a:lnTo>
                  <a:cubicBezTo>
                    <a:pt x="1498858" y="815812"/>
                    <a:pt x="1491607" y="833317"/>
                    <a:pt x="1478701" y="846224"/>
                  </a:cubicBezTo>
                  <a:cubicBezTo>
                    <a:pt x="1465794" y="859130"/>
                    <a:pt x="1448289" y="866381"/>
                    <a:pt x="1430037" y="866381"/>
                  </a:cubicBezTo>
                  <a:lnTo>
                    <a:pt x="68821" y="866381"/>
                  </a:lnTo>
                  <a:cubicBezTo>
                    <a:pt x="50569" y="866381"/>
                    <a:pt x="33064" y="859130"/>
                    <a:pt x="20157" y="846224"/>
                  </a:cubicBezTo>
                  <a:cubicBezTo>
                    <a:pt x="7251" y="833317"/>
                    <a:pt x="0" y="815812"/>
                    <a:pt x="0" y="797560"/>
                  </a:cubicBezTo>
                  <a:lnTo>
                    <a:pt x="0" y="68821"/>
                  </a:lnTo>
                  <a:cubicBezTo>
                    <a:pt x="0" y="50569"/>
                    <a:pt x="7251" y="33064"/>
                    <a:pt x="20157" y="20157"/>
                  </a:cubicBezTo>
                  <a:cubicBezTo>
                    <a:pt x="33064" y="7251"/>
                    <a:pt x="50569" y="0"/>
                    <a:pt x="6882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98858" cy="904481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3299946" y="2081395"/>
            <a:ext cx="11688108" cy="1866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3"/>
                <a:ea typeface="+mn-ea"/>
                <a:cs typeface="+mn-cs"/>
              </a:rPr>
              <a:t>Causes of low social activity of persons with disabilities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27769" y="4987298"/>
            <a:ext cx="92147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3049"/>
                </a:solidFill>
                <a:latin typeface="TT Norms Bold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18550" y="4678343"/>
            <a:ext cx="4977230" cy="109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Futura PT 4"/>
              </a:rPr>
              <a:t>Underdeveloped transportation and architectural infrastructure</a:t>
            </a:r>
          </a:p>
        </p:txBody>
      </p: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13546" y="6863738"/>
            <a:ext cx="1349922" cy="780292"/>
            <a:chOff x="0" y="0"/>
            <a:chExt cx="1498858" cy="8663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98858" cy="866381"/>
            </a:xfrm>
            <a:custGeom>
              <a:avLst/>
              <a:gdLst/>
              <a:ahLst/>
              <a:cxnLst/>
              <a:rect l="l" t="t" r="r" b="b"/>
              <a:pathLst>
                <a:path w="1498858" h="866381">
                  <a:moveTo>
                    <a:pt x="68821" y="0"/>
                  </a:moveTo>
                  <a:lnTo>
                    <a:pt x="1430037" y="0"/>
                  </a:lnTo>
                  <a:cubicBezTo>
                    <a:pt x="1448289" y="0"/>
                    <a:pt x="1465794" y="7251"/>
                    <a:pt x="1478701" y="20157"/>
                  </a:cubicBezTo>
                  <a:cubicBezTo>
                    <a:pt x="1491607" y="33064"/>
                    <a:pt x="1498858" y="50569"/>
                    <a:pt x="1498858" y="68821"/>
                  </a:cubicBezTo>
                  <a:lnTo>
                    <a:pt x="1498858" y="797560"/>
                  </a:lnTo>
                  <a:cubicBezTo>
                    <a:pt x="1498858" y="815812"/>
                    <a:pt x="1491607" y="833317"/>
                    <a:pt x="1478701" y="846224"/>
                  </a:cubicBezTo>
                  <a:cubicBezTo>
                    <a:pt x="1465794" y="859130"/>
                    <a:pt x="1448289" y="866381"/>
                    <a:pt x="1430037" y="866381"/>
                  </a:cubicBezTo>
                  <a:lnTo>
                    <a:pt x="68821" y="866381"/>
                  </a:lnTo>
                  <a:cubicBezTo>
                    <a:pt x="50569" y="866381"/>
                    <a:pt x="33064" y="859130"/>
                    <a:pt x="20157" y="846224"/>
                  </a:cubicBezTo>
                  <a:cubicBezTo>
                    <a:pt x="7251" y="833317"/>
                    <a:pt x="0" y="815812"/>
                    <a:pt x="0" y="797560"/>
                  </a:cubicBezTo>
                  <a:lnTo>
                    <a:pt x="0" y="68821"/>
                  </a:lnTo>
                  <a:cubicBezTo>
                    <a:pt x="0" y="50569"/>
                    <a:pt x="7251" y="33064"/>
                    <a:pt x="20157" y="20157"/>
                  </a:cubicBezTo>
                  <a:cubicBezTo>
                    <a:pt x="33064" y="7251"/>
                    <a:pt x="50569" y="0"/>
                    <a:pt x="6882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498858" cy="904481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227769" y="6956387"/>
            <a:ext cx="92147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3049"/>
                </a:solidFill>
                <a:latin typeface="TT Norms Bold"/>
              </a:rPr>
              <a:t>02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18550" y="6648857"/>
            <a:ext cx="4977230" cy="109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Futura PT 4"/>
              </a:rPr>
              <a:t>Society's stereotype of people with disabilities</a:t>
            </a:r>
          </a:p>
        </p:txBody>
      </p: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40310" y="4894649"/>
            <a:ext cx="1349922" cy="780292"/>
            <a:chOff x="0" y="0"/>
            <a:chExt cx="1498858" cy="86638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98858" cy="866381"/>
            </a:xfrm>
            <a:custGeom>
              <a:avLst/>
              <a:gdLst/>
              <a:ahLst/>
              <a:cxnLst/>
              <a:rect l="l" t="t" r="r" b="b"/>
              <a:pathLst>
                <a:path w="1498858" h="866381">
                  <a:moveTo>
                    <a:pt x="68821" y="0"/>
                  </a:moveTo>
                  <a:lnTo>
                    <a:pt x="1430037" y="0"/>
                  </a:lnTo>
                  <a:cubicBezTo>
                    <a:pt x="1448289" y="0"/>
                    <a:pt x="1465794" y="7251"/>
                    <a:pt x="1478701" y="20157"/>
                  </a:cubicBezTo>
                  <a:cubicBezTo>
                    <a:pt x="1491607" y="33064"/>
                    <a:pt x="1498858" y="50569"/>
                    <a:pt x="1498858" y="68821"/>
                  </a:cubicBezTo>
                  <a:lnTo>
                    <a:pt x="1498858" y="797560"/>
                  </a:lnTo>
                  <a:cubicBezTo>
                    <a:pt x="1498858" y="815812"/>
                    <a:pt x="1491607" y="833317"/>
                    <a:pt x="1478701" y="846224"/>
                  </a:cubicBezTo>
                  <a:cubicBezTo>
                    <a:pt x="1465794" y="859130"/>
                    <a:pt x="1448289" y="866381"/>
                    <a:pt x="1430037" y="866381"/>
                  </a:cubicBezTo>
                  <a:lnTo>
                    <a:pt x="68821" y="866381"/>
                  </a:lnTo>
                  <a:cubicBezTo>
                    <a:pt x="50569" y="866381"/>
                    <a:pt x="33064" y="859130"/>
                    <a:pt x="20157" y="846224"/>
                  </a:cubicBezTo>
                  <a:cubicBezTo>
                    <a:pt x="7251" y="833317"/>
                    <a:pt x="0" y="815812"/>
                    <a:pt x="0" y="797560"/>
                  </a:cubicBezTo>
                  <a:lnTo>
                    <a:pt x="0" y="68821"/>
                  </a:lnTo>
                  <a:cubicBezTo>
                    <a:pt x="0" y="50569"/>
                    <a:pt x="7251" y="33064"/>
                    <a:pt x="20157" y="20157"/>
                  </a:cubicBezTo>
                  <a:cubicBezTo>
                    <a:pt x="33064" y="7251"/>
                    <a:pt x="50569" y="0"/>
                    <a:pt x="6882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98858" cy="904481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654533" y="4987298"/>
            <a:ext cx="92147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3049"/>
                </a:solidFill>
                <a:latin typeface="TT Norms Bold"/>
              </a:rPr>
              <a:t>03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42632" y="4694245"/>
            <a:ext cx="4977230" cy="109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Futura PT 4"/>
              </a:rPr>
              <a:t>Fear, complexes and insecurity in people with disabilities</a:t>
            </a:r>
          </a:p>
        </p:txBody>
      </p: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40310" y="6863738"/>
            <a:ext cx="1349922" cy="780292"/>
            <a:chOff x="0" y="0"/>
            <a:chExt cx="1498858" cy="86638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98858" cy="866381"/>
            </a:xfrm>
            <a:custGeom>
              <a:avLst/>
              <a:gdLst/>
              <a:ahLst/>
              <a:cxnLst/>
              <a:rect l="l" t="t" r="r" b="b"/>
              <a:pathLst>
                <a:path w="1498858" h="866381">
                  <a:moveTo>
                    <a:pt x="68821" y="0"/>
                  </a:moveTo>
                  <a:lnTo>
                    <a:pt x="1430037" y="0"/>
                  </a:lnTo>
                  <a:cubicBezTo>
                    <a:pt x="1448289" y="0"/>
                    <a:pt x="1465794" y="7251"/>
                    <a:pt x="1478701" y="20157"/>
                  </a:cubicBezTo>
                  <a:cubicBezTo>
                    <a:pt x="1491607" y="33064"/>
                    <a:pt x="1498858" y="50569"/>
                    <a:pt x="1498858" y="68821"/>
                  </a:cubicBezTo>
                  <a:lnTo>
                    <a:pt x="1498858" y="797560"/>
                  </a:lnTo>
                  <a:cubicBezTo>
                    <a:pt x="1498858" y="815812"/>
                    <a:pt x="1491607" y="833317"/>
                    <a:pt x="1478701" y="846224"/>
                  </a:cubicBezTo>
                  <a:cubicBezTo>
                    <a:pt x="1465794" y="859130"/>
                    <a:pt x="1448289" y="866381"/>
                    <a:pt x="1430037" y="866381"/>
                  </a:cubicBezTo>
                  <a:lnTo>
                    <a:pt x="68821" y="866381"/>
                  </a:lnTo>
                  <a:cubicBezTo>
                    <a:pt x="50569" y="866381"/>
                    <a:pt x="33064" y="859130"/>
                    <a:pt x="20157" y="846224"/>
                  </a:cubicBezTo>
                  <a:cubicBezTo>
                    <a:pt x="7251" y="833317"/>
                    <a:pt x="0" y="815812"/>
                    <a:pt x="0" y="797560"/>
                  </a:cubicBezTo>
                  <a:lnTo>
                    <a:pt x="0" y="68821"/>
                  </a:lnTo>
                  <a:cubicBezTo>
                    <a:pt x="0" y="50569"/>
                    <a:pt x="7251" y="33064"/>
                    <a:pt x="20157" y="20157"/>
                  </a:cubicBezTo>
                  <a:cubicBezTo>
                    <a:pt x="33064" y="7251"/>
                    <a:pt x="50569" y="0"/>
                    <a:pt x="6882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498858" cy="904481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25" name="TextBox 2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54533" y="6941910"/>
            <a:ext cx="92147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3049"/>
                </a:solidFill>
                <a:latin typeface="TT Norms Bold"/>
              </a:rPr>
              <a:t>04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42632" y="6648857"/>
            <a:ext cx="5446995" cy="109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Futura PT 4"/>
              </a:rPr>
              <a:t>Inaccessibility of vocational education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66857" y="9394139"/>
            <a:ext cx="37542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3470" spc="-31">
                <a:solidFill>
                  <a:srgbClr val="9F9F9F"/>
                </a:solidFill>
                <a:latin typeface="Futura PT 2"/>
              </a:rPr>
              <a:t>#ZeroCon24</a:t>
            </a:r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324039">
            <a:off x="12529084" y="6397385"/>
            <a:ext cx="12698758" cy="8542801"/>
          </a:xfrm>
          <a:custGeom>
            <a:avLst/>
            <a:gdLst/>
            <a:ahLst/>
            <a:cxnLst/>
            <a:rect l="l" t="t" r="r" b="b"/>
            <a:pathLst>
              <a:path w="12698758" h="8542801">
                <a:moveTo>
                  <a:pt x="0" y="0"/>
                </a:moveTo>
                <a:lnTo>
                  <a:pt x="12698757" y="0"/>
                </a:lnTo>
                <a:lnTo>
                  <a:pt x="12698757" y="8542801"/>
                </a:lnTo>
                <a:lnTo>
                  <a:pt x="0" y="8542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646934">
            <a:off x="-6349379" y="7496634"/>
            <a:ext cx="12698758" cy="8542801"/>
          </a:xfrm>
          <a:custGeom>
            <a:avLst/>
            <a:gdLst/>
            <a:ahLst/>
            <a:cxnLst/>
            <a:rect l="l" t="t" r="r" b="b"/>
            <a:pathLst>
              <a:path w="12698758" h="8542801">
                <a:moveTo>
                  <a:pt x="0" y="0"/>
                </a:moveTo>
                <a:lnTo>
                  <a:pt x="12698758" y="0"/>
                </a:lnTo>
                <a:lnTo>
                  <a:pt x="12698758" y="8542801"/>
                </a:lnTo>
                <a:lnTo>
                  <a:pt x="0" y="85428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13749" y="-11997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3" y="0"/>
                </a:lnTo>
                <a:lnTo>
                  <a:pt x="4913163" y="2081394"/>
                </a:lnTo>
                <a:lnTo>
                  <a:pt x="0" y="20813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 descr="8 young men and women posing for a picture, smiling and with their arms crossed"/>
          <p:cNvSpPr/>
          <p:nvPr/>
        </p:nvSpPr>
        <p:spPr>
          <a:xfrm>
            <a:off x="-208143" y="559071"/>
            <a:ext cx="10115633" cy="10115633"/>
          </a:xfrm>
          <a:custGeom>
            <a:avLst/>
            <a:gdLst/>
            <a:ahLst/>
            <a:cxnLst/>
            <a:rect l="l" t="t" r="r" b="b"/>
            <a:pathLst>
              <a:path w="10115633" h="10115633">
                <a:moveTo>
                  <a:pt x="0" y="0"/>
                </a:moveTo>
                <a:lnTo>
                  <a:pt x="10115633" y="0"/>
                </a:lnTo>
                <a:lnTo>
                  <a:pt x="10115633" y="10115633"/>
                </a:lnTo>
                <a:lnTo>
                  <a:pt x="0" y="101156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1140700" y="3350805"/>
            <a:ext cx="5381790" cy="4718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0" normalizeH="0" baseline="0" noProof="0" dirty="0">
                <a:ln>
                  <a:noFill/>
                </a:ln>
                <a:solidFill>
                  <a:srgbClr val="8728FF"/>
                </a:solidFill>
                <a:effectLst/>
                <a:uLnTx/>
                <a:uFillTx/>
                <a:latin typeface="Futura PT 3"/>
                <a:ea typeface="+mn-ea"/>
                <a:cs typeface="+mn-cs"/>
              </a:rPr>
              <a:t>The Foundation's mission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88917" y="4000495"/>
            <a:ext cx="7485356" cy="316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Futura PT 2"/>
              </a:rPr>
              <a:t>We create equal opportunities and unlock the potential of everyone by bringing people together, teaching modern professions, inspiring them to become the best version of themselves.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721925" y="1587808"/>
            <a:ext cx="9112303" cy="17811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2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1"/>
                <a:ea typeface="+mn-ea"/>
                <a:cs typeface="+mn-cs"/>
              </a:rPr>
              <a:t>Project goal: to promote the development of an inclusive society and the inclusion of persons with disabilities in full social life</a:t>
            </a:r>
          </a:p>
        </p:txBody>
      </p:sp>
      <p:grpSp>
        <p:nvGrpSpPr>
          <p:cNvPr id="2" name="Group 2" descr="a teenager sitting on a wheelchair"/>
          <p:cNvGrpSpPr>
            <a:grpSpLocks noChangeAspect="1"/>
          </p:cNvGrpSpPr>
          <p:nvPr/>
        </p:nvGrpSpPr>
        <p:grpSpPr>
          <a:xfrm>
            <a:off x="10816090" y="1308978"/>
            <a:ext cx="4062876" cy="4062860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25000" b="-2500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684784" y="3914912"/>
            <a:ext cx="1960299" cy="220979"/>
          </a:xfrm>
          <a:custGeom>
            <a:avLst/>
            <a:gdLst/>
            <a:ahLst/>
            <a:cxnLst/>
            <a:rect l="l" t="t" r="r" b="b"/>
            <a:pathLst>
              <a:path w="1960299" h="220979">
                <a:moveTo>
                  <a:pt x="1960298" y="0"/>
                </a:moveTo>
                <a:lnTo>
                  <a:pt x="0" y="0"/>
                </a:lnTo>
                <a:lnTo>
                  <a:pt x="0" y="220979"/>
                </a:lnTo>
                <a:lnTo>
                  <a:pt x="1960298" y="220979"/>
                </a:lnTo>
                <a:lnTo>
                  <a:pt x="196029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061845">
            <a:off x="6747194" y="8828587"/>
            <a:ext cx="15193561" cy="10221123"/>
          </a:xfrm>
          <a:custGeom>
            <a:avLst/>
            <a:gdLst/>
            <a:ahLst/>
            <a:cxnLst/>
            <a:rect l="l" t="t" r="r" b="b"/>
            <a:pathLst>
              <a:path w="15193561" h="10221123">
                <a:moveTo>
                  <a:pt x="0" y="0"/>
                </a:moveTo>
                <a:lnTo>
                  <a:pt x="15193561" y="0"/>
                </a:lnTo>
                <a:lnTo>
                  <a:pt x="15193561" y="10221123"/>
                </a:lnTo>
                <a:lnTo>
                  <a:pt x="0" y="1022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270774" y="-484062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4" y="0"/>
                </a:lnTo>
                <a:lnTo>
                  <a:pt x="4913164" y="2081395"/>
                </a:lnTo>
                <a:lnTo>
                  <a:pt x="0" y="2081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3351" y="5475134"/>
            <a:ext cx="1136473" cy="1623533"/>
          </a:xfrm>
          <a:custGeom>
            <a:avLst/>
            <a:gdLst/>
            <a:ahLst/>
            <a:cxnLst/>
            <a:rect l="l" t="t" r="r" b="b"/>
            <a:pathLst>
              <a:path w="1136473" h="1623533">
                <a:moveTo>
                  <a:pt x="0" y="0"/>
                </a:moveTo>
                <a:lnTo>
                  <a:pt x="1136473" y="0"/>
                </a:lnTo>
                <a:lnTo>
                  <a:pt x="1136473" y="1623533"/>
                </a:lnTo>
                <a:lnTo>
                  <a:pt x="0" y="1623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17959">
            <a:off x="-1910107" y="8034975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 descr="one young woman sitting on a wheelchair, with her hands making a heart sign, while two young women stand behind her and hold their arms to make a heart above her"/>
          <p:cNvGrpSpPr>
            <a:grpSpLocks noChangeAspect="1"/>
          </p:cNvGrpSpPr>
          <p:nvPr/>
        </p:nvGrpSpPr>
        <p:grpSpPr>
          <a:xfrm>
            <a:off x="12847528" y="4392001"/>
            <a:ext cx="5228177" cy="522815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46271" r="-3045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1925" y="4710395"/>
            <a:ext cx="9187730" cy="1079038"/>
            <a:chOff x="0" y="0"/>
            <a:chExt cx="6512739" cy="7648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512739" cy="764878"/>
            </a:xfrm>
            <a:custGeom>
              <a:avLst/>
              <a:gdLst/>
              <a:ahLst/>
              <a:cxnLst/>
              <a:rect l="l" t="t" r="r" b="b"/>
              <a:pathLst>
                <a:path w="6512739" h="764878">
                  <a:moveTo>
                    <a:pt x="10112" y="0"/>
                  </a:moveTo>
                  <a:lnTo>
                    <a:pt x="6502627" y="0"/>
                  </a:lnTo>
                  <a:cubicBezTo>
                    <a:pt x="6508212" y="0"/>
                    <a:pt x="6512739" y="4527"/>
                    <a:pt x="6512739" y="10112"/>
                  </a:cubicBezTo>
                  <a:lnTo>
                    <a:pt x="6512739" y="754766"/>
                  </a:lnTo>
                  <a:cubicBezTo>
                    <a:pt x="6512739" y="760351"/>
                    <a:pt x="6508212" y="764878"/>
                    <a:pt x="6502627" y="764878"/>
                  </a:cubicBezTo>
                  <a:lnTo>
                    <a:pt x="10112" y="764878"/>
                  </a:lnTo>
                  <a:cubicBezTo>
                    <a:pt x="4527" y="764878"/>
                    <a:pt x="0" y="760351"/>
                    <a:pt x="0" y="754766"/>
                  </a:cubicBezTo>
                  <a:lnTo>
                    <a:pt x="0" y="10112"/>
                  </a:lnTo>
                  <a:cubicBezTo>
                    <a:pt x="0" y="4527"/>
                    <a:pt x="4527" y="0"/>
                    <a:pt x="101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B7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512739" cy="802978"/>
            </a:xfrm>
            <a:prstGeom prst="rect">
              <a:avLst/>
            </a:prstGeom>
          </p:spPr>
          <p:txBody>
            <a:bodyPr lIns="60161" tIns="60161" rIns="60161" bIns="60161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92036" y="4854813"/>
            <a:ext cx="839522" cy="71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94"/>
              </a:lnSpc>
              <a:spcBef>
                <a:spcPct val="0"/>
              </a:spcBef>
            </a:pPr>
            <a:r>
              <a:rPr lang="en-US" sz="4210">
                <a:solidFill>
                  <a:srgbClr val="000000"/>
                </a:solidFill>
                <a:latin typeface="Futura PT 1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31558" y="4856337"/>
            <a:ext cx="8744089" cy="68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38"/>
              </a:lnSpc>
              <a:spcBef>
                <a:spcPct val="0"/>
              </a:spcBef>
            </a:pPr>
            <a:r>
              <a:rPr lang="en-US" sz="3758">
                <a:solidFill>
                  <a:srgbClr val="000000"/>
                </a:solidFill>
                <a:latin typeface="Futura PT 1"/>
              </a:rPr>
              <a:t>disability outreach</a:t>
            </a:r>
          </a:p>
        </p:txBody>
      </p: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1925" y="6019629"/>
            <a:ext cx="9187730" cy="1079038"/>
            <a:chOff x="0" y="0"/>
            <a:chExt cx="6512739" cy="76487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512739" cy="764878"/>
            </a:xfrm>
            <a:custGeom>
              <a:avLst/>
              <a:gdLst/>
              <a:ahLst/>
              <a:cxnLst/>
              <a:rect l="l" t="t" r="r" b="b"/>
              <a:pathLst>
                <a:path w="6512739" h="764878">
                  <a:moveTo>
                    <a:pt x="10112" y="0"/>
                  </a:moveTo>
                  <a:lnTo>
                    <a:pt x="6502627" y="0"/>
                  </a:lnTo>
                  <a:cubicBezTo>
                    <a:pt x="6508212" y="0"/>
                    <a:pt x="6512739" y="4527"/>
                    <a:pt x="6512739" y="10112"/>
                  </a:cubicBezTo>
                  <a:lnTo>
                    <a:pt x="6512739" y="754766"/>
                  </a:lnTo>
                  <a:cubicBezTo>
                    <a:pt x="6512739" y="760351"/>
                    <a:pt x="6508212" y="764878"/>
                    <a:pt x="6502627" y="764878"/>
                  </a:cubicBezTo>
                  <a:lnTo>
                    <a:pt x="10112" y="764878"/>
                  </a:lnTo>
                  <a:cubicBezTo>
                    <a:pt x="4527" y="764878"/>
                    <a:pt x="0" y="760351"/>
                    <a:pt x="0" y="754766"/>
                  </a:cubicBezTo>
                  <a:lnTo>
                    <a:pt x="0" y="10112"/>
                  </a:lnTo>
                  <a:cubicBezTo>
                    <a:pt x="0" y="4527"/>
                    <a:pt x="4527" y="0"/>
                    <a:pt x="101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B7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6512739" cy="802978"/>
            </a:xfrm>
            <a:prstGeom prst="rect">
              <a:avLst/>
            </a:prstGeom>
          </p:spPr>
          <p:txBody>
            <a:bodyPr lIns="60161" tIns="60161" rIns="60161" bIns="60161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89162" y="6210700"/>
            <a:ext cx="822851" cy="73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0"/>
              </a:lnSpc>
              <a:spcBef>
                <a:spcPct val="0"/>
              </a:spcBef>
            </a:pPr>
            <a:r>
              <a:rPr lang="en-US" sz="4385">
                <a:solidFill>
                  <a:srgbClr val="003049"/>
                </a:solidFill>
                <a:latin typeface="Futura PT 1"/>
              </a:rPr>
              <a:t>02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31558" y="6150724"/>
            <a:ext cx="4930125" cy="708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3"/>
              </a:lnSpc>
              <a:spcBef>
                <a:spcPct val="0"/>
              </a:spcBef>
            </a:pPr>
            <a:r>
              <a:rPr lang="en-US" sz="3915">
                <a:solidFill>
                  <a:srgbClr val="000000"/>
                </a:solidFill>
                <a:latin typeface="Futura PT 1"/>
              </a:rPr>
              <a:t>community outreach</a:t>
            </a: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1925" y="7314778"/>
            <a:ext cx="9187730" cy="1079038"/>
            <a:chOff x="0" y="0"/>
            <a:chExt cx="6512739" cy="7648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512739" cy="764878"/>
            </a:xfrm>
            <a:custGeom>
              <a:avLst/>
              <a:gdLst/>
              <a:ahLst/>
              <a:cxnLst/>
              <a:rect l="l" t="t" r="r" b="b"/>
              <a:pathLst>
                <a:path w="6512739" h="764878">
                  <a:moveTo>
                    <a:pt x="10112" y="0"/>
                  </a:moveTo>
                  <a:lnTo>
                    <a:pt x="6502627" y="0"/>
                  </a:lnTo>
                  <a:cubicBezTo>
                    <a:pt x="6508212" y="0"/>
                    <a:pt x="6512739" y="4527"/>
                    <a:pt x="6512739" y="10112"/>
                  </a:cubicBezTo>
                  <a:lnTo>
                    <a:pt x="6512739" y="754766"/>
                  </a:lnTo>
                  <a:cubicBezTo>
                    <a:pt x="6512739" y="760351"/>
                    <a:pt x="6508212" y="764878"/>
                    <a:pt x="6502627" y="764878"/>
                  </a:cubicBezTo>
                  <a:lnTo>
                    <a:pt x="10112" y="764878"/>
                  </a:lnTo>
                  <a:cubicBezTo>
                    <a:pt x="4527" y="764878"/>
                    <a:pt x="0" y="760351"/>
                    <a:pt x="0" y="754766"/>
                  </a:cubicBezTo>
                  <a:lnTo>
                    <a:pt x="0" y="10112"/>
                  </a:lnTo>
                  <a:cubicBezTo>
                    <a:pt x="0" y="4527"/>
                    <a:pt x="4527" y="0"/>
                    <a:pt x="101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B7FF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6512739" cy="802978"/>
            </a:xfrm>
            <a:prstGeom prst="rect">
              <a:avLst/>
            </a:prstGeom>
          </p:spPr>
          <p:txBody>
            <a:bodyPr lIns="60161" tIns="60161" rIns="60161" bIns="60161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80826" y="7448850"/>
            <a:ext cx="839522" cy="71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94"/>
              </a:lnSpc>
              <a:spcBef>
                <a:spcPct val="0"/>
              </a:spcBef>
            </a:pPr>
            <a:r>
              <a:rPr lang="en-US" sz="4210">
                <a:solidFill>
                  <a:srgbClr val="000000"/>
                </a:solidFill>
                <a:latin typeface="Futura PT 1"/>
              </a:rPr>
              <a:t>03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31558" y="7435527"/>
            <a:ext cx="5820894" cy="708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73"/>
              </a:lnSpc>
              <a:spcBef>
                <a:spcPct val="0"/>
              </a:spcBef>
            </a:pPr>
            <a:r>
              <a:rPr lang="en-US" sz="3915">
                <a:solidFill>
                  <a:srgbClr val="000000"/>
                </a:solidFill>
                <a:latin typeface="Futura PT 1"/>
              </a:rPr>
              <a:t>government relations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266857" y="9394139"/>
            <a:ext cx="37542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3470" spc="-31">
                <a:solidFill>
                  <a:srgbClr val="9F9F9F"/>
                </a:solidFill>
                <a:latin typeface="Futura PT 2"/>
              </a:rPr>
              <a:t>#ZeroCon24</a:t>
            </a:r>
          </a:p>
        </p:txBody>
      </p:sp>
      <p:grpSp>
        <p:nvGrpSpPr>
          <p:cNvPr id="28" name="Group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219579" y="411125"/>
            <a:ext cx="3039721" cy="1368154"/>
            <a:chOff x="0" y="0"/>
            <a:chExt cx="4052962" cy="1824205"/>
          </a:xfrm>
        </p:grpSpPr>
        <p:sp>
          <p:nvSpPr>
            <p:cNvPr id="29" name="Freeform 29"/>
            <p:cNvSpPr/>
            <p:nvPr/>
          </p:nvSpPr>
          <p:spPr>
            <a:xfrm>
              <a:off x="2139342" y="0"/>
              <a:ext cx="1913620" cy="1824205"/>
            </a:xfrm>
            <a:custGeom>
              <a:avLst/>
              <a:gdLst/>
              <a:ahLst/>
              <a:cxnLst/>
              <a:rect l="l" t="t" r="r" b="b"/>
              <a:pathLst>
                <a:path w="1913620" h="1824205">
                  <a:moveTo>
                    <a:pt x="0" y="0"/>
                  </a:moveTo>
                  <a:lnTo>
                    <a:pt x="1913620" y="0"/>
                  </a:lnTo>
                  <a:lnTo>
                    <a:pt x="1913620" y="1824205"/>
                  </a:lnTo>
                  <a:lnTo>
                    <a:pt x="0" y="18242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11099" t="-57604" r="-239532" b="-4965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123683"/>
              <a:ext cx="1846951" cy="1576840"/>
            </a:xfrm>
            <a:custGeom>
              <a:avLst/>
              <a:gdLst/>
              <a:ahLst/>
              <a:cxnLst/>
              <a:rect l="l" t="t" r="r" b="b"/>
              <a:pathLst>
                <a:path w="1846951" h="1576840">
                  <a:moveTo>
                    <a:pt x="0" y="0"/>
                  </a:moveTo>
                  <a:lnTo>
                    <a:pt x="1846951" y="0"/>
                  </a:lnTo>
                  <a:lnTo>
                    <a:pt x="1846951" y="1576840"/>
                  </a:lnTo>
                  <a:lnTo>
                    <a:pt x="0" y="157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1314" t="-52196" r="-40511" b="-7592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330860">
            <a:off x="-5128966" y="6843886"/>
            <a:ext cx="13460571" cy="9055293"/>
          </a:xfrm>
          <a:custGeom>
            <a:avLst/>
            <a:gdLst/>
            <a:ahLst/>
            <a:cxnLst/>
            <a:rect l="l" t="t" r="r" b="b"/>
            <a:pathLst>
              <a:path w="13460571" h="9055293">
                <a:moveTo>
                  <a:pt x="0" y="0"/>
                </a:moveTo>
                <a:lnTo>
                  <a:pt x="13460570" y="0"/>
                </a:lnTo>
                <a:lnTo>
                  <a:pt x="13460570" y="9055293"/>
                </a:lnTo>
                <a:lnTo>
                  <a:pt x="0" y="90552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58667" y="-114300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3" y="0"/>
                </a:lnTo>
                <a:lnTo>
                  <a:pt x="4913163" y="2081394"/>
                </a:lnTo>
                <a:lnTo>
                  <a:pt x="0" y="208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54396">
            <a:off x="15163386" y="6916658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8" y="0"/>
                </a:lnTo>
                <a:lnTo>
                  <a:pt x="4191828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7059" y="2779145"/>
            <a:ext cx="4759540" cy="1973545"/>
            <a:chOff x="0" y="0"/>
            <a:chExt cx="1253542" cy="5197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3542" cy="519781"/>
            </a:xfrm>
            <a:custGeom>
              <a:avLst/>
              <a:gdLst/>
              <a:ahLst/>
              <a:cxnLst/>
              <a:rect l="l" t="t" r="r" b="b"/>
              <a:pathLst>
                <a:path w="1253542" h="519781">
                  <a:moveTo>
                    <a:pt x="40665" y="0"/>
                  </a:moveTo>
                  <a:lnTo>
                    <a:pt x="1212876" y="0"/>
                  </a:lnTo>
                  <a:cubicBezTo>
                    <a:pt x="1223661" y="0"/>
                    <a:pt x="1234005" y="4284"/>
                    <a:pt x="1241631" y="11911"/>
                  </a:cubicBezTo>
                  <a:cubicBezTo>
                    <a:pt x="1249257" y="19537"/>
                    <a:pt x="1253542" y="29880"/>
                    <a:pt x="1253542" y="40665"/>
                  </a:cubicBezTo>
                  <a:lnTo>
                    <a:pt x="1253542" y="479116"/>
                  </a:lnTo>
                  <a:cubicBezTo>
                    <a:pt x="1253542" y="501575"/>
                    <a:pt x="1235335" y="519781"/>
                    <a:pt x="1212876" y="519781"/>
                  </a:cubicBezTo>
                  <a:lnTo>
                    <a:pt x="40665" y="519781"/>
                  </a:lnTo>
                  <a:cubicBezTo>
                    <a:pt x="18206" y="519781"/>
                    <a:pt x="0" y="501575"/>
                    <a:pt x="0" y="479116"/>
                  </a:cubicBezTo>
                  <a:lnTo>
                    <a:pt x="0" y="40665"/>
                  </a:lnTo>
                  <a:cubicBezTo>
                    <a:pt x="0" y="18206"/>
                    <a:pt x="18206" y="0"/>
                    <a:pt x="40665" y="0"/>
                  </a:cubicBezTo>
                  <a:close/>
                </a:path>
              </a:pathLst>
            </a:custGeom>
            <a:solidFill>
              <a:srgbClr val="00B7FF">
                <a:alpha val="23922"/>
              </a:srgbClr>
            </a:solidFill>
            <a:ln w="19050" cap="rnd">
              <a:solidFill>
                <a:srgbClr val="0050F5">
                  <a:alpha val="23922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53542" cy="548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7059" y="3355110"/>
            <a:ext cx="1553520" cy="820272"/>
            <a:chOff x="0" y="0"/>
            <a:chExt cx="1724918" cy="9107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24918" cy="910772"/>
            </a:xfrm>
            <a:custGeom>
              <a:avLst/>
              <a:gdLst/>
              <a:ahLst/>
              <a:cxnLst/>
              <a:rect l="l" t="t" r="r" b="b"/>
              <a:pathLst>
                <a:path w="1724918" h="910772">
                  <a:moveTo>
                    <a:pt x="59802" y="0"/>
                  </a:moveTo>
                  <a:lnTo>
                    <a:pt x="1665116" y="0"/>
                  </a:lnTo>
                  <a:cubicBezTo>
                    <a:pt x="1698143" y="0"/>
                    <a:pt x="1724918" y="26774"/>
                    <a:pt x="1724918" y="59802"/>
                  </a:cubicBezTo>
                  <a:lnTo>
                    <a:pt x="1724918" y="850970"/>
                  </a:lnTo>
                  <a:cubicBezTo>
                    <a:pt x="1724918" y="883997"/>
                    <a:pt x="1698143" y="910772"/>
                    <a:pt x="1665116" y="910772"/>
                  </a:cubicBezTo>
                  <a:lnTo>
                    <a:pt x="59802" y="910772"/>
                  </a:lnTo>
                  <a:cubicBezTo>
                    <a:pt x="43941" y="910772"/>
                    <a:pt x="28730" y="904471"/>
                    <a:pt x="17515" y="893256"/>
                  </a:cubicBezTo>
                  <a:cubicBezTo>
                    <a:pt x="6301" y="882041"/>
                    <a:pt x="0" y="866830"/>
                    <a:pt x="0" y="850970"/>
                  </a:cubicBezTo>
                  <a:lnTo>
                    <a:pt x="0" y="59802"/>
                  </a:lnTo>
                  <a:cubicBezTo>
                    <a:pt x="0" y="43941"/>
                    <a:pt x="6301" y="28730"/>
                    <a:pt x="17515" y="17515"/>
                  </a:cubicBezTo>
                  <a:cubicBezTo>
                    <a:pt x="28730" y="6301"/>
                    <a:pt x="43941" y="0"/>
                    <a:pt x="59802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24918" cy="948872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27884" y="3336722"/>
            <a:ext cx="4914604" cy="1973545"/>
            <a:chOff x="0" y="0"/>
            <a:chExt cx="1294381" cy="5197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4381" cy="519781"/>
            </a:xfrm>
            <a:custGeom>
              <a:avLst/>
              <a:gdLst/>
              <a:ahLst/>
              <a:cxnLst/>
              <a:rect l="l" t="t" r="r" b="b"/>
              <a:pathLst>
                <a:path w="1294381" h="519781">
                  <a:moveTo>
                    <a:pt x="39382" y="0"/>
                  </a:moveTo>
                  <a:lnTo>
                    <a:pt x="1254999" y="0"/>
                  </a:lnTo>
                  <a:cubicBezTo>
                    <a:pt x="1265444" y="0"/>
                    <a:pt x="1275461" y="4149"/>
                    <a:pt x="1282847" y="11535"/>
                  </a:cubicBezTo>
                  <a:cubicBezTo>
                    <a:pt x="1290232" y="18920"/>
                    <a:pt x="1294381" y="28937"/>
                    <a:pt x="1294381" y="39382"/>
                  </a:cubicBezTo>
                  <a:lnTo>
                    <a:pt x="1294381" y="480399"/>
                  </a:lnTo>
                  <a:cubicBezTo>
                    <a:pt x="1294381" y="502149"/>
                    <a:pt x="1276749" y="519781"/>
                    <a:pt x="1254999" y="519781"/>
                  </a:cubicBezTo>
                  <a:lnTo>
                    <a:pt x="39382" y="519781"/>
                  </a:lnTo>
                  <a:cubicBezTo>
                    <a:pt x="17632" y="519781"/>
                    <a:pt x="0" y="502149"/>
                    <a:pt x="0" y="480399"/>
                  </a:cubicBezTo>
                  <a:lnTo>
                    <a:pt x="0" y="39382"/>
                  </a:lnTo>
                  <a:cubicBezTo>
                    <a:pt x="0" y="17632"/>
                    <a:pt x="17632" y="0"/>
                    <a:pt x="39382" y="0"/>
                  </a:cubicBezTo>
                  <a:close/>
                </a:path>
              </a:pathLst>
            </a:custGeom>
            <a:solidFill>
              <a:srgbClr val="00B7FF">
                <a:alpha val="23922"/>
              </a:srgbClr>
            </a:solidFill>
            <a:ln w="19050" cap="rnd">
              <a:solidFill>
                <a:srgbClr val="FFFFFF">
                  <a:alpha val="23922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294381" cy="548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27884" y="3913358"/>
            <a:ext cx="1348654" cy="820272"/>
            <a:chOff x="0" y="0"/>
            <a:chExt cx="1497450" cy="9107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97450" cy="910772"/>
            </a:xfrm>
            <a:custGeom>
              <a:avLst/>
              <a:gdLst/>
              <a:ahLst/>
              <a:cxnLst/>
              <a:rect l="l" t="t" r="r" b="b"/>
              <a:pathLst>
                <a:path w="1497450" h="910772">
                  <a:moveTo>
                    <a:pt x="0" y="0"/>
                  </a:moveTo>
                  <a:lnTo>
                    <a:pt x="1497450" y="0"/>
                  </a:lnTo>
                  <a:lnTo>
                    <a:pt x="1497450" y="910772"/>
                  </a:lnTo>
                  <a:lnTo>
                    <a:pt x="0" y="910772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497450" cy="948872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843906" y="4025997"/>
            <a:ext cx="103263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TT Norms Bold"/>
              </a:rPr>
              <a:t>80 %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95613" y="3732944"/>
            <a:ext cx="2962959" cy="109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TT Norms"/>
              </a:rPr>
              <a:t>Graduates with disabilities</a:t>
            </a:r>
          </a:p>
        </p:txBody>
      </p: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83772" y="2779145"/>
            <a:ext cx="5078353" cy="1973545"/>
            <a:chOff x="0" y="0"/>
            <a:chExt cx="1337509" cy="5197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37509" cy="519781"/>
            </a:xfrm>
            <a:custGeom>
              <a:avLst/>
              <a:gdLst/>
              <a:ahLst/>
              <a:cxnLst/>
              <a:rect l="l" t="t" r="r" b="b"/>
              <a:pathLst>
                <a:path w="1337509" h="519781">
                  <a:moveTo>
                    <a:pt x="38112" y="0"/>
                  </a:moveTo>
                  <a:lnTo>
                    <a:pt x="1299396" y="0"/>
                  </a:lnTo>
                  <a:cubicBezTo>
                    <a:pt x="1309504" y="0"/>
                    <a:pt x="1319198" y="4015"/>
                    <a:pt x="1326346" y="11163"/>
                  </a:cubicBezTo>
                  <a:cubicBezTo>
                    <a:pt x="1333493" y="18310"/>
                    <a:pt x="1337509" y="28004"/>
                    <a:pt x="1337509" y="38112"/>
                  </a:cubicBezTo>
                  <a:lnTo>
                    <a:pt x="1337509" y="481669"/>
                  </a:lnTo>
                  <a:cubicBezTo>
                    <a:pt x="1337509" y="491777"/>
                    <a:pt x="1333493" y="501471"/>
                    <a:pt x="1326346" y="508619"/>
                  </a:cubicBezTo>
                  <a:cubicBezTo>
                    <a:pt x="1319198" y="515766"/>
                    <a:pt x="1309504" y="519781"/>
                    <a:pt x="1299396" y="519781"/>
                  </a:cubicBezTo>
                  <a:lnTo>
                    <a:pt x="38112" y="519781"/>
                  </a:lnTo>
                  <a:cubicBezTo>
                    <a:pt x="28004" y="519781"/>
                    <a:pt x="18310" y="515766"/>
                    <a:pt x="11163" y="508619"/>
                  </a:cubicBezTo>
                  <a:cubicBezTo>
                    <a:pt x="4015" y="501471"/>
                    <a:pt x="0" y="491777"/>
                    <a:pt x="0" y="481669"/>
                  </a:cubicBezTo>
                  <a:lnTo>
                    <a:pt x="0" y="38112"/>
                  </a:lnTo>
                  <a:cubicBezTo>
                    <a:pt x="0" y="28004"/>
                    <a:pt x="4015" y="18310"/>
                    <a:pt x="11163" y="11163"/>
                  </a:cubicBezTo>
                  <a:cubicBezTo>
                    <a:pt x="18310" y="4015"/>
                    <a:pt x="28004" y="0"/>
                    <a:pt x="38112" y="0"/>
                  </a:cubicBezTo>
                  <a:close/>
                </a:path>
              </a:pathLst>
            </a:custGeom>
            <a:solidFill>
              <a:srgbClr val="00B7FF">
                <a:alpha val="23922"/>
              </a:srgbClr>
            </a:solidFill>
            <a:ln w="19050" cap="rnd">
              <a:solidFill>
                <a:srgbClr val="FFFFFF">
                  <a:alpha val="23922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337509" cy="548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82588" y="3355782"/>
            <a:ext cx="1648657" cy="820272"/>
            <a:chOff x="0" y="0"/>
            <a:chExt cx="1830552" cy="91077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30552" cy="910772"/>
            </a:xfrm>
            <a:custGeom>
              <a:avLst/>
              <a:gdLst/>
              <a:ahLst/>
              <a:cxnLst/>
              <a:rect l="l" t="t" r="r" b="b"/>
              <a:pathLst>
                <a:path w="1830552" h="910772">
                  <a:moveTo>
                    <a:pt x="56351" y="0"/>
                  </a:moveTo>
                  <a:lnTo>
                    <a:pt x="1774201" y="0"/>
                  </a:lnTo>
                  <a:cubicBezTo>
                    <a:pt x="1805323" y="0"/>
                    <a:pt x="1830552" y="25229"/>
                    <a:pt x="1830552" y="56351"/>
                  </a:cubicBezTo>
                  <a:lnTo>
                    <a:pt x="1830552" y="854421"/>
                  </a:lnTo>
                  <a:cubicBezTo>
                    <a:pt x="1830552" y="885542"/>
                    <a:pt x="1805323" y="910772"/>
                    <a:pt x="1774201" y="910772"/>
                  </a:cubicBezTo>
                  <a:lnTo>
                    <a:pt x="56351" y="910772"/>
                  </a:lnTo>
                  <a:cubicBezTo>
                    <a:pt x="41406" y="910772"/>
                    <a:pt x="27073" y="904835"/>
                    <a:pt x="16505" y="894267"/>
                  </a:cubicBezTo>
                  <a:cubicBezTo>
                    <a:pt x="5937" y="883699"/>
                    <a:pt x="0" y="869366"/>
                    <a:pt x="0" y="854421"/>
                  </a:cubicBezTo>
                  <a:lnTo>
                    <a:pt x="0" y="56351"/>
                  </a:lnTo>
                  <a:cubicBezTo>
                    <a:pt x="0" y="25229"/>
                    <a:pt x="25229" y="0"/>
                    <a:pt x="5635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830552" cy="948872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grpSp>
        <p:nvGrpSpPr>
          <p:cNvPr id="25" name="Group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82588" y="3355782"/>
            <a:ext cx="1050643" cy="820272"/>
            <a:chOff x="0" y="0"/>
            <a:chExt cx="1166559" cy="9107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66559" cy="910772"/>
            </a:xfrm>
            <a:custGeom>
              <a:avLst/>
              <a:gdLst/>
              <a:ahLst/>
              <a:cxnLst/>
              <a:rect l="l" t="t" r="r" b="b"/>
              <a:pathLst>
                <a:path w="1166559" h="910772">
                  <a:moveTo>
                    <a:pt x="0" y="0"/>
                  </a:moveTo>
                  <a:lnTo>
                    <a:pt x="1166559" y="0"/>
                  </a:lnTo>
                  <a:lnTo>
                    <a:pt x="1166559" y="910772"/>
                  </a:lnTo>
                  <a:lnTo>
                    <a:pt x="0" y="910772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166559" cy="948872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011"/>
                </a:lnSpc>
              </a:pPr>
              <a:endParaRPr/>
            </a:p>
          </p:txBody>
        </p:sp>
      </p:grp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6612136" y="1017375"/>
            <a:ext cx="5063728" cy="9334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3"/>
                <a:ea typeface="+mn-ea"/>
                <a:cs typeface="+mn-cs"/>
              </a:rPr>
              <a:t>Project results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43082" y="3467748"/>
            <a:ext cx="103263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TT Norms Bold"/>
              </a:rPr>
              <a:t>900+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980429" y="3472193"/>
            <a:ext cx="2204429" cy="53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TT Norms"/>
              </a:rPr>
              <a:t>Graduates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398610" y="3468420"/>
            <a:ext cx="111546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TT Norms Bold"/>
              </a:rPr>
              <a:t>90 %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950320" y="3174696"/>
            <a:ext cx="2892923" cy="1095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TT Norms"/>
              </a:rPr>
              <a:t>Graduates are employed</a:t>
            </a:r>
          </a:p>
        </p:txBody>
      </p:sp>
      <p:sp>
        <p:nvSpPr>
          <p:cNvPr id="33" name="Freeform 33" descr="a group of women standing behind a man sitting on a wheelchair, all posing for a picture and giving a thumb up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110118" y="4323494"/>
            <a:ext cx="5972470" cy="5972470"/>
          </a:xfrm>
          <a:custGeom>
            <a:avLst/>
            <a:gdLst/>
            <a:ahLst/>
            <a:cxnLst/>
            <a:rect l="l" t="t" r="r" b="b"/>
            <a:pathLst>
              <a:path w="5972470" h="5972470">
                <a:moveTo>
                  <a:pt x="0" y="0"/>
                </a:moveTo>
                <a:lnTo>
                  <a:pt x="5972470" y="0"/>
                </a:lnTo>
                <a:lnTo>
                  <a:pt x="5972470" y="5972470"/>
                </a:lnTo>
                <a:lnTo>
                  <a:pt x="0" y="59724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737246" y="3917976"/>
            <a:ext cx="0" cy="4517972"/>
          </a:xfrm>
          <a:prstGeom prst="line">
            <a:avLst/>
          </a:prstGeom>
          <a:ln w="38100" cap="rnd">
            <a:solidFill>
              <a:srgbClr val="32323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 descr="2019:&#10;1 project&#10;16 graduates&#10;3 partners&#10;88 application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282744" y="2509838"/>
            <a:ext cx="5765609" cy="3667125"/>
            <a:chOff x="0" y="0"/>
            <a:chExt cx="7687479" cy="4889500"/>
          </a:xfrm>
        </p:grpSpPr>
        <p:sp>
          <p:nvSpPr>
            <p:cNvPr id="4" name="TextBox 4"/>
            <p:cNvSpPr txBox="1"/>
            <p:nvPr/>
          </p:nvSpPr>
          <p:spPr>
            <a:xfrm>
              <a:off x="0" y="2079625"/>
              <a:ext cx="7687479" cy="2809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150" dirty="0">
                  <a:solidFill>
                    <a:srgbClr val="484848"/>
                  </a:solidFill>
                  <a:latin typeface="Futura PT 4"/>
                </a:rPr>
                <a:t>1 project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150" dirty="0">
                  <a:solidFill>
                    <a:srgbClr val="484848"/>
                  </a:solidFill>
                  <a:latin typeface="Futura PT 4"/>
                </a:rPr>
                <a:t>16 graduates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150" dirty="0">
                  <a:solidFill>
                    <a:srgbClr val="484848"/>
                  </a:solidFill>
                  <a:latin typeface="Futura PT 4"/>
                </a:rPr>
                <a:t>3 partners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150" dirty="0">
                  <a:solidFill>
                    <a:srgbClr val="484848"/>
                  </a:solidFill>
                  <a:latin typeface="Futura PT 4"/>
                </a:rPr>
                <a:t>88 applications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71450"/>
              <a:ext cx="7687479" cy="2000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599"/>
                </a:lnSpc>
                <a:spcBef>
                  <a:spcPct val="0"/>
                </a:spcBef>
              </a:pPr>
              <a:r>
                <a:rPr lang="en-US" sz="9000" spc="-189" dirty="0">
                  <a:solidFill>
                    <a:srgbClr val="474747"/>
                  </a:solidFill>
                  <a:latin typeface="Futura PT 3"/>
                </a:rPr>
                <a:t>2019</a:t>
              </a:r>
            </a:p>
          </p:txBody>
        </p:sp>
      </p:grpSp>
      <p:grpSp>
        <p:nvGrpSpPr>
          <p:cNvPr id="6" name="Group 6" descr="2023:&#10;35 completed projects&#10;45 courses in the digital sphere&#10;3 languages of instruction&#10;900+ graduates&#10;90% of employed graduates&#10;100+ partners&#10;6000+ application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533065" y="2509838"/>
            <a:ext cx="8707218" cy="5267325"/>
            <a:chOff x="0" y="0"/>
            <a:chExt cx="11609625" cy="7023100"/>
          </a:xfrm>
        </p:grpSpPr>
        <p:sp>
          <p:nvSpPr>
            <p:cNvPr id="7" name="TextBox 7"/>
            <p:cNvSpPr txBox="1"/>
            <p:nvPr/>
          </p:nvSpPr>
          <p:spPr>
            <a:xfrm>
              <a:off x="0" y="2079625"/>
              <a:ext cx="11609625" cy="4943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150" dirty="0">
                  <a:solidFill>
                    <a:srgbClr val="484848"/>
                  </a:solidFill>
                  <a:latin typeface="Futura PT 4"/>
                </a:rPr>
                <a:t>35 completed projects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150" dirty="0">
                  <a:solidFill>
                    <a:srgbClr val="484848"/>
                  </a:solidFill>
                  <a:latin typeface="Futura PT 4"/>
                </a:rPr>
                <a:t>45 courses in the digital sphere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150" dirty="0">
                  <a:solidFill>
                    <a:srgbClr val="484848"/>
                  </a:solidFill>
                  <a:latin typeface="Futura PT 4"/>
                </a:rPr>
                <a:t>3 languages of instruction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150" dirty="0">
                  <a:solidFill>
                    <a:srgbClr val="484848"/>
                  </a:solidFill>
                  <a:latin typeface="Futura PT 4"/>
                </a:rPr>
                <a:t>900+ graduates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150" dirty="0">
                  <a:solidFill>
                    <a:srgbClr val="484848"/>
                  </a:solidFill>
                  <a:latin typeface="Futura PT 4"/>
                </a:rPr>
                <a:t>90% of employed graduates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150" dirty="0">
                  <a:solidFill>
                    <a:srgbClr val="484848"/>
                  </a:solidFill>
                  <a:latin typeface="Futura PT 4"/>
                </a:rPr>
                <a:t>100+ partners</a:t>
              </a:r>
            </a:p>
            <a:p>
              <a:pPr marL="647700" lvl="1" indent="-323850">
                <a:lnSpc>
                  <a:spcPts val="4200"/>
                </a:lnSpc>
                <a:buFont typeface="Arial"/>
                <a:buChar char="•"/>
              </a:pPr>
              <a:r>
                <a:rPr lang="en-US" sz="3000" spc="150" dirty="0">
                  <a:solidFill>
                    <a:srgbClr val="484848"/>
                  </a:solidFill>
                  <a:latin typeface="Futura PT 4"/>
                </a:rPr>
                <a:t>6000+ applications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71450"/>
              <a:ext cx="7687479" cy="2000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599"/>
                </a:lnSpc>
                <a:spcBef>
                  <a:spcPct val="0"/>
                </a:spcBef>
              </a:pPr>
              <a:r>
                <a:rPr lang="en-US" sz="9000">
                  <a:solidFill>
                    <a:srgbClr val="474747"/>
                  </a:solidFill>
                  <a:latin typeface="Futura PT 3"/>
                </a:rPr>
                <a:t>2023</a:t>
              </a:r>
            </a:p>
          </p:txBody>
        </p:sp>
      </p:grp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02332">
            <a:off x="-6435042" y="5585761"/>
            <a:ext cx="15193561" cy="10221123"/>
          </a:xfrm>
          <a:custGeom>
            <a:avLst/>
            <a:gdLst/>
            <a:ahLst/>
            <a:cxnLst/>
            <a:rect l="l" t="t" r="r" b="b"/>
            <a:pathLst>
              <a:path w="15193561" h="10221123">
                <a:moveTo>
                  <a:pt x="0" y="0"/>
                </a:moveTo>
                <a:lnTo>
                  <a:pt x="15193561" y="0"/>
                </a:lnTo>
                <a:lnTo>
                  <a:pt x="15193561" y="10221123"/>
                </a:lnTo>
                <a:lnTo>
                  <a:pt x="0" y="10221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94843" y="-119245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3" y="0"/>
                </a:lnTo>
                <a:lnTo>
                  <a:pt x="4913163" y="2081395"/>
                </a:lnTo>
                <a:lnTo>
                  <a:pt x="0" y="2081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54396">
            <a:off x="15031527" y="6890811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9" y="0"/>
                </a:lnTo>
                <a:lnTo>
                  <a:pt x="4191829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6857" y="9394139"/>
            <a:ext cx="3754285" cy="514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70" b="0" i="0" u="none" strike="noStrike" kern="1200" cap="none" spc="-31" normalizeH="0" baseline="0" noProof="0" dirty="0">
                <a:ln>
                  <a:noFill/>
                </a:ln>
                <a:solidFill>
                  <a:srgbClr val="9F9F9F"/>
                </a:solidFill>
                <a:effectLst/>
                <a:uLnTx/>
                <a:uFillTx/>
                <a:latin typeface="Futura PT 2"/>
                <a:ea typeface="+mn-ea"/>
                <a:cs typeface="+mn-cs"/>
              </a:rPr>
              <a:t>#ZeroCon24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3"/>
          <p:cNvSpPr txBox="1">
            <a:spLocks noGrp="1"/>
          </p:cNvSpPr>
          <p:nvPr>
            <p:ph type="title" idx="4294967295"/>
          </p:nvPr>
        </p:nvSpPr>
        <p:spPr>
          <a:xfrm>
            <a:off x="5083385" y="1095202"/>
            <a:ext cx="8121231" cy="9334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3"/>
                <a:ea typeface="+mn-ea"/>
                <a:cs typeface="+mn-cs"/>
              </a:rPr>
              <a:t>Implemented projects</a:t>
            </a:r>
          </a:p>
        </p:txBody>
      </p:sp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02332">
            <a:off x="-10038900" y="6810620"/>
            <a:ext cx="15193561" cy="10221123"/>
          </a:xfrm>
          <a:custGeom>
            <a:avLst/>
            <a:gdLst/>
            <a:ahLst/>
            <a:cxnLst/>
            <a:rect l="l" t="t" r="r" b="b"/>
            <a:pathLst>
              <a:path w="15193561" h="10221123">
                <a:moveTo>
                  <a:pt x="0" y="0"/>
                </a:moveTo>
                <a:lnTo>
                  <a:pt x="15193560" y="0"/>
                </a:lnTo>
                <a:lnTo>
                  <a:pt x="15193560" y="10221123"/>
                </a:lnTo>
                <a:lnTo>
                  <a:pt x="0" y="10221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94843" y="-119245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3" y="0"/>
                </a:lnTo>
                <a:lnTo>
                  <a:pt x="4913163" y="2081395"/>
                </a:lnTo>
                <a:lnTo>
                  <a:pt x="0" y="2081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254396">
            <a:off x="17983036" y="5514663"/>
            <a:ext cx="4191829" cy="6035356"/>
          </a:xfrm>
          <a:custGeom>
            <a:avLst/>
            <a:gdLst/>
            <a:ahLst/>
            <a:cxnLst/>
            <a:rect l="l" t="t" r="r" b="b"/>
            <a:pathLst>
              <a:path w="4191829" h="6035356">
                <a:moveTo>
                  <a:pt x="0" y="0"/>
                </a:moveTo>
                <a:lnTo>
                  <a:pt x="4191828" y="0"/>
                </a:lnTo>
                <a:lnTo>
                  <a:pt x="4191828" y="6035355"/>
                </a:lnTo>
                <a:lnTo>
                  <a:pt x="0" y="6035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23297" y="2718257"/>
            <a:ext cx="3174817" cy="754046"/>
            <a:chOff x="0" y="0"/>
            <a:chExt cx="1218110" cy="289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8110" cy="289311"/>
            </a:xfrm>
            <a:custGeom>
              <a:avLst/>
              <a:gdLst/>
              <a:ahLst/>
              <a:cxnLst/>
              <a:rect l="l" t="t" r="r" b="b"/>
              <a:pathLst>
                <a:path w="1218110" h="289311">
                  <a:moveTo>
                    <a:pt x="144656" y="0"/>
                  </a:moveTo>
                  <a:lnTo>
                    <a:pt x="1073455" y="0"/>
                  </a:lnTo>
                  <a:cubicBezTo>
                    <a:pt x="1153346" y="0"/>
                    <a:pt x="1218110" y="64765"/>
                    <a:pt x="1218110" y="144656"/>
                  </a:cubicBezTo>
                  <a:lnTo>
                    <a:pt x="1218110" y="144656"/>
                  </a:lnTo>
                  <a:cubicBezTo>
                    <a:pt x="1218110" y="224547"/>
                    <a:pt x="1153346" y="289311"/>
                    <a:pt x="1073455" y="289311"/>
                  </a:cubicBezTo>
                  <a:lnTo>
                    <a:pt x="144656" y="289311"/>
                  </a:lnTo>
                  <a:cubicBezTo>
                    <a:pt x="64765" y="289311"/>
                    <a:pt x="0" y="224547"/>
                    <a:pt x="0" y="144656"/>
                  </a:cubicBezTo>
                  <a:lnTo>
                    <a:pt x="0" y="144656"/>
                  </a:lnTo>
                  <a:cubicBezTo>
                    <a:pt x="0" y="64765"/>
                    <a:pt x="64765" y="0"/>
                    <a:pt x="144656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18110" cy="327411"/>
            </a:xfrm>
            <a:prstGeom prst="rect">
              <a:avLst/>
            </a:prstGeom>
          </p:spPr>
          <p:txBody>
            <a:bodyPr lIns="34871" tIns="34871" rIns="34871" bIns="3487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 descr="conNEXUS"/>
          <p:cNvSpPr/>
          <p:nvPr/>
        </p:nvSpPr>
        <p:spPr>
          <a:xfrm>
            <a:off x="1704880" y="2718257"/>
            <a:ext cx="2075692" cy="2075692"/>
          </a:xfrm>
          <a:custGeom>
            <a:avLst/>
            <a:gdLst/>
            <a:ahLst/>
            <a:cxnLst/>
            <a:rect l="l" t="t" r="r" b="b"/>
            <a:pathLst>
              <a:path w="2075692" h="2075692">
                <a:moveTo>
                  <a:pt x="0" y="0"/>
                </a:moveTo>
                <a:lnTo>
                  <a:pt x="2075693" y="0"/>
                </a:lnTo>
                <a:lnTo>
                  <a:pt x="2075693" y="2075692"/>
                </a:lnTo>
                <a:lnTo>
                  <a:pt x="0" y="20756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6578707" y="2838259"/>
            <a:ext cx="2892210" cy="517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6"/>
              </a:lnSpc>
            </a:pPr>
            <a:r>
              <a:rPr lang="en-US" sz="3393">
                <a:solidFill>
                  <a:srgbClr val="FFFFFF"/>
                </a:solidFill>
                <a:latin typeface="Montserrat 1"/>
              </a:rPr>
              <a:t>ITEACH</a:t>
            </a:r>
            <a:r>
              <a:rPr lang="en-US" sz="3393">
                <a:solidFill>
                  <a:srgbClr val="19ECD0"/>
                </a:solidFill>
                <a:latin typeface="Montserrat 1"/>
              </a:rPr>
              <a:t>ME</a:t>
            </a:r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43859" y="4406439"/>
            <a:ext cx="3733691" cy="886783"/>
            <a:chOff x="0" y="0"/>
            <a:chExt cx="1218110" cy="2893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18110" cy="289311"/>
            </a:xfrm>
            <a:custGeom>
              <a:avLst/>
              <a:gdLst/>
              <a:ahLst/>
              <a:cxnLst/>
              <a:rect l="l" t="t" r="r" b="b"/>
              <a:pathLst>
                <a:path w="1218110" h="289311">
                  <a:moveTo>
                    <a:pt x="144656" y="0"/>
                  </a:moveTo>
                  <a:lnTo>
                    <a:pt x="1073455" y="0"/>
                  </a:lnTo>
                  <a:cubicBezTo>
                    <a:pt x="1153346" y="0"/>
                    <a:pt x="1218110" y="64765"/>
                    <a:pt x="1218110" y="144656"/>
                  </a:cubicBezTo>
                  <a:lnTo>
                    <a:pt x="1218110" y="144656"/>
                  </a:lnTo>
                  <a:cubicBezTo>
                    <a:pt x="1218110" y="224547"/>
                    <a:pt x="1153346" y="289311"/>
                    <a:pt x="1073455" y="289311"/>
                  </a:cubicBezTo>
                  <a:lnTo>
                    <a:pt x="144656" y="289311"/>
                  </a:lnTo>
                  <a:cubicBezTo>
                    <a:pt x="64765" y="289311"/>
                    <a:pt x="0" y="224547"/>
                    <a:pt x="0" y="144656"/>
                  </a:cubicBezTo>
                  <a:lnTo>
                    <a:pt x="0" y="144656"/>
                  </a:lnTo>
                  <a:cubicBezTo>
                    <a:pt x="0" y="64765"/>
                    <a:pt x="64765" y="0"/>
                    <a:pt x="144656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18110" cy="327411"/>
            </a:xfrm>
            <a:prstGeom prst="rect">
              <a:avLst/>
            </a:prstGeom>
          </p:spPr>
          <p:txBody>
            <a:bodyPr lIns="41010" tIns="41010" rIns="41010" bIns="4101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 descr="OrleTECH"/>
          <p:cNvSpPr/>
          <p:nvPr/>
        </p:nvSpPr>
        <p:spPr>
          <a:xfrm>
            <a:off x="1286630" y="4339746"/>
            <a:ext cx="2912192" cy="1638108"/>
          </a:xfrm>
          <a:custGeom>
            <a:avLst/>
            <a:gdLst/>
            <a:ahLst/>
            <a:cxnLst/>
            <a:rect l="l" t="t" r="r" b="b"/>
            <a:pathLst>
              <a:path w="2912192" h="1638108">
                <a:moveTo>
                  <a:pt x="0" y="0"/>
                </a:moveTo>
                <a:lnTo>
                  <a:pt x="2912193" y="0"/>
                </a:lnTo>
                <a:lnTo>
                  <a:pt x="2912193" y="1638108"/>
                </a:lnTo>
                <a:lnTo>
                  <a:pt x="0" y="1638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6326628" y="4586153"/>
            <a:ext cx="3401337" cy="51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3398">
                <a:solidFill>
                  <a:srgbClr val="FFFFFF"/>
                </a:solidFill>
                <a:latin typeface="Montserrat 1"/>
              </a:rPr>
              <a:t>JASSPACE</a:t>
            </a:r>
          </a:p>
        </p:txBody>
      </p: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29206" y="5791044"/>
            <a:ext cx="4162997" cy="1399406"/>
            <a:chOff x="0" y="0"/>
            <a:chExt cx="1358171" cy="4565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58171" cy="456554"/>
            </a:xfrm>
            <a:custGeom>
              <a:avLst/>
              <a:gdLst/>
              <a:ahLst/>
              <a:cxnLst/>
              <a:rect l="l" t="t" r="r" b="b"/>
              <a:pathLst>
                <a:path w="1358171" h="456554">
                  <a:moveTo>
                    <a:pt x="185970" y="0"/>
                  </a:moveTo>
                  <a:lnTo>
                    <a:pt x="1172201" y="0"/>
                  </a:lnTo>
                  <a:cubicBezTo>
                    <a:pt x="1221523" y="0"/>
                    <a:pt x="1268825" y="19593"/>
                    <a:pt x="1303701" y="54469"/>
                  </a:cubicBezTo>
                  <a:cubicBezTo>
                    <a:pt x="1338577" y="89345"/>
                    <a:pt x="1358171" y="136648"/>
                    <a:pt x="1358171" y="185970"/>
                  </a:cubicBezTo>
                  <a:lnTo>
                    <a:pt x="1358171" y="270584"/>
                  </a:lnTo>
                  <a:cubicBezTo>
                    <a:pt x="1358171" y="319906"/>
                    <a:pt x="1338577" y="367208"/>
                    <a:pt x="1303701" y="402084"/>
                  </a:cubicBezTo>
                  <a:cubicBezTo>
                    <a:pt x="1268825" y="436960"/>
                    <a:pt x="1221523" y="456554"/>
                    <a:pt x="1172201" y="456554"/>
                  </a:cubicBezTo>
                  <a:lnTo>
                    <a:pt x="185970" y="456554"/>
                  </a:lnTo>
                  <a:cubicBezTo>
                    <a:pt x="136648" y="456554"/>
                    <a:pt x="89345" y="436960"/>
                    <a:pt x="54469" y="402084"/>
                  </a:cubicBezTo>
                  <a:cubicBezTo>
                    <a:pt x="19593" y="367208"/>
                    <a:pt x="0" y="319906"/>
                    <a:pt x="0" y="270584"/>
                  </a:cubicBezTo>
                  <a:lnTo>
                    <a:pt x="0" y="185970"/>
                  </a:lnTo>
                  <a:cubicBezTo>
                    <a:pt x="0" y="136648"/>
                    <a:pt x="19593" y="89345"/>
                    <a:pt x="54469" y="54469"/>
                  </a:cubicBezTo>
                  <a:cubicBezTo>
                    <a:pt x="89345" y="19593"/>
                    <a:pt x="136648" y="0"/>
                    <a:pt x="185970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358171" cy="494654"/>
            </a:xfrm>
            <a:prstGeom prst="rect">
              <a:avLst/>
            </a:prstGeom>
          </p:spPr>
          <p:txBody>
            <a:bodyPr lIns="41010" tIns="41010" rIns="41010" bIns="4101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114491" y="6227069"/>
            <a:ext cx="3792428" cy="51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3398">
                <a:solidFill>
                  <a:srgbClr val="FFFFFF"/>
                </a:solidFill>
                <a:latin typeface="Montserrat 1"/>
              </a:rPr>
              <a:t>CIVILTECH</a:t>
            </a:r>
          </a:p>
        </p:txBody>
      </p: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29206" y="7692611"/>
            <a:ext cx="4162997" cy="1399406"/>
            <a:chOff x="0" y="0"/>
            <a:chExt cx="1358171" cy="4565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58171" cy="456554"/>
            </a:xfrm>
            <a:custGeom>
              <a:avLst/>
              <a:gdLst/>
              <a:ahLst/>
              <a:cxnLst/>
              <a:rect l="l" t="t" r="r" b="b"/>
              <a:pathLst>
                <a:path w="1358171" h="456554">
                  <a:moveTo>
                    <a:pt x="185970" y="0"/>
                  </a:moveTo>
                  <a:lnTo>
                    <a:pt x="1172201" y="0"/>
                  </a:lnTo>
                  <a:cubicBezTo>
                    <a:pt x="1221523" y="0"/>
                    <a:pt x="1268825" y="19593"/>
                    <a:pt x="1303701" y="54469"/>
                  </a:cubicBezTo>
                  <a:cubicBezTo>
                    <a:pt x="1338577" y="89345"/>
                    <a:pt x="1358171" y="136648"/>
                    <a:pt x="1358171" y="185970"/>
                  </a:cubicBezTo>
                  <a:lnTo>
                    <a:pt x="1358171" y="270584"/>
                  </a:lnTo>
                  <a:cubicBezTo>
                    <a:pt x="1358171" y="319906"/>
                    <a:pt x="1338577" y="367208"/>
                    <a:pt x="1303701" y="402084"/>
                  </a:cubicBezTo>
                  <a:cubicBezTo>
                    <a:pt x="1268825" y="436960"/>
                    <a:pt x="1221523" y="456554"/>
                    <a:pt x="1172201" y="456554"/>
                  </a:cubicBezTo>
                  <a:lnTo>
                    <a:pt x="185970" y="456554"/>
                  </a:lnTo>
                  <a:cubicBezTo>
                    <a:pt x="136648" y="456554"/>
                    <a:pt x="89345" y="436960"/>
                    <a:pt x="54469" y="402084"/>
                  </a:cubicBezTo>
                  <a:cubicBezTo>
                    <a:pt x="19593" y="367208"/>
                    <a:pt x="0" y="319906"/>
                    <a:pt x="0" y="270584"/>
                  </a:cubicBezTo>
                  <a:lnTo>
                    <a:pt x="0" y="185970"/>
                  </a:lnTo>
                  <a:cubicBezTo>
                    <a:pt x="0" y="136648"/>
                    <a:pt x="19593" y="89345"/>
                    <a:pt x="54469" y="54469"/>
                  </a:cubicBezTo>
                  <a:cubicBezTo>
                    <a:pt x="89345" y="19593"/>
                    <a:pt x="136648" y="0"/>
                    <a:pt x="185970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358171" cy="494654"/>
            </a:xfrm>
            <a:prstGeom prst="rect">
              <a:avLst/>
            </a:prstGeom>
          </p:spPr>
          <p:txBody>
            <a:bodyPr lIns="41010" tIns="41010" rIns="41010" bIns="4101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132990" y="7923073"/>
            <a:ext cx="3792428" cy="103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</a:pPr>
            <a:r>
              <a:rPr lang="en-US" sz="3398">
                <a:solidFill>
                  <a:srgbClr val="FFFFFF"/>
                </a:solidFill>
                <a:latin typeface="Montserrat 1"/>
              </a:rPr>
              <a:t>FINANCIAL LITERACY</a:t>
            </a:r>
          </a:p>
        </p:txBody>
      </p:sp>
      <p:sp>
        <p:nvSpPr>
          <p:cNvPr id="23" name="Freeform 23" descr="Eco Business Lab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326358" y="6365527"/>
            <a:ext cx="2832738" cy="972871"/>
          </a:xfrm>
          <a:custGeom>
            <a:avLst/>
            <a:gdLst/>
            <a:ahLst/>
            <a:cxnLst/>
            <a:rect l="l" t="t" r="r" b="b"/>
            <a:pathLst>
              <a:path w="2832738" h="972871">
                <a:moveTo>
                  <a:pt x="0" y="0"/>
                </a:moveTo>
                <a:lnTo>
                  <a:pt x="2832737" y="0"/>
                </a:lnTo>
                <a:lnTo>
                  <a:pt x="2832737" y="972871"/>
                </a:lnTo>
                <a:lnTo>
                  <a:pt x="0" y="972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9014" t="-119571" r="-48216" b="-12499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6" name="Group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18312" y="7716046"/>
            <a:ext cx="6083058" cy="1375971"/>
            <a:chOff x="0" y="0"/>
            <a:chExt cx="2018387" cy="45655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018387" cy="456554"/>
            </a:xfrm>
            <a:custGeom>
              <a:avLst/>
              <a:gdLst/>
              <a:ahLst/>
              <a:cxnLst/>
              <a:rect l="l" t="t" r="r" b="b"/>
              <a:pathLst>
                <a:path w="2018387" h="456554">
                  <a:moveTo>
                    <a:pt x="115816" y="0"/>
                  </a:moveTo>
                  <a:lnTo>
                    <a:pt x="1902571" y="0"/>
                  </a:lnTo>
                  <a:cubicBezTo>
                    <a:pt x="1966535" y="0"/>
                    <a:pt x="2018387" y="51853"/>
                    <a:pt x="2018387" y="115816"/>
                  </a:cubicBezTo>
                  <a:lnTo>
                    <a:pt x="2018387" y="340738"/>
                  </a:lnTo>
                  <a:cubicBezTo>
                    <a:pt x="2018387" y="371454"/>
                    <a:pt x="2006185" y="400912"/>
                    <a:pt x="1984465" y="422632"/>
                  </a:cubicBezTo>
                  <a:cubicBezTo>
                    <a:pt x="1962746" y="444352"/>
                    <a:pt x="1933287" y="456554"/>
                    <a:pt x="1902571" y="456554"/>
                  </a:cubicBezTo>
                  <a:lnTo>
                    <a:pt x="115816" y="456554"/>
                  </a:lnTo>
                  <a:cubicBezTo>
                    <a:pt x="85100" y="456554"/>
                    <a:pt x="55641" y="444352"/>
                    <a:pt x="33922" y="422632"/>
                  </a:cubicBezTo>
                  <a:cubicBezTo>
                    <a:pt x="12202" y="400912"/>
                    <a:pt x="0" y="371454"/>
                    <a:pt x="0" y="340738"/>
                  </a:cubicBezTo>
                  <a:lnTo>
                    <a:pt x="0" y="115816"/>
                  </a:lnTo>
                  <a:cubicBezTo>
                    <a:pt x="0" y="85100"/>
                    <a:pt x="12202" y="55641"/>
                    <a:pt x="33922" y="33922"/>
                  </a:cubicBezTo>
                  <a:cubicBezTo>
                    <a:pt x="55641" y="12202"/>
                    <a:pt x="85100" y="0"/>
                    <a:pt x="115816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018387" cy="494654"/>
            </a:xfrm>
            <a:prstGeom prst="rect">
              <a:avLst/>
            </a:prstGeom>
          </p:spPr>
          <p:txBody>
            <a:bodyPr lIns="40323" tIns="40323" rIns="40323" bIns="40323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1205367" y="8186543"/>
            <a:ext cx="5541574" cy="49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3341">
                <a:solidFill>
                  <a:srgbClr val="FFFFFF"/>
                </a:solidFill>
                <a:latin typeface="Montserrat 1"/>
              </a:rPr>
              <a:t>CHARITY FESTIVAL</a:t>
            </a:r>
          </a:p>
        </p:txBody>
      </p:sp>
      <p:grpSp>
        <p:nvGrpSpPr>
          <p:cNvPr id="30" name="Group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124258" y="4429420"/>
            <a:ext cx="3671166" cy="871933"/>
            <a:chOff x="0" y="0"/>
            <a:chExt cx="1218110" cy="28931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18110" cy="289311"/>
            </a:xfrm>
            <a:custGeom>
              <a:avLst/>
              <a:gdLst/>
              <a:ahLst/>
              <a:cxnLst/>
              <a:rect l="l" t="t" r="r" b="b"/>
              <a:pathLst>
                <a:path w="1218110" h="289311">
                  <a:moveTo>
                    <a:pt x="144656" y="0"/>
                  </a:moveTo>
                  <a:lnTo>
                    <a:pt x="1073455" y="0"/>
                  </a:lnTo>
                  <a:cubicBezTo>
                    <a:pt x="1153346" y="0"/>
                    <a:pt x="1218110" y="64765"/>
                    <a:pt x="1218110" y="144656"/>
                  </a:cubicBezTo>
                  <a:lnTo>
                    <a:pt x="1218110" y="144656"/>
                  </a:lnTo>
                  <a:cubicBezTo>
                    <a:pt x="1218110" y="224547"/>
                    <a:pt x="1153346" y="289311"/>
                    <a:pt x="1073455" y="289311"/>
                  </a:cubicBezTo>
                  <a:lnTo>
                    <a:pt x="144656" y="289311"/>
                  </a:lnTo>
                  <a:cubicBezTo>
                    <a:pt x="64765" y="289311"/>
                    <a:pt x="0" y="224547"/>
                    <a:pt x="0" y="144656"/>
                  </a:cubicBezTo>
                  <a:lnTo>
                    <a:pt x="0" y="144656"/>
                  </a:lnTo>
                  <a:cubicBezTo>
                    <a:pt x="0" y="64765"/>
                    <a:pt x="64765" y="0"/>
                    <a:pt x="144656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218110" cy="327411"/>
            </a:xfrm>
            <a:prstGeom prst="rect">
              <a:avLst/>
            </a:prstGeom>
          </p:spPr>
          <p:txBody>
            <a:bodyPr lIns="40323" tIns="40323" rIns="40323" bIns="4032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2303965" y="4615490"/>
            <a:ext cx="3344377" cy="49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3341">
                <a:solidFill>
                  <a:srgbClr val="FFFFFF"/>
                </a:solidFill>
                <a:latin typeface="Montserrat 1"/>
              </a:rPr>
              <a:t>PRO BONO</a:t>
            </a:r>
          </a:p>
        </p:txBody>
      </p: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399015" y="2782810"/>
            <a:ext cx="3121651" cy="741418"/>
            <a:chOff x="0" y="0"/>
            <a:chExt cx="1218110" cy="28931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18110" cy="289311"/>
            </a:xfrm>
            <a:custGeom>
              <a:avLst/>
              <a:gdLst/>
              <a:ahLst/>
              <a:cxnLst/>
              <a:rect l="l" t="t" r="r" b="b"/>
              <a:pathLst>
                <a:path w="1218110" h="289311">
                  <a:moveTo>
                    <a:pt x="144656" y="0"/>
                  </a:moveTo>
                  <a:lnTo>
                    <a:pt x="1073455" y="0"/>
                  </a:lnTo>
                  <a:cubicBezTo>
                    <a:pt x="1153346" y="0"/>
                    <a:pt x="1218110" y="64765"/>
                    <a:pt x="1218110" y="144656"/>
                  </a:cubicBezTo>
                  <a:lnTo>
                    <a:pt x="1218110" y="144656"/>
                  </a:lnTo>
                  <a:cubicBezTo>
                    <a:pt x="1218110" y="224547"/>
                    <a:pt x="1153346" y="289311"/>
                    <a:pt x="1073455" y="289311"/>
                  </a:cubicBezTo>
                  <a:lnTo>
                    <a:pt x="144656" y="289311"/>
                  </a:lnTo>
                  <a:cubicBezTo>
                    <a:pt x="64765" y="289311"/>
                    <a:pt x="0" y="224547"/>
                    <a:pt x="0" y="144656"/>
                  </a:cubicBezTo>
                  <a:lnTo>
                    <a:pt x="0" y="144656"/>
                  </a:lnTo>
                  <a:cubicBezTo>
                    <a:pt x="0" y="64765"/>
                    <a:pt x="64765" y="0"/>
                    <a:pt x="144656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218110" cy="327411"/>
            </a:xfrm>
            <a:prstGeom prst="rect">
              <a:avLst/>
            </a:prstGeom>
          </p:spPr>
          <p:txBody>
            <a:bodyPr lIns="34287" tIns="34287" rIns="34287" bIns="34287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551824" y="2941028"/>
            <a:ext cx="2843777" cy="49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7"/>
              </a:lnSpc>
            </a:pPr>
            <a:r>
              <a:rPr lang="en-US" sz="3337">
                <a:solidFill>
                  <a:srgbClr val="FFFFFF"/>
                </a:solidFill>
                <a:latin typeface="Montserrat 1"/>
              </a:rPr>
              <a:t>LEADER</a:t>
            </a:r>
          </a:p>
        </p:txBody>
      </p:sp>
      <p:grpSp>
        <p:nvGrpSpPr>
          <p:cNvPr id="38" name="Group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91194" y="5819972"/>
            <a:ext cx="4093283" cy="1375971"/>
            <a:chOff x="0" y="0"/>
            <a:chExt cx="1358171" cy="45655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358171" cy="456554"/>
            </a:xfrm>
            <a:custGeom>
              <a:avLst/>
              <a:gdLst/>
              <a:ahLst/>
              <a:cxnLst/>
              <a:rect l="l" t="t" r="r" b="b"/>
              <a:pathLst>
                <a:path w="1358171" h="456554">
                  <a:moveTo>
                    <a:pt x="172115" y="0"/>
                  </a:moveTo>
                  <a:lnTo>
                    <a:pt x="1186056" y="0"/>
                  </a:lnTo>
                  <a:cubicBezTo>
                    <a:pt x="1281112" y="0"/>
                    <a:pt x="1358171" y="77058"/>
                    <a:pt x="1358171" y="172115"/>
                  </a:cubicBezTo>
                  <a:lnTo>
                    <a:pt x="1358171" y="284439"/>
                  </a:lnTo>
                  <a:cubicBezTo>
                    <a:pt x="1358171" y="379495"/>
                    <a:pt x="1281112" y="456554"/>
                    <a:pt x="1186056" y="456554"/>
                  </a:cubicBezTo>
                  <a:lnTo>
                    <a:pt x="172115" y="456554"/>
                  </a:lnTo>
                  <a:cubicBezTo>
                    <a:pt x="77058" y="456554"/>
                    <a:pt x="0" y="379495"/>
                    <a:pt x="0" y="284439"/>
                  </a:cubicBezTo>
                  <a:lnTo>
                    <a:pt x="0" y="172115"/>
                  </a:lnTo>
                  <a:cubicBezTo>
                    <a:pt x="0" y="77058"/>
                    <a:pt x="77058" y="0"/>
                    <a:pt x="172115" y="0"/>
                  </a:cubicBez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358171" cy="494654"/>
            </a:xfrm>
            <a:prstGeom prst="rect">
              <a:avLst/>
            </a:prstGeom>
          </p:spPr>
          <p:txBody>
            <a:bodyPr lIns="40323" tIns="40323" rIns="40323" bIns="40323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2091565" y="6006042"/>
            <a:ext cx="3728919" cy="1003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3"/>
              </a:lnSpc>
            </a:pPr>
            <a:r>
              <a:rPr lang="en-US" sz="3341">
                <a:solidFill>
                  <a:srgbClr val="FFFFFF"/>
                </a:solidFill>
                <a:latin typeface="Montserrat 1"/>
              </a:rPr>
              <a:t>QUEST ON WHEELS</a:t>
            </a:r>
          </a:p>
        </p:txBody>
      </p:sp>
      <p:sp>
        <p:nvSpPr>
          <p:cNvPr id="42" name="Freeform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6178" y="7878833"/>
            <a:ext cx="3074039" cy="1128458"/>
          </a:xfrm>
          <a:custGeom>
            <a:avLst/>
            <a:gdLst/>
            <a:ahLst/>
            <a:cxnLst/>
            <a:rect l="l" t="t" r="r" b="b"/>
            <a:pathLst>
              <a:path w="3074039" h="1128458">
                <a:moveTo>
                  <a:pt x="0" y="0"/>
                </a:moveTo>
                <a:lnTo>
                  <a:pt x="3074038" y="0"/>
                </a:lnTo>
                <a:lnTo>
                  <a:pt x="3074038" y="1128458"/>
                </a:lnTo>
                <a:lnTo>
                  <a:pt x="0" y="11284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TextBox 44"/>
          <p:cNvSpPr txBox="1"/>
          <p:nvPr/>
        </p:nvSpPr>
        <p:spPr>
          <a:xfrm>
            <a:off x="7266857" y="9394139"/>
            <a:ext cx="37542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3470" spc="-31">
                <a:solidFill>
                  <a:srgbClr val="9F9F9F"/>
                </a:solidFill>
                <a:latin typeface="Futura PT 2"/>
              </a:rPr>
              <a:t>#ZeroCon24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200490" y="3258488"/>
            <a:ext cx="1960299" cy="220979"/>
          </a:xfrm>
          <a:custGeom>
            <a:avLst/>
            <a:gdLst/>
            <a:ahLst/>
            <a:cxnLst/>
            <a:rect l="l" t="t" r="r" b="b"/>
            <a:pathLst>
              <a:path w="1960299" h="220979">
                <a:moveTo>
                  <a:pt x="1960299" y="0"/>
                </a:moveTo>
                <a:lnTo>
                  <a:pt x="0" y="0"/>
                </a:lnTo>
                <a:lnTo>
                  <a:pt x="0" y="220979"/>
                </a:lnTo>
                <a:lnTo>
                  <a:pt x="1960299" y="220979"/>
                </a:lnTo>
                <a:lnTo>
                  <a:pt x="196029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324039">
            <a:off x="12193073" y="5471872"/>
            <a:ext cx="12698758" cy="8542801"/>
          </a:xfrm>
          <a:custGeom>
            <a:avLst/>
            <a:gdLst/>
            <a:ahLst/>
            <a:cxnLst/>
            <a:rect l="l" t="t" r="r" b="b"/>
            <a:pathLst>
              <a:path w="12698758" h="8542801">
                <a:moveTo>
                  <a:pt x="0" y="0"/>
                </a:moveTo>
                <a:lnTo>
                  <a:pt x="12698758" y="0"/>
                </a:lnTo>
                <a:lnTo>
                  <a:pt x="12698758" y="8542800"/>
                </a:lnTo>
                <a:lnTo>
                  <a:pt x="0" y="8542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646934">
            <a:off x="-6349379" y="7496634"/>
            <a:ext cx="12698758" cy="8542801"/>
          </a:xfrm>
          <a:custGeom>
            <a:avLst/>
            <a:gdLst/>
            <a:ahLst/>
            <a:cxnLst/>
            <a:rect l="l" t="t" r="r" b="b"/>
            <a:pathLst>
              <a:path w="12698758" h="8542801">
                <a:moveTo>
                  <a:pt x="0" y="0"/>
                </a:moveTo>
                <a:lnTo>
                  <a:pt x="12698758" y="0"/>
                </a:lnTo>
                <a:lnTo>
                  <a:pt x="12698758" y="8542801"/>
                </a:lnTo>
                <a:lnTo>
                  <a:pt x="0" y="85428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913749" y="-11997"/>
            <a:ext cx="4913163" cy="2081395"/>
          </a:xfrm>
          <a:custGeom>
            <a:avLst/>
            <a:gdLst/>
            <a:ahLst/>
            <a:cxnLst/>
            <a:rect l="l" t="t" r="r" b="b"/>
            <a:pathLst>
              <a:path w="4913163" h="2081395">
                <a:moveTo>
                  <a:pt x="0" y="0"/>
                </a:moveTo>
                <a:lnTo>
                  <a:pt x="4913163" y="0"/>
                </a:lnTo>
                <a:lnTo>
                  <a:pt x="4913163" y="2081394"/>
                </a:lnTo>
                <a:lnTo>
                  <a:pt x="0" y="20813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4045176" y="1642800"/>
            <a:ext cx="10270927" cy="1109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2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3"/>
                <a:ea typeface="+mn-ea"/>
                <a:cs typeface="+mn-cs"/>
              </a:rPr>
              <a:t>Development path and tools</a:t>
            </a:r>
          </a:p>
        </p:txBody>
      </p:sp>
      <p:grpSp>
        <p:nvGrpSpPr>
          <p:cNvPr id="7" name="Group 7" descr="Soft Skills:&#10;overcoming fear and complexes&#10;new acquaintances and friends&#10;active social life&#10;self-confidence&#10;&#10;2. Hard Skills&#10;quality and affordable digital education under the guidance of a mentor in 5 directions&#10;&#10;3. Employment&#10;increased financial income&#10;reduction of social tension"/>
          <p:cNvGrpSpPr/>
          <p:nvPr/>
        </p:nvGrpSpPr>
        <p:grpSpPr>
          <a:xfrm>
            <a:off x="1027642" y="3984292"/>
            <a:ext cx="16232716" cy="2514115"/>
            <a:chOff x="0" y="0"/>
            <a:chExt cx="21643621" cy="3352153"/>
          </a:xfrm>
        </p:grpSpPr>
        <p:sp>
          <p:nvSpPr>
            <p:cNvPr id="8" name="TextBox 8"/>
            <p:cNvSpPr txBox="1"/>
            <p:nvPr/>
          </p:nvSpPr>
          <p:spPr>
            <a:xfrm>
              <a:off x="1329665" y="-76200"/>
              <a:ext cx="4053816" cy="816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05"/>
                </a:lnSpc>
                <a:spcBef>
                  <a:spcPct val="0"/>
                </a:spcBef>
              </a:pPr>
              <a:r>
                <a:rPr lang="en-US" sz="3647">
                  <a:solidFill>
                    <a:srgbClr val="000000"/>
                  </a:solidFill>
                  <a:latin typeface="Futura PT 1"/>
                </a:rPr>
                <a:t>01. Soft Skills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13316"/>
              <a:ext cx="6713146" cy="2438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7891" lvl="1" indent="-268945">
                <a:lnSpc>
                  <a:spcPts val="3737"/>
                </a:lnSpc>
                <a:buFont typeface="Arial"/>
                <a:buChar char="•"/>
              </a:pPr>
              <a:r>
                <a:rPr lang="en-US" sz="2491" dirty="0">
                  <a:solidFill>
                    <a:srgbClr val="000000"/>
                  </a:solidFill>
                  <a:latin typeface="Futura PT 2"/>
                </a:rPr>
                <a:t>overcoming fear and complexes</a:t>
              </a:r>
            </a:p>
            <a:p>
              <a:pPr marL="537891" lvl="1" indent="-268945">
                <a:lnSpc>
                  <a:spcPts val="3737"/>
                </a:lnSpc>
                <a:buFont typeface="Arial"/>
                <a:buChar char="•"/>
              </a:pPr>
              <a:r>
                <a:rPr lang="en-US" sz="2491" dirty="0">
                  <a:solidFill>
                    <a:srgbClr val="000000"/>
                  </a:solidFill>
                  <a:latin typeface="Futura PT 2"/>
                </a:rPr>
                <a:t>new acquaintances and friends</a:t>
              </a:r>
            </a:p>
            <a:p>
              <a:pPr marL="537891" lvl="1" indent="-268945">
                <a:lnSpc>
                  <a:spcPts val="3737"/>
                </a:lnSpc>
                <a:buFont typeface="Arial"/>
                <a:buChar char="•"/>
              </a:pPr>
              <a:r>
                <a:rPr lang="en-US" sz="2491" dirty="0">
                  <a:solidFill>
                    <a:srgbClr val="000000"/>
                  </a:solidFill>
                  <a:latin typeface="Futura PT 2"/>
                </a:rPr>
                <a:t>active social life</a:t>
              </a:r>
            </a:p>
            <a:p>
              <a:pPr marL="537891" lvl="1" indent="-268945">
                <a:lnSpc>
                  <a:spcPts val="3737"/>
                </a:lnSpc>
                <a:buFont typeface="Arial"/>
                <a:buChar char="•"/>
              </a:pPr>
              <a:r>
                <a:rPr lang="en-US" sz="2491" dirty="0">
                  <a:solidFill>
                    <a:srgbClr val="000000"/>
                  </a:solidFill>
                  <a:latin typeface="Futura PT 2"/>
                </a:rPr>
                <a:t>self-confidence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342770" y="-76200"/>
              <a:ext cx="4768215" cy="816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10"/>
                </a:lnSpc>
                <a:spcBef>
                  <a:spcPct val="0"/>
                </a:spcBef>
              </a:pPr>
              <a:r>
                <a:rPr lang="en-US" sz="3650">
                  <a:solidFill>
                    <a:srgbClr val="000000"/>
                  </a:solidFill>
                  <a:latin typeface="Futura PT 1"/>
                </a:rPr>
                <a:t>03. Employment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810134" y="753970"/>
              <a:ext cx="5833487" cy="1194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7591" lvl="1" indent="-268796">
                <a:lnSpc>
                  <a:spcPts val="3735"/>
                </a:lnSpc>
                <a:buFont typeface="Arial"/>
                <a:buChar char="•"/>
              </a:pPr>
              <a:r>
                <a:rPr lang="en-US" sz="2490" dirty="0">
                  <a:solidFill>
                    <a:srgbClr val="000000"/>
                  </a:solidFill>
                  <a:latin typeface="Futura PT 2"/>
                </a:rPr>
                <a:t>increased financial income</a:t>
              </a:r>
            </a:p>
            <a:p>
              <a:pPr marL="537591" lvl="1" indent="-268796">
                <a:lnSpc>
                  <a:spcPts val="3735"/>
                </a:lnSpc>
                <a:buFont typeface="Arial"/>
                <a:buChar char="•"/>
              </a:pPr>
              <a:r>
                <a:rPr lang="en-US" sz="2490" dirty="0">
                  <a:solidFill>
                    <a:srgbClr val="000000"/>
                  </a:solidFill>
                  <a:latin typeface="Futura PT 2"/>
                </a:rPr>
                <a:t>reduction of social tension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344558" y="-76200"/>
              <a:ext cx="5548431" cy="816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09"/>
                </a:lnSpc>
                <a:spcBef>
                  <a:spcPct val="0"/>
                </a:spcBef>
              </a:pPr>
              <a:r>
                <a:rPr lang="en-US" sz="3649">
                  <a:solidFill>
                    <a:srgbClr val="000000"/>
                  </a:solidFill>
                  <a:latin typeface="Futura PT 1"/>
                </a:rPr>
                <a:t>02. Hard skills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170825" y="909205"/>
              <a:ext cx="6178809" cy="1816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7591" lvl="1" indent="-268796">
                <a:lnSpc>
                  <a:spcPts val="3735"/>
                </a:lnSpc>
                <a:buFont typeface="Arial"/>
                <a:buChar char="•"/>
              </a:pPr>
              <a:r>
                <a:rPr lang="en-US" sz="2490" dirty="0">
                  <a:solidFill>
                    <a:srgbClr val="000000"/>
                  </a:solidFill>
                  <a:latin typeface="Futura PT 2"/>
                </a:rPr>
                <a:t>quality and affordable digital education under the guidance of a mentor in 5 directions</a:t>
              </a:r>
            </a:p>
          </p:txBody>
        </p:sp>
      </p:grpSp>
      <p:sp>
        <p:nvSpPr>
          <p:cNvPr id="14" name="Freeform 14" descr="Group picture of 20 to 30 young people, some standing some sitting on a wheelchair and some kneeling or laying in front of the group"/>
          <p:cNvSpPr/>
          <p:nvPr/>
        </p:nvSpPr>
        <p:spPr>
          <a:xfrm>
            <a:off x="3973222" y="5143500"/>
            <a:ext cx="10414834" cy="5858344"/>
          </a:xfrm>
          <a:custGeom>
            <a:avLst/>
            <a:gdLst/>
            <a:ahLst/>
            <a:cxnLst/>
            <a:rect l="l" t="t" r="r" b="b"/>
            <a:pathLst>
              <a:path w="10414834" h="5858344">
                <a:moveTo>
                  <a:pt x="0" y="0"/>
                </a:moveTo>
                <a:lnTo>
                  <a:pt x="10414835" y="0"/>
                </a:lnTo>
                <a:lnTo>
                  <a:pt x="10414835" y="5858344"/>
                </a:lnTo>
                <a:lnTo>
                  <a:pt x="0" y="5858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24085" y="411125"/>
            <a:ext cx="1435215" cy="1368154"/>
          </a:xfrm>
          <a:custGeom>
            <a:avLst/>
            <a:gdLst/>
            <a:ahLst/>
            <a:cxnLst/>
            <a:rect l="l" t="t" r="r" b="b"/>
            <a:pathLst>
              <a:path w="1435215" h="1368154">
                <a:moveTo>
                  <a:pt x="0" y="0"/>
                </a:moveTo>
                <a:lnTo>
                  <a:pt x="1435215" y="0"/>
                </a:lnTo>
                <a:lnTo>
                  <a:pt x="1435215" y="1368154"/>
                </a:lnTo>
                <a:lnTo>
                  <a:pt x="0" y="1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099" t="-57604" r="-239532" b="-496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219579" y="503887"/>
            <a:ext cx="1385214" cy="1182630"/>
          </a:xfrm>
          <a:custGeom>
            <a:avLst/>
            <a:gdLst/>
            <a:ahLst/>
            <a:cxnLst/>
            <a:rect l="l" t="t" r="r" b="b"/>
            <a:pathLst>
              <a:path w="1385214" h="1182630">
                <a:moveTo>
                  <a:pt x="0" y="0"/>
                </a:moveTo>
                <a:lnTo>
                  <a:pt x="1385213" y="0"/>
                </a:lnTo>
                <a:lnTo>
                  <a:pt x="1385213" y="1182630"/>
                </a:lnTo>
                <a:lnTo>
                  <a:pt x="0" y="1182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51314" t="-52196" r="-40511" b="-75922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702</Words>
  <Application>Microsoft Office PowerPoint</Application>
  <PresentationFormat>Custom</PresentationFormat>
  <Paragraphs>149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TT Norms</vt:lpstr>
      <vt:lpstr>Kollektif Bold</vt:lpstr>
      <vt:lpstr>Futura PT 5</vt:lpstr>
      <vt:lpstr>Futura PT 4</vt:lpstr>
      <vt:lpstr>Open Sans</vt:lpstr>
      <vt:lpstr>Montserrat 1</vt:lpstr>
      <vt:lpstr>Montserrat 2 Bold Italics</vt:lpstr>
      <vt:lpstr>Montserrat 2 Ultra-Bold</vt:lpstr>
      <vt:lpstr>Calibri</vt:lpstr>
      <vt:lpstr>Futura PT 3</vt:lpstr>
      <vt:lpstr>Arial</vt:lpstr>
      <vt:lpstr>Futura PT 2</vt:lpstr>
      <vt:lpstr>Futura PT 1</vt:lpstr>
      <vt:lpstr>TT Norms Bold</vt:lpstr>
      <vt:lpstr>Office Theme</vt:lpstr>
      <vt:lpstr>February 22, 2024</vt:lpstr>
      <vt:lpstr>Society's problem</vt:lpstr>
      <vt:lpstr>Causes of low social activity of persons with disabilities</vt:lpstr>
      <vt:lpstr>The Foundation's mission</vt:lpstr>
      <vt:lpstr>Project goal: to promote the development of an inclusive society and the inclusion of persons with disabilities in full social life</vt:lpstr>
      <vt:lpstr>Project results</vt:lpstr>
      <vt:lpstr>#ZeroCon24</vt:lpstr>
      <vt:lpstr>Implemented projects</vt:lpstr>
      <vt:lpstr>Development path and tools</vt:lpstr>
      <vt:lpstr>Introduction of Full scale Gamification</vt:lpstr>
      <vt:lpstr>Guidebook</vt:lpstr>
      <vt:lpstr>Learning platform</vt:lpstr>
      <vt:lpstr>2020-2022</vt:lpstr>
      <vt:lpstr>Our Awards</vt:lpstr>
      <vt:lpstr>Plans for the future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Prezentation Zero russ</dc:title>
  <cp:lastModifiedBy>Maria Chiara Franco | Zeroproject</cp:lastModifiedBy>
  <cp:revision>4</cp:revision>
  <dcterms:created xsi:type="dcterms:W3CDTF">2006-08-16T00:00:00Z</dcterms:created>
  <dcterms:modified xsi:type="dcterms:W3CDTF">2024-02-21T12:57:18Z</dcterms:modified>
  <dc:identifier>DAFspHJLcNs</dc:identifier>
</cp:coreProperties>
</file>