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59" r:id="rId3"/>
    <p:sldId id="260" r:id="rId4"/>
    <p:sldId id="261" r:id="rId5"/>
    <p:sldId id="262" r:id="rId6"/>
    <p:sldId id="263" r:id="rId7"/>
    <p:sldId id="267"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9" autoAdjust="0"/>
    <p:restoredTop sz="75559" autoAdjust="0"/>
  </p:normalViewPr>
  <p:slideViewPr>
    <p:cSldViewPr snapToGrid="0">
      <p:cViewPr varScale="1">
        <p:scale>
          <a:sx n="83" d="100"/>
          <a:sy n="83" d="100"/>
        </p:scale>
        <p:origin x="1188" y="96"/>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17/02/2025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Imagine a world </a:t>
            </a:r>
            <a:r>
              <a:rPr lang="fr-FR" sz="1200" i="1" kern="1200" dirty="0" err="1">
                <a:solidFill>
                  <a:schemeClr val="tx1"/>
                </a:solidFill>
                <a:effectLst/>
                <a:latin typeface="+mn-lt"/>
                <a:ea typeface="+mn-ea"/>
                <a:cs typeface="+mn-cs"/>
              </a:rPr>
              <a:t>where</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your</a:t>
            </a:r>
            <a:r>
              <a:rPr lang="fr-FR" sz="1200" i="1" kern="1200" dirty="0">
                <a:solidFill>
                  <a:schemeClr val="tx1"/>
                </a:solidFill>
                <a:effectLst/>
                <a:latin typeface="+mn-lt"/>
                <a:ea typeface="+mn-ea"/>
                <a:cs typeface="+mn-cs"/>
              </a:rPr>
              <a:t> talents and </a:t>
            </a:r>
            <a:r>
              <a:rPr lang="fr-FR" sz="1200" i="1" kern="1200" dirty="0" err="1">
                <a:solidFill>
                  <a:schemeClr val="tx1"/>
                </a:solidFill>
                <a:effectLst/>
                <a:latin typeface="+mn-lt"/>
                <a:ea typeface="+mn-ea"/>
                <a:cs typeface="+mn-cs"/>
              </a:rPr>
              <a:t>dreams</a:t>
            </a:r>
            <a:r>
              <a:rPr lang="fr-FR" sz="1200" i="1" kern="1200" dirty="0">
                <a:solidFill>
                  <a:schemeClr val="tx1"/>
                </a:solidFill>
                <a:effectLst/>
                <a:latin typeface="+mn-lt"/>
                <a:ea typeface="+mn-ea"/>
                <a:cs typeface="+mn-cs"/>
              </a:rPr>
              <a:t> are </a:t>
            </a:r>
            <a:r>
              <a:rPr lang="fr-FR" sz="1200" i="1" kern="1200" dirty="0" err="1">
                <a:solidFill>
                  <a:schemeClr val="tx1"/>
                </a:solidFill>
                <a:effectLst/>
                <a:latin typeface="+mn-lt"/>
                <a:ea typeface="+mn-ea"/>
                <a:cs typeface="+mn-cs"/>
              </a:rPr>
              <a:t>overlooked</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simply</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because</a:t>
            </a:r>
            <a:r>
              <a:rPr lang="fr-FR" sz="1200" i="1" kern="1200" dirty="0">
                <a:solidFill>
                  <a:schemeClr val="tx1"/>
                </a:solidFill>
                <a:effectLst/>
                <a:latin typeface="+mn-lt"/>
                <a:ea typeface="+mn-ea"/>
                <a:cs typeface="+mn-cs"/>
              </a:rPr>
              <a:t> of a </a:t>
            </a:r>
            <a:r>
              <a:rPr lang="fr-FR" sz="1200" i="1" kern="1200" dirty="0" err="1">
                <a:solidFill>
                  <a:schemeClr val="tx1"/>
                </a:solidFill>
                <a:effectLst/>
                <a:latin typeface="+mn-lt"/>
                <a:ea typeface="+mn-ea"/>
                <a:cs typeface="+mn-cs"/>
              </a:rPr>
              <a:t>physical</a:t>
            </a:r>
            <a:r>
              <a:rPr lang="fr-FR" sz="1200" i="1" kern="1200" dirty="0">
                <a:solidFill>
                  <a:schemeClr val="tx1"/>
                </a:solidFill>
                <a:effectLst/>
                <a:latin typeface="+mn-lt"/>
                <a:ea typeface="+mn-ea"/>
                <a:cs typeface="+mn-cs"/>
              </a:rPr>
              <a:t> limitation. Imagine the </a:t>
            </a:r>
            <a:r>
              <a:rPr lang="fr-FR" sz="1200" i="1" kern="1200" dirty="0" err="1">
                <a:solidFill>
                  <a:schemeClr val="tx1"/>
                </a:solidFill>
                <a:effectLst/>
                <a:latin typeface="+mn-lt"/>
                <a:ea typeface="+mn-ea"/>
                <a:cs typeface="+mn-cs"/>
              </a:rPr>
              <a:t>barriers</a:t>
            </a:r>
            <a:r>
              <a:rPr lang="fr-FR" sz="1200" i="1" kern="1200" dirty="0">
                <a:solidFill>
                  <a:schemeClr val="tx1"/>
                </a:solidFill>
                <a:effectLst/>
                <a:latin typeface="+mn-lt"/>
                <a:ea typeface="+mn-ea"/>
                <a:cs typeface="+mn-cs"/>
              </a:rPr>
              <a:t>—social, </a:t>
            </a:r>
            <a:r>
              <a:rPr lang="fr-FR" sz="1200" i="1" kern="1200" dirty="0" err="1">
                <a:solidFill>
                  <a:schemeClr val="tx1"/>
                </a:solidFill>
                <a:effectLst/>
                <a:latin typeface="+mn-lt"/>
                <a:ea typeface="+mn-ea"/>
                <a:cs typeface="+mn-cs"/>
              </a:rPr>
              <a:t>economic</a:t>
            </a:r>
            <a:r>
              <a:rPr lang="fr-FR" sz="1200" i="1" kern="1200" dirty="0">
                <a:solidFill>
                  <a:schemeClr val="tx1"/>
                </a:solidFill>
                <a:effectLst/>
                <a:latin typeface="+mn-lt"/>
                <a:ea typeface="+mn-ea"/>
                <a:cs typeface="+mn-cs"/>
              </a:rPr>
              <a:t>, and </a:t>
            </a:r>
            <a:r>
              <a:rPr lang="fr-FR" sz="1200" i="1" kern="1200" dirty="0" err="1">
                <a:solidFill>
                  <a:schemeClr val="tx1"/>
                </a:solidFill>
                <a:effectLst/>
                <a:latin typeface="+mn-lt"/>
                <a:ea typeface="+mn-ea"/>
                <a:cs typeface="+mn-cs"/>
              </a:rPr>
              <a:t>emotional</a:t>
            </a:r>
            <a:r>
              <a:rPr lang="fr-FR" sz="1200" i="1" kern="1200" dirty="0">
                <a:solidFill>
                  <a:schemeClr val="tx1"/>
                </a:solidFill>
                <a:effectLst/>
                <a:latin typeface="+mn-lt"/>
                <a:ea typeface="+mn-ea"/>
                <a:cs typeface="+mn-cs"/>
              </a:rPr>
              <a:t>—</a:t>
            </a:r>
            <a:r>
              <a:rPr lang="fr-FR" sz="1200" i="1" kern="1200" dirty="0" err="1">
                <a:solidFill>
                  <a:schemeClr val="tx1"/>
                </a:solidFill>
                <a:effectLst/>
                <a:latin typeface="+mn-lt"/>
                <a:ea typeface="+mn-ea"/>
                <a:cs typeface="+mn-cs"/>
              </a:rPr>
              <a:t>that</a:t>
            </a:r>
            <a:r>
              <a:rPr lang="fr-FR" sz="1200" i="1" kern="1200" dirty="0">
                <a:solidFill>
                  <a:schemeClr val="tx1"/>
                </a:solidFill>
                <a:effectLst/>
                <a:latin typeface="+mn-lt"/>
                <a:ea typeface="+mn-ea"/>
                <a:cs typeface="+mn-cs"/>
              </a:rPr>
              <a:t> stand in the </a:t>
            </a:r>
            <a:r>
              <a:rPr lang="fr-FR" sz="1200" i="1" kern="1200" dirty="0" err="1">
                <a:solidFill>
                  <a:schemeClr val="tx1"/>
                </a:solidFill>
                <a:effectLst/>
                <a:latin typeface="+mn-lt"/>
                <a:ea typeface="+mn-ea"/>
                <a:cs typeface="+mn-cs"/>
              </a:rPr>
              <a:t>way</a:t>
            </a:r>
            <a:r>
              <a:rPr lang="fr-FR" sz="1200" i="1" kern="1200" dirty="0">
                <a:solidFill>
                  <a:schemeClr val="tx1"/>
                </a:solidFill>
                <a:effectLst/>
                <a:latin typeface="+mn-lt"/>
                <a:ea typeface="+mn-ea"/>
                <a:cs typeface="+mn-cs"/>
              </a:rPr>
              <a:t> of </a:t>
            </a:r>
            <a:r>
              <a:rPr lang="fr-FR" sz="1200" i="1" kern="1200" dirty="0" err="1">
                <a:solidFill>
                  <a:schemeClr val="tx1"/>
                </a:solidFill>
                <a:effectLst/>
                <a:latin typeface="+mn-lt"/>
                <a:ea typeface="+mn-ea"/>
                <a:cs typeface="+mn-cs"/>
              </a:rPr>
              <a:t>your</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independence</a:t>
            </a:r>
            <a:r>
              <a:rPr lang="fr-FR" sz="1200" i="1" kern="1200" dirty="0">
                <a:solidFill>
                  <a:schemeClr val="tx1"/>
                </a:solidFill>
                <a:effectLst/>
                <a:latin typeface="+mn-lt"/>
                <a:ea typeface="+mn-ea"/>
                <a:cs typeface="+mn-cs"/>
              </a:rPr>
              <a:t>. For </a:t>
            </a:r>
            <a:r>
              <a:rPr lang="fr-FR" sz="1200" i="1" kern="1200" dirty="0" err="1">
                <a:solidFill>
                  <a:schemeClr val="tx1"/>
                </a:solidFill>
                <a:effectLst/>
                <a:latin typeface="+mn-lt"/>
                <a:ea typeface="+mn-ea"/>
                <a:cs typeface="+mn-cs"/>
              </a:rPr>
              <a:t>many</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women</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with</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disabilities</a:t>
            </a:r>
            <a:r>
              <a:rPr lang="fr-FR" sz="1200" i="1" kern="1200" dirty="0">
                <a:solidFill>
                  <a:schemeClr val="tx1"/>
                </a:solidFill>
                <a:effectLst/>
                <a:latin typeface="+mn-lt"/>
                <a:ea typeface="+mn-ea"/>
                <a:cs typeface="+mn-cs"/>
              </a:rPr>
              <a:t> in </a:t>
            </a:r>
            <a:r>
              <a:rPr lang="fr-FR" sz="1200" i="1" kern="1200" dirty="0" err="1">
                <a:solidFill>
                  <a:schemeClr val="tx1"/>
                </a:solidFill>
                <a:effectLst/>
                <a:latin typeface="+mn-lt"/>
                <a:ea typeface="+mn-ea"/>
                <a:cs typeface="+mn-cs"/>
              </a:rPr>
              <a:t>Morocco</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this</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is</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their</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daily</a:t>
            </a:r>
            <a:r>
              <a:rPr lang="fr-FR" sz="1200" i="1" kern="1200" dirty="0">
                <a:solidFill>
                  <a:schemeClr val="tx1"/>
                </a:solidFill>
                <a:effectLst/>
                <a:latin typeface="+mn-lt"/>
                <a:ea typeface="+mn-ea"/>
                <a:cs typeface="+mn-cs"/>
              </a:rPr>
              <a:t> reality. But Al </a:t>
            </a:r>
            <a:r>
              <a:rPr lang="fr-FR" sz="1200" i="1" kern="1200" dirty="0" err="1">
                <a:solidFill>
                  <a:schemeClr val="tx1"/>
                </a:solidFill>
                <a:effectLst/>
                <a:latin typeface="+mn-lt"/>
                <a:ea typeface="+mn-ea"/>
                <a:cs typeface="+mn-cs"/>
              </a:rPr>
              <a:t>Nour</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is</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changing</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that</a:t>
            </a:r>
            <a:endParaRPr lang="fr-FR" sz="1200" i="1" kern="1200" dirty="0">
              <a:solidFill>
                <a:schemeClr val="tx1"/>
              </a:solidFill>
              <a:effectLst/>
              <a:latin typeface="+mn-lt"/>
              <a:ea typeface="+mn-ea"/>
              <a:cs typeface="+mn-cs"/>
            </a:endParaRPr>
          </a:p>
          <a:p>
            <a:r>
              <a:rPr lang="en-US" dirty="0"/>
              <a:t>#ZeroCon24</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Al Nour empowers women with disabilities by creating inclusive workplaces that uplift entire communities. Support our impact through collaboration, advocacy to build a more inclusive future.</a:t>
            </a:r>
          </a:p>
          <a:p>
            <a:endParaRPr lang="en-IT" dirty="0"/>
          </a:p>
        </p:txBody>
      </p:sp>
      <p:sp>
        <p:nvSpPr>
          <p:cNvPr id="4" name="Slide Number Placeholder 3"/>
          <p:cNvSpPr>
            <a:spLocks noGrp="1"/>
          </p:cNvSpPr>
          <p:nvPr>
            <p:ph type="sldNum" sz="quarter" idx="5"/>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261218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effectLst/>
                <a:latin typeface="+mn-lt"/>
                <a:ea typeface="+mn-ea"/>
                <a:cs typeface="+mn-cs"/>
              </a:rPr>
              <a:t>Hello </a:t>
            </a:r>
            <a:r>
              <a:rPr lang="fr-FR" sz="1200" i="1" kern="1200" dirty="0" err="1">
                <a:solidFill>
                  <a:schemeClr val="tx1"/>
                </a:solidFill>
                <a:effectLst/>
                <a:latin typeface="+mn-lt"/>
                <a:ea typeface="+mn-ea"/>
                <a:cs typeface="+mn-cs"/>
              </a:rPr>
              <a:t>everyone</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I’m</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honored</a:t>
            </a:r>
            <a:r>
              <a:rPr lang="fr-FR" sz="1200" i="1" kern="1200" dirty="0">
                <a:solidFill>
                  <a:schemeClr val="tx1"/>
                </a:solidFill>
                <a:effectLst/>
                <a:latin typeface="+mn-lt"/>
                <a:ea typeface="+mn-ea"/>
                <a:cs typeface="+mn-cs"/>
              </a:rPr>
              <a:t> to </a:t>
            </a:r>
            <a:r>
              <a:rPr lang="fr-FR" sz="1200" i="1" kern="1200" dirty="0" err="1">
                <a:solidFill>
                  <a:schemeClr val="tx1"/>
                </a:solidFill>
                <a:effectLst/>
                <a:latin typeface="+mn-lt"/>
                <a:ea typeface="+mn-ea"/>
                <a:cs typeface="+mn-cs"/>
              </a:rPr>
              <a:t>share</a:t>
            </a:r>
            <a:r>
              <a:rPr lang="fr-FR" sz="1200" i="1" kern="1200" dirty="0">
                <a:solidFill>
                  <a:schemeClr val="tx1"/>
                </a:solidFill>
                <a:effectLst/>
                <a:latin typeface="+mn-lt"/>
                <a:ea typeface="+mn-ea"/>
                <a:cs typeface="+mn-cs"/>
              </a:rPr>
              <a:t> the story of Al </a:t>
            </a:r>
            <a:r>
              <a:rPr lang="fr-FR" sz="1200" i="1" kern="1200" dirty="0" err="1">
                <a:solidFill>
                  <a:schemeClr val="tx1"/>
                </a:solidFill>
                <a:effectLst/>
                <a:latin typeface="+mn-lt"/>
                <a:ea typeface="+mn-ea"/>
                <a:cs typeface="+mn-cs"/>
              </a:rPr>
              <a:t>Nour</a:t>
            </a:r>
            <a:r>
              <a:rPr lang="fr-FR" sz="1200" i="1" kern="1200" dirty="0">
                <a:solidFill>
                  <a:schemeClr val="tx1"/>
                </a:solidFill>
                <a:effectLst/>
                <a:latin typeface="+mn-lt"/>
                <a:ea typeface="+mn-ea"/>
                <a:cs typeface="+mn-cs"/>
              </a:rPr>
              <a:t>—an </a:t>
            </a:r>
            <a:r>
              <a:rPr lang="fr-FR" sz="1200" i="1" kern="1200" dirty="0" err="1">
                <a:solidFill>
                  <a:schemeClr val="tx1"/>
                </a:solidFill>
                <a:effectLst/>
                <a:latin typeface="+mn-lt"/>
                <a:ea typeface="+mn-ea"/>
                <a:cs typeface="+mn-cs"/>
              </a:rPr>
              <a:t>organization</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that</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is</a:t>
            </a:r>
            <a:r>
              <a:rPr lang="fr-FR" sz="1200" i="1" kern="1200" dirty="0">
                <a:solidFill>
                  <a:schemeClr val="tx1"/>
                </a:solidFill>
                <a:effectLst/>
                <a:latin typeface="+mn-lt"/>
                <a:ea typeface="+mn-ea"/>
                <a:cs typeface="+mn-cs"/>
              </a:rPr>
              <a:t> not </a:t>
            </a:r>
            <a:r>
              <a:rPr lang="fr-FR" sz="1200" i="1" kern="1200" dirty="0" err="1">
                <a:solidFill>
                  <a:schemeClr val="tx1"/>
                </a:solidFill>
                <a:effectLst/>
                <a:latin typeface="+mn-lt"/>
                <a:ea typeface="+mn-ea"/>
                <a:cs typeface="+mn-cs"/>
              </a:rPr>
              <a:t>just</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providing</a:t>
            </a:r>
            <a:r>
              <a:rPr lang="fr-FR" sz="1200" i="1" kern="1200" dirty="0">
                <a:solidFill>
                  <a:schemeClr val="tx1"/>
                </a:solidFill>
                <a:effectLst/>
                <a:latin typeface="+mn-lt"/>
                <a:ea typeface="+mn-ea"/>
                <a:cs typeface="+mn-cs"/>
              </a:rPr>
              <a:t> jobs, but </a:t>
            </a:r>
            <a:r>
              <a:rPr lang="fr-FR" sz="1200" i="1" kern="1200" dirty="0" err="1">
                <a:solidFill>
                  <a:schemeClr val="tx1"/>
                </a:solidFill>
                <a:effectLst/>
                <a:latin typeface="+mn-lt"/>
                <a:ea typeface="+mn-ea"/>
                <a:cs typeface="+mn-cs"/>
              </a:rPr>
              <a:t>transforming</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lives</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through</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dignity</a:t>
            </a:r>
            <a:r>
              <a:rPr lang="fr-FR" sz="1200" i="1" kern="1200" dirty="0">
                <a:solidFill>
                  <a:schemeClr val="tx1"/>
                </a:solidFill>
                <a:effectLst/>
                <a:latin typeface="+mn-lt"/>
                <a:ea typeface="+mn-ea"/>
                <a:cs typeface="+mn-cs"/>
              </a:rPr>
              <a:t>, inclusion, and </a:t>
            </a:r>
            <a:r>
              <a:rPr lang="fr-FR" sz="1200" i="1" kern="1200" dirty="0" err="1">
                <a:solidFill>
                  <a:schemeClr val="tx1"/>
                </a:solidFill>
                <a:effectLst/>
                <a:latin typeface="+mn-lt"/>
                <a:ea typeface="+mn-ea"/>
                <a:cs typeface="+mn-cs"/>
              </a:rPr>
              <a:t>empowerment</a:t>
            </a:r>
            <a:endParaRPr lang="fr-FR" sz="1200" kern="1200" dirty="0">
              <a:solidFill>
                <a:schemeClr val="tx1"/>
              </a:solidFill>
              <a:effectLst/>
              <a:latin typeface="+mn-lt"/>
              <a:ea typeface="+mn-ea"/>
              <a:cs typeface="+mn-cs"/>
            </a:endParaRPr>
          </a:p>
          <a:p>
            <a:endParaRPr lang="en-US" dirty="0"/>
          </a:p>
          <a:p>
            <a:r>
              <a:rPr lang="en-US" dirty="0"/>
              <a:t>Sample Slide: presenting three points on our project and the relationship to this year’s theme of the Zero Project Conference. Point 1; Point 2; Point 3 connect together in this way. </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In Morocco, </a:t>
            </a:r>
            <a:r>
              <a:rPr lang="fr-FR" b="0" i="1" dirty="0" err="1"/>
              <a:t>most</a:t>
            </a:r>
            <a:r>
              <a:rPr lang="fr-FR" b="0" i="1" dirty="0"/>
              <a:t> </a:t>
            </a:r>
            <a:r>
              <a:rPr lang="fr-FR" b="0" i="1" dirty="0" err="1"/>
              <a:t>workplaces</a:t>
            </a:r>
            <a:r>
              <a:rPr lang="fr-FR" b="0" i="1" dirty="0"/>
              <a:t> are not </a:t>
            </a:r>
            <a:r>
              <a:rPr lang="fr-FR" b="0" i="1" dirty="0" err="1"/>
              <a:t>designed</a:t>
            </a:r>
            <a:r>
              <a:rPr lang="fr-FR" b="0" i="1" dirty="0"/>
              <a:t> for people </a:t>
            </a:r>
            <a:r>
              <a:rPr lang="fr-FR" b="0" i="1" dirty="0" err="1"/>
              <a:t>with</a:t>
            </a:r>
            <a:r>
              <a:rPr lang="fr-FR" b="0" i="1" dirty="0"/>
              <a:t> </a:t>
            </a:r>
            <a:r>
              <a:rPr lang="fr-FR" b="0" i="1" dirty="0" err="1"/>
              <a:t>disabilities</a:t>
            </a:r>
            <a:r>
              <a:rPr lang="fr-FR" b="0" i="1" dirty="0"/>
              <a:t>.</a:t>
            </a:r>
            <a:r>
              <a:rPr lang="fr-FR" b="0" dirty="0"/>
              <a:t> If a </a:t>
            </a:r>
            <a:r>
              <a:rPr lang="fr-FR" b="0" dirty="0" err="1"/>
              <a:t>woman</a:t>
            </a:r>
            <a:r>
              <a:rPr lang="fr-FR" b="0" dirty="0"/>
              <a:t> </a:t>
            </a:r>
            <a:r>
              <a:rPr lang="fr-FR" b="0" dirty="0" err="1"/>
              <a:t>with</a:t>
            </a:r>
            <a:r>
              <a:rPr lang="fr-FR" b="0" dirty="0"/>
              <a:t> </a:t>
            </a:r>
            <a:r>
              <a:rPr lang="fr-FR" b="0" dirty="0" err="1"/>
              <a:t>mobility</a:t>
            </a:r>
            <a:r>
              <a:rPr lang="fr-FR" b="0" dirty="0"/>
              <a:t> challenges manages to </a:t>
            </a:r>
            <a:r>
              <a:rPr lang="fr-FR" b="0" dirty="0" err="1"/>
              <a:t>find</a:t>
            </a:r>
            <a:r>
              <a:rPr lang="fr-FR" b="0" dirty="0"/>
              <a:t> </a:t>
            </a:r>
            <a:r>
              <a:rPr lang="fr-FR" b="0" dirty="0" err="1"/>
              <a:t>work</a:t>
            </a:r>
            <a:r>
              <a:rPr lang="fr-FR" b="0" dirty="0"/>
              <a:t>, </a:t>
            </a:r>
            <a:r>
              <a:rPr lang="fr-FR" b="0" dirty="0" err="1"/>
              <a:t>she</a:t>
            </a:r>
            <a:r>
              <a:rPr lang="fr-FR" b="0" dirty="0"/>
              <a:t> </a:t>
            </a:r>
            <a:r>
              <a:rPr lang="fr-FR" b="0" dirty="0" err="1"/>
              <a:t>often</a:t>
            </a:r>
            <a:r>
              <a:rPr lang="fr-FR" b="0" dirty="0"/>
              <a:t> faces inaccessible </a:t>
            </a:r>
            <a:r>
              <a:rPr lang="fr-FR" b="0" dirty="0" err="1"/>
              <a:t>spaces</a:t>
            </a:r>
            <a:r>
              <a:rPr lang="fr-FR" b="0" dirty="0"/>
              <a:t>, </a:t>
            </a:r>
            <a:r>
              <a:rPr lang="fr-FR" b="0" dirty="0" err="1"/>
              <a:t>lack</a:t>
            </a:r>
            <a:r>
              <a:rPr lang="fr-FR" b="0" dirty="0"/>
              <a:t> of transportation, and no support for </a:t>
            </a:r>
            <a:r>
              <a:rPr lang="fr-FR" b="0" dirty="0" err="1"/>
              <a:t>her</a:t>
            </a:r>
            <a:r>
              <a:rPr lang="fr-FR" b="0" dirty="0"/>
              <a:t> </a:t>
            </a:r>
            <a:r>
              <a:rPr lang="fr-FR" b="0" dirty="0" err="1"/>
              <a:t>needs</a:t>
            </a:r>
            <a:r>
              <a:rPr lang="fr-FR" b="0" dirty="0"/>
              <a:t>.</a:t>
            </a:r>
          </a:p>
          <a:p>
            <a:endParaRPr lang="fr-FR" b="0" dirty="0"/>
          </a:p>
        </p:txBody>
      </p:sp>
      <p:sp>
        <p:nvSpPr>
          <p:cNvPr id="4" name="Espace réservé du numéro de diapositive 3"/>
          <p:cNvSpPr>
            <a:spLocks noGrp="1"/>
          </p:cNvSpPr>
          <p:nvPr>
            <p:ph type="sldNum" sz="quarter" idx="10"/>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394372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At </a:t>
            </a:r>
            <a:r>
              <a:rPr lang="en-US" dirty="0" err="1"/>
              <a:t>Alnour</a:t>
            </a:r>
            <a:r>
              <a:rPr lang="en-US" dirty="0"/>
              <a:t> ,we provide an accessible, supportive work environment with skill development in Moroccan embroidery, holistic support services, and a sustainable business model fueled by revenue from handcrafted textiles.</a:t>
            </a:r>
            <a:endParaRPr lang="fr-FR" dirty="0"/>
          </a:p>
        </p:txBody>
      </p:sp>
      <p:sp>
        <p:nvSpPr>
          <p:cNvPr id="4" name="Espace réservé du numéro de diapositive 3"/>
          <p:cNvSpPr>
            <a:spLocks noGrp="1"/>
          </p:cNvSpPr>
          <p:nvPr>
            <p:ph type="sldNum" sz="quarter" idx="10"/>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192987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 </a:t>
            </a:r>
            <a:r>
              <a:rPr lang="en-US" dirty="0" err="1"/>
              <a:t>Nour</a:t>
            </a:r>
            <a:r>
              <a:rPr lang="en-US" dirty="0"/>
              <a:t> empowers women</a:t>
            </a:r>
            <a:r>
              <a:rPr lang="en-US" baseline="0" dirty="0"/>
              <a:t> </a:t>
            </a:r>
            <a:r>
              <a:rPr lang="en-US" dirty="0"/>
              <a:t>with disabilities, by fostering financial independence, challenging stereotypes, and creating positive change in families and communities. Our inclusive model can be adapted to uplift other marginalized communities, sparking broader societal transformation.</a:t>
            </a:r>
          </a:p>
          <a:p>
            <a:endParaRPr lang="fr-FR" dirty="0"/>
          </a:p>
        </p:txBody>
      </p:sp>
      <p:sp>
        <p:nvSpPr>
          <p:cNvPr id="4" name="Espace réservé du numéro de diapositive 3"/>
          <p:cNvSpPr>
            <a:spLocks noGrp="1"/>
          </p:cNvSpPr>
          <p:nvPr>
            <p:ph type="sldNum" sz="quarter" idx="10"/>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104898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T" sz="1800" dirty="0">
                <a:effectLst/>
                <a:latin typeface="Times New Roman" panose="02020603050405020304" pitchFamily="18" charset="0"/>
                <a:ea typeface="Times New Roman" panose="02020603050405020304" pitchFamily="18" charset="0"/>
              </a:rPr>
              <a:t>At just five years old, she began learning sign language at the Alkoutoubia NGO to connect with the world—a world that refuses to listen to young girls like her.</a:t>
            </a:r>
          </a:p>
          <a:p>
            <a:endParaRPr lang="en-IT" dirty="0"/>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110378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err="1">
                <a:solidFill>
                  <a:srgbClr val="000000"/>
                </a:solidFill>
                <a:effectLst/>
                <a:latin typeface="-webkit-standard"/>
              </a:rPr>
              <a:t>Noura</a:t>
            </a:r>
            <a:r>
              <a:rPr lang="en-GB" b="0" i="0" u="none" strike="noStrike" dirty="0">
                <a:solidFill>
                  <a:srgbClr val="000000"/>
                </a:solidFill>
                <a:effectLst/>
                <a:latin typeface="-webkit-standard"/>
              </a:rPr>
              <a:t> became the voice for the disabled community, advocating for their rights and representing </a:t>
            </a:r>
            <a:r>
              <a:rPr lang="en-GB" b="0" i="0" u="none" strike="noStrike" dirty="0" err="1">
                <a:solidFill>
                  <a:srgbClr val="000000"/>
                </a:solidFill>
                <a:effectLst/>
                <a:latin typeface="-webkit-standard"/>
              </a:rPr>
              <a:t>Alnour</a:t>
            </a:r>
            <a:r>
              <a:rPr lang="en-GB" b="0" i="0" u="none" strike="noStrike" dirty="0">
                <a:solidFill>
                  <a:srgbClr val="000000"/>
                </a:solidFill>
                <a:effectLst/>
                <a:latin typeface="-webkit-standard"/>
              </a:rPr>
              <a:t> at various events. Her high spirit and leadership played a key role in the association's growth.</a:t>
            </a:r>
            <a:endParaRPr lang="en-IT" dirty="0"/>
          </a:p>
        </p:txBody>
      </p:sp>
      <p:sp>
        <p:nvSpPr>
          <p:cNvPr id="4" name="Slide Number Placeholder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306637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Al Nour operates as a social enterprise, combining purpose with sustainability. Revenue from handcrafted embroidery supports training programs, while partnerships with governments, local groups, and international organizations enhance impact. Sponsorships and grants are crucial for expanding services to more women.</a:t>
            </a:r>
          </a:p>
          <a:p>
            <a:endParaRPr lang="en-IT" dirty="0"/>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63523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While Al </a:t>
            </a:r>
            <a:r>
              <a:rPr lang="en-US" dirty="0" err="1">
                <a:latin typeface="+mn-lt"/>
              </a:rPr>
              <a:t>Nour</a:t>
            </a:r>
            <a:r>
              <a:rPr lang="en-US" dirty="0">
                <a:latin typeface="+mn-lt"/>
              </a:rPr>
              <a:t> has achieved meaningful progress, there is still much work ahead to fully realize our vision.</a:t>
            </a:r>
            <a:endParaRPr lang="en-IT" dirty="0"/>
          </a:p>
        </p:txBody>
      </p:sp>
      <p:sp>
        <p:nvSpPr>
          <p:cNvPr id="4" name="Slide Number Placeholder 3"/>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3323791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17/02/2025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17/02/2025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17/02/2025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17/02/2025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17/02/2025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17/02/2025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17/02/2025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17/02/2025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17/02/2025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17/02/2025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17/02/2025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20C51E2-9E43-7288-0EAF-3326596258F3}"/>
              </a:ext>
            </a:extLst>
          </p:cNvPr>
          <p:cNvSpPr>
            <a:spLocks noGrp="1"/>
          </p:cNvSpPr>
          <p:nvPr>
            <p:ph type="ctrTitle"/>
          </p:nvPr>
        </p:nvSpPr>
        <p:spPr>
          <a:xfrm>
            <a:off x="377414" y="1122363"/>
            <a:ext cx="11384920" cy="1095777"/>
          </a:xfrm>
        </p:spPr>
        <p:txBody>
          <a:bodyPr>
            <a:noAutofit/>
          </a:bodyPr>
          <a:lstStyle/>
          <a:p>
            <a:r>
              <a:rPr lang="fr-FR" sz="4000" b="1" dirty="0" err="1">
                <a:solidFill>
                  <a:srgbClr val="595959"/>
                </a:solidFill>
                <a:latin typeface=""/>
              </a:rPr>
              <a:t>Empowering</a:t>
            </a:r>
            <a:r>
              <a:rPr lang="fr-FR" sz="4000" b="1" dirty="0">
                <a:solidFill>
                  <a:srgbClr val="595959"/>
                </a:solidFill>
                <a:latin typeface=""/>
              </a:rPr>
              <a:t> </a:t>
            </a:r>
            <a:r>
              <a:rPr lang="fr-FR" sz="4000" b="1" dirty="0" err="1">
                <a:solidFill>
                  <a:srgbClr val="595959"/>
                </a:solidFill>
                <a:latin typeface=""/>
              </a:rPr>
              <a:t>Women</a:t>
            </a:r>
            <a:r>
              <a:rPr lang="fr-FR" sz="4000" b="1" dirty="0">
                <a:solidFill>
                  <a:srgbClr val="595959"/>
                </a:solidFill>
                <a:latin typeface=""/>
              </a:rPr>
              <a:t> </a:t>
            </a:r>
            <a:r>
              <a:rPr lang="fr-FR" sz="4000" b="1" dirty="0" err="1">
                <a:solidFill>
                  <a:srgbClr val="595959"/>
                </a:solidFill>
                <a:latin typeface=""/>
              </a:rPr>
              <a:t>with</a:t>
            </a:r>
            <a:r>
              <a:rPr lang="fr-FR" sz="4000" b="1" dirty="0">
                <a:solidFill>
                  <a:srgbClr val="595959"/>
                </a:solidFill>
                <a:latin typeface=""/>
              </a:rPr>
              <a:t> </a:t>
            </a:r>
            <a:r>
              <a:rPr lang="fr-FR" sz="4000" b="1" dirty="0" err="1">
                <a:solidFill>
                  <a:srgbClr val="595959"/>
                </a:solidFill>
                <a:latin typeface=""/>
              </a:rPr>
              <a:t>Disabilities</a:t>
            </a:r>
            <a:r>
              <a:rPr lang="fr-FR" sz="4000" b="1" dirty="0">
                <a:solidFill>
                  <a:srgbClr val="595959"/>
                </a:solidFill>
                <a:latin typeface=""/>
              </a:rPr>
              <a:t> </a:t>
            </a:r>
            <a:r>
              <a:rPr lang="fr-FR" sz="4000" b="1" dirty="0" err="1">
                <a:solidFill>
                  <a:srgbClr val="595959"/>
                </a:solidFill>
                <a:latin typeface=""/>
              </a:rPr>
              <a:t>Through</a:t>
            </a:r>
            <a:r>
              <a:rPr lang="fr-FR" sz="4000" b="1" dirty="0">
                <a:solidFill>
                  <a:srgbClr val="595959"/>
                </a:solidFill>
                <a:latin typeface=""/>
              </a:rPr>
              <a:t> Social Enterprise</a:t>
            </a:r>
            <a:endParaRPr lang="en-IT" sz="4000" dirty="0"/>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4639860"/>
            <a:ext cx="11234057" cy="2211557"/>
          </a:xfrm>
        </p:spPr>
        <p:txBody>
          <a:bodyPr>
            <a:normAutofit/>
          </a:bodyPr>
          <a:lstStyle/>
          <a:p>
            <a:r>
              <a:rPr lang="en-US" dirty="0">
                <a:solidFill>
                  <a:srgbClr val="595959"/>
                </a:solidFill>
                <a:latin typeface=""/>
              </a:rPr>
              <a:t>Jihad IBNOUELGHAZI</a:t>
            </a:r>
          </a:p>
          <a:p>
            <a:r>
              <a:rPr lang="en-US" dirty="0">
                <a:solidFill>
                  <a:srgbClr val="595959"/>
                </a:solidFill>
                <a:latin typeface=""/>
              </a:rPr>
              <a:t>Al </a:t>
            </a:r>
            <a:r>
              <a:rPr lang="en-US" dirty="0" err="1">
                <a:solidFill>
                  <a:srgbClr val="595959"/>
                </a:solidFill>
                <a:latin typeface=""/>
              </a:rPr>
              <a:t>nour</a:t>
            </a:r>
            <a:r>
              <a:rPr lang="en-US" dirty="0">
                <a:solidFill>
                  <a:srgbClr val="595959"/>
                </a:solidFill>
                <a:latin typeface=""/>
              </a:rPr>
              <a:t> Association</a:t>
            </a:r>
          </a:p>
          <a:p>
            <a:r>
              <a:rPr lang="en-US" dirty="0">
                <a:solidFill>
                  <a:srgbClr val="595959"/>
                </a:solidFill>
                <a:latin typeface=""/>
              </a:rPr>
              <a:t>Morocco</a:t>
            </a:r>
          </a:p>
          <a:p>
            <a:r>
              <a:rPr lang="fr-FR" b="1" dirty="0" err="1">
                <a:solidFill>
                  <a:srgbClr val="595959"/>
                </a:solidFill>
                <a:latin typeface=""/>
              </a:rPr>
              <a:t>Women</a:t>
            </a:r>
            <a:r>
              <a:rPr lang="fr-FR" b="1" dirty="0">
                <a:solidFill>
                  <a:srgbClr val="595959"/>
                </a:solidFill>
                <a:latin typeface=""/>
              </a:rPr>
              <a:t> entrepreneurs </a:t>
            </a:r>
            <a:r>
              <a:rPr lang="fr-FR" b="1" dirty="0" err="1">
                <a:solidFill>
                  <a:srgbClr val="595959"/>
                </a:solidFill>
                <a:latin typeface=""/>
              </a:rPr>
              <a:t>with</a:t>
            </a:r>
            <a:r>
              <a:rPr lang="fr-FR" b="1" dirty="0">
                <a:solidFill>
                  <a:srgbClr val="595959"/>
                </a:solidFill>
                <a:latin typeface=""/>
              </a:rPr>
              <a:t> </a:t>
            </a:r>
            <a:r>
              <a:rPr lang="fr-FR" b="1" dirty="0" err="1">
                <a:solidFill>
                  <a:srgbClr val="595959"/>
                </a:solidFill>
                <a:latin typeface=""/>
              </a:rPr>
              <a:t>disabilities</a:t>
            </a:r>
            <a:endParaRPr lang="fr-FR" b="1" dirty="0">
              <a:solidFill>
                <a:srgbClr val="595959"/>
              </a:solidFill>
              <a:latin typeface=""/>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785949" y="6115501"/>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solidFill>
                  <a:srgbClr val="595959"/>
                </a:solidFill>
                <a:latin typeface=""/>
                <a:ea typeface="Roboto" panose="02000000000000000000" pitchFamily="2" charset="0"/>
              </a:rPr>
              <a:t>Thursday 6 March 2025 | 14:00 - 15:00</a:t>
            </a:r>
          </a:p>
        </p:txBody>
      </p:sp>
      <p:pic>
        <p:nvPicPr>
          <p:cNvPr id="5" name="Image 4" descr="Photo of Alnour team">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88274" y="2192596"/>
            <a:ext cx="7763200" cy="2472807"/>
          </a:xfrm>
          <a:prstGeom prst="rect">
            <a:avLst/>
          </a:prstGeom>
          <a:ln>
            <a:noFill/>
          </a:ln>
          <a:effectLst>
            <a:softEdge rad="112500"/>
          </a:effectLst>
        </p:spPr>
      </p:pic>
      <p:sp>
        <p:nvSpPr>
          <p:cNvPr id="7" name="Slide Number Placeholder 6">
            <a:extLst>
              <a:ext uri="{FF2B5EF4-FFF2-40B4-BE49-F238E27FC236}">
                <a16:creationId xmlns:a16="http://schemas.microsoft.com/office/drawing/2014/main" id="{59DF2F47-DE12-0075-6EDB-366148F7F176}"/>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a:solidFill>
                  <a:srgbClr val="595959"/>
                </a:solidFill>
                <a:latin typeface=""/>
              </a:rPr>
              <a:t>A Call to Action: </a:t>
            </a:r>
            <a:r>
              <a:rPr lang="fr-FR" sz="4000" b="1" dirty="0" err="1">
                <a:solidFill>
                  <a:srgbClr val="595959"/>
                </a:solidFill>
                <a:latin typeface=""/>
              </a:rPr>
              <a:t>Supporting</a:t>
            </a:r>
            <a:r>
              <a:rPr lang="fr-FR" sz="4000" b="1" dirty="0">
                <a:solidFill>
                  <a:srgbClr val="595959"/>
                </a:solidFill>
                <a:latin typeface=""/>
              </a:rPr>
              <a:t> Inclusive </a:t>
            </a:r>
            <a:r>
              <a:rPr lang="fr-FR" sz="4000" b="1" dirty="0" err="1">
                <a:solidFill>
                  <a:srgbClr val="595959"/>
                </a:solidFill>
                <a:latin typeface=""/>
              </a:rPr>
              <a:t>Employment</a:t>
            </a:r>
            <a:endParaRPr lang="fr-FR" sz="4000" dirty="0">
              <a:solidFill>
                <a:srgbClr val="595959"/>
              </a:solidFill>
              <a:latin typeface=""/>
            </a:endParaRPr>
          </a:p>
        </p:txBody>
      </p:sp>
      <p:sp>
        <p:nvSpPr>
          <p:cNvPr id="3" name="Espace réservé du contenu 2"/>
          <p:cNvSpPr>
            <a:spLocks noGrp="1"/>
          </p:cNvSpPr>
          <p:nvPr>
            <p:ph idx="1"/>
          </p:nvPr>
        </p:nvSpPr>
        <p:spPr>
          <a:xfrm>
            <a:off x="493776" y="1827213"/>
            <a:ext cx="6273786" cy="5030787"/>
          </a:xfrm>
        </p:spPr>
        <p:txBody>
          <a:bodyPr>
            <a:noAutofit/>
          </a:bodyPr>
          <a:lstStyle/>
          <a:p>
            <a:pPr marL="0" indent="0">
              <a:lnSpc>
                <a:spcPct val="150000"/>
              </a:lnSpc>
              <a:buNone/>
            </a:pPr>
            <a:r>
              <a:rPr lang="en-US" sz="2400" dirty="0">
                <a:solidFill>
                  <a:srgbClr val="595959"/>
                </a:solidFill>
                <a:latin typeface=""/>
              </a:rPr>
              <a:t>Al </a:t>
            </a:r>
            <a:r>
              <a:rPr lang="en-US" sz="2400" dirty="0" err="1">
                <a:solidFill>
                  <a:srgbClr val="595959"/>
                </a:solidFill>
                <a:latin typeface=""/>
              </a:rPr>
              <a:t>Nour</a:t>
            </a:r>
            <a:r>
              <a:rPr lang="en-US" sz="2400" dirty="0">
                <a:solidFill>
                  <a:srgbClr val="595959"/>
                </a:solidFill>
                <a:latin typeface=""/>
              </a:rPr>
              <a:t> stands as a shining example of what opportunity can achieve. When inclusivity is woven into the fabric of workplaces, entire communities thrive. Join us in amplifying our impact through collaboration, advocacy, and by supporting our beautifully handcrafted textiles. Together, we can light the way for a more inclusive future.</a:t>
            </a:r>
            <a:endParaRPr lang="fr-FR" sz="2400" dirty="0">
              <a:solidFill>
                <a:srgbClr val="595959"/>
              </a:solidFill>
              <a:latin typeface=""/>
            </a:endParaRPr>
          </a:p>
        </p:txBody>
      </p:sp>
      <p:pic>
        <p:nvPicPr>
          <p:cNvPr id="11" name="Picture 10" descr="Alnour logo being stitched onto one of the labels of Alnour clothing.">
            <a:extLst>
              <a:ext uri="{FF2B5EF4-FFF2-40B4-BE49-F238E27FC236}">
                <a16:creationId xmlns:a16="http://schemas.microsoft.com/office/drawing/2014/main" id="{30D5A252-BD89-3E97-DC1A-1BFF3623F7CC}"/>
              </a:ext>
            </a:extLst>
          </p:cNvPr>
          <p:cNvPicPr>
            <a:picLocks noChangeAspect="1"/>
          </p:cNvPicPr>
          <p:nvPr/>
        </p:nvPicPr>
        <p:blipFill rotWithShape="1">
          <a:blip r:embed="rId3">
            <a:extLst>
              <a:ext uri="{28A0092B-C50C-407E-A947-70E740481C1C}">
                <a14:useLocalDpi xmlns:a14="http://schemas.microsoft.com/office/drawing/2010/main" val="0"/>
              </a:ext>
            </a:extLst>
          </a:blip>
          <a:srcRect l="4702" t="4583" r="4702" b="4583"/>
          <a:stretch/>
        </p:blipFill>
        <p:spPr>
          <a:xfrm>
            <a:off x="6767562" y="2338086"/>
            <a:ext cx="5094238" cy="3505830"/>
          </a:xfrm>
          <a:prstGeom prst="rect">
            <a:avLst/>
          </a:prstGeom>
        </p:spPr>
      </p:pic>
      <p:sp>
        <p:nvSpPr>
          <p:cNvPr id="5" name="Espace réservé du numéro de diapositive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10</a:t>
            </a:fld>
            <a:endParaRPr lang="en-GB"/>
          </a:p>
        </p:txBody>
      </p:sp>
    </p:spTree>
    <p:extLst>
      <p:ext uri="{BB962C8B-B14F-4D97-AF65-F5344CB8AC3E}">
        <p14:creationId xmlns:p14="http://schemas.microsoft.com/office/powerpoint/2010/main" val="328874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D12346A-244A-C62E-52D1-C600A5BB60DA}"/>
              </a:ext>
            </a:extLst>
          </p:cNvPr>
          <p:cNvSpPr>
            <a:spLocks noGrp="1"/>
          </p:cNvSpPr>
          <p:nvPr>
            <p:ph idx="1"/>
          </p:nvPr>
        </p:nvSpPr>
        <p:spPr>
          <a:xfrm>
            <a:off x="454428" y="1459038"/>
            <a:ext cx="7660871" cy="5014914"/>
          </a:xfrm>
        </p:spPr>
        <p:txBody>
          <a:bodyPr>
            <a:noAutofit/>
          </a:bodyPr>
          <a:lstStyle/>
          <a:p>
            <a:pPr marL="0" indent="0">
              <a:lnSpc>
                <a:spcPct val="150000"/>
              </a:lnSpc>
              <a:buNone/>
            </a:pPr>
            <a:r>
              <a:rPr lang="fr-FR" sz="2400" b="1" dirty="0">
                <a:solidFill>
                  <a:srgbClr val="595959"/>
                </a:solidFill>
                <a:latin typeface=""/>
              </a:rPr>
              <a:t>About Al </a:t>
            </a:r>
            <a:r>
              <a:rPr lang="fr-FR" sz="2400" b="1" dirty="0" err="1">
                <a:solidFill>
                  <a:srgbClr val="595959"/>
                </a:solidFill>
                <a:latin typeface=""/>
              </a:rPr>
              <a:t>Nour</a:t>
            </a:r>
            <a:r>
              <a:rPr lang="fr-FR" sz="2400" b="1" dirty="0">
                <a:solidFill>
                  <a:srgbClr val="595959"/>
                </a:solidFill>
                <a:latin typeface=""/>
              </a:rPr>
              <a:t> &amp; Our Mission</a:t>
            </a:r>
          </a:p>
          <a:p>
            <a:pPr marL="0" indent="0">
              <a:lnSpc>
                <a:spcPct val="150000"/>
              </a:lnSpc>
              <a:spcBef>
                <a:spcPct val="0"/>
              </a:spcBef>
              <a:buNone/>
            </a:pPr>
            <a:r>
              <a:rPr lang="fr-FR" sz="2400" dirty="0">
                <a:solidFill>
                  <a:srgbClr val="595959"/>
                </a:solidFill>
                <a:latin typeface=""/>
                <a:cs typeface="+mj-cs"/>
              </a:rPr>
              <a:t>Al Nour, </a:t>
            </a:r>
            <a:r>
              <a:rPr lang="fr-FR" sz="2400" dirty="0" err="1">
                <a:solidFill>
                  <a:srgbClr val="595959"/>
                </a:solidFill>
                <a:latin typeface=""/>
                <a:cs typeface="+mj-cs"/>
              </a:rPr>
              <a:t>which</a:t>
            </a:r>
            <a:r>
              <a:rPr lang="fr-FR" sz="2400" dirty="0">
                <a:solidFill>
                  <a:srgbClr val="595959"/>
                </a:solidFill>
                <a:latin typeface=""/>
                <a:cs typeface="+mj-cs"/>
              </a:rPr>
              <a:t> translates to "light" in </a:t>
            </a:r>
            <a:r>
              <a:rPr lang="fr-FR" sz="2400" dirty="0" err="1">
                <a:solidFill>
                  <a:srgbClr val="595959"/>
                </a:solidFill>
                <a:latin typeface=""/>
                <a:cs typeface="+mj-cs"/>
              </a:rPr>
              <a:t>Arabic</a:t>
            </a:r>
            <a:r>
              <a:rPr lang="fr-FR" sz="2400" dirty="0">
                <a:solidFill>
                  <a:srgbClr val="595959"/>
                </a:solidFill>
                <a:latin typeface=""/>
                <a:cs typeface="+mj-cs"/>
              </a:rPr>
              <a:t>, </a:t>
            </a:r>
            <a:r>
              <a:rPr lang="fr-FR" sz="2400" dirty="0" err="1">
                <a:solidFill>
                  <a:srgbClr val="595959"/>
                </a:solidFill>
                <a:latin typeface=""/>
                <a:cs typeface="+mj-cs"/>
              </a:rPr>
              <a:t>was</a:t>
            </a:r>
            <a:r>
              <a:rPr lang="fr-FR" sz="2400" dirty="0">
                <a:solidFill>
                  <a:srgbClr val="595959"/>
                </a:solidFill>
                <a:latin typeface=""/>
                <a:cs typeface="+mj-cs"/>
              </a:rPr>
              <a:t> </a:t>
            </a:r>
            <a:r>
              <a:rPr lang="fr-FR" sz="2400" dirty="0" err="1">
                <a:solidFill>
                  <a:srgbClr val="595959"/>
                </a:solidFill>
                <a:latin typeface=""/>
                <a:cs typeface="+mj-cs"/>
              </a:rPr>
              <a:t>established</a:t>
            </a:r>
            <a:r>
              <a:rPr lang="fr-FR" sz="2400" dirty="0">
                <a:solidFill>
                  <a:srgbClr val="595959"/>
                </a:solidFill>
                <a:latin typeface=""/>
                <a:cs typeface="+mj-cs"/>
              </a:rPr>
              <a:t> in 2013 in Marrakech as one of </a:t>
            </a:r>
            <a:r>
              <a:rPr lang="fr-FR" sz="2400" dirty="0" err="1">
                <a:solidFill>
                  <a:srgbClr val="595959"/>
                </a:solidFill>
                <a:latin typeface=""/>
                <a:cs typeface="+mj-cs"/>
              </a:rPr>
              <a:t>Morocco's</a:t>
            </a:r>
            <a:r>
              <a:rPr lang="fr-FR" sz="2400" dirty="0">
                <a:solidFill>
                  <a:srgbClr val="595959"/>
                </a:solidFill>
                <a:latin typeface=""/>
                <a:cs typeface="+mj-cs"/>
              </a:rPr>
              <a:t> </a:t>
            </a:r>
            <a:r>
              <a:rPr lang="fr-FR" sz="2400" dirty="0" err="1">
                <a:solidFill>
                  <a:srgbClr val="595959"/>
                </a:solidFill>
                <a:latin typeface=""/>
                <a:cs typeface="+mj-cs"/>
              </a:rPr>
              <a:t>pioneering</a:t>
            </a:r>
            <a:r>
              <a:rPr lang="fr-FR" sz="2400" dirty="0">
                <a:solidFill>
                  <a:srgbClr val="595959"/>
                </a:solidFill>
                <a:latin typeface=""/>
                <a:cs typeface="+mj-cs"/>
              </a:rPr>
              <a:t> social </a:t>
            </a:r>
            <a:r>
              <a:rPr lang="fr-FR" sz="2400" dirty="0" err="1">
                <a:solidFill>
                  <a:srgbClr val="595959"/>
                </a:solidFill>
                <a:latin typeface=""/>
                <a:cs typeface="+mj-cs"/>
              </a:rPr>
              <a:t>enterprises</a:t>
            </a:r>
            <a:r>
              <a:rPr lang="fr-FR" sz="2400" dirty="0">
                <a:solidFill>
                  <a:srgbClr val="595959"/>
                </a:solidFill>
                <a:latin typeface=""/>
                <a:cs typeface="+mj-cs"/>
              </a:rPr>
              <a:t> </a:t>
            </a:r>
            <a:r>
              <a:rPr lang="fr-FR" sz="2400" dirty="0" err="1">
                <a:solidFill>
                  <a:srgbClr val="595959"/>
                </a:solidFill>
                <a:latin typeface=""/>
                <a:cs typeface="+mj-cs"/>
              </a:rPr>
              <a:t>focused</a:t>
            </a:r>
            <a:r>
              <a:rPr lang="fr-FR" sz="2400" dirty="0">
                <a:solidFill>
                  <a:srgbClr val="595959"/>
                </a:solidFill>
                <a:latin typeface=""/>
                <a:cs typeface="+mj-cs"/>
              </a:rPr>
              <a:t> on </a:t>
            </a:r>
            <a:r>
              <a:rPr lang="fr-FR" sz="2400" dirty="0" err="1">
                <a:solidFill>
                  <a:srgbClr val="595959"/>
                </a:solidFill>
                <a:latin typeface=""/>
                <a:cs typeface="+mj-cs"/>
              </a:rPr>
              <a:t>empowering</a:t>
            </a:r>
            <a:r>
              <a:rPr lang="fr-FR" sz="2400" dirty="0">
                <a:solidFill>
                  <a:srgbClr val="595959"/>
                </a:solidFill>
                <a:latin typeface=""/>
                <a:cs typeface="+mj-cs"/>
              </a:rPr>
              <a:t> </a:t>
            </a:r>
            <a:r>
              <a:rPr lang="fr-FR" sz="2400" dirty="0" err="1">
                <a:solidFill>
                  <a:srgbClr val="595959"/>
                </a:solidFill>
                <a:latin typeface=""/>
                <a:cs typeface="+mj-cs"/>
              </a:rPr>
              <a:t>women</a:t>
            </a:r>
            <a:r>
              <a:rPr lang="fr-FR" sz="2400" dirty="0">
                <a:solidFill>
                  <a:srgbClr val="595959"/>
                </a:solidFill>
                <a:latin typeface=""/>
                <a:cs typeface="+mj-cs"/>
              </a:rPr>
              <a:t> </a:t>
            </a:r>
            <a:r>
              <a:rPr lang="fr-FR" sz="2400" dirty="0" err="1">
                <a:solidFill>
                  <a:srgbClr val="595959"/>
                </a:solidFill>
                <a:latin typeface=""/>
                <a:cs typeface="+mj-cs"/>
              </a:rPr>
              <a:t>with</a:t>
            </a:r>
            <a:r>
              <a:rPr lang="fr-FR" sz="2400" dirty="0">
                <a:solidFill>
                  <a:srgbClr val="595959"/>
                </a:solidFill>
                <a:latin typeface=""/>
                <a:cs typeface="+mj-cs"/>
              </a:rPr>
              <a:t> </a:t>
            </a:r>
            <a:r>
              <a:rPr lang="fr-FR" sz="2400" dirty="0" err="1">
                <a:solidFill>
                  <a:srgbClr val="595959"/>
                </a:solidFill>
                <a:latin typeface=""/>
                <a:cs typeface="+mj-cs"/>
              </a:rPr>
              <a:t>disabilities</a:t>
            </a:r>
            <a:r>
              <a:rPr lang="fr-FR" sz="2400" dirty="0">
                <a:solidFill>
                  <a:srgbClr val="595959"/>
                </a:solidFill>
                <a:latin typeface=""/>
                <a:cs typeface="+mj-cs"/>
              </a:rPr>
              <a:t>. By </a:t>
            </a:r>
            <a:r>
              <a:rPr lang="fr-FR" sz="2400" dirty="0" err="1">
                <a:solidFill>
                  <a:srgbClr val="595959"/>
                </a:solidFill>
                <a:latin typeface=""/>
                <a:cs typeface="+mj-cs"/>
              </a:rPr>
              <a:t>providing</a:t>
            </a:r>
            <a:r>
              <a:rPr lang="fr-FR" sz="2400" dirty="0">
                <a:solidFill>
                  <a:srgbClr val="595959"/>
                </a:solidFill>
                <a:latin typeface=""/>
                <a:cs typeface="+mj-cs"/>
              </a:rPr>
              <a:t> </a:t>
            </a:r>
            <a:r>
              <a:rPr lang="fr-FR" sz="2400" dirty="0" err="1">
                <a:solidFill>
                  <a:srgbClr val="595959"/>
                </a:solidFill>
                <a:latin typeface=""/>
                <a:cs typeface="+mj-cs"/>
              </a:rPr>
              <a:t>meaningful</a:t>
            </a:r>
            <a:r>
              <a:rPr lang="fr-FR" sz="2400" dirty="0">
                <a:solidFill>
                  <a:srgbClr val="595959"/>
                </a:solidFill>
                <a:latin typeface=""/>
                <a:cs typeface="+mj-cs"/>
              </a:rPr>
              <a:t> </a:t>
            </a:r>
            <a:r>
              <a:rPr lang="fr-FR" sz="2400" dirty="0" err="1">
                <a:solidFill>
                  <a:srgbClr val="595959"/>
                </a:solidFill>
                <a:latin typeface=""/>
                <a:cs typeface="+mj-cs"/>
              </a:rPr>
              <a:t>work</a:t>
            </a:r>
            <a:r>
              <a:rPr lang="fr-FR" sz="2400" dirty="0">
                <a:solidFill>
                  <a:srgbClr val="595959"/>
                </a:solidFill>
                <a:latin typeface=""/>
                <a:cs typeface="+mj-cs"/>
              </a:rPr>
              <a:t> in the art of </a:t>
            </a:r>
            <a:r>
              <a:rPr lang="fr-FR" sz="2400" dirty="0" err="1">
                <a:solidFill>
                  <a:srgbClr val="595959"/>
                </a:solidFill>
                <a:latin typeface=""/>
                <a:cs typeface="+mj-cs"/>
              </a:rPr>
              <a:t>traditional</a:t>
            </a:r>
            <a:r>
              <a:rPr lang="fr-FR" sz="2400" dirty="0">
                <a:solidFill>
                  <a:srgbClr val="595959"/>
                </a:solidFill>
                <a:latin typeface=""/>
                <a:cs typeface="+mj-cs"/>
              </a:rPr>
              <a:t> </a:t>
            </a:r>
            <a:r>
              <a:rPr lang="fr-FR" sz="2400" dirty="0" err="1">
                <a:solidFill>
                  <a:srgbClr val="595959"/>
                </a:solidFill>
                <a:latin typeface=""/>
                <a:cs typeface="+mj-cs"/>
              </a:rPr>
              <a:t>Moroccan</a:t>
            </a:r>
            <a:r>
              <a:rPr lang="fr-FR" sz="2400" dirty="0">
                <a:solidFill>
                  <a:srgbClr val="595959"/>
                </a:solidFill>
                <a:latin typeface=""/>
                <a:cs typeface="+mj-cs"/>
              </a:rPr>
              <a:t> </a:t>
            </a:r>
            <a:r>
              <a:rPr lang="fr-FR" sz="2400" dirty="0" err="1">
                <a:solidFill>
                  <a:srgbClr val="595959"/>
                </a:solidFill>
                <a:latin typeface=""/>
                <a:cs typeface="+mj-cs"/>
              </a:rPr>
              <a:t>embroidery</a:t>
            </a:r>
            <a:r>
              <a:rPr lang="fr-FR" sz="2400" dirty="0">
                <a:solidFill>
                  <a:srgbClr val="595959"/>
                </a:solidFill>
                <a:latin typeface=""/>
                <a:cs typeface="+mj-cs"/>
              </a:rPr>
              <a:t>, Al Nour </a:t>
            </a:r>
            <a:r>
              <a:rPr lang="fr-FR" sz="2400" dirty="0" err="1">
                <a:solidFill>
                  <a:srgbClr val="595959"/>
                </a:solidFill>
                <a:latin typeface=""/>
                <a:cs typeface="+mj-cs"/>
              </a:rPr>
              <a:t>promotes</a:t>
            </a:r>
            <a:r>
              <a:rPr lang="fr-FR" sz="2400" dirty="0">
                <a:solidFill>
                  <a:srgbClr val="595959"/>
                </a:solidFill>
                <a:latin typeface=""/>
                <a:cs typeface="+mj-cs"/>
              </a:rPr>
              <a:t> </a:t>
            </a:r>
            <a:r>
              <a:rPr lang="fr-FR" sz="2400" dirty="0" err="1">
                <a:solidFill>
                  <a:srgbClr val="595959"/>
                </a:solidFill>
                <a:latin typeface=""/>
                <a:cs typeface="+mj-cs"/>
              </a:rPr>
              <a:t>economic</a:t>
            </a:r>
            <a:r>
              <a:rPr lang="fr-FR" sz="2400" dirty="0">
                <a:solidFill>
                  <a:srgbClr val="595959"/>
                </a:solidFill>
                <a:latin typeface=""/>
                <a:cs typeface="+mj-cs"/>
              </a:rPr>
              <a:t> self-</a:t>
            </a:r>
            <a:r>
              <a:rPr lang="fr-FR" sz="2400" dirty="0" err="1">
                <a:solidFill>
                  <a:srgbClr val="595959"/>
                </a:solidFill>
                <a:latin typeface=""/>
                <a:cs typeface="+mj-cs"/>
              </a:rPr>
              <a:t>sufficiency</a:t>
            </a:r>
            <a:r>
              <a:rPr lang="fr-FR" sz="2400" dirty="0">
                <a:solidFill>
                  <a:srgbClr val="595959"/>
                </a:solidFill>
                <a:latin typeface=""/>
                <a:cs typeface="+mj-cs"/>
              </a:rPr>
              <a:t>, </a:t>
            </a:r>
            <a:r>
              <a:rPr lang="fr-FR" sz="2400" dirty="0" err="1">
                <a:solidFill>
                  <a:srgbClr val="595959"/>
                </a:solidFill>
                <a:latin typeface=""/>
                <a:cs typeface="+mj-cs"/>
              </a:rPr>
              <a:t>dignity</a:t>
            </a:r>
            <a:r>
              <a:rPr lang="fr-FR" sz="2400" dirty="0">
                <a:solidFill>
                  <a:srgbClr val="595959"/>
                </a:solidFill>
                <a:latin typeface=""/>
                <a:cs typeface="+mj-cs"/>
              </a:rPr>
              <a:t>, and social inclusion for </a:t>
            </a:r>
            <a:r>
              <a:rPr lang="fr-FR" sz="2400" dirty="0" err="1">
                <a:solidFill>
                  <a:srgbClr val="595959"/>
                </a:solidFill>
                <a:latin typeface=""/>
                <a:cs typeface="+mj-cs"/>
              </a:rPr>
              <a:t>these</a:t>
            </a:r>
            <a:r>
              <a:rPr lang="fr-FR" sz="2400" dirty="0">
                <a:solidFill>
                  <a:srgbClr val="595959"/>
                </a:solidFill>
                <a:latin typeface=""/>
                <a:cs typeface="+mj-cs"/>
              </a:rPr>
              <a:t> </a:t>
            </a:r>
            <a:r>
              <a:rPr lang="fr-FR" sz="2400" dirty="0" err="1">
                <a:solidFill>
                  <a:srgbClr val="595959"/>
                </a:solidFill>
                <a:latin typeface=""/>
                <a:cs typeface="+mj-cs"/>
              </a:rPr>
              <a:t>women</a:t>
            </a:r>
            <a:endParaRPr lang="en-GB" dirty="0">
              <a:solidFill>
                <a:srgbClr val="595959"/>
              </a:solidFill>
              <a:latin typeface=""/>
            </a:endParaRPr>
          </a:p>
        </p:txBody>
      </p:sp>
      <p:sp>
        <p:nvSpPr>
          <p:cNvPr id="10" name="Title 9">
            <a:extLst>
              <a:ext uri="{FF2B5EF4-FFF2-40B4-BE49-F238E27FC236}">
                <a16:creationId xmlns:a16="http://schemas.microsoft.com/office/drawing/2014/main" id="{9867EA19-6E67-4295-F673-081EFF01B2E2}"/>
              </a:ext>
            </a:extLst>
          </p:cNvPr>
          <p:cNvSpPr>
            <a:spLocks noGrp="1"/>
          </p:cNvSpPr>
          <p:nvPr>
            <p:ph type="title"/>
          </p:nvPr>
        </p:nvSpPr>
        <p:spPr>
          <a:xfrm>
            <a:off x="838200" y="291973"/>
            <a:ext cx="10043160" cy="1325563"/>
          </a:xfrm>
        </p:spPr>
        <p:txBody>
          <a:bodyPr>
            <a:noAutofit/>
          </a:bodyPr>
          <a:lstStyle/>
          <a:p>
            <a:pPr algn="ctr"/>
            <a:br>
              <a:rPr lang="fr-FR" sz="4000" b="1" dirty="0">
                <a:solidFill>
                  <a:srgbClr val="595959"/>
                </a:solidFill>
                <a:latin typeface="+mn-lt"/>
              </a:rPr>
            </a:br>
            <a:r>
              <a:rPr lang="fr-FR" sz="4000" b="1" dirty="0">
                <a:solidFill>
                  <a:srgbClr val="595959"/>
                </a:solidFill>
                <a:latin typeface="+mn-lt"/>
              </a:rPr>
              <a:t>A Story of Light &amp; Hope </a:t>
            </a:r>
            <a:br>
              <a:rPr lang="fr-FR" sz="4000" dirty="0">
                <a:solidFill>
                  <a:srgbClr val="595959"/>
                </a:solidFill>
                <a:latin typeface="+mn-lt"/>
              </a:rPr>
            </a:br>
            <a:endParaRPr lang="en-GB" sz="4000" dirty="0">
              <a:solidFill>
                <a:srgbClr val="595959"/>
              </a:solidFill>
              <a:latin typeface="+mn-lt"/>
            </a:endParaRPr>
          </a:p>
        </p:txBody>
      </p:sp>
      <p:pic>
        <p:nvPicPr>
          <p:cNvPr id="2" name="Content Placeholder 6" descr="Al nour Logo">
            <a:extLst>
              <a:ext uri="{FF2B5EF4-FFF2-40B4-BE49-F238E27FC236}">
                <a16:creationId xmlns:a16="http://schemas.microsoft.com/office/drawing/2014/main" id="{45A85838-3544-EB75-4C76-D0C80DD38C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15301" y="2071596"/>
            <a:ext cx="3622270" cy="3281351"/>
          </a:xfrm>
          <a:prstGeom prst="rect">
            <a:avLst/>
          </a:prstGeom>
        </p:spPr>
      </p:pic>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595959"/>
                </a:solidFill>
                <a:latin typeface=""/>
              </a:rPr>
              <a:t>The </a:t>
            </a:r>
            <a:r>
              <a:rPr lang="fr-FR" sz="4000" b="1" dirty="0">
                <a:solidFill>
                  <a:srgbClr val="595959"/>
                </a:solidFill>
                <a:latin typeface=""/>
              </a:rPr>
              <a:t>Essence</a:t>
            </a:r>
            <a:r>
              <a:rPr lang="fr-FR" b="1" dirty="0">
                <a:solidFill>
                  <a:srgbClr val="595959"/>
                </a:solidFill>
                <a:latin typeface=""/>
              </a:rPr>
              <a:t> of Our Project</a:t>
            </a:r>
            <a:br>
              <a:rPr lang="fr-FR" dirty="0">
                <a:solidFill>
                  <a:srgbClr val="595959"/>
                </a:solidFill>
                <a:latin typeface=""/>
              </a:rPr>
            </a:br>
            <a:endParaRPr lang="fr-FR" dirty="0">
              <a:solidFill>
                <a:srgbClr val="595959"/>
              </a:solidFill>
              <a:latin typeface=""/>
            </a:endParaRPr>
          </a:p>
        </p:txBody>
      </p:sp>
      <p:sp>
        <p:nvSpPr>
          <p:cNvPr id="3" name="Espace réservé du contenu 2"/>
          <p:cNvSpPr>
            <a:spLocks noGrp="1"/>
          </p:cNvSpPr>
          <p:nvPr>
            <p:ph idx="1"/>
          </p:nvPr>
        </p:nvSpPr>
        <p:spPr>
          <a:xfrm>
            <a:off x="5156200" y="1618985"/>
            <a:ext cx="7046466" cy="5102490"/>
          </a:xfrm>
        </p:spPr>
        <p:txBody>
          <a:bodyPr>
            <a:noAutofit/>
          </a:bodyPr>
          <a:lstStyle/>
          <a:p>
            <a:pPr marL="0" indent="0">
              <a:lnSpc>
                <a:spcPct val="150000"/>
              </a:lnSpc>
              <a:buNone/>
            </a:pPr>
            <a:r>
              <a:rPr lang="en-US" sz="2400" dirty="0">
                <a:solidFill>
                  <a:srgbClr val="595959"/>
                </a:solidFill>
                <a:latin typeface=""/>
              </a:rPr>
              <a:t>At Al Nour, work is more than a job. It’s a sense of belonging. We create accessibility, offer unwavering support, and open doors to opportunity.</a:t>
            </a:r>
          </a:p>
          <a:p>
            <a:pPr marL="0" indent="0">
              <a:lnSpc>
                <a:spcPct val="150000"/>
              </a:lnSpc>
              <a:buNone/>
            </a:pPr>
            <a:r>
              <a:rPr lang="en-US" sz="2400" dirty="0">
                <a:solidFill>
                  <a:srgbClr val="595959"/>
                </a:solidFill>
                <a:latin typeface=""/>
              </a:rPr>
              <a:t>Our mission is clear:</a:t>
            </a:r>
            <a:br>
              <a:rPr lang="en-US" sz="2400" dirty="0">
                <a:solidFill>
                  <a:srgbClr val="595959"/>
                </a:solidFill>
                <a:latin typeface=""/>
              </a:rPr>
            </a:br>
            <a:r>
              <a:rPr lang="en-US" sz="2400" dirty="0">
                <a:solidFill>
                  <a:srgbClr val="595959"/>
                </a:solidFill>
                <a:latin typeface=""/>
              </a:rPr>
              <a:t>We empower women with disabilities by providing inclusive training, meaningful work, and essential services, paving the way for a sustainable and independent future.</a:t>
            </a:r>
          </a:p>
        </p:txBody>
      </p:sp>
      <p:sp>
        <p:nvSpPr>
          <p:cNvPr id="6" name="ZoneTexte 5"/>
          <p:cNvSpPr txBox="1"/>
          <p:nvPr/>
        </p:nvSpPr>
        <p:spPr>
          <a:xfrm>
            <a:off x="838200" y="1618985"/>
            <a:ext cx="3978282" cy="830997"/>
          </a:xfrm>
          <a:prstGeom prst="rect">
            <a:avLst/>
          </a:prstGeom>
          <a:noFill/>
        </p:spPr>
        <p:txBody>
          <a:bodyPr wrap="square" rtlCol="0">
            <a:spAutoFit/>
          </a:bodyPr>
          <a:lstStyle/>
          <a:p>
            <a:pPr algn="ctr"/>
            <a:r>
              <a:rPr lang="en-US" sz="2400" b="1" dirty="0">
                <a:solidFill>
                  <a:schemeClr val="accent6">
                    <a:lumMod val="75000"/>
                  </a:schemeClr>
                </a:solidFill>
                <a:latin typeface=""/>
              </a:rPr>
              <a:t>More than a Workplace, a Second Home</a:t>
            </a:r>
          </a:p>
        </p:txBody>
      </p:sp>
      <p:pic>
        <p:nvPicPr>
          <p:cNvPr id="9" name="Picture 8" descr="Alnour beneficiary/employee with her child at work">
            <a:extLst>
              <a:ext uri="{FF2B5EF4-FFF2-40B4-BE49-F238E27FC236}">
                <a16:creationId xmlns:a16="http://schemas.microsoft.com/office/drawing/2014/main" id="{2BD1A62D-409C-9A14-4B3E-18E4CFB3BCF2}"/>
              </a:ext>
            </a:extLst>
          </p:cNvPr>
          <p:cNvPicPr>
            <a:picLocks noChangeAspect="1"/>
          </p:cNvPicPr>
          <p:nvPr/>
        </p:nvPicPr>
        <p:blipFill rotWithShape="1">
          <a:blip r:embed="rId3">
            <a:extLst>
              <a:ext uri="{28A0092B-C50C-407E-A947-70E740481C1C}">
                <a14:useLocalDpi xmlns:a14="http://schemas.microsoft.com/office/drawing/2010/main" val="0"/>
              </a:ext>
            </a:extLst>
          </a:blip>
          <a:srcRect l="1525" t="5354" r="1525" b="5354"/>
          <a:stretch/>
        </p:blipFill>
        <p:spPr>
          <a:xfrm>
            <a:off x="191386" y="2592729"/>
            <a:ext cx="4706051" cy="3900146"/>
          </a:xfrm>
          <a:prstGeom prst="rect">
            <a:avLst/>
          </a:prstGeom>
        </p:spPr>
      </p:pic>
      <p:sp>
        <p:nvSpPr>
          <p:cNvPr id="5" name="Espace réservé du numéro de diapositive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3</a:t>
            </a:fld>
            <a:endParaRPr lang="en-GB" dirty="0"/>
          </a:p>
        </p:txBody>
      </p:sp>
    </p:spTree>
    <p:extLst>
      <p:ext uri="{BB962C8B-B14F-4D97-AF65-F5344CB8AC3E}">
        <p14:creationId xmlns:p14="http://schemas.microsoft.com/office/powerpoint/2010/main" val="342359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a:solidFill>
                  <a:srgbClr val="595959"/>
                </a:solidFill>
                <a:latin typeface=""/>
              </a:rPr>
              <a:t>Innovation: A new </a:t>
            </a:r>
            <a:r>
              <a:rPr lang="fr-FR" b="1" dirty="0" err="1">
                <a:solidFill>
                  <a:srgbClr val="595959"/>
                </a:solidFill>
                <a:latin typeface=""/>
              </a:rPr>
              <a:t>Holistic</a:t>
            </a:r>
            <a:r>
              <a:rPr lang="fr-FR" b="1" dirty="0">
                <a:solidFill>
                  <a:srgbClr val="595959"/>
                </a:solidFill>
                <a:latin typeface=""/>
              </a:rPr>
              <a:t> </a:t>
            </a:r>
            <a:r>
              <a:rPr lang="fr-FR" b="1" dirty="0" err="1">
                <a:solidFill>
                  <a:srgbClr val="595959"/>
                </a:solidFill>
                <a:latin typeface=""/>
              </a:rPr>
              <a:t>Approach</a:t>
            </a:r>
            <a:r>
              <a:rPr lang="fr-FR" b="1" dirty="0">
                <a:solidFill>
                  <a:srgbClr val="595959"/>
                </a:solidFill>
                <a:latin typeface=""/>
              </a:rPr>
              <a:t> to </a:t>
            </a:r>
            <a:r>
              <a:rPr lang="fr-FR" b="1" dirty="0" err="1">
                <a:solidFill>
                  <a:srgbClr val="595959"/>
                </a:solidFill>
                <a:latin typeface=""/>
              </a:rPr>
              <a:t>Empowerment</a:t>
            </a:r>
            <a:r>
              <a:rPr lang="fr-FR" b="1" dirty="0">
                <a:solidFill>
                  <a:srgbClr val="595959"/>
                </a:solidFill>
                <a:latin typeface=""/>
              </a:rPr>
              <a:t> in </a:t>
            </a:r>
            <a:r>
              <a:rPr lang="fr-FR" b="1" dirty="0" err="1">
                <a:solidFill>
                  <a:srgbClr val="595959"/>
                </a:solidFill>
                <a:latin typeface=""/>
              </a:rPr>
              <a:t>Morocco</a:t>
            </a:r>
            <a:br>
              <a:rPr lang="fr-FR" dirty="0">
                <a:solidFill>
                  <a:srgbClr val="595959"/>
                </a:solidFill>
                <a:latin typeface=""/>
              </a:rPr>
            </a:br>
            <a:endParaRPr lang="fr-FR" dirty="0">
              <a:solidFill>
                <a:srgbClr val="595959"/>
              </a:solidFill>
              <a:latin typeface=""/>
            </a:endParaRPr>
          </a:p>
        </p:txBody>
      </p:sp>
      <p:sp>
        <p:nvSpPr>
          <p:cNvPr id="3" name="Espace réservé du contenu 2"/>
          <p:cNvSpPr>
            <a:spLocks noGrp="1"/>
          </p:cNvSpPr>
          <p:nvPr>
            <p:ph idx="1"/>
          </p:nvPr>
        </p:nvSpPr>
        <p:spPr>
          <a:xfrm>
            <a:off x="172212" y="1510549"/>
            <a:ext cx="7981188" cy="5210926"/>
          </a:xfrm>
        </p:spPr>
        <p:txBody>
          <a:bodyPr>
            <a:noAutofit/>
          </a:bodyPr>
          <a:lstStyle/>
          <a:p>
            <a:pPr lvl="0">
              <a:lnSpc>
                <a:spcPct val="150000"/>
              </a:lnSpc>
            </a:pPr>
            <a:r>
              <a:rPr lang="fr-FR" sz="2400" b="1" dirty="0">
                <a:solidFill>
                  <a:srgbClr val="595959"/>
                </a:solidFill>
                <a:latin typeface=""/>
              </a:rPr>
              <a:t>An </a:t>
            </a:r>
            <a:r>
              <a:rPr lang="fr-FR" sz="2400" b="1" dirty="0" err="1">
                <a:solidFill>
                  <a:srgbClr val="595959"/>
                </a:solidFill>
                <a:latin typeface=""/>
              </a:rPr>
              <a:t>Adapted</a:t>
            </a:r>
            <a:r>
              <a:rPr lang="fr-FR" sz="2400" b="1" dirty="0">
                <a:solidFill>
                  <a:srgbClr val="595959"/>
                </a:solidFill>
                <a:latin typeface=""/>
              </a:rPr>
              <a:t> Work </a:t>
            </a:r>
            <a:r>
              <a:rPr lang="fr-FR" sz="2400" b="1" dirty="0" err="1">
                <a:solidFill>
                  <a:srgbClr val="595959"/>
                </a:solidFill>
                <a:latin typeface=""/>
              </a:rPr>
              <a:t>Environment</a:t>
            </a:r>
            <a:r>
              <a:rPr lang="fr-FR" sz="2400" b="1" dirty="0">
                <a:solidFill>
                  <a:srgbClr val="595959"/>
                </a:solidFill>
                <a:latin typeface=""/>
              </a:rPr>
              <a:t>:</a:t>
            </a:r>
            <a:r>
              <a:rPr lang="fr-FR" sz="2400" dirty="0">
                <a:solidFill>
                  <a:srgbClr val="595959"/>
                </a:solidFill>
                <a:latin typeface=""/>
              </a:rPr>
              <a:t> </a:t>
            </a:r>
            <a:r>
              <a:rPr lang="fr-FR" sz="2400" dirty="0" err="1">
                <a:solidFill>
                  <a:srgbClr val="595959"/>
                </a:solidFill>
                <a:latin typeface=""/>
              </a:rPr>
              <a:t>Fully</a:t>
            </a:r>
            <a:r>
              <a:rPr lang="fr-FR" sz="2400" dirty="0">
                <a:solidFill>
                  <a:srgbClr val="595959"/>
                </a:solidFill>
                <a:latin typeface=""/>
              </a:rPr>
              <a:t> accessible, </a:t>
            </a:r>
            <a:r>
              <a:rPr lang="fr-FR" sz="2400" dirty="0" err="1">
                <a:solidFill>
                  <a:srgbClr val="595959"/>
                </a:solidFill>
                <a:latin typeface=""/>
              </a:rPr>
              <a:t>physically</a:t>
            </a:r>
            <a:r>
              <a:rPr lang="fr-FR" sz="2400" dirty="0">
                <a:solidFill>
                  <a:srgbClr val="595959"/>
                </a:solidFill>
                <a:latin typeface=""/>
              </a:rPr>
              <a:t> and </a:t>
            </a:r>
            <a:r>
              <a:rPr lang="fr-FR" sz="2400" dirty="0" err="1">
                <a:solidFill>
                  <a:srgbClr val="595959"/>
                </a:solidFill>
                <a:latin typeface=""/>
              </a:rPr>
              <a:t>emotionally</a:t>
            </a:r>
            <a:r>
              <a:rPr lang="fr-FR" sz="2400" dirty="0">
                <a:solidFill>
                  <a:srgbClr val="595959"/>
                </a:solidFill>
                <a:latin typeface=""/>
              </a:rPr>
              <a:t> </a:t>
            </a:r>
            <a:r>
              <a:rPr lang="fr-FR" sz="2400" dirty="0" err="1">
                <a:solidFill>
                  <a:srgbClr val="595959"/>
                </a:solidFill>
                <a:latin typeface=""/>
              </a:rPr>
              <a:t>supportive</a:t>
            </a:r>
            <a:r>
              <a:rPr lang="fr-FR" sz="2400" dirty="0">
                <a:solidFill>
                  <a:srgbClr val="595959"/>
                </a:solidFill>
                <a:latin typeface=""/>
              </a:rPr>
              <a:t>.</a:t>
            </a:r>
          </a:p>
          <a:p>
            <a:pPr lvl="0">
              <a:lnSpc>
                <a:spcPct val="150000"/>
              </a:lnSpc>
            </a:pPr>
            <a:r>
              <a:rPr lang="fr-FR" sz="2400" b="1" dirty="0" err="1">
                <a:solidFill>
                  <a:srgbClr val="595959"/>
                </a:solidFill>
                <a:latin typeface=""/>
              </a:rPr>
              <a:t>Skill</a:t>
            </a:r>
            <a:r>
              <a:rPr lang="fr-FR" sz="2400" b="1" dirty="0">
                <a:solidFill>
                  <a:srgbClr val="595959"/>
                </a:solidFill>
                <a:latin typeface=""/>
              </a:rPr>
              <a:t> </a:t>
            </a:r>
            <a:r>
              <a:rPr lang="fr-FR" sz="2400" b="1" dirty="0" err="1">
                <a:solidFill>
                  <a:srgbClr val="595959"/>
                </a:solidFill>
                <a:latin typeface=""/>
              </a:rPr>
              <a:t>Development</a:t>
            </a:r>
            <a:r>
              <a:rPr lang="fr-FR" sz="2400" b="1" dirty="0">
                <a:solidFill>
                  <a:srgbClr val="595959"/>
                </a:solidFill>
                <a:latin typeface=""/>
              </a:rPr>
              <a:t>:</a:t>
            </a:r>
            <a:r>
              <a:rPr lang="fr-FR" sz="2400" dirty="0">
                <a:solidFill>
                  <a:srgbClr val="595959"/>
                </a:solidFill>
                <a:latin typeface=""/>
              </a:rPr>
              <a:t> Training in high-</a:t>
            </a:r>
            <a:r>
              <a:rPr lang="fr-FR" sz="2400" dirty="0" err="1">
                <a:solidFill>
                  <a:srgbClr val="595959"/>
                </a:solidFill>
                <a:latin typeface=""/>
              </a:rPr>
              <a:t>quality</a:t>
            </a:r>
            <a:r>
              <a:rPr lang="fr-FR" sz="2400" dirty="0">
                <a:solidFill>
                  <a:srgbClr val="595959"/>
                </a:solidFill>
                <a:latin typeface=""/>
              </a:rPr>
              <a:t> </a:t>
            </a:r>
            <a:r>
              <a:rPr lang="fr-FR" sz="2400" dirty="0" err="1">
                <a:solidFill>
                  <a:srgbClr val="595959"/>
                </a:solidFill>
                <a:latin typeface=""/>
              </a:rPr>
              <a:t>Moroccan</a:t>
            </a:r>
            <a:r>
              <a:rPr lang="fr-FR" sz="2400" dirty="0">
                <a:solidFill>
                  <a:srgbClr val="595959"/>
                </a:solidFill>
                <a:latin typeface=""/>
              </a:rPr>
              <a:t> </a:t>
            </a:r>
            <a:r>
              <a:rPr lang="fr-FR" sz="2400" dirty="0" err="1">
                <a:solidFill>
                  <a:srgbClr val="595959"/>
                </a:solidFill>
                <a:latin typeface=""/>
              </a:rPr>
              <a:t>embroidery</a:t>
            </a:r>
            <a:r>
              <a:rPr lang="fr-FR" sz="2400" dirty="0">
                <a:solidFill>
                  <a:srgbClr val="595959"/>
                </a:solidFill>
                <a:latin typeface=""/>
              </a:rPr>
              <a:t>, a </a:t>
            </a:r>
            <a:r>
              <a:rPr lang="fr-FR" sz="2400" dirty="0" err="1">
                <a:solidFill>
                  <a:srgbClr val="595959"/>
                </a:solidFill>
                <a:latin typeface=""/>
              </a:rPr>
              <a:t>craft</a:t>
            </a:r>
            <a:r>
              <a:rPr lang="fr-FR" sz="2400" dirty="0">
                <a:solidFill>
                  <a:srgbClr val="595959"/>
                </a:solidFill>
                <a:latin typeface=""/>
              </a:rPr>
              <a:t> </a:t>
            </a:r>
            <a:r>
              <a:rPr lang="fr-FR" sz="2400" dirty="0" err="1">
                <a:solidFill>
                  <a:srgbClr val="595959"/>
                </a:solidFill>
                <a:latin typeface=""/>
              </a:rPr>
              <a:t>with</a:t>
            </a:r>
            <a:r>
              <a:rPr lang="fr-FR" sz="2400" dirty="0">
                <a:solidFill>
                  <a:srgbClr val="595959"/>
                </a:solidFill>
                <a:latin typeface=""/>
              </a:rPr>
              <a:t> global </a:t>
            </a:r>
            <a:r>
              <a:rPr lang="fr-FR" sz="2400" dirty="0" err="1">
                <a:solidFill>
                  <a:srgbClr val="595959"/>
                </a:solidFill>
                <a:latin typeface=""/>
              </a:rPr>
              <a:t>demand</a:t>
            </a:r>
            <a:r>
              <a:rPr lang="fr-FR" sz="2400" dirty="0">
                <a:solidFill>
                  <a:srgbClr val="595959"/>
                </a:solidFill>
                <a:latin typeface=""/>
              </a:rPr>
              <a:t>.</a:t>
            </a:r>
          </a:p>
          <a:p>
            <a:pPr lvl="0">
              <a:lnSpc>
                <a:spcPct val="150000"/>
              </a:lnSpc>
            </a:pPr>
            <a:r>
              <a:rPr lang="fr-FR" sz="2400" b="1" dirty="0" err="1">
                <a:solidFill>
                  <a:srgbClr val="595959"/>
                </a:solidFill>
                <a:latin typeface=""/>
              </a:rPr>
              <a:t>Holistic</a:t>
            </a:r>
            <a:r>
              <a:rPr lang="fr-FR" sz="2400" b="1" dirty="0">
                <a:solidFill>
                  <a:srgbClr val="595959"/>
                </a:solidFill>
                <a:latin typeface=""/>
              </a:rPr>
              <a:t> Support Services:</a:t>
            </a:r>
            <a:r>
              <a:rPr lang="fr-FR" sz="2400" dirty="0">
                <a:solidFill>
                  <a:srgbClr val="595959"/>
                </a:solidFill>
                <a:latin typeface=""/>
              </a:rPr>
              <a:t> </a:t>
            </a:r>
            <a:r>
              <a:rPr lang="fr-FR" sz="2400" dirty="0" err="1">
                <a:solidFill>
                  <a:srgbClr val="595959"/>
                </a:solidFill>
                <a:latin typeface=""/>
              </a:rPr>
              <a:t>Including</a:t>
            </a:r>
            <a:r>
              <a:rPr lang="fr-FR" sz="2400" dirty="0">
                <a:solidFill>
                  <a:srgbClr val="595959"/>
                </a:solidFill>
                <a:latin typeface=""/>
              </a:rPr>
              <a:t> </a:t>
            </a:r>
            <a:r>
              <a:rPr lang="fr-FR" sz="2400" dirty="0" err="1">
                <a:solidFill>
                  <a:srgbClr val="595959"/>
                </a:solidFill>
                <a:latin typeface=""/>
              </a:rPr>
              <a:t>healthcare</a:t>
            </a:r>
            <a:r>
              <a:rPr lang="fr-FR" sz="2400" dirty="0">
                <a:solidFill>
                  <a:srgbClr val="595959"/>
                </a:solidFill>
                <a:latin typeface=""/>
              </a:rPr>
              <a:t>, </a:t>
            </a:r>
            <a:r>
              <a:rPr lang="fr-FR" sz="2400" dirty="0" err="1">
                <a:solidFill>
                  <a:srgbClr val="595959"/>
                </a:solidFill>
                <a:latin typeface=""/>
              </a:rPr>
              <a:t>meal</a:t>
            </a:r>
            <a:r>
              <a:rPr lang="fr-FR" sz="2400" dirty="0">
                <a:solidFill>
                  <a:srgbClr val="595959"/>
                </a:solidFill>
                <a:latin typeface=""/>
              </a:rPr>
              <a:t> services, </a:t>
            </a:r>
            <a:r>
              <a:rPr lang="fr-FR" sz="2400" dirty="0" err="1">
                <a:solidFill>
                  <a:srgbClr val="595959"/>
                </a:solidFill>
                <a:latin typeface=""/>
              </a:rPr>
              <a:t>childcare</a:t>
            </a:r>
            <a:r>
              <a:rPr lang="fr-FR" sz="2400" dirty="0">
                <a:solidFill>
                  <a:srgbClr val="595959"/>
                </a:solidFill>
                <a:latin typeface=""/>
              </a:rPr>
              <a:t>, </a:t>
            </a:r>
            <a:r>
              <a:rPr lang="fr-FR" sz="2400" dirty="0" err="1">
                <a:solidFill>
                  <a:srgbClr val="595959"/>
                </a:solidFill>
                <a:latin typeface=""/>
              </a:rPr>
              <a:t>education</a:t>
            </a:r>
            <a:r>
              <a:rPr lang="fr-FR" sz="2400" dirty="0">
                <a:solidFill>
                  <a:srgbClr val="595959"/>
                </a:solidFill>
                <a:latin typeface=""/>
              </a:rPr>
              <a:t>, and transportation.</a:t>
            </a:r>
          </a:p>
          <a:p>
            <a:pPr lvl="0">
              <a:lnSpc>
                <a:spcPct val="150000"/>
              </a:lnSpc>
            </a:pPr>
            <a:r>
              <a:rPr lang="fr-FR" sz="2400" b="1" dirty="0" err="1">
                <a:solidFill>
                  <a:srgbClr val="595959"/>
                </a:solidFill>
                <a:latin typeface=""/>
              </a:rPr>
              <a:t>Sustainable</a:t>
            </a:r>
            <a:r>
              <a:rPr lang="fr-FR" sz="2400" b="1" dirty="0">
                <a:solidFill>
                  <a:srgbClr val="595959"/>
                </a:solidFill>
                <a:latin typeface=""/>
              </a:rPr>
              <a:t> Business Model:</a:t>
            </a:r>
            <a:r>
              <a:rPr lang="fr-FR" sz="2400" dirty="0">
                <a:solidFill>
                  <a:srgbClr val="595959"/>
                </a:solidFill>
                <a:latin typeface=""/>
              </a:rPr>
              <a:t> Revenue </a:t>
            </a:r>
            <a:r>
              <a:rPr lang="fr-FR" sz="2400" dirty="0" err="1">
                <a:solidFill>
                  <a:srgbClr val="595959"/>
                </a:solidFill>
                <a:latin typeface=""/>
              </a:rPr>
              <a:t>generated</a:t>
            </a:r>
            <a:r>
              <a:rPr lang="fr-FR" sz="2400" dirty="0">
                <a:solidFill>
                  <a:srgbClr val="595959"/>
                </a:solidFill>
                <a:latin typeface=""/>
              </a:rPr>
              <a:t> </a:t>
            </a:r>
            <a:r>
              <a:rPr lang="fr-FR" sz="2400" dirty="0" err="1">
                <a:solidFill>
                  <a:srgbClr val="595959"/>
                </a:solidFill>
                <a:latin typeface=""/>
              </a:rPr>
              <a:t>from</a:t>
            </a:r>
            <a:r>
              <a:rPr lang="fr-FR" sz="2400" dirty="0">
                <a:solidFill>
                  <a:srgbClr val="595959"/>
                </a:solidFill>
                <a:latin typeface=""/>
              </a:rPr>
              <a:t> </a:t>
            </a:r>
            <a:r>
              <a:rPr lang="fr-FR" sz="2400" dirty="0" err="1">
                <a:solidFill>
                  <a:srgbClr val="595959"/>
                </a:solidFill>
                <a:latin typeface=""/>
              </a:rPr>
              <a:t>handcrafted</a:t>
            </a:r>
            <a:r>
              <a:rPr lang="fr-FR" sz="2400" dirty="0">
                <a:solidFill>
                  <a:srgbClr val="595959"/>
                </a:solidFill>
                <a:latin typeface=""/>
              </a:rPr>
              <a:t> textiles </a:t>
            </a:r>
            <a:r>
              <a:rPr lang="fr-FR" sz="2400" dirty="0" err="1">
                <a:solidFill>
                  <a:srgbClr val="595959"/>
                </a:solidFill>
                <a:latin typeface=""/>
              </a:rPr>
              <a:t>sustains</a:t>
            </a:r>
            <a:r>
              <a:rPr lang="fr-FR" sz="2400" dirty="0">
                <a:solidFill>
                  <a:srgbClr val="595959"/>
                </a:solidFill>
                <a:latin typeface=""/>
              </a:rPr>
              <a:t> </a:t>
            </a:r>
            <a:r>
              <a:rPr lang="fr-FR" sz="2400" dirty="0" err="1">
                <a:solidFill>
                  <a:srgbClr val="595959"/>
                </a:solidFill>
                <a:latin typeface=""/>
              </a:rPr>
              <a:t>our</a:t>
            </a:r>
            <a:r>
              <a:rPr lang="fr-FR" sz="2400" dirty="0">
                <a:solidFill>
                  <a:srgbClr val="595959"/>
                </a:solidFill>
                <a:latin typeface=""/>
              </a:rPr>
              <a:t> mission.</a:t>
            </a:r>
          </a:p>
          <a:p>
            <a:pPr>
              <a:lnSpc>
                <a:spcPct val="150000"/>
              </a:lnSpc>
            </a:pPr>
            <a:endParaRPr lang="fr-FR" sz="2400" dirty="0">
              <a:solidFill>
                <a:srgbClr val="595959"/>
              </a:solidFill>
              <a:latin typeface=""/>
            </a:endParaRPr>
          </a:p>
        </p:txBody>
      </p:sp>
      <p:pic>
        <p:nvPicPr>
          <p:cNvPr id="10" name="Picture 9" descr="Alnour employee carefully adding the final touches of embroidery.">
            <a:extLst>
              <a:ext uri="{FF2B5EF4-FFF2-40B4-BE49-F238E27FC236}">
                <a16:creationId xmlns:a16="http://schemas.microsoft.com/office/drawing/2014/main" id="{89E523C5-7D5A-AFC6-88F7-171B4BC92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418056"/>
            <a:ext cx="4038600" cy="5210926"/>
          </a:xfrm>
          <a:prstGeom prst="rect">
            <a:avLst/>
          </a:prstGeom>
        </p:spPr>
      </p:pic>
      <p:sp>
        <p:nvSpPr>
          <p:cNvPr id="5" name="Espace réservé du numéro de diapositive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4</a:t>
            </a:fld>
            <a:endParaRPr lang="en-GB" dirty="0"/>
          </a:p>
        </p:txBody>
      </p:sp>
    </p:spTree>
    <p:extLst>
      <p:ext uri="{BB962C8B-B14F-4D97-AF65-F5344CB8AC3E}">
        <p14:creationId xmlns:p14="http://schemas.microsoft.com/office/powerpoint/2010/main" val="97310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Al nour vision of profound impact containing of Individual, Families, Community (women / with disabilities) and Cities/ Larger societ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83883" y="1417763"/>
            <a:ext cx="4808117" cy="4809417"/>
          </a:xfrm>
          <a:prstGeom prst="rect">
            <a:avLst/>
          </a:prstGeom>
        </p:spPr>
      </p:pic>
      <p:sp>
        <p:nvSpPr>
          <p:cNvPr id="3" name="Espace réservé du contenu 2"/>
          <p:cNvSpPr>
            <a:spLocks noGrp="1"/>
          </p:cNvSpPr>
          <p:nvPr>
            <p:ph idx="1"/>
          </p:nvPr>
        </p:nvSpPr>
        <p:spPr>
          <a:xfrm>
            <a:off x="149700" y="1402699"/>
            <a:ext cx="7535753" cy="5136213"/>
          </a:xfrm>
        </p:spPr>
        <p:txBody>
          <a:bodyPr>
            <a:noAutofit/>
          </a:bodyPr>
          <a:lstStyle/>
          <a:p>
            <a:pPr marL="0" indent="0">
              <a:lnSpc>
                <a:spcPct val="100000"/>
              </a:lnSpc>
              <a:spcBef>
                <a:spcPts val="600"/>
              </a:spcBef>
              <a:spcAft>
                <a:spcPts val="600"/>
              </a:spcAft>
              <a:buNone/>
            </a:pPr>
            <a:r>
              <a:rPr lang="fr-FR" sz="2400" dirty="0">
                <a:solidFill>
                  <a:srgbClr val="595959"/>
                </a:solidFill>
                <a:latin typeface=""/>
              </a:rPr>
              <a:t>Al </a:t>
            </a:r>
            <a:r>
              <a:rPr lang="fr-FR" sz="2400" dirty="0" err="1">
                <a:solidFill>
                  <a:srgbClr val="595959"/>
                </a:solidFill>
                <a:latin typeface=""/>
              </a:rPr>
              <a:t>Nour’s</a:t>
            </a:r>
            <a:r>
              <a:rPr lang="fr-FR" sz="2400" dirty="0">
                <a:solidFill>
                  <a:srgbClr val="595959"/>
                </a:solidFill>
                <a:latin typeface=""/>
              </a:rPr>
              <a:t> impact </a:t>
            </a:r>
            <a:r>
              <a:rPr lang="fr-FR" sz="2400" dirty="0" err="1">
                <a:solidFill>
                  <a:srgbClr val="595959"/>
                </a:solidFill>
                <a:latin typeface=""/>
              </a:rPr>
              <a:t>reaches</a:t>
            </a:r>
            <a:r>
              <a:rPr lang="fr-FR" sz="2400" dirty="0">
                <a:solidFill>
                  <a:srgbClr val="595959"/>
                </a:solidFill>
                <a:latin typeface=""/>
              </a:rPr>
              <a:t> far </a:t>
            </a:r>
            <a:r>
              <a:rPr lang="fr-FR" sz="2400" dirty="0" err="1">
                <a:solidFill>
                  <a:srgbClr val="595959"/>
                </a:solidFill>
                <a:latin typeface=""/>
              </a:rPr>
              <a:t>beyond</a:t>
            </a:r>
            <a:r>
              <a:rPr lang="fr-FR" sz="2400" dirty="0">
                <a:solidFill>
                  <a:srgbClr val="595959"/>
                </a:solidFill>
                <a:latin typeface=""/>
              </a:rPr>
              <a:t> the </a:t>
            </a:r>
            <a:r>
              <a:rPr lang="fr-FR" sz="2400" dirty="0" err="1">
                <a:solidFill>
                  <a:srgbClr val="595959"/>
                </a:solidFill>
                <a:latin typeface=""/>
              </a:rPr>
              <a:t>workplace</a:t>
            </a:r>
            <a:r>
              <a:rPr lang="fr-FR" sz="2400" dirty="0">
                <a:solidFill>
                  <a:srgbClr val="595959"/>
                </a:solidFill>
                <a:latin typeface=""/>
              </a:rPr>
              <a:t>:  </a:t>
            </a:r>
          </a:p>
          <a:p>
            <a:pPr>
              <a:lnSpc>
                <a:spcPct val="100000"/>
              </a:lnSpc>
              <a:spcBef>
                <a:spcPts val="600"/>
              </a:spcBef>
              <a:spcAft>
                <a:spcPts val="600"/>
              </a:spcAft>
            </a:pPr>
            <a:r>
              <a:rPr lang="fr-FR" sz="2400" b="1" dirty="0" err="1">
                <a:solidFill>
                  <a:srgbClr val="595959"/>
                </a:solidFill>
                <a:latin typeface=""/>
              </a:rPr>
              <a:t>Economic</a:t>
            </a:r>
            <a:r>
              <a:rPr lang="fr-FR" sz="2400" b="1" dirty="0">
                <a:solidFill>
                  <a:srgbClr val="595959"/>
                </a:solidFill>
                <a:latin typeface=""/>
              </a:rPr>
              <a:t> </a:t>
            </a:r>
            <a:r>
              <a:rPr lang="fr-FR" sz="2400" b="1" dirty="0" err="1">
                <a:solidFill>
                  <a:srgbClr val="595959"/>
                </a:solidFill>
                <a:latin typeface=""/>
              </a:rPr>
              <a:t>Empowerment</a:t>
            </a:r>
            <a:r>
              <a:rPr lang="fr-FR" sz="2400" b="1" dirty="0">
                <a:solidFill>
                  <a:srgbClr val="595959"/>
                </a:solidFill>
                <a:latin typeface=""/>
              </a:rPr>
              <a:t>: </a:t>
            </a:r>
            <a:r>
              <a:rPr lang="fr-FR" sz="2400" dirty="0" err="1">
                <a:solidFill>
                  <a:srgbClr val="595959"/>
                </a:solidFill>
                <a:latin typeface=""/>
              </a:rPr>
              <a:t>Women</a:t>
            </a:r>
            <a:r>
              <a:rPr lang="fr-FR" sz="2400" dirty="0">
                <a:solidFill>
                  <a:srgbClr val="595959"/>
                </a:solidFill>
                <a:latin typeface=""/>
              </a:rPr>
              <a:t> </a:t>
            </a:r>
            <a:r>
              <a:rPr lang="fr-FR" sz="2400" dirty="0" err="1">
                <a:solidFill>
                  <a:srgbClr val="595959"/>
                </a:solidFill>
                <a:latin typeface=""/>
              </a:rPr>
              <a:t>achieve</a:t>
            </a:r>
            <a:r>
              <a:rPr lang="fr-FR" sz="2400" dirty="0">
                <a:solidFill>
                  <a:srgbClr val="595959"/>
                </a:solidFill>
                <a:latin typeface=""/>
              </a:rPr>
              <a:t> </a:t>
            </a:r>
            <a:r>
              <a:rPr lang="fr-FR" sz="2400" dirty="0" err="1">
                <a:solidFill>
                  <a:srgbClr val="595959"/>
                </a:solidFill>
                <a:latin typeface=""/>
              </a:rPr>
              <a:t>financial</a:t>
            </a:r>
            <a:r>
              <a:rPr lang="fr-FR" sz="2400" dirty="0">
                <a:solidFill>
                  <a:srgbClr val="595959"/>
                </a:solidFill>
                <a:latin typeface=""/>
              </a:rPr>
              <a:t> </a:t>
            </a:r>
            <a:r>
              <a:rPr lang="fr-FR" sz="2400" dirty="0" err="1">
                <a:solidFill>
                  <a:srgbClr val="595959"/>
                </a:solidFill>
                <a:latin typeface=""/>
              </a:rPr>
              <a:t>independence</a:t>
            </a:r>
            <a:r>
              <a:rPr lang="fr-FR" sz="2400" dirty="0">
                <a:solidFill>
                  <a:srgbClr val="595959"/>
                </a:solidFill>
                <a:latin typeface=""/>
              </a:rPr>
              <a:t>, </a:t>
            </a:r>
            <a:r>
              <a:rPr lang="fr-FR" sz="2400" dirty="0" err="1">
                <a:solidFill>
                  <a:srgbClr val="595959"/>
                </a:solidFill>
                <a:latin typeface=""/>
              </a:rPr>
              <a:t>uplifting</a:t>
            </a:r>
            <a:r>
              <a:rPr lang="fr-FR" sz="2400" dirty="0">
                <a:solidFill>
                  <a:srgbClr val="595959"/>
                </a:solidFill>
                <a:latin typeface=""/>
              </a:rPr>
              <a:t> </a:t>
            </a:r>
            <a:r>
              <a:rPr lang="fr-FR" sz="2400" dirty="0" err="1">
                <a:solidFill>
                  <a:srgbClr val="595959"/>
                </a:solidFill>
                <a:latin typeface=""/>
              </a:rPr>
              <a:t>their</a:t>
            </a:r>
            <a:r>
              <a:rPr lang="fr-FR" sz="2400" dirty="0">
                <a:solidFill>
                  <a:srgbClr val="595959"/>
                </a:solidFill>
                <a:latin typeface=""/>
              </a:rPr>
              <a:t> </a:t>
            </a:r>
            <a:r>
              <a:rPr lang="fr-FR" sz="2400" dirty="0" err="1">
                <a:solidFill>
                  <a:srgbClr val="595959"/>
                </a:solidFill>
                <a:latin typeface=""/>
              </a:rPr>
              <a:t>families</a:t>
            </a:r>
            <a:r>
              <a:rPr lang="fr-FR" sz="2400" dirty="0">
                <a:solidFill>
                  <a:srgbClr val="595959"/>
                </a:solidFill>
                <a:latin typeface=""/>
              </a:rPr>
              <a:t>’ </a:t>
            </a:r>
            <a:r>
              <a:rPr lang="fr-FR" sz="2400" dirty="0" err="1">
                <a:solidFill>
                  <a:srgbClr val="595959"/>
                </a:solidFill>
                <a:latin typeface=""/>
              </a:rPr>
              <a:t>lives</a:t>
            </a:r>
            <a:r>
              <a:rPr lang="fr-FR" sz="2400" dirty="0">
                <a:solidFill>
                  <a:srgbClr val="595959"/>
                </a:solidFill>
                <a:latin typeface=""/>
              </a:rPr>
              <a:t>.  </a:t>
            </a:r>
          </a:p>
          <a:p>
            <a:pPr>
              <a:lnSpc>
                <a:spcPct val="100000"/>
              </a:lnSpc>
              <a:spcBef>
                <a:spcPts val="600"/>
              </a:spcBef>
              <a:spcAft>
                <a:spcPts val="600"/>
              </a:spcAft>
            </a:pPr>
            <a:r>
              <a:rPr lang="fr-FR" sz="2400" b="1" dirty="0">
                <a:solidFill>
                  <a:srgbClr val="595959"/>
                </a:solidFill>
                <a:latin typeface=""/>
              </a:rPr>
              <a:t>Breaking </a:t>
            </a:r>
            <a:r>
              <a:rPr lang="fr-FR" sz="2400" b="1" dirty="0" err="1">
                <a:solidFill>
                  <a:srgbClr val="595959"/>
                </a:solidFill>
                <a:latin typeface=""/>
              </a:rPr>
              <a:t>Barriers</a:t>
            </a:r>
            <a:r>
              <a:rPr lang="fr-FR" sz="2400" b="1" dirty="0">
                <a:solidFill>
                  <a:srgbClr val="595959"/>
                </a:solidFill>
                <a:latin typeface=""/>
              </a:rPr>
              <a:t>: </a:t>
            </a:r>
            <a:r>
              <a:rPr lang="fr-FR" sz="2400" dirty="0">
                <a:solidFill>
                  <a:srgbClr val="595959"/>
                </a:solidFill>
                <a:latin typeface=""/>
              </a:rPr>
              <a:t>By </a:t>
            </a:r>
            <a:r>
              <a:rPr lang="fr-FR" sz="2400" dirty="0" err="1">
                <a:solidFill>
                  <a:srgbClr val="595959"/>
                </a:solidFill>
                <a:latin typeface=""/>
              </a:rPr>
              <a:t>showcasing</a:t>
            </a:r>
            <a:r>
              <a:rPr lang="fr-FR" sz="2400" dirty="0">
                <a:solidFill>
                  <a:srgbClr val="595959"/>
                </a:solidFill>
                <a:latin typeface=""/>
              </a:rPr>
              <a:t> the </a:t>
            </a:r>
            <a:r>
              <a:rPr lang="fr-FR" sz="2400" dirty="0" err="1">
                <a:solidFill>
                  <a:srgbClr val="595959"/>
                </a:solidFill>
                <a:latin typeface=""/>
              </a:rPr>
              <a:t>capabilities</a:t>
            </a:r>
            <a:r>
              <a:rPr lang="fr-FR" sz="2400" dirty="0">
                <a:solidFill>
                  <a:srgbClr val="595959"/>
                </a:solidFill>
                <a:latin typeface=""/>
              </a:rPr>
              <a:t> of </a:t>
            </a:r>
            <a:r>
              <a:rPr lang="fr-FR" sz="2400" dirty="0" err="1">
                <a:solidFill>
                  <a:srgbClr val="595959"/>
                </a:solidFill>
                <a:latin typeface=""/>
              </a:rPr>
              <a:t>women</a:t>
            </a:r>
            <a:r>
              <a:rPr lang="fr-FR" sz="2400" dirty="0">
                <a:solidFill>
                  <a:srgbClr val="595959"/>
                </a:solidFill>
                <a:latin typeface=""/>
              </a:rPr>
              <a:t> </a:t>
            </a:r>
            <a:r>
              <a:rPr lang="fr-FR" sz="2400" dirty="0" err="1">
                <a:solidFill>
                  <a:srgbClr val="595959"/>
                </a:solidFill>
                <a:latin typeface=""/>
              </a:rPr>
              <a:t>with</a:t>
            </a:r>
            <a:r>
              <a:rPr lang="fr-FR" sz="2400" dirty="0">
                <a:solidFill>
                  <a:srgbClr val="595959"/>
                </a:solidFill>
                <a:latin typeface=""/>
              </a:rPr>
              <a:t> </a:t>
            </a:r>
            <a:r>
              <a:rPr lang="fr-FR" sz="2400" dirty="0" err="1">
                <a:solidFill>
                  <a:srgbClr val="595959"/>
                </a:solidFill>
                <a:latin typeface=""/>
              </a:rPr>
              <a:t>disabilities</a:t>
            </a:r>
            <a:r>
              <a:rPr lang="fr-FR" sz="2400" dirty="0">
                <a:solidFill>
                  <a:srgbClr val="595959"/>
                </a:solidFill>
                <a:latin typeface=""/>
              </a:rPr>
              <a:t>, Al Nour challenges </a:t>
            </a:r>
            <a:r>
              <a:rPr lang="fr-FR" sz="2400" dirty="0" err="1">
                <a:solidFill>
                  <a:srgbClr val="595959"/>
                </a:solidFill>
                <a:latin typeface=""/>
              </a:rPr>
              <a:t>stereotypes</a:t>
            </a:r>
            <a:r>
              <a:rPr lang="fr-FR" sz="2400" dirty="0">
                <a:solidFill>
                  <a:srgbClr val="595959"/>
                </a:solidFill>
                <a:latin typeface=""/>
              </a:rPr>
              <a:t> and </a:t>
            </a:r>
            <a:r>
              <a:rPr lang="fr-FR" sz="2400" dirty="0" err="1">
                <a:solidFill>
                  <a:srgbClr val="595959"/>
                </a:solidFill>
                <a:latin typeface=""/>
              </a:rPr>
              <a:t>transforms</a:t>
            </a:r>
            <a:r>
              <a:rPr lang="fr-FR" sz="2400" dirty="0">
                <a:solidFill>
                  <a:srgbClr val="595959"/>
                </a:solidFill>
                <a:latin typeface=""/>
              </a:rPr>
              <a:t> </a:t>
            </a:r>
            <a:r>
              <a:rPr lang="fr-FR" sz="2400" dirty="0" err="1">
                <a:solidFill>
                  <a:srgbClr val="595959"/>
                </a:solidFill>
                <a:latin typeface=""/>
              </a:rPr>
              <a:t>mindsets</a:t>
            </a:r>
            <a:r>
              <a:rPr lang="fr-FR" sz="2400" dirty="0">
                <a:solidFill>
                  <a:srgbClr val="595959"/>
                </a:solidFill>
                <a:latin typeface=""/>
              </a:rPr>
              <a:t>.  </a:t>
            </a:r>
          </a:p>
          <a:p>
            <a:pPr>
              <a:lnSpc>
                <a:spcPct val="100000"/>
              </a:lnSpc>
              <a:spcBef>
                <a:spcPts val="600"/>
              </a:spcBef>
              <a:spcAft>
                <a:spcPts val="600"/>
              </a:spcAft>
            </a:pPr>
            <a:r>
              <a:rPr lang="fr-FR" sz="2400" b="1" dirty="0">
                <a:solidFill>
                  <a:srgbClr val="595959"/>
                </a:solidFill>
                <a:latin typeface=""/>
              </a:rPr>
              <a:t>A </a:t>
            </a:r>
            <a:r>
              <a:rPr lang="fr-FR" sz="2400" b="1" dirty="0" err="1">
                <a:solidFill>
                  <a:srgbClr val="595959"/>
                </a:solidFill>
                <a:latin typeface=""/>
              </a:rPr>
              <a:t>Ripple</a:t>
            </a:r>
            <a:r>
              <a:rPr lang="fr-FR" sz="2400" b="1" dirty="0">
                <a:solidFill>
                  <a:srgbClr val="595959"/>
                </a:solidFill>
                <a:latin typeface=""/>
              </a:rPr>
              <a:t> of Change: </a:t>
            </a:r>
            <a:r>
              <a:rPr lang="fr-FR" sz="2400" dirty="0" err="1">
                <a:solidFill>
                  <a:srgbClr val="595959"/>
                </a:solidFill>
                <a:latin typeface=""/>
              </a:rPr>
              <a:t>Families</a:t>
            </a:r>
            <a:r>
              <a:rPr lang="fr-FR" sz="2400" dirty="0">
                <a:solidFill>
                  <a:srgbClr val="595959"/>
                </a:solidFill>
                <a:latin typeface=""/>
              </a:rPr>
              <a:t> and </a:t>
            </a:r>
            <a:r>
              <a:rPr lang="fr-FR" sz="2400" dirty="0" err="1">
                <a:solidFill>
                  <a:srgbClr val="595959"/>
                </a:solidFill>
                <a:latin typeface=""/>
              </a:rPr>
              <a:t>communities</a:t>
            </a:r>
            <a:r>
              <a:rPr lang="fr-FR" sz="2400" dirty="0">
                <a:solidFill>
                  <a:srgbClr val="595959"/>
                </a:solidFill>
                <a:latin typeface=""/>
              </a:rPr>
              <a:t> </a:t>
            </a:r>
            <a:r>
              <a:rPr lang="fr-FR" sz="2400" dirty="0" err="1">
                <a:solidFill>
                  <a:srgbClr val="595959"/>
                </a:solidFill>
                <a:latin typeface=""/>
              </a:rPr>
              <a:t>experience</a:t>
            </a:r>
            <a:r>
              <a:rPr lang="fr-FR" sz="2400" dirty="0">
                <a:solidFill>
                  <a:srgbClr val="595959"/>
                </a:solidFill>
                <a:latin typeface=""/>
              </a:rPr>
              <a:t> the </a:t>
            </a:r>
            <a:r>
              <a:rPr lang="fr-FR" sz="2400" dirty="0" err="1">
                <a:solidFill>
                  <a:srgbClr val="595959"/>
                </a:solidFill>
                <a:latin typeface=""/>
              </a:rPr>
              <a:t>profound</a:t>
            </a:r>
            <a:r>
              <a:rPr lang="fr-FR" sz="2400" dirty="0">
                <a:solidFill>
                  <a:srgbClr val="595959"/>
                </a:solidFill>
                <a:latin typeface=""/>
              </a:rPr>
              <a:t> </a:t>
            </a:r>
            <a:r>
              <a:rPr lang="fr-FR" sz="2400" dirty="0" err="1">
                <a:solidFill>
                  <a:srgbClr val="595959"/>
                </a:solidFill>
                <a:latin typeface=""/>
              </a:rPr>
              <a:t>effects</a:t>
            </a:r>
            <a:r>
              <a:rPr lang="fr-FR" sz="2400" dirty="0">
                <a:solidFill>
                  <a:srgbClr val="595959"/>
                </a:solidFill>
                <a:latin typeface=""/>
              </a:rPr>
              <a:t> of inclusion </a:t>
            </a:r>
            <a:r>
              <a:rPr lang="fr-FR" sz="2400" dirty="0" err="1">
                <a:solidFill>
                  <a:srgbClr val="595959"/>
                </a:solidFill>
                <a:latin typeface=""/>
              </a:rPr>
              <a:t>firsthand</a:t>
            </a:r>
            <a:r>
              <a:rPr lang="fr-FR" sz="2400" dirty="0">
                <a:solidFill>
                  <a:srgbClr val="595959"/>
                </a:solidFill>
                <a:latin typeface=""/>
              </a:rPr>
              <a:t>.  </a:t>
            </a:r>
          </a:p>
          <a:p>
            <a:pPr>
              <a:lnSpc>
                <a:spcPct val="100000"/>
              </a:lnSpc>
              <a:spcBef>
                <a:spcPts val="600"/>
              </a:spcBef>
              <a:spcAft>
                <a:spcPts val="600"/>
              </a:spcAft>
            </a:pPr>
            <a:r>
              <a:rPr lang="fr-FR" sz="2400" b="1" dirty="0">
                <a:solidFill>
                  <a:srgbClr val="595959"/>
                </a:solidFill>
                <a:latin typeface=""/>
              </a:rPr>
              <a:t>A Model for </a:t>
            </a:r>
            <a:r>
              <a:rPr lang="fr-FR" sz="2400" b="1" dirty="0" err="1">
                <a:solidFill>
                  <a:srgbClr val="595959"/>
                </a:solidFill>
                <a:latin typeface=""/>
              </a:rPr>
              <a:t>Growth</a:t>
            </a:r>
            <a:r>
              <a:rPr lang="fr-FR" sz="2400" b="1" dirty="0">
                <a:solidFill>
                  <a:srgbClr val="595959"/>
                </a:solidFill>
                <a:latin typeface=""/>
              </a:rPr>
              <a:t>: </a:t>
            </a:r>
            <a:r>
              <a:rPr lang="fr-FR" sz="2400" dirty="0">
                <a:solidFill>
                  <a:srgbClr val="595959"/>
                </a:solidFill>
                <a:latin typeface=""/>
              </a:rPr>
              <a:t>Our </a:t>
            </a:r>
            <a:r>
              <a:rPr lang="fr-FR" sz="2400" dirty="0" err="1">
                <a:solidFill>
                  <a:srgbClr val="595959"/>
                </a:solidFill>
                <a:latin typeface=""/>
              </a:rPr>
              <a:t>approach</a:t>
            </a:r>
            <a:r>
              <a:rPr lang="fr-FR" sz="2400" dirty="0">
                <a:solidFill>
                  <a:srgbClr val="595959"/>
                </a:solidFill>
                <a:latin typeface=""/>
              </a:rPr>
              <a:t> can </a:t>
            </a:r>
            <a:r>
              <a:rPr lang="fr-FR" sz="2400" dirty="0" err="1">
                <a:solidFill>
                  <a:srgbClr val="595959"/>
                </a:solidFill>
                <a:latin typeface=""/>
              </a:rPr>
              <a:t>be</a:t>
            </a:r>
            <a:r>
              <a:rPr lang="fr-FR" sz="2400" dirty="0">
                <a:solidFill>
                  <a:srgbClr val="595959"/>
                </a:solidFill>
                <a:latin typeface=""/>
              </a:rPr>
              <a:t> </a:t>
            </a:r>
            <a:r>
              <a:rPr lang="fr-FR" sz="2400" dirty="0" err="1">
                <a:solidFill>
                  <a:srgbClr val="595959"/>
                </a:solidFill>
                <a:latin typeface=""/>
              </a:rPr>
              <a:t>adapted</a:t>
            </a:r>
            <a:r>
              <a:rPr lang="fr-FR" sz="2400" dirty="0">
                <a:solidFill>
                  <a:srgbClr val="595959"/>
                </a:solidFill>
                <a:latin typeface=""/>
              </a:rPr>
              <a:t> to </a:t>
            </a:r>
            <a:r>
              <a:rPr lang="fr-FR" sz="2400" dirty="0" err="1">
                <a:solidFill>
                  <a:srgbClr val="595959"/>
                </a:solidFill>
                <a:latin typeface=""/>
              </a:rPr>
              <a:t>empower</a:t>
            </a:r>
            <a:r>
              <a:rPr lang="fr-FR" sz="2400" dirty="0">
                <a:solidFill>
                  <a:srgbClr val="595959"/>
                </a:solidFill>
                <a:latin typeface=""/>
              </a:rPr>
              <a:t> </a:t>
            </a:r>
            <a:r>
              <a:rPr lang="fr-FR" sz="2400" dirty="0" err="1">
                <a:solidFill>
                  <a:srgbClr val="595959"/>
                </a:solidFill>
                <a:latin typeface=""/>
              </a:rPr>
              <a:t>other</a:t>
            </a:r>
            <a:r>
              <a:rPr lang="fr-FR" sz="2400" dirty="0">
                <a:solidFill>
                  <a:srgbClr val="595959"/>
                </a:solidFill>
                <a:latin typeface=""/>
              </a:rPr>
              <a:t> </a:t>
            </a:r>
            <a:r>
              <a:rPr lang="fr-FR" sz="2400" dirty="0" err="1">
                <a:solidFill>
                  <a:srgbClr val="595959"/>
                </a:solidFill>
                <a:latin typeface=""/>
              </a:rPr>
              <a:t>marginalized</a:t>
            </a:r>
            <a:r>
              <a:rPr lang="fr-FR" sz="2400" dirty="0">
                <a:solidFill>
                  <a:srgbClr val="595959"/>
                </a:solidFill>
                <a:latin typeface=""/>
              </a:rPr>
              <a:t> groups, </a:t>
            </a:r>
            <a:r>
              <a:rPr lang="fr-FR" sz="2400" dirty="0" err="1">
                <a:solidFill>
                  <a:srgbClr val="595959"/>
                </a:solidFill>
                <a:latin typeface=""/>
              </a:rPr>
              <a:t>creating</a:t>
            </a:r>
            <a:r>
              <a:rPr lang="fr-FR" sz="2400" dirty="0">
                <a:solidFill>
                  <a:srgbClr val="595959"/>
                </a:solidFill>
                <a:latin typeface=""/>
              </a:rPr>
              <a:t> </a:t>
            </a:r>
            <a:r>
              <a:rPr lang="fr-FR" sz="2400" dirty="0" err="1">
                <a:solidFill>
                  <a:srgbClr val="595959"/>
                </a:solidFill>
                <a:latin typeface=""/>
              </a:rPr>
              <a:t>wider</a:t>
            </a:r>
            <a:r>
              <a:rPr lang="fr-FR" sz="2400" dirty="0">
                <a:solidFill>
                  <a:srgbClr val="595959"/>
                </a:solidFill>
                <a:latin typeface=""/>
              </a:rPr>
              <a:t> change.</a:t>
            </a:r>
          </a:p>
        </p:txBody>
      </p:sp>
      <p:sp>
        <p:nvSpPr>
          <p:cNvPr id="2" name="Titre 1"/>
          <p:cNvSpPr>
            <a:spLocks noGrp="1"/>
          </p:cNvSpPr>
          <p:nvPr>
            <p:ph type="title"/>
          </p:nvPr>
        </p:nvSpPr>
        <p:spPr>
          <a:xfrm>
            <a:off x="618744" y="171638"/>
            <a:ext cx="10515600" cy="1325563"/>
          </a:xfrm>
        </p:spPr>
        <p:txBody>
          <a:bodyPr>
            <a:normAutofit/>
          </a:bodyPr>
          <a:lstStyle/>
          <a:p>
            <a:r>
              <a:rPr lang="fr-FR" sz="4000" b="1" dirty="0" err="1">
                <a:solidFill>
                  <a:srgbClr val="595959"/>
                </a:solidFill>
                <a:latin typeface=""/>
              </a:rPr>
              <a:t>Profound</a:t>
            </a:r>
            <a:r>
              <a:rPr lang="fr-FR" sz="4000" b="1" dirty="0">
                <a:solidFill>
                  <a:srgbClr val="595959"/>
                </a:solidFill>
                <a:latin typeface=""/>
              </a:rPr>
              <a:t> Impact</a:t>
            </a:r>
          </a:p>
        </p:txBody>
      </p:sp>
      <p:sp>
        <p:nvSpPr>
          <p:cNvPr id="5" name="Espace réservé du numéro de diapositive 4"/>
          <p:cNvSpPr>
            <a:spLocks noGrp="1"/>
          </p:cNvSpPr>
          <p:nvPr>
            <p:ph type="sldNum" sz="quarter" idx="12"/>
          </p:nvPr>
        </p:nvSpPr>
        <p:spPr/>
        <p:txBody>
          <a:bodyPr/>
          <a:lstStyle/>
          <a:p>
            <a:fld id="{1195A9E4-2CE9-4E32-BE85-7C32F0F78A6D}" type="slidenum">
              <a:rPr lang="en-GB" smtClean="0"/>
              <a:t>5</a:t>
            </a:fld>
            <a:endParaRPr lang="en-GB" dirty="0"/>
          </a:p>
        </p:txBody>
      </p:sp>
    </p:spTree>
    <p:extLst>
      <p:ext uri="{BB962C8B-B14F-4D97-AF65-F5344CB8AC3E}">
        <p14:creationId xmlns:p14="http://schemas.microsoft.com/office/powerpoint/2010/main" val="118446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err="1">
                <a:solidFill>
                  <a:srgbClr val="595959"/>
                </a:solidFill>
                <a:latin typeface=""/>
              </a:rPr>
              <a:t>Success</a:t>
            </a:r>
            <a:r>
              <a:rPr lang="fr-FR" sz="4000" b="1" dirty="0">
                <a:solidFill>
                  <a:srgbClr val="595959"/>
                </a:solidFill>
                <a:latin typeface=""/>
              </a:rPr>
              <a:t> </a:t>
            </a:r>
            <a:r>
              <a:rPr lang="fr-FR" sz="4000" b="1" dirty="0" err="1">
                <a:solidFill>
                  <a:srgbClr val="595959"/>
                </a:solidFill>
                <a:latin typeface=""/>
              </a:rPr>
              <a:t>Factors</a:t>
            </a:r>
            <a:r>
              <a:rPr lang="fr-FR" sz="4000" b="1" dirty="0">
                <a:solidFill>
                  <a:srgbClr val="595959"/>
                </a:solidFill>
                <a:latin typeface=""/>
              </a:rPr>
              <a:t>: Stories of Transformation -Safaa</a:t>
            </a:r>
            <a:endParaRPr lang="fr-FR" sz="4000" dirty="0">
              <a:solidFill>
                <a:srgbClr val="595959"/>
              </a:solidFill>
              <a:latin typeface=""/>
            </a:endParaRPr>
          </a:p>
        </p:txBody>
      </p:sp>
      <p:sp>
        <p:nvSpPr>
          <p:cNvPr id="7" name="TextBox 6">
            <a:extLst>
              <a:ext uri="{FF2B5EF4-FFF2-40B4-BE49-F238E27FC236}">
                <a16:creationId xmlns:a16="http://schemas.microsoft.com/office/drawing/2014/main" id="{A8C2D1FB-15D6-AC37-6BE3-8D899CFF1BF8}"/>
              </a:ext>
            </a:extLst>
          </p:cNvPr>
          <p:cNvSpPr txBox="1"/>
          <p:nvPr/>
        </p:nvSpPr>
        <p:spPr>
          <a:xfrm>
            <a:off x="4803495" y="2191448"/>
            <a:ext cx="6607110" cy="3416320"/>
          </a:xfrm>
          <a:prstGeom prst="rect">
            <a:avLst/>
          </a:prstGeom>
          <a:noFill/>
        </p:spPr>
        <p:txBody>
          <a:bodyPr wrap="square">
            <a:spAutoFit/>
          </a:bodyPr>
          <a:lstStyle/>
          <a:p>
            <a:r>
              <a:rPr lang="en-GB" sz="2400" dirty="0">
                <a:solidFill>
                  <a:srgbClr val="595959"/>
                </a:solidFill>
                <a:latin typeface=""/>
                <a:ea typeface="Roboto" panose="02000000000000000000" pitchFamily="2" charset="0"/>
                <a:cs typeface="+mj-cs"/>
              </a:rPr>
              <a:t>“Am I deaf, or is the world deaf?” Safaa wonders. </a:t>
            </a:r>
          </a:p>
          <a:p>
            <a:r>
              <a:rPr lang="en-GB" sz="2400" dirty="0">
                <a:solidFill>
                  <a:srgbClr val="595959"/>
                </a:solidFill>
                <a:latin typeface=""/>
                <a:ea typeface="Roboto" panose="02000000000000000000" pitchFamily="2" charset="0"/>
                <a:cs typeface="+mj-cs"/>
              </a:rPr>
              <a:t>Learned sign language at 5</a:t>
            </a:r>
          </a:p>
          <a:p>
            <a:r>
              <a:rPr lang="en-GB" sz="2400" dirty="0">
                <a:solidFill>
                  <a:srgbClr val="595959"/>
                </a:solidFill>
                <a:latin typeface=""/>
                <a:ea typeface="Roboto" panose="02000000000000000000" pitchFamily="2" charset="0"/>
                <a:cs typeface="+mj-cs"/>
              </a:rPr>
              <a:t>Overcame bullying to become the first deaf female high school student in the region.</a:t>
            </a:r>
          </a:p>
          <a:p>
            <a:r>
              <a:rPr lang="en-GB" sz="2400" dirty="0">
                <a:solidFill>
                  <a:srgbClr val="595959"/>
                </a:solidFill>
                <a:latin typeface=""/>
                <a:ea typeface="Roboto" panose="02000000000000000000" pitchFamily="2" charset="0"/>
                <a:cs typeface="+mj-cs"/>
              </a:rPr>
              <a:t>Faced barriers to higher education due to accessibility challenges.</a:t>
            </a:r>
          </a:p>
          <a:p>
            <a:r>
              <a:rPr lang="en-GB" sz="2400" dirty="0">
                <a:solidFill>
                  <a:srgbClr val="595959"/>
                </a:solidFill>
                <a:latin typeface=""/>
                <a:ea typeface="Roboto" panose="02000000000000000000" pitchFamily="2" charset="0"/>
                <a:cs typeface="+mj-cs"/>
              </a:rPr>
              <a:t>Joined </a:t>
            </a:r>
            <a:r>
              <a:rPr lang="en-GB" sz="2400" dirty="0" err="1">
                <a:solidFill>
                  <a:srgbClr val="595959"/>
                </a:solidFill>
                <a:latin typeface=""/>
                <a:ea typeface="Roboto" panose="02000000000000000000" pitchFamily="2" charset="0"/>
                <a:cs typeface="+mj-cs"/>
              </a:rPr>
              <a:t>Alnour</a:t>
            </a:r>
            <a:r>
              <a:rPr lang="en-GB" sz="2400" dirty="0">
                <a:solidFill>
                  <a:srgbClr val="595959"/>
                </a:solidFill>
                <a:latin typeface=""/>
                <a:ea typeface="Roboto" panose="02000000000000000000" pitchFamily="2" charset="0"/>
                <a:cs typeface="+mj-cs"/>
              </a:rPr>
              <a:t>, excelling in embroidery training. </a:t>
            </a:r>
          </a:p>
          <a:p>
            <a:r>
              <a:rPr lang="en-GB" sz="2400" dirty="0">
                <a:solidFill>
                  <a:srgbClr val="595959"/>
                </a:solidFill>
                <a:latin typeface=""/>
                <a:ea typeface="Roboto" panose="02000000000000000000" pitchFamily="2" charset="0"/>
                <a:cs typeface="+mj-cs"/>
              </a:rPr>
              <a:t>Now employed at </a:t>
            </a:r>
            <a:r>
              <a:rPr lang="en-GB" sz="2400" dirty="0" err="1">
                <a:solidFill>
                  <a:srgbClr val="595959"/>
                </a:solidFill>
                <a:latin typeface=""/>
                <a:ea typeface="Roboto" panose="02000000000000000000" pitchFamily="2" charset="0"/>
                <a:cs typeface="+mj-cs"/>
              </a:rPr>
              <a:t>Alnour</a:t>
            </a:r>
            <a:r>
              <a:rPr lang="en-GB" sz="2400" dirty="0">
                <a:latin typeface="Times New Roman" panose="02020603050405020304" pitchFamily="18" charset="0"/>
                <a:cs typeface="Times New Roman" panose="02020603050405020304" pitchFamily="18" charset="0"/>
              </a:rPr>
              <a:t>.</a:t>
            </a:r>
            <a:endParaRPr lang="en-IT"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4D1B03-A8D3-B509-FB3B-8BA972FBA845}"/>
              </a:ext>
            </a:extLst>
          </p:cNvPr>
          <p:cNvSpPr txBox="1"/>
          <p:nvPr/>
        </p:nvSpPr>
        <p:spPr>
          <a:xfrm rot="10800000" flipV="1">
            <a:off x="201474" y="5293473"/>
            <a:ext cx="3929225" cy="1200329"/>
          </a:xfrm>
          <a:prstGeom prst="rect">
            <a:avLst/>
          </a:prstGeom>
          <a:noFill/>
        </p:spPr>
        <p:txBody>
          <a:bodyPr wrap="square">
            <a:spAutoFit/>
          </a:bodyPr>
          <a:lstStyle/>
          <a:p>
            <a:pPr algn="ctr"/>
            <a:r>
              <a:rPr lang="fr-FR" sz="2400" dirty="0" err="1">
                <a:solidFill>
                  <a:srgbClr val="595959"/>
                </a:solidFill>
                <a:latin typeface=""/>
              </a:rPr>
              <a:t>Behind</a:t>
            </a:r>
            <a:r>
              <a:rPr lang="fr-FR" sz="2400" dirty="0">
                <a:solidFill>
                  <a:srgbClr val="595959"/>
                </a:solidFill>
                <a:latin typeface=""/>
              </a:rPr>
              <a:t> </a:t>
            </a:r>
            <a:r>
              <a:rPr lang="fr-FR" sz="2400" dirty="0" err="1">
                <a:solidFill>
                  <a:srgbClr val="595959"/>
                </a:solidFill>
                <a:latin typeface=""/>
              </a:rPr>
              <a:t>every</a:t>
            </a:r>
            <a:r>
              <a:rPr lang="fr-FR" sz="2400" dirty="0">
                <a:solidFill>
                  <a:srgbClr val="595959"/>
                </a:solidFill>
                <a:latin typeface=""/>
              </a:rPr>
              <a:t> </a:t>
            </a:r>
            <a:r>
              <a:rPr lang="fr-FR" sz="2400" dirty="0" err="1">
                <a:solidFill>
                  <a:srgbClr val="595959"/>
                </a:solidFill>
                <a:latin typeface=""/>
              </a:rPr>
              <a:t>embroidered</a:t>
            </a:r>
            <a:r>
              <a:rPr lang="fr-FR" sz="2400" dirty="0">
                <a:solidFill>
                  <a:srgbClr val="595959"/>
                </a:solidFill>
                <a:latin typeface=""/>
              </a:rPr>
              <a:t> </a:t>
            </a:r>
            <a:r>
              <a:rPr lang="fr-FR" sz="2400" dirty="0" err="1">
                <a:solidFill>
                  <a:srgbClr val="595959"/>
                </a:solidFill>
                <a:latin typeface=""/>
              </a:rPr>
              <a:t>piece</a:t>
            </a:r>
            <a:r>
              <a:rPr lang="fr-FR" sz="2400" dirty="0">
                <a:solidFill>
                  <a:srgbClr val="595959"/>
                </a:solidFill>
                <a:latin typeface=""/>
              </a:rPr>
              <a:t> </a:t>
            </a:r>
            <a:r>
              <a:rPr lang="fr-FR" sz="2400" dirty="0" err="1">
                <a:solidFill>
                  <a:srgbClr val="595959"/>
                </a:solidFill>
                <a:latin typeface=""/>
              </a:rPr>
              <a:t>is</a:t>
            </a:r>
            <a:r>
              <a:rPr lang="fr-FR" sz="2400" dirty="0">
                <a:solidFill>
                  <a:srgbClr val="595959"/>
                </a:solidFill>
                <a:latin typeface=""/>
              </a:rPr>
              <a:t> a story of </a:t>
            </a:r>
            <a:r>
              <a:rPr lang="fr-FR" sz="2400" dirty="0" err="1">
                <a:solidFill>
                  <a:srgbClr val="595959"/>
                </a:solidFill>
                <a:latin typeface=""/>
              </a:rPr>
              <a:t>resilience</a:t>
            </a:r>
            <a:endParaRPr lang="fr-FR" sz="2400" dirty="0">
              <a:solidFill>
                <a:srgbClr val="595959"/>
              </a:solidFill>
              <a:latin typeface=""/>
            </a:endParaRPr>
          </a:p>
        </p:txBody>
      </p:sp>
      <p:pic>
        <p:nvPicPr>
          <p:cNvPr id="9" name="Content Placeholder 8" descr="Safaa, beneficiary with a hearing disability.">
            <a:extLst>
              <a:ext uri="{FF2B5EF4-FFF2-40B4-BE49-F238E27FC236}">
                <a16:creationId xmlns:a16="http://schemas.microsoft.com/office/drawing/2014/main" id="{451FBCF6-9398-394E-857B-1C7E224E04B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141" r="-1510" b="297"/>
          <a:stretch/>
        </p:blipFill>
        <p:spPr>
          <a:xfrm>
            <a:off x="598517" y="1564527"/>
            <a:ext cx="2859386" cy="3728946"/>
          </a:xfrm>
        </p:spPr>
      </p:pic>
      <p:sp>
        <p:nvSpPr>
          <p:cNvPr id="5" name="Espace réservé du numéro de diapositive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6</a:t>
            </a:fld>
            <a:endParaRPr lang="en-GB"/>
          </a:p>
        </p:txBody>
      </p:sp>
    </p:spTree>
    <p:extLst>
      <p:ext uri="{BB962C8B-B14F-4D97-AF65-F5344CB8AC3E}">
        <p14:creationId xmlns:p14="http://schemas.microsoft.com/office/powerpoint/2010/main" val="347992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088E31-BE55-7931-10AC-628A2E3882B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#ZeroCon25</a:t>
            </a:r>
            <a:endParaRPr lang="en-GB" dirty="0"/>
          </a:p>
        </p:txBody>
      </p:sp>
      <p:sp>
        <p:nvSpPr>
          <p:cNvPr id="2" name="Title 1">
            <a:extLst>
              <a:ext uri="{FF2B5EF4-FFF2-40B4-BE49-F238E27FC236}">
                <a16:creationId xmlns:a16="http://schemas.microsoft.com/office/drawing/2014/main" id="{625F6F95-8AE1-F5E7-5506-C653F7AFAC86}"/>
              </a:ext>
            </a:extLst>
          </p:cNvPr>
          <p:cNvSpPr>
            <a:spLocks noGrp="1"/>
          </p:cNvSpPr>
          <p:nvPr>
            <p:ph type="title"/>
          </p:nvPr>
        </p:nvSpPr>
        <p:spPr/>
        <p:txBody>
          <a:bodyPr/>
          <a:lstStyle/>
          <a:p>
            <a:pPr algn="ctr"/>
            <a:r>
              <a:rPr lang="fr-FR" sz="4400" b="1" dirty="0">
                <a:solidFill>
                  <a:srgbClr val="595959"/>
                </a:solidFill>
                <a:latin typeface=""/>
              </a:rPr>
              <a:t>Stories of Transformation- Noura</a:t>
            </a:r>
            <a:endParaRPr lang="en-IT" dirty="0"/>
          </a:p>
        </p:txBody>
      </p:sp>
      <p:sp>
        <p:nvSpPr>
          <p:cNvPr id="9" name="TextBox 8">
            <a:extLst>
              <a:ext uri="{FF2B5EF4-FFF2-40B4-BE49-F238E27FC236}">
                <a16:creationId xmlns:a16="http://schemas.microsoft.com/office/drawing/2014/main" id="{F8376D71-C94A-A39B-2060-6C1CCCD21633}"/>
              </a:ext>
            </a:extLst>
          </p:cNvPr>
          <p:cNvSpPr txBox="1"/>
          <p:nvPr/>
        </p:nvSpPr>
        <p:spPr>
          <a:xfrm>
            <a:off x="762000" y="1856288"/>
            <a:ext cx="7131934" cy="4524315"/>
          </a:xfrm>
          <a:prstGeom prst="rect">
            <a:avLst/>
          </a:prstGeom>
          <a:noFill/>
        </p:spPr>
        <p:txBody>
          <a:bodyPr wrap="square">
            <a:spAutoFit/>
          </a:bodyPr>
          <a:lstStyle/>
          <a:p>
            <a:r>
              <a:rPr lang="en-GB" sz="2400" dirty="0">
                <a:solidFill>
                  <a:srgbClr val="595959"/>
                </a:solidFill>
                <a:latin typeface=""/>
                <a:ea typeface="Roboto" panose="02000000000000000000" pitchFamily="2" charset="0"/>
                <a:cs typeface="+mj-cs"/>
              </a:rPr>
              <a:t>Born in the High Atlas, </a:t>
            </a:r>
            <a:r>
              <a:rPr lang="en-GB" sz="2400" dirty="0" err="1">
                <a:solidFill>
                  <a:srgbClr val="595959"/>
                </a:solidFill>
                <a:latin typeface=""/>
                <a:ea typeface="Roboto" panose="02000000000000000000" pitchFamily="2" charset="0"/>
                <a:cs typeface="+mj-cs"/>
              </a:rPr>
              <a:t>Noura</a:t>
            </a:r>
            <a:r>
              <a:rPr lang="en-GB" sz="2400" dirty="0">
                <a:solidFill>
                  <a:srgbClr val="595959"/>
                </a:solidFill>
                <a:latin typeface=""/>
                <a:ea typeface="Roboto" panose="02000000000000000000" pitchFamily="2" charset="0"/>
                <a:cs typeface="+mj-cs"/>
              </a:rPr>
              <a:t> </a:t>
            </a:r>
            <a:r>
              <a:rPr lang="en-GB" sz="2400" dirty="0" err="1">
                <a:solidFill>
                  <a:srgbClr val="595959"/>
                </a:solidFill>
                <a:latin typeface=""/>
                <a:ea typeface="Roboto" panose="02000000000000000000" pitchFamily="2" charset="0"/>
                <a:cs typeface="+mj-cs"/>
              </a:rPr>
              <a:t>Nouam</a:t>
            </a:r>
            <a:r>
              <a:rPr lang="en-GB" sz="2400" dirty="0">
                <a:solidFill>
                  <a:srgbClr val="595959"/>
                </a:solidFill>
                <a:latin typeface=""/>
                <a:ea typeface="Roboto" panose="02000000000000000000" pitchFamily="2" charset="0"/>
                <a:cs typeface="+mj-cs"/>
              </a:rPr>
              <a:t> overcame her short stature and scoliosis. With determination, she pursued her studies.</a:t>
            </a:r>
            <a:br>
              <a:rPr lang="en-GB" sz="2400" dirty="0">
                <a:solidFill>
                  <a:srgbClr val="595959"/>
                </a:solidFill>
                <a:latin typeface=""/>
                <a:ea typeface="Roboto" panose="02000000000000000000" pitchFamily="2" charset="0"/>
                <a:cs typeface="+mj-cs"/>
              </a:rPr>
            </a:br>
            <a:r>
              <a:rPr lang="en-GB" sz="2400" dirty="0" err="1">
                <a:solidFill>
                  <a:srgbClr val="595959"/>
                </a:solidFill>
                <a:latin typeface=""/>
                <a:ea typeface="Roboto" panose="02000000000000000000" pitchFamily="2" charset="0"/>
                <a:cs typeface="+mj-cs"/>
              </a:rPr>
              <a:t>Noura</a:t>
            </a:r>
            <a:r>
              <a:rPr lang="en-GB" sz="2400" dirty="0">
                <a:solidFill>
                  <a:srgbClr val="595959"/>
                </a:solidFill>
                <a:latin typeface=""/>
                <a:ea typeface="Roboto" panose="02000000000000000000" pitchFamily="2" charset="0"/>
                <a:cs typeface="+mj-cs"/>
              </a:rPr>
              <a:t> found her calling at </a:t>
            </a:r>
            <a:r>
              <a:rPr lang="en-GB" sz="2400" dirty="0" err="1">
                <a:solidFill>
                  <a:srgbClr val="595959"/>
                </a:solidFill>
                <a:latin typeface=""/>
                <a:ea typeface="Roboto" panose="02000000000000000000" pitchFamily="2" charset="0"/>
                <a:cs typeface="+mj-cs"/>
              </a:rPr>
              <a:t>Alnour</a:t>
            </a:r>
            <a:r>
              <a:rPr lang="en-GB" sz="2400" dirty="0">
                <a:solidFill>
                  <a:srgbClr val="595959"/>
                </a:solidFill>
                <a:latin typeface=""/>
                <a:ea typeface="Roboto" panose="02000000000000000000" pitchFamily="2" charset="0"/>
                <a:cs typeface="+mj-cs"/>
              </a:rPr>
              <a:t>, where she became president and transformed the organization.</a:t>
            </a:r>
            <a:br>
              <a:rPr lang="en-GB" sz="2400" dirty="0">
                <a:solidFill>
                  <a:srgbClr val="595959"/>
                </a:solidFill>
                <a:latin typeface=""/>
                <a:ea typeface="Roboto" panose="02000000000000000000" pitchFamily="2" charset="0"/>
                <a:cs typeface="+mj-cs"/>
              </a:rPr>
            </a:br>
            <a:r>
              <a:rPr lang="en-GB" sz="2400" dirty="0">
                <a:solidFill>
                  <a:srgbClr val="595959"/>
                </a:solidFill>
                <a:latin typeface=""/>
                <a:ea typeface="Roboto" panose="02000000000000000000" pitchFamily="2" charset="0"/>
                <a:cs typeface="+mj-cs"/>
              </a:rPr>
              <a:t>She turned </a:t>
            </a:r>
            <a:r>
              <a:rPr lang="en-GB" sz="2400" dirty="0" err="1">
                <a:solidFill>
                  <a:srgbClr val="595959"/>
                </a:solidFill>
                <a:latin typeface=""/>
                <a:ea typeface="Roboto" panose="02000000000000000000" pitchFamily="2" charset="0"/>
                <a:cs typeface="+mj-cs"/>
              </a:rPr>
              <a:t>Alnour</a:t>
            </a:r>
            <a:r>
              <a:rPr lang="en-GB" sz="2400" dirty="0">
                <a:solidFill>
                  <a:srgbClr val="595959"/>
                </a:solidFill>
                <a:latin typeface=""/>
                <a:ea typeface="Roboto" panose="02000000000000000000" pitchFamily="2" charset="0"/>
                <a:cs typeface="+mj-cs"/>
              </a:rPr>
              <a:t> into a hub for vocational training and social support, empowering women with disabilities.</a:t>
            </a:r>
          </a:p>
          <a:p>
            <a:r>
              <a:rPr lang="en-GB" sz="2400" dirty="0">
                <a:solidFill>
                  <a:srgbClr val="595959"/>
                </a:solidFill>
                <a:latin typeface=""/>
                <a:ea typeface="Roboto" panose="02000000000000000000" pitchFamily="2" charset="0"/>
                <a:cs typeface="+mj-cs"/>
              </a:rPr>
              <a:t>Jokingly, </a:t>
            </a:r>
            <a:r>
              <a:rPr lang="en-GB" sz="2400" dirty="0" err="1">
                <a:solidFill>
                  <a:srgbClr val="595959"/>
                </a:solidFill>
                <a:latin typeface=""/>
                <a:ea typeface="Roboto" panose="02000000000000000000" pitchFamily="2" charset="0"/>
                <a:cs typeface="+mj-cs"/>
              </a:rPr>
              <a:t>Noura</a:t>
            </a:r>
            <a:r>
              <a:rPr lang="en-GB" sz="2400" dirty="0">
                <a:solidFill>
                  <a:srgbClr val="595959"/>
                </a:solidFill>
                <a:latin typeface=""/>
                <a:ea typeface="Roboto" panose="02000000000000000000" pitchFamily="2" charset="0"/>
                <a:cs typeface="+mj-cs"/>
              </a:rPr>
              <a:t> says, "I might be small, but I never refrain from taking up plenty of space at the decision table!"</a:t>
            </a:r>
            <a:endParaRPr lang="en-IT" sz="2400" dirty="0">
              <a:solidFill>
                <a:srgbClr val="595959"/>
              </a:solidFill>
              <a:latin typeface=""/>
              <a:ea typeface="Roboto" panose="02000000000000000000" pitchFamily="2" charset="0"/>
              <a:cs typeface="+mj-cs"/>
            </a:endParaRPr>
          </a:p>
        </p:txBody>
      </p:sp>
      <p:pic>
        <p:nvPicPr>
          <p:cNvPr id="7" name="Content Placeholder 6" descr="Noura, President of Al nour Association ">
            <a:extLst>
              <a:ext uri="{FF2B5EF4-FFF2-40B4-BE49-F238E27FC236}">
                <a16:creationId xmlns:a16="http://schemas.microsoft.com/office/drawing/2014/main" id="{978BBC92-182E-AF18-CDF7-EFE7863D09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10600" y="1832035"/>
            <a:ext cx="2847153" cy="3860800"/>
          </a:xfrm>
        </p:spPr>
      </p:pic>
      <p:sp>
        <p:nvSpPr>
          <p:cNvPr id="5" name="Slide Number Placeholder 4">
            <a:extLst>
              <a:ext uri="{FF2B5EF4-FFF2-40B4-BE49-F238E27FC236}">
                <a16:creationId xmlns:a16="http://schemas.microsoft.com/office/drawing/2014/main" id="{EA1BCC85-F4FF-5518-CA46-405EEBCF1A74}"/>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7</a:t>
            </a:fld>
            <a:endParaRPr lang="en-GB"/>
          </a:p>
        </p:txBody>
      </p:sp>
    </p:spTree>
    <p:extLst>
      <p:ext uri="{BB962C8B-B14F-4D97-AF65-F5344CB8AC3E}">
        <p14:creationId xmlns:p14="http://schemas.microsoft.com/office/powerpoint/2010/main" val="420314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0665" y="207708"/>
            <a:ext cx="10515600" cy="1325563"/>
          </a:xfrm>
        </p:spPr>
        <p:txBody>
          <a:bodyPr/>
          <a:lstStyle/>
          <a:p>
            <a:r>
              <a:rPr lang="fr-FR" b="1" dirty="0" err="1">
                <a:solidFill>
                  <a:srgbClr val="595959"/>
                </a:solidFill>
                <a:latin typeface=""/>
              </a:rPr>
              <a:t>Financing</a:t>
            </a:r>
            <a:r>
              <a:rPr lang="fr-FR" b="1" dirty="0">
                <a:solidFill>
                  <a:srgbClr val="595959"/>
                </a:solidFill>
                <a:latin typeface=""/>
              </a:rPr>
              <a:t> &amp; </a:t>
            </a:r>
            <a:r>
              <a:rPr lang="fr-FR" b="1" dirty="0" err="1">
                <a:solidFill>
                  <a:srgbClr val="595959"/>
                </a:solidFill>
                <a:latin typeface=""/>
              </a:rPr>
              <a:t>Sustainability</a:t>
            </a:r>
            <a:endParaRPr lang="fr-FR" dirty="0">
              <a:solidFill>
                <a:srgbClr val="595959"/>
              </a:solidFill>
              <a:latin typeface=""/>
            </a:endParaRPr>
          </a:p>
        </p:txBody>
      </p:sp>
      <p:sp>
        <p:nvSpPr>
          <p:cNvPr id="3" name="Espace réservé du contenu 2"/>
          <p:cNvSpPr>
            <a:spLocks noGrp="1"/>
          </p:cNvSpPr>
          <p:nvPr>
            <p:ph idx="1"/>
          </p:nvPr>
        </p:nvSpPr>
        <p:spPr>
          <a:xfrm>
            <a:off x="227885" y="1462088"/>
            <a:ext cx="6298421" cy="5188204"/>
          </a:xfrm>
        </p:spPr>
        <p:txBody>
          <a:bodyPr>
            <a:noAutofit/>
          </a:bodyPr>
          <a:lstStyle/>
          <a:p>
            <a:pPr marL="0" indent="0">
              <a:lnSpc>
                <a:spcPct val="100000"/>
              </a:lnSpc>
              <a:spcBef>
                <a:spcPts val="1800"/>
              </a:spcBef>
              <a:buNone/>
            </a:pPr>
            <a:r>
              <a:rPr lang="fr-FR" sz="2400" dirty="0">
                <a:solidFill>
                  <a:srgbClr val="595959"/>
                </a:solidFill>
                <a:latin typeface=""/>
              </a:rPr>
              <a:t>Al Nour runs as a social </a:t>
            </a:r>
            <a:r>
              <a:rPr lang="fr-FR" sz="2400" dirty="0" err="1">
                <a:solidFill>
                  <a:srgbClr val="595959"/>
                </a:solidFill>
                <a:latin typeface=""/>
              </a:rPr>
              <a:t>enterprise</a:t>
            </a:r>
            <a:r>
              <a:rPr lang="fr-FR" sz="2400" dirty="0">
                <a:solidFill>
                  <a:srgbClr val="595959"/>
                </a:solidFill>
                <a:latin typeface=""/>
              </a:rPr>
              <a:t>, </a:t>
            </a:r>
            <a:r>
              <a:rPr lang="fr-FR" sz="2400" dirty="0" err="1">
                <a:solidFill>
                  <a:srgbClr val="595959"/>
                </a:solidFill>
                <a:latin typeface=""/>
              </a:rPr>
              <a:t>blending</a:t>
            </a:r>
            <a:r>
              <a:rPr lang="fr-FR" sz="2400" dirty="0">
                <a:solidFill>
                  <a:srgbClr val="595959"/>
                </a:solidFill>
                <a:latin typeface=""/>
              </a:rPr>
              <a:t> </a:t>
            </a:r>
            <a:r>
              <a:rPr lang="fr-FR" sz="2400" dirty="0" err="1">
                <a:solidFill>
                  <a:srgbClr val="595959"/>
                </a:solidFill>
                <a:latin typeface=""/>
              </a:rPr>
              <a:t>purpose</a:t>
            </a:r>
            <a:r>
              <a:rPr lang="fr-FR" sz="2400" dirty="0">
                <a:solidFill>
                  <a:srgbClr val="595959"/>
                </a:solidFill>
                <a:latin typeface=""/>
              </a:rPr>
              <a:t> </a:t>
            </a:r>
            <a:r>
              <a:rPr lang="fr-FR" sz="2400" dirty="0" err="1">
                <a:solidFill>
                  <a:srgbClr val="595959"/>
                </a:solidFill>
                <a:latin typeface=""/>
              </a:rPr>
              <a:t>with</a:t>
            </a:r>
            <a:r>
              <a:rPr lang="fr-FR" sz="2400" dirty="0">
                <a:solidFill>
                  <a:srgbClr val="595959"/>
                </a:solidFill>
                <a:latin typeface=""/>
              </a:rPr>
              <a:t> </a:t>
            </a:r>
            <a:r>
              <a:rPr lang="fr-FR" sz="2400" dirty="0" err="1">
                <a:solidFill>
                  <a:srgbClr val="595959"/>
                </a:solidFill>
                <a:latin typeface=""/>
              </a:rPr>
              <a:t>sustainability</a:t>
            </a:r>
            <a:r>
              <a:rPr lang="fr-FR" sz="2400" dirty="0">
                <a:solidFill>
                  <a:srgbClr val="595959"/>
                </a:solidFill>
                <a:latin typeface=""/>
              </a:rPr>
              <a:t>:  </a:t>
            </a:r>
          </a:p>
          <a:p>
            <a:pPr marL="0" indent="0">
              <a:lnSpc>
                <a:spcPct val="100000"/>
              </a:lnSpc>
              <a:spcBef>
                <a:spcPts val="1800"/>
              </a:spcBef>
              <a:buNone/>
            </a:pPr>
            <a:r>
              <a:rPr lang="fr-FR" sz="2400" b="1" dirty="0" err="1">
                <a:solidFill>
                  <a:srgbClr val="595959"/>
                </a:solidFill>
                <a:latin typeface=""/>
              </a:rPr>
              <a:t>Handcrafted</a:t>
            </a:r>
            <a:r>
              <a:rPr lang="fr-FR" sz="2400" b="1" dirty="0">
                <a:solidFill>
                  <a:srgbClr val="595959"/>
                </a:solidFill>
                <a:latin typeface=""/>
              </a:rPr>
              <a:t> Revenue</a:t>
            </a:r>
            <a:r>
              <a:rPr lang="fr-FR" sz="2400" dirty="0">
                <a:solidFill>
                  <a:srgbClr val="595959"/>
                </a:solidFill>
                <a:latin typeface=""/>
              </a:rPr>
              <a:t>: Our </a:t>
            </a:r>
            <a:r>
              <a:rPr lang="fr-FR" sz="2400" dirty="0" err="1">
                <a:solidFill>
                  <a:srgbClr val="595959"/>
                </a:solidFill>
                <a:latin typeface=""/>
              </a:rPr>
              <a:t>globally</a:t>
            </a:r>
            <a:r>
              <a:rPr lang="fr-FR" sz="2400" dirty="0">
                <a:solidFill>
                  <a:srgbClr val="595959"/>
                </a:solidFill>
                <a:latin typeface=""/>
              </a:rPr>
              <a:t> </a:t>
            </a:r>
            <a:r>
              <a:rPr lang="fr-FR" sz="2400" dirty="0" err="1">
                <a:solidFill>
                  <a:srgbClr val="595959"/>
                </a:solidFill>
                <a:latin typeface=""/>
              </a:rPr>
              <a:t>sought-after</a:t>
            </a:r>
            <a:r>
              <a:rPr lang="fr-FR" sz="2400" dirty="0">
                <a:solidFill>
                  <a:srgbClr val="595959"/>
                </a:solidFill>
                <a:latin typeface=""/>
              </a:rPr>
              <a:t> </a:t>
            </a:r>
            <a:r>
              <a:rPr lang="fr-FR" sz="2400" dirty="0" err="1">
                <a:solidFill>
                  <a:srgbClr val="595959"/>
                </a:solidFill>
                <a:latin typeface=""/>
              </a:rPr>
              <a:t>embroidery</a:t>
            </a:r>
            <a:r>
              <a:rPr lang="fr-FR" sz="2400" dirty="0">
                <a:solidFill>
                  <a:srgbClr val="595959"/>
                </a:solidFill>
                <a:latin typeface=""/>
              </a:rPr>
              <a:t> </a:t>
            </a:r>
            <a:r>
              <a:rPr lang="fr-FR" sz="2400" dirty="0" err="1">
                <a:solidFill>
                  <a:srgbClr val="595959"/>
                </a:solidFill>
                <a:latin typeface=""/>
              </a:rPr>
              <a:t>funds</a:t>
            </a:r>
            <a:r>
              <a:rPr lang="fr-FR" sz="2400" dirty="0">
                <a:solidFill>
                  <a:srgbClr val="595959"/>
                </a:solidFill>
                <a:latin typeface=""/>
              </a:rPr>
              <a:t> </a:t>
            </a:r>
            <a:r>
              <a:rPr lang="fr-FR" sz="2400" dirty="0" err="1">
                <a:solidFill>
                  <a:srgbClr val="595959"/>
                </a:solidFill>
                <a:latin typeface=""/>
              </a:rPr>
              <a:t>our</a:t>
            </a:r>
            <a:r>
              <a:rPr lang="fr-FR" sz="2400" dirty="0">
                <a:solidFill>
                  <a:srgbClr val="595959"/>
                </a:solidFill>
                <a:latin typeface=""/>
              </a:rPr>
              <a:t> initiatives, </a:t>
            </a:r>
            <a:r>
              <a:rPr lang="fr-FR" sz="2400" dirty="0" err="1">
                <a:solidFill>
                  <a:srgbClr val="595959"/>
                </a:solidFill>
                <a:latin typeface=""/>
              </a:rPr>
              <a:t>including</a:t>
            </a:r>
            <a:r>
              <a:rPr lang="fr-FR" sz="2400" dirty="0">
                <a:solidFill>
                  <a:srgbClr val="595959"/>
                </a:solidFill>
                <a:latin typeface=""/>
              </a:rPr>
              <a:t> training programs.  </a:t>
            </a:r>
          </a:p>
          <a:p>
            <a:pPr marL="0" indent="0">
              <a:lnSpc>
                <a:spcPct val="100000"/>
              </a:lnSpc>
              <a:spcBef>
                <a:spcPts val="1800"/>
              </a:spcBef>
              <a:buNone/>
            </a:pPr>
            <a:r>
              <a:rPr lang="fr-FR" sz="2400" b="1" dirty="0">
                <a:solidFill>
                  <a:srgbClr val="595959"/>
                </a:solidFill>
                <a:latin typeface=""/>
              </a:rPr>
              <a:t>Strong Partnerships</a:t>
            </a:r>
            <a:r>
              <a:rPr lang="fr-FR" sz="2400" dirty="0">
                <a:solidFill>
                  <a:srgbClr val="595959"/>
                </a:solidFill>
                <a:latin typeface=""/>
              </a:rPr>
              <a:t>: </a:t>
            </a:r>
            <a:r>
              <a:rPr lang="fr-FR" sz="2400" dirty="0" err="1">
                <a:solidFill>
                  <a:srgbClr val="595959"/>
                </a:solidFill>
                <a:latin typeface=""/>
              </a:rPr>
              <a:t>We</a:t>
            </a:r>
            <a:r>
              <a:rPr lang="fr-FR" sz="2400" dirty="0">
                <a:solidFill>
                  <a:srgbClr val="595959"/>
                </a:solidFill>
                <a:latin typeface=""/>
              </a:rPr>
              <a:t> </a:t>
            </a:r>
            <a:r>
              <a:rPr lang="fr-FR" sz="2400" dirty="0" err="1">
                <a:solidFill>
                  <a:srgbClr val="595959"/>
                </a:solidFill>
                <a:latin typeface=""/>
              </a:rPr>
              <a:t>work</a:t>
            </a:r>
            <a:r>
              <a:rPr lang="fr-FR" sz="2400" dirty="0">
                <a:solidFill>
                  <a:srgbClr val="595959"/>
                </a:solidFill>
                <a:latin typeface=""/>
              </a:rPr>
              <a:t> hand-in-hand </a:t>
            </a:r>
            <a:r>
              <a:rPr lang="fr-FR" sz="2400" dirty="0" err="1">
                <a:solidFill>
                  <a:srgbClr val="595959"/>
                </a:solidFill>
                <a:latin typeface=""/>
              </a:rPr>
              <a:t>with</a:t>
            </a:r>
            <a:r>
              <a:rPr lang="fr-FR" sz="2400" dirty="0">
                <a:solidFill>
                  <a:srgbClr val="595959"/>
                </a:solidFill>
                <a:latin typeface=""/>
              </a:rPr>
              <a:t> the </a:t>
            </a:r>
            <a:r>
              <a:rPr lang="fr-FR" sz="2400" dirty="0" err="1">
                <a:solidFill>
                  <a:srgbClr val="595959"/>
                </a:solidFill>
                <a:latin typeface=""/>
              </a:rPr>
              <a:t>government</a:t>
            </a:r>
            <a:r>
              <a:rPr lang="fr-FR" sz="2400" dirty="0">
                <a:solidFill>
                  <a:srgbClr val="595959"/>
                </a:solidFill>
                <a:latin typeface=""/>
              </a:rPr>
              <a:t>, local groups, and international </a:t>
            </a:r>
            <a:r>
              <a:rPr lang="fr-FR" sz="2400" dirty="0" err="1">
                <a:solidFill>
                  <a:srgbClr val="595959"/>
                </a:solidFill>
                <a:latin typeface=""/>
              </a:rPr>
              <a:t>organizations</a:t>
            </a:r>
            <a:r>
              <a:rPr lang="fr-FR" sz="2400" dirty="0">
                <a:solidFill>
                  <a:srgbClr val="595959"/>
                </a:solidFill>
                <a:latin typeface=""/>
              </a:rPr>
              <a:t> to </a:t>
            </a:r>
            <a:r>
              <a:rPr lang="fr-FR" sz="2400" dirty="0" err="1">
                <a:solidFill>
                  <a:srgbClr val="595959"/>
                </a:solidFill>
                <a:latin typeface=""/>
              </a:rPr>
              <a:t>amplify</a:t>
            </a:r>
            <a:r>
              <a:rPr lang="fr-FR" sz="2400" dirty="0">
                <a:solidFill>
                  <a:srgbClr val="595959"/>
                </a:solidFill>
                <a:latin typeface=""/>
              </a:rPr>
              <a:t> </a:t>
            </a:r>
            <a:r>
              <a:rPr lang="fr-FR" sz="2400" dirty="0" err="1">
                <a:solidFill>
                  <a:srgbClr val="595959"/>
                </a:solidFill>
                <a:latin typeface=""/>
              </a:rPr>
              <a:t>our</a:t>
            </a:r>
            <a:r>
              <a:rPr lang="fr-FR" sz="2400" dirty="0">
                <a:solidFill>
                  <a:srgbClr val="595959"/>
                </a:solidFill>
                <a:latin typeface=""/>
              </a:rPr>
              <a:t> </a:t>
            </a:r>
            <a:r>
              <a:rPr lang="fr-FR" sz="2400" dirty="0" err="1">
                <a:solidFill>
                  <a:srgbClr val="595959"/>
                </a:solidFill>
                <a:latin typeface=""/>
              </a:rPr>
              <a:t>reach</a:t>
            </a:r>
            <a:r>
              <a:rPr lang="fr-FR" sz="2400" dirty="0">
                <a:solidFill>
                  <a:srgbClr val="595959"/>
                </a:solidFill>
                <a:latin typeface=""/>
              </a:rPr>
              <a:t>.  </a:t>
            </a:r>
          </a:p>
          <a:p>
            <a:pPr marL="0" indent="0">
              <a:lnSpc>
                <a:spcPct val="100000"/>
              </a:lnSpc>
              <a:spcBef>
                <a:spcPts val="1800"/>
              </a:spcBef>
              <a:buNone/>
            </a:pPr>
            <a:r>
              <a:rPr lang="fr-FR" sz="2400" b="1" dirty="0" err="1">
                <a:solidFill>
                  <a:srgbClr val="595959"/>
                </a:solidFill>
                <a:latin typeface=""/>
              </a:rPr>
              <a:t>Sponsorships</a:t>
            </a:r>
            <a:r>
              <a:rPr lang="fr-FR" sz="2400" b="1" dirty="0">
                <a:solidFill>
                  <a:srgbClr val="595959"/>
                </a:solidFill>
                <a:latin typeface=""/>
              </a:rPr>
              <a:t> and </a:t>
            </a:r>
            <a:r>
              <a:rPr lang="fr-FR" sz="2400" b="1" dirty="0" err="1">
                <a:solidFill>
                  <a:srgbClr val="595959"/>
                </a:solidFill>
                <a:latin typeface=""/>
              </a:rPr>
              <a:t>grants</a:t>
            </a:r>
            <a:r>
              <a:rPr lang="fr-FR" sz="2400" dirty="0">
                <a:solidFill>
                  <a:srgbClr val="595959"/>
                </a:solidFill>
                <a:latin typeface=""/>
              </a:rPr>
              <a:t>: vital to </a:t>
            </a:r>
            <a:r>
              <a:rPr lang="fr-FR" sz="2400" dirty="0" err="1">
                <a:solidFill>
                  <a:srgbClr val="595959"/>
                </a:solidFill>
                <a:latin typeface=""/>
              </a:rPr>
              <a:t>scaling</a:t>
            </a:r>
            <a:r>
              <a:rPr lang="fr-FR" sz="2400" dirty="0">
                <a:solidFill>
                  <a:srgbClr val="595959"/>
                </a:solidFill>
                <a:latin typeface=""/>
              </a:rPr>
              <a:t> </a:t>
            </a:r>
            <a:r>
              <a:rPr lang="fr-FR" sz="2400" dirty="0" err="1">
                <a:solidFill>
                  <a:srgbClr val="595959"/>
                </a:solidFill>
                <a:latin typeface=""/>
              </a:rPr>
              <a:t>our</a:t>
            </a:r>
            <a:r>
              <a:rPr lang="fr-FR" sz="2400" dirty="0">
                <a:solidFill>
                  <a:srgbClr val="595959"/>
                </a:solidFill>
                <a:latin typeface=""/>
              </a:rPr>
              <a:t> training and services, </a:t>
            </a:r>
            <a:r>
              <a:rPr lang="fr-FR" sz="2400" dirty="0" err="1">
                <a:solidFill>
                  <a:srgbClr val="595959"/>
                </a:solidFill>
                <a:latin typeface=""/>
              </a:rPr>
              <a:t>enabling</a:t>
            </a:r>
            <a:r>
              <a:rPr lang="fr-FR" sz="2400" dirty="0">
                <a:solidFill>
                  <a:srgbClr val="595959"/>
                </a:solidFill>
                <a:latin typeface=""/>
              </a:rPr>
              <a:t> us to </a:t>
            </a:r>
            <a:r>
              <a:rPr lang="fr-FR" sz="2400" dirty="0" err="1">
                <a:solidFill>
                  <a:srgbClr val="595959"/>
                </a:solidFill>
                <a:latin typeface=""/>
              </a:rPr>
              <a:t>reach</a:t>
            </a:r>
            <a:r>
              <a:rPr lang="fr-FR" sz="2400" dirty="0">
                <a:solidFill>
                  <a:srgbClr val="595959"/>
                </a:solidFill>
                <a:latin typeface=""/>
              </a:rPr>
              <a:t> </a:t>
            </a:r>
            <a:r>
              <a:rPr lang="fr-FR" sz="2400" dirty="0" err="1">
                <a:solidFill>
                  <a:srgbClr val="595959"/>
                </a:solidFill>
                <a:latin typeface=""/>
              </a:rPr>
              <a:t>even</a:t>
            </a:r>
            <a:r>
              <a:rPr lang="fr-FR" sz="2400" dirty="0">
                <a:solidFill>
                  <a:srgbClr val="595959"/>
                </a:solidFill>
                <a:latin typeface=""/>
              </a:rPr>
              <a:t> more </a:t>
            </a:r>
            <a:r>
              <a:rPr lang="fr-FR" sz="2400" dirty="0" err="1">
                <a:solidFill>
                  <a:srgbClr val="595959"/>
                </a:solidFill>
                <a:latin typeface=""/>
              </a:rPr>
              <a:t>women</a:t>
            </a:r>
            <a:endParaRPr lang="fr-FR" sz="2400" dirty="0">
              <a:solidFill>
                <a:srgbClr val="595959"/>
              </a:solidFill>
              <a:latin typeface=""/>
            </a:endParaRPr>
          </a:p>
        </p:txBody>
      </p:sp>
      <p:sp>
        <p:nvSpPr>
          <p:cNvPr id="7" name="TextBox 6">
            <a:extLst>
              <a:ext uri="{FF2B5EF4-FFF2-40B4-BE49-F238E27FC236}">
                <a16:creationId xmlns:a16="http://schemas.microsoft.com/office/drawing/2014/main" id="{FFA0B58A-0FB0-7799-35C0-7915F3F592BD}"/>
              </a:ext>
            </a:extLst>
          </p:cNvPr>
          <p:cNvSpPr txBox="1"/>
          <p:nvPr/>
        </p:nvSpPr>
        <p:spPr>
          <a:xfrm>
            <a:off x="7368740" y="4795747"/>
            <a:ext cx="4595375" cy="1200329"/>
          </a:xfrm>
          <a:prstGeom prst="rect">
            <a:avLst/>
          </a:prstGeom>
          <a:noFill/>
          <a:ln>
            <a:solidFill>
              <a:srgbClr val="2B882E"/>
            </a:solidFill>
          </a:ln>
        </p:spPr>
        <p:txBody>
          <a:bodyPr wrap="square">
            <a:spAutoFit/>
          </a:bodyPr>
          <a:lstStyle/>
          <a:p>
            <a:pPr>
              <a:buFont typeface="Arial" panose="020B0604020202020204" pitchFamily="34" charset="0"/>
              <a:buChar char="•"/>
            </a:pPr>
            <a:r>
              <a:rPr lang="en-GB" sz="2400" b="1" dirty="0">
                <a:solidFill>
                  <a:srgbClr val="595959"/>
                </a:solidFill>
                <a:latin typeface=""/>
              </a:rPr>
              <a:t>Government Grants:</a:t>
            </a:r>
            <a:r>
              <a:rPr lang="en-GB" sz="2400" dirty="0">
                <a:solidFill>
                  <a:srgbClr val="595959"/>
                </a:solidFill>
                <a:latin typeface=""/>
              </a:rPr>
              <a:t> €46,739</a:t>
            </a:r>
          </a:p>
          <a:p>
            <a:pPr>
              <a:buFont typeface="Arial" panose="020B0604020202020204" pitchFamily="34" charset="0"/>
              <a:buChar char="•"/>
            </a:pPr>
            <a:r>
              <a:rPr lang="en-GB" sz="2400" b="1" dirty="0">
                <a:solidFill>
                  <a:srgbClr val="595959"/>
                </a:solidFill>
                <a:latin typeface=""/>
              </a:rPr>
              <a:t>Individual Donations:</a:t>
            </a:r>
            <a:r>
              <a:rPr lang="en-GB" sz="2400" dirty="0">
                <a:solidFill>
                  <a:srgbClr val="595959"/>
                </a:solidFill>
                <a:latin typeface=""/>
              </a:rPr>
              <a:t> €32,136</a:t>
            </a:r>
          </a:p>
          <a:p>
            <a:pPr>
              <a:buFont typeface="Arial" panose="020B0604020202020204" pitchFamily="34" charset="0"/>
              <a:buChar char="•"/>
            </a:pPr>
            <a:r>
              <a:rPr lang="en-GB" sz="2400" b="1" dirty="0">
                <a:solidFill>
                  <a:srgbClr val="595959"/>
                </a:solidFill>
                <a:latin typeface=""/>
              </a:rPr>
              <a:t>Partner Subsidies:</a:t>
            </a:r>
            <a:r>
              <a:rPr lang="en-GB" sz="2400" dirty="0">
                <a:solidFill>
                  <a:srgbClr val="595959"/>
                </a:solidFill>
                <a:latin typeface=""/>
              </a:rPr>
              <a:t> €12,000</a:t>
            </a:r>
          </a:p>
        </p:txBody>
      </p:sp>
      <p:pic>
        <p:nvPicPr>
          <p:cNvPr id="9" name="Picture 8" descr="Income pie chart:&#10;Government Grants: 51.4%&#10;Individual Donations: 35.4%&#10;Partner Subsidies: 13.2%">
            <a:extLst>
              <a:ext uri="{FF2B5EF4-FFF2-40B4-BE49-F238E27FC236}">
                <a16:creationId xmlns:a16="http://schemas.microsoft.com/office/drawing/2014/main" id="{B80E4126-91BC-6C48-F2D7-D90AA274B3FF}"/>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8" r="-8"/>
          <a:stretch/>
        </p:blipFill>
        <p:spPr>
          <a:xfrm>
            <a:off x="6526306" y="1089477"/>
            <a:ext cx="5583833" cy="3310010"/>
          </a:xfrm>
          <a:prstGeom prst="rect">
            <a:avLst/>
          </a:prstGeom>
        </p:spPr>
      </p:pic>
      <p:sp>
        <p:nvSpPr>
          <p:cNvPr id="5" name="Espace réservé du numéro de diapositive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8</a:t>
            </a:fld>
            <a:endParaRPr lang="en-GB" dirty="0"/>
          </a:p>
        </p:txBody>
      </p:sp>
    </p:spTree>
    <p:extLst>
      <p:ext uri="{BB962C8B-B14F-4D97-AF65-F5344CB8AC3E}">
        <p14:creationId xmlns:p14="http://schemas.microsoft.com/office/powerpoint/2010/main" val="203196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95793"/>
            <a:ext cx="10515600" cy="1325563"/>
          </a:xfrm>
        </p:spPr>
        <p:txBody>
          <a:bodyPr>
            <a:normAutofit/>
          </a:bodyPr>
          <a:lstStyle/>
          <a:p>
            <a:r>
              <a:rPr lang="fr-FR" sz="4000" b="1" dirty="0">
                <a:solidFill>
                  <a:srgbClr val="595959"/>
                </a:solidFill>
                <a:latin typeface=""/>
              </a:rPr>
              <a:t>Vision </a:t>
            </a:r>
            <a:r>
              <a:rPr lang="fr-FR" sz="4000" b="1" dirty="0" err="1">
                <a:solidFill>
                  <a:srgbClr val="595959"/>
                </a:solidFill>
                <a:latin typeface=""/>
              </a:rPr>
              <a:t>Forward</a:t>
            </a:r>
            <a:endParaRPr lang="fr-FR" sz="4000" dirty="0">
              <a:solidFill>
                <a:srgbClr val="595959"/>
              </a:solidFill>
              <a:latin typeface=""/>
            </a:endParaRPr>
          </a:p>
        </p:txBody>
      </p:sp>
      <p:sp>
        <p:nvSpPr>
          <p:cNvPr id="3" name="Espace réservé du contenu 2"/>
          <p:cNvSpPr>
            <a:spLocks noGrp="1"/>
          </p:cNvSpPr>
          <p:nvPr>
            <p:ph idx="1"/>
          </p:nvPr>
        </p:nvSpPr>
        <p:spPr>
          <a:xfrm>
            <a:off x="4038600" y="1521356"/>
            <a:ext cx="7926573" cy="5356890"/>
          </a:xfrm>
        </p:spPr>
        <p:txBody>
          <a:bodyPr>
            <a:noAutofit/>
          </a:bodyPr>
          <a:lstStyle/>
          <a:p>
            <a:pPr lvl="0" algn="just">
              <a:lnSpc>
                <a:spcPct val="150000"/>
              </a:lnSpc>
            </a:pPr>
            <a:r>
              <a:rPr lang="en-US" sz="2400" b="1" dirty="0">
                <a:solidFill>
                  <a:srgbClr val="595959"/>
                </a:solidFill>
                <a:latin typeface=""/>
              </a:rPr>
              <a:t>Expanding Skills and Opportunities: </a:t>
            </a:r>
            <a:r>
              <a:rPr lang="en-US" sz="2400" dirty="0">
                <a:solidFill>
                  <a:srgbClr val="595959"/>
                </a:solidFill>
                <a:latin typeface=""/>
              </a:rPr>
              <a:t>We are launching our sewing training program soon to enhance employability and create more job opportunities for our beneficiaries – </a:t>
            </a:r>
            <a:r>
              <a:rPr lang="en-US" sz="2400" dirty="0" err="1">
                <a:solidFill>
                  <a:srgbClr val="595959"/>
                </a:solidFill>
                <a:latin typeface=""/>
              </a:rPr>
              <a:t>Almasar</a:t>
            </a:r>
            <a:r>
              <a:rPr lang="en-US" sz="2400" dirty="0">
                <a:solidFill>
                  <a:srgbClr val="595959"/>
                </a:solidFill>
                <a:latin typeface=""/>
              </a:rPr>
              <a:t>.</a:t>
            </a:r>
          </a:p>
          <a:p>
            <a:pPr lvl="0" algn="just">
              <a:lnSpc>
                <a:spcPct val="150000"/>
              </a:lnSpc>
            </a:pPr>
            <a:r>
              <a:rPr lang="en-US" sz="2400" b="1" dirty="0">
                <a:solidFill>
                  <a:srgbClr val="595959"/>
                </a:solidFill>
                <a:latin typeface=""/>
              </a:rPr>
              <a:t>Daycare Center: </a:t>
            </a:r>
            <a:r>
              <a:rPr lang="en-US" sz="2400" dirty="0">
                <a:solidFill>
                  <a:srgbClr val="595959"/>
                </a:solidFill>
                <a:latin typeface=""/>
              </a:rPr>
              <a:t>for retired women with special needs.</a:t>
            </a:r>
            <a:endParaRPr lang="fr-FR" sz="2400" dirty="0">
              <a:solidFill>
                <a:srgbClr val="595959"/>
              </a:solidFill>
              <a:latin typeface=""/>
            </a:endParaRPr>
          </a:p>
          <a:p>
            <a:pPr lvl="0" algn="just">
              <a:lnSpc>
                <a:spcPct val="150000"/>
              </a:lnSpc>
            </a:pPr>
            <a:r>
              <a:rPr lang="fr-FR" sz="2400" b="1" dirty="0" err="1">
                <a:solidFill>
                  <a:srgbClr val="595959"/>
                </a:solidFill>
                <a:latin typeface=""/>
              </a:rPr>
              <a:t>Scaling</a:t>
            </a:r>
            <a:r>
              <a:rPr lang="fr-FR" sz="2400" b="1" dirty="0">
                <a:solidFill>
                  <a:srgbClr val="595959"/>
                </a:solidFill>
                <a:latin typeface=""/>
              </a:rPr>
              <a:t> Up:</a:t>
            </a:r>
            <a:r>
              <a:rPr lang="fr-FR" sz="2400" dirty="0">
                <a:solidFill>
                  <a:srgbClr val="595959"/>
                </a:solidFill>
                <a:latin typeface=""/>
              </a:rPr>
              <a:t> </a:t>
            </a:r>
            <a:r>
              <a:rPr lang="fr-FR" sz="2400" dirty="0" err="1">
                <a:solidFill>
                  <a:srgbClr val="595959"/>
                </a:solidFill>
                <a:latin typeface=""/>
              </a:rPr>
              <a:t>Replicating</a:t>
            </a:r>
            <a:r>
              <a:rPr lang="fr-FR" sz="2400" dirty="0">
                <a:solidFill>
                  <a:srgbClr val="595959"/>
                </a:solidFill>
                <a:latin typeface=""/>
              </a:rPr>
              <a:t> </a:t>
            </a:r>
            <a:r>
              <a:rPr lang="fr-FR" sz="2400" dirty="0" err="1">
                <a:solidFill>
                  <a:srgbClr val="595959"/>
                </a:solidFill>
                <a:latin typeface=""/>
              </a:rPr>
              <a:t>our</a:t>
            </a:r>
            <a:r>
              <a:rPr lang="fr-FR" sz="2400" dirty="0">
                <a:solidFill>
                  <a:srgbClr val="595959"/>
                </a:solidFill>
                <a:latin typeface=""/>
              </a:rPr>
              <a:t> model in </a:t>
            </a:r>
            <a:r>
              <a:rPr lang="fr-FR" sz="2400" dirty="0" err="1">
                <a:solidFill>
                  <a:srgbClr val="595959"/>
                </a:solidFill>
                <a:latin typeface=""/>
              </a:rPr>
              <a:t>other</a:t>
            </a:r>
            <a:r>
              <a:rPr lang="fr-FR" sz="2400" dirty="0">
                <a:solidFill>
                  <a:srgbClr val="595959"/>
                </a:solidFill>
                <a:latin typeface=""/>
              </a:rPr>
              <a:t> </a:t>
            </a:r>
            <a:r>
              <a:rPr lang="fr-FR" sz="2400" dirty="0" err="1">
                <a:solidFill>
                  <a:srgbClr val="595959"/>
                </a:solidFill>
                <a:latin typeface=""/>
              </a:rPr>
              <a:t>regions</a:t>
            </a:r>
            <a:r>
              <a:rPr lang="fr-FR" sz="2400" dirty="0">
                <a:solidFill>
                  <a:srgbClr val="595959"/>
                </a:solidFill>
                <a:latin typeface=""/>
              </a:rPr>
              <a:t> of </a:t>
            </a:r>
            <a:r>
              <a:rPr lang="fr-FR" sz="2400" dirty="0" err="1">
                <a:solidFill>
                  <a:srgbClr val="595959"/>
                </a:solidFill>
                <a:latin typeface=""/>
              </a:rPr>
              <a:t>Morocco</a:t>
            </a:r>
            <a:r>
              <a:rPr lang="fr-FR" sz="2400" dirty="0">
                <a:solidFill>
                  <a:srgbClr val="595959"/>
                </a:solidFill>
                <a:latin typeface=""/>
              </a:rPr>
              <a:t> and </a:t>
            </a:r>
            <a:r>
              <a:rPr lang="fr-FR" sz="2400" dirty="0" err="1">
                <a:solidFill>
                  <a:srgbClr val="595959"/>
                </a:solidFill>
                <a:latin typeface=""/>
              </a:rPr>
              <a:t>beyond</a:t>
            </a:r>
            <a:r>
              <a:rPr lang="fr-FR" sz="2400" dirty="0">
                <a:solidFill>
                  <a:srgbClr val="595959"/>
                </a:solidFill>
                <a:latin typeface=""/>
              </a:rPr>
              <a:t>.</a:t>
            </a:r>
          </a:p>
        </p:txBody>
      </p:sp>
      <p:sp>
        <p:nvSpPr>
          <p:cNvPr id="5" name="Espace réservé du numéro de diapositive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9</a:t>
            </a:fld>
            <a:endParaRPr lang="en-GB" dirty="0"/>
          </a:p>
        </p:txBody>
      </p:sp>
      <p:pic>
        <p:nvPicPr>
          <p:cNvPr id="9" name="Picture 8" descr="Al nour employee adding the last touches. ">
            <a:extLst>
              <a:ext uri="{FF2B5EF4-FFF2-40B4-BE49-F238E27FC236}">
                <a16:creationId xmlns:a16="http://schemas.microsoft.com/office/drawing/2014/main" id="{9BB2ADA6-FBC8-3D65-247C-D35B9C8F8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56" y="1851844"/>
            <a:ext cx="3407730" cy="4504506"/>
          </a:xfrm>
          <a:prstGeom prst="rect">
            <a:avLst/>
          </a:prstGeom>
        </p:spPr>
      </p:pic>
    </p:spTree>
    <p:extLst>
      <p:ext uri="{BB962C8B-B14F-4D97-AF65-F5344CB8AC3E}">
        <p14:creationId xmlns:p14="http://schemas.microsoft.com/office/powerpoint/2010/main" val="1637296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1122</Words>
  <Application>Microsoft Office PowerPoint</Application>
  <PresentationFormat>Widescreen</PresentationFormat>
  <Paragraphs>83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Roboto</vt:lpstr>
      <vt:lpstr>Times New Roman</vt:lpstr>
      <vt:lpstr>-webkit-standard</vt:lpstr>
      <vt:lpstr>Office Theme</vt:lpstr>
      <vt:lpstr>Empowering Women with Disabilities Through Social Enterprise</vt:lpstr>
      <vt:lpstr> A Story of Light &amp; Hope  </vt:lpstr>
      <vt:lpstr>The Essence of Our Project </vt:lpstr>
      <vt:lpstr>Innovation: A new Holistic Approach to Empowerment in Morocco </vt:lpstr>
      <vt:lpstr>Profound Impact</vt:lpstr>
      <vt:lpstr>Success Factors: Stories of Transformation -Safaa</vt:lpstr>
      <vt:lpstr>Stories of Transformation- Noura</vt:lpstr>
      <vt:lpstr>Financing &amp; Sustainability</vt:lpstr>
      <vt:lpstr>Vision Forward</vt:lpstr>
      <vt:lpstr>A Call to Action: Supporting Inclusive Employment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Anja Günther</cp:lastModifiedBy>
  <cp:revision>49</cp:revision>
  <dcterms:created xsi:type="dcterms:W3CDTF">2022-12-05T13:52:15Z</dcterms:created>
  <dcterms:modified xsi:type="dcterms:W3CDTF">2025-02-17T16:30:58Z</dcterms:modified>
</cp:coreProperties>
</file>