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embeddedFontLst>
    <p:embeddedFont>
      <p:font typeface="Roboto" panose="02000000000000000000" pitchFamily="2"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hDfCbd6++d3V6zCH+hrGEFrY+8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7C7C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3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0" Type="http://schemas.openxmlformats.org/officeDocument/2006/relationships/font" Target="fonts/font1.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wid.org/global-alliance-for-disaster-resource-acceleration-gadra/" TargetMode="External"/><Relationship Id="rId3" Type="http://schemas.openxmlformats.org/officeDocument/2006/relationships/hyperlink" Target="https://wid.org/wp-content/uploads/2025/01/Disability-Inclusive-Emergency-Preparedness-Report-for-Alameda-County.pdf" TargetMode="External"/><Relationship Id="rId7" Type="http://schemas.openxmlformats.org/officeDocument/2006/relationships/hyperlink" Target="https://twitter.com/onginclusiva"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disasterstrategies.org/" TargetMode="External"/><Relationship Id="rId5" Type="http://schemas.openxmlformats.org/officeDocument/2006/relationships/hyperlink" Target="https://www.linkedin.com/company/world-institute-on-disability/" TargetMode="External"/><Relationship Id="rId4" Type="http://schemas.openxmlformats.org/officeDocument/2006/relationships/hyperlink" Target="https://www.linkedin.com/company/aarp/"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96" name="Google Shape;9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300">
                <a:latin typeface="Roboto"/>
                <a:ea typeface="Roboto"/>
                <a:cs typeface="Roboto"/>
                <a:sym typeface="Roboto"/>
              </a:rPr>
              <a:t>Disasters and conflicts disproportionately impact persons with disabilities (PWDs) due to inaccessible evacuation routes, lack of disability-friendly shelters, and inadequate emergency planning. Many crisis response efforts fail to consider accessibility, leaving PWDs at higher risk of injury, abandonment, or death.</a:t>
            </a:r>
            <a:endParaRPr sz="1300">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US" sz="1300">
                <a:latin typeface="Roboto"/>
                <a:ea typeface="Roboto"/>
                <a:cs typeface="Roboto"/>
                <a:sym typeface="Roboto"/>
              </a:rPr>
              <a:t>Case Study: Ukraine War (2022-Present)</a:t>
            </a:r>
            <a:endParaRPr sz="1300">
              <a:latin typeface="Roboto"/>
              <a:ea typeface="Roboto"/>
              <a:cs typeface="Roboto"/>
              <a:sym typeface="Roboto"/>
            </a:endParaRPr>
          </a:p>
          <a:p>
            <a:pPr marL="457200" lvl="0" indent="-311150" algn="l" rtl="0">
              <a:lnSpc>
                <a:spcPct val="115000"/>
              </a:lnSpc>
              <a:spcBef>
                <a:spcPts val="1200"/>
              </a:spcBef>
              <a:spcAft>
                <a:spcPts val="0"/>
              </a:spcAft>
              <a:buClr>
                <a:schemeClr val="dk1"/>
              </a:buClr>
              <a:buSzPts val="1300"/>
              <a:buFont typeface="Roboto"/>
              <a:buChar char="●"/>
            </a:pPr>
            <a:r>
              <a:rPr lang="en-US" sz="1300">
                <a:latin typeface="Roboto"/>
                <a:ea typeface="Roboto"/>
                <a:cs typeface="Roboto"/>
                <a:sym typeface="Roboto"/>
              </a:rPr>
              <a:t>Thousands of PWDs were left behind due to inaccessible evacuation routes and lack of transport.</a:t>
            </a:r>
            <a:endParaRPr sz="1300">
              <a:latin typeface="Roboto"/>
              <a:ea typeface="Roboto"/>
              <a:cs typeface="Roboto"/>
              <a:sym typeface="Roboto"/>
            </a:endParaRPr>
          </a:p>
          <a:p>
            <a:pPr marL="457200" lvl="0" indent="-311150" algn="l" rtl="0">
              <a:lnSpc>
                <a:spcPct val="115000"/>
              </a:lnSpc>
              <a:spcBef>
                <a:spcPts val="0"/>
              </a:spcBef>
              <a:spcAft>
                <a:spcPts val="0"/>
              </a:spcAft>
              <a:buClr>
                <a:schemeClr val="dk1"/>
              </a:buClr>
              <a:buSzPts val="1300"/>
              <a:buFont typeface="Roboto"/>
              <a:buChar char="●"/>
            </a:pPr>
            <a:r>
              <a:rPr lang="en-US" sz="1300">
                <a:latin typeface="Roboto"/>
                <a:ea typeface="Roboto"/>
                <a:cs typeface="Roboto"/>
                <a:sym typeface="Roboto"/>
              </a:rPr>
              <a:t>Emergency shelters lacked ramps, sign language interpreters, and medical support.</a:t>
            </a:r>
            <a:endParaRPr sz="1300">
              <a:latin typeface="Roboto"/>
              <a:ea typeface="Roboto"/>
              <a:cs typeface="Roboto"/>
              <a:sym typeface="Roboto"/>
            </a:endParaRPr>
          </a:p>
          <a:p>
            <a:pPr marL="457200" lvl="0" indent="-311150" algn="l" rtl="0">
              <a:lnSpc>
                <a:spcPct val="115000"/>
              </a:lnSpc>
              <a:spcBef>
                <a:spcPts val="0"/>
              </a:spcBef>
              <a:spcAft>
                <a:spcPts val="0"/>
              </a:spcAft>
              <a:buClr>
                <a:schemeClr val="dk1"/>
              </a:buClr>
              <a:buSzPts val="1300"/>
              <a:buFont typeface="Roboto"/>
              <a:buChar char="●"/>
            </a:pPr>
            <a:r>
              <a:rPr lang="en-US" sz="1300">
                <a:latin typeface="Roboto"/>
                <a:ea typeface="Roboto"/>
                <a:cs typeface="Roboto"/>
                <a:sym typeface="Roboto"/>
              </a:rPr>
              <a:t>Many PWDs in institutions were abandoned when the medical staff left, highlighting a major humanitarian gap.</a:t>
            </a:r>
            <a:endParaRPr sz="1300">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US" sz="1300">
                <a:latin typeface="Roboto"/>
                <a:ea typeface="Roboto"/>
                <a:cs typeface="Roboto"/>
                <a:sym typeface="Roboto"/>
              </a:rPr>
              <a:t>Case Study: Los Angeles Disasters (Wildfires &amp; Earthquakes)</a:t>
            </a:r>
            <a:endParaRPr sz="1300">
              <a:latin typeface="Roboto"/>
              <a:ea typeface="Roboto"/>
              <a:cs typeface="Roboto"/>
              <a:sym typeface="Roboto"/>
            </a:endParaRPr>
          </a:p>
          <a:p>
            <a:pPr marL="457200" lvl="0" indent="-311150" algn="l" rtl="0">
              <a:lnSpc>
                <a:spcPct val="115000"/>
              </a:lnSpc>
              <a:spcBef>
                <a:spcPts val="1200"/>
              </a:spcBef>
              <a:spcAft>
                <a:spcPts val="0"/>
              </a:spcAft>
              <a:buClr>
                <a:schemeClr val="dk1"/>
              </a:buClr>
              <a:buSzPts val="1300"/>
              <a:buFont typeface="Roboto"/>
              <a:buChar char="●"/>
            </a:pPr>
            <a:r>
              <a:rPr lang="en-US" sz="1300">
                <a:latin typeface="Roboto"/>
                <a:ea typeface="Roboto"/>
                <a:cs typeface="Roboto"/>
                <a:sym typeface="Roboto"/>
              </a:rPr>
              <a:t>In the California wildfires, many PWDs struggled with evacuation due to lack of accessible transport and was left behind. </a:t>
            </a:r>
            <a:endParaRPr sz="1300">
              <a:latin typeface="Roboto"/>
              <a:ea typeface="Roboto"/>
              <a:cs typeface="Roboto"/>
              <a:sym typeface="Roboto"/>
            </a:endParaRPr>
          </a:p>
          <a:p>
            <a:pPr marL="457200" lvl="0" indent="-311150" algn="l" rtl="0">
              <a:lnSpc>
                <a:spcPct val="115000"/>
              </a:lnSpc>
              <a:spcBef>
                <a:spcPts val="0"/>
              </a:spcBef>
              <a:spcAft>
                <a:spcPts val="0"/>
              </a:spcAft>
              <a:buClr>
                <a:schemeClr val="dk1"/>
              </a:buClr>
              <a:buSzPts val="1300"/>
              <a:buFont typeface="Roboto"/>
              <a:buChar char="●"/>
            </a:pPr>
            <a:r>
              <a:rPr lang="en-US" sz="1300">
                <a:latin typeface="Roboto"/>
                <a:ea typeface="Roboto"/>
                <a:cs typeface="Roboto"/>
                <a:sym typeface="Roboto"/>
              </a:rPr>
              <a:t>Northridge Earthquake (1994) left many trapped in the disaster area due to inaccessible homes and power outages affecting assistive devices.</a:t>
            </a:r>
            <a:endParaRPr sz="1300">
              <a:latin typeface="Roboto"/>
              <a:ea typeface="Roboto"/>
              <a:cs typeface="Roboto"/>
              <a:sym typeface="Roboto"/>
            </a:endParaRPr>
          </a:p>
          <a:p>
            <a:pPr marL="0" lvl="0" indent="0" algn="l" rtl="0">
              <a:spcBef>
                <a:spcPts val="1200"/>
              </a:spcBef>
              <a:spcAft>
                <a:spcPts val="0"/>
              </a:spcAft>
              <a:buNone/>
            </a:pPr>
            <a:endParaRPr/>
          </a:p>
        </p:txBody>
      </p:sp>
      <p:sp>
        <p:nvSpPr>
          <p:cNvPr id="106" name="Google Shape;10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300">
                <a:latin typeface="Roboto"/>
                <a:ea typeface="Roboto"/>
                <a:cs typeface="Roboto"/>
                <a:sym typeface="Roboto"/>
              </a:rPr>
              <a:t>The Ukraine war has exposed significant gaps in crisis response for persons with disabilities (PWDs), leaving many stranded, unprotected, and without access to essential services.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The Ukraine war has highlighted the urgent need for disability-inclusive crisis response, including accessible evacuation plans, medical support, and policy changes to protect PWDs during conflicts.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Inclusion in emergency planning is a matter of life and death.</a:t>
            </a:r>
            <a:endParaRPr sz="1300">
              <a:latin typeface="Roboto"/>
              <a:ea typeface="Roboto"/>
              <a:cs typeface="Roboto"/>
              <a:sym typeface="Roboto"/>
            </a:endParaRPr>
          </a:p>
        </p:txBody>
      </p:sp>
      <p:sp>
        <p:nvSpPr>
          <p:cNvPr id="113" name="Google Shape;11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300">
                <a:latin typeface="Roboto"/>
                <a:ea typeface="Roboto"/>
                <a:cs typeface="Roboto"/>
                <a:sym typeface="Roboto"/>
              </a:rPr>
              <a:t>Persons with Disabilities (PWDs) face severe risks during crises due to inaccessible evacuation routes, lack of disability-friendly shelters, medical shortages, and communication barriers.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Many PWDs are left behind due to lack of accessible transport, while emergency shelters fail to accommodate mobility and sensory needs.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Critical information is often not provided in sign language or braille, leaving some without life-saving updates.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Additionally, PWDs are rarely included in disaster planning, leading to policies that overlook their needs. </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In displacement settings, they face higher risks of violence, neglect, and exploitation.</a:t>
            </a:r>
            <a:endParaRPr sz="1300">
              <a:latin typeface="Roboto"/>
              <a:ea typeface="Roboto"/>
              <a:cs typeface="Roboto"/>
              <a:sym typeface="Roboto"/>
            </a:endParaRPr>
          </a:p>
        </p:txBody>
      </p:sp>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300" dirty="0">
                <a:latin typeface="Roboto"/>
                <a:ea typeface="Roboto"/>
                <a:cs typeface="Roboto"/>
                <a:sym typeface="Roboto"/>
              </a:rPr>
              <a:t>Crisis response and disaster management continue to fail persons with disabilities (PWDs) due to inaccessible evacuation routes, inadequate shelters, medical shortages, and exclusion from decision-making. </a:t>
            </a:r>
            <a:endParaRPr sz="1300" dirty="0">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US" sz="1300" dirty="0">
                <a:latin typeface="Roboto"/>
                <a:ea typeface="Roboto"/>
                <a:cs typeface="Roboto"/>
                <a:sym typeface="Roboto"/>
              </a:rPr>
              <a:t>The Ukraine war and disasters like the Los Angeles wildfires highlight the urgent need for disability-inclusive crisis response. </a:t>
            </a:r>
            <a:endParaRPr sz="1300" dirty="0">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US" sz="1300" dirty="0">
                <a:latin typeface="Roboto"/>
                <a:ea typeface="Roboto"/>
                <a:cs typeface="Roboto"/>
                <a:sym typeface="Roboto"/>
              </a:rPr>
              <a:t>Without intentional planning, PWDs remain at higher risk of injury, abandonment, and death during emergencies. </a:t>
            </a:r>
            <a:endParaRPr sz="1300" dirty="0">
              <a:latin typeface="Roboto"/>
              <a:ea typeface="Roboto"/>
              <a:cs typeface="Roboto"/>
              <a:sym typeface="Roboto"/>
            </a:endParaRPr>
          </a:p>
          <a:p>
            <a:pPr marL="0" lvl="0" indent="0" algn="l" rtl="0">
              <a:lnSpc>
                <a:spcPct val="115000"/>
              </a:lnSpc>
              <a:spcBef>
                <a:spcPts val="1200"/>
              </a:spcBef>
              <a:spcAft>
                <a:spcPts val="0"/>
              </a:spcAft>
              <a:buClr>
                <a:schemeClr val="dk1"/>
              </a:buClr>
              <a:buSzPts val="1100"/>
              <a:buFont typeface="Arial"/>
              <a:buNone/>
            </a:pPr>
            <a:r>
              <a:rPr lang="en-US" sz="1300" dirty="0">
                <a:latin typeface="Roboto"/>
                <a:ea typeface="Roboto"/>
                <a:cs typeface="Roboto"/>
                <a:sym typeface="Roboto"/>
              </a:rPr>
              <a:t>Inclusive policies and infrastructure are not optional—they are life-saving necessities.</a:t>
            </a:r>
            <a:endParaRPr sz="1300" dirty="0">
              <a:latin typeface="Roboto"/>
              <a:ea typeface="Roboto"/>
              <a:cs typeface="Roboto"/>
              <a:sym typeface="Roboto"/>
            </a:endParaRPr>
          </a:p>
          <a:p>
            <a:pPr marL="0" lvl="0" indent="0" algn="l" rtl="0">
              <a:spcBef>
                <a:spcPts val="1200"/>
              </a:spcBef>
              <a:spcAft>
                <a:spcPts val="0"/>
              </a:spcAft>
              <a:buNone/>
            </a:pPr>
            <a:endParaRPr dirty="0"/>
          </a:p>
        </p:txBody>
      </p:sp>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379a4c8942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3379a4c8942_0_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300">
                <a:latin typeface="Roboto"/>
                <a:ea typeface="Roboto"/>
                <a:cs typeface="Roboto"/>
                <a:sym typeface="Roboto"/>
              </a:rPr>
              <a:t>This initiative provided vital resources, ensuring disability representation in emergency planning.</a:t>
            </a: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The impact? Stronger, safer, more resilient communities where everyone is prepared.</a:t>
            </a:r>
            <a:endParaRPr sz="1300">
              <a:latin typeface="Roboto"/>
              <a:ea typeface="Roboto"/>
              <a:cs typeface="Roboto"/>
              <a:sym typeface="Roboto"/>
            </a:endParaRPr>
          </a:p>
          <a:p>
            <a:pPr marL="0" lvl="0" indent="0" algn="l" rtl="0">
              <a:spcBef>
                <a:spcPts val="0"/>
              </a:spcBef>
              <a:spcAft>
                <a:spcPts val="0"/>
              </a:spcAft>
              <a:buNone/>
            </a:pPr>
            <a:endParaRPr sz="1300">
              <a:latin typeface="Roboto"/>
              <a:ea typeface="Roboto"/>
              <a:cs typeface="Roboto"/>
              <a:sym typeface="Roboto"/>
            </a:endParaRPr>
          </a:p>
          <a:p>
            <a:pPr marL="0" lvl="0" indent="0" algn="l" rtl="0">
              <a:spcBef>
                <a:spcPts val="0"/>
              </a:spcBef>
              <a:spcAft>
                <a:spcPts val="0"/>
              </a:spcAft>
              <a:buNone/>
            </a:pPr>
            <a:r>
              <a:rPr lang="en-US" sz="1300">
                <a:latin typeface="Roboto"/>
                <a:ea typeface="Roboto"/>
                <a:cs typeface="Roboto"/>
                <a:sym typeface="Roboto"/>
              </a:rPr>
              <a:t>Report: </a:t>
            </a:r>
            <a:r>
              <a:rPr lang="en-US" sz="1300" u="sng">
                <a:solidFill>
                  <a:schemeClr val="hlink"/>
                </a:solidFill>
                <a:latin typeface="Roboto"/>
                <a:ea typeface="Roboto"/>
                <a:cs typeface="Roboto"/>
                <a:sym typeface="Roboto"/>
                <a:hlinkClick r:id="rId3"/>
              </a:rPr>
              <a:t>https://wid.org/wp-content/uploads/2025/01/Disability-Inclusive-Emergency-Preparedness-Report-for-Alameda-County.pdf</a:t>
            </a:r>
            <a:endParaRPr sz="1300">
              <a:latin typeface="Roboto"/>
              <a:ea typeface="Roboto"/>
              <a:cs typeface="Roboto"/>
              <a:sym typeface="Roboto"/>
            </a:endParaRPr>
          </a:p>
          <a:p>
            <a:pPr marL="0" lvl="0" indent="0" algn="l" rtl="0">
              <a:spcBef>
                <a:spcPts val="0"/>
              </a:spcBef>
              <a:spcAft>
                <a:spcPts val="0"/>
              </a:spcAft>
              <a:buNone/>
            </a:pPr>
            <a:r>
              <a:rPr lang="en-US" sz="1300" u="sng">
                <a:solidFill>
                  <a:schemeClr val="hlink"/>
                </a:solidFill>
                <a:latin typeface="Roboto"/>
                <a:ea typeface="Roboto"/>
                <a:cs typeface="Roboto"/>
                <a:sym typeface="Roboto"/>
                <a:hlinkClick r:id="rId4"/>
              </a:rPr>
              <a:t>https://www.linkedin.com/company/aarp/</a:t>
            </a:r>
            <a:br>
              <a:rPr lang="en-US" sz="1300">
                <a:latin typeface="Roboto"/>
                <a:ea typeface="Roboto"/>
                <a:cs typeface="Roboto"/>
                <a:sym typeface="Roboto"/>
              </a:rPr>
            </a:br>
            <a:r>
              <a:rPr lang="en-US" sz="1300" u="sng">
                <a:solidFill>
                  <a:schemeClr val="hlink"/>
                </a:solidFill>
                <a:latin typeface="Roboto"/>
                <a:ea typeface="Roboto"/>
                <a:cs typeface="Roboto"/>
                <a:sym typeface="Roboto"/>
                <a:hlinkClick r:id="rId5"/>
              </a:rPr>
              <a:t>https://www.linkedin.com/company/world-institute-on-disability/</a:t>
            </a:r>
            <a:endParaRPr sz="1900">
              <a:latin typeface="Roboto"/>
              <a:ea typeface="Roboto"/>
              <a:cs typeface="Roboto"/>
              <a:sym typeface="Roboto"/>
            </a:endParaRPr>
          </a:p>
          <a:p>
            <a:pPr marL="0" lvl="0" indent="0" algn="l" rtl="0">
              <a:lnSpc>
                <a:spcPct val="115000"/>
              </a:lnSpc>
              <a:spcBef>
                <a:spcPts val="0"/>
              </a:spcBef>
              <a:spcAft>
                <a:spcPts val="0"/>
              </a:spcAft>
              <a:buNone/>
            </a:pPr>
            <a:endParaRPr sz="1800">
              <a:latin typeface="Roboto"/>
              <a:ea typeface="Roboto"/>
              <a:cs typeface="Roboto"/>
              <a:sym typeface="Roboto"/>
            </a:endParaRPr>
          </a:p>
          <a:p>
            <a:pPr marL="0" lvl="0" indent="0" algn="l" rtl="0">
              <a:lnSpc>
                <a:spcPct val="115000"/>
              </a:lnSpc>
              <a:spcBef>
                <a:spcPts val="2800"/>
              </a:spcBef>
              <a:spcAft>
                <a:spcPts val="0"/>
              </a:spcAft>
              <a:buNone/>
            </a:pPr>
            <a:r>
              <a:rPr lang="en-US" sz="1300">
                <a:latin typeface="Roboto"/>
                <a:ea typeface="Roboto"/>
                <a:cs typeface="Roboto"/>
                <a:sym typeface="Roboto"/>
              </a:rPr>
              <a:t>GADRA: When disability-led organizations are left out of funding and planning, people with disabilities are left without the support they need to maintain their health, safety, independence, dignity, and even their lives. This has already resulted in high death rates for people with disabilities in all disasters. To address this gap, World Institute on Disability (WID), the </a:t>
            </a:r>
            <a:r>
              <a:rPr lang="en-US" sz="1300">
                <a:uFill>
                  <a:noFill/>
                </a:uFill>
                <a:latin typeface="Roboto"/>
                <a:ea typeface="Roboto"/>
                <a:cs typeface="Roboto"/>
                <a:sym typeface="Roboto"/>
                <a:hlinkClick r:id="rId6"/>
              </a:rPr>
              <a:t>Partnership for Inclusive Disaster Strategies (the Partnership)</a:t>
            </a:r>
            <a:r>
              <a:rPr lang="en-US" sz="1300">
                <a:latin typeface="Roboto"/>
                <a:ea typeface="Roboto"/>
                <a:cs typeface="Roboto"/>
                <a:sym typeface="Roboto"/>
              </a:rPr>
              <a:t>, and </a:t>
            </a:r>
            <a:r>
              <a:rPr lang="en-US" sz="1300">
                <a:uFill>
                  <a:noFill/>
                </a:uFill>
                <a:latin typeface="Roboto"/>
                <a:ea typeface="Roboto"/>
                <a:cs typeface="Roboto"/>
                <a:sym typeface="Roboto"/>
                <a:hlinkClick r:id="rId7"/>
              </a:rPr>
              <a:t>ONG Inclusiva</a:t>
            </a:r>
            <a:r>
              <a:rPr lang="en-US" sz="1300">
                <a:latin typeface="Roboto"/>
                <a:ea typeface="Roboto"/>
                <a:cs typeface="Roboto"/>
                <a:sym typeface="Roboto"/>
              </a:rPr>
              <a:t> joined forces beginning in 2020 to form the Global Alliance for Disaster Resource Acceleration (GADRA).</a:t>
            </a:r>
            <a:br>
              <a:rPr lang="en-US" sz="1300">
                <a:latin typeface="Roboto"/>
                <a:ea typeface="Roboto"/>
                <a:cs typeface="Roboto"/>
                <a:sym typeface="Roboto"/>
              </a:rPr>
            </a:br>
            <a:r>
              <a:rPr lang="en-US" sz="1300" u="sng">
                <a:solidFill>
                  <a:schemeClr val="hlink"/>
                </a:solidFill>
                <a:latin typeface="Roboto"/>
                <a:ea typeface="Roboto"/>
                <a:cs typeface="Roboto"/>
                <a:sym typeface="Roboto"/>
                <a:hlinkClick r:id="rId8"/>
              </a:rPr>
              <a:t>https://wid.org/global-alliance-for-disaster-resource-acceleration-gadra/</a:t>
            </a:r>
            <a:br>
              <a:rPr lang="en-US" sz="1300">
                <a:latin typeface="Roboto"/>
                <a:ea typeface="Roboto"/>
                <a:cs typeface="Roboto"/>
                <a:sym typeface="Roboto"/>
              </a:rPr>
            </a:br>
            <a:endParaRPr sz="1300">
              <a:latin typeface="Roboto"/>
              <a:ea typeface="Roboto"/>
              <a:cs typeface="Roboto"/>
              <a:sym typeface="Roboto"/>
            </a:endParaRPr>
          </a:p>
          <a:p>
            <a:pPr marL="0" lvl="0" indent="0" algn="l" rtl="0">
              <a:lnSpc>
                <a:spcPct val="115000"/>
              </a:lnSpc>
              <a:spcBef>
                <a:spcPts val="2800"/>
              </a:spcBef>
              <a:spcAft>
                <a:spcPts val="0"/>
              </a:spcAft>
              <a:buClr>
                <a:schemeClr val="dk1"/>
              </a:buClr>
              <a:buSzPts val="1100"/>
              <a:buFont typeface="Arial"/>
              <a:buNone/>
            </a:pPr>
            <a:endParaRPr sz="2300">
              <a:latin typeface="Roboto"/>
              <a:ea typeface="Roboto"/>
              <a:cs typeface="Roboto"/>
              <a:sym typeface="Roboto"/>
            </a:endParaRPr>
          </a:p>
          <a:p>
            <a:pPr marL="0" lvl="0" indent="0" algn="l" rtl="0">
              <a:spcBef>
                <a:spcPts val="1200"/>
              </a:spcBef>
              <a:spcAft>
                <a:spcPts val="0"/>
              </a:spcAft>
              <a:buNone/>
            </a:pPr>
            <a:r>
              <a:rPr lang="en-US" sz="1050">
                <a:highlight>
                  <a:srgbClr val="FFFFFF"/>
                </a:highlight>
                <a:latin typeface="Roboto"/>
                <a:ea typeface="Roboto"/>
                <a:cs typeface="Roboto"/>
                <a:sym typeface="Roboto"/>
              </a:rPr>
              <a:t>.</a:t>
            </a:r>
            <a:endParaRPr sz="1050">
              <a:highlight>
                <a:srgbClr val="FFFFFF"/>
              </a:highlight>
              <a:latin typeface="Roboto"/>
              <a:ea typeface="Roboto"/>
              <a:cs typeface="Roboto"/>
              <a:sym typeface="Roboto"/>
            </a:endParaRPr>
          </a:p>
          <a:p>
            <a:pPr marL="0" lvl="0" indent="0" algn="l" rtl="0">
              <a:spcBef>
                <a:spcPts val="0"/>
              </a:spcBef>
              <a:spcAft>
                <a:spcPts val="0"/>
              </a:spcAft>
              <a:buClr>
                <a:schemeClr val="dk1"/>
              </a:buClr>
              <a:buSzPts val="1100"/>
              <a:buFont typeface="Arial"/>
              <a:buNone/>
            </a:pPr>
            <a:endParaRPr sz="1050">
              <a:highlight>
                <a:srgbClr val="FFFFFF"/>
              </a:highlight>
              <a:latin typeface="Roboto"/>
              <a:ea typeface="Roboto"/>
              <a:cs typeface="Roboto"/>
              <a:sym typeface="Roboto"/>
            </a:endParaRPr>
          </a:p>
          <a:p>
            <a:pPr marL="0" lvl="0" indent="0" algn="l" rtl="0">
              <a:spcBef>
                <a:spcPts val="0"/>
              </a:spcBef>
              <a:spcAft>
                <a:spcPts val="0"/>
              </a:spcAft>
              <a:buNone/>
            </a:pPr>
            <a:endParaRPr sz="1050">
              <a:highlight>
                <a:srgbClr val="FFFFFF"/>
              </a:highlight>
              <a:latin typeface="Roboto"/>
              <a:ea typeface="Roboto"/>
              <a:cs typeface="Roboto"/>
              <a:sym typeface="Roboto"/>
            </a:endParaRPr>
          </a:p>
        </p:txBody>
      </p:sp>
      <p:sp>
        <p:nvSpPr>
          <p:cNvPr id="138" name="Google Shape;138;g3379a4c8942_0_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37a07285a2_0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37a07285a2_0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You are welcome to donate to support our good cause.</a:t>
            </a:r>
            <a:endParaRPr/>
          </a:p>
          <a:p>
            <a:pPr marL="0" lvl="0" indent="0" algn="l" rtl="0">
              <a:spcBef>
                <a:spcPts val="0"/>
              </a:spcBef>
              <a:spcAft>
                <a:spcPts val="0"/>
              </a:spcAft>
              <a:buNone/>
            </a:pPr>
            <a:r>
              <a:rPr lang="en-US"/>
              <a:t>You can find out more about Newcomers with Disabilities in Sweden on our website: https://nwdis.se</a:t>
            </a:r>
            <a:endParaRPr/>
          </a:p>
        </p:txBody>
      </p:sp>
      <p:sp>
        <p:nvSpPr>
          <p:cNvPr id="146" name="Google Shape;146;g337a07285a2_0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Roboto"/>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9" name="Google Shape;19;p7"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
        <p:nvSpPr>
          <p:cNvPr id="20" name="Google Shape;20;p7"/>
          <p:cNvSpPr txBox="1"/>
          <p:nvPr/>
        </p:nvSpPr>
        <p:spPr>
          <a:xfrm>
            <a:off x="393290" y="276328"/>
            <a:ext cx="8339893"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0" i="0" u="none" strike="noStrike" cap="none">
                <a:solidFill>
                  <a:srgbClr val="2B882E"/>
                </a:solidFill>
                <a:latin typeface="Arial"/>
                <a:ea typeface="Arial"/>
                <a:cs typeface="Arial"/>
                <a:sym typeface="Arial"/>
              </a:rPr>
              <a:t>Zero Project Conference 2025 (#ZeroCon25)</a:t>
            </a:r>
            <a:endParaRPr sz="3200" b="0">
              <a:solidFill>
                <a:srgbClr val="2B882E"/>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16"/>
          <p:cNvSpPr txBox="1">
            <a:spLocks noGrp="1"/>
          </p:cNvSpPr>
          <p:nvPr>
            <p:ph type="body" idx="1"/>
          </p:nvPr>
        </p:nvSpPr>
        <p:spPr>
          <a:xfrm rot="5400000">
            <a:off x="4165387" y="-1534669"/>
            <a:ext cx="3861226"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16"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92" name="Google Shape;92;p17"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792518"/>
            <a:ext cx="10515600" cy="386122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7" name="Google Shape;27;p8"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Roboto"/>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9"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2" name="Google Shape;42;p10"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2" name="Google Shape;52;p11"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8" name="Google Shape;58;p12"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63" name="Google Shape;63;p13"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Roboto"/>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7" name="Google Shape;67;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8" name="Google Shape;6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71" name="Google Shape;71;p14"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Roboto"/>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
          <p:cNvSpPr>
            <a:spLocks noGrp="1"/>
          </p:cNvSpPr>
          <p:nvPr>
            <p:ph type="pic" idx="2"/>
          </p:nvPr>
        </p:nvSpPr>
        <p:spPr>
          <a:xfrm>
            <a:off x="5183188" y="987425"/>
            <a:ext cx="6172200" cy="4873625"/>
          </a:xfrm>
          <a:prstGeom prst="rect">
            <a:avLst/>
          </a:prstGeom>
          <a:noFill/>
          <a:ln>
            <a:noFill/>
          </a:ln>
        </p:spPr>
      </p:sp>
      <p:sp>
        <p:nvSpPr>
          <p:cNvPr id="75" name="Google Shape;75;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6" name="Google Shape;76;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79" name="Google Shape;79;p15" descr="Zero Project Plant: an icon showing a green seedling breaking through a circle."/>
          <p:cNvPicPr preferRelativeResize="0"/>
          <p:nvPr/>
        </p:nvPicPr>
        <p:blipFill rotWithShape="1">
          <a:blip r:embed="rId2">
            <a:alphaModFix/>
          </a:blip>
          <a:srcRect/>
          <a:stretch/>
        </p:blipFill>
        <p:spPr>
          <a:xfrm>
            <a:off x="11230714" y="155575"/>
            <a:ext cx="767583" cy="7683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Roboto"/>
              <a:buNone/>
              <a:defRPr sz="4400" b="0" i="0" u="none" strike="noStrike" cap="none">
                <a:solidFill>
                  <a:schemeClr val="dk1"/>
                </a:solidFill>
                <a:latin typeface="Roboto"/>
                <a:ea typeface="Roboto"/>
                <a:cs typeface="Roboto"/>
                <a:sym typeface="Robot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
          <p:cNvSpPr txBox="1">
            <a:spLocks noGrp="1"/>
          </p:cNvSpPr>
          <p:nvPr>
            <p:ph type="body" idx="1"/>
          </p:nvPr>
        </p:nvSpPr>
        <p:spPr>
          <a:xfrm>
            <a:off x="838200" y="1792518"/>
            <a:ext cx="10515600" cy="3861226"/>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boto"/>
                <a:ea typeface="Roboto"/>
                <a:cs typeface="Roboto"/>
                <a:sym typeface="Roboto"/>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boto"/>
                <a:ea typeface="Roboto"/>
                <a:cs typeface="Roboto"/>
                <a:sym typeface="Roboto"/>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boto"/>
                <a:ea typeface="Roboto"/>
                <a:cs typeface="Roboto"/>
                <a:sym typeface="Roboto"/>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24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inkedin.com/company/aar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id.org/global-alliance-for-disaster-resource-acceleration-gadra/" TargetMode="External"/><Relationship Id="rId4" Type="http://schemas.openxmlformats.org/officeDocument/2006/relationships/hyperlink" Target="https://www.linkedin.com/company/world-institute-on-disability/"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info@nwdis.se"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hyperlink" Target="https://youtu.be/SLXMq1kea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
          <p:cNvSpPr txBox="1">
            <a:spLocks noGrp="1"/>
          </p:cNvSpPr>
          <p:nvPr>
            <p:ph type="ctrTitle"/>
          </p:nvPr>
        </p:nvSpPr>
        <p:spPr>
          <a:xfrm>
            <a:off x="431073" y="1201784"/>
            <a:ext cx="11390812" cy="2073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595959"/>
              </a:buClr>
              <a:buSzPts val="7200"/>
              <a:buFont typeface="Roboto"/>
              <a:buNone/>
            </a:pPr>
            <a:r>
              <a:rPr lang="en-US" sz="7200">
                <a:solidFill>
                  <a:srgbClr val="595959"/>
                </a:solidFill>
              </a:rPr>
              <a:t>Disability inclusion in Disaster Management</a:t>
            </a:r>
            <a:r>
              <a:rPr lang="en-US">
                <a:solidFill>
                  <a:srgbClr val="595959"/>
                </a:solidFill>
                <a:latin typeface="Roboto"/>
                <a:ea typeface="Roboto"/>
                <a:cs typeface="Roboto"/>
                <a:sym typeface="Roboto"/>
              </a:rPr>
              <a:t> </a:t>
            </a:r>
            <a:endParaRPr>
              <a:solidFill>
                <a:srgbClr val="595959"/>
              </a:solidFill>
              <a:latin typeface="Roboto"/>
              <a:ea typeface="Roboto"/>
              <a:cs typeface="Roboto"/>
              <a:sym typeface="Roboto"/>
            </a:endParaRPr>
          </a:p>
        </p:txBody>
      </p:sp>
      <p:sp>
        <p:nvSpPr>
          <p:cNvPr id="99" name="Google Shape;99;p1"/>
          <p:cNvSpPr txBox="1">
            <a:spLocks noGrp="1"/>
          </p:cNvSpPr>
          <p:nvPr>
            <p:ph type="subTitle" idx="1"/>
          </p:nvPr>
        </p:nvSpPr>
        <p:spPr>
          <a:xfrm>
            <a:off x="3477152" y="3610500"/>
            <a:ext cx="8212800" cy="22116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595959"/>
              </a:buClr>
              <a:buSzPts val="2400"/>
              <a:buNone/>
            </a:pPr>
            <a:r>
              <a:rPr lang="en-US" dirty="0">
                <a:solidFill>
                  <a:srgbClr val="595959"/>
                </a:solidFill>
              </a:rPr>
              <a:t>Julius</a:t>
            </a:r>
            <a:r>
              <a:rPr lang="en-US" dirty="0">
                <a:solidFill>
                  <a:srgbClr val="595959"/>
                </a:solidFill>
                <a:latin typeface="Roboto"/>
                <a:ea typeface="Roboto"/>
                <a:cs typeface="Roboto"/>
                <a:sym typeface="Roboto"/>
              </a:rPr>
              <a:t>, Ntobuah</a:t>
            </a:r>
            <a:endParaRPr dirty="0"/>
          </a:p>
          <a:p>
            <a:pPr marL="0" lvl="0" indent="0" algn="ctr" rtl="0">
              <a:lnSpc>
                <a:spcPct val="90000"/>
              </a:lnSpc>
              <a:spcBef>
                <a:spcPts val="1000"/>
              </a:spcBef>
              <a:spcAft>
                <a:spcPts val="0"/>
              </a:spcAft>
              <a:buClr>
                <a:srgbClr val="595959"/>
              </a:buClr>
              <a:buSzPts val="2400"/>
              <a:buNone/>
            </a:pPr>
            <a:r>
              <a:rPr lang="en-US" dirty="0">
                <a:solidFill>
                  <a:srgbClr val="595959"/>
                </a:solidFill>
              </a:rPr>
              <a:t>Newcomers with Disabilities in Sweden</a:t>
            </a:r>
            <a:endParaRPr dirty="0"/>
          </a:p>
          <a:p>
            <a:pPr marL="0" lvl="0" indent="0" algn="ctr" rtl="0">
              <a:lnSpc>
                <a:spcPct val="90000"/>
              </a:lnSpc>
              <a:spcBef>
                <a:spcPts val="1000"/>
              </a:spcBef>
              <a:spcAft>
                <a:spcPts val="0"/>
              </a:spcAft>
              <a:buClr>
                <a:srgbClr val="595959"/>
              </a:buClr>
              <a:buSzPts val="2400"/>
              <a:buNone/>
            </a:pPr>
            <a:r>
              <a:rPr lang="en-US" dirty="0">
                <a:solidFill>
                  <a:srgbClr val="595959"/>
                </a:solidFill>
                <a:latin typeface="Roboto"/>
                <a:ea typeface="Roboto"/>
                <a:cs typeface="Roboto"/>
                <a:sym typeface="Roboto"/>
              </a:rPr>
              <a:t>Disability Inclusive Disaster Risk Reduction (DRR)</a:t>
            </a:r>
            <a:endParaRPr dirty="0"/>
          </a:p>
        </p:txBody>
      </p:sp>
      <p:sp>
        <p:nvSpPr>
          <p:cNvPr id="100" name="Google Shape;100;p1"/>
          <p:cNvSpPr txBox="1"/>
          <p:nvPr/>
        </p:nvSpPr>
        <p:spPr>
          <a:xfrm>
            <a:off x="842554" y="5692088"/>
            <a:ext cx="10567851" cy="846824"/>
          </a:xfrm>
          <a:prstGeom prst="rect">
            <a:avLst/>
          </a:prstGeom>
          <a:noFill/>
          <a:ln>
            <a:noFill/>
          </a:ln>
        </p:spPr>
        <p:txBody>
          <a:bodyPr spcFirstLastPara="1" wrap="square" lIns="91425" tIns="45700" rIns="91425" bIns="45700" anchor="ctr" anchorCtr="0">
            <a:normAutofit/>
          </a:bodyPr>
          <a:lstStyle/>
          <a:p>
            <a:pPr marL="0" marR="0" lvl="0" indent="0" algn="ctr" rtl="0">
              <a:spcBef>
                <a:spcPts val="0"/>
              </a:spcBef>
              <a:spcAft>
                <a:spcPts val="0"/>
              </a:spcAft>
              <a:buClr>
                <a:srgbClr val="595959"/>
              </a:buClr>
              <a:buSzPts val="2400"/>
              <a:buFont typeface="Roboto"/>
              <a:buNone/>
            </a:pPr>
            <a:r>
              <a:rPr lang="en-US" sz="2400" b="1">
                <a:solidFill>
                  <a:srgbClr val="595959"/>
                </a:solidFill>
                <a:latin typeface="Roboto"/>
                <a:ea typeface="Roboto"/>
                <a:cs typeface="Roboto"/>
                <a:sym typeface="Roboto"/>
              </a:rPr>
              <a:t>Thursday, March 6, 2025, 12:40 to 13:10</a:t>
            </a:r>
            <a:endParaRPr/>
          </a:p>
        </p:txBody>
      </p:sp>
      <p:sp>
        <p:nvSpPr>
          <p:cNvPr id="101" name="Google Shape;101;p1">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latin typeface="Roboto"/>
                <a:ea typeface="Roboto"/>
                <a:cs typeface="Roboto"/>
                <a:sym typeface="Roboto"/>
              </a:rPr>
              <a:t>1</a:t>
            </a:fld>
            <a:endParaRPr>
              <a:latin typeface="Roboto"/>
              <a:ea typeface="Roboto"/>
              <a:cs typeface="Roboto"/>
              <a:sym typeface="Roboto"/>
            </a:endParaRPr>
          </a:p>
        </p:txBody>
      </p:sp>
      <p:pic>
        <p:nvPicPr>
          <p:cNvPr id="102" name="Google Shape;102;p1" descr="Logo of the Newcomers with Disabililties in Sweden showing a symbol of a person in a wheelchair."/>
          <p:cNvPicPr preferRelativeResize="0"/>
          <p:nvPr/>
        </p:nvPicPr>
        <p:blipFill>
          <a:blip r:embed="rId3">
            <a:alphaModFix/>
          </a:blip>
          <a:stretch>
            <a:fillRect/>
          </a:stretch>
        </p:blipFill>
        <p:spPr>
          <a:xfrm>
            <a:off x="608725" y="3734038"/>
            <a:ext cx="3046068" cy="1498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6" name="Title 5">
            <a:extLst>
              <a:ext uri="{FF2B5EF4-FFF2-40B4-BE49-F238E27FC236}">
                <a16:creationId xmlns:a16="http://schemas.microsoft.com/office/drawing/2014/main" id="{EF546231-3447-3292-8ED5-4A398CE27C3C}"/>
              </a:ext>
            </a:extLst>
          </p:cNvPr>
          <p:cNvSpPr>
            <a:spLocks noGrp="1"/>
          </p:cNvSpPr>
          <p:nvPr>
            <p:ph type="title"/>
          </p:nvPr>
        </p:nvSpPr>
        <p:spPr>
          <a:xfrm>
            <a:off x="838200" y="-1325563"/>
            <a:ext cx="10515600" cy="1325563"/>
          </a:xfrm>
        </p:spPr>
        <p:txBody>
          <a:bodyPr spcFirstLastPara="1" wrap="square" lIns="91425" tIns="45700" rIns="91425" bIns="45700" anchor="b" anchorCtr="0">
            <a:normAutofit/>
          </a:bodyPr>
          <a:lstStyle/>
          <a:p>
            <a:r>
              <a:rPr lang="en-US" sz="4400" dirty="0">
                <a:solidFill>
                  <a:srgbClr val="595959"/>
                </a:solidFill>
              </a:rPr>
              <a:t>"Crisis response and Disability: A critical gap“</a:t>
            </a:r>
            <a:endParaRPr lang="en-US" dirty="0"/>
          </a:p>
        </p:txBody>
      </p:sp>
      <p:sp>
        <p:nvSpPr>
          <p:cNvPr id="109" name="Google Shape;109;p2"/>
          <p:cNvSpPr txBox="1">
            <a:spLocks noGrp="1"/>
          </p:cNvSpPr>
          <p:nvPr>
            <p:ph type="body" idx="1"/>
          </p:nvPr>
        </p:nvSpPr>
        <p:spPr>
          <a:xfrm>
            <a:off x="1297500" y="1079077"/>
            <a:ext cx="10056300" cy="48048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1000"/>
              </a:spcBef>
              <a:spcAft>
                <a:spcPts val="0"/>
              </a:spcAft>
              <a:buNone/>
            </a:pPr>
            <a:endParaRPr sz="3133" dirty="0">
              <a:solidFill>
                <a:srgbClr val="595959"/>
              </a:solidFill>
            </a:endParaRPr>
          </a:p>
          <a:p>
            <a:pPr marL="0" marR="0" lvl="0" indent="0" algn="l" rtl="0">
              <a:lnSpc>
                <a:spcPct val="90000"/>
              </a:lnSpc>
              <a:spcBef>
                <a:spcPts val="1000"/>
              </a:spcBef>
              <a:spcAft>
                <a:spcPts val="0"/>
              </a:spcAft>
              <a:buNone/>
            </a:pPr>
            <a:r>
              <a:rPr lang="en-US" sz="3133" dirty="0">
                <a:solidFill>
                  <a:srgbClr val="595959"/>
                </a:solidFill>
              </a:rPr>
              <a:t>"Crisis response and Disability: A critical gap“</a:t>
            </a:r>
            <a:endParaRPr sz="3133" dirty="0">
              <a:solidFill>
                <a:srgbClr val="595959"/>
              </a:solidFill>
            </a:endParaRPr>
          </a:p>
          <a:p>
            <a:pPr marL="0" marR="0" lvl="0" indent="0" algn="l" rtl="0">
              <a:lnSpc>
                <a:spcPct val="90000"/>
              </a:lnSpc>
              <a:spcBef>
                <a:spcPts val="1000"/>
              </a:spcBef>
              <a:spcAft>
                <a:spcPts val="0"/>
              </a:spcAft>
              <a:buNone/>
            </a:pPr>
            <a:endParaRPr sz="3133" dirty="0">
              <a:solidFill>
                <a:srgbClr val="595959"/>
              </a:solidFill>
            </a:endParaRPr>
          </a:p>
          <a:p>
            <a:pPr marL="0" marR="0" lvl="0" indent="0" algn="l" rtl="0">
              <a:lnSpc>
                <a:spcPct val="90000"/>
              </a:lnSpc>
              <a:spcBef>
                <a:spcPts val="1000"/>
              </a:spcBef>
              <a:spcAft>
                <a:spcPts val="0"/>
              </a:spcAft>
              <a:buNone/>
            </a:pPr>
            <a:r>
              <a:rPr lang="en-US" sz="3133" dirty="0">
                <a:solidFill>
                  <a:srgbClr val="595959"/>
                </a:solidFill>
              </a:rPr>
              <a:t>Disasters and conflicts disproportionately impact persons with disabilities (PWDs).</a:t>
            </a:r>
            <a:endParaRPr sz="3133" dirty="0">
              <a:solidFill>
                <a:srgbClr val="595959"/>
              </a:solidFill>
            </a:endParaRPr>
          </a:p>
          <a:p>
            <a:pPr marL="0" marR="0" lvl="0" indent="0" algn="l" rtl="0">
              <a:lnSpc>
                <a:spcPct val="90000"/>
              </a:lnSpc>
              <a:spcBef>
                <a:spcPts val="1000"/>
              </a:spcBef>
              <a:spcAft>
                <a:spcPts val="0"/>
              </a:spcAft>
              <a:buNone/>
            </a:pPr>
            <a:endParaRPr sz="3133" dirty="0">
              <a:solidFill>
                <a:srgbClr val="595959"/>
              </a:solidFill>
            </a:endParaRPr>
          </a:p>
          <a:p>
            <a:pPr marL="0" marR="0" lvl="0" indent="0" algn="l" rtl="0">
              <a:lnSpc>
                <a:spcPct val="90000"/>
              </a:lnSpc>
              <a:spcBef>
                <a:spcPts val="1000"/>
              </a:spcBef>
              <a:spcAft>
                <a:spcPts val="0"/>
              </a:spcAft>
              <a:buNone/>
            </a:pPr>
            <a:r>
              <a:rPr lang="en-US" sz="3133" dirty="0">
                <a:solidFill>
                  <a:srgbClr val="595959"/>
                </a:solidFill>
              </a:rPr>
              <a:t>Inadequate consideration of accessibility and inclusion during crisis planning and response.</a:t>
            </a:r>
            <a:endParaRPr sz="3133" dirty="0"/>
          </a:p>
          <a:p>
            <a:pPr marL="0" lvl="0" indent="0" algn="l" rtl="0">
              <a:lnSpc>
                <a:spcPct val="90000"/>
              </a:lnSpc>
              <a:spcBef>
                <a:spcPts val="1000"/>
              </a:spcBef>
              <a:spcAft>
                <a:spcPts val="0"/>
              </a:spcAft>
              <a:buClr>
                <a:schemeClr val="dk1"/>
              </a:buClr>
              <a:buSzPts val="2800"/>
              <a:buNone/>
            </a:pPr>
            <a:endParaRPr dirty="0"/>
          </a:p>
          <a:p>
            <a:pPr marL="0" lvl="0" indent="0" algn="l" rtl="0">
              <a:lnSpc>
                <a:spcPct val="90000"/>
              </a:lnSpc>
              <a:spcBef>
                <a:spcPts val="1000"/>
              </a:spcBef>
              <a:spcAft>
                <a:spcPts val="0"/>
              </a:spcAft>
              <a:buClr>
                <a:schemeClr val="dk1"/>
              </a:buClr>
              <a:buSzPts val="2800"/>
              <a:buNone/>
            </a:pPr>
            <a:endParaRPr dirty="0"/>
          </a:p>
        </p:txBody>
      </p:sp>
      <p:sp>
        <p:nvSpPr>
          <p:cNvPr id="110" name="Google Shape;110;p2">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
        <p:nvSpPr>
          <p:cNvPr id="7" name="Google Shape;117;p3">
            <a:extLst>
              <a:ext uri="{FF2B5EF4-FFF2-40B4-BE49-F238E27FC236}">
                <a16:creationId xmlns:a16="http://schemas.microsoft.com/office/drawing/2014/main" id="{96C6F4EC-1CC5-CBFA-7377-325092557EB0}"/>
              </a:ext>
              <a:ext uri="{C183D7F6-B498-43B3-948B-1728B52AA6E4}">
                <adec:decorative xmlns:adec="http://schemas.microsoft.com/office/drawing/2017/decorative" val="1"/>
              </a:ext>
            </a:extLst>
          </p:cNvPr>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#ZeroCon25</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595959"/>
              </a:buClr>
              <a:buSzPts val="4400"/>
              <a:buFont typeface="Roboto"/>
              <a:buNone/>
            </a:pPr>
            <a:r>
              <a:rPr lang="en-US" dirty="0">
                <a:solidFill>
                  <a:srgbClr val="595959"/>
                </a:solidFill>
              </a:rPr>
              <a:t>Challenges faced by PWDs during the Ukrainian war</a:t>
            </a:r>
            <a:endParaRPr dirty="0">
              <a:solidFill>
                <a:srgbClr val="595959"/>
              </a:solidFill>
            </a:endParaRPr>
          </a:p>
        </p:txBody>
      </p:sp>
      <p:sp>
        <p:nvSpPr>
          <p:cNvPr id="116" name="Google Shape;116;p3"/>
          <p:cNvSpPr txBox="1">
            <a:spLocks noGrp="1"/>
          </p:cNvSpPr>
          <p:nvPr>
            <p:ph type="body" idx="1"/>
          </p:nvPr>
        </p:nvSpPr>
        <p:spPr>
          <a:xfrm>
            <a:off x="838200" y="1792518"/>
            <a:ext cx="10515600" cy="386122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595959"/>
              </a:buClr>
              <a:buSzPts val="2800"/>
              <a:buChar char="•"/>
            </a:pPr>
            <a:r>
              <a:rPr lang="en-US" dirty="0">
                <a:solidFill>
                  <a:srgbClr val="595959"/>
                </a:solidFill>
              </a:rPr>
              <a:t>Limited accessible evacuation routes and shelters.</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Lack of inclusive communication (e.g., sign language, plain text).</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Insufficient medical support tailored to the needs of PWDs.</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Example: Families with members using wheelchairs struggled to relocate safely.</a:t>
            </a:r>
            <a:endParaRPr dirty="0">
              <a:solidFill>
                <a:srgbClr val="595959"/>
              </a:solidFill>
            </a:endParaRPr>
          </a:p>
        </p:txBody>
      </p:sp>
      <p:sp>
        <p:nvSpPr>
          <p:cNvPr id="117" name="Google Shape;117;p3">
            <a:extLst>
              <a:ext uri="{C183D7F6-B498-43B3-948B-1728B52AA6E4}">
                <adec:decorative xmlns:adec="http://schemas.microsoft.com/office/drawing/2017/decorative" val="1"/>
              </a:ext>
            </a:extLst>
          </p:cNvPr>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#ZeroCon25</a:t>
            </a:r>
            <a:endParaRPr dirty="0"/>
          </a:p>
        </p:txBody>
      </p:sp>
      <p:sp>
        <p:nvSpPr>
          <p:cNvPr id="118" name="Google Shape;118;p3">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595959"/>
              </a:buClr>
              <a:buSzPts val="4400"/>
              <a:buFont typeface="Roboto"/>
              <a:buNone/>
            </a:pPr>
            <a:r>
              <a:rPr lang="en-US">
                <a:solidFill>
                  <a:srgbClr val="595959"/>
                </a:solidFill>
              </a:rPr>
              <a:t>Overarching challenges</a:t>
            </a:r>
            <a:endParaRPr/>
          </a:p>
        </p:txBody>
      </p:sp>
      <p:sp>
        <p:nvSpPr>
          <p:cNvPr id="124" name="Google Shape;124;p4"/>
          <p:cNvSpPr txBox="1">
            <a:spLocks noGrp="1"/>
          </p:cNvSpPr>
          <p:nvPr>
            <p:ph type="body" idx="1"/>
          </p:nvPr>
        </p:nvSpPr>
        <p:spPr>
          <a:xfrm>
            <a:off x="838200" y="1792518"/>
            <a:ext cx="10515600" cy="386122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595959"/>
              </a:buClr>
              <a:buSzPts val="2800"/>
              <a:buChar char="•"/>
            </a:pPr>
            <a:r>
              <a:rPr lang="en-US" dirty="0">
                <a:solidFill>
                  <a:srgbClr val="595959"/>
                </a:solidFill>
              </a:rPr>
              <a:t> PWDs were left behind or delayed during evacuations due to inaccessible transport options.</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Lack of training for emergency responders on disability inclusion.</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Failure to integrate accessibility into crisis response policies and frameworks.</a:t>
            </a:r>
            <a:endParaRPr dirty="0">
              <a:solidFill>
                <a:srgbClr val="595959"/>
              </a:solidFill>
            </a:endParaRPr>
          </a:p>
        </p:txBody>
      </p:sp>
      <p:sp>
        <p:nvSpPr>
          <p:cNvPr id="125" name="Google Shape;125;p4">
            <a:extLst>
              <a:ext uri="{C183D7F6-B498-43B3-948B-1728B52AA6E4}">
                <adec:decorative xmlns:adec="http://schemas.microsoft.com/office/drawing/2017/decorative" val="1"/>
              </a:ext>
            </a:extLst>
          </p:cNvPr>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#ZeroCon25</a:t>
            </a:r>
            <a:endParaRPr/>
          </a:p>
        </p:txBody>
      </p:sp>
      <p:sp>
        <p:nvSpPr>
          <p:cNvPr id="126" name="Google Shape;126;p4">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595959"/>
              </a:buClr>
              <a:buSzPts val="4400"/>
              <a:buFont typeface="Roboto"/>
              <a:buNone/>
            </a:pPr>
            <a:r>
              <a:rPr lang="en-US" dirty="0">
                <a:solidFill>
                  <a:srgbClr val="595959"/>
                </a:solidFill>
              </a:rPr>
              <a:t>Conclusion and Call to Action</a:t>
            </a:r>
            <a:endParaRPr dirty="0">
              <a:solidFill>
                <a:srgbClr val="595959"/>
              </a:solidFill>
            </a:endParaRPr>
          </a:p>
        </p:txBody>
      </p:sp>
      <p:sp>
        <p:nvSpPr>
          <p:cNvPr id="132" name="Google Shape;132;p5"/>
          <p:cNvSpPr txBox="1">
            <a:spLocks noGrp="1"/>
          </p:cNvSpPr>
          <p:nvPr>
            <p:ph type="body" idx="1"/>
          </p:nvPr>
        </p:nvSpPr>
        <p:spPr>
          <a:xfrm>
            <a:off x="838200" y="1792518"/>
            <a:ext cx="10515600" cy="3861226"/>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rgbClr val="595959"/>
              </a:buClr>
              <a:buSzPts val="2800"/>
              <a:buChar char="•"/>
            </a:pPr>
            <a:r>
              <a:rPr lang="en-US" dirty="0">
                <a:solidFill>
                  <a:srgbClr val="595959"/>
                </a:solidFill>
              </a:rPr>
              <a:t>PWDs must not be left behind in disaster or conflict scenarios.</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Collaborative efforts are critical to bridging these gaps.</a:t>
            </a:r>
            <a:endParaRPr dirty="0"/>
          </a:p>
          <a:p>
            <a:pPr marL="228600" lvl="0" indent="-228600" algn="l" rtl="0">
              <a:lnSpc>
                <a:spcPct val="90000"/>
              </a:lnSpc>
              <a:spcBef>
                <a:spcPts val="1000"/>
              </a:spcBef>
              <a:spcAft>
                <a:spcPts val="0"/>
              </a:spcAft>
              <a:buClr>
                <a:srgbClr val="595959"/>
              </a:buClr>
              <a:buSzPts val="2800"/>
              <a:buChar char="•"/>
            </a:pPr>
            <a:r>
              <a:rPr lang="en-US" dirty="0">
                <a:solidFill>
                  <a:srgbClr val="595959"/>
                </a:solidFill>
              </a:rPr>
              <a:t>Call to Action: "Let’s work together to ensure every crisis response is inclusive and accessible for all."</a:t>
            </a:r>
            <a:endParaRPr dirty="0">
              <a:solidFill>
                <a:srgbClr val="595959"/>
              </a:solidFill>
            </a:endParaRPr>
          </a:p>
        </p:txBody>
      </p:sp>
      <p:sp>
        <p:nvSpPr>
          <p:cNvPr id="133" name="Google Shape;133;p5">
            <a:extLst>
              <a:ext uri="{C183D7F6-B498-43B3-948B-1728B52AA6E4}">
                <adec:decorative xmlns:adec="http://schemas.microsoft.com/office/drawing/2017/decorative" val="1"/>
              </a:ext>
            </a:extLst>
          </p:cNvPr>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#ZeroCon25</a:t>
            </a:r>
            <a:endParaRPr/>
          </a:p>
        </p:txBody>
      </p:sp>
      <p:sp>
        <p:nvSpPr>
          <p:cNvPr id="134" name="Google Shape;134;p5">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3379a4c8942_0_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dirty="0">
                <a:solidFill>
                  <a:srgbClr val="595959"/>
                </a:solidFill>
              </a:rPr>
              <a:t>Good examples </a:t>
            </a:r>
            <a:endParaRPr dirty="0">
              <a:solidFill>
                <a:srgbClr val="595959"/>
              </a:solidFill>
            </a:endParaRPr>
          </a:p>
        </p:txBody>
      </p:sp>
      <p:sp>
        <p:nvSpPr>
          <p:cNvPr id="141" name="Google Shape;141;g3379a4c8942_0_5"/>
          <p:cNvSpPr txBox="1">
            <a:spLocks noGrp="1"/>
          </p:cNvSpPr>
          <p:nvPr>
            <p:ph type="body" idx="1"/>
          </p:nvPr>
        </p:nvSpPr>
        <p:spPr>
          <a:xfrm>
            <a:off x="838200" y="1355401"/>
            <a:ext cx="10515600" cy="4298400"/>
          </a:xfrm>
          <a:prstGeom prst="rect">
            <a:avLst/>
          </a:prstGeom>
        </p:spPr>
        <p:txBody>
          <a:bodyPr spcFirstLastPara="1" wrap="square" lIns="91425" tIns="45700" rIns="91425" bIns="45700" anchor="t" anchorCtr="0">
            <a:normAutofit/>
          </a:bodyPr>
          <a:lstStyle/>
          <a:p>
            <a:pPr marL="228600" marR="0" lvl="0" indent="0" algn="l" rtl="0">
              <a:lnSpc>
                <a:spcPct val="90000"/>
              </a:lnSpc>
              <a:spcBef>
                <a:spcPts val="0"/>
              </a:spcBef>
              <a:spcAft>
                <a:spcPts val="0"/>
              </a:spcAft>
              <a:buNone/>
            </a:pPr>
            <a:endParaRPr dirty="0">
              <a:solidFill>
                <a:srgbClr val="595959"/>
              </a:solidFill>
            </a:endParaRPr>
          </a:p>
          <a:p>
            <a:pPr marL="228600" marR="0" lvl="0" indent="-228600" algn="l" rtl="0">
              <a:lnSpc>
                <a:spcPct val="90000"/>
              </a:lnSpc>
              <a:spcBef>
                <a:spcPts val="0"/>
              </a:spcBef>
              <a:spcAft>
                <a:spcPts val="0"/>
              </a:spcAft>
              <a:buClr>
                <a:srgbClr val="595959"/>
              </a:buClr>
              <a:buSzPts val="2800"/>
              <a:buChar char="•"/>
            </a:pPr>
            <a:r>
              <a:rPr lang="en-US" dirty="0">
                <a:solidFill>
                  <a:srgbClr val="595959"/>
                </a:solidFill>
              </a:rPr>
              <a:t>The</a:t>
            </a:r>
            <a:r>
              <a:rPr lang="en-US" u="sng" dirty="0">
                <a:solidFill>
                  <a:schemeClr val="hlink"/>
                </a:solidFill>
                <a:hlinkClick r:id="rId3"/>
              </a:rPr>
              <a:t> AARP </a:t>
            </a:r>
            <a:r>
              <a:rPr lang="en-US" dirty="0">
                <a:solidFill>
                  <a:srgbClr val="595959"/>
                </a:solidFill>
              </a:rPr>
              <a:t>Community Challenge Grant partnered with</a:t>
            </a:r>
            <a:r>
              <a:rPr lang="en-US" u="sng" dirty="0">
                <a:solidFill>
                  <a:schemeClr val="hlink"/>
                </a:solidFill>
                <a:hlinkClick r:id="rId4"/>
              </a:rPr>
              <a:t> World Institute on Disability</a:t>
            </a:r>
            <a:r>
              <a:rPr lang="en-US" dirty="0">
                <a:solidFill>
                  <a:srgbClr val="595959"/>
                </a:solidFill>
              </a:rPr>
              <a:t> to improve disaster preparedness for people 50+ with disabilities.</a:t>
            </a:r>
            <a:endParaRPr dirty="0">
              <a:solidFill>
                <a:srgbClr val="595959"/>
              </a:solidFill>
            </a:endParaRPr>
          </a:p>
          <a:p>
            <a:pPr marL="228600" marR="0" lvl="0" indent="0" algn="l" rtl="0">
              <a:lnSpc>
                <a:spcPct val="90000"/>
              </a:lnSpc>
              <a:spcBef>
                <a:spcPts val="0"/>
              </a:spcBef>
              <a:spcAft>
                <a:spcPts val="0"/>
              </a:spcAft>
              <a:buNone/>
            </a:pPr>
            <a:endParaRPr dirty="0">
              <a:solidFill>
                <a:srgbClr val="595959"/>
              </a:solidFill>
            </a:endParaRPr>
          </a:p>
          <a:p>
            <a:pPr marL="228600" marR="0" lvl="0" indent="-228600" algn="l" rtl="0">
              <a:lnSpc>
                <a:spcPct val="90000"/>
              </a:lnSpc>
              <a:spcBef>
                <a:spcPts val="0"/>
              </a:spcBef>
              <a:spcAft>
                <a:spcPts val="0"/>
              </a:spcAft>
              <a:buClr>
                <a:srgbClr val="595959"/>
              </a:buClr>
              <a:buSzPts val="2800"/>
              <a:buChar char="•"/>
            </a:pPr>
            <a:r>
              <a:rPr lang="en-US" u="sng" dirty="0">
                <a:solidFill>
                  <a:schemeClr val="hlink"/>
                </a:solidFill>
                <a:hlinkClick r:id="rId5"/>
              </a:rPr>
              <a:t>GADRA</a:t>
            </a:r>
            <a:r>
              <a:rPr lang="en-US" dirty="0">
                <a:solidFill>
                  <a:srgbClr val="595959"/>
                </a:solidFill>
              </a:rPr>
              <a:t>:  Their  mission is to bring together disability-led organizations, foundations, corporations, and other allies to identify needs and link partners to accelerate assistance and resources, before, during, and after disasters.</a:t>
            </a:r>
            <a:endParaRPr dirty="0">
              <a:solidFill>
                <a:srgbClr val="595959"/>
              </a:solidFill>
            </a:endParaRPr>
          </a:p>
          <a:p>
            <a:pPr marL="228600" marR="0" lvl="0" indent="0" algn="l" rtl="0">
              <a:lnSpc>
                <a:spcPct val="90000"/>
              </a:lnSpc>
              <a:spcBef>
                <a:spcPts val="0"/>
              </a:spcBef>
              <a:spcAft>
                <a:spcPts val="0"/>
              </a:spcAft>
              <a:buNone/>
            </a:pPr>
            <a:endParaRPr dirty="0">
              <a:solidFill>
                <a:srgbClr val="595959"/>
              </a:solidFill>
            </a:endParaRPr>
          </a:p>
        </p:txBody>
      </p:sp>
      <p:sp>
        <p:nvSpPr>
          <p:cNvPr id="142" name="Google Shape;142;g3379a4c8942_0_5">
            <a:extLst>
              <a:ext uri="{C183D7F6-B498-43B3-948B-1728B52AA6E4}">
                <adec:decorative xmlns:adec="http://schemas.microsoft.com/office/drawing/2017/decorative" val="1"/>
              </a:ext>
            </a:extLst>
          </p:cNvPr>
          <p:cNvSpPr txBox="1">
            <a:spLocks noGrp="1"/>
          </p:cNvSpPr>
          <p:nvPr>
            <p:ph type="sldNum" idx="12"/>
          </p:nvPr>
        </p:nvSpPr>
        <p:spPr>
          <a:xfrm>
            <a:off x="8610600" y="635635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
        <p:nvSpPr>
          <p:cNvPr id="2" name="Google Shape;117;p3">
            <a:extLst>
              <a:ext uri="{FF2B5EF4-FFF2-40B4-BE49-F238E27FC236}">
                <a16:creationId xmlns:a16="http://schemas.microsoft.com/office/drawing/2014/main" id="{2CEF30F8-B727-1951-1F23-2FC3CBE0455B}"/>
              </a:ext>
              <a:ext uri="{C183D7F6-B498-43B3-948B-1728B52AA6E4}">
                <adec:decorative xmlns:adec="http://schemas.microsoft.com/office/drawing/2017/decorative" val="1"/>
              </a:ext>
            </a:extLst>
          </p:cNvPr>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#ZeroCon25</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g337a07285a2_0_13"/>
          <p:cNvSpPr txBox="1">
            <a:spLocks noGrp="1"/>
          </p:cNvSpPr>
          <p:nvPr>
            <p:ph type="title"/>
          </p:nvPr>
        </p:nvSpPr>
        <p:spPr>
          <a:xfrm>
            <a:off x="838200" y="-3"/>
            <a:ext cx="10515600" cy="20889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dirty="0">
                <a:solidFill>
                  <a:srgbClr val="595959"/>
                </a:solidFill>
              </a:rPr>
              <a:t>Thank you!</a:t>
            </a:r>
            <a:endParaRPr dirty="0">
              <a:solidFill>
                <a:srgbClr val="595959"/>
              </a:solidFill>
            </a:endParaRPr>
          </a:p>
        </p:txBody>
      </p:sp>
      <p:sp>
        <p:nvSpPr>
          <p:cNvPr id="149" name="Google Shape;149;g337a07285a2_0_13"/>
          <p:cNvSpPr txBox="1">
            <a:spLocks noGrp="1"/>
          </p:cNvSpPr>
          <p:nvPr>
            <p:ph type="body" idx="1"/>
          </p:nvPr>
        </p:nvSpPr>
        <p:spPr>
          <a:xfrm>
            <a:off x="838200" y="2202225"/>
            <a:ext cx="6318380" cy="15003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Clr>
                <a:schemeClr val="dk1"/>
              </a:buClr>
              <a:buSzPts val="275"/>
              <a:buFont typeface="Arial"/>
              <a:buNone/>
            </a:pPr>
            <a:r>
              <a:rPr lang="en-US" b="1" dirty="0">
                <a:solidFill>
                  <a:srgbClr val="595959"/>
                </a:solidFill>
              </a:rPr>
              <a:t>Newcomers with Disabilities in Sweden</a:t>
            </a:r>
            <a:endParaRPr b="1"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Org. nr. 802537-7709</a:t>
            </a:r>
            <a:endParaRPr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Address:</a:t>
            </a:r>
            <a:endParaRPr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Newcomers with Disabilities in Sweden</a:t>
            </a:r>
            <a:endParaRPr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C/O Julius Ntobuah</a:t>
            </a:r>
            <a:endParaRPr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Drachmannsgatan2</a:t>
            </a:r>
            <a:endParaRPr dirty="0">
              <a:solidFill>
                <a:srgbClr val="595959"/>
              </a:solidFill>
            </a:endParaRPr>
          </a:p>
          <a:p>
            <a:pPr marL="0" lvl="0" indent="0" algn="l" rtl="0">
              <a:spcBef>
                <a:spcPts val="1000"/>
              </a:spcBef>
              <a:spcAft>
                <a:spcPts val="0"/>
              </a:spcAft>
              <a:buNone/>
            </a:pPr>
            <a:r>
              <a:rPr lang="en-US" dirty="0">
                <a:solidFill>
                  <a:srgbClr val="595959"/>
                </a:solidFill>
              </a:rPr>
              <a:t>16849 Bromma</a:t>
            </a:r>
            <a:endParaRPr dirty="0">
              <a:solidFill>
                <a:srgbClr val="595959"/>
              </a:solidFill>
            </a:endParaRPr>
          </a:p>
          <a:p>
            <a:pPr marL="0" lvl="0" indent="0" algn="l" rtl="0">
              <a:spcBef>
                <a:spcPts val="1000"/>
              </a:spcBef>
              <a:spcAft>
                <a:spcPts val="0"/>
              </a:spcAft>
              <a:buClr>
                <a:schemeClr val="dk1"/>
              </a:buClr>
              <a:buSzPts val="275"/>
              <a:buFont typeface="Arial"/>
              <a:buNone/>
            </a:pPr>
            <a:r>
              <a:rPr lang="en-US" dirty="0">
                <a:solidFill>
                  <a:srgbClr val="595959"/>
                </a:solidFill>
              </a:rPr>
              <a:t>Sweden</a:t>
            </a:r>
            <a:endParaRPr dirty="0">
              <a:solidFill>
                <a:srgbClr val="595959"/>
              </a:solidFill>
            </a:endParaRPr>
          </a:p>
          <a:p>
            <a:pPr marL="0" lvl="0" indent="0" algn="l" rtl="0">
              <a:spcBef>
                <a:spcPts val="1000"/>
              </a:spcBef>
              <a:spcAft>
                <a:spcPts val="0"/>
              </a:spcAft>
              <a:buNone/>
            </a:pPr>
            <a:r>
              <a:rPr lang="en-US" u="sng" dirty="0">
                <a:solidFill>
                  <a:schemeClr val="hlink"/>
                </a:solidFill>
                <a:hlinkClick r:id="rId3"/>
              </a:rPr>
              <a:t>info@nwdis.se</a:t>
            </a:r>
            <a:endParaRPr dirty="0"/>
          </a:p>
          <a:p>
            <a:pPr marL="0" lvl="0" indent="0" algn="l" rtl="0">
              <a:spcBef>
                <a:spcPts val="1000"/>
              </a:spcBef>
              <a:spcAft>
                <a:spcPts val="0"/>
              </a:spcAft>
              <a:buNone/>
            </a:pPr>
            <a:endParaRPr dirty="0"/>
          </a:p>
        </p:txBody>
      </p:sp>
      <p:sp>
        <p:nvSpPr>
          <p:cNvPr id="150" name="Google Shape;150;g337a07285a2_0_13">
            <a:extLst>
              <a:ext uri="{C183D7F6-B498-43B3-948B-1728B52AA6E4}">
                <adec:decorative xmlns:adec="http://schemas.microsoft.com/office/drawing/2017/decorative" val="1"/>
              </a:ext>
            </a:extLst>
          </p:cNvPr>
          <p:cNvSpPr txBox="1">
            <a:spLocks noGrp="1"/>
          </p:cNvSpPr>
          <p:nvPr>
            <p:ph type="sldNum" idx="12"/>
          </p:nvPr>
        </p:nvSpPr>
        <p:spPr>
          <a:xfrm>
            <a:off x="8613775" y="6192000"/>
            <a:ext cx="27432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7</a:t>
            </a:fld>
            <a:endParaRPr/>
          </a:p>
        </p:txBody>
      </p:sp>
      <p:sp>
        <p:nvSpPr>
          <p:cNvPr id="152" name="Google Shape;152;g337a07285a2_0_13"/>
          <p:cNvSpPr txBox="1"/>
          <p:nvPr/>
        </p:nvSpPr>
        <p:spPr>
          <a:xfrm>
            <a:off x="7252322" y="2166927"/>
            <a:ext cx="4571999" cy="1438312"/>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1000"/>
              </a:spcBef>
              <a:spcAft>
                <a:spcPts val="0"/>
              </a:spcAft>
              <a:buNone/>
            </a:pPr>
            <a:r>
              <a:rPr lang="en-US" sz="2400" dirty="0">
                <a:solidFill>
                  <a:srgbClr val="595959"/>
                </a:solidFill>
                <a:latin typeface="Roboto"/>
                <a:ea typeface="Roboto"/>
                <a:cs typeface="Roboto"/>
                <a:sym typeface="Roboto"/>
              </a:rPr>
              <a:t>Short film of the Deep Game: Sarah's Journey</a:t>
            </a:r>
            <a:endParaRPr sz="2400" dirty="0">
              <a:solidFill>
                <a:srgbClr val="595959"/>
              </a:solidFill>
              <a:latin typeface="Roboto"/>
              <a:ea typeface="Roboto"/>
              <a:cs typeface="Roboto"/>
              <a:sym typeface="Roboto"/>
            </a:endParaRPr>
          </a:p>
          <a:p>
            <a:pPr marL="0" lvl="0" indent="0" algn="l" rtl="0">
              <a:lnSpc>
                <a:spcPct val="90000"/>
              </a:lnSpc>
              <a:spcBef>
                <a:spcPts val="1000"/>
              </a:spcBef>
              <a:spcAft>
                <a:spcPts val="0"/>
              </a:spcAft>
              <a:buNone/>
            </a:pPr>
            <a:r>
              <a:rPr lang="en-US" sz="2400" u="sng" dirty="0">
                <a:solidFill>
                  <a:schemeClr val="hlink"/>
                </a:solidFill>
                <a:latin typeface="Roboto"/>
                <a:ea typeface="Roboto"/>
                <a:cs typeface="Roboto"/>
                <a:sym typeface="Roboto"/>
                <a:hlinkClick r:id="rId4"/>
              </a:rPr>
              <a:t>https://youtu.be/SLXMq1kea70</a:t>
            </a:r>
            <a:endParaRPr sz="2400" dirty="0">
              <a:solidFill>
                <a:srgbClr val="888888"/>
              </a:solidFill>
              <a:latin typeface="Roboto"/>
              <a:ea typeface="Roboto"/>
              <a:cs typeface="Roboto"/>
              <a:sym typeface="Roboto"/>
            </a:endParaRPr>
          </a:p>
        </p:txBody>
      </p:sp>
      <p:pic>
        <p:nvPicPr>
          <p:cNvPr id="3" name="Picture 2">
            <a:extLst>
              <a:ext uri="{FF2B5EF4-FFF2-40B4-BE49-F238E27FC236}">
                <a16:creationId xmlns:a16="http://schemas.microsoft.com/office/drawing/2014/main" id="{5881EEB8-2A77-8114-A8E1-D2C390776CC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452012" y="4849075"/>
            <a:ext cx="2456288" cy="120865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969</Words>
  <Application>Microsoft Office PowerPoint</Application>
  <PresentationFormat>Widescreen</PresentationFormat>
  <Paragraphs>89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Roboto</vt:lpstr>
      <vt:lpstr>Office Theme</vt:lpstr>
      <vt:lpstr>Disability inclusion in Disaster Management </vt:lpstr>
      <vt:lpstr>"Crisis response and Disability: A critical gap“</vt:lpstr>
      <vt:lpstr>Challenges faced by PWDs during the Ukrainian war</vt:lpstr>
      <vt:lpstr>Overarching challenges</vt:lpstr>
      <vt:lpstr>Conclusion and Call to Action</vt:lpstr>
      <vt:lpstr>Good examples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Katerina Stanton Balazs</dc:creator>
  <cp:lastModifiedBy>Anja Günther</cp:lastModifiedBy>
  <cp:revision>2</cp:revision>
  <dcterms:created xsi:type="dcterms:W3CDTF">2022-12-05T13:52:15Z</dcterms:created>
  <dcterms:modified xsi:type="dcterms:W3CDTF">2025-02-20T12:42:35Z</dcterms:modified>
</cp:coreProperties>
</file>