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4" r:id="rId2"/>
    <p:sldId id="263" r:id="rId3"/>
    <p:sldId id="261" r:id="rId4"/>
    <p:sldId id="262" r:id="rId5"/>
    <p:sldId id="260"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9CBA2-6D1F-9245-8C4F-266343529B12}" v="1" dt="2025-01-30T08:16:45.7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4" autoAdjust="0"/>
    <p:restoredTop sz="94656" autoAdjust="0"/>
  </p:normalViewPr>
  <p:slideViewPr>
    <p:cSldViewPr snapToGrid="0">
      <p:cViewPr varScale="1">
        <p:scale>
          <a:sx n="99" d="100"/>
          <a:sy n="99" d="100"/>
        </p:scale>
        <p:origin x="90" y="126"/>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18/02/2025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‹Nr.›</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‹Nr.›</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68197-4518-7BAD-9C80-DB01CF7FC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4E0681-0C5C-ABFF-0B87-CE59AA0E91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F4AF3-0252-2883-02D0-F6D50E9BBB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83A9D1-F760-161B-2405-616A6A170166}"/>
              </a:ext>
            </a:extLst>
          </p:cNvPr>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96232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Basics</a:t>
            </a:r>
          </a:p>
          <a:p>
            <a:pPr marL="171450" indent="-171450">
              <a:buFontTx/>
              <a:buChar char="-"/>
            </a:pPr>
            <a:r>
              <a:rPr lang="de-DE" dirty="0" err="1"/>
              <a:t>What</a:t>
            </a:r>
            <a:r>
              <a:rPr lang="de-DE" dirty="0"/>
              <a:t> </a:t>
            </a:r>
            <a:r>
              <a:rPr lang="de-DE" dirty="0" err="1"/>
              <a:t>is</a:t>
            </a:r>
            <a:r>
              <a:rPr lang="de-DE" dirty="0"/>
              <a:t> </a:t>
            </a:r>
            <a:r>
              <a:rPr lang="de-DE" dirty="0" err="1"/>
              <a:t>the</a:t>
            </a:r>
            <a:r>
              <a:rPr lang="de-DE" dirty="0"/>
              <a:t> </a:t>
            </a:r>
            <a:r>
              <a:rPr lang="de-DE" dirty="0" err="1"/>
              <a:t>basis</a:t>
            </a:r>
            <a:r>
              <a:rPr lang="de-DE" dirty="0"/>
              <a:t> </a:t>
            </a:r>
            <a:r>
              <a:rPr lang="de-DE" dirty="0" err="1"/>
              <a:t>of</a:t>
            </a:r>
            <a:r>
              <a:rPr lang="de-DE" dirty="0"/>
              <a:t> </a:t>
            </a:r>
            <a:r>
              <a:rPr lang="de-DE" dirty="0" err="1"/>
              <a:t>qualification</a:t>
            </a:r>
            <a:r>
              <a:rPr lang="de-DE" dirty="0"/>
              <a:t>?</a:t>
            </a:r>
          </a:p>
          <a:p>
            <a:pPr marL="171450" indent="-171450">
              <a:buFontTx/>
              <a:buChar char="-"/>
            </a:pPr>
            <a:r>
              <a:rPr lang="de-DE" dirty="0"/>
              <a:t>A 3-year </a:t>
            </a:r>
            <a:r>
              <a:rPr lang="de-DE" dirty="0" err="1"/>
              <a:t>curriculum</a:t>
            </a:r>
            <a:r>
              <a:rPr lang="de-DE" dirty="0"/>
              <a:t> </a:t>
            </a:r>
            <a:r>
              <a:rPr lang="de-DE" dirty="0" err="1"/>
              <a:t>with</a:t>
            </a:r>
            <a:r>
              <a:rPr lang="de-DE" dirty="0"/>
              <a:t> </a:t>
            </a:r>
            <a:r>
              <a:rPr lang="de-DE" dirty="0" err="1"/>
              <a:t>topics</a:t>
            </a:r>
            <a:r>
              <a:rPr lang="de-DE" dirty="0"/>
              <a:t> such </a:t>
            </a:r>
            <a:r>
              <a:rPr lang="de-DE" dirty="0" err="1"/>
              <a:t>as</a:t>
            </a:r>
            <a:r>
              <a:rPr lang="de-DE" dirty="0"/>
              <a:t>: </a:t>
            </a:r>
            <a:r>
              <a:rPr lang="de-DE" dirty="0" err="1"/>
              <a:t>education</a:t>
            </a:r>
            <a:r>
              <a:rPr lang="de-DE" dirty="0"/>
              <a:t>, </a:t>
            </a:r>
            <a:r>
              <a:rPr lang="de-DE" dirty="0" err="1"/>
              <a:t>work</a:t>
            </a:r>
            <a:r>
              <a:rPr lang="de-DE" dirty="0"/>
              <a:t>, </a:t>
            </a:r>
            <a:r>
              <a:rPr lang="de-DE" dirty="0" err="1"/>
              <a:t>political</a:t>
            </a:r>
            <a:r>
              <a:rPr lang="de-DE" dirty="0"/>
              <a:t> </a:t>
            </a:r>
            <a:r>
              <a:rPr lang="de-DE" dirty="0" err="1"/>
              <a:t>education</a:t>
            </a:r>
            <a:r>
              <a:rPr lang="de-DE" dirty="0"/>
              <a:t>, and </a:t>
            </a:r>
            <a:r>
              <a:rPr lang="de-DE" dirty="0" err="1"/>
              <a:t>life</a:t>
            </a:r>
            <a:r>
              <a:rPr lang="de-DE" dirty="0"/>
              <a:t> </a:t>
            </a:r>
            <a:r>
              <a:rPr lang="de-DE" dirty="0" err="1"/>
              <a:t>environments</a:t>
            </a:r>
            <a:endParaRPr lang="de-DE" dirty="0"/>
          </a:p>
          <a:p>
            <a:pPr marL="171450" indent="-171450">
              <a:buFontTx/>
              <a:buChar char="-"/>
            </a:pPr>
            <a:r>
              <a:rPr lang="de-DE" dirty="0"/>
              <a:t>Who </a:t>
            </a:r>
            <a:r>
              <a:rPr lang="de-DE" dirty="0" err="1"/>
              <a:t>is</a:t>
            </a:r>
            <a:r>
              <a:rPr lang="de-DE" dirty="0"/>
              <a:t> </a:t>
            </a:r>
            <a:r>
              <a:rPr lang="de-DE" dirty="0" err="1"/>
              <a:t>part</a:t>
            </a:r>
            <a:r>
              <a:rPr lang="de-DE" dirty="0"/>
              <a:t> </a:t>
            </a:r>
            <a:r>
              <a:rPr lang="de-DE" dirty="0" err="1"/>
              <a:t>of</a:t>
            </a:r>
            <a:r>
              <a:rPr lang="de-DE" dirty="0"/>
              <a:t> </a:t>
            </a:r>
            <a:r>
              <a:rPr lang="de-DE" dirty="0" err="1"/>
              <a:t>the</a:t>
            </a:r>
            <a:r>
              <a:rPr lang="de-DE" dirty="0"/>
              <a:t> Team </a:t>
            </a:r>
            <a:r>
              <a:rPr lang="de-DE" dirty="0" err="1"/>
              <a:t>of</a:t>
            </a:r>
            <a:r>
              <a:rPr lang="de-DE" dirty="0"/>
              <a:t> </a:t>
            </a:r>
            <a:r>
              <a:rPr lang="de-DE" dirty="0" err="1"/>
              <a:t>the</a:t>
            </a:r>
            <a:r>
              <a:rPr lang="de-DE" dirty="0"/>
              <a:t> </a:t>
            </a:r>
            <a:r>
              <a:rPr lang="de-DE" dirty="0" err="1"/>
              <a:t>competence</a:t>
            </a:r>
            <a:r>
              <a:rPr lang="de-DE" dirty="0"/>
              <a:t> </a:t>
            </a:r>
            <a:r>
              <a:rPr lang="de-DE" dirty="0" err="1"/>
              <a:t>center</a:t>
            </a:r>
            <a:r>
              <a:rPr lang="de-DE" dirty="0"/>
              <a:t>?</a:t>
            </a:r>
          </a:p>
          <a:p>
            <a:pPr marL="171450" indent="-171450">
              <a:buFontTx/>
              <a:buChar char="-"/>
            </a:pPr>
            <a:r>
              <a:rPr lang="de-DE" dirty="0" err="1"/>
              <a:t>Our</a:t>
            </a:r>
            <a:r>
              <a:rPr lang="de-DE" dirty="0"/>
              <a:t> </a:t>
            </a:r>
            <a:r>
              <a:rPr lang="de-DE" dirty="0" err="1"/>
              <a:t>bus</a:t>
            </a:r>
            <a:endParaRPr lang="de-DE"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72456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What</a:t>
            </a:r>
            <a:r>
              <a:rPr lang="de-DE" dirty="0"/>
              <a:t> </a:t>
            </a:r>
            <a:r>
              <a:rPr lang="de-DE" dirty="0" err="1"/>
              <a:t>has</a:t>
            </a:r>
            <a:r>
              <a:rPr lang="de-DE" dirty="0"/>
              <a:t> </a:t>
            </a:r>
            <a:r>
              <a:rPr lang="de-DE" dirty="0" err="1"/>
              <a:t>changed</a:t>
            </a:r>
            <a:r>
              <a:rPr lang="de-DE" dirty="0"/>
              <a:t> </a:t>
            </a:r>
            <a:r>
              <a:rPr lang="de-DE" dirty="0" err="1"/>
              <a:t>for</a:t>
            </a:r>
            <a:r>
              <a:rPr lang="de-DE" dirty="0"/>
              <a:t> </a:t>
            </a:r>
            <a:r>
              <a:rPr lang="de-DE" dirty="0" err="1"/>
              <a:t>the</a:t>
            </a:r>
            <a:r>
              <a:rPr lang="de-DE" dirty="0"/>
              <a:t> </a:t>
            </a:r>
            <a:r>
              <a:rPr lang="de-DE" dirty="0" err="1"/>
              <a:t>education</a:t>
            </a:r>
            <a:r>
              <a:rPr lang="de-DE" dirty="0"/>
              <a:t> </a:t>
            </a:r>
            <a:r>
              <a:rPr lang="de-DE" dirty="0" err="1"/>
              <a:t>specialists</a:t>
            </a:r>
            <a:r>
              <a:rPr lang="de-DE" dirty="0"/>
              <a:t> in </a:t>
            </a:r>
            <a:r>
              <a:rPr lang="de-DE" dirty="0" err="1"/>
              <a:t>the</a:t>
            </a:r>
            <a:r>
              <a:rPr lang="de-DE" dirty="0"/>
              <a:t> </a:t>
            </a:r>
            <a:r>
              <a:rPr lang="de-DE" dirty="0" err="1"/>
              <a:t>meantime</a:t>
            </a:r>
            <a:r>
              <a:rPr lang="de-DE" dirty="0"/>
              <a:t>?</a:t>
            </a:r>
          </a:p>
          <a:p>
            <a:pPr marL="171450" indent="-171450">
              <a:buFontTx/>
              <a:buChar char="-"/>
            </a:pPr>
            <a:r>
              <a:rPr lang="de-DE" dirty="0" err="1"/>
              <a:t>Confident</a:t>
            </a:r>
            <a:r>
              <a:rPr lang="de-DE" dirty="0"/>
              <a:t> </a:t>
            </a:r>
            <a:r>
              <a:rPr lang="de-DE" dirty="0" err="1"/>
              <a:t>people</a:t>
            </a:r>
            <a:r>
              <a:rPr lang="de-DE" dirty="0"/>
              <a:t> </a:t>
            </a:r>
            <a:r>
              <a:rPr lang="de-DE" dirty="0" err="1"/>
              <a:t>who</a:t>
            </a:r>
            <a:r>
              <a:rPr lang="de-DE" dirty="0"/>
              <a:t> </a:t>
            </a:r>
            <a:r>
              <a:rPr lang="de-DE" dirty="0" err="1"/>
              <a:t>are</a:t>
            </a:r>
            <a:r>
              <a:rPr lang="de-DE" dirty="0"/>
              <a:t> </a:t>
            </a:r>
            <a:r>
              <a:rPr lang="de-DE" dirty="0" err="1"/>
              <a:t>needed</a:t>
            </a:r>
            <a:r>
              <a:rPr lang="de-DE" dirty="0"/>
              <a:t> </a:t>
            </a:r>
            <a:r>
              <a:rPr lang="de-DE" dirty="0" err="1"/>
              <a:t>for</a:t>
            </a:r>
            <a:r>
              <a:rPr lang="de-DE" dirty="0"/>
              <a:t> </a:t>
            </a:r>
            <a:r>
              <a:rPr lang="de-DE" dirty="0" err="1"/>
              <a:t>important</a:t>
            </a:r>
            <a:r>
              <a:rPr lang="de-DE" dirty="0"/>
              <a:t> </a:t>
            </a:r>
            <a:r>
              <a:rPr lang="de-DE" dirty="0" err="1"/>
              <a:t>topics</a:t>
            </a:r>
            <a:endParaRPr lang="de-DE" dirty="0"/>
          </a:p>
          <a:p>
            <a:pPr marL="171450" indent="-171450">
              <a:buFontTx/>
              <a:buChar char="-"/>
            </a:pPr>
            <a:r>
              <a:rPr lang="de-DE" dirty="0" err="1"/>
              <a:t>Going</a:t>
            </a:r>
            <a:r>
              <a:rPr lang="de-DE" dirty="0"/>
              <a:t> </a:t>
            </a:r>
            <a:r>
              <a:rPr lang="de-DE" dirty="0" err="1"/>
              <a:t>into</a:t>
            </a:r>
            <a:r>
              <a:rPr lang="de-DE" dirty="0"/>
              <a:t> </a:t>
            </a:r>
            <a:r>
              <a:rPr lang="de-DE" dirty="0" err="1"/>
              <a:t>self-employment</a:t>
            </a:r>
            <a:r>
              <a:rPr lang="de-DE" dirty="0"/>
              <a:t>, own </a:t>
            </a:r>
            <a:r>
              <a:rPr lang="de-DE" dirty="0" err="1"/>
              <a:t>apartment</a:t>
            </a:r>
            <a:endParaRPr lang="de-DE" dirty="0"/>
          </a:p>
          <a:p>
            <a:pPr marL="171450" indent="-171450">
              <a:buFontTx/>
              <a:buChar char="-"/>
            </a:pPr>
            <a:r>
              <a:rPr lang="de-DE" dirty="0"/>
              <a:t>Initiative </a:t>
            </a:r>
            <a:r>
              <a:rPr lang="de-DE" dirty="0" err="1"/>
              <a:t>regarding</a:t>
            </a:r>
            <a:r>
              <a:rPr lang="de-DE" dirty="0"/>
              <a:t> </a:t>
            </a:r>
            <a:r>
              <a:rPr lang="de-DE" dirty="0" err="1"/>
              <a:t>public</a:t>
            </a:r>
            <a:r>
              <a:rPr lang="de-DE" dirty="0"/>
              <a:t> </a:t>
            </a:r>
            <a:r>
              <a:rPr lang="de-DE" dirty="0" err="1"/>
              <a:t>relations</a:t>
            </a:r>
            <a:r>
              <a:rPr lang="de-DE" dirty="0"/>
              <a:t>, </a:t>
            </a:r>
            <a:r>
              <a:rPr lang="de-DE" dirty="0" err="1"/>
              <a:t>inclusion</a:t>
            </a:r>
            <a:r>
              <a:rPr lang="de-DE" dirty="0"/>
              <a:t> </a:t>
            </a:r>
            <a:r>
              <a:rPr lang="de-DE" dirty="0" err="1"/>
              <a:t>advisory</a:t>
            </a:r>
            <a:r>
              <a:rPr lang="de-DE" dirty="0"/>
              <a:t> </a:t>
            </a:r>
            <a:r>
              <a:rPr lang="de-DE" dirty="0" err="1"/>
              <a:t>board</a:t>
            </a:r>
            <a:r>
              <a:rPr lang="de-DE" dirty="0"/>
              <a:t>, etc.</a:t>
            </a:r>
          </a:p>
          <a:p>
            <a:pPr marL="171450" indent="-171450">
              <a:buFontTx/>
              <a:buChar char="-"/>
            </a:pPr>
            <a:r>
              <a:rPr lang="de-DE" dirty="0" err="1"/>
              <a:t>Receiving</a:t>
            </a:r>
            <a:r>
              <a:rPr lang="de-DE" dirty="0"/>
              <a:t> own </a:t>
            </a:r>
            <a:r>
              <a:rPr lang="de-DE" dirty="0" err="1"/>
              <a:t>money</a:t>
            </a:r>
            <a:endParaRPr lang="de-DE" dirty="0"/>
          </a:p>
        </p:txBody>
      </p:sp>
      <p:sp>
        <p:nvSpPr>
          <p:cNvPr id="4" name="Foliennummernplatzhalt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258206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Outlook</a:t>
            </a:r>
          </a:p>
          <a:p>
            <a:pPr marL="171450" indent="-171450">
              <a:buFontTx/>
              <a:buChar char="-"/>
            </a:pPr>
            <a:r>
              <a:rPr lang="de-DE" dirty="0"/>
              <a:t>BMAS </a:t>
            </a:r>
          </a:p>
          <a:p>
            <a:pPr marL="171450" indent="-171450">
              <a:buFontTx/>
              <a:buChar char="-"/>
            </a:pPr>
            <a:r>
              <a:rPr lang="de-DE" dirty="0"/>
              <a:t>Teacher </a:t>
            </a:r>
            <a:r>
              <a:rPr lang="de-DE" dirty="0" err="1"/>
              <a:t>training</a:t>
            </a:r>
            <a:endParaRPr lang="de-DE" dirty="0"/>
          </a:p>
          <a:p>
            <a:pPr marL="171450" indent="-171450">
              <a:buFontTx/>
              <a:buChar char="-"/>
            </a:pPr>
            <a:r>
              <a:rPr lang="de-DE" dirty="0"/>
              <a:t>Research: </a:t>
            </a:r>
            <a:r>
              <a:rPr lang="de-DE" dirty="0" err="1"/>
              <a:t>what</a:t>
            </a:r>
            <a:r>
              <a:rPr lang="de-DE" dirty="0"/>
              <a:t> </a:t>
            </a:r>
            <a:r>
              <a:rPr lang="de-DE" dirty="0" err="1"/>
              <a:t>is</a:t>
            </a:r>
            <a:r>
              <a:rPr lang="de-DE" dirty="0"/>
              <a:t> </a:t>
            </a:r>
            <a:r>
              <a:rPr lang="de-DE" dirty="0" err="1"/>
              <a:t>the</a:t>
            </a:r>
            <a:r>
              <a:rPr lang="de-DE" dirty="0"/>
              <a:t> </a:t>
            </a:r>
            <a:r>
              <a:rPr lang="de-DE" dirty="0" err="1"/>
              <a:t>impact</a:t>
            </a:r>
            <a:r>
              <a:rPr lang="de-DE" dirty="0"/>
              <a:t> on </a:t>
            </a:r>
            <a:r>
              <a:rPr lang="de-DE" dirty="0" err="1"/>
              <a:t>which</a:t>
            </a:r>
            <a:r>
              <a:rPr lang="de-DE" dirty="0"/>
              <a:t> </a:t>
            </a:r>
            <a:r>
              <a:rPr lang="de-DE" dirty="0" err="1"/>
              <a:t>levels</a:t>
            </a:r>
            <a:r>
              <a:rPr lang="de-DE" dirty="0"/>
              <a:t>?</a:t>
            </a:r>
          </a:p>
          <a:p>
            <a:endParaRPr lang="de-DE" dirty="0"/>
          </a:p>
          <a:p>
            <a:r>
              <a:rPr lang="de-DE" dirty="0"/>
              <a:t>! Hinweis auf Session der BFK am Freitag </a:t>
            </a:r>
          </a:p>
        </p:txBody>
      </p:sp>
      <p:sp>
        <p:nvSpPr>
          <p:cNvPr id="4" name="Foliennummernplatzhalt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3914577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18/02/2025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18/02/2025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18/02/2025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18/02/2025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18/02/2025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18/02/2025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18/02/2025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18/02/2025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18/02/2025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18/02/2025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18/02/2025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‹Nr.›</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431073" y="1201784"/>
            <a:ext cx="11390812" cy="2073065"/>
          </a:xfrm>
        </p:spPr>
        <p:txBody>
          <a:bodyPr>
            <a:normAutofit fontScale="90000"/>
          </a:bodyPr>
          <a:lstStyle/>
          <a:p>
            <a:r>
              <a:rPr lang="en-US" sz="5400" dirty="0"/>
              <a:t>Inclusive education at universities - triad for education, work and multiplication  </a:t>
            </a:r>
            <a:endParaRPr lang="en-GB" sz="5400" dirty="0"/>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09451" y="3444665"/>
            <a:ext cx="11234057" cy="2211557"/>
          </a:xfrm>
        </p:spPr>
        <p:txBody>
          <a:bodyPr>
            <a:normAutofit fontScale="92500"/>
          </a:bodyPr>
          <a:lstStyle/>
          <a:p>
            <a:r>
              <a:rPr lang="en-US" dirty="0">
                <a:latin typeface="Roboto" panose="02000000000000000000" pitchFamily="2" charset="0"/>
                <a:ea typeface="Roboto" panose="02000000000000000000" pitchFamily="2" charset="0"/>
              </a:rPr>
              <a:t>Prof. Dr. Matthias Morfeld</a:t>
            </a:r>
          </a:p>
          <a:p>
            <a:r>
              <a:rPr lang="en-US" sz="1900" dirty="0">
                <a:latin typeface="Roboto" panose="02000000000000000000" pitchFamily="2" charset="0"/>
                <a:ea typeface="Roboto" panose="02000000000000000000" pitchFamily="2" charset="0"/>
              </a:rPr>
              <a:t>(</a:t>
            </a:r>
            <a:r>
              <a:rPr lang="en-US" sz="1900" dirty="0"/>
              <a:t>m</a:t>
            </a:r>
            <a:r>
              <a:rPr lang="en-US" sz="1900" dirty="0">
                <a:latin typeface="Roboto" panose="02000000000000000000" pitchFamily="2" charset="0"/>
                <a:ea typeface="Roboto" panose="02000000000000000000" pitchFamily="2" charset="0"/>
              </a:rPr>
              <a:t>atthias.morfeld@h2.de)</a:t>
            </a:r>
          </a:p>
          <a:p>
            <a:r>
              <a:rPr lang="en-US" dirty="0">
                <a:latin typeface="Roboto" panose="02000000000000000000" pitchFamily="2" charset="0"/>
                <a:ea typeface="Roboto" panose="02000000000000000000" pitchFamily="2" charset="0"/>
              </a:rPr>
              <a:t>Hochschule Magdeburg-</a:t>
            </a:r>
            <a:r>
              <a:rPr lang="en-US" dirty="0" err="1">
                <a:latin typeface="Roboto" panose="02000000000000000000" pitchFamily="2" charset="0"/>
                <a:ea typeface="Roboto" panose="02000000000000000000" pitchFamily="2" charset="0"/>
              </a:rPr>
              <a:t>Stendal</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Kompetenzzentrum</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Inklusive</a:t>
            </a:r>
            <a:r>
              <a:rPr lang="en-US" dirty="0">
                <a:latin typeface="Roboto" panose="02000000000000000000" pitchFamily="2" charset="0"/>
                <a:ea typeface="Roboto" panose="02000000000000000000" pitchFamily="2" charset="0"/>
              </a:rPr>
              <a:t> </a:t>
            </a:r>
            <a:r>
              <a:rPr lang="en-US" dirty="0" err="1">
                <a:latin typeface="Roboto" panose="02000000000000000000" pitchFamily="2" charset="0"/>
                <a:ea typeface="Roboto" panose="02000000000000000000" pitchFamily="2" charset="0"/>
              </a:rPr>
              <a:t>Bildung</a:t>
            </a:r>
            <a:r>
              <a:rPr lang="en-US" dirty="0">
                <a:latin typeface="Roboto" panose="02000000000000000000" pitchFamily="2" charset="0"/>
                <a:ea typeface="Roboto" panose="02000000000000000000" pitchFamily="2" charset="0"/>
              </a:rPr>
              <a:t> Sachsen-Anhalt</a:t>
            </a:r>
          </a:p>
          <a:p>
            <a:r>
              <a:rPr lang="en-US" dirty="0">
                <a:latin typeface="Roboto" panose="02000000000000000000" pitchFamily="2" charset="0"/>
                <a:ea typeface="Roboto" panose="02000000000000000000" pitchFamily="2" charset="0"/>
              </a:rPr>
              <a:t>Germany</a:t>
            </a:r>
          </a:p>
          <a:p>
            <a:r>
              <a:rPr lang="en-GB" dirty="0">
                <a:latin typeface="Roboto" panose="02000000000000000000" pitchFamily="2" charset="0"/>
                <a:ea typeface="Roboto" panose="02000000000000000000" pitchFamily="2" charset="0"/>
              </a:rPr>
              <a:t>Job creation for persons with intellectual disabilities</a:t>
            </a: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latin typeface="Roboto" panose="02000000000000000000" pitchFamily="2" charset="0"/>
                <a:ea typeface="Roboto" panose="02000000000000000000" pitchFamily="2" charset="0"/>
              </a:rPr>
              <a:t>March 6, 2025 4pm- 5pm</a:t>
            </a: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1624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F23E5-FE5E-DFBA-0F3C-3FFC3D56CF3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651CC4B-3EE6-0B7C-3A88-0526A05138D6}"/>
              </a:ext>
            </a:extLst>
          </p:cNvPr>
          <p:cNvSpPr>
            <a:spLocks noGrp="1"/>
          </p:cNvSpPr>
          <p:nvPr>
            <p:ph type="title"/>
          </p:nvPr>
        </p:nvSpPr>
        <p:spPr>
          <a:xfrm>
            <a:off x="838200" y="365125"/>
            <a:ext cx="10043160" cy="1325563"/>
          </a:xfrm>
        </p:spPr>
        <p:txBody>
          <a:bodyPr/>
          <a:lstStyle/>
          <a:p>
            <a:r>
              <a:rPr lang="en-GB" dirty="0">
                <a:solidFill>
                  <a:srgbClr val="595959"/>
                </a:solidFill>
              </a:rPr>
              <a:t>Initial situation in Germany:</a:t>
            </a:r>
            <a:br>
              <a:rPr lang="en-GB" dirty="0">
                <a:solidFill>
                  <a:srgbClr val="595959"/>
                </a:solidFill>
              </a:rPr>
            </a:br>
            <a:r>
              <a:rPr lang="en-GB" dirty="0">
                <a:solidFill>
                  <a:srgbClr val="595959"/>
                </a:solidFill>
              </a:rPr>
              <a:t>		 segregated </a:t>
            </a:r>
            <a:r>
              <a:rPr lang="en-GB" dirty="0" err="1">
                <a:solidFill>
                  <a:srgbClr val="595959"/>
                </a:solidFill>
              </a:rPr>
              <a:t>labor</a:t>
            </a:r>
            <a:r>
              <a:rPr lang="en-GB" dirty="0">
                <a:solidFill>
                  <a:srgbClr val="595959"/>
                </a:solidFill>
              </a:rPr>
              <a:t> market</a:t>
            </a:r>
          </a:p>
        </p:txBody>
      </p:sp>
      <p:sp>
        <p:nvSpPr>
          <p:cNvPr id="24" name="Fußzeilenplatzhalter 3">
            <a:extLst>
              <a:ext uri="{FF2B5EF4-FFF2-40B4-BE49-F238E27FC236}">
                <a16:creationId xmlns:a16="http://schemas.microsoft.com/office/drawing/2014/main" id="{E1F2EDA9-C074-15AB-28B9-184D5C85487A}"/>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30B5EF07-77EF-3F0A-1064-0CB651D00FCB}"/>
              </a:ext>
            </a:extLst>
          </p:cNvPr>
          <p:cNvSpPr>
            <a:spLocks noGrp="1"/>
          </p:cNvSpPr>
          <p:nvPr>
            <p:ph type="sldNum" sz="quarter" idx="12"/>
          </p:nvPr>
        </p:nvSpPr>
        <p:spPr/>
        <p:txBody>
          <a:bodyPr/>
          <a:lstStyle/>
          <a:p>
            <a:fld id="{1195A9E4-2CE9-4E32-BE85-7C32F0F78A6D}" type="slidenum">
              <a:rPr lang="en-GB" smtClean="0"/>
              <a:t>2</a:t>
            </a:fld>
            <a:endParaRPr lang="en-GB"/>
          </a:p>
        </p:txBody>
      </p:sp>
      <p:pic>
        <p:nvPicPr>
          <p:cNvPr id="9" name="Inhaltsplatzhalter 8" descr="In front of a building with the sign &quot;General Labor Market,&quot; there are people with and without disabilities. The path to the building is blocked by barriers. The image shows that it is difficult for people with disabilities to enter the general labor market.&#10;">
            <a:extLst>
              <a:ext uri="{FF2B5EF4-FFF2-40B4-BE49-F238E27FC236}">
                <a16:creationId xmlns:a16="http://schemas.microsoft.com/office/drawing/2014/main" id="{14ED2AF6-3190-B499-E72F-2CF0CE48DFB6}"/>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7027852" y="1534086"/>
            <a:ext cx="5164148" cy="4329095"/>
          </a:xfrm>
        </p:spPr>
      </p:pic>
      <p:pic>
        <p:nvPicPr>
          <p:cNvPr id="11" name="Inhaltsplatzhalter 2" descr="The image shows a workshop for people with disabilities (WfbM). Some people are working with packages, others are sitting at tables or using mobility aids. The scene shows that people with disabilities work here but often do not move to the general labor market.">
            <a:extLst>
              <a:ext uri="{FF2B5EF4-FFF2-40B4-BE49-F238E27FC236}">
                <a16:creationId xmlns:a16="http://schemas.microsoft.com/office/drawing/2014/main" id="{2D9B83C1-7D8E-FAB2-07B1-4F7DE3A3E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011" y="1881640"/>
            <a:ext cx="4579030" cy="3790588"/>
          </a:xfrm>
          <a:prstGeom prst="rect">
            <a:avLst/>
          </a:prstGeom>
        </p:spPr>
      </p:pic>
      <p:sp>
        <p:nvSpPr>
          <p:cNvPr id="12" name="Pfeil: gestreift nach rechts 14" descr="Transition rate &lt;1%">
            <a:extLst>
              <a:ext uri="{FF2B5EF4-FFF2-40B4-BE49-F238E27FC236}">
                <a16:creationId xmlns:a16="http://schemas.microsoft.com/office/drawing/2014/main" id="{AF269521-7111-8C01-7B9B-AADAC436A648}"/>
              </a:ext>
            </a:extLst>
          </p:cNvPr>
          <p:cNvSpPr/>
          <p:nvPr/>
        </p:nvSpPr>
        <p:spPr>
          <a:xfrm>
            <a:off x="5443031" y="2183857"/>
            <a:ext cx="1794930" cy="1325562"/>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t>transition</a:t>
            </a:r>
            <a:r>
              <a:rPr lang="de-DE" dirty="0"/>
              <a:t> rate &lt; 1%</a:t>
            </a:r>
          </a:p>
        </p:txBody>
      </p:sp>
      <p:pic>
        <p:nvPicPr>
          <p:cNvPr id="2" name="Grafik 1">
            <a:extLst>
              <a:ext uri="{FF2B5EF4-FFF2-40B4-BE49-F238E27FC236}">
                <a16:creationId xmlns:a16="http://schemas.microsoft.com/office/drawing/2014/main" id="{62E788D3-7148-977A-E954-CBC15C344B08}"/>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46435" y="141156"/>
            <a:ext cx="2062837" cy="547329"/>
          </a:xfrm>
          <a:prstGeom prst="rect">
            <a:avLst/>
          </a:prstGeom>
        </p:spPr>
      </p:pic>
      <p:sp>
        <p:nvSpPr>
          <p:cNvPr id="3" name="Textfeld 2">
            <a:extLst>
              <a:ext uri="{FF2B5EF4-FFF2-40B4-BE49-F238E27FC236}">
                <a16:creationId xmlns:a16="http://schemas.microsoft.com/office/drawing/2014/main" id="{168A4733-5460-4E21-21B5-3A8B874203F4}"/>
              </a:ext>
            </a:extLst>
          </p:cNvPr>
          <p:cNvSpPr txBox="1"/>
          <p:nvPr/>
        </p:nvSpPr>
        <p:spPr>
          <a:xfrm>
            <a:off x="929043" y="5672228"/>
            <a:ext cx="2947538" cy="461665"/>
          </a:xfrm>
          <a:prstGeom prst="rect">
            <a:avLst/>
          </a:prstGeom>
          <a:noFill/>
        </p:spPr>
        <p:txBody>
          <a:bodyPr wrap="none" rtlCol="0">
            <a:spAutoFit/>
          </a:bodyPr>
          <a:lstStyle/>
          <a:p>
            <a:r>
              <a:rPr lang="de-DE" sz="1200" dirty="0"/>
              <a:t>~ 310.000 </a:t>
            </a:r>
            <a:r>
              <a:rPr lang="de-DE" sz="1200" dirty="0" err="1"/>
              <a:t>workshop</a:t>
            </a:r>
            <a:r>
              <a:rPr lang="de-DE" sz="1200" dirty="0"/>
              <a:t> </a:t>
            </a:r>
            <a:r>
              <a:rPr lang="de-DE" sz="1200" dirty="0" err="1"/>
              <a:t>employees</a:t>
            </a:r>
            <a:r>
              <a:rPr lang="de-DE" sz="1200" dirty="0"/>
              <a:t> (</a:t>
            </a:r>
            <a:r>
              <a:rPr lang="de-DE" sz="1200" dirty="0" err="1"/>
              <a:t>as</a:t>
            </a:r>
            <a:r>
              <a:rPr lang="de-DE" sz="1200" dirty="0"/>
              <a:t> </a:t>
            </a:r>
            <a:r>
              <a:rPr lang="de-DE" sz="1200" dirty="0" err="1"/>
              <a:t>of</a:t>
            </a:r>
            <a:r>
              <a:rPr lang="de-DE" sz="1200" dirty="0"/>
              <a:t> 2023)</a:t>
            </a:r>
            <a:br>
              <a:rPr lang="de-DE" sz="1200" dirty="0"/>
            </a:br>
            <a:r>
              <a:rPr lang="de-DE" sz="1200" dirty="0"/>
              <a:t>~ </a:t>
            </a:r>
            <a:r>
              <a:rPr lang="de-DE" sz="1200" dirty="0" err="1"/>
              <a:t>about</a:t>
            </a:r>
            <a:r>
              <a:rPr lang="de-DE" sz="1200" dirty="0"/>
              <a:t> 222 </a:t>
            </a:r>
            <a:r>
              <a:rPr lang="de-DE" sz="1200" dirty="0" err="1"/>
              <a:t>euro</a:t>
            </a:r>
            <a:r>
              <a:rPr lang="de-DE" sz="1200" dirty="0"/>
              <a:t>/</a:t>
            </a:r>
            <a:r>
              <a:rPr lang="de-DE" sz="1200" dirty="0" err="1"/>
              <a:t>month</a:t>
            </a:r>
            <a:r>
              <a:rPr lang="de-DE" sz="1200" dirty="0"/>
              <a:t> (</a:t>
            </a:r>
            <a:r>
              <a:rPr lang="de-DE" sz="1200" dirty="0" err="1"/>
              <a:t>as</a:t>
            </a:r>
            <a:r>
              <a:rPr lang="de-DE" sz="1200" dirty="0"/>
              <a:t> </a:t>
            </a:r>
            <a:r>
              <a:rPr lang="de-DE" sz="1200" dirty="0" err="1"/>
              <a:t>of</a:t>
            </a:r>
            <a:r>
              <a:rPr lang="de-DE" sz="1200" dirty="0"/>
              <a:t> 2022)</a:t>
            </a:r>
          </a:p>
        </p:txBody>
      </p:sp>
    </p:spTree>
    <p:extLst>
      <p:ext uri="{BB962C8B-B14F-4D97-AF65-F5344CB8AC3E}">
        <p14:creationId xmlns:p14="http://schemas.microsoft.com/office/powerpoint/2010/main" val="224702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2399D-5A20-908D-448C-52D82EF8CED1}"/>
              </a:ext>
            </a:extLst>
          </p:cNvPr>
          <p:cNvSpPr>
            <a:spLocks noGrp="1"/>
          </p:cNvSpPr>
          <p:nvPr>
            <p:ph type="title"/>
          </p:nvPr>
        </p:nvSpPr>
        <p:spPr/>
        <p:txBody>
          <a:bodyPr>
            <a:normAutofit/>
          </a:bodyPr>
          <a:lstStyle/>
          <a:p>
            <a:r>
              <a:rPr lang="de-DE" sz="4000" dirty="0">
                <a:solidFill>
                  <a:srgbClr val="595959"/>
                </a:solidFill>
              </a:rPr>
              <a:t>Educational </a:t>
            </a:r>
            <a:r>
              <a:rPr lang="de-DE" sz="4000" dirty="0" err="1">
                <a:solidFill>
                  <a:srgbClr val="595959"/>
                </a:solidFill>
              </a:rPr>
              <a:t>specialists</a:t>
            </a:r>
            <a:r>
              <a:rPr lang="de-DE" sz="4000" dirty="0">
                <a:solidFill>
                  <a:srgbClr val="595959"/>
                </a:solidFill>
              </a:rPr>
              <a:t>: </a:t>
            </a:r>
            <a:r>
              <a:rPr lang="de-DE" sz="4000" dirty="0" err="1">
                <a:solidFill>
                  <a:srgbClr val="595959"/>
                </a:solidFill>
              </a:rPr>
              <a:t>qualification</a:t>
            </a:r>
            <a:endParaRPr lang="de-DE" sz="4000" dirty="0">
              <a:solidFill>
                <a:srgbClr val="595959"/>
              </a:solidFill>
            </a:endParaRPr>
          </a:p>
        </p:txBody>
      </p:sp>
      <p:pic>
        <p:nvPicPr>
          <p:cNvPr id="7" name="Inhaltsplatzhalter 6" descr="Four people are discussing inclusion in a room. They are looking at a board with colorful cards that have words like &quot;Recognition&quot; and &quot;Diversity.&quot; One person in a wheelchair is holding a card.">
            <a:extLst>
              <a:ext uri="{FF2B5EF4-FFF2-40B4-BE49-F238E27FC236}">
                <a16:creationId xmlns:a16="http://schemas.microsoft.com/office/drawing/2014/main" id="{F4EE7783-720E-636D-CCDD-B04B8ABD045E}"/>
              </a:ext>
            </a:extLst>
          </p:cNvPr>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6540" t="4235" r="2824"/>
          <a:stretch/>
        </p:blipFill>
        <p:spPr>
          <a:xfrm>
            <a:off x="320316" y="1914656"/>
            <a:ext cx="5195745" cy="3657601"/>
          </a:xfrm>
        </p:spPr>
      </p:pic>
      <p:sp>
        <p:nvSpPr>
          <p:cNvPr id="4" name="Fußzeilenplatzhalter 3">
            <a:extLst>
              <a:ext uri="{FF2B5EF4-FFF2-40B4-BE49-F238E27FC236}">
                <a16:creationId xmlns:a16="http://schemas.microsoft.com/office/drawing/2014/main" id="{8A3F38FC-BAE6-B068-9303-AB2A9C3FC3FE}"/>
              </a:ext>
            </a:extLst>
          </p:cNvPr>
          <p:cNvSpPr>
            <a:spLocks noGrp="1"/>
          </p:cNvSpPr>
          <p:nvPr>
            <p:ph type="ftr" sz="quarter" idx="11"/>
          </p:nvPr>
        </p:nvSpPr>
        <p:spPr/>
        <p:txBody>
          <a:bodyPr/>
          <a:lstStyle/>
          <a:p>
            <a:r>
              <a:rPr lang="en-US" dirty="0"/>
              <a:t>#ZeroCon25</a:t>
            </a:r>
            <a:endParaRPr lang="en-GB" dirty="0"/>
          </a:p>
        </p:txBody>
      </p:sp>
      <p:sp>
        <p:nvSpPr>
          <p:cNvPr id="5" name="Foliennummernplatzhalter 4">
            <a:extLst>
              <a:ext uri="{FF2B5EF4-FFF2-40B4-BE49-F238E27FC236}">
                <a16:creationId xmlns:a16="http://schemas.microsoft.com/office/drawing/2014/main" id="{F10C2B9E-92E2-490F-0D94-5A7971FABEFA}"/>
              </a:ext>
            </a:extLst>
          </p:cNvPr>
          <p:cNvSpPr>
            <a:spLocks noGrp="1"/>
          </p:cNvSpPr>
          <p:nvPr>
            <p:ph type="sldNum" sz="quarter" idx="12"/>
          </p:nvPr>
        </p:nvSpPr>
        <p:spPr/>
        <p:txBody>
          <a:bodyPr/>
          <a:lstStyle/>
          <a:p>
            <a:fld id="{1195A9E4-2CE9-4E32-BE85-7C32F0F78A6D}" type="slidenum">
              <a:rPr lang="en-GB" smtClean="0"/>
              <a:t>3</a:t>
            </a:fld>
            <a:endParaRPr lang="en-GB"/>
          </a:p>
        </p:txBody>
      </p:sp>
      <p:pic>
        <p:nvPicPr>
          <p:cNvPr id="8" name="Grafik 7">
            <a:extLst>
              <a:ext uri="{FF2B5EF4-FFF2-40B4-BE49-F238E27FC236}">
                <a16:creationId xmlns:a16="http://schemas.microsoft.com/office/drawing/2014/main" id="{ED4C15C0-13BB-7A2C-F6A8-475CEC5ECFAA}"/>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46435" y="141156"/>
            <a:ext cx="2062837" cy="547329"/>
          </a:xfrm>
          <a:prstGeom prst="rect">
            <a:avLst/>
          </a:prstGeom>
        </p:spPr>
      </p:pic>
      <p:pic>
        <p:nvPicPr>
          <p:cNvPr id="10" name="Grafik 9" descr="A man in a beige jacket shakes hands with another man wearing glasses and a gray blazer. Both are smiling, and the man in the beige jacket is holding a certificate. In the background, two other men are also smiling and holding flowers and certificates, showing that this is a special event.">
            <a:extLst>
              <a:ext uri="{FF2B5EF4-FFF2-40B4-BE49-F238E27FC236}">
                <a16:creationId xmlns:a16="http://schemas.microsoft.com/office/drawing/2014/main" id="{970B9A56-451C-0E71-4CB8-AC0C9A504F1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636" t="18246" r="14281"/>
          <a:stretch/>
        </p:blipFill>
        <p:spPr>
          <a:xfrm>
            <a:off x="5938016" y="1914657"/>
            <a:ext cx="6122163" cy="3657600"/>
          </a:xfrm>
          <a:prstGeom prst="rect">
            <a:avLst/>
          </a:prstGeom>
        </p:spPr>
      </p:pic>
    </p:spTree>
    <p:extLst>
      <p:ext uri="{BB962C8B-B14F-4D97-AF65-F5344CB8AC3E}">
        <p14:creationId xmlns:p14="http://schemas.microsoft.com/office/powerpoint/2010/main" val="402445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E0DF9-1930-E26B-DD5F-0C0AEF262E8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BD28AA-2775-868C-D606-234FBECC4106}"/>
              </a:ext>
            </a:extLst>
          </p:cNvPr>
          <p:cNvSpPr>
            <a:spLocks noGrp="1"/>
          </p:cNvSpPr>
          <p:nvPr>
            <p:ph type="title"/>
          </p:nvPr>
        </p:nvSpPr>
        <p:spPr/>
        <p:txBody>
          <a:bodyPr>
            <a:normAutofit/>
          </a:bodyPr>
          <a:lstStyle/>
          <a:p>
            <a:r>
              <a:rPr lang="de-DE" sz="4000" dirty="0">
                <a:solidFill>
                  <a:srgbClr val="595959"/>
                </a:solidFill>
              </a:rPr>
              <a:t>Educational </a:t>
            </a:r>
            <a:r>
              <a:rPr lang="de-DE" sz="4000" dirty="0" err="1">
                <a:solidFill>
                  <a:srgbClr val="595959"/>
                </a:solidFill>
              </a:rPr>
              <a:t>specialists</a:t>
            </a:r>
            <a:r>
              <a:rPr lang="de-DE" sz="4000" dirty="0">
                <a:solidFill>
                  <a:srgbClr val="595959"/>
                </a:solidFill>
              </a:rPr>
              <a:t>: </a:t>
            </a:r>
            <a:r>
              <a:rPr lang="de-DE" sz="4000" dirty="0" err="1">
                <a:solidFill>
                  <a:srgbClr val="595959"/>
                </a:solidFill>
              </a:rPr>
              <a:t>work</a:t>
            </a:r>
            <a:endParaRPr lang="de-DE" sz="4000" dirty="0">
              <a:solidFill>
                <a:srgbClr val="595959"/>
              </a:solidFill>
            </a:endParaRPr>
          </a:p>
        </p:txBody>
      </p:sp>
      <p:pic>
        <p:nvPicPr>
          <p:cNvPr id="7" name="Inhaltsplatzhalter 6" descr="People are sitting in a classroom and listening to a presentation. The screen shows pictures and the title “Personal Experience Report.” Two people at the front are speaking.">
            <a:extLst>
              <a:ext uri="{FF2B5EF4-FFF2-40B4-BE49-F238E27FC236}">
                <a16:creationId xmlns:a16="http://schemas.microsoft.com/office/drawing/2014/main" id="{D517E07C-E183-6372-E176-B790FBA9C57D}"/>
              </a:ext>
            </a:extLst>
          </p:cNvPr>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273"/>
          <a:stretch/>
        </p:blipFill>
        <p:spPr>
          <a:xfrm>
            <a:off x="7104838" y="1729057"/>
            <a:ext cx="4840430" cy="3721100"/>
          </a:xfrm>
        </p:spPr>
      </p:pic>
      <p:sp>
        <p:nvSpPr>
          <p:cNvPr id="4" name="Fußzeilenplatzhalter 3">
            <a:extLst>
              <a:ext uri="{FF2B5EF4-FFF2-40B4-BE49-F238E27FC236}">
                <a16:creationId xmlns:a16="http://schemas.microsoft.com/office/drawing/2014/main" id="{1D58ECB7-1F3A-D61E-DAAA-68F3EE45ABCC}"/>
              </a:ext>
            </a:extLst>
          </p:cNvPr>
          <p:cNvSpPr>
            <a:spLocks noGrp="1"/>
          </p:cNvSpPr>
          <p:nvPr>
            <p:ph type="ftr" sz="quarter" idx="11"/>
          </p:nvPr>
        </p:nvSpPr>
        <p:spPr/>
        <p:txBody>
          <a:bodyPr/>
          <a:lstStyle/>
          <a:p>
            <a:r>
              <a:rPr lang="en-US"/>
              <a:t>#ZeroCon25</a:t>
            </a:r>
            <a:endParaRPr lang="en-GB" dirty="0"/>
          </a:p>
        </p:txBody>
      </p:sp>
      <p:sp>
        <p:nvSpPr>
          <p:cNvPr id="5" name="Foliennummernplatzhalter 4">
            <a:extLst>
              <a:ext uri="{FF2B5EF4-FFF2-40B4-BE49-F238E27FC236}">
                <a16:creationId xmlns:a16="http://schemas.microsoft.com/office/drawing/2014/main" id="{67400A19-7B04-FC10-E341-454289F0C8DA}"/>
              </a:ext>
            </a:extLst>
          </p:cNvPr>
          <p:cNvSpPr>
            <a:spLocks noGrp="1"/>
          </p:cNvSpPr>
          <p:nvPr>
            <p:ph type="sldNum" sz="quarter" idx="12"/>
          </p:nvPr>
        </p:nvSpPr>
        <p:spPr/>
        <p:txBody>
          <a:bodyPr/>
          <a:lstStyle/>
          <a:p>
            <a:fld id="{1195A9E4-2CE9-4E32-BE85-7C32F0F78A6D}" type="slidenum">
              <a:rPr lang="en-GB" smtClean="0"/>
              <a:t>4</a:t>
            </a:fld>
            <a:endParaRPr lang="en-GB"/>
          </a:p>
        </p:txBody>
      </p:sp>
      <p:pic>
        <p:nvPicPr>
          <p:cNvPr id="9" name="Grafik 8" descr="A group of people is standing in front of a large dark van. Some of them are wearing simulation glasses and using white canes, while others are in wheelchairs. They appear to be participating in an activity related to accessibility and inclusion.">
            <a:extLst>
              <a:ext uri="{FF2B5EF4-FFF2-40B4-BE49-F238E27FC236}">
                <a16:creationId xmlns:a16="http://schemas.microsoft.com/office/drawing/2014/main" id="{A3436DB4-98F5-6910-9A3A-81B733F04B0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24652" r="5771" b="13158"/>
          <a:stretch/>
        </p:blipFill>
        <p:spPr>
          <a:xfrm>
            <a:off x="132347" y="1925054"/>
            <a:ext cx="6725653" cy="3329106"/>
          </a:xfrm>
          <a:prstGeom prst="rect">
            <a:avLst/>
          </a:prstGeom>
        </p:spPr>
      </p:pic>
      <p:pic>
        <p:nvPicPr>
          <p:cNvPr id="10" name="Grafik 9">
            <a:extLst>
              <a:ext uri="{FF2B5EF4-FFF2-40B4-BE49-F238E27FC236}">
                <a16:creationId xmlns:a16="http://schemas.microsoft.com/office/drawing/2014/main" id="{E7DAF6E3-858B-AD03-EB40-9A7B491B6FD6}"/>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46435" y="141156"/>
            <a:ext cx="2062837" cy="547329"/>
          </a:xfrm>
          <a:prstGeom prst="rect">
            <a:avLst/>
          </a:prstGeom>
        </p:spPr>
      </p:pic>
    </p:spTree>
    <p:extLst>
      <p:ext uri="{BB962C8B-B14F-4D97-AF65-F5344CB8AC3E}">
        <p14:creationId xmlns:p14="http://schemas.microsoft.com/office/powerpoint/2010/main" val="154077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4904B-0609-DA05-F7D3-736DCE7EDF4E}"/>
              </a:ext>
            </a:extLst>
          </p:cNvPr>
          <p:cNvSpPr>
            <a:spLocks noGrp="1"/>
          </p:cNvSpPr>
          <p:nvPr>
            <p:ph type="title"/>
          </p:nvPr>
        </p:nvSpPr>
        <p:spPr/>
        <p:txBody>
          <a:bodyPr>
            <a:normAutofit/>
          </a:bodyPr>
          <a:lstStyle/>
          <a:p>
            <a:r>
              <a:rPr lang="de-DE" sz="4000" dirty="0">
                <a:solidFill>
                  <a:srgbClr val="595959"/>
                </a:solidFill>
              </a:rPr>
              <a:t>Educational </a:t>
            </a:r>
            <a:r>
              <a:rPr lang="de-DE" sz="4000" dirty="0" err="1">
                <a:solidFill>
                  <a:srgbClr val="595959"/>
                </a:solidFill>
              </a:rPr>
              <a:t>specialists</a:t>
            </a:r>
            <a:r>
              <a:rPr lang="de-DE" sz="4000" dirty="0">
                <a:solidFill>
                  <a:srgbClr val="595959"/>
                </a:solidFill>
              </a:rPr>
              <a:t>: </a:t>
            </a:r>
            <a:r>
              <a:rPr lang="de-DE" sz="4000" dirty="0" err="1">
                <a:solidFill>
                  <a:srgbClr val="595959"/>
                </a:solidFill>
              </a:rPr>
              <a:t>impact</a:t>
            </a:r>
            <a:endParaRPr lang="de-DE" sz="4000" dirty="0">
              <a:solidFill>
                <a:srgbClr val="595959"/>
              </a:solidFill>
            </a:endParaRPr>
          </a:p>
        </p:txBody>
      </p:sp>
      <p:sp>
        <p:nvSpPr>
          <p:cNvPr id="4" name="Fußzeilenplatzhalter 3">
            <a:extLst>
              <a:ext uri="{FF2B5EF4-FFF2-40B4-BE49-F238E27FC236}">
                <a16:creationId xmlns:a16="http://schemas.microsoft.com/office/drawing/2014/main" id="{0A46C9EB-F46F-02A0-DADE-5783512A97E2}"/>
              </a:ext>
            </a:extLst>
          </p:cNvPr>
          <p:cNvSpPr>
            <a:spLocks noGrp="1"/>
          </p:cNvSpPr>
          <p:nvPr>
            <p:ph type="ftr" sz="quarter" idx="11"/>
          </p:nvPr>
        </p:nvSpPr>
        <p:spPr/>
        <p:txBody>
          <a:bodyPr/>
          <a:lstStyle/>
          <a:p>
            <a:r>
              <a:rPr lang="en-US"/>
              <a:t>#ZeroCon25</a:t>
            </a:r>
            <a:endParaRPr lang="en-GB" dirty="0"/>
          </a:p>
        </p:txBody>
      </p:sp>
      <p:sp>
        <p:nvSpPr>
          <p:cNvPr id="5" name="Foliennummernplatzhalter 4">
            <a:extLst>
              <a:ext uri="{FF2B5EF4-FFF2-40B4-BE49-F238E27FC236}">
                <a16:creationId xmlns:a16="http://schemas.microsoft.com/office/drawing/2014/main" id="{6473FD11-71E9-A0BA-A576-C7550D9067DA}"/>
              </a:ext>
            </a:extLst>
          </p:cNvPr>
          <p:cNvSpPr>
            <a:spLocks noGrp="1"/>
          </p:cNvSpPr>
          <p:nvPr>
            <p:ph type="sldNum" sz="quarter" idx="12"/>
          </p:nvPr>
        </p:nvSpPr>
        <p:spPr/>
        <p:txBody>
          <a:bodyPr/>
          <a:lstStyle/>
          <a:p>
            <a:fld id="{1195A9E4-2CE9-4E32-BE85-7C32F0F78A6D}" type="slidenum">
              <a:rPr lang="en-GB" smtClean="0"/>
              <a:t>5</a:t>
            </a:fld>
            <a:endParaRPr lang="en-GB"/>
          </a:p>
        </p:txBody>
      </p:sp>
      <p:pic>
        <p:nvPicPr>
          <p:cNvPr id="11" name="Inhaltsplatzhalter 10" descr="A man is speaking outside to a group of children. He is gesturing with his hand while holding a piece of paper. The children are listening to him.">
            <a:extLst>
              <a:ext uri="{FF2B5EF4-FFF2-40B4-BE49-F238E27FC236}">
                <a16:creationId xmlns:a16="http://schemas.microsoft.com/office/drawing/2014/main" id="{4C2669DF-4B30-A7CA-EA9E-68020E8FEC03}"/>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8633960" y="1891594"/>
            <a:ext cx="3380059" cy="3937595"/>
          </a:xfrm>
        </p:spPr>
      </p:pic>
      <p:pic>
        <p:nvPicPr>
          <p:cNvPr id="8" name="Grafik 7" descr="Four people are standing in front of a blue backdrop with the words &quot;Polizeiinspektion Stendal&quot; and a police logo. One person is in a wheelchair, and another is wearing a police uniform. They all look serious, suggesting this is an official event or collaboration.">
            <a:extLst>
              <a:ext uri="{FF2B5EF4-FFF2-40B4-BE49-F238E27FC236}">
                <a16:creationId xmlns:a16="http://schemas.microsoft.com/office/drawing/2014/main" id="{F04B1842-3A85-CE18-E832-8DB3007E92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7981" y="1677658"/>
            <a:ext cx="4011516" cy="4391526"/>
          </a:xfrm>
          <a:prstGeom prst="rect">
            <a:avLst/>
          </a:prstGeom>
        </p:spPr>
      </p:pic>
      <p:pic>
        <p:nvPicPr>
          <p:cNvPr id="10" name="Grafik 9" descr="Four people are standing in front of a reception desk with the sign &quot;SWM Magdeburg.&quot; They are smiling, and one person is holding a blue bag with text on it. The setting looks modern, with green wall decorations and a welcoming atmosphere.">
            <a:extLst>
              <a:ext uri="{FF2B5EF4-FFF2-40B4-BE49-F238E27FC236}">
                <a16:creationId xmlns:a16="http://schemas.microsoft.com/office/drawing/2014/main" id="{D569D3E9-FDD7-F6D6-044C-51458805FC19}"/>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9376"/>
          <a:stretch/>
        </p:blipFill>
        <p:spPr>
          <a:xfrm>
            <a:off x="4354328" y="2118621"/>
            <a:ext cx="4114800" cy="3509599"/>
          </a:xfrm>
          <a:prstGeom prst="rect">
            <a:avLst/>
          </a:prstGeom>
        </p:spPr>
      </p:pic>
      <p:pic>
        <p:nvPicPr>
          <p:cNvPr id="12" name="Grafik 11">
            <a:extLst>
              <a:ext uri="{FF2B5EF4-FFF2-40B4-BE49-F238E27FC236}">
                <a16:creationId xmlns:a16="http://schemas.microsoft.com/office/drawing/2014/main" id="{76A14D70-B46E-6AB5-03A0-B4B5382F35D6}"/>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46435" y="141156"/>
            <a:ext cx="2062837" cy="547329"/>
          </a:xfrm>
          <a:prstGeom prst="rect">
            <a:avLst/>
          </a:prstGeom>
        </p:spPr>
      </p:pic>
    </p:spTree>
    <p:extLst>
      <p:ext uri="{BB962C8B-B14F-4D97-AF65-F5344CB8AC3E}">
        <p14:creationId xmlns:p14="http://schemas.microsoft.com/office/powerpoint/2010/main" val="223939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0597C89-705A-A47C-A1BC-5C504EFE75AA}"/>
              </a:ext>
            </a:extLst>
          </p:cNvPr>
          <p:cNvSpPr>
            <a:spLocks noGrp="1"/>
          </p:cNvSpPr>
          <p:nvPr>
            <p:ph idx="1"/>
          </p:nvPr>
        </p:nvSpPr>
        <p:spPr>
          <a:xfrm>
            <a:off x="551793" y="457200"/>
            <a:ext cx="11374821" cy="5699234"/>
          </a:xfrm>
        </p:spPr>
        <p:txBody>
          <a:bodyPr>
            <a:normAutofit/>
          </a:bodyPr>
          <a:lstStyle/>
          <a:p>
            <a:pPr marL="0" indent="0">
              <a:buNone/>
            </a:pPr>
            <a:endParaRPr lang="de-DE" dirty="0"/>
          </a:p>
          <a:p>
            <a:pPr marL="0" indent="0">
              <a:buNone/>
            </a:pPr>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Final </a:t>
            </a:r>
            <a:r>
              <a:rPr lang="de-DE" dirty="0" err="1"/>
              <a:t>tip</a:t>
            </a:r>
            <a:r>
              <a:rPr lang="de-DE" dirty="0"/>
              <a:t>: </a:t>
            </a:r>
            <a:r>
              <a:rPr lang="de-DE" dirty="0" err="1"/>
              <a:t>opportunity</a:t>
            </a:r>
            <a:r>
              <a:rPr lang="de-DE" dirty="0"/>
              <a:t> </a:t>
            </a:r>
            <a:r>
              <a:rPr lang="de-DE" dirty="0" err="1"/>
              <a:t>to</a:t>
            </a:r>
            <a:r>
              <a:rPr lang="de-DE" dirty="0"/>
              <a:t> </a:t>
            </a:r>
            <a:r>
              <a:rPr lang="de-DE" b="1" dirty="0" err="1"/>
              <a:t>meet</a:t>
            </a:r>
            <a:r>
              <a:rPr lang="de-DE" b="1" dirty="0"/>
              <a:t> </a:t>
            </a:r>
            <a:r>
              <a:rPr lang="de-DE" b="1" dirty="0" err="1"/>
              <a:t>the</a:t>
            </a:r>
            <a:r>
              <a:rPr lang="de-DE" b="1" dirty="0"/>
              <a:t> Bildungsfachkräfte (Education </a:t>
            </a:r>
            <a:r>
              <a:rPr lang="de-DE" b="1" dirty="0" err="1"/>
              <a:t>Specialists</a:t>
            </a:r>
            <a:r>
              <a:rPr lang="de-DE" b="1" dirty="0"/>
              <a:t>)</a:t>
            </a:r>
          </a:p>
          <a:p>
            <a:pPr marL="0" indent="0">
              <a:buNone/>
            </a:pPr>
            <a:r>
              <a:rPr lang="de-DE" dirty="0"/>
              <a:t>		Friday, March 7, 2025    13:15 </a:t>
            </a:r>
            <a:r>
              <a:rPr lang="de-DE" dirty="0" err="1"/>
              <a:t>pm</a:t>
            </a:r>
            <a:r>
              <a:rPr lang="de-DE" dirty="0"/>
              <a:t> -14:45pm   Room M3</a:t>
            </a:r>
            <a:br>
              <a:rPr lang="de-DE" dirty="0"/>
            </a:br>
            <a:r>
              <a:rPr lang="de-DE" dirty="0"/>
              <a:t>	</a:t>
            </a:r>
            <a:r>
              <a:rPr lang="de-DE" sz="2000" dirty="0"/>
              <a:t>Forum der Selbstvertreter von Menschen mit Lernschwierigkeiten (</a:t>
            </a:r>
            <a:r>
              <a:rPr lang="de-DE" sz="2000" dirty="0" err="1"/>
              <a:t>with</a:t>
            </a:r>
            <a:r>
              <a:rPr lang="de-DE" sz="2000" dirty="0"/>
              <a:t> English </a:t>
            </a:r>
            <a:r>
              <a:rPr lang="de-DE" sz="2000" dirty="0" err="1"/>
              <a:t>translation</a:t>
            </a:r>
            <a:r>
              <a:rPr lang="de-DE" sz="2000" dirty="0"/>
              <a:t>) </a:t>
            </a:r>
          </a:p>
          <a:p>
            <a:pPr marL="0" indent="0">
              <a:buNone/>
            </a:pPr>
            <a:endParaRPr lang="de-DE" dirty="0"/>
          </a:p>
          <a:p>
            <a:endParaRPr lang="de-DE" dirty="0"/>
          </a:p>
          <a:p>
            <a:pPr marL="0" indent="0">
              <a:buNone/>
            </a:pPr>
            <a:endParaRPr lang="de-DE" dirty="0"/>
          </a:p>
        </p:txBody>
      </p:sp>
      <p:sp>
        <p:nvSpPr>
          <p:cNvPr id="4" name="Fußzeilenplatzhalter 3">
            <a:extLst>
              <a:ext uri="{FF2B5EF4-FFF2-40B4-BE49-F238E27FC236}">
                <a16:creationId xmlns:a16="http://schemas.microsoft.com/office/drawing/2014/main" id="{5DC286EB-C071-1BC3-EEA8-AE1F22C09C73}"/>
              </a:ext>
            </a:extLst>
          </p:cNvPr>
          <p:cNvSpPr>
            <a:spLocks noGrp="1"/>
          </p:cNvSpPr>
          <p:nvPr>
            <p:ph type="ftr" sz="quarter" idx="11"/>
          </p:nvPr>
        </p:nvSpPr>
        <p:spPr/>
        <p:txBody>
          <a:bodyPr/>
          <a:lstStyle/>
          <a:p>
            <a:r>
              <a:rPr lang="en-US"/>
              <a:t>#ZeroCon25</a:t>
            </a:r>
            <a:endParaRPr lang="en-GB" dirty="0"/>
          </a:p>
        </p:txBody>
      </p:sp>
      <p:sp>
        <p:nvSpPr>
          <p:cNvPr id="5" name="Foliennummernplatzhalter 4">
            <a:extLst>
              <a:ext uri="{FF2B5EF4-FFF2-40B4-BE49-F238E27FC236}">
                <a16:creationId xmlns:a16="http://schemas.microsoft.com/office/drawing/2014/main" id="{B6C0F7CD-B435-9788-1808-872FA506EF2E}"/>
              </a:ext>
            </a:extLst>
          </p:cNvPr>
          <p:cNvSpPr>
            <a:spLocks noGrp="1"/>
          </p:cNvSpPr>
          <p:nvPr>
            <p:ph type="sldNum" sz="quarter" idx="12"/>
          </p:nvPr>
        </p:nvSpPr>
        <p:spPr/>
        <p:txBody>
          <a:bodyPr/>
          <a:lstStyle/>
          <a:p>
            <a:fld id="{1195A9E4-2CE9-4E32-BE85-7C32F0F78A6D}" type="slidenum">
              <a:rPr lang="en-GB" smtClean="0"/>
              <a:t>6</a:t>
            </a:fld>
            <a:endParaRPr lang="en-GB"/>
          </a:p>
        </p:txBody>
      </p:sp>
      <p:pic>
        <p:nvPicPr>
          <p:cNvPr id="7" name="Grafik 6" descr="Logo of Kompetenzzentrum Inklusive Bildung Sachsen Anhalt">
            <a:extLst>
              <a:ext uri="{FF2B5EF4-FFF2-40B4-BE49-F238E27FC236}">
                <a16:creationId xmlns:a16="http://schemas.microsoft.com/office/drawing/2014/main" id="{E0C56C14-31AB-D083-89D1-FCB3313BD9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99489" y="2032445"/>
            <a:ext cx="5679428" cy="1506913"/>
          </a:xfrm>
          <a:prstGeom prst="rect">
            <a:avLst/>
          </a:prstGeom>
        </p:spPr>
      </p:pic>
    </p:spTree>
    <p:extLst>
      <p:ext uri="{BB962C8B-B14F-4D97-AF65-F5344CB8AC3E}">
        <p14:creationId xmlns:p14="http://schemas.microsoft.com/office/powerpoint/2010/main" val="3020186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267</Words>
  <Application>Microsoft Office PowerPoint</Application>
  <PresentationFormat>Breitbild</PresentationFormat>
  <Paragraphs>55</Paragraphs>
  <Slides>6</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Roboto</vt:lpstr>
      <vt:lpstr>Office Theme</vt:lpstr>
      <vt:lpstr>Inclusive education at universities - triad for education, work and multiplication  </vt:lpstr>
      <vt:lpstr>Initial situation in Germany:    segregated labor market</vt:lpstr>
      <vt:lpstr>Educational specialists: qualification</vt:lpstr>
      <vt:lpstr>Educational specialists: work</vt:lpstr>
      <vt:lpstr>Educational specialists: impact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Anna Königseder</cp:lastModifiedBy>
  <cp:revision>31</cp:revision>
  <dcterms:created xsi:type="dcterms:W3CDTF">2022-12-05T13:52:15Z</dcterms:created>
  <dcterms:modified xsi:type="dcterms:W3CDTF">2025-02-18T12:50:16Z</dcterms:modified>
</cp:coreProperties>
</file>