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67" r:id="rId3"/>
    <p:sldId id="259" r:id="rId4"/>
    <p:sldId id="260" r:id="rId5"/>
    <p:sldId id="261" r:id="rId6"/>
    <p:sldId id="262" r:id="rId7"/>
    <p:sldId id="266" r:id="rId8"/>
    <p:sldId id="264"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70" autoAdjust="0"/>
    <p:restoredTop sz="93302" autoAdjust="0"/>
  </p:normalViewPr>
  <p:slideViewPr>
    <p:cSldViewPr snapToGrid="0">
      <p:cViewPr varScale="1">
        <p:scale>
          <a:sx n="81" d="100"/>
          <a:sy n="81" d="100"/>
        </p:scale>
        <p:origin x="108" y="570"/>
      </p:cViewPr>
      <p:guideLst/>
    </p:cSldViewPr>
  </p:slideViewPr>
  <p:notesTextViewPr>
    <p:cViewPr>
      <p:scale>
        <a:sx n="300" d="100"/>
        <a:sy n="300" d="100"/>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12/02/2024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‹Nr.›</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‹Nr.›</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latin typeface="Arial" panose="020B0604020202020204" pitchFamily="34" charset="0"/>
                <a:cs typeface="Arial" panose="020B0604020202020204" pitchFamily="34" charset="0"/>
              </a:rPr>
              <a:t>E(</a:t>
            </a:r>
            <a:r>
              <a:rPr lang="en-GB" sz="900" dirty="0" err="1">
                <a:latin typeface="Arial" panose="020B0604020202020204" pitchFamily="34" charset="0"/>
                <a:cs typeface="Arial" panose="020B0604020202020204" pitchFamily="34" charset="0"/>
              </a:rPr>
              <a:t>lisabeth</a:t>
            </a:r>
            <a:r>
              <a:rPr lang="en-GB" sz="900" dirty="0">
                <a:latin typeface="Arial" panose="020B0604020202020204" pitchFamily="34" charset="0"/>
                <a:cs typeface="Arial" panose="020B0604020202020204" pitchFamily="34" charset="0"/>
              </a:rPr>
              <a:t>): Hello everybody, it is a pleasure to speak to you today. My name is XX, I am a teacher at a school in Vienna, Austria, called SZU </a:t>
            </a:r>
            <a:r>
              <a:rPr lang="en-GB" sz="900" dirty="0" err="1">
                <a:latin typeface="Arial" panose="020B0604020202020204" pitchFamily="34" charset="0"/>
                <a:cs typeface="Arial" panose="020B0604020202020204" pitchFamily="34" charset="0"/>
              </a:rPr>
              <a:t>Ungargasse</a:t>
            </a:r>
            <a:r>
              <a:rPr lang="en-GB" sz="900" dirty="0">
                <a:latin typeface="Arial" panose="020B0604020202020204" pitchFamily="34" charset="0"/>
                <a:cs typeface="Arial" panose="020B0604020202020204" pitchFamily="34" charset="0"/>
              </a:rPr>
              <a:t>. We are a vocational school with a technical and a commercial department.</a:t>
            </a:r>
          </a:p>
          <a:p>
            <a:r>
              <a:rPr lang="en-GB" sz="900" dirty="0">
                <a:latin typeface="Arial" panose="020B0604020202020204" pitchFamily="34" charset="0"/>
                <a:cs typeface="Arial" panose="020B0604020202020204" pitchFamily="34" charset="0"/>
              </a:rPr>
              <a:t>M(</a:t>
            </a:r>
            <a:r>
              <a:rPr lang="en-GB" sz="900" dirty="0" err="1">
                <a:latin typeface="Arial" panose="020B0604020202020204" pitchFamily="34" charset="0"/>
                <a:cs typeface="Arial" panose="020B0604020202020204" pitchFamily="34" charset="0"/>
              </a:rPr>
              <a:t>artin</a:t>
            </a:r>
            <a:r>
              <a:rPr lang="en-GB" sz="900" dirty="0">
                <a:latin typeface="Arial" panose="020B0604020202020204" pitchFamily="34" charset="0"/>
                <a:cs typeface="Arial" panose="020B0604020202020204" pitchFamily="34" charset="0"/>
              </a:rPr>
              <a:t>): Hello from me as well. I am Martin Dobrev and I am a student at this school called SZU </a:t>
            </a:r>
            <a:r>
              <a:rPr lang="en-GB" sz="900" dirty="0" err="1">
                <a:latin typeface="Arial" panose="020B0604020202020204" pitchFamily="34" charset="0"/>
                <a:cs typeface="Arial" panose="020B0604020202020204" pitchFamily="34" charset="0"/>
              </a:rPr>
              <a:t>Ungargasse</a:t>
            </a:r>
            <a:r>
              <a:rPr lang="en-GB" sz="900" dirty="0">
                <a:latin typeface="Arial" panose="020B0604020202020204" pitchFamily="34" charset="0"/>
                <a:cs typeface="Arial" panose="020B0604020202020204" pitchFamily="34" charset="0"/>
              </a:rPr>
              <a:t>.</a:t>
            </a:r>
          </a:p>
          <a:p>
            <a:endParaRPr lang="en-GB" dirty="0"/>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Arial" panose="020B0604020202020204" pitchFamily="34" charset="0"/>
                <a:ea typeface="Calibri" panose="020F0502020204030204" pitchFamily="34" charset="0"/>
                <a:cs typeface="Times New Roman" panose="02020603050405020304" pitchFamily="18" charset="0"/>
              </a:rPr>
              <a:t>E:The school supports the independence of people with disabilities and helps them to</a:t>
            </a:r>
            <a:r>
              <a:rPr lang="de-AT"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lead self-determined lives. Our approach to education emphasises social skills, resilience and empathy. Students without disabilities learn to appreciate the challenges that people with disabilities face. The SZU embraces a multicultural community of 34</a:t>
            </a:r>
            <a:r>
              <a:rPr lang="de-AT"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nationalities and 13 religions. So integration is just one aspect of our extremely diverse </a:t>
            </a:r>
            <a:r>
              <a:rPr lang="en-GB"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school community.</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r>
              <a:rPr lang="en-GB" sz="1800" b="0" kern="100" dirty="0">
                <a:effectLst/>
                <a:latin typeface="Arial" panose="020B0604020202020204" pitchFamily="34" charset="0"/>
                <a:ea typeface="Calibri" panose="020F0502020204030204" pitchFamily="34" charset="0"/>
                <a:cs typeface="Times New Roman" panose="02020603050405020304" pitchFamily="18" charset="0"/>
              </a:rPr>
              <a:t>M:</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We live and learn together by embracing diversity! </a:t>
            </a:r>
          </a:p>
          <a:p>
            <a:endParaRPr lang="en-GB" sz="1800" b="1" kern="1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b="0" kern="100" dirty="0">
                <a:effectLst/>
                <a:latin typeface="Arial" panose="020B0604020202020204" pitchFamily="34" charset="0"/>
                <a:ea typeface="Calibri" panose="020F0502020204030204" pitchFamily="34" charset="0"/>
                <a:cs typeface="Times New Roman" panose="02020603050405020304" pitchFamily="18" charset="0"/>
              </a:rPr>
              <a:t>E:</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The SZU spirit can always be felt, both in the respect and in the appreciation between students as well as between students and teachers.</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258773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Arial" panose="020B0604020202020204" pitchFamily="34" charset="0"/>
                <a:ea typeface="Calibri" panose="020F0502020204030204" pitchFamily="34" charset="0"/>
                <a:cs typeface="Times New Roman" panose="02020603050405020304" pitchFamily="18" charset="0"/>
              </a:rPr>
              <a:t>E:Our school centre provides future-oriented and practice-oriented education and has a focus on  integration and equal opportunities for everybody.  We specialize in technical and business subjects for students aged 14-19</a:t>
            </a:r>
            <a:r>
              <a:rPr lang="de-AT"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M:The SZU follows a reverse integration policy when admitting new students. This means that young people with physical and sensory disabilities are admitted first. Only when this process is complete are the classes then filled with other students. This ensures that our starting point is the needs of our students with disabilities. We provide our </a:t>
            </a:r>
            <a:r>
              <a:rPr lang="en-US" sz="1800" dirty="0">
                <a:solidFill>
                  <a:srgbClr val="000000"/>
                </a:solidFill>
                <a:effectLst/>
                <a:latin typeface="Calibri" panose="020F0502020204030204" pitchFamily="34" charset="0"/>
                <a:ea typeface="Calibri" panose="020F0502020204030204" pitchFamily="34" charset="0"/>
              </a:rPr>
              <a:t>students with disabilities with the necessary support to participate in the lessons, such as free assistive devices and support teachers. The school provides barrier-free architecture and boarding facilities. </a:t>
            </a:r>
          </a:p>
          <a:p>
            <a:endPar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E:The school has about </a:t>
            </a:r>
            <a:r>
              <a:rPr lang="en-GB" sz="1800" dirty="0">
                <a:effectLst/>
                <a:latin typeface="Arial" panose="020B0604020202020204" pitchFamily="34" charset="0"/>
                <a:ea typeface="Calibri" panose="020F0502020204030204" pitchFamily="34" charset="0"/>
              </a:rPr>
              <a:t>1,150 students, 140 teachers, therapists and social pedagogues (boarding house staff) </a:t>
            </a:r>
            <a:r>
              <a:rPr lang="en-US" sz="1800" kern="100" dirty="0">
                <a:effectLst/>
                <a:latin typeface="Calibri" panose="020F0502020204030204" pitchFamily="34" charset="0"/>
                <a:ea typeface="Calibri" panose="020F0502020204030204" pitchFamily="34" charset="0"/>
                <a:cs typeface="Arial" panose="020B0604020202020204" pitchFamily="34" charset="0"/>
              </a:rPr>
              <a:t>and it has constantly grown since it was established.</a:t>
            </a:r>
            <a:r>
              <a:rPr lang="de-AT"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a:effectLst/>
                <a:latin typeface="Calibri" panose="020F0502020204030204" pitchFamily="34" charset="0"/>
                <a:ea typeface="Calibri" panose="020F0502020204030204" pitchFamily="34" charset="0"/>
                <a:cs typeface="Arial" panose="020B0604020202020204" pitchFamily="34" charset="0"/>
              </a:rPr>
              <a:t>The reverse integration policy targets a &gt;20 per cent proportion of pupils with special needs.</a:t>
            </a:r>
            <a:r>
              <a:rPr lang="de-AT"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SZU embraces a multicultural community of 34 nationalities and 13 religions.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effectLst/>
              <a:latin typeface="Calibri" panose="020F0502020204030204" pitchFamily="34" charset="0"/>
              <a:ea typeface="+mn-ea"/>
              <a:cs typeface="Arial" panose="020B0604020202020204" pitchFamily="34" charset="0"/>
            </a:endParaRPr>
          </a:p>
          <a:p>
            <a:endParaRPr lang="en-GB" sz="1800" dirty="0"/>
          </a:p>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389125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E:All students are taught according to the Austrian national curriculum, but students with additional needs are provided with assistive personnel and technical support as well as individual tutoring if required.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M:When required, students with disabilities are granted extended time for exams. Additional activities such as special language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programmes</a:t>
            </a:r>
            <a:r>
              <a:rPr lang="en-US" sz="1800" kern="100" dirty="0">
                <a:effectLst/>
                <a:latin typeface="Calibri" panose="020F0502020204030204" pitchFamily="34" charset="0"/>
                <a:ea typeface="Calibri" panose="020F0502020204030204" pitchFamily="34" charset="0"/>
                <a:cs typeface="Arial" panose="020B0604020202020204" pitchFamily="34" charset="0"/>
              </a:rPr>
              <a:t> and sports weeks as well as services such as physiotherapy and wheelchair sports ensure integration into regular school life.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E:We have smaller class sizes than usual in Austria, special sports equipment, and offer individual tutoring for students with special needs if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M:Our additional facilities include, for example, an accessibility system for viewing presentations/whiteboards and FM hearing loop systems.</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245901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r>
              <a:rPr lang="en-GB" sz="1800" kern="100" dirty="0">
                <a:effectLst/>
                <a:latin typeface="Arial" panose="020B0604020202020204" pitchFamily="34" charset="0"/>
                <a:ea typeface="Calibri" panose="020F0502020204030204" pitchFamily="34" charset="0"/>
                <a:cs typeface="Times New Roman" panose="02020603050405020304" pitchFamily="18" charset="0"/>
              </a:rPr>
              <a:t>(pic)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You see a simple cartoon illustration showing the meaning of the word 'innovative' with a plant.</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228600"/>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228600"/>
            <a:r>
              <a:rPr lang="en-GB" sz="1800" kern="100" dirty="0">
                <a:effectLst/>
                <a:latin typeface="Arial" panose="020B0604020202020204" pitchFamily="34" charset="0"/>
                <a:ea typeface="Calibri" panose="020F0502020204030204" pitchFamily="34" charset="0"/>
                <a:cs typeface="Times New Roman" panose="02020603050405020304" pitchFamily="18" charset="0"/>
              </a:rPr>
              <a:t>E:The whole school model is designed for integrative education: the reverse integration policy described above, the high proportion of students with special needs (target of &gt;20%), support teachers, barrier-free architecture (e.g. ramps, extra-wide hallways, etc.) and the boarding house to allow young people from other regions to go to the school. </a:t>
            </a:r>
          </a:p>
          <a:p>
            <a:pPr marL="228600"/>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228600"/>
            <a:r>
              <a:rPr lang="en-GB" sz="1800" kern="100" dirty="0">
                <a:effectLst/>
                <a:latin typeface="Arial" panose="020B0604020202020204" pitchFamily="34" charset="0"/>
                <a:ea typeface="Calibri" panose="020F0502020204030204" pitchFamily="34" charset="0"/>
                <a:cs typeface="Times New Roman" panose="02020603050405020304" pitchFamily="18" charset="0"/>
              </a:rPr>
              <a:t>M:We do not know of another school like this in the EU.</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308237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Arial" panose="020B0604020202020204" pitchFamily="34" charset="0"/>
                <a:ea typeface="Calibri" panose="020F0502020204030204" pitchFamily="34" charset="0"/>
                <a:cs typeface="Times New Roman" panose="02020603050405020304" pitchFamily="18" charset="0"/>
              </a:rPr>
              <a:t>E:A high proportion of our students with special needs have success in the job market as we prepare them for real life. The students without disabilities develop a lot of important social skills by taking part in the integrative processes and being part of the solutions to problems that arise, e.g. through our peer mediation programmes (extracurricular activity). Parents have access to high-quality integrative education for their children that would not be available anywhere else.</a:t>
            </a:r>
          </a:p>
        </p:txBody>
      </p:sp>
      <p:sp>
        <p:nvSpPr>
          <p:cNvPr id="4" name="Slide Number Placehold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3859256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i="1" kern="100" dirty="0">
                <a:effectLst/>
                <a:latin typeface="Calibri Light" panose="020F0302020204030204" pitchFamily="34" charset="0"/>
                <a:ea typeface="Calibri" panose="020F0502020204030204" pitchFamily="34" charset="0"/>
                <a:cs typeface="Times New Roman" panose="02020603050405020304" pitchFamily="18" charset="0"/>
              </a:rPr>
              <a:t>(pic) </a:t>
            </a:r>
            <a:r>
              <a:rPr lang="en-US" sz="1800" i="1" kern="100" dirty="0">
                <a:effectLst/>
                <a:latin typeface="Calibri Light" panose="020F0302020204030204" pitchFamily="34" charset="0"/>
                <a:ea typeface="Calibri" panose="020F0502020204030204" pitchFamily="34" charset="0"/>
                <a:cs typeface="Times New Roman" panose="02020603050405020304" pitchFamily="18" charset="0"/>
              </a:rPr>
              <a:t>You see a minimalistic black and white illustration of an Olympic-style K1 sprint kayak. The image is in 2D, showcasing a side view of the sleek and streamlined racing kayak.</a:t>
            </a:r>
            <a:endParaRPr lang="en-GB" sz="1800" i="1" kern="1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i="1" kern="1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kern="100" dirty="0">
                <a:effectLst/>
                <a:latin typeface="Calibri Light" panose="020F0302020204030204" pitchFamily="34" charset="0"/>
                <a:ea typeface="Calibri" panose="020F0502020204030204" pitchFamily="34" charset="0"/>
                <a:cs typeface="Times New Roman" panose="02020603050405020304" pitchFamily="18" charset="0"/>
              </a:rPr>
              <a:t>M:I am one of the 360 students with disabilities at our school. Every day I get to go to school and work towards graduating in my dream subject, IT Networking, while receiving support achieving my dream of canoeing for Austria in the Paralympics. All my teachers give me a lot of moral support as well as academic help. </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kern="100" dirty="0">
                <a:effectLst/>
                <a:latin typeface="Calibri Light" panose="020F0302020204030204" pitchFamily="34" charset="0"/>
                <a:ea typeface="Calibri" panose="020F0502020204030204" pitchFamily="34" charset="0"/>
                <a:cs typeface="Times New Roman" panose="02020603050405020304" pitchFamily="18" charset="0"/>
              </a:rPr>
              <a:t>I benefit a lot from the school's infrastructure: From the accessible corridors, lifts at every staircase, ramps outside to avoid stairs, to the therapy wing of our school where I can do my swimming practice, and I can get physiotherapy on site. </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kern="100" dirty="0">
                <a:effectLst/>
                <a:latin typeface="Calibri Light" panose="020F0302020204030204" pitchFamily="34" charset="0"/>
                <a:ea typeface="Calibri" panose="020F0502020204030204" pitchFamily="34" charset="0"/>
                <a:cs typeface="Times New Roman" panose="02020603050405020304" pitchFamily="18" charset="0"/>
              </a:rPr>
              <a:t>I am now in my final year of school and less than a year before the Paralympics in Paris. I can only say that I will miss this school with all my heart and will always be grateful for the amazing opportunities I have been given. Maybe you will see me on TV in Paris.</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177101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(pic) </a:t>
            </a:r>
            <a:r>
              <a:rPr lang="en-US" sz="1800" dirty="0">
                <a:effectLst/>
                <a:latin typeface="Arial" panose="020B0604020202020204" pitchFamily="34" charset="0"/>
                <a:ea typeface="Calibri" panose="020F0502020204030204" pitchFamily="34" charset="0"/>
              </a:rPr>
              <a:t>You can see the front view of our school from </a:t>
            </a:r>
            <a:r>
              <a:rPr lang="en-US" sz="1800" dirty="0" err="1">
                <a:effectLst/>
                <a:latin typeface="Arial" panose="020B0604020202020204" pitchFamily="34" charset="0"/>
                <a:ea typeface="Calibri" panose="020F0502020204030204" pitchFamily="34" charset="0"/>
              </a:rPr>
              <a:t>Ungargasse</a:t>
            </a:r>
            <a:r>
              <a:rPr lang="en-US" sz="1800" dirty="0">
                <a:effectLst/>
                <a:latin typeface="Arial" panose="020B0604020202020204" pitchFamily="34" charset="0"/>
                <a:ea typeface="Calibri" panose="020F0502020204030204" pitchFamily="34" charset="0"/>
              </a:rPr>
              <a:t>.</a:t>
            </a:r>
            <a:endParaRPr lang="en-GB" sz="1800" dirty="0">
              <a:effectLst/>
              <a:latin typeface="Arial" panose="020B0604020202020204" pitchFamily="34" charset="0"/>
              <a:ea typeface="Calibri" panose="020F0502020204030204" pitchFamily="34" charset="0"/>
            </a:endParaRPr>
          </a:p>
          <a:p>
            <a:endParaRPr lang="en-GB" sz="1800" dirty="0">
              <a:effectLst/>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E:The school is funded by the Austrian state like any other state school.</a:t>
            </a:r>
          </a:p>
          <a:p>
            <a:r>
              <a:rPr lang="en-GB" sz="1800" kern="100" dirty="0">
                <a:effectLst/>
                <a:latin typeface="Arial" panose="020B0604020202020204" pitchFamily="34" charset="0"/>
                <a:ea typeface="Calibri" panose="020F0502020204030204" pitchFamily="34" charset="0"/>
                <a:cs typeface="Times New Roman" panose="02020603050405020304" pitchFamily="18" charset="0"/>
              </a:rPr>
              <a:t>Replicating our model would be possible elsewhere, perhaps on a different scale, but it requires the necessary political will. Up to now our model has not yet been replicated, especially not in the secondary sector as a technical and business school. </a:t>
            </a:r>
          </a:p>
          <a:p>
            <a:r>
              <a:rPr lang="en-GB" sz="1800" kern="100" dirty="0">
                <a:effectLst/>
                <a:latin typeface="Arial" panose="020B0604020202020204" pitchFamily="34" charset="0"/>
                <a:ea typeface="Calibri" panose="020F0502020204030204" pitchFamily="34" charset="0"/>
                <a:cs typeface="Times New Roman" panose="02020603050405020304" pitchFamily="18" charset="0"/>
              </a:rPr>
              <a:t>The challenge faced by the school is to provide an education that is as integrative as possible while taking into account real-world practical and financial considerations.</a:t>
            </a:r>
          </a:p>
          <a:p>
            <a:r>
              <a:rPr lang="en-GB" sz="1800" dirty="0">
                <a:effectLst/>
                <a:latin typeface="Arial" panose="020B0604020202020204" pitchFamily="34" charset="0"/>
                <a:ea typeface="Calibri" panose="020F0502020204030204" pitchFamily="34" charset="0"/>
              </a:rPr>
              <a:t>We involve our students with disabilities through our adaptive educational approach. This comprises regular consultation with our students with disabilities to take into account their needs, recognizing that the students are the experts and that this is work in progress.</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147627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(pic) You see a glass sphere on a stand, depicting a bright future with a diverse group of people inside, including a person in a wheelchair, surrounded by flowers, trees, and happiness.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M:The school aims to implement and evaluate technological innovations (e.g. students’ digital devices and systems), increase technical support and expand physical education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1107062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12/02/2024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12/02/2024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12/02/2024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12/02/2024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12/02/2024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12/02/2024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#ZeroCon23</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12/02/2024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12/02/2024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#ZeroCon23</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12/02/2024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12/02/2024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12/02/2024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#ZeroCon23</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‹Nr.›</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804985" y="1148861"/>
            <a:ext cx="10746153" cy="973237"/>
          </a:xfrm>
        </p:spPr>
        <p:txBody>
          <a:bodyPr>
            <a:normAutofit/>
          </a:bodyPr>
          <a:lstStyle/>
          <a:p>
            <a:r>
              <a:rPr lang="en-US" sz="4800" dirty="0">
                <a:effectLst/>
                <a:latin typeface="Arial" panose="020B0604020202020204" pitchFamily="34" charset="0"/>
                <a:ea typeface="Calibri" panose="020F0502020204030204" pitchFamily="34" charset="0"/>
                <a:cs typeface="Arial" panose="020B0604020202020204" pitchFamily="34" charset="0"/>
              </a:rPr>
              <a:t>Reverse Integration Policy</a:t>
            </a:r>
            <a:endParaRPr lang="en-GB" sz="48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000369" y="2556387"/>
            <a:ext cx="10353431" cy="2701413"/>
          </a:xfrm>
        </p:spPr>
        <p:txBody>
          <a:bodyPr>
            <a:normAutofit fontScale="92500" lnSpcReduction="10000"/>
          </a:bodyPr>
          <a:lstStyle/>
          <a:p>
            <a:r>
              <a:rPr lang="en-US" sz="2800" dirty="0">
                <a:latin typeface="Arial" panose="020B0604020202020204" pitchFamily="34" charset="0"/>
                <a:cs typeface="Arial" panose="020B0604020202020204" pitchFamily="34" charset="0"/>
              </a:rPr>
              <a:t>Elisabeth Schaludek-Paletschek (teacher)</a:t>
            </a:r>
          </a:p>
          <a:p>
            <a:r>
              <a:rPr lang="en-US" sz="2800" dirty="0">
                <a:latin typeface="Arial" panose="020B0604020202020204" pitchFamily="34" charset="0"/>
                <a:cs typeface="Arial" panose="020B0604020202020204" pitchFamily="34" charset="0"/>
              </a:rPr>
              <a:t>Martin Dobrev (student)</a:t>
            </a:r>
          </a:p>
          <a:p>
            <a:r>
              <a:rPr lang="en-US" sz="2800" dirty="0" err="1">
                <a:effectLst/>
                <a:latin typeface="Arial" panose="020B0604020202020204" pitchFamily="34" charset="0"/>
                <a:ea typeface="Calibri" panose="020F0502020204030204" pitchFamily="34" charset="0"/>
                <a:cs typeface="Arial" panose="020B0604020202020204" pitchFamily="34" charset="0"/>
              </a:rPr>
              <a:t>Schulzentrum</a:t>
            </a:r>
            <a:r>
              <a:rPr lang="en-US" sz="2800" dirty="0">
                <a:effectLst/>
                <a:latin typeface="Arial" panose="020B0604020202020204" pitchFamily="34" charset="0"/>
                <a:ea typeface="Calibri" panose="020F0502020204030204" pitchFamily="34" charset="0"/>
                <a:cs typeface="Arial" panose="020B0604020202020204" pitchFamily="34" charset="0"/>
              </a:rPr>
              <a:t> HTL HAK </a:t>
            </a:r>
            <a:r>
              <a:rPr lang="en-US" sz="2800" dirty="0" err="1">
                <a:effectLst/>
                <a:latin typeface="Arial" panose="020B0604020202020204" pitchFamily="34" charset="0"/>
                <a:ea typeface="Calibri" panose="020F0502020204030204" pitchFamily="34" charset="0"/>
                <a:cs typeface="Arial" panose="020B0604020202020204" pitchFamily="34" charset="0"/>
              </a:rPr>
              <a:t>Ungargasse</a:t>
            </a:r>
            <a:r>
              <a:rPr lang="en-US" sz="2800" dirty="0">
                <a:latin typeface="Arial" panose="020B0604020202020204" pitchFamily="34" charset="0"/>
                <a:ea typeface="Calibri" panose="020F0502020204030204" pitchFamily="34" charset="0"/>
                <a:cs typeface="Arial" panose="020B0604020202020204" pitchFamily="34" charset="0"/>
              </a:rPr>
              <a:t> SZU (school)</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Vienna, Austria</a:t>
            </a:r>
          </a:p>
          <a:p>
            <a:endParaRPr lang="en-US" sz="2800" dirty="0">
              <a:latin typeface="Arial" panose="020B0604020202020204" pitchFamily="34" charset="0"/>
              <a:cs typeface="Arial" panose="020B0604020202020204" pitchFamily="34" charset="0"/>
            </a:endParaRPr>
          </a:p>
          <a:p>
            <a:pPr algn="just">
              <a:lnSpc>
                <a:spcPts val="1400"/>
              </a:lnSpc>
            </a:pPr>
            <a:r>
              <a:rPr lang="en-US" sz="2800" dirty="0">
                <a:effectLst/>
                <a:latin typeface="Arial" panose="020B0604020202020204" pitchFamily="34" charset="0"/>
                <a:ea typeface="MS Mincho" panose="02020609040205080304" pitchFamily="49" charset="-128"/>
                <a:cs typeface="Arial" panose="020B0604020202020204" pitchFamily="34" charset="0"/>
              </a:rPr>
              <a:t>    </a:t>
            </a:r>
            <a:r>
              <a:rPr lang="en-US" sz="2600" b="1" dirty="0">
                <a:effectLst/>
                <a:latin typeface="Arial" panose="020B0604020202020204" pitchFamily="34" charset="0"/>
                <a:ea typeface="MS Mincho" panose="02020609040205080304" pitchFamily="49" charset="-128"/>
                <a:cs typeface="Arial" panose="020B0604020202020204" pitchFamily="34" charset="0"/>
              </a:rPr>
              <a:t>Integration strategies for mainstream schools and youth services</a:t>
            </a:r>
            <a:endParaRPr lang="de-AT" sz="2600" b="1" dirty="0">
              <a:effectLst/>
              <a:latin typeface="Cambria" panose="02040503050406030204" pitchFamily="18" charset="0"/>
              <a:ea typeface="MS Mincho" panose="02020609040205080304" pitchFamily="49" charset="-128"/>
              <a:cs typeface="Arial" panose="020B0604020202020204" pitchFamily="34" charset="0"/>
            </a:endParaRP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1891323" y="5455138"/>
            <a:ext cx="8385907" cy="79717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GB" sz="2400" dirty="0">
                <a:effectLst/>
                <a:latin typeface="Arial" panose="020B0604020202020204" pitchFamily="34" charset="0"/>
                <a:ea typeface="MS Mincho" panose="02020609040205080304" pitchFamily="49" charset="-128"/>
              </a:rPr>
              <a:t>Thursday, February 22, 2024, </a:t>
            </a:r>
            <a:r>
              <a:rPr lang="en-US" sz="2400" dirty="0">
                <a:solidFill>
                  <a:srgbClr val="232323"/>
                </a:solidFill>
                <a:effectLst/>
                <a:latin typeface="Arial" panose="020B0604020202020204" pitchFamily="34" charset="0"/>
                <a:ea typeface="MS Mincho" panose="02020609040205080304" pitchFamily="49" charset="-128"/>
              </a:rPr>
              <a:t>12:20 pm - 01:40 pm </a:t>
            </a:r>
            <a:r>
              <a:rPr lang="en-US" sz="2400" dirty="0">
                <a:effectLst/>
                <a:latin typeface="Arial" panose="020B0604020202020204" pitchFamily="34" charset="0"/>
                <a:ea typeface="MS Mincho" panose="02020609040205080304" pitchFamily="49" charset="-128"/>
              </a:rPr>
              <a:t>CET</a:t>
            </a:r>
            <a:endParaRPr lang="en-US" sz="2400" b="1" dirty="0">
              <a:latin typeface="Arial"/>
            </a:endParaRPr>
          </a:p>
        </p:txBody>
      </p:sp>
      <p:sp>
        <p:nvSpPr>
          <p:cNvPr id="6" name="Footer Placeholder 5">
            <a:extLst>
              <a:ext uri="{FF2B5EF4-FFF2-40B4-BE49-F238E27FC236}">
                <a16:creationId xmlns:a16="http://schemas.microsoft.com/office/drawing/2014/main" id="{EA6B4AAB-13CC-0101-7D17-6ABAF03583F8}"/>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t>1</a:t>
            </a:fld>
            <a:endParaRPr lang="en-GB"/>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normAutofit/>
          </a:bodyPr>
          <a:lstStyle/>
          <a:p>
            <a:pPr algn="ctr"/>
            <a:r>
              <a:rPr lang="en-US" sz="4000" b="1" dirty="0">
                <a:latin typeface="Arial" panose="020B0604020202020204" pitchFamily="34" charset="0"/>
                <a:cs typeface="Arial" panose="020B0604020202020204" pitchFamily="34" charset="0"/>
              </a:rPr>
              <a:t>Added value for all SZU students</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792518"/>
            <a:ext cx="10515600" cy="4422302"/>
          </a:xfrm>
        </p:spPr>
        <p:txBody>
          <a:bodyPr>
            <a:normAutofit fontScale="85000" lnSpcReduction="20000"/>
          </a:bodyPr>
          <a:lstStyle/>
          <a:p>
            <a:pPr marL="0" indent="0">
              <a:buNone/>
            </a:pPr>
            <a:endParaRPr lang="en-GB" sz="2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ctr">
              <a:buNone/>
            </a:pPr>
            <a:r>
              <a:rPr lang="en-GB" sz="4600" kern="100" dirty="0">
                <a:latin typeface="Arial" panose="020B0604020202020204" pitchFamily="34" charset="0"/>
                <a:ea typeface="Calibri" panose="020F0502020204030204" pitchFamily="34" charset="0"/>
                <a:cs typeface="Times New Roman" panose="02020603050405020304" pitchFamily="18" charset="0"/>
              </a:rPr>
              <a:t>social skills</a:t>
            </a:r>
          </a:p>
          <a:p>
            <a:pPr marL="0" indent="0" algn="ctr">
              <a:buNone/>
            </a:pPr>
            <a:endParaRPr lang="en-GB" sz="4600" kern="100" dirty="0">
              <a:latin typeface="Arial" panose="020B0604020202020204" pitchFamily="34" charset="0"/>
              <a:ea typeface="Calibri" panose="020F0502020204030204" pitchFamily="34" charset="0"/>
              <a:cs typeface="Times New Roman" panose="02020603050405020304" pitchFamily="18" charset="0"/>
            </a:endParaRPr>
          </a:p>
          <a:p>
            <a:pPr marL="0" indent="0" algn="ctr">
              <a:buNone/>
            </a:pPr>
            <a:r>
              <a:rPr lang="en-GB" sz="4600" kern="100" dirty="0">
                <a:latin typeface="Arial" panose="020B0604020202020204" pitchFamily="34" charset="0"/>
                <a:ea typeface="Calibri" panose="020F0502020204030204" pitchFamily="34" charset="0"/>
                <a:cs typeface="Times New Roman" panose="02020603050405020304" pitchFamily="18" charset="0"/>
              </a:rPr>
              <a:t>resilience</a:t>
            </a:r>
          </a:p>
          <a:p>
            <a:pPr algn="ctr"/>
            <a:endParaRPr lang="en-GB" sz="4600" kern="100" dirty="0">
              <a:latin typeface="Arial" panose="020B0604020202020204" pitchFamily="34" charset="0"/>
              <a:ea typeface="Calibri" panose="020F0502020204030204" pitchFamily="34" charset="0"/>
              <a:cs typeface="Times New Roman" panose="02020603050405020304" pitchFamily="18" charset="0"/>
            </a:endParaRPr>
          </a:p>
          <a:p>
            <a:pPr marL="0" indent="0" algn="ctr">
              <a:buNone/>
            </a:pPr>
            <a:r>
              <a:rPr lang="en-GB" sz="4600" kern="100" dirty="0">
                <a:latin typeface="Arial" panose="020B0604020202020204" pitchFamily="34" charset="0"/>
                <a:ea typeface="Calibri" panose="020F0502020204030204" pitchFamily="34" charset="0"/>
                <a:cs typeface="Times New Roman" panose="02020603050405020304" pitchFamily="18" charset="0"/>
              </a:rPr>
              <a:t>empathy</a:t>
            </a:r>
          </a:p>
          <a:p>
            <a:pPr marL="0" indent="0">
              <a:buNone/>
            </a:pPr>
            <a:endParaRPr lang="en-GB" sz="4000" b="1" kern="100" dirty="0">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GB" sz="3800" b="1" kern="100" dirty="0">
                <a:effectLst/>
                <a:latin typeface="Arial" panose="020B0604020202020204" pitchFamily="34" charset="0"/>
                <a:ea typeface="Calibri" panose="020F0502020204030204" pitchFamily="34" charset="0"/>
                <a:cs typeface="Arial" panose="020B0604020202020204" pitchFamily="34" charset="0"/>
              </a:rPr>
              <a:t>We live and learn together by embracing diversity! </a:t>
            </a:r>
            <a:endParaRPr lang="en-GB" sz="38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10</a:t>
            </a:fld>
            <a:endParaRPr lang="en-GB"/>
          </a:p>
        </p:txBody>
      </p:sp>
    </p:spTree>
    <p:extLst>
      <p:ext uri="{BB962C8B-B14F-4D97-AF65-F5344CB8AC3E}">
        <p14:creationId xmlns:p14="http://schemas.microsoft.com/office/powerpoint/2010/main" val="358499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Brief Introduction to our school</a:t>
            </a: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p:txBody>
          <a:bodyPr>
            <a:normAutofit fontScale="92500" lnSpcReduction="10000"/>
          </a:bodyPr>
          <a:lstStyle/>
          <a:p>
            <a:r>
              <a:rPr lang="en-US" sz="3200" kern="100" dirty="0">
                <a:effectLst/>
                <a:latin typeface="Arial" panose="020B0604020202020204" pitchFamily="34" charset="0"/>
                <a:ea typeface="Calibri" panose="020F0502020204030204" pitchFamily="34" charset="0"/>
                <a:cs typeface="Arial" panose="020B0604020202020204" pitchFamily="34" charset="0"/>
              </a:rPr>
              <a:t>reverse integration policy – </a:t>
            </a:r>
            <a:r>
              <a:rPr lang="en-US" sz="3200" kern="100" dirty="0">
                <a:latin typeface="Arial" panose="020B0604020202020204" pitchFamily="34" charset="0"/>
                <a:ea typeface="Calibri" panose="020F0502020204030204" pitchFamily="34" charset="0"/>
                <a:cs typeface="Arial" panose="020B0604020202020204" pitchFamily="34" charset="0"/>
              </a:rPr>
              <a:t>classes filled with students with disabilities first!</a:t>
            </a:r>
            <a:r>
              <a:rPr lang="en-US" sz="3200"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(&gt;20%)</a:t>
            </a:r>
          </a:p>
          <a:p>
            <a:pPr marL="0" indent="0">
              <a:buNone/>
            </a:pPr>
            <a:r>
              <a:rPr lang="en-US" sz="3200" dirty="0">
                <a:solidFill>
                  <a:srgbClr val="000000"/>
                </a:solidFill>
                <a:effectLst/>
                <a:latin typeface="Calibri" panose="020F0502020204030204" pitchFamily="34" charset="0"/>
                <a:ea typeface="Calibri" panose="020F0502020204030204" pitchFamily="34" charset="0"/>
              </a:rPr>
              <a:t> </a:t>
            </a:r>
          </a:p>
          <a:p>
            <a:pPr marL="0" indent="0">
              <a:buNone/>
            </a:pPr>
            <a:endPar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specializes in technical and commercial subjects</a:t>
            </a:r>
          </a:p>
          <a:p>
            <a:endParaRPr lang="en-US" dirty="0"/>
          </a:p>
          <a:p>
            <a:endParaRPr lang="en-US" dirty="0"/>
          </a:p>
          <a:p>
            <a:r>
              <a:rPr lang="en-GB" sz="3000" dirty="0">
                <a:effectLst/>
                <a:latin typeface="Arial" panose="020B0604020202020204" pitchFamily="34" charset="0"/>
                <a:ea typeface="Calibri" panose="020F0502020204030204" pitchFamily="34" charset="0"/>
                <a:cs typeface="Arial" panose="020B0604020202020204" pitchFamily="34" charset="0"/>
              </a:rPr>
              <a:t>1,150 students, </a:t>
            </a:r>
            <a:r>
              <a:rPr lang="en-GB" sz="3000" dirty="0">
                <a:latin typeface="Arial" panose="020B0604020202020204" pitchFamily="34" charset="0"/>
                <a:ea typeface="Calibri" panose="020F0502020204030204" pitchFamily="34" charset="0"/>
                <a:cs typeface="Arial" panose="020B0604020202020204" pitchFamily="34" charset="0"/>
              </a:rPr>
              <a:t>140</a:t>
            </a:r>
            <a:r>
              <a:rPr lang="en-GB" sz="3000" dirty="0">
                <a:effectLst/>
                <a:latin typeface="Arial" panose="020B0604020202020204" pitchFamily="34" charset="0"/>
                <a:ea typeface="Calibri" panose="020F0502020204030204" pitchFamily="34" charset="0"/>
                <a:cs typeface="Arial" panose="020B0604020202020204" pitchFamily="34" charset="0"/>
              </a:rPr>
              <a:t> teachers, therapists and social pedagogues </a:t>
            </a:r>
            <a:endParaRPr lang="en-US" sz="3000" dirty="0">
              <a:latin typeface="Arial" panose="020B0604020202020204" pitchFamily="34" charset="0"/>
              <a:cs typeface="Arial" panose="020B0604020202020204" pitchFamily="34" charset="0"/>
            </a:endParaRPr>
          </a:p>
          <a:p>
            <a:endParaRPr lang="en-US" dirty="0"/>
          </a:p>
          <a:p>
            <a:endParaRPr lang="en-US" dirty="0"/>
          </a:p>
          <a:p>
            <a:endParaRPr lang="en-US" dirty="0"/>
          </a:p>
          <a:p>
            <a:pPr marL="0" indent="0">
              <a:buNone/>
            </a:pPr>
            <a:endParaRPr lang="en-US" dirty="0"/>
          </a:p>
          <a:p>
            <a:pPr marL="0" indent="0">
              <a:buNone/>
            </a:pPr>
            <a:endParaRPr lang="en-GB" dirty="0"/>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2</a:t>
            </a:fld>
            <a:endParaRPr lang="en-GB"/>
          </a:p>
        </p:txBody>
      </p:sp>
    </p:spTree>
    <p:extLst>
      <p:ext uri="{BB962C8B-B14F-4D97-AF65-F5344CB8AC3E}">
        <p14:creationId xmlns:p14="http://schemas.microsoft.com/office/powerpoint/2010/main" val="3326484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Features of our school model</a:t>
            </a:r>
            <a:endParaRPr lang="en-GB" sz="4000" b="1"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3</a:t>
            </a:fld>
            <a:endParaRPr lang="en-GB"/>
          </a:p>
        </p:txBody>
      </p:sp>
      <p:sp>
        <p:nvSpPr>
          <p:cNvPr id="4" name="Inhaltsplatzhalter 3">
            <a:extLst>
              <a:ext uri="{FF2B5EF4-FFF2-40B4-BE49-F238E27FC236}">
                <a16:creationId xmlns:a16="http://schemas.microsoft.com/office/drawing/2014/main" id="{A9A5A810-485C-86F1-50C4-E7BC3392F1DE}"/>
              </a:ext>
            </a:extLst>
          </p:cNvPr>
          <p:cNvSpPr>
            <a:spLocks noGrp="1"/>
          </p:cNvSpPr>
          <p:nvPr>
            <p:ph idx="1"/>
          </p:nvPr>
        </p:nvSpPr>
        <p:spPr/>
        <p:txBody>
          <a:bodyPr/>
          <a:lstStyle/>
          <a:p>
            <a:r>
              <a:rPr lang="en-US" sz="3200" dirty="0">
                <a:latin typeface="Arial" panose="020B0604020202020204" pitchFamily="34" charset="0"/>
                <a:cs typeface="Arial" panose="020B0604020202020204" pitchFamily="34" charset="0"/>
              </a:rPr>
              <a:t>standard national curriculum</a:t>
            </a:r>
          </a:p>
          <a:p>
            <a:endParaRPr lang="en-US" dirty="0"/>
          </a:p>
          <a:p>
            <a:r>
              <a:rPr lang="en-US" sz="3200" dirty="0">
                <a:latin typeface="Arial" panose="020B0604020202020204" pitchFamily="34" charset="0"/>
                <a:cs typeface="Arial" panose="020B0604020202020204" pitchFamily="34" charset="0"/>
              </a:rPr>
              <a:t>assistive personnel and technical support</a:t>
            </a:r>
          </a:p>
          <a:p>
            <a:endParaRPr lang="en-US" dirty="0"/>
          </a:p>
          <a:p>
            <a:r>
              <a:rPr lang="en-US" sz="3200" dirty="0">
                <a:latin typeface="Arial" panose="020B0604020202020204" pitchFamily="34" charset="0"/>
                <a:cs typeface="Arial" panose="020B0604020202020204" pitchFamily="34" charset="0"/>
              </a:rPr>
              <a:t>additional services and </a:t>
            </a:r>
            <a:r>
              <a:rPr lang="en-US" sz="3200" dirty="0" err="1">
                <a:latin typeface="Arial" panose="020B0604020202020204" pitchFamily="34" charset="0"/>
                <a:cs typeface="Arial" panose="020B0604020202020204" pitchFamily="34" charset="0"/>
              </a:rPr>
              <a:t>programmes</a:t>
            </a:r>
            <a:endParaRPr lang="en-US" sz="3200" dirty="0">
              <a:latin typeface="Arial" panose="020B0604020202020204" pitchFamily="34" charset="0"/>
              <a:cs typeface="Arial" panose="020B0604020202020204" pitchFamily="34" charset="0"/>
            </a:endParaRPr>
          </a:p>
          <a:p>
            <a:endParaRPr lang="en-US" dirty="0"/>
          </a:p>
          <a:p>
            <a:endParaRPr lang="en-US" dirty="0"/>
          </a:p>
          <a:p>
            <a:endParaRPr lang="de-AT" dirty="0"/>
          </a:p>
        </p:txBody>
      </p:sp>
    </p:spTree>
    <p:extLst>
      <p:ext uri="{BB962C8B-B14F-4D97-AF65-F5344CB8AC3E}">
        <p14:creationId xmlns:p14="http://schemas.microsoft.com/office/powerpoint/2010/main" val="205623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38200" y="357309"/>
            <a:ext cx="10515600" cy="1325563"/>
          </a:xfrm>
        </p:spPr>
        <p:txBody>
          <a:bodyPr>
            <a:normAutofit/>
          </a:bodyPr>
          <a:lstStyle/>
          <a:p>
            <a:r>
              <a:rPr lang="en-US" sz="4000" b="1" dirty="0">
                <a:latin typeface="Arial" panose="020B0604020202020204" pitchFamily="34" charset="0"/>
                <a:cs typeface="Arial" panose="020B0604020202020204" pitchFamily="34" charset="0"/>
              </a:rPr>
              <a:t>Further details</a:t>
            </a:r>
            <a:endParaRPr lang="en-GB" sz="4000" b="1"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4</a:t>
            </a:fld>
            <a:endParaRPr lang="en-GB"/>
          </a:p>
        </p:txBody>
      </p:sp>
      <p:sp>
        <p:nvSpPr>
          <p:cNvPr id="4" name="Inhaltsplatzhalter 3">
            <a:extLst>
              <a:ext uri="{FF2B5EF4-FFF2-40B4-BE49-F238E27FC236}">
                <a16:creationId xmlns:a16="http://schemas.microsoft.com/office/drawing/2014/main" id="{CCE071DF-4223-EE3F-536F-301650E042A9}"/>
              </a:ext>
            </a:extLst>
          </p:cNvPr>
          <p:cNvSpPr>
            <a:spLocks noGrp="1"/>
          </p:cNvSpPr>
          <p:nvPr>
            <p:ph idx="1"/>
          </p:nvPr>
        </p:nvSpPr>
        <p:spPr/>
        <p:txBody>
          <a:bodyPr/>
          <a:lstStyle/>
          <a:p>
            <a:r>
              <a:rPr lang="en-GB" sz="3200" kern="100" dirty="0">
                <a:effectLst/>
                <a:latin typeface="Arial" panose="020B0604020202020204" pitchFamily="34" charset="0"/>
                <a:ea typeface="Calibri" panose="020F0502020204030204" pitchFamily="34" charset="0"/>
                <a:cs typeface="Times New Roman" panose="02020603050405020304" pitchFamily="18" charset="0"/>
              </a:rPr>
              <a:t>smaller class sizes</a:t>
            </a:r>
          </a:p>
          <a:p>
            <a:endParaRPr lang="en-GB" kern="100" dirty="0">
              <a:latin typeface="Arial" panose="020B0604020202020204" pitchFamily="34" charset="0"/>
              <a:ea typeface="Calibri" panose="020F0502020204030204" pitchFamily="34" charset="0"/>
              <a:cs typeface="Times New Roman" panose="02020603050405020304" pitchFamily="18" charset="0"/>
            </a:endParaRPr>
          </a:p>
          <a:p>
            <a:r>
              <a:rPr lang="en-GB" sz="3200" kern="100" dirty="0">
                <a:effectLst/>
                <a:latin typeface="Arial" panose="020B0604020202020204" pitchFamily="34" charset="0"/>
                <a:ea typeface="Calibri" panose="020F0502020204030204" pitchFamily="34" charset="0"/>
                <a:cs typeface="Times New Roman" panose="02020603050405020304" pitchFamily="18" charset="0"/>
              </a:rPr>
              <a:t>individual tutoring if necessary</a:t>
            </a:r>
          </a:p>
          <a:p>
            <a:endParaRPr lang="en-GB" kern="100" dirty="0">
              <a:latin typeface="Arial" panose="020B0604020202020204" pitchFamily="34" charset="0"/>
              <a:ea typeface="Calibri" panose="020F0502020204030204" pitchFamily="34" charset="0"/>
              <a:cs typeface="Times New Roman" panose="02020603050405020304" pitchFamily="18" charset="0"/>
            </a:endParaRPr>
          </a:p>
          <a:p>
            <a:r>
              <a:rPr lang="en-GB" sz="3200" kern="100" dirty="0">
                <a:latin typeface="Arial" panose="020B0604020202020204" pitchFamily="34" charset="0"/>
                <a:ea typeface="Calibri" panose="020F0502020204030204" pitchFamily="34" charset="0"/>
                <a:cs typeface="Times New Roman" panose="02020603050405020304" pitchFamily="18" charset="0"/>
              </a:rPr>
              <a:t>s</a:t>
            </a:r>
            <a:r>
              <a:rPr lang="en-GB" sz="3200" kern="100" dirty="0">
                <a:effectLst/>
                <a:latin typeface="Arial" panose="020B0604020202020204" pitchFamily="34" charset="0"/>
                <a:ea typeface="Calibri" panose="020F0502020204030204" pitchFamily="34" charset="0"/>
                <a:cs typeface="Times New Roman" panose="02020603050405020304" pitchFamily="18" charset="0"/>
              </a:rPr>
              <a:t>pecial facilities </a:t>
            </a:r>
          </a:p>
          <a:p>
            <a:endParaRPr lang="en-GB" kern="100" dirty="0">
              <a:latin typeface="Arial" panose="020B0604020202020204" pitchFamily="34" charset="0"/>
              <a:ea typeface="Calibri" panose="020F0502020204030204" pitchFamily="34" charset="0"/>
              <a:cs typeface="Times New Roman" panose="02020603050405020304" pitchFamily="18" charset="0"/>
            </a:endParaRPr>
          </a:p>
          <a:p>
            <a:endParaRPr lang="en-GB" sz="28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GB" kern="100" dirty="0">
              <a:latin typeface="Arial" panose="020B0604020202020204" pitchFamily="34" charset="0"/>
              <a:ea typeface="Calibri" panose="020F0502020204030204" pitchFamily="34" charset="0"/>
              <a:cs typeface="Times New Roman" panose="02020603050405020304" pitchFamily="18" charset="0"/>
            </a:endParaRPr>
          </a:p>
          <a:p>
            <a:endParaRPr lang="en-US" sz="2800"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dirty="0"/>
          </a:p>
          <a:p>
            <a:endParaRPr lang="de-AT" dirty="0"/>
          </a:p>
        </p:txBody>
      </p:sp>
    </p:spTree>
    <p:extLst>
      <p:ext uri="{BB962C8B-B14F-4D97-AF65-F5344CB8AC3E}">
        <p14:creationId xmlns:p14="http://schemas.microsoft.com/office/powerpoint/2010/main" val="1281348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normAutofit/>
          </a:bodyPr>
          <a:lstStyle/>
          <a:p>
            <a:pPr algn="ctr"/>
            <a:r>
              <a:rPr lang="en-US" sz="4000" b="1" dirty="0">
                <a:latin typeface="Arial" panose="020B0604020202020204" pitchFamily="34" charset="0"/>
                <a:cs typeface="Arial" panose="020B0604020202020204" pitchFamily="34" charset="0"/>
              </a:rPr>
              <a:t>The innovative aspects</a:t>
            </a:r>
            <a:endParaRPr lang="en-GB" sz="4000" b="1" dirty="0">
              <a:latin typeface="Arial" panose="020B0604020202020204" pitchFamily="34" charset="0"/>
              <a:cs typeface="Arial" panose="020B0604020202020204" pitchFamily="34" charset="0"/>
            </a:endParaRPr>
          </a:p>
        </p:txBody>
      </p:sp>
      <p:pic>
        <p:nvPicPr>
          <p:cNvPr id="7" name="Inhaltsplatzhalter 6" descr="You see a simple cartoon illustration showing the meaning of the word 'innovative' with a plant.">
            <a:extLst>
              <a:ext uri="{FF2B5EF4-FFF2-40B4-BE49-F238E27FC236}">
                <a16:creationId xmlns:a16="http://schemas.microsoft.com/office/drawing/2014/main" id="{EA0C0EDF-B491-CE6C-BE40-4DD2518D346C}"/>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3731236" y="1498234"/>
            <a:ext cx="4529625" cy="4553034"/>
          </a:xfrm>
          <a:prstGeom prst="ellipse">
            <a:avLst/>
          </a:prstGeom>
        </p:spPr>
      </p:pic>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5</a:t>
            </a:fld>
            <a:endParaRPr lang="en-GB"/>
          </a:p>
        </p:txBody>
      </p:sp>
    </p:spTree>
    <p:extLst>
      <p:ext uri="{BB962C8B-B14F-4D97-AF65-F5344CB8AC3E}">
        <p14:creationId xmlns:p14="http://schemas.microsoft.com/office/powerpoint/2010/main" val="26452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The impact</a:t>
            </a:r>
            <a:endParaRPr lang="en-GB" sz="4000" b="1"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6</a:t>
            </a:fld>
            <a:endParaRPr lang="en-GB"/>
          </a:p>
        </p:txBody>
      </p:sp>
      <p:sp>
        <p:nvSpPr>
          <p:cNvPr id="13" name="Inhaltsplatzhalter 12">
            <a:extLst>
              <a:ext uri="{FF2B5EF4-FFF2-40B4-BE49-F238E27FC236}">
                <a16:creationId xmlns:a16="http://schemas.microsoft.com/office/drawing/2014/main" id="{620F39DF-8D69-ECE6-7806-6F6558F4F971}"/>
              </a:ext>
            </a:extLst>
          </p:cNvPr>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basis for a self-determined life</a:t>
            </a:r>
          </a:p>
          <a:p>
            <a:pPr marL="0" indent="0">
              <a:buNone/>
            </a:pPr>
            <a:endParaRPr lang="en-US" dirty="0"/>
          </a:p>
          <a:p>
            <a:r>
              <a:rPr lang="en-US" sz="3200" dirty="0">
                <a:latin typeface="Arial" panose="020B0604020202020204" pitchFamily="34" charset="0"/>
                <a:cs typeface="Arial" panose="020B0604020202020204" pitchFamily="34" charset="0"/>
              </a:rPr>
              <a:t>success in the job market</a:t>
            </a:r>
          </a:p>
          <a:p>
            <a:pPr marL="0" indent="0">
              <a:buNone/>
            </a:pP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effects on the mindset of students without disabilities</a:t>
            </a:r>
          </a:p>
          <a:p>
            <a:pPr marL="0" indent="0">
              <a:buNone/>
            </a:pPr>
            <a:endParaRPr lang="en-US" dirty="0"/>
          </a:p>
          <a:p>
            <a:r>
              <a:rPr lang="en-US" sz="3200" dirty="0">
                <a:latin typeface="Arial" panose="020B0604020202020204" pitchFamily="34" charset="0"/>
                <a:cs typeface="Arial" panose="020B0604020202020204" pitchFamily="34" charset="0"/>
              </a:rPr>
              <a:t>choice for parents</a:t>
            </a:r>
          </a:p>
          <a:p>
            <a:pPr marL="0" indent="0">
              <a:buNone/>
            </a:pPr>
            <a:endParaRPr lang="en-US" dirty="0"/>
          </a:p>
          <a:p>
            <a:pPr marL="0" indent="0">
              <a:buNone/>
            </a:pPr>
            <a:endParaRPr lang="en-GB" dirty="0"/>
          </a:p>
          <a:p>
            <a:endParaRPr lang="de-AT" dirty="0"/>
          </a:p>
        </p:txBody>
      </p:sp>
    </p:spTree>
    <p:extLst>
      <p:ext uri="{BB962C8B-B14F-4D97-AF65-F5344CB8AC3E}">
        <p14:creationId xmlns:p14="http://schemas.microsoft.com/office/powerpoint/2010/main" val="270856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   </a:t>
            </a: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   </a:t>
            </a: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    Martin’s story </a:t>
            </a:r>
          </a:p>
        </p:txBody>
      </p:sp>
      <p:pic>
        <p:nvPicPr>
          <p:cNvPr id="8" name="Inhaltsplatzhalter 7" descr="A minimalistic black and white illustration of an Olympic-style K1 sprint kayak. The image is in 2D, showcasing a side view of the sleek and streamlined racing kayak.">
            <a:extLst>
              <a:ext uri="{FF2B5EF4-FFF2-40B4-BE49-F238E27FC236}">
                <a16:creationId xmlns:a16="http://schemas.microsoft.com/office/drawing/2014/main" id="{139DFF53-7A8D-1B5F-CCE0-FB424355EF23}"/>
              </a:ext>
            </a:extLst>
          </p:cNvPr>
          <p:cNvPicPr>
            <a:picLocks noGrp="1" noChangeAspect="1"/>
          </p:cNvPicPr>
          <p:nvPr>
            <p:ph idx="1"/>
          </p:nvPr>
        </p:nvPicPr>
        <p:blipFill rotWithShape="1">
          <a:blip r:embed="rId3"/>
          <a:srcRect t="8254" r="772"/>
          <a:stretch/>
        </p:blipFill>
        <p:spPr>
          <a:xfrm>
            <a:off x="5480750" y="1103086"/>
            <a:ext cx="5332393" cy="5109119"/>
          </a:xfrm>
          <a:prstGeom prst="rect">
            <a:avLst/>
          </a:prstGeom>
        </p:spPr>
      </p:pic>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1028700" y="6356350"/>
            <a:ext cx="6210300" cy="365125"/>
          </a:xfrm>
        </p:spPr>
        <p:txBody>
          <a:bodyPr vert="horz" lIns="91440" tIns="45720" rIns="91440" bIns="45720" rtlCol="0" anchor="ctr">
            <a:normAutofit/>
          </a:bodyPr>
          <a:lstStyle/>
          <a:p>
            <a:pPr algn="l">
              <a:spcAft>
                <a:spcPts val="600"/>
              </a:spcAft>
            </a:pPr>
            <a:r>
              <a:rPr lang="en-US" sz="1200" kern="1200">
                <a:solidFill>
                  <a:schemeClr val="tx1">
                    <a:alpha val="80000"/>
                  </a:schemeClr>
                </a:solidFill>
                <a:latin typeface="+mn-lt"/>
                <a:ea typeface="+mn-ea"/>
                <a:cs typeface="+mn-cs"/>
              </a:rPr>
              <a:t>#ZeroCon24</a:t>
            </a:r>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1195A9E4-2CE9-4E32-BE85-7C32F0F78A6D}" type="slidenum">
              <a:rPr lang="en-US">
                <a:solidFill>
                  <a:schemeClr val="tx1">
                    <a:alpha val="80000"/>
                  </a:schemeClr>
                </a:solidFill>
              </a:rPr>
              <a:pPr>
                <a:spcAft>
                  <a:spcPts val="600"/>
                </a:spcAft>
              </a:pPr>
              <a:t>7</a:t>
            </a:fld>
            <a:endParaRPr lang="en-US">
              <a:solidFill>
                <a:schemeClr val="tx1">
                  <a:alpha val="80000"/>
                </a:schemeClr>
              </a:solidFill>
            </a:endParaRPr>
          </a:p>
        </p:txBody>
      </p:sp>
    </p:spTree>
    <p:extLst>
      <p:ext uri="{BB962C8B-B14F-4D97-AF65-F5344CB8AC3E}">
        <p14:creationId xmlns:p14="http://schemas.microsoft.com/office/powerpoint/2010/main" val="137927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Financing, transferability and challenges </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792517"/>
            <a:ext cx="10515600" cy="4050343"/>
          </a:xfrm>
        </p:spPr>
        <p:txBody>
          <a:bodyPr>
            <a:normAutofit fontScale="85000" lnSpcReduction="20000"/>
          </a:bodyPr>
          <a:lstStyle/>
          <a:p>
            <a:r>
              <a:rPr lang="en-US" dirty="0">
                <a:latin typeface="Arial" panose="020B0604020202020204" pitchFamily="34" charset="0"/>
                <a:cs typeface="Arial" panose="020B0604020202020204" pitchFamily="34" charset="0"/>
              </a:rPr>
              <a:t>state funded</a:t>
            </a:r>
          </a:p>
          <a:p>
            <a:pPr marL="0" indent="0">
              <a:buNone/>
            </a:pPr>
            <a:endParaRPr lang="en-US" dirty="0"/>
          </a:p>
          <a:p>
            <a:r>
              <a:rPr lang="en-US" dirty="0">
                <a:latin typeface="Arial" panose="020B0604020202020204" pitchFamily="34" charset="0"/>
                <a:cs typeface="Arial" panose="020B0604020202020204" pitchFamily="34" charset="0"/>
              </a:rPr>
              <a:t>importance of political will         </a:t>
            </a:r>
          </a:p>
          <a:p>
            <a:endParaRPr lang="en-US" dirty="0"/>
          </a:p>
          <a:p>
            <a:r>
              <a:rPr lang="en-US" dirty="0">
                <a:latin typeface="Arial" panose="020B0604020202020204" pitchFamily="34" charset="0"/>
                <a:cs typeface="Arial" panose="020B0604020202020204" pitchFamily="34" charset="0"/>
              </a:rPr>
              <a:t>real-world considerations</a:t>
            </a:r>
          </a:p>
          <a:p>
            <a:endParaRPr lang="en-US" dirty="0">
              <a:latin typeface="Arial" panose="020B0604020202020204" pitchFamily="34" charset="0"/>
              <a:cs typeface="Arial" panose="020B0604020202020204" pitchFamily="34" charset="0"/>
            </a:endParaRPr>
          </a:p>
          <a:p>
            <a:r>
              <a:rPr lang="en-GB" sz="2800" dirty="0">
                <a:effectLst/>
                <a:latin typeface="Arial" panose="020B0604020202020204" pitchFamily="34" charset="0"/>
                <a:ea typeface="Calibri" panose="020F0502020204030204" pitchFamily="34" charset="0"/>
              </a:rPr>
              <a:t>adaptive educational approach</a:t>
            </a:r>
            <a:r>
              <a:rPr lang="en-US" dirty="0">
                <a:latin typeface="Arial" panose="020B0604020202020204" pitchFamily="34" charset="0"/>
                <a:cs typeface="Arial" panose="020B0604020202020204" pitchFamily="34" charset="0"/>
              </a:rPr>
              <a:t>    </a:t>
            </a:r>
          </a:p>
          <a:p>
            <a:endParaRPr lang="en-US" dirty="0"/>
          </a:p>
          <a:p>
            <a:pPr marL="0" indent="0">
              <a:buNone/>
            </a:pPr>
            <a:r>
              <a:rPr lang="en-GB" dirty="0"/>
              <a:t>                                                 </a:t>
            </a:r>
          </a:p>
          <a:p>
            <a:pPr marL="0" indent="0">
              <a:buNone/>
            </a:pPr>
            <a:r>
              <a:rPr lang="en-GB" dirty="0"/>
              <a:t>       </a:t>
            </a:r>
            <a:r>
              <a:rPr lang="en-GB" sz="800" dirty="0"/>
              <a:t>                                                                                                                                                                                                                                                                                                                                                                                                                           www.szu.at</a:t>
            </a:r>
            <a:endParaRPr lang="en-US" dirty="0"/>
          </a:p>
        </p:txBody>
      </p:sp>
      <p:pic>
        <p:nvPicPr>
          <p:cNvPr id="7" name="Grafik 6" descr="You can see the front view of our school from Ungargasse.">
            <a:extLst>
              <a:ext uri="{FF2B5EF4-FFF2-40B4-BE49-F238E27FC236}">
                <a16:creationId xmlns:a16="http://schemas.microsoft.com/office/drawing/2014/main" id="{F1A579BF-FC28-1AEC-BEE1-98FE7E4AF6FC}"/>
              </a:ext>
            </a:extLst>
          </p:cNvPr>
          <p:cNvPicPr>
            <a:picLocks noChangeAspect="1"/>
          </p:cNvPicPr>
          <p:nvPr/>
        </p:nvPicPr>
        <p:blipFill>
          <a:blip r:embed="rId3"/>
          <a:stretch>
            <a:fillRect/>
          </a:stretch>
        </p:blipFill>
        <p:spPr>
          <a:xfrm>
            <a:off x="5223702" y="1792518"/>
            <a:ext cx="5974308" cy="3404713"/>
          </a:xfrm>
          <a:prstGeom prst="rect">
            <a:avLst/>
          </a:prstGeom>
          <a:ln>
            <a:no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8</a:t>
            </a:fld>
            <a:endParaRPr lang="en-GB"/>
          </a:p>
        </p:txBody>
      </p:sp>
    </p:spTree>
    <p:extLst>
      <p:ext uri="{BB962C8B-B14F-4D97-AF65-F5344CB8AC3E}">
        <p14:creationId xmlns:p14="http://schemas.microsoft.com/office/powerpoint/2010/main" val="74454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normAutofit/>
          </a:bodyPr>
          <a:lstStyle/>
          <a:p>
            <a:pPr algn="ctr"/>
            <a:r>
              <a:rPr lang="en-US" sz="4000" b="1" dirty="0">
                <a:latin typeface="Arial" panose="020B0604020202020204" pitchFamily="34" charset="0"/>
                <a:cs typeface="Arial" panose="020B0604020202020204" pitchFamily="34" charset="0"/>
              </a:rPr>
              <a:t>Outlook for the future</a:t>
            </a:r>
            <a:endParaRPr lang="en-GB" sz="4000" b="1" dirty="0">
              <a:latin typeface="Arial" panose="020B0604020202020204" pitchFamily="34" charset="0"/>
              <a:cs typeface="Arial" panose="020B0604020202020204" pitchFamily="34" charset="0"/>
            </a:endParaRPr>
          </a:p>
        </p:txBody>
      </p:sp>
      <p:pic>
        <p:nvPicPr>
          <p:cNvPr id="7" name="Inhaltsplatzhalter 6" descr="You see a glass sphere on a stand, depicting a bright future with a diverse group of people inside, including a person in a wheelchair, surrounded by flowers, trees, and happiness.">
            <a:extLst>
              <a:ext uri="{FF2B5EF4-FFF2-40B4-BE49-F238E27FC236}">
                <a16:creationId xmlns:a16="http://schemas.microsoft.com/office/drawing/2014/main" id="{3256D2F2-6822-30D5-31CB-042061C4F18A}"/>
              </a:ext>
            </a:extLst>
          </p:cNvPr>
          <p:cNvPicPr>
            <a:picLocks noGrp="1" noChangeAspect="1"/>
          </p:cNvPicPr>
          <p:nvPr>
            <p:ph idx="1"/>
          </p:nvPr>
        </p:nvPicPr>
        <p:blipFill>
          <a:blip r:embed="rId3"/>
          <a:stretch>
            <a:fillRect/>
          </a:stretch>
        </p:blipFill>
        <p:spPr>
          <a:xfrm>
            <a:off x="3733861" y="1409223"/>
            <a:ext cx="4594445" cy="4702408"/>
          </a:xfrm>
          <a:prstGeom prst="ellipse">
            <a:avLst/>
          </a:prstGeom>
        </p:spPr>
      </p:pic>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9</a:t>
            </a:fld>
            <a:endParaRPr lang="en-GB"/>
          </a:p>
        </p:txBody>
      </p:sp>
    </p:spTree>
    <p:extLst>
      <p:ext uri="{BB962C8B-B14F-4D97-AF65-F5344CB8AC3E}">
        <p14:creationId xmlns:p14="http://schemas.microsoft.com/office/powerpoint/2010/main" val="822268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1345</Words>
  <Application>Microsoft Office PowerPoint</Application>
  <PresentationFormat>Breitbild</PresentationFormat>
  <Paragraphs>142</Paragraphs>
  <Slides>10</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Cambria</vt:lpstr>
      <vt:lpstr>Office Theme</vt:lpstr>
      <vt:lpstr>Reverse Integration Policy</vt:lpstr>
      <vt:lpstr>Brief Introduction to our school</vt:lpstr>
      <vt:lpstr>Features of our school model</vt:lpstr>
      <vt:lpstr>Further details</vt:lpstr>
      <vt:lpstr>The innovative aspects</vt:lpstr>
      <vt:lpstr>The impact</vt:lpstr>
      <vt:lpstr>            Martin’s story </vt:lpstr>
      <vt:lpstr>Financing, transferability and challenges </vt:lpstr>
      <vt:lpstr>Outlook for the future</vt:lpstr>
      <vt:lpstr>Added value for all SZU students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Anna Königseder</cp:lastModifiedBy>
  <cp:revision>69</cp:revision>
  <dcterms:created xsi:type="dcterms:W3CDTF">2022-12-05T13:52:15Z</dcterms:created>
  <dcterms:modified xsi:type="dcterms:W3CDTF">2024-02-12T11:57:52Z</dcterms:modified>
</cp:coreProperties>
</file>