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8" r:id="rId2"/>
    <p:sldId id="582" r:id="rId3"/>
    <p:sldId id="583" r:id="rId4"/>
    <p:sldId id="584" r:id="rId5"/>
    <p:sldId id="58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670" autoAdjust="0"/>
    <p:restoredTop sz="75497" autoAdjust="0"/>
  </p:normalViewPr>
  <p:slideViewPr>
    <p:cSldViewPr snapToGrid="0">
      <p:cViewPr varScale="1">
        <p:scale>
          <a:sx n="75" d="100"/>
          <a:sy n="75" d="100"/>
        </p:scale>
        <p:origin x="72" y="252"/>
      </p:cViewPr>
      <p:guideLst/>
    </p:cSldViewPr>
  </p:slid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02/03/2025</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02/03/2025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your notes here.</a:t>
            </a:r>
          </a:p>
          <a:p>
            <a:r>
              <a:rPr lang="en-US" dirty="0"/>
              <a:t>Title; First name, last name of speaker(s); Name of Organization, Name of Country, Name of Session (as written in Agenda)</a:t>
            </a:r>
          </a:p>
          <a:p>
            <a:r>
              <a:rPr lang="en-US" dirty="0"/>
              <a:t>#ZeroCon24</a:t>
            </a:r>
          </a:p>
          <a:p>
            <a:r>
              <a:rPr lang="en-US" dirty="0"/>
              <a:t>Day and Time of Session</a:t>
            </a: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1823451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4184338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8339893" cy="584775"/>
          </a:xfrm>
          <a:prstGeom prst="rect">
            <a:avLst/>
          </a:prstGeom>
          <a:noFill/>
        </p:spPr>
        <p:txBody>
          <a:bodyPr wrap="square">
            <a:spAutoFit/>
          </a:bodyPr>
          <a:lstStyle/>
          <a:p>
            <a:r>
              <a:rPr lang="en-US" sz="3200" b="0" dirty="0">
                <a:solidFill>
                  <a:srgbClr val="2B882E"/>
                </a:solidFill>
                <a:latin typeface="Arial" panose="020B0604020202020204" pitchFamily="34" charset="0"/>
                <a:cs typeface="Arial" panose="020B0604020202020204" pitchFamily="34" charset="0"/>
              </a:rPr>
              <a:t>Zero Project Conference 2025 (#ZeroCon25)</a:t>
            </a:r>
            <a:endParaRPr lang="en-GB" sz="3200" b="0"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02/03/2025</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02/03/2025</a:t>
            </a:fld>
            <a:endParaRPr lang="en-GB"/>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02/03/2025</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02/03/2025</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02/03/2025</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02/03/2025</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#ZeroCon25</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02/03/2025</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#ZeroCon25</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02/03/2025</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#ZeroCon25</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02/03/2025</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02/03/2025</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02/03/2025</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#ZeroCon25</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a:t>
            </a:fld>
            <a:endParaRPr lang="en-GB"/>
          </a:p>
        </p:txBody>
      </p:sp>
      <p:sp>
        <p:nvSpPr>
          <p:cNvPr id="8" name="CuadroTexto 7">
            <a:extLst>
              <a:ext uri="{FF2B5EF4-FFF2-40B4-BE49-F238E27FC236}">
                <a16:creationId xmlns:a16="http://schemas.microsoft.com/office/drawing/2014/main" id="{AF61A7D2-CDA5-6F10-E3B4-C41034E06623}"/>
              </a:ext>
            </a:extLst>
          </p:cNvPr>
          <p:cNvSpPr txBox="1"/>
          <p:nvPr userDrawn="1">
            <p:extLst>
              <p:ext uri="{1162E1C5-73C7-4A58-AE30-91384D911F3F}">
                <p184:classification xmlns:p184="http://schemas.microsoft.com/office/powerpoint/2018/4/main" val="ftr"/>
              </p:ext>
            </p:extLst>
          </p:nvPr>
        </p:nvSpPr>
        <p:spPr>
          <a:xfrm>
            <a:off x="63500" y="6642100"/>
            <a:ext cx="868363" cy="152400"/>
          </a:xfrm>
          <a:prstGeom prst="rect">
            <a:avLst/>
          </a:prstGeom>
        </p:spPr>
        <p:txBody>
          <a:bodyPr horzOverflow="overflow" lIns="0" tIns="0" rIns="0" bIns="0">
            <a:spAutoFit/>
          </a:bodyPr>
          <a:lstStyle/>
          <a:p>
            <a:pPr algn="l"/>
            <a:r>
              <a:rPr lang="es-ES" sz="1000">
                <a:solidFill>
                  <a:srgbClr val="000000"/>
                </a:solidFill>
                <a:latin typeface="Calibri" panose="020F0502020204030204" pitchFamily="34" charset="0"/>
                <a:cs typeface="Calibri" panose="020F0502020204030204" pitchFamily="34" charset="0"/>
              </a:rPr>
              <a:t>Sólo uso interno</a:t>
            </a:r>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431073" y="1201784"/>
            <a:ext cx="11390812" cy="2073065"/>
          </a:xfrm>
        </p:spPr>
        <p:txBody>
          <a:bodyPr/>
          <a:lstStyle/>
          <a:p>
            <a:r>
              <a:rPr lang="en-US" sz="7200" dirty="0">
                <a:solidFill>
                  <a:srgbClr val="595959"/>
                </a:solidFill>
                <a:latin typeface="Roboto" panose="02000000000000000000" pitchFamily="2" charset="0"/>
                <a:ea typeface="Roboto" panose="02000000000000000000" pitchFamily="2" charset="0"/>
              </a:rPr>
              <a:t>Por </a:t>
            </a:r>
            <a:r>
              <a:rPr lang="en-US" sz="7200" dirty="0" err="1">
                <a:solidFill>
                  <a:srgbClr val="595959"/>
                </a:solidFill>
                <a:latin typeface="Roboto" panose="02000000000000000000" pitchFamily="2" charset="0"/>
                <a:ea typeface="Roboto" panose="02000000000000000000" pitchFamily="2" charset="0"/>
              </a:rPr>
              <a:t>Talento</a:t>
            </a:r>
            <a:r>
              <a:rPr lang="en-US" sz="7200" dirty="0">
                <a:solidFill>
                  <a:srgbClr val="595959"/>
                </a:solidFill>
                <a:latin typeface="Roboto" panose="02000000000000000000" pitchFamily="2" charset="0"/>
                <a:ea typeface="Roboto" panose="02000000000000000000" pitchFamily="2" charset="0"/>
              </a:rPr>
              <a:t> Latam</a:t>
            </a:r>
            <a:endParaRPr lang="en-GB" dirty="0">
              <a:solidFill>
                <a:srgbClr val="595959"/>
              </a:solidFill>
              <a:latin typeface="Roboto" panose="02000000000000000000" pitchFamily="2" charset="0"/>
              <a:ea typeface="Roboto" panose="02000000000000000000" pitchFamily="2" charset="0"/>
            </a:endParaRPr>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509451" y="3444665"/>
            <a:ext cx="11234057" cy="2211557"/>
          </a:xfrm>
        </p:spPr>
        <p:txBody>
          <a:bodyPr>
            <a:normAutofit/>
          </a:bodyPr>
          <a:lstStyle/>
          <a:p>
            <a:r>
              <a:rPr lang="en-US" dirty="0">
                <a:solidFill>
                  <a:srgbClr val="595959"/>
                </a:solidFill>
                <a:latin typeface="Roboto" panose="02000000000000000000" pitchFamily="2" charset="0"/>
                <a:ea typeface="Roboto" panose="02000000000000000000" pitchFamily="2" charset="0"/>
              </a:rPr>
              <a:t>Edurne Alvarez de Mon</a:t>
            </a:r>
          </a:p>
          <a:p>
            <a:r>
              <a:rPr lang="en-US" dirty="0">
                <a:solidFill>
                  <a:srgbClr val="595959"/>
                </a:solidFill>
                <a:latin typeface="Roboto" panose="02000000000000000000" pitchFamily="2" charset="0"/>
                <a:ea typeface="Roboto" panose="02000000000000000000" pitchFamily="2" charset="0"/>
              </a:rPr>
              <a:t>ONCE FOUNDATION</a:t>
            </a:r>
          </a:p>
          <a:p>
            <a:r>
              <a:rPr lang="en-US" dirty="0">
                <a:solidFill>
                  <a:srgbClr val="595959"/>
                </a:solidFill>
                <a:latin typeface="Roboto" panose="02000000000000000000" pitchFamily="2" charset="0"/>
                <a:ea typeface="Roboto" panose="02000000000000000000" pitchFamily="2" charset="0"/>
              </a:rPr>
              <a:t>Colombia, Costa Rica, Ecuador, Dominican Republic &amp; Uruguay</a:t>
            </a:r>
          </a:p>
          <a:p>
            <a:r>
              <a:rPr lang="en-US" dirty="0">
                <a:solidFill>
                  <a:srgbClr val="595959"/>
                </a:solidFill>
              </a:rPr>
              <a:t>Disabled People Organizations as 360°</a:t>
            </a:r>
            <a:endParaRPr lang="en-GB" dirty="0">
              <a:solidFill>
                <a:srgbClr val="595959"/>
              </a:solidFill>
            </a:endParaRPr>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842554" y="5692088"/>
            <a:ext cx="10567851"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GB" sz="1800" dirty="0">
                <a:solidFill>
                  <a:srgbClr val="595959"/>
                </a:solidFill>
                <a:effectLst/>
                <a:latin typeface="Arial" panose="020B0604020202020204" pitchFamily="34" charset="0"/>
                <a:ea typeface="MS Mincho" panose="02020609040205080304" pitchFamily="49" charset="-128"/>
              </a:rPr>
              <a:t>Friday, March 7, 2025. 1:40 PM</a:t>
            </a:r>
            <a:endParaRPr lang="en-US" sz="2400" b="1" dirty="0">
              <a:solidFill>
                <a:srgbClr val="595959"/>
              </a:solidFill>
              <a:latin typeface="Roboto" panose="02000000000000000000" pitchFamily="2" charset="0"/>
              <a:ea typeface="Roboto" panose="02000000000000000000" pitchFamily="2" charset="0"/>
            </a:endParaRPr>
          </a:p>
        </p:txBody>
      </p:sp>
      <p:sp>
        <p:nvSpPr>
          <p:cNvPr id="7" name="Slide Number Placeholder 6">
            <a:extLst>
              <a:ext uri="{FF2B5EF4-FFF2-40B4-BE49-F238E27FC236}">
                <a16:creationId xmlns:a16="http://schemas.microsoft.com/office/drawing/2014/main" id="{59DF2F47-DE12-0075-6EDB-366148F7F176}"/>
              </a:ext>
            </a:extLst>
          </p:cNvPr>
          <p:cNvSpPr>
            <a:spLocks noGrp="1"/>
          </p:cNvSpPr>
          <p:nvPr>
            <p:ph type="sldNum" sz="quarter" idx="12"/>
          </p:nvPr>
        </p:nvSpPr>
        <p:spPr/>
        <p:txBody>
          <a:bodyPr/>
          <a:lstStyle/>
          <a:p>
            <a:fld id="{1195A9E4-2CE9-4E32-BE85-7C32F0F78A6D}" type="slidenum">
              <a:rPr lang="en-GB" smtClean="0">
                <a:latin typeface="Roboto" panose="02000000000000000000" pitchFamily="2" charset="0"/>
                <a:ea typeface="Roboto" panose="02000000000000000000" pitchFamily="2" charset="0"/>
              </a:rPr>
              <a:t>1</a:t>
            </a:fld>
            <a:endParaRPr lang="en-GB">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437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4271CB95-28FA-747B-3C51-996F420F772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pl-PL" dirty="0" err="1"/>
              <a:t>Our</a:t>
            </a:r>
            <a:r>
              <a:rPr lang="pl-PL" dirty="0"/>
              <a:t> </a:t>
            </a:r>
            <a:r>
              <a:rPr lang="pl-PL" dirty="0" err="1"/>
              <a:t>Goal</a:t>
            </a:r>
            <a:r>
              <a:rPr lang="pl-PL" dirty="0"/>
              <a:t> </a:t>
            </a:r>
            <a:endParaRPr lang="en-GB" dirty="0"/>
          </a:p>
        </p:txBody>
      </p:sp>
      <p:sp>
        <p:nvSpPr>
          <p:cNvPr id="2" name="pole tekstowe 1">
            <a:extLst>
              <a:ext uri="{FF2B5EF4-FFF2-40B4-BE49-F238E27FC236}">
                <a16:creationId xmlns:a16="http://schemas.microsoft.com/office/drawing/2014/main" id="{0B27678F-34EC-9D2C-4EEA-460DA5BDDAA7}"/>
              </a:ext>
            </a:extLst>
          </p:cNvPr>
          <p:cNvSpPr txBox="1"/>
          <p:nvPr/>
        </p:nvSpPr>
        <p:spPr>
          <a:xfrm>
            <a:off x="603606" y="784644"/>
            <a:ext cx="11435994" cy="2616101"/>
          </a:xfrm>
          <a:prstGeom prst="rect">
            <a:avLst/>
          </a:prstGeom>
          <a:noFill/>
        </p:spPr>
        <p:txBody>
          <a:bodyPr wrap="square" rtlCol="0">
            <a:spAutoFit/>
          </a:bodyPr>
          <a:lstStyle/>
          <a:p>
            <a:r>
              <a:rPr lang="pl-PL" sz="2800" b="1" dirty="0" err="1">
                <a:solidFill>
                  <a:srgbClr val="595959"/>
                </a:solidFill>
              </a:rPr>
              <a:t>Our</a:t>
            </a:r>
            <a:r>
              <a:rPr lang="pl-PL" sz="2800" b="1" dirty="0">
                <a:solidFill>
                  <a:srgbClr val="595959"/>
                </a:solidFill>
              </a:rPr>
              <a:t> </a:t>
            </a:r>
            <a:r>
              <a:rPr lang="pl-PL" sz="2800" b="1" dirty="0" err="1">
                <a:solidFill>
                  <a:srgbClr val="595959"/>
                </a:solidFill>
              </a:rPr>
              <a:t>Goal</a:t>
            </a:r>
            <a:r>
              <a:rPr lang="pl-PL" sz="2800" b="1" dirty="0">
                <a:solidFill>
                  <a:srgbClr val="595959"/>
                </a:solidFill>
              </a:rPr>
              <a:t>:  </a:t>
            </a:r>
            <a:r>
              <a:rPr lang="es-ES" sz="2800" dirty="0">
                <a:solidFill>
                  <a:srgbClr val="595959"/>
                </a:solidFill>
              </a:rPr>
              <a:t>T</a:t>
            </a:r>
            <a:r>
              <a:rPr lang="en-US" sz="2800" dirty="0">
                <a:solidFill>
                  <a:srgbClr val="595959"/>
                </a:solidFill>
              </a:rPr>
              <a:t>o improve labor inclusion opportunities for persons with disabilities by implementing a comprehensive job placement mechanism tailored to existing conditions, structures, and initiatives, in both the private (including self-employment and entrepreneurship) and public sectors. </a:t>
            </a:r>
            <a:r>
              <a:rPr lang="es-ES" sz="2800" dirty="0">
                <a:solidFill>
                  <a:srgbClr val="595959"/>
                </a:solidFill>
              </a:rPr>
              <a:t> </a:t>
            </a:r>
            <a:endParaRPr lang="pl-PL" sz="2800" dirty="0">
              <a:solidFill>
                <a:srgbClr val="595959"/>
              </a:solidFill>
            </a:endParaRPr>
          </a:p>
          <a:p>
            <a:endParaRPr lang="pl-PL" sz="2400" dirty="0">
              <a:solidFill>
                <a:srgbClr val="595959"/>
              </a:solidFill>
            </a:endParaRPr>
          </a:p>
          <a:p>
            <a:r>
              <a:rPr lang="es-ES" sz="2800" b="1" dirty="0">
                <a:solidFill>
                  <a:srgbClr val="595959"/>
                </a:solidFill>
              </a:rPr>
              <a:t>Building capacity and changing lives.</a:t>
            </a:r>
            <a:r>
              <a:rPr lang="pl-PL" sz="2800" b="1" dirty="0">
                <a:solidFill>
                  <a:srgbClr val="595959"/>
                </a:solidFill>
              </a:rPr>
              <a:t> </a:t>
            </a:r>
            <a:r>
              <a:rPr lang="pl-PL" sz="2800" dirty="0">
                <a:solidFill>
                  <a:srgbClr val="595959"/>
                </a:solidFill>
              </a:rPr>
              <a:t>F</a:t>
            </a:r>
            <a:r>
              <a:rPr lang="es-ES" sz="2800" dirty="0">
                <a:solidFill>
                  <a:srgbClr val="595959"/>
                </a:solidFill>
              </a:rPr>
              <a:t>ive countries – five ap</a:t>
            </a:r>
            <a:r>
              <a:rPr lang="pl-PL" sz="2800" dirty="0">
                <a:solidFill>
                  <a:srgbClr val="595959"/>
                </a:solidFill>
              </a:rPr>
              <a:t>p</a:t>
            </a:r>
            <a:r>
              <a:rPr lang="es-ES" sz="2800" dirty="0">
                <a:solidFill>
                  <a:srgbClr val="595959"/>
                </a:solidFill>
              </a:rPr>
              <a:t>roaches</a:t>
            </a:r>
            <a:r>
              <a:rPr lang="pl-PL" sz="2800" dirty="0">
                <a:solidFill>
                  <a:srgbClr val="595959"/>
                </a:solidFill>
              </a:rPr>
              <a:t>:</a:t>
            </a:r>
            <a:r>
              <a:rPr lang="pl-PL" sz="2800" dirty="0">
                <a:solidFill>
                  <a:srgbClr val="595959"/>
                </a:solidFill>
                <a:latin typeface="Calibri"/>
              </a:rPr>
              <a:t>y</a:t>
            </a:r>
            <a:endParaRPr lang="en-GB" dirty="0">
              <a:solidFill>
                <a:srgbClr val="595959"/>
              </a:solidFill>
            </a:endParaRPr>
          </a:p>
        </p:txBody>
      </p:sp>
      <p:pic>
        <p:nvPicPr>
          <p:cNvPr id="8" name="Imagen 7">
            <a:extLst>
              <a:ext uri="{FF2B5EF4-FFF2-40B4-BE49-F238E27FC236}">
                <a16:creationId xmlns:a16="http://schemas.microsoft.com/office/drawing/2014/main" id="{244F322B-416E-496D-BFC7-5D158914A6F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77801"/>
            <a:ext cx="1985433" cy="606843"/>
          </a:xfrm>
          <a:prstGeom prst="rect">
            <a:avLst/>
          </a:prstGeom>
        </p:spPr>
      </p:pic>
      <p:pic>
        <p:nvPicPr>
          <p:cNvPr id="10" name="Picture 4" descr=" Costa Rica flag and map">
            <a:extLst>
              <a:ext uri="{FF2B5EF4-FFF2-40B4-BE49-F238E27FC236}">
                <a16:creationId xmlns:a16="http://schemas.microsoft.com/office/drawing/2014/main" id="{7FB0336A-9E27-4F70-A478-7004DD4299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571" y="3329755"/>
            <a:ext cx="594413" cy="576164"/>
          </a:xfrm>
          <a:prstGeom prst="rect">
            <a:avLst/>
          </a:prstGeom>
          <a:noFill/>
          <a:extLst>
            <a:ext uri="{909E8E84-426E-40DD-AFC4-6F175D3DCCD1}">
              <a14:hiddenFill xmlns:a14="http://schemas.microsoft.com/office/drawing/2010/main">
                <a:solidFill>
                  <a:srgbClr val="FFFFFF"/>
                </a:solidFill>
              </a14:hiddenFill>
            </a:ext>
          </a:extLst>
        </p:spPr>
      </p:pic>
      <p:sp>
        <p:nvSpPr>
          <p:cNvPr id="23" name="pole tekstowe 22">
            <a:extLst>
              <a:ext uri="{FF2B5EF4-FFF2-40B4-BE49-F238E27FC236}">
                <a16:creationId xmlns:a16="http://schemas.microsoft.com/office/drawing/2014/main" id="{8DFB2D54-7DD1-18D4-A5E8-882CF082A850}"/>
              </a:ext>
            </a:extLst>
          </p:cNvPr>
          <p:cNvSpPr txBox="1"/>
          <p:nvPr/>
        </p:nvSpPr>
        <p:spPr>
          <a:xfrm>
            <a:off x="603606" y="3280740"/>
            <a:ext cx="11103120" cy="523220"/>
          </a:xfrm>
          <a:prstGeom prst="rect">
            <a:avLst/>
          </a:prstGeom>
          <a:noFill/>
        </p:spPr>
        <p:txBody>
          <a:bodyPr wrap="square">
            <a:spAutoFit/>
          </a:bodyPr>
          <a:lstStyle/>
          <a:p>
            <a:pPr marL="1428750" lvl="2" indent="-514350">
              <a:buFont typeface="+mj-lt"/>
              <a:buAutoNum type="arabicPeriod"/>
            </a:pPr>
            <a:r>
              <a:rPr lang="es-ES" sz="2800" dirty="0">
                <a:solidFill>
                  <a:srgbClr val="595959"/>
                </a:solidFill>
                <a:ea typeface="+mn-ea"/>
                <a:cs typeface="+mn-cs"/>
              </a:rPr>
              <a:t>Lead by a Public – private colaboration</a:t>
            </a:r>
            <a:r>
              <a:rPr lang="pl-PL" sz="2800" dirty="0">
                <a:solidFill>
                  <a:srgbClr val="595959"/>
                </a:solidFill>
                <a:ea typeface="+mn-ea"/>
                <a:cs typeface="+mn-cs"/>
              </a:rPr>
              <a:t> – Costa Rica</a:t>
            </a:r>
          </a:p>
        </p:txBody>
      </p:sp>
      <p:pic>
        <p:nvPicPr>
          <p:cNvPr id="9" name="Picture 2" descr="Colombian flag and map">
            <a:extLst>
              <a:ext uri="{FF2B5EF4-FFF2-40B4-BE49-F238E27FC236}">
                <a16:creationId xmlns:a16="http://schemas.microsoft.com/office/drawing/2014/main" id="{5F2D6CF9-EC09-47D5-88E0-71FFEF2FEC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3420" y="3900817"/>
            <a:ext cx="714714" cy="734296"/>
          </a:xfrm>
          <a:prstGeom prst="rect">
            <a:avLst/>
          </a:prstGeom>
          <a:noFill/>
          <a:extLst>
            <a:ext uri="{909E8E84-426E-40DD-AFC4-6F175D3DCCD1}">
              <a14:hiddenFill xmlns:a14="http://schemas.microsoft.com/office/drawing/2010/main">
                <a:solidFill>
                  <a:srgbClr val="FFFFFF"/>
                </a:solidFill>
              </a14:hiddenFill>
            </a:ext>
          </a:extLst>
        </p:spPr>
      </p:pic>
      <p:sp>
        <p:nvSpPr>
          <p:cNvPr id="22" name="pole tekstowe 21">
            <a:extLst>
              <a:ext uri="{FF2B5EF4-FFF2-40B4-BE49-F238E27FC236}">
                <a16:creationId xmlns:a16="http://schemas.microsoft.com/office/drawing/2014/main" id="{8C333CC2-1896-B76E-CD1E-10117132A56F}"/>
              </a:ext>
            </a:extLst>
          </p:cNvPr>
          <p:cNvSpPr txBox="1"/>
          <p:nvPr/>
        </p:nvSpPr>
        <p:spPr>
          <a:xfrm>
            <a:off x="603606" y="3582626"/>
            <a:ext cx="11103120" cy="954107"/>
          </a:xfrm>
          <a:prstGeom prst="rect">
            <a:avLst/>
          </a:prstGeom>
          <a:noFill/>
        </p:spPr>
        <p:txBody>
          <a:bodyPr wrap="square">
            <a:spAutoFit/>
          </a:bodyPr>
          <a:lstStyle/>
          <a:p>
            <a:pPr marL="1428750" lvl="2" indent="-514350">
              <a:buFont typeface="+mj-lt"/>
              <a:buAutoNum type="arabicPeriod"/>
            </a:pPr>
            <a:endParaRPr lang="pl-PL" sz="2800" dirty="0">
              <a:solidFill>
                <a:srgbClr val="595959"/>
              </a:solidFill>
              <a:ea typeface="+mn-ea"/>
              <a:cs typeface="+mn-cs"/>
            </a:endParaRPr>
          </a:p>
          <a:p>
            <a:pPr marL="1428750" lvl="2" indent="-514350">
              <a:buFont typeface="+mj-lt"/>
              <a:buAutoNum type="arabicPeriod" startAt="2"/>
            </a:pPr>
            <a:r>
              <a:rPr lang="es-ES" sz="2800" kern="1200" dirty="0">
                <a:solidFill>
                  <a:srgbClr val="595959"/>
                </a:solidFill>
                <a:ea typeface="+mn-ea"/>
                <a:cs typeface="+mn-cs"/>
              </a:rPr>
              <a:t>Lead by Family Compensations Funds</a:t>
            </a:r>
            <a:r>
              <a:rPr lang="pl-PL" sz="2800" dirty="0">
                <a:solidFill>
                  <a:srgbClr val="595959"/>
                </a:solidFill>
              </a:rPr>
              <a:t> - </a:t>
            </a:r>
            <a:r>
              <a:rPr lang="pl-PL" sz="2800" dirty="0" err="1">
                <a:solidFill>
                  <a:srgbClr val="595959"/>
                </a:solidFill>
              </a:rPr>
              <a:t>Colombia</a:t>
            </a:r>
            <a:endParaRPr lang="pl-PL" sz="2800" dirty="0">
              <a:solidFill>
                <a:srgbClr val="595959"/>
              </a:solidFill>
            </a:endParaRPr>
          </a:p>
        </p:txBody>
      </p:sp>
      <p:pic>
        <p:nvPicPr>
          <p:cNvPr id="17" name="Imagen 16" descr="Ecuador flag and map&#10;">
            <a:extLst>
              <a:ext uri="{FF2B5EF4-FFF2-40B4-BE49-F238E27FC236}">
                <a16:creationId xmlns:a16="http://schemas.microsoft.com/office/drawing/2014/main" id="{BEB2A506-F3F6-4326-90CE-E169D1F756FC}"/>
              </a:ext>
            </a:extLst>
          </p:cNvPr>
          <p:cNvPicPr>
            <a:picLocks noChangeAspect="1"/>
          </p:cNvPicPr>
          <p:nvPr/>
        </p:nvPicPr>
        <p:blipFill rotWithShape="1">
          <a:blip r:embed="rId6"/>
          <a:srcRect l="38499" t="57111" r="56459" b="33111"/>
          <a:stretch/>
        </p:blipFill>
        <p:spPr>
          <a:xfrm>
            <a:off x="948237" y="4638742"/>
            <a:ext cx="597780" cy="652127"/>
          </a:xfrm>
          <a:prstGeom prst="rect">
            <a:avLst/>
          </a:prstGeom>
        </p:spPr>
      </p:pic>
      <p:sp>
        <p:nvSpPr>
          <p:cNvPr id="18" name="pole tekstowe 17">
            <a:extLst>
              <a:ext uri="{FF2B5EF4-FFF2-40B4-BE49-F238E27FC236}">
                <a16:creationId xmlns:a16="http://schemas.microsoft.com/office/drawing/2014/main" id="{37537CA3-BCDB-2F9A-4C6C-C55420B9A2FE}"/>
              </a:ext>
            </a:extLst>
          </p:cNvPr>
          <p:cNvSpPr txBox="1"/>
          <p:nvPr/>
        </p:nvSpPr>
        <p:spPr>
          <a:xfrm>
            <a:off x="603606" y="4748939"/>
            <a:ext cx="11103120" cy="523220"/>
          </a:xfrm>
          <a:prstGeom prst="rect">
            <a:avLst/>
          </a:prstGeom>
          <a:noFill/>
        </p:spPr>
        <p:txBody>
          <a:bodyPr wrap="square">
            <a:spAutoFit/>
          </a:bodyPr>
          <a:lstStyle/>
          <a:p>
            <a:pPr marL="1428750" lvl="2" indent="-514350">
              <a:buFont typeface="+mj-lt"/>
              <a:buAutoNum type="arabicPeriod" startAt="3"/>
            </a:pPr>
            <a:r>
              <a:rPr lang="es-ES" sz="2800" kern="1200" dirty="0">
                <a:solidFill>
                  <a:srgbClr val="595959"/>
                </a:solidFill>
                <a:ea typeface="+mn-ea"/>
                <a:cs typeface="+mn-cs"/>
              </a:rPr>
              <a:t>Lead by a Disability NGO with the private sector suport</a:t>
            </a:r>
            <a:r>
              <a:rPr lang="pl-PL" sz="2800" kern="1200" dirty="0">
                <a:solidFill>
                  <a:srgbClr val="595959"/>
                </a:solidFill>
                <a:ea typeface="+mn-ea"/>
                <a:cs typeface="+mn-cs"/>
              </a:rPr>
              <a:t> - </a:t>
            </a:r>
            <a:r>
              <a:rPr lang="pl-PL" sz="2800" kern="1200" dirty="0" err="1">
                <a:solidFill>
                  <a:srgbClr val="595959"/>
                </a:solidFill>
                <a:ea typeface="+mn-ea"/>
                <a:cs typeface="+mn-cs"/>
              </a:rPr>
              <a:t>Ecuador</a:t>
            </a:r>
            <a:endParaRPr lang="pl-PL" sz="2800" kern="1200" dirty="0">
              <a:solidFill>
                <a:srgbClr val="595959"/>
              </a:solidFill>
              <a:ea typeface="+mn-ea"/>
              <a:cs typeface="+mn-cs"/>
            </a:endParaRPr>
          </a:p>
        </p:txBody>
      </p:sp>
      <p:pic>
        <p:nvPicPr>
          <p:cNvPr id="12" name="Picture 8" descr="Mapa De República Dominicana Fotos e Imágenes de stock - Alamy">
            <a:extLst>
              <a:ext uri="{FF2B5EF4-FFF2-40B4-BE49-F238E27FC236}">
                <a16:creationId xmlns:a16="http://schemas.microsoft.com/office/drawing/2014/main" id="{41B57FD4-4E32-4B4A-AF16-B922677AB96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4769" b="26867"/>
          <a:stretch/>
        </p:blipFill>
        <p:spPr bwMode="auto">
          <a:xfrm>
            <a:off x="836292" y="5485509"/>
            <a:ext cx="763939" cy="506235"/>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36AD7498-97A9-7712-BE0B-2E0F9C7B9517}"/>
              </a:ext>
            </a:extLst>
          </p:cNvPr>
          <p:cNvSpPr txBox="1"/>
          <p:nvPr/>
        </p:nvSpPr>
        <p:spPr>
          <a:xfrm>
            <a:off x="603606" y="5484365"/>
            <a:ext cx="11103120" cy="523220"/>
          </a:xfrm>
          <a:prstGeom prst="rect">
            <a:avLst/>
          </a:prstGeom>
          <a:noFill/>
        </p:spPr>
        <p:txBody>
          <a:bodyPr wrap="square">
            <a:spAutoFit/>
          </a:bodyPr>
          <a:lstStyle/>
          <a:p>
            <a:pPr marL="1428750" lvl="2" indent="-514350">
              <a:buFont typeface="+mj-lt"/>
              <a:buAutoNum type="arabicPeriod" startAt="4"/>
            </a:pPr>
            <a:r>
              <a:rPr lang="es-ES" sz="2800" kern="1200" dirty="0">
                <a:solidFill>
                  <a:srgbClr val="595959"/>
                </a:solidFill>
                <a:ea typeface="+mn-ea"/>
                <a:cs typeface="+mn-cs"/>
              </a:rPr>
              <a:t>Lead by UNPD and public institutions</a:t>
            </a:r>
            <a:r>
              <a:rPr lang="pl-PL" sz="2800" kern="1200" dirty="0">
                <a:solidFill>
                  <a:srgbClr val="595959"/>
                </a:solidFill>
                <a:ea typeface="+mn-ea"/>
                <a:cs typeface="+mn-cs"/>
              </a:rPr>
              <a:t> – </a:t>
            </a:r>
            <a:r>
              <a:rPr lang="pl-PL" sz="2800" kern="1200" dirty="0" err="1">
                <a:solidFill>
                  <a:srgbClr val="595959"/>
                </a:solidFill>
                <a:ea typeface="+mn-ea"/>
                <a:cs typeface="+mn-cs"/>
              </a:rPr>
              <a:t>Dominican</a:t>
            </a:r>
            <a:r>
              <a:rPr lang="pl-PL" sz="2800" kern="1200" dirty="0">
                <a:solidFill>
                  <a:srgbClr val="595959"/>
                </a:solidFill>
                <a:ea typeface="+mn-ea"/>
                <a:cs typeface="+mn-cs"/>
              </a:rPr>
              <a:t> Republic</a:t>
            </a:r>
          </a:p>
        </p:txBody>
      </p:sp>
      <p:pic>
        <p:nvPicPr>
          <p:cNvPr id="3074" name="Picture 2" descr="Uruguay flag and map&#10;">
            <a:extLst>
              <a:ext uri="{FF2B5EF4-FFF2-40B4-BE49-F238E27FC236}">
                <a16:creationId xmlns:a16="http://schemas.microsoft.com/office/drawing/2014/main" id="{64342ECF-AEF1-315B-3F4C-29CC4FA9D1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9540" y="6170785"/>
            <a:ext cx="455174" cy="501968"/>
          </a:xfrm>
          <a:prstGeom prst="rect">
            <a:avLst/>
          </a:prstGeom>
          <a:noFill/>
          <a:extLst>
            <a:ext uri="{909E8E84-426E-40DD-AFC4-6F175D3DCCD1}">
              <a14:hiddenFill xmlns:a14="http://schemas.microsoft.com/office/drawing/2010/main">
                <a:solidFill>
                  <a:srgbClr val="FFFFFF"/>
                </a:solidFill>
              </a14:hiddenFill>
            </a:ext>
          </a:extLst>
        </p:spPr>
      </p:pic>
      <p:sp>
        <p:nvSpPr>
          <p:cNvPr id="21" name="pole tekstowe 20">
            <a:extLst>
              <a:ext uri="{FF2B5EF4-FFF2-40B4-BE49-F238E27FC236}">
                <a16:creationId xmlns:a16="http://schemas.microsoft.com/office/drawing/2014/main" id="{B8CAF13F-165A-C465-1E68-A988550D49E2}"/>
              </a:ext>
            </a:extLst>
          </p:cNvPr>
          <p:cNvSpPr txBox="1"/>
          <p:nvPr/>
        </p:nvSpPr>
        <p:spPr>
          <a:xfrm>
            <a:off x="603606" y="6222791"/>
            <a:ext cx="11103120" cy="523220"/>
          </a:xfrm>
          <a:prstGeom prst="rect">
            <a:avLst/>
          </a:prstGeom>
          <a:noFill/>
        </p:spPr>
        <p:txBody>
          <a:bodyPr wrap="square">
            <a:spAutoFit/>
          </a:bodyPr>
          <a:lstStyle/>
          <a:p>
            <a:pPr marL="1428750" lvl="2" indent="-514350">
              <a:buFont typeface="+mj-lt"/>
              <a:buAutoNum type="arabicPeriod" startAt="5"/>
            </a:pPr>
            <a:r>
              <a:rPr lang="pl-PL" sz="2800" dirty="0">
                <a:solidFill>
                  <a:srgbClr val="595959"/>
                </a:solidFill>
              </a:rPr>
              <a:t>L</a:t>
            </a:r>
            <a:r>
              <a:rPr lang="es-ES" sz="2800" dirty="0">
                <a:solidFill>
                  <a:srgbClr val="595959"/>
                </a:solidFill>
              </a:rPr>
              <a:t>ead by a social enterprise</a:t>
            </a:r>
            <a:r>
              <a:rPr lang="pl-PL" sz="2800" dirty="0">
                <a:solidFill>
                  <a:srgbClr val="595959"/>
                </a:solidFill>
              </a:rPr>
              <a:t> - </a:t>
            </a:r>
            <a:r>
              <a:rPr lang="pl-PL" sz="2800" dirty="0" err="1">
                <a:solidFill>
                  <a:srgbClr val="595959"/>
                </a:solidFill>
              </a:rPr>
              <a:t>Uruguay</a:t>
            </a:r>
            <a:endParaRPr lang="en-GB" sz="2800" dirty="0">
              <a:solidFill>
                <a:srgbClr val="595959"/>
              </a:solidFill>
            </a:endParaRPr>
          </a:p>
        </p:txBody>
      </p:sp>
    </p:spTree>
    <p:extLst>
      <p:ext uri="{BB962C8B-B14F-4D97-AF65-F5344CB8AC3E}">
        <p14:creationId xmlns:p14="http://schemas.microsoft.com/office/powerpoint/2010/main" val="3809895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4ADF4691-4D21-023E-DBAF-457DCD6F4F3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pl-PL" dirty="0" err="1"/>
              <a:t>About</a:t>
            </a:r>
            <a:r>
              <a:rPr lang="pl-PL" dirty="0"/>
              <a:t> </a:t>
            </a:r>
            <a:r>
              <a:rPr lang="pl-PL" dirty="0" err="1"/>
              <a:t>our</a:t>
            </a:r>
            <a:r>
              <a:rPr lang="pl-PL" dirty="0"/>
              <a:t> </a:t>
            </a:r>
            <a:r>
              <a:rPr lang="pl-PL" dirty="0" err="1"/>
              <a:t>work</a:t>
            </a:r>
            <a:endParaRPr lang="en-GB" dirty="0"/>
          </a:p>
        </p:txBody>
      </p:sp>
      <p:sp>
        <p:nvSpPr>
          <p:cNvPr id="6" name="TextBox 6"/>
          <p:cNvSpPr txBox="1"/>
          <p:nvPr/>
        </p:nvSpPr>
        <p:spPr>
          <a:xfrm>
            <a:off x="563806" y="1179790"/>
            <a:ext cx="11277095" cy="3046988"/>
          </a:xfrm>
          <a:prstGeom prst="rect">
            <a:avLst/>
          </a:prstGeom>
        </p:spPr>
        <p:txBody>
          <a:bodyPr wrap="square" lIns="0" tIns="0" rIns="0" bIns="0" rtlCol="0" anchor="t">
            <a:spAutoFit/>
          </a:bodyPr>
          <a:lstStyle/>
          <a:p>
            <a:pPr lvl="0"/>
            <a:r>
              <a:rPr lang="es-ES" sz="2800" dirty="0">
                <a:solidFill>
                  <a:srgbClr val="595959"/>
                </a:solidFill>
              </a:rPr>
              <a:t>Diagnostic assessment by country and engagement of stakeholders</a:t>
            </a:r>
            <a:r>
              <a:rPr lang="pl-PL" sz="2800" dirty="0">
                <a:solidFill>
                  <a:srgbClr val="595959"/>
                </a:solidFill>
              </a:rPr>
              <a:t> – </a:t>
            </a:r>
            <a:r>
              <a:rPr lang="pl-PL" sz="2800" b="1" dirty="0">
                <a:solidFill>
                  <a:srgbClr val="595959"/>
                </a:solidFill>
              </a:rPr>
              <a:t>Ex. Training in ONCE Foundation </a:t>
            </a:r>
            <a:r>
              <a:rPr lang="pl-PL" sz="2800" b="1" dirty="0" err="1">
                <a:solidFill>
                  <a:srgbClr val="595959"/>
                </a:solidFill>
              </a:rPr>
              <a:t>methodology</a:t>
            </a:r>
            <a:endParaRPr lang="pl-PL" sz="2800" b="1" dirty="0">
              <a:solidFill>
                <a:srgbClr val="595959"/>
              </a:solidFill>
            </a:endParaRPr>
          </a:p>
          <a:p>
            <a:pPr lvl="0"/>
            <a:endParaRPr lang="pl-PL" sz="1000" dirty="0">
              <a:solidFill>
                <a:srgbClr val="595959"/>
              </a:solidFill>
            </a:endParaRPr>
          </a:p>
          <a:p>
            <a:r>
              <a:rPr lang="es-ES" sz="2800" dirty="0">
                <a:solidFill>
                  <a:srgbClr val="595959"/>
                </a:solidFill>
              </a:rPr>
              <a:t>Creation of the Inserta ecosystem: an open, inclusive, and accessible labor market</a:t>
            </a:r>
            <a:r>
              <a:rPr lang="pl-PL" sz="2800" dirty="0">
                <a:solidFill>
                  <a:srgbClr val="595959"/>
                </a:solidFill>
              </a:rPr>
              <a:t> – </a:t>
            </a:r>
            <a:r>
              <a:rPr lang="pl-PL" sz="2800" b="1" dirty="0">
                <a:solidFill>
                  <a:srgbClr val="595959"/>
                </a:solidFill>
              </a:rPr>
              <a:t>Ex. ODISMET</a:t>
            </a:r>
          </a:p>
          <a:p>
            <a:endParaRPr lang="pl-PL" sz="1000" dirty="0">
              <a:solidFill>
                <a:srgbClr val="595959"/>
              </a:solidFill>
            </a:endParaRPr>
          </a:p>
          <a:p>
            <a:r>
              <a:rPr lang="es-ES" sz="2800" dirty="0">
                <a:solidFill>
                  <a:srgbClr val="595959"/>
                </a:solidFill>
              </a:rPr>
              <a:t>Comprehensive management of labor inclusión</a:t>
            </a:r>
            <a:r>
              <a:rPr lang="pl-PL" sz="2800" dirty="0">
                <a:solidFill>
                  <a:srgbClr val="595959"/>
                </a:solidFill>
              </a:rPr>
              <a:t> – </a:t>
            </a:r>
            <a:r>
              <a:rPr lang="pl-PL" sz="2800" b="1" dirty="0">
                <a:solidFill>
                  <a:srgbClr val="595959"/>
                </a:solidFill>
              </a:rPr>
              <a:t>Ex. </a:t>
            </a:r>
            <a:r>
              <a:rPr lang="pl-PL" sz="2800" b="1" dirty="0" err="1">
                <a:solidFill>
                  <a:srgbClr val="595959"/>
                </a:solidFill>
              </a:rPr>
              <a:t>Inserta</a:t>
            </a:r>
            <a:r>
              <a:rPr lang="pl-PL" sz="2800" b="1" dirty="0">
                <a:solidFill>
                  <a:srgbClr val="595959"/>
                </a:solidFill>
              </a:rPr>
              <a:t> Network</a:t>
            </a:r>
          </a:p>
          <a:p>
            <a:r>
              <a:rPr lang="es-ES" sz="1000" dirty="0">
                <a:solidFill>
                  <a:srgbClr val="595959"/>
                </a:solidFill>
              </a:rPr>
              <a:t> </a:t>
            </a:r>
            <a:r>
              <a:rPr lang="pl-PL" sz="1000" dirty="0">
                <a:solidFill>
                  <a:srgbClr val="595959"/>
                </a:solidFill>
              </a:rPr>
              <a:t> </a:t>
            </a:r>
          </a:p>
          <a:p>
            <a:r>
              <a:rPr lang="es-ES" sz="2800" dirty="0">
                <a:solidFill>
                  <a:srgbClr val="595959"/>
                </a:solidFill>
              </a:rPr>
              <a:t>Lessons learned and scalability</a:t>
            </a:r>
            <a:r>
              <a:rPr lang="pl-PL" sz="2800" dirty="0">
                <a:solidFill>
                  <a:srgbClr val="595959"/>
                </a:solidFill>
              </a:rPr>
              <a:t> – </a:t>
            </a:r>
            <a:r>
              <a:rPr lang="pl-PL" sz="2800" b="1" dirty="0">
                <a:solidFill>
                  <a:srgbClr val="595959"/>
                </a:solidFill>
              </a:rPr>
              <a:t>Ex. Global </a:t>
            </a:r>
            <a:r>
              <a:rPr lang="pl-PL" sz="2800" b="1" dirty="0" err="1">
                <a:solidFill>
                  <a:srgbClr val="595959"/>
                </a:solidFill>
              </a:rPr>
              <a:t>Disability</a:t>
            </a:r>
            <a:r>
              <a:rPr lang="pl-PL" sz="2800" b="1" dirty="0">
                <a:solidFill>
                  <a:srgbClr val="595959"/>
                </a:solidFill>
              </a:rPr>
              <a:t> </a:t>
            </a:r>
            <a:r>
              <a:rPr lang="pl-PL" sz="2800" b="1" dirty="0" err="1">
                <a:solidFill>
                  <a:srgbClr val="595959"/>
                </a:solidFill>
              </a:rPr>
              <a:t>Summit</a:t>
            </a:r>
            <a:endParaRPr lang="es-ES" sz="2800" b="1" dirty="0">
              <a:solidFill>
                <a:srgbClr val="595959"/>
              </a:solidFill>
            </a:endParaRPr>
          </a:p>
        </p:txBody>
      </p:sp>
      <p:pic>
        <p:nvPicPr>
          <p:cNvPr id="11" name="Imagen 10" descr="A webpage from the &quot;Por Talento&quot; training platform, supported by BID Lab and Fundación ONCE. The interface shows a learning module titled &quot;Módulo 2. Servicio de Orientación&quot; (Module 2: Orientation Service). The main visual element is an illustration of a person sitting at a desk with documents, a laptop, and a pen, appearing to engage in study or work. On the right side, a progress bar labeled &quot;Barra de Progreso&quot; displays numbered steps with some completed in green and others pending in red. Below the progress bar, a button labeled &quot;Vista general de alumnos&quot; (General Student View) is visible. Further down, a navigation menu lists options such as &quot;Área personal&quot; (Personal Area), &quot;Páginas del sitio&quot; (Site Pages), and several course-related links. The webpage has a blue header with navigation options, including &quot;Inicio&quot; (Home), &quot;Área personal&quot; (Personal Area), &quot;Mis Cursos&quot; (My Courses), and &quot;Este Curso&quot; (This Course). The top right corner has a user menu labeled &quot;Tutor Orientación&quot; (Tutor Orientation).">
            <a:extLst>
              <a:ext uri="{FF2B5EF4-FFF2-40B4-BE49-F238E27FC236}">
                <a16:creationId xmlns:a16="http://schemas.microsoft.com/office/drawing/2014/main" id="{342828F9-0503-427C-BF23-D096825951A5}"/>
              </a:ext>
            </a:extLst>
          </p:cNvPr>
          <p:cNvPicPr>
            <a:picLocks noChangeAspect="1"/>
          </p:cNvPicPr>
          <p:nvPr/>
        </p:nvPicPr>
        <p:blipFill rotWithShape="1">
          <a:blip r:embed="rId3"/>
          <a:srcRect t="3730" r="1000" b="4811"/>
          <a:stretch/>
        </p:blipFill>
        <p:spPr>
          <a:xfrm>
            <a:off x="12546" y="4409789"/>
            <a:ext cx="4181124" cy="2456920"/>
          </a:xfrm>
          <a:prstGeom prst="rect">
            <a:avLst/>
          </a:prstGeom>
        </p:spPr>
      </p:pic>
      <p:pic>
        <p:nvPicPr>
          <p:cNvPr id="4" name="Imagen 3" descr="A webpage from OdisMET, an initiative by Fundación ONCE, focused on disability-related labor statistics. The header features the OdisMET logo, a search bar labeled &quot;Buscador de estadísticas sobre discapacidad&quot; (Disability Statistics Search Engine), and navigation menu options including &quot;Banco de datos&quot; (Database), &quot;Informes y publicaciones&quot; (Reports and Publications), &quot;Políticas de empleo&quot; (Employment Policies), &quot;Biblioteca virtual&quot; (Virtual Library), and more. Below, a banner image shows a group of people joining hands in a team gesture. The main heading reads &quot;Bienvenido al Banco de Datos de ODISMET&quot; (Welcome to the ODISMET Database), followed by a section dedicated to Costa Rica, including a simple outline map of the country. The page has a red, white, and black color scheme, consistent with Fundación ONCE’s branding.">
            <a:extLst>
              <a:ext uri="{FF2B5EF4-FFF2-40B4-BE49-F238E27FC236}">
                <a16:creationId xmlns:a16="http://schemas.microsoft.com/office/drawing/2014/main" id="{FF9C7E71-2507-4BC1-87CC-D36C77EB097D}"/>
              </a:ext>
            </a:extLst>
          </p:cNvPr>
          <p:cNvPicPr>
            <a:picLocks noChangeAspect="1"/>
          </p:cNvPicPr>
          <p:nvPr/>
        </p:nvPicPr>
        <p:blipFill rotWithShape="1">
          <a:blip r:embed="rId4"/>
          <a:srcRect l="10000" t="11364" r="21625" b="4667"/>
          <a:stretch/>
        </p:blipFill>
        <p:spPr>
          <a:xfrm>
            <a:off x="2521542" y="4401081"/>
            <a:ext cx="3556720" cy="2456919"/>
          </a:xfrm>
          <a:prstGeom prst="rect">
            <a:avLst/>
          </a:prstGeom>
        </p:spPr>
      </p:pic>
      <p:pic>
        <p:nvPicPr>
          <p:cNvPr id="8" name="Imagen 7">
            <a:extLst>
              <a:ext uri="{FF2B5EF4-FFF2-40B4-BE49-F238E27FC236}">
                <a16:creationId xmlns:a16="http://schemas.microsoft.com/office/drawing/2014/main" id="{244F322B-416E-496D-BFC7-5D158914A6F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177801"/>
            <a:ext cx="1985433" cy="606843"/>
          </a:xfrm>
          <a:prstGeom prst="rect">
            <a:avLst/>
          </a:prstGeom>
        </p:spPr>
      </p:pic>
      <p:pic>
        <p:nvPicPr>
          <p:cNvPr id="3" name="Imagen 2" descr="A stage event for the &quot;Lanzamiento País Portalento Colombia&quot; (National Launch of Portalento Colombia). A large screen in the background displays a colorful illustration of diverse individuals, including people with disabilities, with raised hands in a celebratory pose. The screen also features logos of BID Lab, Portalento, Fundación ONCE, and Comfama, indicating the event's organizers or sponsors. The venue has a modern design with a perforated metal backdrop allowing natural light. On stage, four panelists are seated in a discussion format, with three people sitting on chairs, each with a microphone, and another standing to the side, appearing to be speaking. Small tables with potted plants are placed in front of the seated panelists. The lighting suggests a professional yet relaxed setting.">
            <a:extLst>
              <a:ext uri="{FF2B5EF4-FFF2-40B4-BE49-F238E27FC236}">
                <a16:creationId xmlns:a16="http://schemas.microsoft.com/office/drawing/2014/main" id="{8AFBEB61-5F80-4C92-A06A-1023C7DF5EB3}"/>
              </a:ext>
            </a:extLst>
          </p:cNvPr>
          <p:cNvPicPr>
            <a:picLocks noChangeAspect="1"/>
          </p:cNvPicPr>
          <p:nvPr/>
        </p:nvPicPr>
        <p:blipFill rotWithShape="1">
          <a:blip r:embed="rId6"/>
          <a:srcRect r="14673"/>
          <a:stretch/>
        </p:blipFill>
        <p:spPr>
          <a:xfrm>
            <a:off x="5640036" y="4409036"/>
            <a:ext cx="3257299" cy="2448964"/>
          </a:xfrm>
          <a:prstGeom prst="rect">
            <a:avLst/>
          </a:prstGeom>
        </p:spPr>
      </p:pic>
      <p:pic>
        <p:nvPicPr>
          <p:cNvPr id="1026" name="Picture 2" descr="A banner for the Global Disability Summit - Cumbre Satélite América Latina y el Caribe (Latin America and the Caribbean Satellite Summit). The left side features a light gray world map silhouette with the event's title in bold, uppercase letters, where the word &quot;DISABILITY&quot; is in a multicolored design. The right side displays the logos of supporting organizations, including the Republic of Panama (Gobierno Nacional), the Organization of American States (OEA), the International Disability Alliance (IDA), the Latin American Network of Non-Governmental Organizations of Persons with Disabilities and their Families (RIADIS), and Grupo Social ONCE. The design is clean, with a white background and formal branding elements">
            <a:extLst>
              <a:ext uri="{FF2B5EF4-FFF2-40B4-BE49-F238E27FC236}">
                <a16:creationId xmlns:a16="http://schemas.microsoft.com/office/drawing/2014/main" id="{41A8700B-B936-469D-B965-A2ECDD501E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5969" y="4408873"/>
            <a:ext cx="4354731" cy="846991"/>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descr="A screenshot from a YouTube video of the Global Disability Summit - Satellite Summit for Latin America and the Caribbean. The screen is divided into multiple video feeds showing four participants in a virtual discussion.&#10;&#10;The top left participant is a woman with light skin, wearing a dark top, actively using sign language while speaking.&#10;The top center participant is another woman with light skin, sitting in front of a background featuring the ONCE Foundation logo. She appears to be listening attentively.&#10;The bottom left participant is a man in a black shirt, serving as a sign language interpreter.&#10;The bottom right participant is a woman in a blue top, also signing in what appears to be another sign language.&#10;On the top right corner, a countdown timer displays &quot;05:44,&quot; indicating the remaining time in a 10-minute segment. The Global Disability Summit logo is visible in the top right corner. The YouTube interface is partially visible, showing that the video is 1 hour, 10 minutes, and 46 seconds into a total duration of 1 hour, 12 minutes, and 8 seconds.&#10;&#10;A caption at the bottom reads: &quot;hay muchos colombianos&quot;, indicating live captions or subtitles in Spanish">
            <a:extLst>
              <a:ext uri="{FF2B5EF4-FFF2-40B4-BE49-F238E27FC236}">
                <a16:creationId xmlns:a16="http://schemas.microsoft.com/office/drawing/2014/main" id="{34E199CA-2553-43EF-AC2E-2AC3F7FD4FB2}"/>
              </a:ext>
            </a:extLst>
          </p:cNvPr>
          <p:cNvPicPr>
            <a:picLocks noChangeAspect="1"/>
          </p:cNvPicPr>
          <p:nvPr/>
        </p:nvPicPr>
        <p:blipFill>
          <a:blip r:embed="rId8"/>
          <a:stretch>
            <a:fillRect/>
          </a:stretch>
        </p:blipFill>
        <p:spPr>
          <a:xfrm>
            <a:off x="8979849" y="4923497"/>
            <a:ext cx="3199605" cy="1934503"/>
          </a:xfrm>
          <a:prstGeom prst="rect">
            <a:avLst/>
          </a:prstGeom>
        </p:spPr>
      </p:pic>
    </p:spTree>
    <p:extLst>
      <p:ext uri="{BB962C8B-B14F-4D97-AF65-F5344CB8AC3E}">
        <p14:creationId xmlns:p14="http://schemas.microsoft.com/office/powerpoint/2010/main" val="1132016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3C08138-F04B-47CE-AA01-8C47159B51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77801"/>
            <a:ext cx="1985433" cy="606843"/>
          </a:xfrm>
          <a:prstGeom prst="rect">
            <a:avLst/>
          </a:prstGeom>
        </p:spPr>
      </p:pic>
      <p:sp>
        <p:nvSpPr>
          <p:cNvPr id="10" name="Rectángulo 9">
            <a:extLst>
              <a:ext uri="{FF2B5EF4-FFF2-40B4-BE49-F238E27FC236}">
                <a16:creationId xmlns:a16="http://schemas.microsoft.com/office/drawing/2014/main" id="{475E0334-5D2E-43F8-B606-780F8B9D6DD0}"/>
              </a:ext>
            </a:extLst>
          </p:cNvPr>
          <p:cNvSpPr>
            <a:spLocks noGrp="1"/>
          </p:cNvSpPr>
          <p:nvPr>
            <p:ph type="title" idx="4294967295"/>
          </p:nvPr>
        </p:nvSpPr>
        <p:spPr>
          <a:xfrm>
            <a:off x="3012503" y="253474"/>
            <a:ext cx="6797054"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srgbClr val="595959"/>
                </a:solidFill>
                <a:effectLst/>
                <a:uLnTx/>
                <a:uFillTx/>
                <a:latin typeface="+mn-lt"/>
                <a:ea typeface="+mn-ea"/>
                <a:cs typeface="+mn-cs"/>
              </a:rPr>
              <a:t>Governance : General of the Whole</a:t>
            </a:r>
          </a:p>
        </p:txBody>
      </p:sp>
      <p:pic>
        <p:nvPicPr>
          <p:cNvPr id="18" name="Imagen 17" descr="ONCE FOUNDATION LOGO">
            <a:extLst>
              <a:ext uri="{FF2B5EF4-FFF2-40B4-BE49-F238E27FC236}">
                <a16:creationId xmlns:a16="http://schemas.microsoft.com/office/drawing/2014/main" id="{2786D474-C12E-47BE-8C92-31C084841CD4}"/>
              </a:ext>
            </a:extLst>
          </p:cNvPr>
          <p:cNvPicPr>
            <a:picLocks noChangeAspect="1"/>
          </p:cNvPicPr>
          <p:nvPr/>
        </p:nvPicPr>
        <p:blipFill rotWithShape="1">
          <a:blip r:embed="rId3"/>
          <a:srcRect l="73757" t="18636" r="45" b="14872"/>
          <a:stretch/>
        </p:blipFill>
        <p:spPr>
          <a:xfrm>
            <a:off x="4222599" y="1791482"/>
            <a:ext cx="908563" cy="860074"/>
          </a:xfrm>
          <a:prstGeom prst="rect">
            <a:avLst/>
          </a:prstGeom>
        </p:spPr>
      </p:pic>
      <p:pic>
        <p:nvPicPr>
          <p:cNvPr id="17" name="Picture 4" descr="Inicio | BID LAB logo">
            <a:extLst>
              <a:ext uri="{FF2B5EF4-FFF2-40B4-BE49-F238E27FC236}">
                <a16:creationId xmlns:a16="http://schemas.microsoft.com/office/drawing/2014/main" id="{226E2934-5E19-4701-96CD-4CCC604B79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1617" y="2000885"/>
            <a:ext cx="1806756" cy="3960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nternational Disability Alliance (IDA) | Inclusive Futures logo">
            <a:extLst>
              <a:ext uri="{FF2B5EF4-FFF2-40B4-BE49-F238E27FC236}">
                <a16:creationId xmlns:a16="http://schemas.microsoft.com/office/drawing/2014/main" id="{8FDB37AF-6A64-52EF-8972-690127A741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3211" y="3049972"/>
            <a:ext cx="201930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mitee on the rights of persons with disabilities logo">
            <a:extLst>
              <a:ext uri="{FF2B5EF4-FFF2-40B4-BE49-F238E27FC236}">
                <a16:creationId xmlns:a16="http://schemas.microsoft.com/office/drawing/2014/main" id="{F2E16A88-D642-46EB-9376-0247F7EDBA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9470" y="3157294"/>
            <a:ext cx="2250275" cy="74623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omisión Económica para América Latina y el Caribe logo">
            <a:extLst>
              <a:ext uri="{FF2B5EF4-FFF2-40B4-BE49-F238E27FC236}">
                <a16:creationId xmlns:a16="http://schemas.microsoft.com/office/drawing/2014/main" id="{C5D32C10-D9B9-481A-8C56-06CBE95234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7213" y="4152949"/>
            <a:ext cx="735386" cy="89840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ISS – Organización Iberoamericana de la Seguridad Social logo">
            <a:extLst>
              <a:ext uri="{FF2B5EF4-FFF2-40B4-BE49-F238E27FC236}">
                <a16:creationId xmlns:a16="http://schemas.microsoft.com/office/drawing/2014/main" id="{275B4652-776E-4744-AEAB-8880198D372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8105" r="29659"/>
          <a:stretch/>
        </p:blipFill>
        <p:spPr bwMode="auto">
          <a:xfrm>
            <a:off x="4974545" y="4168189"/>
            <a:ext cx="954924" cy="10953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ternational Labour Organization logo">
            <a:extLst>
              <a:ext uri="{FF2B5EF4-FFF2-40B4-BE49-F238E27FC236}">
                <a16:creationId xmlns:a16="http://schemas.microsoft.com/office/drawing/2014/main" id="{097CB24B-8C4A-4A78-B54D-6377F82545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5121" y="4305117"/>
            <a:ext cx="2120879" cy="74623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ector recto 11">
            <a:extLst>
              <a:ext uri="{FF2B5EF4-FFF2-40B4-BE49-F238E27FC236}">
                <a16:creationId xmlns:a16="http://schemas.microsoft.com/office/drawing/2014/main" id="{D4EAC4CD-27FA-48AE-9CEE-5DA90BCD02F1}"/>
              </a:ext>
              <a:ext uri="{C183D7F6-B498-43B3-948B-1728B52AA6E4}">
                <adec:decorative xmlns:adec="http://schemas.microsoft.com/office/drawing/2017/decorative" val="1"/>
              </a:ext>
            </a:extLst>
          </p:cNvPr>
          <p:cNvCxnSpPr/>
          <p:nvPr/>
        </p:nvCxnSpPr>
        <p:spPr>
          <a:xfrm flipV="1">
            <a:off x="3394990" y="2825462"/>
            <a:ext cx="5408646" cy="949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910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3C08138-F04B-47CE-AA01-8C47159B51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77801"/>
            <a:ext cx="1985433" cy="606843"/>
          </a:xfrm>
          <a:prstGeom prst="rect">
            <a:avLst/>
          </a:prstGeom>
        </p:spPr>
      </p:pic>
      <p:sp>
        <p:nvSpPr>
          <p:cNvPr id="10" name="Rectángulo 9">
            <a:extLst>
              <a:ext uri="{FF2B5EF4-FFF2-40B4-BE49-F238E27FC236}">
                <a16:creationId xmlns:a16="http://schemas.microsoft.com/office/drawing/2014/main" id="{475E0334-5D2E-43F8-B606-780F8B9D6DD0}"/>
              </a:ext>
            </a:extLst>
          </p:cNvPr>
          <p:cNvSpPr>
            <a:spLocks noGrp="1"/>
          </p:cNvSpPr>
          <p:nvPr>
            <p:ph type="title" idx="4294967295"/>
          </p:nvPr>
        </p:nvSpPr>
        <p:spPr>
          <a:xfrm>
            <a:off x="3169920" y="153049"/>
            <a:ext cx="3086294"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srgbClr val="595959"/>
                </a:solidFill>
                <a:effectLst/>
                <a:uLnTx/>
                <a:uFillTx/>
                <a:latin typeface="+mn-lt"/>
                <a:ea typeface="+mn-ea"/>
                <a:cs typeface="+mn-cs"/>
              </a:rPr>
              <a:t>Stay </a:t>
            </a:r>
            <a:r>
              <a:rPr kumimoji="0" lang="pl-PL" sz="3600" b="0" i="0" u="none" strike="noStrike" kern="1200" cap="none" spc="0" normalizeH="0" baseline="0" noProof="0" dirty="0">
                <a:ln>
                  <a:noFill/>
                </a:ln>
                <a:solidFill>
                  <a:srgbClr val="595959"/>
                </a:solidFill>
                <a:effectLst/>
                <a:uLnTx/>
                <a:uFillTx/>
                <a:latin typeface="+mn-lt"/>
                <a:ea typeface="+mn-ea"/>
                <a:cs typeface="+mn-cs"/>
              </a:rPr>
              <a:t>i</a:t>
            </a:r>
            <a:r>
              <a:rPr kumimoji="0" lang="es-ES" sz="3600" b="0" i="0" u="none" strike="noStrike" kern="1200" cap="none" spc="0" normalizeH="0" baseline="0" noProof="0" dirty="0">
                <a:ln>
                  <a:noFill/>
                </a:ln>
                <a:solidFill>
                  <a:srgbClr val="595959"/>
                </a:solidFill>
                <a:effectLst/>
                <a:uLnTx/>
                <a:uFillTx/>
                <a:latin typeface="+mn-lt"/>
                <a:ea typeface="+mn-ea"/>
                <a:cs typeface="+mn-cs"/>
              </a:rPr>
              <a:t>n the loop</a:t>
            </a:r>
          </a:p>
        </p:txBody>
      </p:sp>
      <p:sp>
        <p:nvSpPr>
          <p:cNvPr id="11" name="Flecha: a la derecha con muesca 10" descr="Suscribe to our monthly newsletter and follow us on social media">
            <a:extLst>
              <a:ext uri="{FF2B5EF4-FFF2-40B4-BE49-F238E27FC236}">
                <a16:creationId xmlns:a16="http://schemas.microsoft.com/office/drawing/2014/main" id="{F7A27E85-226C-5896-7837-8A18D8EDFDA7}"/>
              </a:ext>
            </a:extLst>
          </p:cNvPr>
          <p:cNvSpPr/>
          <p:nvPr/>
        </p:nvSpPr>
        <p:spPr>
          <a:xfrm>
            <a:off x="152400" y="2835458"/>
            <a:ext cx="7283116" cy="1473200"/>
          </a:xfrm>
          <a:prstGeom prst="notched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200"/>
          </a:p>
        </p:txBody>
      </p:sp>
      <p:sp>
        <p:nvSpPr>
          <p:cNvPr id="2" name="Rectángulo 1">
            <a:extLst>
              <a:ext uri="{FF2B5EF4-FFF2-40B4-BE49-F238E27FC236}">
                <a16:creationId xmlns:a16="http://schemas.microsoft.com/office/drawing/2014/main" id="{DC65437E-9087-2FFD-3575-0ED0D1DC3E49}"/>
              </a:ext>
              <a:ext uri="{C183D7F6-B498-43B3-948B-1728B52AA6E4}">
                <adec:decorative xmlns:adec="http://schemas.microsoft.com/office/drawing/2017/decorative" val="1"/>
              </a:ext>
            </a:extLst>
          </p:cNvPr>
          <p:cNvSpPr/>
          <p:nvPr/>
        </p:nvSpPr>
        <p:spPr>
          <a:xfrm>
            <a:off x="609600" y="3382230"/>
            <a:ext cx="6632200" cy="379656"/>
          </a:xfrm>
          <a:prstGeom prst="rect">
            <a:avLst/>
          </a:prstGeom>
        </p:spPr>
        <p:txBody>
          <a:bodyPr wrap="none">
            <a:spAutoFit/>
          </a:bodyPr>
          <a:lstStyle/>
          <a:p>
            <a:r>
              <a:rPr lang="es-ES" sz="1867" dirty="0">
                <a:solidFill>
                  <a:srgbClr val="595959"/>
                </a:solidFill>
              </a:rPr>
              <a:t>Su</a:t>
            </a:r>
            <a:r>
              <a:rPr lang="pl-PL" sz="1867" dirty="0">
                <a:solidFill>
                  <a:srgbClr val="595959"/>
                </a:solidFill>
              </a:rPr>
              <a:t>b</a:t>
            </a:r>
            <a:r>
              <a:rPr lang="es-ES" sz="1867" dirty="0">
                <a:solidFill>
                  <a:srgbClr val="595959"/>
                </a:solidFill>
              </a:rPr>
              <a:t>scribe to our monthly newsletter and follow us </a:t>
            </a:r>
            <a:r>
              <a:rPr lang="pl-PL" sz="1867" dirty="0">
                <a:solidFill>
                  <a:srgbClr val="595959"/>
                </a:solidFill>
              </a:rPr>
              <a:t>o</a:t>
            </a:r>
            <a:r>
              <a:rPr lang="es-ES" sz="1867" dirty="0">
                <a:solidFill>
                  <a:srgbClr val="595959"/>
                </a:solidFill>
              </a:rPr>
              <a:t>n social media</a:t>
            </a:r>
          </a:p>
        </p:txBody>
      </p:sp>
      <p:pic>
        <p:nvPicPr>
          <p:cNvPr id="6" name="Imagen 5" descr="A webpage for &quot;Por Talento Latinoamérica,&quot; a project promoting labor inclusion for people with disabilities in Latin America, supported by BID Lab and Fundación ONCE. The page features a header with the project's logo and partner logos, followed by a welcome message in Spanish encouraging users to engage in discussions about labor inclusion and recruitment. Below, there is an image of a workplace where individuals, including a wheelchair user, are collaborating, along with another image of two young professionals working together. The page includes a subscription form asking for an email, name, surname, company, country, and disability status, along with an opt-in checkbox for email communication. A red &quot;Subscribe&quot; button is visible. Further down, a section titled &quot;¿Quieres saber más? Te contamos quiénes somos&quot; (Want to know more? We tell you who we are) provides an overview of the initiative, explaining its mission to enhance employment opportunities for people with disabilities in various Latin American countries.&#10;&#10;https://www.instagram.com/portalentolatinoamerica/">
            <a:extLst>
              <a:ext uri="{FF2B5EF4-FFF2-40B4-BE49-F238E27FC236}">
                <a16:creationId xmlns:a16="http://schemas.microsoft.com/office/drawing/2014/main" id="{72424280-1EBC-C730-4882-F9A5196168CB}"/>
              </a:ext>
            </a:extLst>
          </p:cNvPr>
          <p:cNvPicPr>
            <a:picLocks noChangeAspect="1"/>
          </p:cNvPicPr>
          <p:nvPr/>
        </p:nvPicPr>
        <p:blipFill rotWithShape="1">
          <a:blip r:embed="rId3"/>
          <a:srcRect l="34999" t="9259" r="33751" b="4814"/>
          <a:stretch/>
        </p:blipFill>
        <p:spPr>
          <a:xfrm>
            <a:off x="7569200" y="784643"/>
            <a:ext cx="3810000" cy="5892800"/>
          </a:xfrm>
          <a:prstGeom prst="rect">
            <a:avLst/>
          </a:prstGeom>
        </p:spPr>
      </p:pic>
    </p:spTree>
    <p:extLst>
      <p:ext uri="{BB962C8B-B14F-4D97-AF65-F5344CB8AC3E}">
        <p14:creationId xmlns:p14="http://schemas.microsoft.com/office/powerpoint/2010/main" val="3908668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273</Words>
  <Application>Microsoft Office PowerPoint</Application>
  <PresentationFormat>Panoramiczny</PresentationFormat>
  <Paragraphs>35</Paragraphs>
  <Slides>5</Slides>
  <Notes>3</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5</vt:i4>
      </vt:variant>
    </vt:vector>
  </HeadingPairs>
  <TitlesOfParts>
    <vt:vector size="9" baseType="lpstr">
      <vt:lpstr>Arial</vt:lpstr>
      <vt:lpstr>Calibri</vt:lpstr>
      <vt:lpstr>Roboto</vt:lpstr>
      <vt:lpstr>Office Theme</vt:lpstr>
      <vt:lpstr>Por Talento Latam</vt:lpstr>
      <vt:lpstr>Our Goal </vt:lpstr>
      <vt:lpstr>About our work</vt:lpstr>
      <vt:lpstr>Governance : General of the Whole</vt:lpstr>
      <vt:lpstr>Stay in the loop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Małgorzata Grobelna</cp:lastModifiedBy>
  <cp:revision>18</cp:revision>
  <dcterms:created xsi:type="dcterms:W3CDTF">2022-12-05T13:52:15Z</dcterms:created>
  <dcterms:modified xsi:type="dcterms:W3CDTF">2025-03-02T14:10:12Z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dda522c-392e-4927-8936-fdbf7e4d8220_Enabled">
    <vt:lpwstr>true</vt:lpwstr>
  </property>
  <property fmtid="{D5CDD505-2E9C-101B-9397-08002B2CF9AE}" pid="3" name="MSIP_Label_6dda522c-392e-4927-8936-fdbf7e4d8220_SetDate">
    <vt:lpwstr>2025-02-24T16:37:32Z</vt:lpwstr>
  </property>
  <property fmtid="{D5CDD505-2E9C-101B-9397-08002B2CF9AE}" pid="4" name="MSIP_Label_6dda522c-392e-4927-8936-fdbf7e4d8220_Method">
    <vt:lpwstr>Standard</vt:lpwstr>
  </property>
  <property fmtid="{D5CDD505-2E9C-101B-9397-08002B2CF9AE}" pid="5" name="MSIP_Label_6dda522c-392e-4927-8936-fdbf7e4d8220_Name">
    <vt:lpwstr>Uso interno</vt:lpwstr>
  </property>
  <property fmtid="{D5CDD505-2E9C-101B-9397-08002B2CF9AE}" pid="6" name="MSIP_Label_6dda522c-392e-4927-8936-fdbf7e4d8220_SiteId">
    <vt:lpwstr>7058ea83-9484-46cb-b59d-67006e22c0d6</vt:lpwstr>
  </property>
  <property fmtid="{D5CDD505-2E9C-101B-9397-08002B2CF9AE}" pid="7" name="MSIP_Label_6dda522c-392e-4927-8936-fdbf7e4d8220_ActionId">
    <vt:lpwstr>75868a2e-a962-4696-8469-2c0f104eabdb</vt:lpwstr>
  </property>
  <property fmtid="{D5CDD505-2E9C-101B-9397-08002B2CF9AE}" pid="8" name="MSIP_Label_6dda522c-392e-4927-8936-fdbf7e4d8220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Sólo uso interno</vt:lpwstr>
  </property>
</Properties>
</file>