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8" r:id="rId2"/>
    <p:sldId id="259" r:id="rId3"/>
    <p:sldId id="262" r:id="rId4"/>
    <p:sldId id="261" r:id="rId5"/>
    <p:sldId id="260" r:id="rId6"/>
    <p:sldId id="263" r:id="rId7"/>
    <p:sldId id="265" r:id="rId8"/>
    <p:sldId id="266"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2B88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7670" autoAdjust="0"/>
    <p:restoredTop sz="75497" autoAdjust="0"/>
  </p:normalViewPr>
  <p:slideViewPr>
    <p:cSldViewPr snapToGrid="0">
      <p:cViewPr varScale="1">
        <p:scale>
          <a:sx n="83" d="100"/>
          <a:sy n="83" d="100"/>
        </p:scale>
        <p:origin x="876" y="96"/>
      </p:cViewPr>
      <p:guideLst/>
    </p:cSldViewPr>
  </p:slideViewPr>
  <p:notesTextViewPr>
    <p:cViewPr>
      <p:scale>
        <a:sx n="1" d="1"/>
        <a:sy n="1" d="1"/>
      </p:scale>
      <p:origin x="0" y="0"/>
    </p:cViewPr>
  </p:notesTextViewPr>
  <p:notesViewPr>
    <p:cSldViewPr snapToGrid="0">
      <p:cViewPr varScale="1">
        <p:scale>
          <a:sx n="49" d="100"/>
          <a:sy n="49" d="100"/>
        </p:scale>
        <p:origin x="2668"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łgorzata Grobelna" userId="d9b1d87b-2ac2-4316-a934-7b9902abc831" providerId="ADAL" clId="{6DE85D2E-5E76-4B6C-8D83-3F6035B48025}"/>
    <pc:docChg chg="custSel modSld">
      <pc:chgData name="Małgorzata Grobelna" userId="d9b1d87b-2ac2-4316-a934-7b9902abc831" providerId="ADAL" clId="{6DE85D2E-5E76-4B6C-8D83-3F6035B48025}" dt="2025-02-17T16:00:56.559" v="1" actId="478"/>
      <pc:docMkLst>
        <pc:docMk/>
      </pc:docMkLst>
      <pc:sldChg chg="delSp mod">
        <pc:chgData name="Małgorzata Grobelna" userId="d9b1d87b-2ac2-4316-a934-7b9902abc831" providerId="ADAL" clId="{6DE85D2E-5E76-4B6C-8D83-3F6035B48025}" dt="2025-02-17T16:00:47.861" v="0" actId="478"/>
        <pc:sldMkLst>
          <pc:docMk/>
          <pc:sldMk cId="53458403" sldId="265"/>
        </pc:sldMkLst>
        <pc:spChg chg="del">
          <ac:chgData name="Małgorzata Grobelna" userId="d9b1d87b-2ac2-4316-a934-7b9902abc831" providerId="ADAL" clId="{6DE85D2E-5E76-4B6C-8D83-3F6035B48025}" dt="2025-02-17T16:00:47.861" v="0" actId="478"/>
          <ac:spMkLst>
            <pc:docMk/>
            <pc:sldMk cId="53458403" sldId="265"/>
            <ac:spMk id="5" creationId="{402406F2-C98D-8FDB-4183-1C2DDA6D51DE}"/>
          </ac:spMkLst>
        </pc:spChg>
      </pc:sldChg>
      <pc:sldChg chg="delSp mod">
        <pc:chgData name="Małgorzata Grobelna" userId="d9b1d87b-2ac2-4316-a934-7b9902abc831" providerId="ADAL" clId="{6DE85D2E-5E76-4B6C-8D83-3F6035B48025}" dt="2025-02-17T16:00:56.559" v="1" actId="478"/>
        <pc:sldMkLst>
          <pc:docMk/>
          <pc:sldMk cId="1289094488" sldId="266"/>
        </pc:sldMkLst>
        <pc:spChg chg="del">
          <ac:chgData name="Małgorzata Grobelna" userId="d9b1d87b-2ac2-4316-a934-7b9902abc831" providerId="ADAL" clId="{6DE85D2E-5E76-4B6C-8D83-3F6035B48025}" dt="2025-02-17T16:00:56.559" v="1" actId="478"/>
          <ac:spMkLst>
            <pc:docMk/>
            <pc:sldMk cId="1289094488" sldId="266"/>
            <ac:spMk id="5" creationId="{72FC592E-F91C-0CCE-B86D-AF7BE2C0134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C92A86-C5C9-6113-6AC7-4064BBD094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6277400-9A88-4A14-1B97-2E611F2842E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4067AC-4DA6-47DD-9DAA-82F8496AEA1D}" type="datetimeFigureOut">
              <a:rPr lang="en-GB" smtClean="0"/>
              <a:t>17/02/2025</a:t>
            </a:fld>
            <a:endParaRPr lang="en-GB"/>
          </a:p>
        </p:txBody>
      </p:sp>
      <p:sp>
        <p:nvSpPr>
          <p:cNvPr id="4" name="Footer Placeholder 3">
            <a:extLst>
              <a:ext uri="{FF2B5EF4-FFF2-40B4-BE49-F238E27FC236}">
                <a16:creationId xmlns:a16="http://schemas.microsoft.com/office/drawing/2014/main" id="{BA149F3E-834F-ADBB-A517-1E7341E464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0F16239-9E04-27B8-09A3-ACB4AC19F6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62F9E2-E68F-463D-B409-4BB1E4E53707}" type="slidenum">
              <a:rPr lang="en-GB" smtClean="0"/>
              <a:t>‹#›</a:t>
            </a:fld>
            <a:endParaRPr lang="en-GB"/>
          </a:p>
        </p:txBody>
      </p:sp>
    </p:spTree>
    <p:extLst>
      <p:ext uri="{BB962C8B-B14F-4D97-AF65-F5344CB8AC3E}">
        <p14:creationId xmlns:p14="http://schemas.microsoft.com/office/powerpoint/2010/main" val="223648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B6916-6BB4-491D-A9F6-98CF7382B083}" type="datetimeFigureOut">
              <a:rPr lang="en-GB" smtClean="0"/>
              <a:t>17/02/2025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8881E3-068B-48DF-8881-A991B8AEA704}" type="slidenum">
              <a:rPr lang="en-GB" smtClean="0"/>
              <a:t>‹#›</a:t>
            </a:fld>
            <a:endParaRPr lang="en-GB"/>
          </a:p>
        </p:txBody>
      </p:sp>
    </p:spTree>
    <p:extLst>
      <p:ext uri="{BB962C8B-B14F-4D97-AF65-F5344CB8AC3E}">
        <p14:creationId xmlns:p14="http://schemas.microsoft.com/office/powerpoint/2010/main" val="973556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Project </a:t>
            </a:r>
            <a:r>
              <a:rPr lang="en-US" dirty="0" err="1"/>
              <a:t>EmployAbility</a:t>
            </a:r>
            <a:r>
              <a:rPr lang="en-US" dirty="0"/>
              <a:t>. Ganesh Singh, Guyana Council of </a:t>
            </a:r>
            <a:r>
              <a:rPr lang="en-US" dirty="0" err="1"/>
              <a:t>Organisations</a:t>
            </a:r>
            <a:r>
              <a:rPr lang="en-US" dirty="0"/>
              <a:t> for Persons with Disabilities. Guyana. </a:t>
            </a:r>
            <a:r>
              <a:rPr lang="en-GB" dirty="0">
                <a:latin typeface="Roboto" panose="02000000000000000000" pitchFamily="2" charset="0"/>
                <a:ea typeface="Roboto" panose="02000000000000000000" pitchFamily="2" charset="0"/>
              </a:rPr>
              <a:t>Disabled Peoples Organization as 360</a:t>
            </a:r>
            <a:r>
              <a:rPr lang="en-GY" b="0" i="0" dirty="0">
                <a:effectLst/>
                <a:latin typeface="Google Sans"/>
              </a:rPr>
              <a:t>°</a:t>
            </a:r>
            <a:r>
              <a:rPr lang="en-US" b="0" i="0" dirty="0">
                <a:effectLst/>
                <a:latin typeface="Google Sans"/>
              </a:rPr>
              <a:t> Facilitators</a:t>
            </a:r>
            <a:endParaRPr lang="en-US" dirty="0"/>
          </a:p>
          <a:p>
            <a:r>
              <a:rPr lang="en-US" dirty="0"/>
              <a:t>#ZeroCon24</a:t>
            </a:r>
          </a:p>
          <a:p>
            <a:r>
              <a:rPr lang="en-US" dirty="0"/>
              <a:t>March 7</a:t>
            </a:r>
            <a:r>
              <a:rPr lang="en-US" baseline="30000" dirty="0"/>
              <a:t>th</a:t>
            </a:r>
            <a:r>
              <a:rPr lang="en-US" dirty="0"/>
              <a:t>, 2025, 13:40-15:00</a:t>
            </a:r>
          </a:p>
          <a:p>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1</a:t>
            </a:fld>
            <a:endParaRPr lang="en-GB"/>
          </a:p>
        </p:txBody>
      </p:sp>
    </p:spTree>
    <p:extLst>
      <p:ext uri="{BB962C8B-B14F-4D97-AF65-F5344CB8AC3E}">
        <p14:creationId xmlns:p14="http://schemas.microsoft.com/office/powerpoint/2010/main" val="1078220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About GCOPD</a:t>
            </a:r>
          </a:p>
          <a:p>
            <a:pPr>
              <a:lnSpc>
                <a:spcPct val="150000"/>
              </a:lnSpc>
            </a:pPr>
            <a:r>
              <a:rPr lang="en-US" dirty="0">
                <a:solidFill>
                  <a:srgbClr val="595959"/>
                </a:solidFill>
                <a:latin typeface="Arial" panose="020B0604020202020204" pitchFamily="34" charset="0"/>
                <a:cs typeface="Arial" panose="020B0604020202020204" pitchFamily="34" charset="0"/>
              </a:rPr>
              <a:t>The Guyana Council of </a:t>
            </a:r>
            <a:r>
              <a:rPr lang="en-US" dirty="0" err="1">
                <a:solidFill>
                  <a:srgbClr val="595959"/>
                </a:solidFill>
                <a:latin typeface="Arial" panose="020B0604020202020204" pitchFamily="34" charset="0"/>
                <a:cs typeface="Arial" panose="020B0604020202020204" pitchFamily="34" charset="0"/>
              </a:rPr>
              <a:t>Organisations</a:t>
            </a:r>
            <a:r>
              <a:rPr lang="en-US" dirty="0">
                <a:solidFill>
                  <a:srgbClr val="595959"/>
                </a:solidFill>
                <a:latin typeface="Arial" panose="020B0604020202020204" pitchFamily="34" charset="0"/>
                <a:cs typeface="Arial" panose="020B0604020202020204" pitchFamily="34" charset="0"/>
              </a:rPr>
              <a:t> for Persons with Disabilities, is a consortium of 24 </a:t>
            </a:r>
            <a:r>
              <a:rPr lang="en-US" dirty="0" err="1">
                <a:solidFill>
                  <a:srgbClr val="595959"/>
                </a:solidFill>
                <a:latin typeface="Arial" panose="020B0604020202020204" pitchFamily="34" charset="0"/>
                <a:cs typeface="Arial" panose="020B0604020202020204" pitchFamily="34" charset="0"/>
              </a:rPr>
              <a:t>Organisations</a:t>
            </a:r>
            <a:r>
              <a:rPr lang="en-US" dirty="0">
                <a:solidFill>
                  <a:srgbClr val="595959"/>
                </a:solidFill>
                <a:latin typeface="Arial" panose="020B0604020202020204" pitchFamily="34" charset="0"/>
                <a:cs typeface="Arial" panose="020B0604020202020204" pitchFamily="34" charset="0"/>
              </a:rPr>
              <a:t> for Persons with Disabilities, that represents Guyana's disability community. We advocate for rights protection and realization, promoting diversity, inclusion, and equal treatment in keeping with Guyana’s Persons with Disabilities Act of 2010 and the UN Convention on the Rights of Persons with Disabilities. </a:t>
            </a:r>
          </a:p>
          <a:p>
            <a:pPr>
              <a:lnSpc>
                <a:spcPct val="150000"/>
              </a:lnSpc>
            </a:pPr>
            <a:r>
              <a:rPr lang="en-US" dirty="0">
                <a:solidFill>
                  <a:srgbClr val="595959"/>
                </a:solidFill>
                <a:latin typeface="Arial" panose="020B0604020202020204" pitchFamily="34" charset="0"/>
                <a:cs typeface="Arial" panose="020B0604020202020204" pitchFamily="34" charset="0"/>
              </a:rPr>
              <a:t>GCOPD empowers persons with disabilities through projects and partnerships, and is a member of the Commonwealth Disabled People's Forum.</a:t>
            </a:r>
            <a:endParaRPr lang="en-GB" dirty="0">
              <a:solidFill>
                <a:srgbClr val="595959"/>
              </a:solidFill>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2</a:t>
            </a:fld>
            <a:endParaRPr lang="en-GB"/>
          </a:p>
        </p:txBody>
      </p:sp>
    </p:spTree>
    <p:extLst>
      <p:ext uri="{BB962C8B-B14F-4D97-AF65-F5344CB8AC3E}">
        <p14:creationId xmlns:p14="http://schemas.microsoft.com/office/powerpoint/2010/main" val="2603332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E9DB7B-6BF2-035A-4847-F7D148B6E9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B3908E-C104-F53E-FF02-F91CCAAD7E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4D398F-0D25-88AE-86F2-576C373D5959}"/>
              </a:ext>
            </a:extLst>
          </p:cNvPr>
          <p:cNvSpPr>
            <a:spLocks noGrp="1"/>
          </p:cNvSpPr>
          <p:nvPr>
            <p:ph type="body" idx="1"/>
          </p:nvPr>
        </p:nvSpPr>
        <p:spPr/>
        <p:txBody>
          <a:bodyPr/>
          <a:lstStyle/>
          <a:p>
            <a:r>
              <a:rPr lang="en-GB" dirty="0"/>
              <a:t>About the </a:t>
            </a:r>
            <a:r>
              <a:rPr lang="en-GB" dirty="0" err="1"/>
              <a:t>EmployAbility</a:t>
            </a:r>
            <a:r>
              <a:rPr lang="en-GB" dirty="0"/>
              <a:t> Programme </a:t>
            </a:r>
          </a:p>
          <a:p>
            <a:endParaRPr lang="en-GB" dirty="0"/>
          </a:p>
          <a:p>
            <a:pPr>
              <a:lnSpc>
                <a:spcPct val="100000"/>
              </a:lnSpc>
            </a:pPr>
            <a:r>
              <a:rPr lang="en-US" sz="1200" dirty="0">
                <a:solidFill>
                  <a:srgbClr val="595959"/>
                </a:solidFill>
                <a:latin typeface="Arial" panose="020B0604020202020204" pitchFamily="34" charset="0"/>
                <a:cs typeface="Arial" panose="020B0604020202020204" pitchFamily="34" charset="0"/>
              </a:rPr>
              <a:t>The </a:t>
            </a:r>
            <a:r>
              <a:rPr lang="en-US" sz="1200" dirty="0" err="1">
                <a:solidFill>
                  <a:srgbClr val="595959"/>
                </a:solidFill>
                <a:latin typeface="Arial" panose="020B0604020202020204" pitchFamily="34" charset="0"/>
                <a:cs typeface="Arial" panose="020B0604020202020204" pitchFamily="34" charset="0"/>
              </a:rPr>
              <a:t>programme</a:t>
            </a:r>
            <a:r>
              <a:rPr lang="en-US" sz="1200" dirty="0">
                <a:solidFill>
                  <a:srgbClr val="595959"/>
                </a:solidFill>
                <a:latin typeface="Arial" panose="020B0604020202020204" pitchFamily="34" charset="0"/>
                <a:cs typeface="Arial" panose="020B0604020202020204" pitchFamily="34" charset="0"/>
              </a:rPr>
              <a:t> was launched in 2016 and offers training in PC repairs, data processing, data analytics, social media marketing, and robotics.</a:t>
            </a:r>
          </a:p>
          <a:p>
            <a:pPr>
              <a:lnSpc>
                <a:spcPct val="100000"/>
              </a:lnSpc>
            </a:pPr>
            <a:r>
              <a:rPr lang="en-US" sz="1200" dirty="0">
                <a:solidFill>
                  <a:srgbClr val="595959"/>
                </a:solidFill>
                <a:latin typeface="Arial" panose="020B0604020202020204" pitchFamily="34" charset="0"/>
                <a:cs typeface="Arial" panose="020B0604020202020204" pitchFamily="34" charset="0"/>
              </a:rPr>
              <a:t>It involves 100-120 hours of instruction, job preparedness, entrepreneurship training, and internships for persons with disabilities.</a:t>
            </a:r>
          </a:p>
          <a:p>
            <a:pPr>
              <a:lnSpc>
                <a:spcPct val="100000"/>
              </a:lnSpc>
            </a:pPr>
            <a:r>
              <a:rPr lang="en-US" sz="1200" dirty="0">
                <a:solidFill>
                  <a:srgbClr val="595959"/>
                </a:solidFill>
                <a:latin typeface="Arial" panose="020B0604020202020204" pitchFamily="34" charset="0"/>
                <a:cs typeface="Arial" panose="020B0604020202020204" pitchFamily="34" charset="0"/>
              </a:rPr>
              <a:t>Trainees are certified for employability.</a:t>
            </a:r>
          </a:p>
          <a:p>
            <a:pPr>
              <a:lnSpc>
                <a:spcPct val="100000"/>
              </a:lnSpc>
            </a:pPr>
            <a:r>
              <a:rPr lang="en-US" sz="1200" dirty="0">
                <a:solidFill>
                  <a:srgbClr val="595959"/>
                </a:solidFill>
                <a:latin typeface="Arial" panose="020B0604020202020204" pitchFamily="34" charset="0"/>
                <a:cs typeface="Arial" panose="020B0604020202020204" pitchFamily="34" charset="0"/>
              </a:rPr>
              <a:t>We collaborate with government agencies, business sector, and NGOs for meaningful employment.</a:t>
            </a:r>
          </a:p>
          <a:p>
            <a:pPr>
              <a:lnSpc>
                <a:spcPct val="100000"/>
              </a:lnSpc>
            </a:pPr>
            <a:r>
              <a:rPr lang="en-US" sz="1200" dirty="0">
                <a:solidFill>
                  <a:srgbClr val="595959"/>
                </a:solidFill>
                <a:latin typeface="Arial" panose="020B0604020202020204" pitchFamily="34" charset="0"/>
                <a:cs typeface="Arial" panose="020B0604020202020204" pitchFamily="34" charset="0"/>
              </a:rPr>
              <a:t>We partner with government for small grants for start-up-entrepreneurs.</a:t>
            </a:r>
          </a:p>
          <a:p>
            <a:endParaRPr lang="en-GB" dirty="0"/>
          </a:p>
        </p:txBody>
      </p:sp>
      <p:sp>
        <p:nvSpPr>
          <p:cNvPr id="4" name="Slide Number Placeholder 3">
            <a:extLst>
              <a:ext uri="{FF2B5EF4-FFF2-40B4-BE49-F238E27FC236}">
                <a16:creationId xmlns:a16="http://schemas.microsoft.com/office/drawing/2014/main" id="{4AC73C62-678F-16FA-1AB7-7389A83E18BD}"/>
              </a:ext>
            </a:extLst>
          </p:cNvPr>
          <p:cNvSpPr>
            <a:spLocks noGrp="1"/>
          </p:cNvSpPr>
          <p:nvPr>
            <p:ph type="sldNum" sz="quarter" idx="5"/>
          </p:nvPr>
        </p:nvSpPr>
        <p:spPr/>
        <p:txBody>
          <a:bodyPr/>
          <a:lstStyle/>
          <a:p>
            <a:fld id="{7A8881E3-068B-48DF-8881-A991B8AEA704}" type="slidenum">
              <a:rPr lang="en-GB" smtClean="0"/>
              <a:t>3</a:t>
            </a:fld>
            <a:endParaRPr lang="en-GB"/>
          </a:p>
        </p:txBody>
      </p:sp>
    </p:spTree>
    <p:extLst>
      <p:ext uri="{BB962C8B-B14F-4D97-AF65-F5344CB8AC3E}">
        <p14:creationId xmlns:p14="http://schemas.microsoft.com/office/powerpoint/2010/main" val="3147272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CD0B7-9B0B-195F-B7C1-3F2ED58575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0CD2EE-6452-2B5A-A36B-113D4FEDF8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63937F-4F0F-E27A-8119-3B54C5FC0A6E}"/>
              </a:ext>
            </a:extLst>
          </p:cNvPr>
          <p:cNvSpPr>
            <a:spLocks noGrp="1"/>
          </p:cNvSpPr>
          <p:nvPr>
            <p:ph type="body" idx="1"/>
          </p:nvPr>
        </p:nvSpPr>
        <p:spPr/>
        <p:txBody>
          <a:bodyPr/>
          <a:lstStyle/>
          <a:p>
            <a:pPr>
              <a:lnSpc>
                <a:spcPct val="100000"/>
              </a:lnSpc>
            </a:pPr>
            <a:r>
              <a:rPr lang="en-US" sz="1200" dirty="0">
                <a:solidFill>
                  <a:srgbClr val="595959"/>
                </a:solidFill>
                <a:latin typeface="Arial" panose="020B0604020202020204" pitchFamily="34" charset="0"/>
                <a:cs typeface="Arial" panose="020B0604020202020204" pitchFamily="34" charset="0"/>
              </a:rPr>
              <a:t>Implementation</a:t>
            </a:r>
          </a:p>
          <a:p>
            <a:pPr>
              <a:lnSpc>
                <a:spcPct val="100000"/>
              </a:lnSpc>
            </a:pPr>
            <a:endParaRPr lang="en-US" sz="1200" dirty="0">
              <a:solidFill>
                <a:srgbClr val="595959"/>
              </a:solidFill>
              <a:latin typeface="Arial" panose="020B0604020202020204" pitchFamily="34" charset="0"/>
              <a:cs typeface="Arial" panose="020B0604020202020204" pitchFamily="34" charset="0"/>
            </a:endParaRPr>
          </a:p>
          <a:p>
            <a:pPr>
              <a:lnSpc>
                <a:spcPct val="100000"/>
              </a:lnSpc>
            </a:pPr>
            <a:r>
              <a:rPr lang="en-US" sz="1200" dirty="0">
                <a:solidFill>
                  <a:srgbClr val="595959"/>
                </a:solidFill>
                <a:latin typeface="Arial" panose="020B0604020202020204" pitchFamily="34" charset="0"/>
                <a:cs typeface="Arial" panose="020B0604020202020204" pitchFamily="34" charset="0"/>
              </a:rPr>
              <a:t>We consult with various OPDs and disability community members as well as with the Ministry of </a:t>
            </a:r>
            <a:r>
              <a:rPr lang="en-US" sz="1200" dirty="0" err="1">
                <a:solidFill>
                  <a:srgbClr val="595959"/>
                </a:solidFill>
                <a:latin typeface="Arial" panose="020B0604020202020204" pitchFamily="34" charset="0"/>
                <a:cs typeface="Arial" panose="020B0604020202020204" pitchFamily="34" charset="0"/>
              </a:rPr>
              <a:t>Labour</a:t>
            </a:r>
            <a:r>
              <a:rPr lang="en-US" sz="1200" dirty="0">
                <a:solidFill>
                  <a:srgbClr val="595959"/>
                </a:solidFill>
                <a:latin typeface="Arial" panose="020B0604020202020204" pitchFamily="34" charset="0"/>
                <a:cs typeface="Arial" panose="020B0604020202020204" pitchFamily="34" charset="0"/>
              </a:rPr>
              <a:t> Board of Industrial Training (BIT) to guide training priorities.</a:t>
            </a:r>
          </a:p>
          <a:p>
            <a:pPr>
              <a:lnSpc>
                <a:spcPct val="100000"/>
              </a:lnSpc>
            </a:pPr>
            <a:r>
              <a:rPr lang="en-US" sz="1200" dirty="0">
                <a:solidFill>
                  <a:srgbClr val="595959"/>
                </a:solidFill>
                <a:latin typeface="Arial" panose="020B0604020202020204" pitchFamily="34" charset="0"/>
                <a:cs typeface="Arial" panose="020B0604020202020204" pitchFamily="34" charset="0"/>
              </a:rPr>
              <a:t>Both virtual and in-person vocational skills training were offered.</a:t>
            </a:r>
          </a:p>
          <a:p>
            <a:pPr>
              <a:lnSpc>
                <a:spcPct val="100000"/>
              </a:lnSpc>
            </a:pPr>
            <a:r>
              <a:rPr lang="en-US" sz="1200" dirty="0">
                <a:solidFill>
                  <a:srgbClr val="595959"/>
                </a:solidFill>
                <a:latin typeface="Arial" panose="020B0604020202020204" pitchFamily="34" charset="0"/>
                <a:cs typeface="Arial" panose="020B0604020202020204" pitchFamily="34" charset="0"/>
              </a:rPr>
              <a:t>Virtual training allows for more access across the country for more remote areas.</a:t>
            </a:r>
          </a:p>
          <a:p>
            <a:pPr>
              <a:lnSpc>
                <a:spcPct val="100000"/>
              </a:lnSpc>
            </a:pPr>
            <a:r>
              <a:rPr lang="en-US" sz="1200" dirty="0">
                <a:solidFill>
                  <a:srgbClr val="595959"/>
                </a:solidFill>
                <a:latin typeface="Arial" panose="020B0604020202020204" pitchFamily="34" charset="0"/>
                <a:cs typeface="Arial" panose="020B0604020202020204" pitchFamily="34" charset="0"/>
              </a:rPr>
              <a:t>In-person training is conducted within specific geographic areas.</a:t>
            </a:r>
          </a:p>
          <a:p>
            <a:pPr>
              <a:lnSpc>
                <a:spcPct val="100000"/>
              </a:lnSpc>
            </a:pPr>
            <a:r>
              <a:rPr lang="en-US" sz="1200" dirty="0">
                <a:solidFill>
                  <a:srgbClr val="595959"/>
                </a:solidFill>
                <a:latin typeface="Arial" panose="020B0604020202020204" pitchFamily="34" charset="0"/>
                <a:cs typeface="Arial" panose="020B0604020202020204" pitchFamily="34" charset="0"/>
              </a:rPr>
              <a:t>We collaborated with the Council of Technical Vocational Education Training (CTVE) for access to qualified trainers.</a:t>
            </a:r>
          </a:p>
          <a:p>
            <a:pPr>
              <a:lnSpc>
                <a:spcPct val="100000"/>
              </a:lnSpc>
            </a:pPr>
            <a:r>
              <a:rPr lang="en-US" sz="1200" dirty="0">
                <a:solidFill>
                  <a:srgbClr val="595959"/>
                </a:solidFill>
                <a:latin typeface="Arial" panose="020B0604020202020204" pitchFamily="34" charset="0"/>
                <a:cs typeface="Arial" panose="020B0604020202020204" pitchFamily="34" charset="0"/>
              </a:rPr>
              <a:t>Trainees in disability-specific fields are recruited from within the disability community.</a:t>
            </a:r>
          </a:p>
          <a:p>
            <a:pPr>
              <a:lnSpc>
                <a:spcPct val="100000"/>
              </a:lnSpc>
            </a:pPr>
            <a:r>
              <a:rPr lang="en-US" sz="1200" dirty="0">
                <a:solidFill>
                  <a:srgbClr val="595959"/>
                </a:solidFill>
                <a:latin typeface="Arial" panose="020B0604020202020204" pitchFamily="34" charset="0"/>
                <a:cs typeface="Arial" panose="020B0604020202020204" pitchFamily="34" charset="0"/>
              </a:rPr>
              <a:t>Programs are implemented across Guyana, with instructors selected based on geographic area and virtual location.</a:t>
            </a:r>
            <a:endParaRPr lang="en-GB" sz="1200" dirty="0">
              <a:solidFill>
                <a:srgbClr val="595959"/>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631D0EA-E179-6F6C-21AF-B1632B2022BC}"/>
              </a:ext>
            </a:extLst>
          </p:cNvPr>
          <p:cNvSpPr>
            <a:spLocks noGrp="1"/>
          </p:cNvSpPr>
          <p:nvPr>
            <p:ph type="sldNum" sz="quarter" idx="5"/>
          </p:nvPr>
        </p:nvSpPr>
        <p:spPr/>
        <p:txBody>
          <a:bodyPr/>
          <a:lstStyle/>
          <a:p>
            <a:fld id="{7A8881E3-068B-48DF-8881-A991B8AEA704}" type="slidenum">
              <a:rPr lang="en-GB" smtClean="0"/>
              <a:t>4</a:t>
            </a:fld>
            <a:endParaRPr lang="en-GB"/>
          </a:p>
        </p:txBody>
      </p:sp>
    </p:spTree>
    <p:extLst>
      <p:ext uri="{BB962C8B-B14F-4D97-AF65-F5344CB8AC3E}">
        <p14:creationId xmlns:p14="http://schemas.microsoft.com/office/powerpoint/2010/main" val="3593699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C95D7-BFCD-D85E-E3D7-9F5A9E907A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437A9B-C8C0-9EB0-328C-4B779F7DD4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9B3061-80DF-E38D-DE2C-FE07B0988FFB}"/>
              </a:ext>
            </a:extLst>
          </p:cNvPr>
          <p:cNvSpPr>
            <a:spLocks noGrp="1"/>
          </p:cNvSpPr>
          <p:nvPr>
            <p:ph type="body" idx="1"/>
          </p:nvPr>
        </p:nvSpPr>
        <p:spPr/>
        <p:txBody>
          <a:bodyPr/>
          <a:lstStyle/>
          <a:p>
            <a:r>
              <a:rPr lang="en-US" dirty="0"/>
              <a:t>Financing, sustainability and challenges </a:t>
            </a:r>
          </a:p>
          <a:p>
            <a:endParaRPr lang="en-US" dirty="0"/>
          </a:p>
          <a:p>
            <a:pPr>
              <a:lnSpc>
                <a:spcPct val="100000"/>
              </a:lnSpc>
            </a:pPr>
            <a:r>
              <a:rPr lang="en-US" sz="1200" b="1" dirty="0">
                <a:solidFill>
                  <a:srgbClr val="595959"/>
                </a:solidFill>
                <a:latin typeface="Arial" panose="020B0604020202020204" pitchFamily="34" charset="0"/>
                <a:cs typeface="Arial" panose="020B0604020202020204" pitchFamily="34" charset="0"/>
              </a:rPr>
              <a:t>Financing: </a:t>
            </a:r>
            <a:r>
              <a:rPr lang="en-US" sz="1200" dirty="0">
                <a:solidFill>
                  <a:srgbClr val="595959"/>
                </a:solidFill>
                <a:latin typeface="Arial" panose="020B0604020202020204" pitchFamily="34" charset="0"/>
                <a:cs typeface="Arial" panose="020B0604020202020204" pitchFamily="34" charset="0"/>
              </a:rPr>
              <a:t>The </a:t>
            </a:r>
            <a:r>
              <a:rPr lang="en-US" sz="1200" dirty="0" err="1">
                <a:solidFill>
                  <a:srgbClr val="595959"/>
                </a:solidFill>
                <a:latin typeface="Arial" panose="020B0604020202020204" pitchFamily="34" charset="0"/>
                <a:cs typeface="Arial" panose="020B0604020202020204" pitchFamily="34" charset="0"/>
              </a:rPr>
              <a:t>EmployAbility</a:t>
            </a:r>
            <a:r>
              <a:rPr lang="en-US" sz="1200" dirty="0">
                <a:solidFill>
                  <a:srgbClr val="595959"/>
                </a:solidFill>
                <a:latin typeface="Arial" panose="020B0604020202020204" pitchFamily="34" charset="0"/>
                <a:cs typeface="Arial" panose="020B0604020202020204" pitchFamily="34" charset="0"/>
              </a:rPr>
              <a:t> </a:t>
            </a:r>
            <a:r>
              <a:rPr lang="en-US" sz="1200" dirty="0" err="1">
                <a:solidFill>
                  <a:srgbClr val="595959"/>
                </a:solidFill>
                <a:latin typeface="Arial" panose="020B0604020202020204" pitchFamily="34" charset="0"/>
                <a:cs typeface="Arial" panose="020B0604020202020204" pitchFamily="34" charset="0"/>
              </a:rPr>
              <a:t>programme</a:t>
            </a:r>
            <a:r>
              <a:rPr lang="en-US" sz="1200" dirty="0">
                <a:solidFill>
                  <a:srgbClr val="595959"/>
                </a:solidFill>
                <a:latin typeface="Arial" panose="020B0604020202020204" pitchFamily="34" charset="0"/>
                <a:cs typeface="Arial" panose="020B0604020202020204" pitchFamily="34" charset="0"/>
              </a:rPr>
              <a:t> is primarily funded by the Board of Industrial Training, a business sector body, which contributes $40,000 annually, or 80% of the </a:t>
            </a:r>
            <a:r>
              <a:rPr lang="en-US" sz="1200" dirty="0" err="1">
                <a:solidFill>
                  <a:srgbClr val="595959"/>
                </a:solidFill>
                <a:latin typeface="Arial" panose="020B0604020202020204" pitchFamily="34" charset="0"/>
                <a:cs typeface="Arial" panose="020B0604020202020204" pitchFamily="34" charset="0"/>
              </a:rPr>
              <a:t>programme</a:t>
            </a:r>
            <a:r>
              <a:rPr lang="en-US" sz="1200" dirty="0">
                <a:solidFill>
                  <a:srgbClr val="595959"/>
                </a:solidFill>
                <a:latin typeface="Arial" panose="020B0604020202020204" pitchFamily="34" charset="0"/>
                <a:cs typeface="Arial" panose="020B0604020202020204" pitchFamily="34" charset="0"/>
              </a:rPr>
              <a:t> budget. The additional $10,000 is raised through fundraising events.</a:t>
            </a:r>
          </a:p>
          <a:p>
            <a:pPr>
              <a:lnSpc>
                <a:spcPct val="100000"/>
              </a:lnSpc>
            </a:pPr>
            <a:r>
              <a:rPr lang="en-US" sz="1200" b="1" dirty="0">
                <a:solidFill>
                  <a:srgbClr val="595959"/>
                </a:solidFill>
                <a:latin typeface="Arial" panose="020B0604020202020204" pitchFamily="34" charset="0"/>
                <a:cs typeface="Arial" panose="020B0604020202020204" pitchFamily="34" charset="0"/>
              </a:rPr>
              <a:t>Sustainability: </a:t>
            </a:r>
            <a:r>
              <a:rPr lang="en-US" sz="1200" dirty="0">
                <a:solidFill>
                  <a:srgbClr val="595959"/>
                </a:solidFill>
                <a:latin typeface="Arial" panose="020B0604020202020204" pitchFamily="34" charset="0"/>
                <a:cs typeface="Arial" panose="020B0604020202020204" pitchFamily="34" charset="0"/>
              </a:rPr>
              <a:t>The </a:t>
            </a:r>
            <a:r>
              <a:rPr lang="en-US" sz="1200" dirty="0" err="1">
                <a:solidFill>
                  <a:srgbClr val="595959"/>
                </a:solidFill>
                <a:latin typeface="Arial" panose="020B0604020202020204" pitchFamily="34" charset="0"/>
                <a:cs typeface="Arial" panose="020B0604020202020204" pitchFamily="34" charset="0"/>
              </a:rPr>
              <a:t>programme</a:t>
            </a:r>
            <a:r>
              <a:rPr lang="en-US" sz="1200" dirty="0">
                <a:solidFill>
                  <a:srgbClr val="595959"/>
                </a:solidFill>
                <a:latin typeface="Arial" panose="020B0604020202020204" pitchFamily="34" charset="0"/>
                <a:cs typeface="Arial" panose="020B0604020202020204" pitchFamily="34" charset="0"/>
              </a:rPr>
              <a:t> has been replicated by the Ministry of Human Services and Social Security through the establishment of their Learning Lab in Mahaica.</a:t>
            </a:r>
          </a:p>
          <a:p>
            <a:pPr>
              <a:lnSpc>
                <a:spcPct val="100000"/>
              </a:lnSpc>
            </a:pPr>
            <a:r>
              <a:rPr lang="en-US" sz="1200" b="1" dirty="0">
                <a:solidFill>
                  <a:srgbClr val="595959"/>
                </a:solidFill>
                <a:latin typeface="Arial" panose="020B0604020202020204" pitchFamily="34" charset="0"/>
                <a:cs typeface="Arial" panose="020B0604020202020204" pitchFamily="34" charset="0"/>
              </a:rPr>
              <a:t>Challenges:</a:t>
            </a:r>
            <a:r>
              <a:rPr lang="en-US" sz="1200" dirty="0">
                <a:solidFill>
                  <a:srgbClr val="595959"/>
                </a:solidFill>
                <a:latin typeface="Arial" panose="020B0604020202020204" pitchFamily="34" charset="0"/>
                <a:cs typeface="Arial" panose="020B0604020202020204" pitchFamily="34" charset="0"/>
              </a:rPr>
              <a:t> </a:t>
            </a:r>
          </a:p>
          <a:p>
            <a:pPr marL="0" indent="0">
              <a:lnSpc>
                <a:spcPct val="100000"/>
              </a:lnSpc>
              <a:buNone/>
            </a:pPr>
            <a:r>
              <a:rPr lang="en-US" sz="1200" dirty="0">
                <a:solidFill>
                  <a:srgbClr val="595959"/>
                </a:solidFill>
                <a:latin typeface="Arial" panose="020B0604020202020204" pitchFamily="34" charset="0"/>
                <a:cs typeface="Arial" panose="020B0604020202020204" pitchFamily="34" charset="0"/>
              </a:rPr>
              <a:t>- Employers were reluctant to employ persons with disabilities due to preconceived biases and stereotypes. </a:t>
            </a:r>
          </a:p>
          <a:p>
            <a:pPr marL="0" indent="0">
              <a:lnSpc>
                <a:spcPct val="100000"/>
              </a:lnSpc>
              <a:buNone/>
            </a:pPr>
            <a:r>
              <a:rPr lang="en-GB" sz="1200" dirty="0">
                <a:solidFill>
                  <a:srgbClr val="595959"/>
                </a:solidFill>
                <a:latin typeface="Arial" panose="020B0604020202020204" pitchFamily="34" charset="0"/>
                <a:cs typeface="Arial" panose="020B0604020202020204" pitchFamily="34" charset="0"/>
              </a:rPr>
              <a:t>- Internet access was limited/ faulty for persons in the hinterland/ rural areas. </a:t>
            </a:r>
          </a:p>
        </p:txBody>
      </p:sp>
      <p:sp>
        <p:nvSpPr>
          <p:cNvPr id="4" name="Slide Number Placeholder 3">
            <a:extLst>
              <a:ext uri="{FF2B5EF4-FFF2-40B4-BE49-F238E27FC236}">
                <a16:creationId xmlns:a16="http://schemas.microsoft.com/office/drawing/2014/main" id="{221EF29A-7004-BE01-2431-6C1B6D2F3353}"/>
              </a:ext>
            </a:extLst>
          </p:cNvPr>
          <p:cNvSpPr>
            <a:spLocks noGrp="1"/>
          </p:cNvSpPr>
          <p:nvPr>
            <p:ph type="sldNum" sz="quarter" idx="5"/>
          </p:nvPr>
        </p:nvSpPr>
        <p:spPr/>
        <p:txBody>
          <a:bodyPr/>
          <a:lstStyle/>
          <a:p>
            <a:fld id="{7A8881E3-068B-48DF-8881-A991B8AEA704}" type="slidenum">
              <a:rPr lang="en-GB" smtClean="0"/>
              <a:t>5</a:t>
            </a:fld>
            <a:endParaRPr lang="en-GB"/>
          </a:p>
        </p:txBody>
      </p:sp>
    </p:spTree>
    <p:extLst>
      <p:ext uri="{BB962C8B-B14F-4D97-AF65-F5344CB8AC3E}">
        <p14:creationId xmlns:p14="http://schemas.microsoft.com/office/powerpoint/2010/main" val="2803138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A070D-DCE1-4FE5-931C-B4B6AEC105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90F92F-F38E-C695-24EB-1E6A488E92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10F359-4EC0-B708-69EA-FE7E6C217528}"/>
              </a:ext>
            </a:extLst>
          </p:cNvPr>
          <p:cNvSpPr>
            <a:spLocks noGrp="1"/>
          </p:cNvSpPr>
          <p:nvPr>
            <p:ph type="body" idx="1"/>
          </p:nvPr>
        </p:nvSpPr>
        <p:spPr/>
        <p:txBody>
          <a:bodyPr/>
          <a:lstStyle/>
          <a:p>
            <a:pPr>
              <a:lnSpc>
                <a:spcPct val="100000"/>
              </a:lnSpc>
            </a:pPr>
            <a:r>
              <a:rPr lang="en-US" sz="1200" dirty="0">
                <a:solidFill>
                  <a:srgbClr val="595959"/>
                </a:solidFill>
                <a:latin typeface="Arial" panose="020B0604020202020204" pitchFamily="34" charset="0"/>
                <a:cs typeface="Arial" panose="020B0604020202020204" pitchFamily="34" charset="0"/>
              </a:rPr>
              <a:t>Statistics </a:t>
            </a:r>
          </a:p>
          <a:p>
            <a:pPr>
              <a:lnSpc>
                <a:spcPct val="100000"/>
              </a:lnSpc>
            </a:pPr>
            <a:r>
              <a:rPr lang="en-US" sz="1200">
                <a:solidFill>
                  <a:srgbClr val="595959"/>
                </a:solidFill>
                <a:latin typeface="Arial" panose="020B0604020202020204" pitchFamily="34" charset="0"/>
                <a:cs typeface="Arial" panose="020B0604020202020204" pitchFamily="34" charset="0"/>
              </a:rPr>
              <a:t>- 624 </a:t>
            </a:r>
            <a:r>
              <a:rPr lang="en-US" sz="1200" dirty="0">
                <a:solidFill>
                  <a:srgbClr val="595959"/>
                </a:solidFill>
                <a:latin typeface="Arial" panose="020B0604020202020204" pitchFamily="34" charset="0"/>
                <a:cs typeface="Arial" panose="020B0604020202020204" pitchFamily="34" charset="0"/>
              </a:rPr>
              <a:t>persons with disabilities were trained and certified between 2016-2024</a:t>
            </a:r>
          </a:p>
          <a:p>
            <a:pPr>
              <a:lnSpc>
                <a:spcPct val="100000"/>
              </a:lnSpc>
            </a:pPr>
            <a:r>
              <a:rPr lang="en-US" sz="1200" dirty="0">
                <a:solidFill>
                  <a:srgbClr val="595959"/>
                </a:solidFill>
                <a:latin typeface="Arial" panose="020B0604020202020204" pitchFamily="34" charset="0"/>
                <a:cs typeface="Arial" panose="020B0604020202020204" pitchFamily="34" charset="0"/>
              </a:rPr>
              <a:t>Of this total, 263 of them form some form of employment while some others started small businesses using government grants. </a:t>
            </a:r>
          </a:p>
          <a:p>
            <a:pPr>
              <a:lnSpc>
                <a:spcPct val="100000"/>
              </a:lnSpc>
            </a:pPr>
            <a:r>
              <a:rPr lang="en-US" sz="1200" dirty="0">
                <a:solidFill>
                  <a:srgbClr val="595959"/>
                </a:solidFill>
                <a:latin typeface="Arial" panose="020B0604020202020204" pitchFamily="34" charset="0"/>
                <a:cs typeface="Arial" panose="020B0604020202020204" pitchFamily="34" charset="0"/>
              </a:rPr>
              <a:t>No specific tracer study was conducted. However, based on grants facilitated by GCOPD and our work with small business owners with disabilities, we can estimate that approximately 80 beneficiaries are small business owners in craft, cake decoration and food catering, computer and small electronic repairs, farming, etc. </a:t>
            </a:r>
          </a:p>
          <a:p>
            <a:pPr>
              <a:lnSpc>
                <a:spcPct val="100000"/>
              </a:lnSpc>
            </a:pPr>
            <a:r>
              <a:rPr lang="en-US" sz="1200" dirty="0">
                <a:solidFill>
                  <a:srgbClr val="595959"/>
                </a:solidFill>
                <a:latin typeface="Arial" panose="020B0604020202020204" pitchFamily="34" charset="0"/>
                <a:cs typeface="Arial" panose="020B0604020202020204" pitchFamily="34" charset="0"/>
              </a:rPr>
              <a:t>From 2016 to 2024, 250 persons with disabilities gained financial independence</a:t>
            </a:r>
          </a:p>
          <a:p>
            <a:endParaRPr lang="en-GB" dirty="0"/>
          </a:p>
        </p:txBody>
      </p:sp>
      <p:sp>
        <p:nvSpPr>
          <p:cNvPr id="4" name="Slide Number Placeholder 3">
            <a:extLst>
              <a:ext uri="{FF2B5EF4-FFF2-40B4-BE49-F238E27FC236}">
                <a16:creationId xmlns:a16="http://schemas.microsoft.com/office/drawing/2014/main" id="{5C3EAA6A-E424-2103-277F-615B8E4DFCA4}"/>
              </a:ext>
            </a:extLst>
          </p:cNvPr>
          <p:cNvSpPr>
            <a:spLocks noGrp="1"/>
          </p:cNvSpPr>
          <p:nvPr>
            <p:ph type="sldNum" sz="quarter" idx="5"/>
          </p:nvPr>
        </p:nvSpPr>
        <p:spPr/>
        <p:txBody>
          <a:bodyPr/>
          <a:lstStyle/>
          <a:p>
            <a:fld id="{7A8881E3-068B-48DF-8881-A991B8AEA704}" type="slidenum">
              <a:rPr lang="en-GB" smtClean="0"/>
              <a:t>6</a:t>
            </a:fld>
            <a:endParaRPr lang="en-GB"/>
          </a:p>
        </p:txBody>
      </p:sp>
    </p:spTree>
    <p:extLst>
      <p:ext uri="{BB962C8B-B14F-4D97-AF65-F5344CB8AC3E}">
        <p14:creationId xmlns:p14="http://schemas.microsoft.com/office/powerpoint/2010/main" val="2908106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Success story: Lata </a:t>
            </a:r>
            <a:r>
              <a:rPr lang="en-US" dirty="0" err="1"/>
              <a:t>Devie</a:t>
            </a:r>
            <a:r>
              <a:rPr lang="en-US" dirty="0"/>
              <a:t> Jagmohan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595959"/>
                </a:solidFill>
                <a:latin typeface="Arial" panose="020B0604020202020204" pitchFamily="34" charset="0"/>
                <a:cs typeface="Arial" panose="020B0604020202020204" pitchFamily="34" charset="0"/>
              </a:rPr>
              <a:t>My name is Lata </a:t>
            </a:r>
            <a:r>
              <a:rPr lang="en-US" dirty="0" err="1">
                <a:solidFill>
                  <a:srgbClr val="595959"/>
                </a:solidFill>
                <a:latin typeface="Arial" panose="020B0604020202020204" pitchFamily="34" charset="0"/>
                <a:cs typeface="Arial" panose="020B0604020202020204" pitchFamily="34" charset="0"/>
              </a:rPr>
              <a:t>Devie</a:t>
            </a:r>
            <a:r>
              <a:rPr lang="en-US" dirty="0">
                <a:solidFill>
                  <a:srgbClr val="595959"/>
                </a:solidFill>
                <a:latin typeface="Arial" panose="020B0604020202020204" pitchFamily="34" charset="0"/>
                <a:cs typeface="Arial" panose="020B0604020202020204" pitchFamily="34" charset="0"/>
              </a:rPr>
              <a:t> Jagmohan, 1994, at age 17, I was diagnosed with Deep Anterior Lamellar Keratoplasty (DALK) and secondary stage glaucoma in my left eye. Despite undergoing numerous surgeries, I was unable to fully regain my sight, and I now have limited vision that allows me to perceive some movement and colors at proximity.</a:t>
            </a:r>
          </a:p>
          <a:p>
            <a:endParaRPr lang="en-GY" dirty="0"/>
          </a:p>
        </p:txBody>
      </p:sp>
      <p:sp>
        <p:nvSpPr>
          <p:cNvPr id="4" name="Slide Number Placeholder 3"/>
          <p:cNvSpPr>
            <a:spLocks noGrp="1"/>
          </p:cNvSpPr>
          <p:nvPr>
            <p:ph type="sldNum" sz="quarter" idx="5"/>
          </p:nvPr>
        </p:nvSpPr>
        <p:spPr/>
        <p:txBody>
          <a:bodyPr/>
          <a:lstStyle/>
          <a:p>
            <a:fld id="{7A8881E3-068B-48DF-8881-A991B8AEA704}" type="slidenum">
              <a:rPr lang="en-GB" smtClean="0"/>
              <a:t>7</a:t>
            </a:fld>
            <a:endParaRPr lang="en-GB"/>
          </a:p>
        </p:txBody>
      </p:sp>
    </p:spTree>
    <p:extLst>
      <p:ext uri="{BB962C8B-B14F-4D97-AF65-F5344CB8AC3E}">
        <p14:creationId xmlns:p14="http://schemas.microsoft.com/office/powerpoint/2010/main" val="172711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1F425-6FBF-D969-B6B8-FD61B24532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35BFAA-6ECF-3EC1-2C55-D2BCE5C406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F48016-C612-8DD7-8945-314B5F3FA2C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595959"/>
                </a:solidFill>
                <a:latin typeface="Arial" panose="020B0604020202020204" pitchFamily="34" charset="0"/>
                <a:cs typeface="Arial" panose="020B0604020202020204" pitchFamily="34" charset="0"/>
              </a:rPr>
              <a:t>After living with my disability for nearly eight years, my life took a positive turn when I met Mr. Singh, who introduced me to the Guyana Council of Organizations for Persons with Disabilities (GCOPD). This connection opened the door to a new life, providing me with valuable skills training, including JAWS training. I was trained through the </a:t>
            </a:r>
            <a:r>
              <a:rPr lang="en-US" sz="1200" dirty="0" err="1">
                <a:solidFill>
                  <a:srgbClr val="595959"/>
                </a:solidFill>
                <a:latin typeface="Arial" panose="020B0604020202020204" pitchFamily="34" charset="0"/>
                <a:cs typeface="Arial" panose="020B0604020202020204" pitchFamily="34" charset="0"/>
              </a:rPr>
              <a:t>EmployAbility</a:t>
            </a:r>
            <a:r>
              <a:rPr lang="en-US" sz="1200" dirty="0">
                <a:solidFill>
                  <a:srgbClr val="595959"/>
                </a:solidFill>
                <a:latin typeface="Arial" panose="020B0604020202020204" pitchFamily="34" charset="0"/>
                <a:cs typeface="Arial" panose="020B0604020202020204" pitchFamily="34" charset="0"/>
              </a:rPr>
              <a:t> project in Orientation and Mobility, specifically assistive technology. Now, because of that I am an Orientation and Mobility Officer, and I teach persons who are blind and visually impaired how to use computers with JAWS.</a:t>
            </a:r>
            <a:endParaRPr lang="en-GY" sz="1200" dirty="0">
              <a:solidFill>
                <a:srgbClr val="595959"/>
              </a:solidFill>
              <a:latin typeface="Arial" panose="020B0604020202020204" pitchFamily="34" charset="0"/>
              <a:cs typeface="Arial" panose="020B0604020202020204" pitchFamily="34" charset="0"/>
            </a:endParaRPr>
          </a:p>
          <a:p>
            <a:endParaRPr lang="en-GY" dirty="0"/>
          </a:p>
        </p:txBody>
      </p:sp>
      <p:sp>
        <p:nvSpPr>
          <p:cNvPr id="4" name="Slide Number Placeholder 3">
            <a:extLst>
              <a:ext uri="{FF2B5EF4-FFF2-40B4-BE49-F238E27FC236}">
                <a16:creationId xmlns:a16="http://schemas.microsoft.com/office/drawing/2014/main" id="{FDBB1D9B-AEBE-E596-307F-57297C0FE0FF}"/>
              </a:ext>
            </a:extLst>
          </p:cNvPr>
          <p:cNvSpPr>
            <a:spLocks noGrp="1"/>
          </p:cNvSpPr>
          <p:nvPr>
            <p:ph type="sldNum" sz="quarter" idx="5"/>
          </p:nvPr>
        </p:nvSpPr>
        <p:spPr/>
        <p:txBody>
          <a:bodyPr/>
          <a:lstStyle/>
          <a:p>
            <a:fld id="{7A8881E3-068B-48DF-8881-A991B8AEA704}" type="slidenum">
              <a:rPr lang="en-GB" smtClean="0"/>
              <a:t>8</a:t>
            </a:fld>
            <a:endParaRPr lang="en-GB"/>
          </a:p>
        </p:txBody>
      </p:sp>
    </p:spTree>
    <p:extLst>
      <p:ext uri="{BB962C8B-B14F-4D97-AF65-F5344CB8AC3E}">
        <p14:creationId xmlns:p14="http://schemas.microsoft.com/office/powerpoint/2010/main" val="4792059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AFA85-C3F5-3546-064B-3B7BF92F1E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67E622-57CC-5AF8-A368-6371D226E0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EB4A10-18F9-DFAD-2249-78978818BF79}"/>
              </a:ext>
            </a:extLst>
          </p:cNvPr>
          <p:cNvSpPr>
            <a:spLocks noGrp="1"/>
          </p:cNvSpPr>
          <p:nvPr>
            <p:ph type="body" idx="1"/>
          </p:nvPr>
        </p:nvSpPr>
        <p:spPr/>
        <p:txBody>
          <a:bodyPr/>
          <a:lstStyle/>
          <a:p>
            <a:pPr>
              <a:lnSpc>
                <a:spcPct val="100000"/>
              </a:lnSpc>
            </a:pPr>
            <a:r>
              <a:rPr lang="en-US" sz="1200" dirty="0">
                <a:solidFill>
                  <a:srgbClr val="595959"/>
                </a:solidFill>
                <a:latin typeface="Arial" panose="020B0604020202020204" pitchFamily="34" charset="0"/>
                <a:cs typeface="Arial" panose="020B0604020202020204" pitchFamily="34" charset="0"/>
              </a:rPr>
              <a:t>Next Steps </a:t>
            </a:r>
          </a:p>
          <a:p>
            <a:pPr>
              <a:lnSpc>
                <a:spcPct val="100000"/>
              </a:lnSpc>
            </a:pPr>
            <a:r>
              <a:rPr lang="en-GB" sz="1200" dirty="0">
                <a:solidFill>
                  <a:srgbClr val="595959"/>
                </a:solidFill>
                <a:latin typeface="Arial" panose="020B0604020202020204" pitchFamily="34" charset="0"/>
                <a:cs typeface="Arial" panose="020B0604020202020204" pitchFamily="34" charset="0"/>
              </a:rPr>
              <a:t>Conduct job readiness training with persons with disabilities. </a:t>
            </a:r>
          </a:p>
          <a:p>
            <a:pPr>
              <a:lnSpc>
                <a:spcPct val="100000"/>
              </a:lnSpc>
            </a:pPr>
            <a:r>
              <a:rPr lang="en-GB" sz="1200" dirty="0">
                <a:solidFill>
                  <a:srgbClr val="595959"/>
                </a:solidFill>
                <a:latin typeface="Arial" panose="020B0604020202020204" pitchFamily="34" charset="0"/>
                <a:cs typeface="Arial" panose="020B0604020202020204" pitchFamily="34" charset="0"/>
              </a:rPr>
              <a:t>Networking with employers to provide jobs for beneficiaries. </a:t>
            </a:r>
          </a:p>
          <a:p>
            <a:endParaRPr lang="en-GB" dirty="0"/>
          </a:p>
        </p:txBody>
      </p:sp>
      <p:sp>
        <p:nvSpPr>
          <p:cNvPr id="4" name="Slide Number Placeholder 3">
            <a:extLst>
              <a:ext uri="{FF2B5EF4-FFF2-40B4-BE49-F238E27FC236}">
                <a16:creationId xmlns:a16="http://schemas.microsoft.com/office/drawing/2014/main" id="{4CB8D672-3FA9-2CB5-874B-D0092CBD3F48}"/>
              </a:ext>
            </a:extLst>
          </p:cNvPr>
          <p:cNvSpPr>
            <a:spLocks noGrp="1"/>
          </p:cNvSpPr>
          <p:nvPr>
            <p:ph type="sldNum" sz="quarter" idx="5"/>
          </p:nvPr>
        </p:nvSpPr>
        <p:spPr/>
        <p:txBody>
          <a:bodyPr/>
          <a:lstStyle/>
          <a:p>
            <a:fld id="{7A8881E3-068B-48DF-8881-A991B8AEA704}" type="slidenum">
              <a:rPr lang="en-GB" smtClean="0"/>
              <a:t>9</a:t>
            </a:fld>
            <a:endParaRPr lang="en-GB"/>
          </a:p>
        </p:txBody>
      </p:sp>
    </p:spTree>
    <p:extLst>
      <p:ext uri="{BB962C8B-B14F-4D97-AF65-F5344CB8AC3E}">
        <p14:creationId xmlns:p14="http://schemas.microsoft.com/office/powerpoint/2010/main" val="9056800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4B8CD-9207-0F5A-87AB-B27A517BCE8C}"/>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AA2C4F2-5991-51CC-558C-A4D5E1F7B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4EA569FD-5A00-3B11-103C-21BA8A71B265}"/>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9" name="Picture 8" descr="Zero Project Plant: an icon showing a green seedling breaking through a circle.">
            <a:extLst>
              <a:ext uri="{FF2B5EF4-FFF2-40B4-BE49-F238E27FC236}">
                <a16:creationId xmlns:a16="http://schemas.microsoft.com/office/drawing/2014/main" id="{0F1C7164-87D9-4217-364F-45206FDAD5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
        <p:nvSpPr>
          <p:cNvPr id="7" name="TextBox 6">
            <a:extLst>
              <a:ext uri="{FF2B5EF4-FFF2-40B4-BE49-F238E27FC236}">
                <a16:creationId xmlns:a16="http://schemas.microsoft.com/office/drawing/2014/main" id="{8F0236DA-C301-789C-C8AF-938A5F826071}"/>
              </a:ext>
            </a:extLst>
          </p:cNvPr>
          <p:cNvSpPr txBox="1"/>
          <p:nvPr userDrawn="1"/>
        </p:nvSpPr>
        <p:spPr>
          <a:xfrm>
            <a:off x="393290" y="276328"/>
            <a:ext cx="8339893" cy="584775"/>
          </a:xfrm>
          <a:prstGeom prst="rect">
            <a:avLst/>
          </a:prstGeom>
          <a:noFill/>
        </p:spPr>
        <p:txBody>
          <a:bodyPr wrap="square">
            <a:spAutoFit/>
          </a:bodyPr>
          <a:lstStyle/>
          <a:p>
            <a:r>
              <a:rPr lang="en-US" sz="3200" b="0" dirty="0">
                <a:solidFill>
                  <a:srgbClr val="2B882E"/>
                </a:solidFill>
                <a:latin typeface="Arial" panose="020B0604020202020204" pitchFamily="34" charset="0"/>
                <a:cs typeface="Arial" panose="020B0604020202020204" pitchFamily="34" charset="0"/>
              </a:rPr>
              <a:t>Zero Project Conference 2025 (#ZeroCon25)</a:t>
            </a:r>
            <a:endParaRPr lang="en-GB" sz="3200" b="0" dirty="0">
              <a:solidFill>
                <a:srgbClr val="2B882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2572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9A398-607E-19AA-2FA2-6A9486FF41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67A71F-93D1-3FE1-9D98-47190B6F93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4B76AF-A44B-BCC8-6368-2FCB924767B6}"/>
              </a:ext>
            </a:extLst>
          </p:cNvPr>
          <p:cNvSpPr>
            <a:spLocks noGrp="1"/>
          </p:cNvSpPr>
          <p:nvPr>
            <p:ph type="dt" sz="half" idx="10"/>
          </p:nvPr>
        </p:nvSpPr>
        <p:spPr/>
        <p:txBody>
          <a:bodyPr/>
          <a:lstStyle/>
          <a:p>
            <a:fld id="{952FF940-A1E4-49C1-A94C-258B66B1FEFB}" type="datetime1">
              <a:rPr lang="en-GB" smtClean="0"/>
              <a:t>17/02/2025</a:t>
            </a:fld>
            <a:endParaRPr lang="en-GB"/>
          </a:p>
        </p:txBody>
      </p:sp>
      <p:sp>
        <p:nvSpPr>
          <p:cNvPr id="5" name="Footer Placeholder 4">
            <a:extLst>
              <a:ext uri="{FF2B5EF4-FFF2-40B4-BE49-F238E27FC236}">
                <a16:creationId xmlns:a16="http://schemas.microsoft.com/office/drawing/2014/main" id="{428CFEDC-9A6E-A3AD-47BB-4544BD985678}"/>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9A38CCB9-6F66-B343-A239-09809FB7E75D}"/>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D6B42D19-6742-C21D-3E3A-50AF0056C0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01196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C57BD-472C-6054-F85B-C6E7EBFD78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A5734E-BF7C-6ADA-36DF-8345F81F3D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9FA9AB-245D-7C9C-7F7C-F0DDADFC869E}"/>
              </a:ext>
            </a:extLst>
          </p:cNvPr>
          <p:cNvSpPr>
            <a:spLocks noGrp="1"/>
          </p:cNvSpPr>
          <p:nvPr>
            <p:ph type="dt" sz="half" idx="10"/>
          </p:nvPr>
        </p:nvSpPr>
        <p:spPr/>
        <p:txBody>
          <a:bodyPr/>
          <a:lstStyle/>
          <a:p>
            <a:fld id="{30DA194E-3B7B-4619-9F0B-8946120CC2C2}" type="datetime1">
              <a:rPr lang="en-GB" smtClean="0"/>
              <a:t>17/02/2025</a:t>
            </a:fld>
            <a:endParaRPr lang="en-GB"/>
          </a:p>
        </p:txBody>
      </p:sp>
      <p:sp>
        <p:nvSpPr>
          <p:cNvPr id="6" name="Slide Number Placeholder 5">
            <a:extLst>
              <a:ext uri="{FF2B5EF4-FFF2-40B4-BE49-F238E27FC236}">
                <a16:creationId xmlns:a16="http://schemas.microsoft.com/office/drawing/2014/main" id="{B88715A0-7D97-C371-F46C-459234CE37EA}"/>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A92BB482-4C0F-1893-218E-340DCE3E41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93046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CDE7-D24B-A1C8-5E44-202ABECFC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62AA8D-420E-E8B5-CDB6-88D3206323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8133A-0964-2A2C-F557-E8A9D21E46C6}"/>
              </a:ext>
            </a:extLst>
          </p:cNvPr>
          <p:cNvSpPr>
            <a:spLocks noGrp="1"/>
          </p:cNvSpPr>
          <p:nvPr>
            <p:ph type="dt" sz="half" idx="10"/>
          </p:nvPr>
        </p:nvSpPr>
        <p:spPr/>
        <p:txBody>
          <a:bodyPr/>
          <a:lstStyle/>
          <a:p>
            <a:fld id="{BB89F230-EE29-4360-9E5D-C4AB95018DB3}" type="datetime1">
              <a:rPr lang="en-GB" smtClean="0"/>
              <a:t>17/02/2025</a:t>
            </a:fld>
            <a:endParaRPr lang="en-GB"/>
          </a:p>
        </p:txBody>
      </p:sp>
      <p:sp>
        <p:nvSpPr>
          <p:cNvPr id="5" name="Footer Placeholder 4">
            <a:extLst>
              <a:ext uri="{FF2B5EF4-FFF2-40B4-BE49-F238E27FC236}">
                <a16:creationId xmlns:a16="http://schemas.microsoft.com/office/drawing/2014/main" id="{026AD633-B6D6-91FA-64FB-501EA2FB2B77}"/>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7EAAD51-9D5D-25E1-F465-809F007ECFE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7A3ADA9-529C-6BD8-8B18-D897077722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572037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86FF-9CEB-1D25-2E90-369E9B0FF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8384C-F6AC-F088-2F50-A86FF934D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C40FCB-67DF-CE66-B624-667997970E05}"/>
              </a:ext>
            </a:extLst>
          </p:cNvPr>
          <p:cNvSpPr>
            <a:spLocks noGrp="1"/>
          </p:cNvSpPr>
          <p:nvPr>
            <p:ph type="dt" sz="half" idx="10"/>
          </p:nvPr>
        </p:nvSpPr>
        <p:spPr/>
        <p:txBody>
          <a:bodyPr/>
          <a:lstStyle/>
          <a:p>
            <a:fld id="{CE7C451A-BAE8-4BB7-B4A9-840375C61CF2}" type="datetime1">
              <a:rPr lang="en-GB" smtClean="0"/>
              <a:t>17/02/2025</a:t>
            </a:fld>
            <a:endParaRPr lang="en-GB"/>
          </a:p>
        </p:txBody>
      </p:sp>
      <p:sp>
        <p:nvSpPr>
          <p:cNvPr id="5" name="Footer Placeholder 4">
            <a:extLst>
              <a:ext uri="{FF2B5EF4-FFF2-40B4-BE49-F238E27FC236}">
                <a16:creationId xmlns:a16="http://schemas.microsoft.com/office/drawing/2014/main" id="{96D9611E-370E-03AF-C519-6268D0A6631F}"/>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9F8EE00-A0DC-F045-A7B2-6D6970D172F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8684AF3-AE79-E964-B9D1-32174968E2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23281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645F-4ADB-34A8-8348-8DA5EC0B3F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7DEFF4-799C-B171-FDEC-9F32D3683D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E9D5E4-9475-B9C9-B19F-C6F90A2573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D3DB3A-533A-A389-C798-9BB43D1F7DA4}"/>
              </a:ext>
            </a:extLst>
          </p:cNvPr>
          <p:cNvSpPr>
            <a:spLocks noGrp="1"/>
          </p:cNvSpPr>
          <p:nvPr>
            <p:ph type="dt" sz="half" idx="10"/>
          </p:nvPr>
        </p:nvSpPr>
        <p:spPr/>
        <p:txBody>
          <a:bodyPr/>
          <a:lstStyle/>
          <a:p>
            <a:fld id="{551F48CE-F800-44D8-9FB8-C2F14BB717AF}" type="datetime1">
              <a:rPr lang="en-GB" smtClean="0"/>
              <a:t>17/02/2025</a:t>
            </a:fld>
            <a:endParaRPr lang="en-GB"/>
          </a:p>
        </p:txBody>
      </p:sp>
      <p:sp>
        <p:nvSpPr>
          <p:cNvPr id="6" name="Footer Placeholder 5">
            <a:extLst>
              <a:ext uri="{FF2B5EF4-FFF2-40B4-BE49-F238E27FC236}">
                <a16:creationId xmlns:a16="http://schemas.microsoft.com/office/drawing/2014/main" id="{5A692D28-6A9A-84C4-8E6F-E19FDA416BEF}"/>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F67EFDAC-0A32-E484-69C9-CAC7902FDD0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509410CA-2628-6086-32C8-F078A3F00D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14812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298A-1F8E-C04A-F0FC-303981F8889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04B0BE-77C8-FC6F-2D01-52EA579BE8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0E7F1-9FCB-C624-0AD0-0B4362A9CC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940BA5-6077-6C83-9A0A-D929E135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1A5F4E-F46E-F9D4-EB91-01F3AF3BB7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A89E74-A823-F039-110E-16DB1050A213}"/>
              </a:ext>
            </a:extLst>
          </p:cNvPr>
          <p:cNvSpPr>
            <a:spLocks noGrp="1"/>
          </p:cNvSpPr>
          <p:nvPr>
            <p:ph type="dt" sz="half" idx="10"/>
          </p:nvPr>
        </p:nvSpPr>
        <p:spPr/>
        <p:txBody>
          <a:bodyPr/>
          <a:lstStyle/>
          <a:p>
            <a:fld id="{76BEAA53-9EBB-475F-81CE-60A0FA17D35A}" type="datetime1">
              <a:rPr lang="en-GB" smtClean="0"/>
              <a:t>17/02/2025</a:t>
            </a:fld>
            <a:endParaRPr lang="en-GB"/>
          </a:p>
        </p:txBody>
      </p:sp>
      <p:sp>
        <p:nvSpPr>
          <p:cNvPr id="8" name="Footer Placeholder 7">
            <a:extLst>
              <a:ext uri="{FF2B5EF4-FFF2-40B4-BE49-F238E27FC236}">
                <a16:creationId xmlns:a16="http://schemas.microsoft.com/office/drawing/2014/main" id="{6D5C4120-5D85-2DAB-1B82-679CBFE0F312}"/>
              </a:ext>
            </a:extLst>
          </p:cNvPr>
          <p:cNvSpPr>
            <a:spLocks noGrp="1"/>
          </p:cNvSpPr>
          <p:nvPr>
            <p:ph type="ftr" sz="quarter" idx="11"/>
          </p:nvPr>
        </p:nvSpPr>
        <p:spPr/>
        <p:txBody>
          <a:bodyPr/>
          <a:lstStyle/>
          <a:p>
            <a:r>
              <a:rPr lang="en-US" dirty="0"/>
              <a:t>#ZeroCon25</a:t>
            </a:r>
            <a:endParaRPr lang="en-GB" dirty="0"/>
          </a:p>
        </p:txBody>
      </p:sp>
      <p:sp>
        <p:nvSpPr>
          <p:cNvPr id="9" name="Slide Number Placeholder 8">
            <a:extLst>
              <a:ext uri="{FF2B5EF4-FFF2-40B4-BE49-F238E27FC236}">
                <a16:creationId xmlns:a16="http://schemas.microsoft.com/office/drawing/2014/main" id="{B22AED93-B0A6-16E2-54DD-BAC7D1CFF05C}"/>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10" name="Picture 9" descr="Zero Project Plant: an icon showing a green seedling breaking through a circle.">
            <a:extLst>
              <a:ext uri="{FF2B5EF4-FFF2-40B4-BE49-F238E27FC236}">
                <a16:creationId xmlns:a16="http://schemas.microsoft.com/office/drawing/2014/main" id="{6C21E80C-5188-0E99-CB29-5452401034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329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C525-402E-F69C-210B-5268E9E93C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CFC308-6A34-9878-DECA-D72CAED76938}"/>
              </a:ext>
            </a:extLst>
          </p:cNvPr>
          <p:cNvSpPr>
            <a:spLocks noGrp="1"/>
          </p:cNvSpPr>
          <p:nvPr>
            <p:ph type="dt" sz="half" idx="10"/>
          </p:nvPr>
        </p:nvSpPr>
        <p:spPr/>
        <p:txBody>
          <a:bodyPr/>
          <a:lstStyle/>
          <a:p>
            <a:fld id="{323E1DF0-723F-4583-B7C7-FD8C4EA08810}" type="datetime1">
              <a:rPr lang="en-GB" smtClean="0"/>
              <a:t>17/02/2025</a:t>
            </a:fld>
            <a:endParaRPr lang="en-GB"/>
          </a:p>
        </p:txBody>
      </p:sp>
      <p:sp>
        <p:nvSpPr>
          <p:cNvPr id="4" name="Footer Placeholder 3">
            <a:extLst>
              <a:ext uri="{FF2B5EF4-FFF2-40B4-BE49-F238E27FC236}">
                <a16:creationId xmlns:a16="http://schemas.microsoft.com/office/drawing/2014/main" id="{6250079B-A083-6A7F-4194-BA4D85C4883C}"/>
              </a:ext>
            </a:extLst>
          </p:cNvPr>
          <p:cNvSpPr>
            <a:spLocks noGrp="1"/>
          </p:cNvSpPr>
          <p:nvPr>
            <p:ph type="ftr" sz="quarter" idx="11"/>
          </p:nvPr>
        </p:nvSpPr>
        <p:spPr/>
        <p:txBody>
          <a:bodyPr/>
          <a:lstStyle/>
          <a:p>
            <a:r>
              <a:rPr lang="en-US" dirty="0"/>
              <a:t>#ZeroCon25</a:t>
            </a:r>
            <a:endParaRPr lang="en-GB" dirty="0"/>
          </a:p>
        </p:txBody>
      </p:sp>
      <p:sp>
        <p:nvSpPr>
          <p:cNvPr id="5" name="Slide Number Placeholder 4">
            <a:extLst>
              <a:ext uri="{FF2B5EF4-FFF2-40B4-BE49-F238E27FC236}">
                <a16:creationId xmlns:a16="http://schemas.microsoft.com/office/drawing/2014/main" id="{206EC79D-9860-3786-8D4E-46E02CC0ECE3}"/>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6" name="Picture 5" descr="Zero Project Plant: an icon showing a green seedling breaking through a circle.">
            <a:extLst>
              <a:ext uri="{FF2B5EF4-FFF2-40B4-BE49-F238E27FC236}">
                <a16:creationId xmlns:a16="http://schemas.microsoft.com/office/drawing/2014/main" id="{9B978296-E8D6-80D7-911A-F4F68A8F61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83931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BA8C4-CBF7-6C7C-BB26-6A44D83DE51B}"/>
              </a:ext>
            </a:extLst>
          </p:cNvPr>
          <p:cNvSpPr>
            <a:spLocks noGrp="1"/>
          </p:cNvSpPr>
          <p:nvPr>
            <p:ph type="dt" sz="half" idx="10"/>
          </p:nvPr>
        </p:nvSpPr>
        <p:spPr/>
        <p:txBody>
          <a:bodyPr/>
          <a:lstStyle/>
          <a:p>
            <a:fld id="{920F14AC-2947-477D-A5A3-42D95CFB8153}" type="datetime1">
              <a:rPr lang="en-GB" smtClean="0"/>
              <a:t>17/02/2025</a:t>
            </a:fld>
            <a:endParaRPr lang="en-GB"/>
          </a:p>
        </p:txBody>
      </p:sp>
      <p:sp>
        <p:nvSpPr>
          <p:cNvPr id="3" name="Footer Placeholder 2">
            <a:extLst>
              <a:ext uri="{FF2B5EF4-FFF2-40B4-BE49-F238E27FC236}">
                <a16:creationId xmlns:a16="http://schemas.microsoft.com/office/drawing/2014/main" id="{C0A765CF-3B46-DDD1-5D61-DEE3956934CA}"/>
              </a:ext>
            </a:extLst>
          </p:cNvPr>
          <p:cNvSpPr>
            <a:spLocks noGrp="1"/>
          </p:cNvSpPr>
          <p:nvPr>
            <p:ph type="ftr" sz="quarter" idx="11"/>
          </p:nvPr>
        </p:nvSpPr>
        <p:spPr/>
        <p:txBody>
          <a:bodyPr/>
          <a:lstStyle/>
          <a:p>
            <a:r>
              <a:rPr lang="en-US" dirty="0"/>
              <a:t>#ZeroCon25</a:t>
            </a:r>
            <a:endParaRPr lang="en-GB" dirty="0"/>
          </a:p>
        </p:txBody>
      </p:sp>
      <p:sp>
        <p:nvSpPr>
          <p:cNvPr id="4" name="Slide Number Placeholder 3">
            <a:extLst>
              <a:ext uri="{FF2B5EF4-FFF2-40B4-BE49-F238E27FC236}">
                <a16:creationId xmlns:a16="http://schemas.microsoft.com/office/drawing/2014/main" id="{DD92119D-5AC0-FA92-AC8A-20B4D8168F9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5" name="Picture 4" descr="Zero Project Plant: an icon showing a green seedling breaking through a circle.">
            <a:extLst>
              <a:ext uri="{FF2B5EF4-FFF2-40B4-BE49-F238E27FC236}">
                <a16:creationId xmlns:a16="http://schemas.microsoft.com/office/drawing/2014/main" id="{D0459225-7B96-6284-00B2-CF639F8926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425280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5413-E692-6DD2-584B-C153D1CDA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573494-908C-8287-2878-B8109DD71A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E99BDB-AE6B-E7B3-79DD-6DA3BEF435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EE4D6-70C6-0DAC-3D3B-CEF908DC77D5}"/>
              </a:ext>
            </a:extLst>
          </p:cNvPr>
          <p:cNvSpPr>
            <a:spLocks noGrp="1"/>
          </p:cNvSpPr>
          <p:nvPr>
            <p:ph type="dt" sz="half" idx="10"/>
          </p:nvPr>
        </p:nvSpPr>
        <p:spPr/>
        <p:txBody>
          <a:bodyPr/>
          <a:lstStyle/>
          <a:p>
            <a:fld id="{48BA894F-2169-40F5-A488-0DED1E32D92D}" type="datetime1">
              <a:rPr lang="en-GB" smtClean="0"/>
              <a:t>17/02/2025</a:t>
            </a:fld>
            <a:endParaRPr lang="en-GB"/>
          </a:p>
        </p:txBody>
      </p:sp>
      <p:sp>
        <p:nvSpPr>
          <p:cNvPr id="6" name="Footer Placeholder 5">
            <a:extLst>
              <a:ext uri="{FF2B5EF4-FFF2-40B4-BE49-F238E27FC236}">
                <a16:creationId xmlns:a16="http://schemas.microsoft.com/office/drawing/2014/main" id="{F49C3971-79A3-C209-564C-BD5D9D86E4C7}"/>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0402702-277B-3ACF-851A-C0C404ED8B54}"/>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2A8373D0-4AD4-04E7-6DAC-6E1FA94700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98966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B3E06-41AF-0ACA-CCBD-F5BAB7AC31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6BC9B1-E8C2-C7D8-0ACB-3D5B734FE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78FB8E-65FD-4C56-E3A9-054836CB1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E3F7DA-8E45-6DD8-7482-BC161C4701CB}"/>
              </a:ext>
            </a:extLst>
          </p:cNvPr>
          <p:cNvSpPr>
            <a:spLocks noGrp="1"/>
          </p:cNvSpPr>
          <p:nvPr>
            <p:ph type="dt" sz="half" idx="10"/>
          </p:nvPr>
        </p:nvSpPr>
        <p:spPr/>
        <p:txBody>
          <a:bodyPr/>
          <a:lstStyle/>
          <a:p>
            <a:fld id="{AC800F5A-532D-4F87-AB6D-3F2ECE8BF666}" type="datetime1">
              <a:rPr lang="en-GB" smtClean="0"/>
              <a:t>17/02/2025</a:t>
            </a:fld>
            <a:endParaRPr lang="en-GB"/>
          </a:p>
        </p:txBody>
      </p:sp>
      <p:sp>
        <p:nvSpPr>
          <p:cNvPr id="6" name="Footer Placeholder 5">
            <a:extLst>
              <a:ext uri="{FF2B5EF4-FFF2-40B4-BE49-F238E27FC236}">
                <a16:creationId xmlns:a16="http://schemas.microsoft.com/office/drawing/2014/main" id="{A0FDB1F6-A587-5CC5-B4A1-6CBC2452EDC2}"/>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C3402A9-A0E0-7045-EA1F-7AA57991E93E}"/>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C97FE7C3-62EE-EBCF-7381-9E13CB86EC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402175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C4DFD2-A48F-938F-9C39-58C9547BD1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1346B3-1FB5-CBE0-B15E-5E254CF78A18}"/>
              </a:ext>
            </a:extLst>
          </p:cNvPr>
          <p:cNvSpPr>
            <a:spLocks noGrp="1"/>
          </p:cNvSpPr>
          <p:nvPr>
            <p:ph type="body" idx="1"/>
          </p:nvPr>
        </p:nvSpPr>
        <p:spPr>
          <a:xfrm>
            <a:off x="838200" y="1792518"/>
            <a:ext cx="10515600" cy="38612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545C8-B46A-1919-AEB8-64178D1CD9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3C978-C8B7-45B7-A1FD-262897265120}" type="datetime1">
              <a:rPr lang="en-GB" smtClean="0"/>
              <a:t>17/02/2025</a:t>
            </a:fld>
            <a:endParaRPr lang="en-GB"/>
          </a:p>
        </p:txBody>
      </p:sp>
      <p:sp>
        <p:nvSpPr>
          <p:cNvPr id="5" name="Footer Placeholder 4">
            <a:extLst>
              <a:ext uri="{FF2B5EF4-FFF2-40B4-BE49-F238E27FC236}">
                <a16:creationId xmlns:a16="http://schemas.microsoft.com/office/drawing/2014/main" id="{21ACA2EC-9AAA-A334-BAFC-D20203C40D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2400">
                <a:solidFill>
                  <a:schemeClr val="tx1">
                    <a:tint val="75000"/>
                  </a:schemeClr>
                </a:solidFill>
              </a:defRPr>
            </a:lvl1pPr>
          </a:lstStyle>
          <a:p>
            <a:r>
              <a:rPr lang="en-US" dirty="0"/>
              <a:t>#ZeroCon25</a:t>
            </a:r>
            <a:endParaRPr lang="en-GB" dirty="0"/>
          </a:p>
        </p:txBody>
      </p:sp>
      <p:sp>
        <p:nvSpPr>
          <p:cNvPr id="6" name="Slide Number Placeholder 5">
            <a:extLst>
              <a:ext uri="{FF2B5EF4-FFF2-40B4-BE49-F238E27FC236}">
                <a16:creationId xmlns:a16="http://schemas.microsoft.com/office/drawing/2014/main" id="{E2F4DD50-8E12-ED09-0BAF-BA8058E0E3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5A9E4-2CE9-4E32-BE85-7C32F0F78A6D}" type="slidenum">
              <a:rPr lang="en-GB" smtClean="0"/>
              <a:t>‹#›</a:t>
            </a:fld>
            <a:endParaRPr lang="en-GB"/>
          </a:p>
        </p:txBody>
      </p:sp>
    </p:spTree>
    <p:extLst>
      <p:ext uri="{BB962C8B-B14F-4D97-AF65-F5344CB8AC3E}">
        <p14:creationId xmlns:p14="http://schemas.microsoft.com/office/powerpoint/2010/main" val="6558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Roboto" panose="02000000000000000000" pitchFamily="2" charset="0"/>
          <a:ea typeface="Roboto" panose="02000000000000000000"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82FC-8B01-42F4-8056-DCC2EFED95D1}"/>
              </a:ext>
            </a:extLst>
          </p:cNvPr>
          <p:cNvSpPr>
            <a:spLocks noGrp="1"/>
          </p:cNvSpPr>
          <p:nvPr>
            <p:ph type="ctrTitle"/>
          </p:nvPr>
        </p:nvSpPr>
        <p:spPr>
          <a:xfrm>
            <a:off x="431073" y="1201784"/>
            <a:ext cx="11390812" cy="2073065"/>
          </a:xfrm>
        </p:spPr>
        <p:txBody>
          <a:bodyPr/>
          <a:lstStyle/>
          <a:p>
            <a:r>
              <a:rPr lang="en-US" sz="7200" dirty="0">
                <a:latin typeface="Roboto" panose="02000000000000000000" pitchFamily="2" charset="0"/>
                <a:ea typeface="Roboto" panose="02000000000000000000" pitchFamily="2" charset="0"/>
              </a:rPr>
              <a:t>The </a:t>
            </a:r>
            <a:r>
              <a:rPr lang="en-US" sz="7200" dirty="0" err="1">
                <a:latin typeface="Roboto" panose="02000000000000000000" pitchFamily="2" charset="0"/>
                <a:ea typeface="Roboto" panose="02000000000000000000" pitchFamily="2" charset="0"/>
              </a:rPr>
              <a:t>EmployAbility</a:t>
            </a:r>
            <a:r>
              <a:rPr lang="en-US" sz="7200" dirty="0">
                <a:latin typeface="Roboto" panose="02000000000000000000" pitchFamily="2" charset="0"/>
                <a:ea typeface="Roboto" panose="02000000000000000000" pitchFamily="2" charset="0"/>
              </a:rPr>
              <a:t> </a:t>
            </a:r>
            <a:r>
              <a:rPr lang="en-US" sz="7200" dirty="0" err="1">
                <a:latin typeface="Roboto" panose="02000000000000000000" pitchFamily="2" charset="0"/>
                <a:ea typeface="Roboto" panose="02000000000000000000" pitchFamily="2" charset="0"/>
              </a:rPr>
              <a:t>Programme</a:t>
            </a:r>
            <a:endParaRPr lang="en-GB" dirty="0">
              <a:latin typeface="Roboto" panose="02000000000000000000" pitchFamily="2" charset="0"/>
              <a:ea typeface="Roboto" panose="02000000000000000000" pitchFamily="2" charset="0"/>
            </a:endParaRPr>
          </a:p>
        </p:txBody>
      </p:sp>
      <p:sp>
        <p:nvSpPr>
          <p:cNvPr id="3" name="Subtitle 2">
            <a:extLst>
              <a:ext uri="{FF2B5EF4-FFF2-40B4-BE49-F238E27FC236}">
                <a16:creationId xmlns:a16="http://schemas.microsoft.com/office/drawing/2014/main" id="{28D29E75-4221-A94E-345A-B32600075CE2}"/>
              </a:ext>
            </a:extLst>
          </p:cNvPr>
          <p:cNvSpPr>
            <a:spLocks noGrp="1"/>
          </p:cNvSpPr>
          <p:nvPr>
            <p:ph type="subTitle" idx="1"/>
          </p:nvPr>
        </p:nvSpPr>
        <p:spPr>
          <a:xfrm>
            <a:off x="509451" y="3444665"/>
            <a:ext cx="11234057" cy="2211557"/>
          </a:xfrm>
        </p:spPr>
        <p:txBody>
          <a:bodyPr>
            <a:normAutofit/>
          </a:bodyPr>
          <a:lstStyle/>
          <a:p>
            <a:r>
              <a:rPr lang="en-US" dirty="0">
                <a:latin typeface="Roboto" panose="02000000000000000000" pitchFamily="2" charset="0"/>
                <a:ea typeface="Roboto" panose="02000000000000000000" pitchFamily="2" charset="0"/>
              </a:rPr>
              <a:t>Ganesh Singh</a:t>
            </a:r>
          </a:p>
          <a:p>
            <a:r>
              <a:rPr lang="en-US" dirty="0">
                <a:latin typeface="Roboto" panose="02000000000000000000" pitchFamily="2" charset="0"/>
                <a:ea typeface="Roboto" panose="02000000000000000000" pitchFamily="2" charset="0"/>
              </a:rPr>
              <a:t>Guyana Council of </a:t>
            </a:r>
            <a:r>
              <a:rPr lang="en-US" dirty="0" err="1">
                <a:latin typeface="Roboto" panose="02000000000000000000" pitchFamily="2" charset="0"/>
                <a:ea typeface="Roboto" panose="02000000000000000000" pitchFamily="2" charset="0"/>
              </a:rPr>
              <a:t>Organisations</a:t>
            </a:r>
            <a:r>
              <a:rPr lang="en-US" dirty="0">
                <a:latin typeface="Roboto" panose="02000000000000000000" pitchFamily="2" charset="0"/>
                <a:ea typeface="Roboto" panose="02000000000000000000" pitchFamily="2" charset="0"/>
              </a:rPr>
              <a:t> for Persons with Disabilities</a:t>
            </a:r>
          </a:p>
          <a:p>
            <a:r>
              <a:rPr lang="en-US" dirty="0">
                <a:latin typeface="Roboto" panose="02000000000000000000" pitchFamily="2" charset="0"/>
                <a:ea typeface="Roboto" panose="02000000000000000000" pitchFamily="2" charset="0"/>
              </a:rPr>
              <a:t>Guyana</a:t>
            </a:r>
          </a:p>
          <a:p>
            <a:r>
              <a:rPr lang="en-GB" dirty="0">
                <a:latin typeface="Roboto" panose="02000000000000000000" pitchFamily="2" charset="0"/>
                <a:ea typeface="Roboto" panose="02000000000000000000" pitchFamily="2" charset="0"/>
              </a:rPr>
              <a:t>Disabled Peoples Organization as 360</a:t>
            </a:r>
            <a:r>
              <a:rPr lang="en-GY" b="0" i="0" dirty="0">
                <a:effectLst/>
                <a:latin typeface="Google Sans"/>
              </a:rPr>
              <a:t>°</a:t>
            </a:r>
            <a:r>
              <a:rPr lang="en-US" b="0" i="0" dirty="0">
                <a:effectLst/>
                <a:latin typeface="Google Sans"/>
              </a:rPr>
              <a:t> Facilitators</a:t>
            </a:r>
            <a:endParaRPr lang="en-GB" dirty="0">
              <a:latin typeface="Roboto" panose="02000000000000000000" pitchFamily="2" charset="0"/>
              <a:ea typeface="Roboto" panose="02000000000000000000" pitchFamily="2" charset="0"/>
            </a:endParaRPr>
          </a:p>
        </p:txBody>
      </p:sp>
      <p:sp>
        <p:nvSpPr>
          <p:cNvPr id="4" name="Titel 1">
            <a:extLst>
              <a:ext uri="{FF2B5EF4-FFF2-40B4-BE49-F238E27FC236}">
                <a16:creationId xmlns:a16="http://schemas.microsoft.com/office/drawing/2014/main" id="{E4771D02-F4E4-C632-E5D7-C5E26F71C09C}"/>
              </a:ext>
            </a:extLst>
          </p:cNvPr>
          <p:cNvSpPr txBox="1">
            <a:spLocks/>
          </p:cNvSpPr>
          <p:nvPr/>
        </p:nvSpPr>
        <p:spPr>
          <a:xfrm>
            <a:off x="842554" y="5692088"/>
            <a:ext cx="10567851" cy="846824"/>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ctr"/>
            <a:r>
              <a:rPr lang="en-US" sz="2400" b="1" dirty="0">
                <a:latin typeface="Roboto" panose="02000000000000000000" pitchFamily="2" charset="0"/>
                <a:ea typeface="Roboto" panose="02000000000000000000" pitchFamily="2" charset="0"/>
              </a:rPr>
              <a:t>March 7</a:t>
            </a:r>
            <a:r>
              <a:rPr lang="en-US" sz="2400" b="1" baseline="30000" dirty="0">
                <a:latin typeface="Roboto" panose="02000000000000000000" pitchFamily="2" charset="0"/>
                <a:ea typeface="Roboto" panose="02000000000000000000" pitchFamily="2" charset="0"/>
              </a:rPr>
              <a:t>th</a:t>
            </a:r>
            <a:r>
              <a:rPr lang="en-US" sz="2400" b="1" dirty="0">
                <a:latin typeface="Roboto" panose="02000000000000000000" pitchFamily="2" charset="0"/>
                <a:ea typeface="Roboto" panose="02000000000000000000" pitchFamily="2" charset="0"/>
              </a:rPr>
              <a:t>, 2025, 13:40-15:00 </a:t>
            </a:r>
          </a:p>
        </p:txBody>
      </p:sp>
      <p:sp>
        <p:nvSpPr>
          <p:cNvPr id="7" name="Slide Number Placeholder 6">
            <a:extLst>
              <a:ext uri="{FF2B5EF4-FFF2-40B4-BE49-F238E27FC236}">
                <a16:creationId xmlns:a16="http://schemas.microsoft.com/office/drawing/2014/main" id="{59DF2F47-DE12-0075-6EDB-366148F7F176}"/>
              </a:ext>
            </a:extLst>
          </p:cNvPr>
          <p:cNvSpPr>
            <a:spLocks noGrp="1"/>
          </p:cNvSpPr>
          <p:nvPr>
            <p:ph type="sldNum" sz="quarter" idx="12"/>
          </p:nvPr>
        </p:nvSpPr>
        <p:spPr/>
        <p:txBody>
          <a:bodyPr/>
          <a:lstStyle/>
          <a:p>
            <a:fld id="{1195A9E4-2CE9-4E32-BE85-7C32F0F78A6D}" type="slidenum">
              <a:rPr lang="en-GB" smtClean="0">
                <a:latin typeface="Roboto" panose="02000000000000000000" pitchFamily="2" charset="0"/>
                <a:ea typeface="Roboto" panose="02000000000000000000" pitchFamily="2" charset="0"/>
              </a:rPr>
              <a:t>1</a:t>
            </a:fld>
            <a:endParaRPr lang="en-GB">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5437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867EA19-6E67-4295-F673-081EFF01B2E2}"/>
              </a:ext>
            </a:extLst>
          </p:cNvPr>
          <p:cNvSpPr>
            <a:spLocks noGrp="1"/>
          </p:cNvSpPr>
          <p:nvPr>
            <p:ph type="title"/>
          </p:nvPr>
        </p:nvSpPr>
        <p:spPr>
          <a:xfrm>
            <a:off x="838200" y="365125"/>
            <a:ext cx="3691270" cy="1325563"/>
          </a:xfrm>
        </p:spPr>
        <p:txBody>
          <a:bodyPr/>
          <a:lstStyle/>
          <a:p>
            <a:r>
              <a:rPr lang="en-GB" b="1" dirty="0">
                <a:solidFill>
                  <a:srgbClr val="595959"/>
                </a:solidFill>
              </a:rPr>
              <a:t>About GCOPD</a:t>
            </a:r>
          </a:p>
        </p:txBody>
      </p:sp>
      <p:sp>
        <p:nvSpPr>
          <p:cNvPr id="11" name="Content Placeholder 10">
            <a:extLst>
              <a:ext uri="{FF2B5EF4-FFF2-40B4-BE49-F238E27FC236}">
                <a16:creationId xmlns:a16="http://schemas.microsoft.com/office/drawing/2014/main" id="{3D12346A-244A-C62E-52D1-C600A5BB60DA}"/>
              </a:ext>
            </a:extLst>
          </p:cNvPr>
          <p:cNvSpPr>
            <a:spLocks noGrp="1"/>
          </p:cNvSpPr>
          <p:nvPr>
            <p:ph idx="1"/>
          </p:nvPr>
        </p:nvSpPr>
        <p:spPr>
          <a:xfrm>
            <a:off x="838201" y="1520456"/>
            <a:ext cx="10134599" cy="4835894"/>
          </a:xfrm>
        </p:spPr>
        <p:txBody>
          <a:bodyPr>
            <a:normAutofit fontScale="85000" lnSpcReduction="10000"/>
          </a:bodyPr>
          <a:lstStyle/>
          <a:p>
            <a:pPr>
              <a:lnSpc>
                <a:spcPct val="150000"/>
              </a:lnSpc>
            </a:pPr>
            <a:r>
              <a:rPr lang="en-US" dirty="0">
                <a:solidFill>
                  <a:srgbClr val="595959"/>
                </a:solidFill>
                <a:latin typeface="Arial" panose="020B0604020202020204" pitchFamily="34" charset="0"/>
                <a:cs typeface="Arial" panose="020B0604020202020204" pitchFamily="34" charset="0"/>
              </a:rPr>
              <a:t>The Guyana Council of </a:t>
            </a:r>
            <a:r>
              <a:rPr lang="en-US" dirty="0" err="1">
                <a:solidFill>
                  <a:srgbClr val="595959"/>
                </a:solidFill>
                <a:latin typeface="Arial" panose="020B0604020202020204" pitchFamily="34" charset="0"/>
                <a:cs typeface="Arial" panose="020B0604020202020204" pitchFamily="34" charset="0"/>
              </a:rPr>
              <a:t>Organisations</a:t>
            </a:r>
            <a:r>
              <a:rPr lang="en-US" dirty="0">
                <a:solidFill>
                  <a:srgbClr val="595959"/>
                </a:solidFill>
                <a:latin typeface="Arial" panose="020B0604020202020204" pitchFamily="34" charset="0"/>
                <a:cs typeface="Arial" panose="020B0604020202020204" pitchFamily="34" charset="0"/>
              </a:rPr>
              <a:t> for Persons with Disabilities, is a consortium of 24 </a:t>
            </a:r>
            <a:r>
              <a:rPr lang="en-US" dirty="0" err="1">
                <a:solidFill>
                  <a:srgbClr val="595959"/>
                </a:solidFill>
                <a:latin typeface="Arial" panose="020B0604020202020204" pitchFamily="34" charset="0"/>
                <a:cs typeface="Arial" panose="020B0604020202020204" pitchFamily="34" charset="0"/>
              </a:rPr>
              <a:t>Organisations</a:t>
            </a:r>
            <a:r>
              <a:rPr lang="en-US" dirty="0">
                <a:solidFill>
                  <a:srgbClr val="595959"/>
                </a:solidFill>
                <a:latin typeface="Arial" panose="020B0604020202020204" pitchFamily="34" charset="0"/>
                <a:cs typeface="Arial" panose="020B0604020202020204" pitchFamily="34" charset="0"/>
              </a:rPr>
              <a:t> for Persons with Disabilities, that represents Guyana's disability community. We advocate for rights protection and realization, promoting diversity, inclusion, and equal treatment in keeping with Guyana’s Persons with Disabilities Act of 2010 and the UN Convention on the Rights of Persons with Disabilities. </a:t>
            </a:r>
          </a:p>
          <a:p>
            <a:pPr>
              <a:lnSpc>
                <a:spcPct val="150000"/>
              </a:lnSpc>
            </a:pPr>
            <a:r>
              <a:rPr lang="en-US" dirty="0">
                <a:solidFill>
                  <a:srgbClr val="595959"/>
                </a:solidFill>
                <a:latin typeface="Arial" panose="020B0604020202020204" pitchFamily="34" charset="0"/>
                <a:cs typeface="Arial" panose="020B0604020202020204" pitchFamily="34" charset="0"/>
              </a:rPr>
              <a:t>GCOPD empowers persons with disabilities through projects and partnerships, and is a member of the Commonwealth Disabled People's Forum.</a:t>
            </a:r>
            <a:endParaRPr lang="en-GB" dirty="0">
              <a:solidFill>
                <a:srgbClr val="595959"/>
              </a:solidFill>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2</a:t>
            </a:fld>
            <a:endParaRPr lang="en-GB"/>
          </a:p>
        </p:txBody>
      </p:sp>
      <p:pic>
        <p:nvPicPr>
          <p:cNvPr id="4" name="Picture 3" descr="The image is a circular logo for the &quot;GCOPD&quot; organization, incorporating a central emblem and text. The emblem features a purple circular background with a raised blue fist holding the scales of justice, symbolizing strength and equality. Above the fist is the flag of Guyana, emphasizing national identity. Surrounding the central emblem are smaller circular shapes in various colors (blue, red, green, and yellow) connected to the outer edge, possibly representing unity or inclusion. Below the emblem, the text &quot;GCOPD&quot; is written in bold, uppercase letters. The &quot;O&quot; is replaced with a blue circle containing the international wheelchair accessibility symbol, reinforcing the focus on disability advocacy and inclusion. The design balances justice, accessibility, and national representation.">
            <a:extLst>
              <a:ext uri="{FF2B5EF4-FFF2-40B4-BE49-F238E27FC236}">
                <a16:creationId xmlns:a16="http://schemas.microsoft.com/office/drawing/2014/main" id="{A5EDE16E-F834-1BF1-0C5B-D6545E05EF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8834" y="146124"/>
            <a:ext cx="1374332" cy="1374332"/>
          </a:xfrm>
          <a:prstGeom prst="rect">
            <a:avLst/>
          </a:prstGeom>
        </p:spPr>
      </p:pic>
    </p:spTree>
    <p:extLst>
      <p:ext uri="{BB962C8B-B14F-4D97-AF65-F5344CB8AC3E}">
        <p14:creationId xmlns:p14="http://schemas.microsoft.com/office/powerpoint/2010/main" val="2056236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309B0-8598-56D0-E772-7014B92605F1}"/>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F45608B0-FFC9-3437-C4BB-FBEB4AB8A19A}"/>
              </a:ext>
            </a:extLst>
          </p:cNvPr>
          <p:cNvSpPr>
            <a:spLocks noGrp="1"/>
          </p:cNvSpPr>
          <p:nvPr>
            <p:ph type="title"/>
          </p:nvPr>
        </p:nvSpPr>
        <p:spPr>
          <a:xfrm>
            <a:off x="838200" y="391706"/>
            <a:ext cx="9985745" cy="777875"/>
          </a:xfrm>
        </p:spPr>
        <p:txBody>
          <a:bodyPr/>
          <a:lstStyle/>
          <a:p>
            <a:r>
              <a:rPr lang="en-GB" b="1" dirty="0">
                <a:solidFill>
                  <a:srgbClr val="595959"/>
                </a:solidFill>
              </a:rPr>
              <a:t>About the </a:t>
            </a:r>
            <a:r>
              <a:rPr lang="en-GB" b="1" dirty="0" err="1">
                <a:solidFill>
                  <a:srgbClr val="595959"/>
                </a:solidFill>
              </a:rPr>
              <a:t>EmployAbility</a:t>
            </a:r>
            <a:r>
              <a:rPr lang="en-GB" b="1" dirty="0">
                <a:solidFill>
                  <a:srgbClr val="595959"/>
                </a:solidFill>
              </a:rPr>
              <a:t> Programme</a:t>
            </a:r>
          </a:p>
        </p:txBody>
      </p:sp>
      <p:sp>
        <p:nvSpPr>
          <p:cNvPr id="11" name="Content Placeholder 10">
            <a:extLst>
              <a:ext uri="{FF2B5EF4-FFF2-40B4-BE49-F238E27FC236}">
                <a16:creationId xmlns:a16="http://schemas.microsoft.com/office/drawing/2014/main" id="{6B18300F-FFD9-1CCA-F989-3C78E90F6067}"/>
              </a:ext>
            </a:extLst>
          </p:cNvPr>
          <p:cNvSpPr>
            <a:spLocks noGrp="1"/>
          </p:cNvSpPr>
          <p:nvPr>
            <p:ph idx="1"/>
          </p:nvPr>
        </p:nvSpPr>
        <p:spPr>
          <a:xfrm>
            <a:off x="838200" y="1403497"/>
            <a:ext cx="10134599" cy="5807075"/>
          </a:xfrm>
        </p:spPr>
        <p:txBody>
          <a:bodyPr>
            <a:noAutofit/>
          </a:bodyPr>
          <a:lstStyle/>
          <a:p>
            <a:pPr>
              <a:lnSpc>
                <a:spcPct val="100000"/>
              </a:lnSpc>
            </a:pPr>
            <a:r>
              <a:rPr lang="en-US" dirty="0">
                <a:solidFill>
                  <a:srgbClr val="595959"/>
                </a:solidFill>
                <a:latin typeface="Arial" panose="020B0604020202020204" pitchFamily="34" charset="0"/>
                <a:cs typeface="Arial" panose="020B0604020202020204" pitchFamily="34" charset="0"/>
              </a:rPr>
              <a:t>The </a:t>
            </a:r>
            <a:r>
              <a:rPr lang="en-US" dirty="0" err="1">
                <a:solidFill>
                  <a:srgbClr val="595959"/>
                </a:solidFill>
                <a:latin typeface="Arial" panose="020B0604020202020204" pitchFamily="34" charset="0"/>
                <a:cs typeface="Arial" panose="020B0604020202020204" pitchFamily="34" charset="0"/>
              </a:rPr>
              <a:t>programme</a:t>
            </a:r>
            <a:r>
              <a:rPr lang="en-US" dirty="0">
                <a:solidFill>
                  <a:srgbClr val="595959"/>
                </a:solidFill>
                <a:latin typeface="Arial" panose="020B0604020202020204" pitchFamily="34" charset="0"/>
                <a:cs typeface="Arial" panose="020B0604020202020204" pitchFamily="34" charset="0"/>
              </a:rPr>
              <a:t> was launched in 2016 and offers training in PC repairs, data processing, data analytics, social media marketing, and robotics.</a:t>
            </a:r>
          </a:p>
          <a:p>
            <a:pPr>
              <a:lnSpc>
                <a:spcPct val="100000"/>
              </a:lnSpc>
            </a:pPr>
            <a:r>
              <a:rPr lang="en-US" dirty="0">
                <a:solidFill>
                  <a:srgbClr val="595959"/>
                </a:solidFill>
                <a:latin typeface="Arial" panose="020B0604020202020204" pitchFamily="34" charset="0"/>
                <a:cs typeface="Arial" panose="020B0604020202020204" pitchFamily="34" charset="0"/>
              </a:rPr>
              <a:t>It involves 100-120 hours of instruction, job preparedness, entrepreneurship training, and internships for persons with disabilities.</a:t>
            </a:r>
          </a:p>
          <a:p>
            <a:pPr>
              <a:lnSpc>
                <a:spcPct val="100000"/>
              </a:lnSpc>
            </a:pPr>
            <a:r>
              <a:rPr lang="en-US" dirty="0">
                <a:solidFill>
                  <a:srgbClr val="595959"/>
                </a:solidFill>
                <a:latin typeface="Arial" panose="020B0604020202020204" pitchFamily="34" charset="0"/>
                <a:cs typeface="Arial" panose="020B0604020202020204" pitchFamily="34" charset="0"/>
              </a:rPr>
              <a:t>Trainees are certified for employability.</a:t>
            </a:r>
          </a:p>
          <a:p>
            <a:pPr>
              <a:lnSpc>
                <a:spcPct val="100000"/>
              </a:lnSpc>
            </a:pPr>
            <a:r>
              <a:rPr lang="en-US" dirty="0">
                <a:solidFill>
                  <a:srgbClr val="595959"/>
                </a:solidFill>
                <a:latin typeface="Arial" panose="020B0604020202020204" pitchFamily="34" charset="0"/>
                <a:cs typeface="Arial" panose="020B0604020202020204" pitchFamily="34" charset="0"/>
              </a:rPr>
              <a:t>We collaborate with government agencies, business sector, and NGOs for meaningful employment.</a:t>
            </a:r>
          </a:p>
          <a:p>
            <a:pPr>
              <a:lnSpc>
                <a:spcPct val="100000"/>
              </a:lnSpc>
            </a:pPr>
            <a:r>
              <a:rPr lang="en-US" dirty="0">
                <a:solidFill>
                  <a:srgbClr val="595959"/>
                </a:solidFill>
                <a:latin typeface="Arial" panose="020B0604020202020204" pitchFamily="34" charset="0"/>
                <a:cs typeface="Arial" panose="020B0604020202020204" pitchFamily="34" charset="0"/>
              </a:rPr>
              <a:t>We partner with government for small grants for start-up-entrepreneurs.</a:t>
            </a:r>
          </a:p>
        </p:txBody>
      </p:sp>
      <p:sp>
        <p:nvSpPr>
          <p:cNvPr id="6" name="Slide Number Placeholder 5">
            <a:extLst>
              <a:ext uri="{FF2B5EF4-FFF2-40B4-BE49-F238E27FC236}">
                <a16:creationId xmlns:a16="http://schemas.microsoft.com/office/drawing/2014/main" id="{8879538B-40E5-60A5-8433-1F23856C416A}"/>
              </a:ext>
            </a:extLst>
          </p:cNvPr>
          <p:cNvSpPr>
            <a:spLocks noGrp="1"/>
          </p:cNvSpPr>
          <p:nvPr>
            <p:ph type="sldNum" sz="quarter" idx="12"/>
          </p:nvPr>
        </p:nvSpPr>
        <p:spPr/>
        <p:txBody>
          <a:bodyPr/>
          <a:lstStyle/>
          <a:p>
            <a:fld id="{1195A9E4-2CE9-4E32-BE85-7C32F0F78A6D}" type="slidenum">
              <a:rPr lang="en-GB" smtClean="0"/>
              <a:t>3</a:t>
            </a:fld>
            <a:endParaRPr lang="en-GB"/>
          </a:p>
        </p:txBody>
      </p:sp>
    </p:spTree>
    <p:extLst>
      <p:ext uri="{BB962C8B-B14F-4D97-AF65-F5344CB8AC3E}">
        <p14:creationId xmlns:p14="http://schemas.microsoft.com/office/powerpoint/2010/main" val="843436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56A14-BC3A-B7EA-8E5F-A3370C126495}"/>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D61249B6-0864-6B5E-0605-90956BE0CC5A}"/>
              </a:ext>
            </a:extLst>
          </p:cNvPr>
          <p:cNvSpPr>
            <a:spLocks noGrp="1"/>
          </p:cNvSpPr>
          <p:nvPr>
            <p:ph type="title"/>
          </p:nvPr>
        </p:nvSpPr>
        <p:spPr>
          <a:xfrm>
            <a:off x="540488" y="136525"/>
            <a:ext cx="9156405" cy="687498"/>
          </a:xfrm>
        </p:spPr>
        <p:txBody>
          <a:bodyPr>
            <a:normAutofit fontScale="90000"/>
          </a:bodyPr>
          <a:lstStyle/>
          <a:p>
            <a:r>
              <a:rPr lang="en-GB" b="1" dirty="0">
                <a:solidFill>
                  <a:srgbClr val="595959"/>
                </a:solidFill>
              </a:rPr>
              <a:t>Implementation </a:t>
            </a:r>
          </a:p>
        </p:txBody>
      </p:sp>
      <p:sp>
        <p:nvSpPr>
          <p:cNvPr id="11" name="Content Placeholder 10">
            <a:extLst>
              <a:ext uri="{FF2B5EF4-FFF2-40B4-BE49-F238E27FC236}">
                <a16:creationId xmlns:a16="http://schemas.microsoft.com/office/drawing/2014/main" id="{D02E9D12-2B28-666D-C3D4-96819B30FF7C}"/>
              </a:ext>
            </a:extLst>
          </p:cNvPr>
          <p:cNvSpPr>
            <a:spLocks noGrp="1"/>
          </p:cNvSpPr>
          <p:nvPr>
            <p:ph idx="1"/>
          </p:nvPr>
        </p:nvSpPr>
        <p:spPr>
          <a:xfrm>
            <a:off x="838201" y="925033"/>
            <a:ext cx="10134599" cy="5431317"/>
          </a:xfrm>
        </p:spPr>
        <p:txBody>
          <a:bodyPr>
            <a:noAutofit/>
          </a:bodyPr>
          <a:lstStyle/>
          <a:p>
            <a:pPr>
              <a:lnSpc>
                <a:spcPct val="100000"/>
              </a:lnSpc>
            </a:pPr>
            <a:r>
              <a:rPr lang="en-US" sz="2400" dirty="0">
                <a:solidFill>
                  <a:srgbClr val="595959"/>
                </a:solidFill>
                <a:latin typeface="Arial" panose="020B0604020202020204" pitchFamily="34" charset="0"/>
                <a:cs typeface="Arial" panose="020B0604020202020204" pitchFamily="34" charset="0"/>
              </a:rPr>
              <a:t>We consult with various OPDs and disability community members as well as with the Ministry of </a:t>
            </a:r>
            <a:r>
              <a:rPr lang="en-US" sz="2400" dirty="0" err="1">
                <a:solidFill>
                  <a:srgbClr val="595959"/>
                </a:solidFill>
                <a:latin typeface="Arial" panose="020B0604020202020204" pitchFamily="34" charset="0"/>
                <a:cs typeface="Arial" panose="020B0604020202020204" pitchFamily="34" charset="0"/>
              </a:rPr>
              <a:t>Labour</a:t>
            </a:r>
            <a:r>
              <a:rPr lang="en-US" sz="2400" dirty="0">
                <a:solidFill>
                  <a:srgbClr val="595959"/>
                </a:solidFill>
                <a:latin typeface="Arial" panose="020B0604020202020204" pitchFamily="34" charset="0"/>
                <a:cs typeface="Arial" panose="020B0604020202020204" pitchFamily="34" charset="0"/>
              </a:rPr>
              <a:t> Board of Industrial Training (BIT) to guide training priorities.</a:t>
            </a:r>
          </a:p>
          <a:p>
            <a:pPr>
              <a:lnSpc>
                <a:spcPct val="100000"/>
              </a:lnSpc>
            </a:pPr>
            <a:r>
              <a:rPr lang="en-US" sz="2400" dirty="0">
                <a:solidFill>
                  <a:srgbClr val="595959"/>
                </a:solidFill>
                <a:latin typeface="Arial" panose="020B0604020202020204" pitchFamily="34" charset="0"/>
                <a:cs typeface="Arial" panose="020B0604020202020204" pitchFamily="34" charset="0"/>
              </a:rPr>
              <a:t>Both virtual and in-person vocational skills training were offered.</a:t>
            </a:r>
          </a:p>
          <a:p>
            <a:pPr>
              <a:lnSpc>
                <a:spcPct val="100000"/>
              </a:lnSpc>
            </a:pPr>
            <a:r>
              <a:rPr lang="en-US" sz="2400" dirty="0">
                <a:solidFill>
                  <a:srgbClr val="595959"/>
                </a:solidFill>
                <a:latin typeface="Arial" panose="020B0604020202020204" pitchFamily="34" charset="0"/>
                <a:cs typeface="Arial" panose="020B0604020202020204" pitchFamily="34" charset="0"/>
              </a:rPr>
              <a:t>Virtual training allows for more access across the country for more remote areas.</a:t>
            </a:r>
          </a:p>
          <a:p>
            <a:pPr>
              <a:lnSpc>
                <a:spcPct val="100000"/>
              </a:lnSpc>
            </a:pPr>
            <a:r>
              <a:rPr lang="en-US" sz="2400" dirty="0">
                <a:solidFill>
                  <a:srgbClr val="595959"/>
                </a:solidFill>
                <a:latin typeface="Arial" panose="020B0604020202020204" pitchFamily="34" charset="0"/>
                <a:cs typeface="Arial" panose="020B0604020202020204" pitchFamily="34" charset="0"/>
              </a:rPr>
              <a:t>In-person training is conducted within specific geographic areas.</a:t>
            </a:r>
          </a:p>
          <a:p>
            <a:pPr>
              <a:lnSpc>
                <a:spcPct val="100000"/>
              </a:lnSpc>
            </a:pPr>
            <a:r>
              <a:rPr lang="en-US" sz="2400" dirty="0">
                <a:solidFill>
                  <a:srgbClr val="595959"/>
                </a:solidFill>
                <a:latin typeface="Arial" panose="020B0604020202020204" pitchFamily="34" charset="0"/>
                <a:cs typeface="Arial" panose="020B0604020202020204" pitchFamily="34" charset="0"/>
              </a:rPr>
              <a:t>We collaborated with the Council of Technical Vocational Education Training (CTVE) for access to qualified trainers.</a:t>
            </a:r>
          </a:p>
          <a:p>
            <a:pPr>
              <a:lnSpc>
                <a:spcPct val="100000"/>
              </a:lnSpc>
            </a:pPr>
            <a:r>
              <a:rPr lang="en-US" sz="2400" dirty="0">
                <a:solidFill>
                  <a:srgbClr val="595959"/>
                </a:solidFill>
                <a:latin typeface="Arial" panose="020B0604020202020204" pitchFamily="34" charset="0"/>
                <a:cs typeface="Arial" panose="020B0604020202020204" pitchFamily="34" charset="0"/>
              </a:rPr>
              <a:t>Trainees in disability-specific fields are recruited from within the disability community.</a:t>
            </a:r>
          </a:p>
          <a:p>
            <a:pPr>
              <a:lnSpc>
                <a:spcPct val="100000"/>
              </a:lnSpc>
            </a:pPr>
            <a:r>
              <a:rPr lang="en-US" sz="2400" dirty="0">
                <a:solidFill>
                  <a:srgbClr val="595959"/>
                </a:solidFill>
                <a:latin typeface="Arial" panose="020B0604020202020204" pitchFamily="34" charset="0"/>
                <a:cs typeface="Arial" panose="020B0604020202020204" pitchFamily="34" charset="0"/>
              </a:rPr>
              <a:t>Programs are implemented across Guyana, with instructors selected based on geographic area and virtual location.</a:t>
            </a:r>
            <a:endParaRPr lang="en-GB" sz="2400" dirty="0">
              <a:solidFill>
                <a:srgbClr val="595959"/>
              </a:solidFill>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0682C9DD-087F-2C4C-127B-B8EE43EBBAA4}"/>
              </a:ext>
            </a:extLst>
          </p:cNvPr>
          <p:cNvSpPr>
            <a:spLocks noGrp="1"/>
          </p:cNvSpPr>
          <p:nvPr>
            <p:ph type="sldNum" sz="quarter" idx="12"/>
          </p:nvPr>
        </p:nvSpPr>
        <p:spPr/>
        <p:txBody>
          <a:bodyPr/>
          <a:lstStyle/>
          <a:p>
            <a:fld id="{1195A9E4-2CE9-4E32-BE85-7C32F0F78A6D}" type="slidenum">
              <a:rPr lang="en-GB" smtClean="0"/>
              <a:t>4</a:t>
            </a:fld>
            <a:endParaRPr lang="en-GB"/>
          </a:p>
        </p:txBody>
      </p:sp>
    </p:spTree>
    <p:extLst>
      <p:ext uri="{BB962C8B-B14F-4D97-AF65-F5344CB8AC3E}">
        <p14:creationId xmlns:p14="http://schemas.microsoft.com/office/powerpoint/2010/main" val="3953888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9EE81-FE6C-60B9-890C-F6743A40DE91}"/>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A8B8966E-8670-C9D7-63ED-B42F3B78DA18}"/>
              </a:ext>
            </a:extLst>
          </p:cNvPr>
          <p:cNvSpPr>
            <a:spLocks noGrp="1"/>
          </p:cNvSpPr>
          <p:nvPr>
            <p:ph type="title"/>
          </p:nvPr>
        </p:nvSpPr>
        <p:spPr>
          <a:xfrm>
            <a:off x="838200" y="391706"/>
            <a:ext cx="9985745" cy="777875"/>
          </a:xfrm>
        </p:spPr>
        <p:txBody>
          <a:bodyPr/>
          <a:lstStyle/>
          <a:p>
            <a:r>
              <a:rPr lang="en-GB" b="1" dirty="0">
                <a:solidFill>
                  <a:srgbClr val="595959"/>
                </a:solidFill>
              </a:rPr>
              <a:t>Financing, Sustainability &amp; Challenges</a:t>
            </a:r>
          </a:p>
        </p:txBody>
      </p:sp>
      <p:sp>
        <p:nvSpPr>
          <p:cNvPr id="11" name="Content Placeholder 10">
            <a:extLst>
              <a:ext uri="{FF2B5EF4-FFF2-40B4-BE49-F238E27FC236}">
                <a16:creationId xmlns:a16="http://schemas.microsoft.com/office/drawing/2014/main" id="{C4D40058-4B42-81DC-7A26-74F9A14C24E2}"/>
              </a:ext>
            </a:extLst>
          </p:cNvPr>
          <p:cNvSpPr>
            <a:spLocks noGrp="1"/>
          </p:cNvSpPr>
          <p:nvPr>
            <p:ph idx="1"/>
          </p:nvPr>
        </p:nvSpPr>
        <p:spPr>
          <a:xfrm>
            <a:off x="838200" y="1690576"/>
            <a:ext cx="10134599" cy="5807075"/>
          </a:xfrm>
        </p:spPr>
        <p:txBody>
          <a:bodyPr>
            <a:noAutofit/>
          </a:bodyPr>
          <a:lstStyle/>
          <a:p>
            <a:pPr>
              <a:lnSpc>
                <a:spcPct val="100000"/>
              </a:lnSpc>
            </a:pPr>
            <a:r>
              <a:rPr lang="en-US" sz="2400" b="1" dirty="0">
                <a:solidFill>
                  <a:srgbClr val="595959"/>
                </a:solidFill>
                <a:latin typeface="Arial" panose="020B0604020202020204" pitchFamily="34" charset="0"/>
                <a:cs typeface="Arial" panose="020B0604020202020204" pitchFamily="34" charset="0"/>
              </a:rPr>
              <a:t>Financing: </a:t>
            </a:r>
            <a:r>
              <a:rPr lang="en-US" sz="2400" dirty="0">
                <a:solidFill>
                  <a:srgbClr val="595959"/>
                </a:solidFill>
                <a:latin typeface="Arial" panose="020B0604020202020204" pitchFamily="34" charset="0"/>
                <a:cs typeface="Arial" panose="020B0604020202020204" pitchFamily="34" charset="0"/>
              </a:rPr>
              <a:t>The </a:t>
            </a:r>
            <a:r>
              <a:rPr lang="en-US" sz="2400" dirty="0" err="1">
                <a:solidFill>
                  <a:srgbClr val="595959"/>
                </a:solidFill>
                <a:latin typeface="Arial" panose="020B0604020202020204" pitchFamily="34" charset="0"/>
                <a:cs typeface="Arial" panose="020B0604020202020204" pitchFamily="34" charset="0"/>
              </a:rPr>
              <a:t>EmployAbility</a:t>
            </a:r>
            <a:r>
              <a:rPr lang="en-US" sz="2400" dirty="0">
                <a:solidFill>
                  <a:srgbClr val="595959"/>
                </a:solidFill>
                <a:latin typeface="Arial" panose="020B0604020202020204" pitchFamily="34" charset="0"/>
                <a:cs typeface="Arial" panose="020B0604020202020204" pitchFamily="34" charset="0"/>
              </a:rPr>
              <a:t> </a:t>
            </a:r>
            <a:r>
              <a:rPr lang="en-US" sz="2400" dirty="0" err="1">
                <a:solidFill>
                  <a:srgbClr val="595959"/>
                </a:solidFill>
                <a:latin typeface="Arial" panose="020B0604020202020204" pitchFamily="34" charset="0"/>
                <a:cs typeface="Arial" panose="020B0604020202020204" pitchFamily="34" charset="0"/>
              </a:rPr>
              <a:t>programme</a:t>
            </a:r>
            <a:r>
              <a:rPr lang="en-US" sz="2400" dirty="0">
                <a:solidFill>
                  <a:srgbClr val="595959"/>
                </a:solidFill>
                <a:latin typeface="Arial" panose="020B0604020202020204" pitchFamily="34" charset="0"/>
                <a:cs typeface="Arial" panose="020B0604020202020204" pitchFamily="34" charset="0"/>
              </a:rPr>
              <a:t> is primarily funded by the Board of Industrial Training, a business sector body, which contributes $40,000 annually, or 80% of the </a:t>
            </a:r>
            <a:r>
              <a:rPr lang="en-US" sz="2400" dirty="0" err="1">
                <a:solidFill>
                  <a:srgbClr val="595959"/>
                </a:solidFill>
                <a:latin typeface="Arial" panose="020B0604020202020204" pitchFamily="34" charset="0"/>
                <a:cs typeface="Arial" panose="020B0604020202020204" pitchFamily="34" charset="0"/>
              </a:rPr>
              <a:t>programme</a:t>
            </a:r>
            <a:r>
              <a:rPr lang="en-US" sz="2400" dirty="0">
                <a:solidFill>
                  <a:srgbClr val="595959"/>
                </a:solidFill>
                <a:latin typeface="Arial" panose="020B0604020202020204" pitchFamily="34" charset="0"/>
                <a:cs typeface="Arial" panose="020B0604020202020204" pitchFamily="34" charset="0"/>
              </a:rPr>
              <a:t> budget. The additional $10,000 is raised through fundraising events.</a:t>
            </a:r>
          </a:p>
          <a:p>
            <a:pPr>
              <a:lnSpc>
                <a:spcPct val="100000"/>
              </a:lnSpc>
            </a:pPr>
            <a:r>
              <a:rPr lang="en-US" sz="2400" b="1" dirty="0">
                <a:solidFill>
                  <a:srgbClr val="595959"/>
                </a:solidFill>
                <a:latin typeface="Arial" panose="020B0604020202020204" pitchFamily="34" charset="0"/>
                <a:cs typeface="Arial" panose="020B0604020202020204" pitchFamily="34" charset="0"/>
              </a:rPr>
              <a:t>Sustainability: </a:t>
            </a:r>
            <a:r>
              <a:rPr lang="en-US" sz="2400" dirty="0">
                <a:solidFill>
                  <a:srgbClr val="595959"/>
                </a:solidFill>
                <a:latin typeface="Arial" panose="020B0604020202020204" pitchFamily="34" charset="0"/>
                <a:cs typeface="Arial" panose="020B0604020202020204" pitchFamily="34" charset="0"/>
              </a:rPr>
              <a:t>The </a:t>
            </a:r>
            <a:r>
              <a:rPr lang="en-US" sz="2400" dirty="0" err="1">
                <a:solidFill>
                  <a:srgbClr val="595959"/>
                </a:solidFill>
                <a:latin typeface="Arial" panose="020B0604020202020204" pitchFamily="34" charset="0"/>
                <a:cs typeface="Arial" panose="020B0604020202020204" pitchFamily="34" charset="0"/>
              </a:rPr>
              <a:t>programme</a:t>
            </a:r>
            <a:r>
              <a:rPr lang="en-US" sz="2400" dirty="0">
                <a:solidFill>
                  <a:srgbClr val="595959"/>
                </a:solidFill>
                <a:latin typeface="Arial" panose="020B0604020202020204" pitchFamily="34" charset="0"/>
                <a:cs typeface="Arial" panose="020B0604020202020204" pitchFamily="34" charset="0"/>
              </a:rPr>
              <a:t> has been replicated by the Ministry of Human Services and Social Security through the establishment of their Learning Lab in Mahaica.</a:t>
            </a:r>
          </a:p>
          <a:p>
            <a:pPr>
              <a:lnSpc>
                <a:spcPct val="100000"/>
              </a:lnSpc>
            </a:pPr>
            <a:r>
              <a:rPr lang="en-US" sz="2400" b="1" dirty="0">
                <a:solidFill>
                  <a:srgbClr val="595959"/>
                </a:solidFill>
                <a:latin typeface="Arial" panose="020B0604020202020204" pitchFamily="34" charset="0"/>
                <a:cs typeface="Arial" panose="020B0604020202020204" pitchFamily="34" charset="0"/>
              </a:rPr>
              <a:t>Challenges:</a:t>
            </a:r>
            <a:r>
              <a:rPr lang="en-US" sz="2400" dirty="0">
                <a:solidFill>
                  <a:srgbClr val="595959"/>
                </a:solidFill>
                <a:latin typeface="Arial" panose="020B0604020202020204" pitchFamily="34" charset="0"/>
                <a:cs typeface="Arial" panose="020B0604020202020204" pitchFamily="34" charset="0"/>
              </a:rPr>
              <a:t> </a:t>
            </a:r>
          </a:p>
          <a:p>
            <a:pPr marL="0" indent="0">
              <a:lnSpc>
                <a:spcPct val="100000"/>
              </a:lnSpc>
              <a:buNone/>
            </a:pPr>
            <a:r>
              <a:rPr lang="en-US" sz="2400" dirty="0">
                <a:solidFill>
                  <a:srgbClr val="595959"/>
                </a:solidFill>
                <a:latin typeface="Arial" panose="020B0604020202020204" pitchFamily="34" charset="0"/>
                <a:cs typeface="Arial" panose="020B0604020202020204" pitchFamily="34" charset="0"/>
              </a:rPr>
              <a:t>- Employers were reluctant to employ persons with disabilities due to preconceived biases and stereotypes. </a:t>
            </a:r>
          </a:p>
          <a:p>
            <a:pPr marL="0" indent="0">
              <a:lnSpc>
                <a:spcPct val="100000"/>
              </a:lnSpc>
              <a:buNone/>
            </a:pPr>
            <a:r>
              <a:rPr lang="en-GB" sz="2400" dirty="0">
                <a:solidFill>
                  <a:srgbClr val="595959"/>
                </a:solidFill>
                <a:latin typeface="Arial" panose="020B0604020202020204" pitchFamily="34" charset="0"/>
                <a:cs typeface="Arial" panose="020B0604020202020204" pitchFamily="34" charset="0"/>
              </a:rPr>
              <a:t>- Internet access was limited/ faulty for persons in the hinterland/ rural areas. </a:t>
            </a:r>
          </a:p>
        </p:txBody>
      </p:sp>
      <p:sp>
        <p:nvSpPr>
          <p:cNvPr id="6" name="Slide Number Placeholder 5">
            <a:extLst>
              <a:ext uri="{FF2B5EF4-FFF2-40B4-BE49-F238E27FC236}">
                <a16:creationId xmlns:a16="http://schemas.microsoft.com/office/drawing/2014/main" id="{7E1ACDC3-F71A-4F19-EAC2-333DFF38DEBE}"/>
              </a:ext>
            </a:extLst>
          </p:cNvPr>
          <p:cNvSpPr>
            <a:spLocks noGrp="1"/>
          </p:cNvSpPr>
          <p:nvPr>
            <p:ph type="sldNum" sz="quarter" idx="12"/>
          </p:nvPr>
        </p:nvSpPr>
        <p:spPr/>
        <p:txBody>
          <a:bodyPr/>
          <a:lstStyle/>
          <a:p>
            <a:fld id="{1195A9E4-2CE9-4E32-BE85-7C32F0F78A6D}" type="slidenum">
              <a:rPr lang="en-GB" smtClean="0"/>
              <a:t>5</a:t>
            </a:fld>
            <a:endParaRPr lang="en-GB"/>
          </a:p>
        </p:txBody>
      </p:sp>
    </p:spTree>
    <p:extLst>
      <p:ext uri="{BB962C8B-B14F-4D97-AF65-F5344CB8AC3E}">
        <p14:creationId xmlns:p14="http://schemas.microsoft.com/office/powerpoint/2010/main" val="1453101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225A5-EB59-E414-4D8F-8FB902BD7CAE}"/>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E9E8BA5B-87FE-EDD3-A177-E2FDFA3B82C2}"/>
              </a:ext>
            </a:extLst>
          </p:cNvPr>
          <p:cNvSpPr>
            <a:spLocks noGrp="1"/>
          </p:cNvSpPr>
          <p:nvPr>
            <p:ph type="title"/>
          </p:nvPr>
        </p:nvSpPr>
        <p:spPr>
          <a:xfrm>
            <a:off x="838200" y="391706"/>
            <a:ext cx="9985745" cy="777875"/>
          </a:xfrm>
        </p:spPr>
        <p:txBody>
          <a:bodyPr/>
          <a:lstStyle/>
          <a:p>
            <a:r>
              <a:rPr lang="en-GB" b="1" dirty="0">
                <a:solidFill>
                  <a:srgbClr val="595959"/>
                </a:solidFill>
              </a:rPr>
              <a:t>Statistics</a:t>
            </a:r>
          </a:p>
        </p:txBody>
      </p:sp>
      <p:sp>
        <p:nvSpPr>
          <p:cNvPr id="11" name="Content Placeholder 10">
            <a:extLst>
              <a:ext uri="{FF2B5EF4-FFF2-40B4-BE49-F238E27FC236}">
                <a16:creationId xmlns:a16="http://schemas.microsoft.com/office/drawing/2014/main" id="{B822F27E-9AB3-9C3D-FBF5-F352E2895AA4}"/>
              </a:ext>
            </a:extLst>
          </p:cNvPr>
          <p:cNvSpPr>
            <a:spLocks noGrp="1"/>
          </p:cNvSpPr>
          <p:nvPr>
            <p:ph idx="1"/>
          </p:nvPr>
        </p:nvSpPr>
        <p:spPr>
          <a:xfrm>
            <a:off x="838200" y="1690576"/>
            <a:ext cx="10134599" cy="5807075"/>
          </a:xfrm>
        </p:spPr>
        <p:txBody>
          <a:bodyPr>
            <a:noAutofit/>
          </a:bodyPr>
          <a:lstStyle/>
          <a:p>
            <a:pPr>
              <a:lnSpc>
                <a:spcPct val="100000"/>
              </a:lnSpc>
            </a:pPr>
            <a:r>
              <a:rPr lang="en-US" sz="2400" dirty="0">
                <a:solidFill>
                  <a:srgbClr val="595959"/>
                </a:solidFill>
                <a:latin typeface="Arial" panose="020B0604020202020204" pitchFamily="34" charset="0"/>
                <a:cs typeface="Arial" panose="020B0604020202020204" pitchFamily="34" charset="0"/>
              </a:rPr>
              <a:t>624 persons with disabilities were trained and certified between 2016-2024</a:t>
            </a:r>
          </a:p>
          <a:p>
            <a:pPr>
              <a:lnSpc>
                <a:spcPct val="100000"/>
              </a:lnSpc>
            </a:pPr>
            <a:r>
              <a:rPr lang="en-US" sz="2400" dirty="0">
                <a:solidFill>
                  <a:srgbClr val="595959"/>
                </a:solidFill>
                <a:latin typeface="Arial" panose="020B0604020202020204" pitchFamily="34" charset="0"/>
                <a:cs typeface="Arial" panose="020B0604020202020204" pitchFamily="34" charset="0"/>
              </a:rPr>
              <a:t>Of this total, 263 of them form some form of employment while some others started small businesses using government grants. </a:t>
            </a:r>
          </a:p>
          <a:p>
            <a:pPr>
              <a:lnSpc>
                <a:spcPct val="100000"/>
              </a:lnSpc>
            </a:pPr>
            <a:r>
              <a:rPr lang="en-US" sz="2400" dirty="0">
                <a:solidFill>
                  <a:srgbClr val="595959"/>
                </a:solidFill>
                <a:latin typeface="Arial" panose="020B0604020202020204" pitchFamily="34" charset="0"/>
                <a:cs typeface="Arial" panose="020B0604020202020204" pitchFamily="34" charset="0"/>
              </a:rPr>
              <a:t>No specific tracer study was conducted. However, based on grants facilitated by GCOPD and our work with small business owners with disabilities, we can estimate that approximately 80 beneficiaries are small business owners in craft, cake decoration and food catering, computer and small electronic repairs, farming, etc. </a:t>
            </a:r>
          </a:p>
          <a:p>
            <a:pPr>
              <a:lnSpc>
                <a:spcPct val="100000"/>
              </a:lnSpc>
            </a:pPr>
            <a:r>
              <a:rPr lang="en-US" sz="2400" dirty="0">
                <a:solidFill>
                  <a:srgbClr val="595959"/>
                </a:solidFill>
                <a:latin typeface="Arial" panose="020B0604020202020204" pitchFamily="34" charset="0"/>
                <a:cs typeface="Arial" panose="020B0604020202020204" pitchFamily="34" charset="0"/>
              </a:rPr>
              <a:t>From 2016 to 2024, 250 persons with disabilities gained financial independence</a:t>
            </a:r>
          </a:p>
          <a:p>
            <a:pPr>
              <a:lnSpc>
                <a:spcPct val="100000"/>
              </a:lnSpc>
            </a:pPr>
            <a:endParaRPr lang="en-GB" sz="2400" dirty="0">
              <a:solidFill>
                <a:srgbClr val="595959"/>
              </a:solidFill>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3191A940-EC48-27B2-81AB-4CB8D5E90C1E}"/>
              </a:ext>
            </a:extLst>
          </p:cNvPr>
          <p:cNvSpPr>
            <a:spLocks noGrp="1"/>
          </p:cNvSpPr>
          <p:nvPr>
            <p:ph type="sldNum" sz="quarter" idx="12"/>
          </p:nvPr>
        </p:nvSpPr>
        <p:spPr/>
        <p:txBody>
          <a:bodyPr/>
          <a:lstStyle/>
          <a:p>
            <a:fld id="{1195A9E4-2CE9-4E32-BE85-7C32F0F78A6D}" type="slidenum">
              <a:rPr lang="en-GB" smtClean="0"/>
              <a:t>6</a:t>
            </a:fld>
            <a:endParaRPr lang="en-GB"/>
          </a:p>
        </p:txBody>
      </p:sp>
    </p:spTree>
    <p:extLst>
      <p:ext uri="{BB962C8B-B14F-4D97-AF65-F5344CB8AC3E}">
        <p14:creationId xmlns:p14="http://schemas.microsoft.com/office/powerpoint/2010/main" val="1975175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F52A32D-6598-9592-6CDD-7DDE236EAAAC}"/>
              </a:ext>
            </a:extLst>
          </p:cNvPr>
          <p:cNvSpPr>
            <a:spLocks noGrp="1"/>
          </p:cNvSpPr>
          <p:nvPr>
            <p:ph type="title"/>
          </p:nvPr>
        </p:nvSpPr>
        <p:spPr>
          <a:xfrm>
            <a:off x="535061" y="297712"/>
            <a:ext cx="3201988" cy="1600200"/>
          </a:xfrm>
        </p:spPr>
        <p:txBody>
          <a:bodyPr/>
          <a:lstStyle/>
          <a:p>
            <a:r>
              <a:rPr lang="en-US" b="1" dirty="0">
                <a:solidFill>
                  <a:srgbClr val="595959"/>
                </a:solidFill>
              </a:rPr>
              <a:t>Success Story: Lata </a:t>
            </a:r>
            <a:r>
              <a:rPr lang="en-US" b="1" dirty="0" err="1">
                <a:solidFill>
                  <a:srgbClr val="595959"/>
                </a:solidFill>
              </a:rPr>
              <a:t>Devie</a:t>
            </a:r>
            <a:r>
              <a:rPr lang="en-US" b="1" dirty="0">
                <a:solidFill>
                  <a:srgbClr val="595959"/>
                </a:solidFill>
              </a:rPr>
              <a:t> Jagmohan</a:t>
            </a:r>
            <a:endParaRPr lang="en-GY" b="1" dirty="0">
              <a:solidFill>
                <a:srgbClr val="595959"/>
              </a:solidFill>
            </a:endParaRPr>
          </a:p>
        </p:txBody>
      </p:sp>
      <p:sp>
        <p:nvSpPr>
          <p:cNvPr id="10" name="Content Placeholder 9">
            <a:extLst>
              <a:ext uri="{FF2B5EF4-FFF2-40B4-BE49-F238E27FC236}">
                <a16:creationId xmlns:a16="http://schemas.microsoft.com/office/drawing/2014/main" id="{19541A91-511A-A168-D405-EA3B0F4872B6}"/>
              </a:ext>
            </a:extLst>
          </p:cNvPr>
          <p:cNvSpPr>
            <a:spLocks noGrp="1"/>
          </p:cNvSpPr>
          <p:nvPr>
            <p:ph idx="1"/>
          </p:nvPr>
        </p:nvSpPr>
        <p:spPr>
          <a:xfrm>
            <a:off x="4038600" y="297713"/>
            <a:ext cx="7316788" cy="5563338"/>
          </a:xfrm>
        </p:spPr>
        <p:txBody>
          <a:bodyPr>
            <a:normAutofit fontScale="85000" lnSpcReduction="10000"/>
          </a:bodyPr>
          <a:lstStyle/>
          <a:p>
            <a:pPr marL="0" indent="0">
              <a:lnSpc>
                <a:spcPct val="170000"/>
              </a:lnSpc>
              <a:buNone/>
            </a:pPr>
            <a:r>
              <a:rPr lang="en-US" dirty="0">
                <a:solidFill>
                  <a:srgbClr val="595959"/>
                </a:solidFill>
                <a:latin typeface="Arial" panose="020B0604020202020204" pitchFamily="34" charset="0"/>
                <a:cs typeface="Arial" panose="020B0604020202020204" pitchFamily="34" charset="0"/>
              </a:rPr>
              <a:t>My name is Lata </a:t>
            </a:r>
            <a:r>
              <a:rPr lang="en-US" dirty="0" err="1">
                <a:solidFill>
                  <a:srgbClr val="595959"/>
                </a:solidFill>
                <a:latin typeface="Arial" panose="020B0604020202020204" pitchFamily="34" charset="0"/>
                <a:cs typeface="Arial" panose="020B0604020202020204" pitchFamily="34" charset="0"/>
              </a:rPr>
              <a:t>Devie</a:t>
            </a:r>
            <a:r>
              <a:rPr lang="en-US" dirty="0">
                <a:solidFill>
                  <a:srgbClr val="595959"/>
                </a:solidFill>
                <a:latin typeface="Arial" panose="020B0604020202020204" pitchFamily="34" charset="0"/>
                <a:cs typeface="Arial" panose="020B0604020202020204" pitchFamily="34" charset="0"/>
              </a:rPr>
              <a:t> Jagmohan, 1994, at age 17, I was diagnosed with Deep Anterior Lamellar Keratoplasty (DALK) and secondary stage glaucoma in my left eye. Despite undergoing numerous surgeries, I was unable to fully regain my sight, and I now have limited vision that allows me to perceive some movement and colors at proximity.</a:t>
            </a:r>
          </a:p>
        </p:txBody>
      </p:sp>
      <p:sp>
        <p:nvSpPr>
          <p:cNvPr id="6" name="Slide Number Placeholder 5">
            <a:extLst>
              <a:ext uri="{FF2B5EF4-FFF2-40B4-BE49-F238E27FC236}">
                <a16:creationId xmlns:a16="http://schemas.microsoft.com/office/drawing/2014/main" id="{FE36299C-AAB7-4C2D-5A7E-E5B4FA750FC3}"/>
              </a:ext>
            </a:extLst>
          </p:cNvPr>
          <p:cNvSpPr>
            <a:spLocks noGrp="1"/>
          </p:cNvSpPr>
          <p:nvPr>
            <p:ph type="sldNum" sz="quarter" idx="12"/>
          </p:nvPr>
        </p:nvSpPr>
        <p:spPr/>
        <p:txBody>
          <a:bodyPr/>
          <a:lstStyle/>
          <a:p>
            <a:fld id="{1195A9E4-2CE9-4E32-BE85-7C32F0F78A6D}" type="slidenum">
              <a:rPr lang="en-GB" smtClean="0"/>
              <a:t>7</a:t>
            </a:fld>
            <a:endParaRPr lang="en-GB"/>
          </a:p>
        </p:txBody>
      </p:sp>
      <p:pic>
        <p:nvPicPr>
          <p:cNvPr id="13" name="Picture 12" descr="The image shows a woman sitting inside a car. She has straight black hair and is wearing black-rimmed glasses. She is smiling and wearing a royal blue shirt with a logo on the left side, though the details of the logo are unclear. The background outside the car window shows what appears to be a parking lot or a row of buildings. The image conveys a friendly and professional demeanor.">
            <a:extLst>
              <a:ext uri="{FF2B5EF4-FFF2-40B4-BE49-F238E27FC236}">
                <a16:creationId xmlns:a16="http://schemas.microsoft.com/office/drawing/2014/main" id="{09A52957-3375-BC05-86E1-A5FA3C841ED6}"/>
              </a:ext>
            </a:extLst>
          </p:cNvPr>
          <p:cNvPicPr>
            <a:picLocks noChangeAspect="1"/>
          </p:cNvPicPr>
          <p:nvPr/>
        </p:nvPicPr>
        <p:blipFill>
          <a:blip r:embed="rId3"/>
          <a:stretch>
            <a:fillRect/>
          </a:stretch>
        </p:blipFill>
        <p:spPr>
          <a:xfrm>
            <a:off x="535060" y="2062276"/>
            <a:ext cx="3201988" cy="3798774"/>
          </a:xfrm>
          <a:prstGeom prst="rect">
            <a:avLst/>
          </a:prstGeom>
        </p:spPr>
      </p:pic>
    </p:spTree>
    <p:extLst>
      <p:ext uri="{BB962C8B-B14F-4D97-AF65-F5344CB8AC3E}">
        <p14:creationId xmlns:p14="http://schemas.microsoft.com/office/powerpoint/2010/main" val="53458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F3C6E-4C06-35E7-5E71-9D7621978B65}"/>
            </a:ext>
          </a:extLst>
        </p:cNvPr>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417FCCD2-E017-C6A4-FC7F-6A372A25E64C}"/>
              </a:ext>
            </a:extLst>
          </p:cNvPr>
          <p:cNvSpPr>
            <a:spLocks noGrp="1"/>
          </p:cNvSpPr>
          <p:nvPr>
            <p:ph idx="1"/>
          </p:nvPr>
        </p:nvSpPr>
        <p:spPr>
          <a:xfrm>
            <a:off x="314628" y="701639"/>
            <a:ext cx="11562743" cy="5837273"/>
          </a:xfrm>
        </p:spPr>
        <p:txBody>
          <a:bodyPr>
            <a:noAutofit/>
          </a:bodyPr>
          <a:lstStyle/>
          <a:p>
            <a:pPr marL="0" indent="0">
              <a:lnSpc>
                <a:spcPct val="170000"/>
              </a:lnSpc>
              <a:buNone/>
            </a:pPr>
            <a:r>
              <a:rPr lang="en-US" sz="2400" dirty="0">
                <a:solidFill>
                  <a:srgbClr val="595959"/>
                </a:solidFill>
                <a:latin typeface="Arial" panose="020B0604020202020204" pitchFamily="34" charset="0"/>
                <a:cs typeface="Arial" panose="020B0604020202020204" pitchFamily="34" charset="0"/>
              </a:rPr>
              <a:t>After living with my disability for nearly eight years, my life took a positive turn when I met Mr. Singh, who introduced me to the Guyana Council of Organizations for Persons with Disabilities (GCOPD). This connection opened the door to a new life, providing me with valuable skills training, including JAWS training. I was trained through the </a:t>
            </a:r>
            <a:r>
              <a:rPr lang="en-US" sz="2400" dirty="0" err="1">
                <a:solidFill>
                  <a:srgbClr val="595959"/>
                </a:solidFill>
                <a:latin typeface="Arial" panose="020B0604020202020204" pitchFamily="34" charset="0"/>
                <a:cs typeface="Arial" panose="020B0604020202020204" pitchFamily="34" charset="0"/>
              </a:rPr>
              <a:t>EmployAbility</a:t>
            </a:r>
            <a:r>
              <a:rPr lang="en-US" sz="2400" dirty="0">
                <a:solidFill>
                  <a:srgbClr val="595959"/>
                </a:solidFill>
                <a:latin typeface="Arial" panose="020B0604020202020204" pitchFamily="34" charset="0"/>
                <a:cs typeface="Arial" panose="020B0604020202020204" pitchFamily="34" charset="0"/>
              </a:rPr>
              <a:t> project in Orientation and Mobility, specifically assistive technology. Now, because of that I am an Orientation and Mobility Officer, and I teach persons who are blind and visually impaired how to use computers with JAWS.</a:t>
            </a:r>
            <a:endParaRPr lang="en-GY" sz="2400" dirty="0">
              <a:solidFill>
                <a:srgbClr val="595959"/>
              </a:solidFill>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7AFC2CD0-7751-B7E3-A820-120E8C82DC79}"/>
              </a:ext>
            </a:extLst>
          </p:cNvPr>
          <p:cNvSpPr>
            <a:spLocks noGrp="1"/>
          </p:cNvSpPr>
          <p:nvPr>
            <p:ph type="sldNum" sz="quarter" idx="12"/>
          </p:nvPr>
        </p:nvSpPr>
        <p:spPr/>
        <p:txBody>
          <a:bodyPr/>
          <a:lstStyle/>
          <a:p>
            <a:fld id="{1195A9E4-2CE9-4E32-BE85-7C32F0F78A6D}" type="slidenum">
              <a:rPr lang="en-GB" smtClean="0"/>
              <a:t>8</a:t>
            </a:fld>
            <a:endParaRPr lang="en-GB"/>
          </a:p>
        </p:txBody>
      </p:sp>
    </p:spTree>
    <p:extLst>
      <p:ext uri="{BB962C8B-B14F-4D97-AF65-F5344CB8AC3E}">
        <p14:creationId xmlns:p14="http://schemas.microsoft.com/office/powerpoint/2010/main" val="1289094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C7D89-8B95-4DB1-4211-DCE98B51733A}"/>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57DB5F11-035A-1E2B-CCB7-9B8D26E0705E}"/>
              </a:ext>
            </a:extLst>
          </p:cNvPr>
          <p:cNvSpPr>
            <a:spLocks noGrp="1"/>
          </p:cNvSpPr>
          <p:nvPr>
            <p:ph type="title"/>
          </p:nvPr>
        </p:nvSpPr>
        <p:spPr>
          <a:xfrm>
            <a:off x="838200" y="391706"/>
            <a:ext cx="9985745" cy="777875"/>
          </a:xfrm>
        </p:spPr>
        <p:txBody>
          <a:bodyPr/>
          <a:lstStyle/>
          <a:p>
            <a:r>
              <a:rPr lang="en-GB" b="1" dirty="0">
                <a:solidFill>
                  <a:srgbClr val="595959"/>
                </a:solidFill>
              </a:rPr>
              <a:t>Next Steps: </a:t>
            </a:r>
          </a:p>
        </p:txBody>
      </p:sp>
      <p:sp>
        <p:nvSpPr>
          <p:cNvPr id="11" name="Content Placeholder 10">
            <a:extLst>
              <a:ext uri="{FF2B5EF4-FFF2-40B4-BE49-F238E27FC236}">
                <a16:creationId xmlns:a16="http://schemas.microsoft.com/office/drawing/2014/main" id="{38A189F9-C329-BCD5-A5A4-51523A09C686}"/>
              </a:ext>
            </a:extLst>
          </p:cNvPr>
          <p:cNvSpPr>
            <a:spLocks noGrp="1"/>
          </p:cNvSpPr>
          <p:nvPr>
            <p:ph idx="1"/>
          </p:nvPr>
        </p:nvSpPr>
        <p:spPr>
          <a:xfrm>
            <a:off x="838200" y="1690576"/>
            <a:ext cx="10134599" cy="5807075"/>
          </a:xfrm>
        </p:spPr>
        <p:txBody>
          <a:bodyPr>
            <a:noAutofit/>
          </a:bodyPr>
          <a:lstStyle/>
          <a:p>
            <a:pPr>
              <a:lnSpc>
                <a:spcPct val="100000"/>
              </a:lnSpc>
            </a:pPr>
            <a:r>
              <a:rPr lang="en-GB" sz="2400" dirty="0">
                <a:solidFill>
                  <a:srgbClr val="595959"/>
                </a:solidFill>
                <a:latin typeface="Arial" panose="020B0604020202020204" pitchFamily="34" charset="0"/>
                <a:cs typeface="Arial" panose="020B0604020202020204" pitchFamily="34" charset="0"/>
              </a:rPr>
              <a:t>Conduct job readiness training with persons with disabilities. </a:t>
            </a:r>
          </a:p>
          <a:p>
            <a:pPr>
              <a:lnSpc>
                <a:spcPct val="100000"/>
              </a:lnSpc>
            </a:pPr>
            <a:r>
              <a:rPr lang="en-GB" sz="2400" dirty="0">
                <a:solidFill>
                  <a:srgbClr val="595959"/>
                </a:solidFill>
                <a:latin typeface="Arial" panose="020B0604020202020204" pitchFamily="34" charset="0"/>
                <a:cs typeface="Arial" panose="020B0604020202020204" pitchFamily="34" charset="0"/>
              </a:rPr>
              <a:t>Networking with employers to provide jobs for beneficiaries. </a:t>
            </a:r>
          </a:p>
        </p:txBody>
      </p:sp>
      <p:sp>
        <p:nvSpPr>
          <p:cNvPr id="6" name="Slide Number Placeholder 5">
            <a:extLst>
              <a:ext uri="{FF2B5EF4-FFF2-40B4-BE49-F238E27FC236}">
                <a16:creationId xmlns:a16="http://schemas.microsoft.com/office/drawing/2014/main" id="{5DE34B44-DF23-1E89-B0C8-D82CC409CD51}"/>
              </a:ext>
            </a:extLst>
          </p:cNvPr>
          <p:cNvSpPr>
            <a:spLocks noGrp="1"/>
          </p:cNvSpPr>
          <p:nvPr>
            <p:ph type="sldNum" sz="quarter" idx="12"/>
          </p:nvPr>
        </p:nvSpPr>
        <p:spPr/>
        <p:txBody>
          <a:bodyPr/>
          <a:lstStyle/>
          <a:p>
            <a:fld id="{1195A9E4-2CE9-4E32-BE85-7C32F0F78A6D}" type="slidenum">
              <a:rPr lang="en-GB" smtClean="0"/>
              <a:t>9</a:t>
            </a:fld>
            <a:endParaRPr lang="en-GB"/>
          </a:p>
        </p:txBody>
      </p:sp>
    </p:spTree>
    <p:extLst>
      <p:ext uri="{BB962C8B-B14F-4D97-AF65-F5344CB8AC3E}">
        <p14:creationId xmlns:p14="http://schemas.microsoft.com/office/powerpoint/2010/main" val="31974134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1451</Words>
  <Application>Microsoft Office PowerPoint</Application>
  <PresentationFormat>Panoramiczny</PresentationFormat>
  <Paragraphs>99</Paragraphs>
  <Slides>9</Slides>
  <Notes>9</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9</vt:i4>
      </vt:variant>
    </vt:vector>
  </HeadingPairs>
  <TitlesOfParts>
    <vt:vector size="14" baseType="lpstr">
      <vt:lpstr>Arial</vt:lpstr>
      <vt:lpstr>Calibri</vt:lpstr>
      <vt:lpstr>Google Sans</vt:lpstr>
      <vt:lpstr>Roboto</vt:lpstr>
      <vt:lpstr>Office Theme</vt:lpstr>
      <vt:lpstr>The EmployAbility Programme</vt:lpstr>
      <vt:lpstr>About GCOPD</vt:lpstr>
      <vt:lpstr>About the EmployAbility Programme</vt:lpstr>
      <vt:lpstr>Implementation </vt:lpstr>
      <vt:lpstr>Financing, Sustainability &amp; Challenges</vt:lpstr>
      <vt:lpstr>Statistics</vt:lpstr>
      <vt:lpstr>Success Story: Lata Devie Jagmohan</vt:lpstr>
      <vt:lpstr>Prezentacja programu PowerPoint</vt:lpstr>
      <vt:lpstr>Next Steps: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Katerina Stanton Balazs</dc:creator>
  <cp:lastModifiedBy>Małgorzata Grobelna</cp:lastModifiedBy>
  <cp:revision>16</cp:revision>
  <dcterms:created xsi:type="dcterms:W3CDTF">2022-12-05T13:52:15Z</dcterms:created>
  <dcterms:modified xsi:type="dcterms:W3CDTF">2025-02-17T16:00:56Z</dcterms:modified>
</cp:coreProperties>
</file>