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58" r:id="rId2"/>
    <p:sldId id="259" r:id="rId3"/>
    <p:sldId id="260"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B88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655" autoAdjust="0"/>
    <p:restoredTop sz="75479" autoAdjust="0"/>
  </p:normalViewPr>
  <p:slideViewPr>
    <p:cSldViewPr snapToGrid="0">
      <p:cViewPr varScale="1">
        <p:scale>
          <a:sx n="94" d="100"/>
          <a:sy n="94" d="100"/>
        </p:scale>
        <p:origin x="2192" y="192"/>
      </p:cViewPr>
      <p:guideLst/>
    </p:cSldViewPr>
  </p:slideViewPr>
  <p:notesTextViewPr>
    <p:cViewPr>
      <p:scale>
        <a:sx n="1" d="1"/>
        <a:sy n="1" d="1"/>
      </p:scale>
      <p:origin x="0" y="0"/>
    </p:cViewPr>
  </p:notesTextViewPr>
  <p:notesViewPr>
    <p:cSldViewPr snapToGrid="0">
      <p:cViewPr varScale="1">
        <p:scale>
          <a:sx n="49" d="100"/>
          <a:sy n="49" d="100"/>
        </p:scale>
        <p:origin x="2668" y="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0C92A86-C5C9-6113-6AC7-4064BBD0948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6277400-9A88-4A14-1B97-2E611F2842E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F4067AC-4DA6-47DD-9DAA-82F8496AEA1D}" type="datetimeFigureOut">
              <a:rPr lang="en-GB" smtClean="0"/>
              <a:t>07/02/2025</a:t>
            </a:fld>
            <a:endParaRPr lang="en-GB"/>
          </a:p>
        </p:txBody>
      </p:sp>
      <p:sp>
        <p:nvSpPr>
          <p:cNvPr id="4" name="Footer Placeholder 3">
            <a:extLst>
              <a:ext uri="{FF2B5EF4-FFF2-40B4-BE49-F238E27FC236}">
                <a16:creationId xmlns:a16="http://schemas.microsoft.com/office/drawing/2014/main" id="{BA149F3E-834F-ADBB-A517-1E7341E464A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40F16239-9E04-27B8-09A3-ACB4AC19F63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862F9E2-E68F-463D-B409-4BB1E4E53707}" type="slidenum">
              <a:rPr lang="en-GB" smtClean="0"/>
              <a:t>‹#›</a:t>
            </a:fld>
            <a:endParaRPr lang="en-GB"/>
          </a:p>
        </p:txBody>
      </p:sp>
    </p:spTree>
    <p:extLst>
      <p:ext uri="{BB962C8B-B14F-4D97-AF65-F5344CB8AC3E}">
        <p14:creationId xmlns:p14="http://schemas.microsoft.com/office/powerpoint/2010/main" val="2236485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BB6916-6BB4-491D-A9F6-98CF7382B083}" type="datetimeFigureOut">
              <a:rPr lang="en-GB" smtClean="0"/>
              <a:t>07/02/2025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8881E3-068B-48DF-8881-A991B8AEA704}" type="slidenum">
              <a:rPr lang="en-GB" smtClean="0"/>
              <a:t>‹#›</a:t>
            </a:fld>
            <a:endParaRPr lang="en-GB"/>
          </a:p>
        </p:txBody>
      </p:sp>
    </p:spTree>
    <p:extLst>
      <p:ext uri="{BB962C8B-B14F-4D97-AF65-F5344CB8AC3E}">
        <p14:creationId xmlns:p14="http://schemas.microsoft.com/office/powerpoint/2010/main" val="973556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Roboto" panose="02000000000000000000" pitchFamily="2" charset="0"/>
                <a:ea typeface="Roboto" panose="02000000000000000000" pitchFamily="2" charset="0"/>
              </a:rPr>
              <a:t>Dr. Brigitte van Lierop </a:t>
            </a:r>
          </a:p>
          <a:p>
            <a:r>
              <a:rPr lang="en-US" dirty="0" err="1"/>
              <a:t>Disworks</a:t>
            </a:r>
            <a:r>
              <a:rPr lang="en-US" dirty="0"/>
              <a:t>, the Netherlands, representing the </a:t>
            </a:r>
            <a:r>
              <a:rPr lang="en-US" dirty="0" err="1"/>
              <a:t>i</a:t>
            </a:r>
            <a:r>
              <a:rPr lang="en-US" dirty="0"/>
              <a:t>-SME project</a:t>
            </a:r>
            <a:endParaRPr lang="en-US" dirty="0">
              <a:latin typeface="Roboto" panose="02000000000000000000" pitchFamily="2" charset="0"/>
              <a:ea typeface="Roboto"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MS Mincho" panose="02020609040205080304" pitchFamily="49" charset="-128"/>
              </a:rPr>
              <a:t>The Disability Employment Package of the EU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mn-lt"/>
                <a:ea typeface="Roboto" panose="02000000000000000000" pitchFamily="2" charset="0"/>
              </a:rPr>
              <a:t>Thursday March 6, 11 - 12</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7A8881E3-068B-48DF-8881-A991B8AEA704}" type="slidenum">
              <a:rPr lang="en-GB" smtClean="0"/>
              <a:t>1</a:t>
            </a:fld>
            <a:endParaRPr lang="en-GB"/>
          </a:p>
        </p:txBody>
      </p:sp>
    </p:spTree>
    <p:extLst>
      <p:ext uri="{BB962C8B-B14F-4D97-AF65-F5344CB8AC3E}">
        <p14:creationId xmlns:p14="http://schemas.microsoft.com/office/powerpoint/2010/main" val="1078220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50000"/>
              </a:lnSpc>
              <a:buNone/>
            </a:pPr>
            <a:r>
              <a:rPr lang="en-US" sz="1800" kern="100" dirty="0">
                <a:solidFill>
                  <a:srgbClr val="000000"/>
                </a:solidFill>
                <a:effectLst/>
                <a:latin typeface="+mn-lt"/>
                <a:ea typeface="Calibri" panose="020F0502020204030204" pitchFamily="34" charset="0"/>
                <a:cs typeface="Times New Roman" panose="02020603050405020304" pitchFamily="18" charset="0"/>
              </a:rPr>
              <a:t>Supporting SMEs in Inclusive Hiring</a:t>
            </a:r>
            <a:endParaRPr lang="en-US" sz="1800" b="1" kern="100" dirty="0">
              <a:solidFill>
                <a:srgbClr val="000000"/>
              </a:solidFill>
              <a:effectLst/>
              <a:latin typeface="+mn-lt"/>
              <a:ea typeface="Calibri" panose="020F0502020204030204" pitchFamily="34" charset="0"/>
              <a:cs typeface="Times New Roman" panose="02020603050405020304" pitchFamily="18" charset="0"/>
            </a:endParaRPr>
          </a:p>
          <a:p>
            <a:pPr marL="0" indent="0">
              <a:lnSpc>
                <a:spcPct val="150000"/>
              </a:lnSpc>
              <a:buNone/>
            </a:pPr>
            <a:endParaRPr lang="en-US" sz="1800" b="1" kern="100" dirty="0">
              <a:solidFill>
                <a:srgbClr val="000000"/>
              </a:solidFill>
              <a:effectLst/>
              <a:latin typeface="+mn-lt"/>
              <a:ea typeface="Calibri" panose="020F0502020204030204" pitchFamily="34" charset="0"/>
              <a:cs typeface="Times New Roman" panose="02020603050405020304" pitchFamily="18" charset="0"/>
            </a:endParaRPr>
          </a:p>
          <a:p>
            <a:pPr marL="0" indent="0">
              <a:lnSpc>
                <a:spcPct val="150000"/>
              </a:lnSpc>
              <a:buNone/>
            </a:pPr>
            <a:r>
              <a:rPr lang="en-US" sz="1800" b="1" kern="100" dirty="0">
                <a:solidFill>
                  <a:srgbClr val="000000"/>
                </a:solidFill>
                <a:effectLst/>
                <a:latin typeface="+mn-lt"/>
                <a:ea typeface="Calibri" panose="020F0502020204030204" pitchFamily="34" charset="0"/>
                <a:cs typeface="Times New Roman" panose="02020603050405020304" pitchFamily="18" charset="0"/>
              </a:rPr>
              <a:t>The Story of James </a:t>
            </a:r>
            <a:r>
              <a:rPr lang="en-US" sz="1800" kern="100" dirty="0">
                <a:solidFill>
                  <a:srgbClr val="000000"/>
                </a:solidFill>
                <a:effectLst/>
                <a:latin typeface="+mn-lt"/>
                <a:ea typeface="Calibri" panose="020F0502020204030204" pitchFamily="34" charset="0"/>
                <a:cs typeface="Times New Roman" panose="02020603050405020304" pitchFamily="18" charset="0"/>
              </a:rPr>
              <a:t> </a:t>
            </a:r>
            <a:endParaRPr lang="nl-NL" sz="1800" kern="100" dirty="0">
              <a:solidFill>
                <a:srgbClr val="000000"/>
              </a:solidFill>
              <a:effectLst/>
              <a:latin typeface="+mn-lt"/>
              <a:ea typeface="Calibri" panose="020F0502020204030204" pitchFamily="34" charset="0"/>
              <a:cs typeface="Times New Roman" panose="02020603050405020304" pitchFamily="18" charset="0"/>
            </a:endParaRPr>
          </a:p>
          <a:p>
            <a:pPr marL="0" indent="0">
              <a:lnSpc>
                <a:spcPct val="150000"/>
              </a:lnSpc>
              <a:buNone/>
            </a:pPr>
            <a:r>
              <a:rPr lang="en-US" sz="1800" b="1" kern="100" dirty="0">
                <a:solidFill>
                  <a:srgbClr val="000000"/>
                </a:solidFill>
                <a:effectLst/>
                <a:latin typeface="+mn-lt"/>
                <a:ea typeface="Calibri" panose="020F0502020204030204" pitchFamily="34" charset="0"/>
                <a:cs typeface="Times New Roman" panose="02020603050405020304" pitchFamily="18" charset="0"/>
              </a:rPr>
              <a:t>A New Perspective</a:t>
            </a:r>
            <a:r>
              <a:rPr lang="en-US" sz="1800" kern="100" dirty="0">
                <a:solidFill>
                  <a:srgbClr val="000000"/>
                </a:solidFill>
                <a:effectLst/>
                <a:latin typeface="+mn-lt"/>
                <a:ea typeface="Calibri" panose="020F0502020204030204" pitchFamily="34" charset="0"/>
                <a:cs typeface="Times New Roman" panose="02020603050405020304" pitchFamily="18" charset="0"/>
              </a:rPr>
              <a:t> </a:t>
            </a:r>
            <a:endParaRPr lang="nl-NL" sz="1800" kern="100" dirty="0">
              <a:solidFill>
                <a:srgbClr val="000000"/>
              </a:solidFill>
              <a:effectLst/>
              <a:latin typeface="+mn-lt"/>
              <a:ea typeface="Calibri" panose="020F0502020204030204" pitchFamily="34" charset="0"/>
              <a:cs typeface="Times New Roman" panose="02020603050405020304" pitchFamily="18" charset="0"/>
            </a:endParaRPr>
          </a:p>
          <a:p>
            <a:pPr marL="0" indent="0">
              <a:lnSpc>
                <a:spcPct val="150000"/>
              </a:lnSpc>
              <a:buNone/>
            </a:pPr>
            <a:r>
              <a:rPr lang="en-US" sz="1800" b="1" kern="100" dirty="0">
                <a:solidFill>
                  <a:srgbClr val="000000"/>
                </a:solidFill>
                <a:effectLst/>
                <a:latin typeface="+mn-lt"/>
                <a:ea typeface="Calibri" panose="020F0502020204030204" pitchFamily="34" charset="0"/>
                <a:cs typeface="Times New Roman" panose="02020603050405020304" pitchFamily="18" charset="0"/>
              </a:rPr>
              <a:t>The Impact</a:t>
            </a:r>
          </a:p>
          <a:p>
            <a:pPr marL="0" indent="0">
              <a:lnSpc>
                <a:spcPct val="150000"/>
              </a:lnSpc>
              <a:buNone/>
            </a:pPr>
            <a:r>
              <a:rPr lang="en-US" sz="1800" b="0" kern="100" dirty="0">
                <a:solidFill>
                  <a:srgbClr val="000000"/>
                </a:solidFill>
                <a:effectLst/>
                <a:latin typeface="+mn-lt"/>
                <a:ea typeface="Calibri" panose="020F0502020204030204" pitchFamily="34" charset="0"/>
                <a:cs typeface="Times New Roman" panose="02020603050405020304" pitchFamily="18" charset="0"/>
              </a:rPr>
              <a:t>A</a:t>
            </a:r>
            <a:r>
              <a:rPr lang="en-US" sz="1800" b="0" i="1" kern="100" dirty="0">
                <a:solidFill>
                  <a:srgbClr val="000000"/>
                </a:solidFill>
                <a:effectLst/>
                <a:latin typeface="+mn-lt"/>
                <a:ea typeface="Calibri" panose="020F0502020204030204" pitchFamily="34" charset="0"/>
                <a:cs typeface="Times New Roman" panose="02020603050405020304" pitchFamily="18" charset="0"/>
              </a:rPr>
              <a:t> key challenge for </a:t>
            </a:r>
            <a:r>
              <a:rPr lang="en-US" sz="1800" i="1" kern="100" dirty="0">
                <a:solidFill>
                  <a:srgbClr val="000000"/>
                </a:solidFill>
                <a:effectLst/>
                <a:latin typeface="+mn-lt"/>
                <a:ea typeface="Calibri" panose="020F0502020204030204" pitchFamily="34" charset="0"/>
                <a:cs typeface="Times New Roman" panose="02020603050405020304" pitchFamily="18" charset="0"/>
              </a:rPr>
              <a:t>SMEs—how to embrace inclusive hiring while maintaining productivity?</a:t>
            </a:r>
            <a:endParaRPr lang="nl-NL" sz="1800" kern="100" dirty="0">
              <a:solidFill>
                <a:srgbClr val="000000"/>
              </a:solidFill>
              <a:effectLst/>
              <a:latin typeface="+mn-lt"/>
              <a:ea typeface="Calibri" panose="020F0502020204030204" pitchFamily="34" charset="0"/>
              <a:cs typeface="Times New Roman" panose="02020603050405020304" pitchFamily="18" charset="0"/>
            </a:endParaRPr>
          </a:p>
          <a:p>
            <a:pPr marL="0" indent="0">
              <a:lnSpc>
                <a:spcPct val="150000"/>
              </a:lnSpc>
              <a:buNone/>
            </a:pPr>
            <a:r>
              <a:rPr lang="en-US" sz="1800" b="1" kern="100" dirty="0">
                <a:solidFill>
                  <a:srgbClr val="000000"/>
                </a:solidFill>
                <a:effectLst/>
                <a:latin typeface="+mn-lt"/>
                <a:ea typeface="Calibri" panose="020F0502020204030204" pitchFamily="34" charset="0"/>
                <a:cs typeface="Times New Roman" panose="02020603050405020304" pitchFamily="18" charset="0"/>
              </a:rPr>
              <a:t>The Bigger Picture: A Consortium for Inclusion</a:t>
            </a:r>
          </a:p>
          <a:p>
            <a:pPr marL="0" indent="0">
              <a:lnSpc>
                <a:spcPct val="150000"/>
              </a:lnSpc>
              <a:buNone/>
            </a:pPr>
            <a:r>
              <a:rPr lang="en-US" sz="1800" b="0" kern="100" dirty="0">
                <a:solidFill>
                  <a:srgbClr val="000000"/>
                </a:solidFill>
                <a:effectLst/>
                <a:latin typeface="+mn-lt"/>
                <a:ea typeface="Calibri" panose="020F0502020204030204" pitchFamily="34" charset="0"/>
                <a:cs typeface="Times New Roman" panose="02020603050405020304" pitchFamily="18" charset="0"/>
              </a:rPr>
              <a:t>What helps SMEs become more inclusive?</a:t>
            </a:r>
            <a:endParaRPr lang="en-US" sz="1800" b="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spoken text below: </a:t>
            </a:r>
          </a:p>
          <a:p>
            <a:pPr>
              <a:lnSpc>
                <a:spcPct val="115000"/>
              </a:lnSpc>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Let me tell you the story of James.</a:t>
            </a:r>
            <a:endParaRPr lang="nl-NL"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nl-NL"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James owns a busy garage in northern Germany. Every day, cars roll in nonstop, but he struggles to find enough mechanics to keep up with demand. His team is overworked, his job vacancies get no responses, and he has no idea how to fix the problem.</a:t>
            </a:r>
            <a:endParaRPr lang="nl-NL"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nl-NL"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One morning, his friend William, a fellow entrepreneur, invites him to a breakfast meeting with other business owners in their village. It’s an informal gathering—a chance to share experiences and ideas. James decides to go, though he doesn’t expect much.</a:t>
            </a:r>
            <a:endParaRPr lang="nl-NL"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nl-NL"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As he sits drinking his coffee, one of William’s employees stands up to introduce himself. He speaks proudly about his work, and William chimes in, praising his contribution to the business. Then James learns something surprising—the employee has a disability. But that doesn’t seem to matter at all. He is doing an excellent job, and William is more than happy with him.</a:t>
            </a:r>
            <a:endParaRPr lang="nl-NL"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nl-NL"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William turns to the group. “Have you ever considered hiring someone with a disability?” he asks. James shakes his head. That would never work in a garage, he thinks. But then William explains something called Inclusive Job Design. Instead of expecting someone with a disability to do a mechanic’s job, businesses can restructure tasks—letting highly skilled workers focus on their core responsibilities while handing off repetitive or logistical work to someone else.</a:t>
            </a:r>
            <a:endParaRPr lang="nl-NL"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nl-NL"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James immediately thinks about all the small but time-consuming tasks his mechanics handle—filing paperwork, organizing tools, restocking supplies. What if someone else could take on those? His team could focus on repairs, and he could reduce some of the pressure they feel every day. Even better, hiring for these tasks would be more cost-effective than bringing in a fully trained mechanic.</a:t>
            </a:r>
            <a:endParaRPr lang="nl-NL"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nl-NL"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Intrigued, James asks where to start. William introduces him to a service provider who helps businesses connect with potential employees. Before long, James hires his first employee with a disability. The new hire is thrilled to have a job, James’ mechanics are relieved, and James himself is more than satisfied. It’s a true win-win situation.</a:t>
            </a:r>
            <a:endParaRPr lang="nl-NL"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7A8881E3-068B-48DF-8881-A991B8AEA704}" type="slidenum">
              <a:rPr lang="en-GB" smtClean="0"/>
              <a:t>2</a:t>
            </a:fld>
            <a:endParaRPr lang="en-GB"/>
          </a:p>
        </p:txBody>
      </p:sp>
    </p:spTree>
    <p:extLst>
      <p:ext uri="{BB962C8B-B14F-4D97-AF65-F5344CB8AC3E}">
        <p14:creationId xmlns:p14="http://schemas.microsoft.com/office/powerpoint/2010/main" val="2603332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ct val="115000"/>
              </a:lnSpc>
            </a:pPr>
            <a:r>
              <a:rPr lang="en-US" sz="1800" kern="100" dirty="0">
                <a:latin typeface="+mn-lt"/>
                <a:ea typeface="Calibri" panose="020F0502020204030204" pitchFamily="34" charset="0"/>
                <a:cs typeface="Times New Roman" panose="02020603050405020304" pitchFamily="18" charset="0"/>
              </a:rPr>
              <a:t>Empowering SMEs with Practical Tools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buNone/>
            </a:pPr>
            <a:r>
              <a:rPr lang="en-US" sz="1800" b="1" kern="100" dirty="0">
                <a:effectLst/>
                <a:latin typeface="+mn-lt"/>
                <a:ea typeface="Calibri" panose="020F0502020204030204" pitchFamily="34" charset="0"/>
                <a:cs typeface="Times New Roman" panose="02020603050405020304" pitchFamily="18" charset="0"/>
              </a:rPr>
              <a:t>Our Research Focus</a:t>
            </a:r>
            <a:endParaRPr lang="nl-NL" sz="1800" kern="100" dirty="0">
              <a:effectLst/>
              <a:latin typeface="+mn-lt"/>
              <a:ea typeface="Calibri" panose="020F0502020204030204" pitchFamily="34" charset="0"/>
              <a:cs typeface="Times New Roman" panose="02020603050405020304" pitchFamily="18" charset="0"/>
            </a:endParaRPr>
          </a:p>
          <a:p>
            <a:pPr marL="0" indent="0">
              <a:lnSpc>
                <a:spcPct val="115000"/>
              </a:lnSpc>
              <a:buNone/>
            </a:pPr>
            <a:r>
              <a:rPr lang="en-US" sz="1800" b="1" kern="100" dirty="0">
                <a:effectLst/>
                <a:latin typeface="+mn-lt"/>
                <a:ea typeface="Calibri" panose="020F0502020204030204" pitchFamily="34" charset="0"/>
                <a:cs typeface="Times New Roman" panose="02020603050405020304" pitchFamily="18" charset="0"/>
              </a:rPr>
              <a:t>Our Contribution: A Practical Support Package for SMEs</a:t>
            </a:r>
            <a:r>
              <a:rPr lang="en-US" sz="1800" kern="100" dirty="0">
                <a:effectLst/>
                <a:latin typeface="+mn-lt"/>
                <a:ea typeface="Calibri" panose="020F0502020204030204" pitchFamily="34" charset="0"/>
                <a:cs typeface="Times New Roman" panose="02020603050405020304" pitchFamily="18" charset="0"/>
              </a:rPr>
              <a:t> Video stories, Case studies</a:t>
            </a:r>
            <a:r>
              <a:rPr lang="en-US" sz="1800" kern="100" dirty="0">
                <a:latin typeface="+mn-lt"/>
                <a:ea typeface="Calibri" panose="020F0502020204030204" pitchFamily="34" charset="0"/>
                <a:cs typeface="Times New Roman" panose="02020603050405020304" pitchFamily="18" charset="0"/>
              </a:rPr>
              <a:t>, </a:t>
            </a:r>
            <a:r>
              <a:rPr lang="en-US" sz="1800" kern="100" dirty="0">
                <a:effectLst/>
                <a:latin typeface="+mn-lt"/>
                <a:ea typeface="Calibri" panose="020F0502020204030204" pitchFamily="34" charset="0"/>
                <a:cs typeface="Times New Roman" panose="02020603050405020304" pitchFamily="18" charset="0"/>
              </a:rPr>
              <a:t>Instructional materials</a:t>
            </a:r>
            <a:r>
              <a:rPr lang="en-US" sz="1800" kern="100" dirty="0">
                <a:latin typeface="+mn-lt"/>
                <a:ea typeface="Calibri" panose="020F0502020204030204" pitchFamily="34" charset="0"/>
                <a:cs typeface="Times New Roman" panose="02020603050405020304" pitchFamily="18" charset="0"/>
              </a:rPr>
              <a:t>, </a:t>
            </a:r>
            <a:r>
              <a:rPr lang="en-US" sz="1800" kern="100" dirty="0">
                <a:effectLst/>
                <a:latin typeface="+mn-lt"/>
                <a:ea typeface="Calibri" panose="020F0502020204030204" pitchFamily="34" charset="0"/>
                <a:cs typeface="Times New Roman" panose="02020603050405020304" pitchFamily="18" charset="0"/>
              </a:rPr>
              <a:t>Top 10 tips for inclusive hiring</a:t>
            </a:r>
          </a:p>
          <a:p>
            <a:pPr marL="0" indent="0">
              <a:lnSpc>
                <a:spcPct val="115000"/>
              </a:lnSpc>
              <a:buNone/>
            </a:pPr>
            <a:r>
              <a:rPr lang="en-US" sz="1800" kern="100" dirty="0">
                <a:effectLst/>
                <a:latin typeface="+mn-lt"/>
                <a:ea typeface="Calibri" panose="020F0502020204030204" pitchFamily="34" charset="0"/>
                <a:cs typeface="Times New Roman" panose="02020603050405020304" pitchFamily="18" charset="0"/>
              </a:rPr>
              <a:t>12-step Action Guidelines – organizing effective events to </a:t>
            </a:r>
            <a:r>
              <a:rPr lang="en-US" sz="1800" kern="100" dirty="0">
                <a:latin typeface="+mn-lt"/>
                <a:ea typeface="Calibri" panose="020F0502020204030204" pitchFamily="34" charset="0"/>
                <a:cs typeface="Times New Roman" panose="02020603050405020304" pitchFamily="18" charset="0"/>
              </a:rPr>
              <a:t>motivate SMEs</a:t>
            </a:r>
          </a:p>
          <a:p>
            <a:pPr marL="0" indent="0">
              <a:lnSpc>
                <a:spcPct val="115000"/>
              </a:lnSpc>
              <a:buNone/>
            </a:pPr>
            <a:r>
              <a:rPr lang="en-US" sz="1800" b="1" kern="100" dirty="0">
                <a:effectLst/>
                <a:latin typeface="+mn-lt"/>
                <a:ea typeface="Calibri" panose="020F0502020204030204" pitchFamily="34" charset="0"/>
                <a:cs typeface="Times New Roman" panose="02020603050405020304" pitchFamily="18" charset="0"/>
              </a:rPr>
              <a:t>Making SMEs More </a:t>
            </a:r>
            <a:r>
              <a:rPr lang="en-US" sz="1800" b="1" kern="100" dirty="0" err="1">
                <a:effectLst/>
                <a:latin typeface="+mn-lt"/>
                <a:ea typeface="Calibri" panose="020F0502020204030204" pitchFamily="34" charset="0"/>
                <a:cs typeface="Times New Roman" panose="02020603050405020304" pitchFamily="18" charset="0"/>
              </a:rPr>
              <a:t>Inclusive</a:t>
            </a:r>
            <a:r>
              <a:rPr lang="en-US" sz="1800" i="1" kern="100" dirty="0" err="1">
                <a:effectLst/>
                <a:latin typeface="+mn-lt"/>
                <a:ea typeface="Calibri" panose="020F0502020204030204" pitchFamily="34" charset="0"/>
                <a:cs typeface="Times New Roman" panose="02020603050405020304" pitchFamily="18" charset="0"/>
              </a:rPr>
              <a:t>Let’s</a:t>
            </a:r>
            <a:r>
              <a:rPr lang="en-US" sz="1800" i="1" kern="100" dirty="0">
                <a:effectLst/>
                <a:latin typeface="+mn-lt"/>
                <a:ea typeface="Calibri" panose="020F0502020204030204" pitchFamily="34" charset="0"/>
                <a:cs typeface="Times New Roman" panose="02020603050405020304" pitchFamily="18" charset="0"/>
              </a:rPr>
              <a:t> work together—using the right strategies, sharing impactful stories, and offering the right tools—to create more inclusive workplaces across Europe.</a:t>
            </a:r>
          </a:p>
          <a:p>
            <a:pPr marL="0" indent="0">
              <a:lnSpc>
                <a:spcPct val="115000"/>
              </a:lnSpc>
              <a:buNone/>
            </a:pPr>
            <a:r>
              <a:rPr lang="en-GB" sz="1800" i="1" dirty="0"/>
              <a:t>https://</a:t>
            </a:r>
            <a:r>
              <a:rPr lang="en-GB" sz="1800" i="1" dirty="0" err="1"/>
              <a:t>disworks.eu</a:t>
            </a:r>
            <a:r>
              <a:rPr lang="en-GB" sz="1800" i="1" dirty="0"/>
              <a:t>/</a:t>
            </a:r>
            <a:r>
              <a:rPr lang="en-GB" sz="1800" i="1" dirty="0" err="1"/>
              <a:t>en</a:t>
            </a:r>
            <a:r>
              <a:rPr lang="en-GB" sz="1800" i="1" dirty="0"/>
              <a:t>/</a:t>
            </a:r>
            <a:r>
              <a:rPr lang="en-GB" sz="1800" i="1" dirty="0" err="1"/>
              <a:t>i-sme-english</a:t>
            </a:r>
            <a:r>
              <a:rPr lang="en-GB" sz="1800" i="1" dirty="0"/>
              <a:t>/</a:t>
            </a:r>
            <a:endParaRPr lang="en-US" sz="1800" i="1" kern="100" dirty="0">
              <a:effectLst/>
              <a:latin typeface="+mn-lt"/>
              <a:ea typeface="Calibri" panose="020F0502020204030204" pitchFamily="34" charset="0"/>
              <a:cs typeface="Times New Roman" panose="02020603050405020304" pitchFamily="18" charset="0"/>
            </a:endParaRPr>
          </a:p>
          <a:p>
            <a:pPr>
              <a:lnSpc>
                <a:spcPct val="115000"/>
              </a:lnSpc>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spoken text below: </a:t>
            </a:r>
          </a:p>
          <a:p>
            <a:pPr>
              <a:lnSpc>
                <a:spcPct val="115000"/>
              </a:lnSpc>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This story is just one example of something we, a consortium of partners from eight countries, have been researching over the past two years. With support from Brussels, we are working to understand what it takes for small and medium-sized enterprises to become more inclusive. What convinces employers? What are their concerns? And most importantly, how can we help them open their doors to employees with disabilities?</a:t>
            </a:r>
            <a:endParaRPr lang="nl-NL"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nl-NL"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One of the most effective strategies we’ve found is peer influence. Employers trust other employers more than they trust service providers. That’s why stories like James’ are so powerful.</a:t>
            </a:r>
            <a:endParaRPr lang="nl-NL"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nl-NL"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So, in addition to the already available employment package of DG Employment and to give some extra support to SME’s, we have created a practical package full of resources, with real-life video employer stories, instructional videos, and action guidelines with a structured twelve-step approach to running effective events that motivate SMEs to hire people with disabilities.</a:t>
            </a:r>
            <a:endParaRPr lang="nl-NL"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nl-NL"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let’s work together to make SMEs more inclusive—by using the right strategies, sharing the right stories, and offering the right tools.</a:t>
            </a:r>
            <a:endParaRPr lang="nl-NL"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nl-NL" dirty="0"/>
          </a:p>
        </p:txBody>
      </p:sp>
      <p:sp>
        <p:nvSpPr>
          <p:cNvPr id="4" name="Tijdelijke aanduiding voor dianummer 3"/>
          <p:cNvSpPr>
            <a:spLocks noGrp="1"/>
          </p:cNvSpPr>
          <p:nvPr>
            <p:ph type="sldNum" sz="quarter" idx="5"/>
          </p:nvPr>
        </p:nvSpPr>
        <p:spPr/>
        <p:txBody>
          <a:bodyPr/>
          <a:lstStyle/>
          <a:p>
            <a:fld id="{7A8881E3-068B-48DF-8881-A991B8AEA704}" type="slidenum">
              <a:rPr lang="en-GB" smtClean="0"/>
              <a:t>3</a:t>
            </a:fld>
            <a:endParaRPr lang="en-GB"/>
          </a:p>
        </p:txBody>
      </p:sp>
    </p:spTree>
    <p:extLst>
      <p:ext uri="{BB962C8B-B14F-4D97-AF65-F5344CB8AC3E}">
        <p14:creationId xmlns:p14="http://schemas.microsoft.com/office/powerpoint/2010/main" val="24223315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4B8CD-9207-0F5A-87AB-B27A517BCE8C}"/>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0AA2C4F2-5991-51CC-558C-A4D5E1F7B1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4EA569FD-5A00-3B11-103C-21BA8A71B265}"/>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9" name="Picture 8" descr="Zero Project Plant: an icon showing a green seedling breaking through a circle.">
            <a:extLst>
              <a:ext uri="{FF2B5EF4-FFF2-40B4-BE49-F238E27FC236}">
                <a16:creationId xmlns:a16="http://schemas.microsoft.com/office/drawing/2014/main" id="{0F1C7164-87D9-4217-364F-45206FDAD5F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
        <p:nvSpPr>
          <p:cNvPr id="7" name="TextBox 6">
            <a:extLst>
              <a:ext uri="{FF2B5EF4-FFF2-40B4-BE49-F238E27FC236}">
                <a16:creationId xmlns:a16="http://schemas.microsoft.com/office/drawing/2014/main" id="{8F0236DA-C301-789C-C8AF-938A5F826071}"/>
              </a:ext>
            </a:extLst>
          </p:cNvPr>
          <p:cNvSpPr txBox="1"/>
          <p:nvPr userDrawn="1"/>
        </p:nvSpPr>
        <p:spPr>
          <a:xfrm>
            <a:off x="393290" y="276328"/>
            <a:ext cx="8339893" cy="584775"/>
          </a:xfrm>
          <a:prstGeom prst="rect">
            <a:avLst/>
          </a:prstGeom>
          <a:noFill/>
        </p:spPr>
        <p:txBody>
          <a:bodyPr wrap="square">
            <a:spAutoFit/>
          </a:bodyPr>
          <a:lstStyle/>
          <a:p>
            <a:r>
              <a:rPr lang="en-US" sz="3200" b="0" dirty="0">
                <a:solidFill>
                  <a:srgbClr val="2B882E"/>
                </a:solidFill>
                <a:latin typeface="Arial" panose="020B0604020202020204" pitchFamily="34" charset="0"/>
                <a:cs typeface="Arial" panose="020B0604020202020204" pitchFamily="34" charset="0"/>
              </a:rPr>
              <a:t>Zero Project Conference 2025 (#ZeroCon25)</a:t>
            </a:r>
            <a:endParaRPr lang="en-GB" sz="3200" b="0" dirty="0">
              <a:solidFill>
                <a:srgbClr val="2B882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2572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9A398-607E-19AA-2FA2-6A9486FF41E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67A71F-93D1-3FE1-9D98-47190B6F938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4B76AF-A44B-BCC8-6368-2FCB924767B6}"/>
              </a:ext>
            </a:extLst>
          </p:cNvPr>
          <p:cNvSpPr>
            <a:spLocks noGrp="1"/>
          </p:cNvSpPr>
          <p:nvPr>
            <p:ph type="dt" sz="half" idx="10"/>
          </p:nvPr>
        </p:nvSpPr>
        <p:spPr/>
        <p:txBody>
          <a:bodyPr/>
          <a:lstStyle/>
          <a:p>
            <a:fld id="{952FF940-A1E4-49C1-A94C-258B66B1FEFB}" type="datetime1">
              <a:rPr lang="en-GB" smtClean="0"/>
              <a:t>07/02/2025</a:t>
            </a:fld>
            <a:endParaRPr lang="en-GB"/>
          </a:p>
        </p:txBody>
      </p:sp>
      <p:sp>
        <p:nvSpPr>
          <p:cNvPr id="5" name="Footer Placeholder 4">
            <a:extLst>
              <a:ext uri="{FF2B5EF4-FFF2-40B4-BE49-F238E27FC236}">
                <a16:creationId xmlns:a16="http://schemas.microsoft.com/office/drawing/2014/main" id="{428CFEDC-9A6E-A3AD-47BB-4544BD985678}"/>
              </a:ext>
            </a:extLst>
          </p:cNvPr>
          <p:cNvSpPr>
            <a:spLocks noGrp="1"/>
          </p:cNvSpPr>
          <p:nvPr>
            <p:ph type="ftr" sz="quarter" idx="11"/>
          </p:nvPr>
        </p:nvSpPr>
        <p:spPr/>
        <p:txBody>
          <a:bodyPr/>
          <a:lstStyle/>
          <a:p>
            <a:r>
              <a:rPr lang="en-US" dirty="0"/>
              <a:t>#ZeroCon25</a:t>
            </a:r>
            <a:endParaRPr lang="en-GB" dirty="0"/>
          </a:p>
        </p:txBody>
      </p:sp>
      <p:sp>
        <p:nvSpPr>
          <p:cNvPr id="6" name="Slide Number Placeholder 5">
            <a:extLst>
              <a:ext uri="{FF2B5EF4-FFF2-40B4-BE49-F238E27FC236}">
                <a16:creationId xmlns:a16="http://schemas.microsoft.com/office/drawing/2014/main" id="{9A38CCB9-6F66-B343-A239-09809FB7E75D}"/>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7" name="Picture 6" descr="Zero Project Plant: an icon showing a green seedling breaking through a circle.">
            <a:extLst>
              <a:ext uri="{FF2B5EF4-FFF2-40B4-BE49-F238E27FC236}">
                <a16:creationId xmlns:a16="http://schemas.microsoft.com/office/drawing/2014/main" id="{D6B42D19-6742-C21D-3E3A-50AF0056C02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011962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8C57BD-472C-6054-F85B-C6E7EBFD78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A5734E-BF7C-6ADA-36DF-8345F81F3D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9FA9AB-245D-7C9C-7F7C-F0DDADFC869E}"/>
              </a:ext>
            </a:extLst>
          </p:cNvPr>
          <p:cNvSpPr>
            <a:spLocks noGrp="1"/>
          </p:cNvSpPr>
          <p:nvPr>
            <p:ph type="dt" sz="half" idx="10"/>
          </p:nvPr>
        </p:nvSpPr>
        <p:spPr/>
        <p:txBody>
          <a:bodyPr/>
          <a:lstStyle/>
          <a:p>
            <a:fld id="{30DA194E-3B7B-4619-9F0B-8946120CC2C2}" type="datetime1">
              <a:rPr lang="en-GB" smtClean="0"/>
              <a:t>07/02/2025</a:t>
            </a:fld>
            <a:endParaRPr lang="en-GB"/>
          </a:p>
        </p:txBody>
      </p:sp>
      <p:sp>
        <p:nvSpPr>
          <p:cNvPr id="6" name="Slide Number Placeholder 5">
            <a:extLst>
              <a:ext uri="{FF2B5EF4-FFF2-40B4-BE49-F238E27FC236}">
                <a16:creationId xmlns:a16="http://schemas.microsoft.com/office/drawing/2014/main" id="{B88715A0-7D97-C371-F46C-459234CE37EA}"/>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7" name="Picture 6" descr="Zero Project Plant: an icon showing a green seedling breaking through a circle.">
            <a:extLst>
              <a:ext uri="{FF2B5EF4-FFF2-40B4-BE49-F238E27FC236}">
                <a16:creationId xmlns:a16="http://schemas.microsoft.com/office/drawing/2014/main" id="{A92BB482-4C0F-1893-218E-340DCE3E41C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2930465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2CDE7-D24B-A1C8-5E44-202ABECFC7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E62AA8D-420E-E8B5-CDB6-88D3206323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C8133A-0964-2A2C-F557-E8A9D21E46C6}"/>
              </a:ext>
            </a:extLst>
          </p:cNvPr>
          <p:cNvSpPr>
            <a:spLocks noGrp="1"/>
          </p:cNvSpPr>
          <p:nvPr>
            <p:ph type="dt" sz="half" idx="10"/>
          </p:nvPr>
        </p:nvSpPr>
        <p:spPr/>
        <p:txBody>
          <a:bodyPr/>
          <a:lstStyle/>
          <a:p>
            <a:fld id="{BB89F230-EE29-4360-9E5D-C4AB95018DB3}" type="datetime1">
              <a:rPr lang="en-GB" smtClean="0"/>
              <a:t>07/02/2025</a:t>
            </a:fld>
            <a:endParaRPr lang="en-GB"/>
          </a:p>
        </p:txBody>
      </p:sp>
      <p:sp>
        <p:nvSpPr>
          <p:cNvPr id="5" name="Footer Placeholder 4">
            <a:extLst>
              <a:ext uri="{FF2B5EF4-FFF2-40B4-BE49-F238E27FC236}">
                <a16:creationId xmlns:a16="http://schemas.microsoft.com/office/drawing/2014/main" id="{026AD633-B6D6-91FA-64FB-501EA2FB2B77}"/>
              </a:ext>
            </a:extLst>
          </p:cNvPr>
          <p:cNvSpPr>
            <a:spLocks noGrp="1"/>
          </p:cNvSpPr>
          <p:nvPr>
            <p:ph type="ftr" sz="quarter" idx="11"/>
          </p:nvPr>
        </p:nvSpPr>
        <p:spPr/>
        <p:txBody>
          <a:bodyPr/>
          <a:lstStyle/>
          <a:p>
            <a:r>
              <a:rPr lang="en-US" dirty="0"/>
              <a:t>#ZeroCon25</a:t>
            </a:r>
            <a:endParaRPr lang="en-GB" dirty="0"/>
          </a:p>
        </p:txBody>
      </p:sp>
      <p:sp>
        <p:nvSpPr>
          <p:cNvPr id="6" name="Slide Number Placeholder 5">
            <a:extLst>
              <a:ext uri="{FF2B5EF4-FFF2-40B4-BE49-F238E27FC236}">
                <a16:creationId xmlns:a16="http://schemas.microsoft.com/office/drawing/2014/main" id="{F7EAAD51-9D5D-25E1-F465-809F007ECFE0}"/>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87A3ADA9-529C-6BD8-8B18-D897077722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5720372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D86FF-9CEB-1D25-2E90-369E9B0FF7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E08384C-F6AC-F088-2F50-A86FF934D8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C40FCB-67DF-CE66-B624-667997970E05}"/>
              </a:ext>
            </a:extLst>
          </p:cNvPr>
          <p:cNvSpPr>
            <a:spLocks noGrp="1"/>
          </p:cNvSpPr>
          <p:nvPr>
            <p:ph type="dt" sz="half" idx="10"/>
          </p:nvPr>
        </p:nvSpPr>
        <p:spPr/>
        <p:txBody>
          <a:bodyPr/>
          <a:lstStyle/>
          <a:p>
            <a:fld id="{CE7C451A-BAE8-4BB7-B4A9-840375C61CF2}" type="datetime1">
              <a:rPr lang="en-GB" smtClean="0"/>
              <a:t>07/02/2025</a:t>
            </a:fld>
            <a:endParaRPr lang="en-GB"/>
          </a:p>
        </p:txBody>
      </p:sp>
      <p:sp>
        <p:nvSpPr>
          <p:cNvPr id="5" name="Footer Placeholder 4">
            <a:extLst>
              <a:ext uri="{FF2B5EF4-FFF2-40B4-BE49-F238E27FC236}">
                <a16:creationId xmlns:a16="http://schemas.microsoft.com/office/drawing/2014/main" id="{96D9611E-370E-03AF-C519-6268D0A6631F}"/>
              </a:ext>
            </a:extLst>
          </p:cNvPr>
          <p:cNvSpPr>
            <a:spLocks noGrp="1"/>
          </p:cNvSpPr>
          <p:nvPr>
            <p:ph type="ftr" sz="quarter" idx="11"/>
          </p:nvPr>
        </p:nvSpPr>
        <p:spPr/>
        <p:txBody>
          <a:bodyPr/>
          <a:lstStyle/>
          <a:p>
            <a:r>
              <a:rPr lang="en-US" dirty="0"/>
              <a:t>#ZeroCon25</a:t>
            </a:r>
            <a:endParaRPr lang="en-GB" dirty="0"/>
          </a:p>
        </p:txBody>
      </p:sp>
      <p:sp>
        <p:nvSpPr>
          <p:cNvPr id="6" name="Slide Number Placeholder 5">
            <a:extLst>
              <a:ext uri="{FF2B5EF4-FFF2-40B4-BE49-F238E27FC236}">
                <a16:creationId xmlns:a16="http://schemas.microsoft.com/office/drawing/2014/main" id="{F9F8EE00-A0DC-F045-A7B2-6D6970D172FB}"/>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88684AF3-AE79-E964-B9D1-32174968E2E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2232813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0645F-4ADB-34A8-8348-8DA5EC0B3F5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7DEFF4-799C-B171-FDEC-9F32D3683D1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2E9D5E4-9475-B9C9-B19F-C6F90A2573C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ED3DB3A-533A-A389-C798-9BB43D1F7DA4}"/>
              </a:ext>
            </a:extLst>
          </p:cNvPr>
          <p:cNvSpPr>
            <a:spLocks noGrp="1"/>
          </p:cNvSpPr>
          <p:nvPr>
            <p:ph type="dt" sz="half" idx="10"/>
          </p:nvPr>
        </p:nvSpPr>
        <p:spPr/>
        <p:txBody>
          <a:bodyPr/>
          <a:lstStyle/>
          <a:p>
            <a:fld id="{551F48CE-F800-44D8-9FB8-C2F14BB717AF}" type="datetime1">
              <a:rPr lang="en-GB" smtClean="0"/>
              <a:t>07/02/2025</a:t>
            </a:fld>
            <a:endParaRPr lang="en-GB"/>
          </a:p>
        </p:txBody>
      </p:sp>
      <p:sp>
        <p:nvSpPr>
          <p:cNvPr id="6" name="Footer Placeholder 5">
            <a:extLst>
              <a:ext uri="{FF2B5EF4-FFF2-40B4-BE49-F238E27FC236}">
                <a16:creationId xmlns:a16="http://schemas.microsoft.com/office/drawing/2014/main" id="{5A692D28-6A9A-84C4-8E6F-E19FDA416BEF}"/>
              </a:ext>
            </a:extLst>
          </p:cNvPr>
          <p:cNvSpPr>
            <a:spLocks noGrp="1"/>
          </p:cNvSpPr>
          <p:nvPr>
            <p:ph type="ftr" sz="quarter" idx="11"/>
          </p:nvPr>
        </p:nvSpPr>
        <p:spPr/>
        <p:txBody>
          <a:bodyPr/>
          <a:lstStyle/>
          <a:p>
            <a:r>
              <a:rPr lang="en-US" dirty="0"/>
              <a:t>#ZeroCon25</a:t>
            </a:r>
            <a:endParaRPr lang="en-GB" dirty="0"/>
          </a:p>
        </p:txBody>
      </p:sp>
      <p:sp>
        <p:nvSpPr>
          <p:cNvPr id="7" name="Slide Number Placeholder 6">
            <a:extLst>
              <a:ext uri="{FF2B5EF4-FFF2-40B4-BE49-F238E27FC236}">
                <a16:creationId xmlns:a16="http://schemas.microsoft.com/office/drawing/2014/main" id="{F67EFDAC-0A32-E484-69C9-CAC7902FDD0B}"/>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509410CA-2628-6086-32C8-F078A3F00DF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3148122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2298A-1F8E-C04A-F0FC-303981F8889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C04B0BE-77C8-FC6F-2D01-52EA579BE8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30E7F1-9FCB-C624-0AD0-0B4362A9CC7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E940BA5-6077-6C83-9A0A-D929E1353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1A5F4E-F46E-F9D4-EB91-01F3AF3BB7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2A89E74-A823-F039-110E-16DB1050A213}"/>
              </a:ext>
            </a:extLst>
          </p:cNvPr>
          <p:cNvSpPr>
            <a:spLocks noGrp="1"/>
          </p:cNvSpPr>
          <p:nvPr>
            <p:ph type="dt" sz="half" idx="10"/>
          </p:nvPr>
        </p:nvSpPr>
        <p:spPr/>
        <p:txBody>
          <a:bodyPr/>
          <a:lstStyle/>
          <a:p>
            <a:fld id="{76BEAA53-9EBB-475F-81CE-60A0FA17D35A}" type="datetime1">
              <a:rPr lang="en-GB" smtClean="0"/>
              <a:t>07/02/2025</a:t>
            </a:fld>
            <a:endParaRPr lang="en-GB"/>
          </a:p>
        </p:txBody>
      </p:sp>
      <p:sp>
        <p:nvSpPr>
          <p:cNvPr id="8" name="Footer Placeholder 7">
            <a:extLst>
              <a:ext uri="{FF2B5EF4-FFF2-40B4-BE49-F238E27FC236}">
                <a16:creationId xmlns:a16="http://schemas.microsoft.com/office/drawing/2014/main" id="{6D5C4120-5D85-2DAB-1B82-679CBFE0F312}"/>
              </a:ext>
            </a:extLst>
          </p:cNvPr>
          <p:cNvSpPr>
            <a:spLocks noGrp="1"/>
          </p:cNvSpPr>
          <p:nvPr>
            <p:ph type="ftr" sz="quarter" idx="11"/>
          </p:nvPr>
        </p:nvSpPr>
        <p:spPr/>
        <p:txBody>
          <a:bodyPr/>
          <a:lstStyle/>
          <a:p>
            <a:r>
              <a:rPr lang="en-US" dirty="0"/>
              <a:t>#ZeroCon25</a:t>
            </a:r>
            <a:endParaRPr lang="en-GB" dirty="0"/>
          </a:p>
        </p:txBody>
      </p:sp>
      <p:sp>
        <p:nvSpPr>
          <p:cNvPr id="9" name="Slide Number Placeholder 8">
            <a:extLst>
              <a:ext uri="{FF2B5EF4-FFF2-40B4-BE49-F238E27FC236}">
                <a16:creationId xmlns:a16="http://schemas.microsoft.com/office/drawing/2014/main" id="{B22AED93-B0A6-16E2-54DD-BAC7D1CFF05C}"/>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10" name="Picture 9" descr="Zero Project Plant: an icon showing a green seedling breaking through a circle.">
            <a:extLst>
              <a:ext uri="{FF2B5EF4-FFF2-40B4-BE49-F238E27FC236}">
                <a16:creationId xmlns:a16="http://schemas.microsoft.com/office/drawing/2014/main" id="{6C21E80C-5188-0E99-CB29-5452401034F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3297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EC525-402E-F69C-210B-5268E9E93C7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CFC308-6A34-9878-DECA-D72CAED76938}"/>
              </a:ext>
            </a:extLst>
          </p:cNvPr>
          <p:cNvSpPr>
            <a:spLocks noGrp="1"/>
          </p:cNvSpPr>
          <p:nvPr>
            <p:ph type="dt" sz="half" idx="10"/>
          </p:nvPr>
        </p:nvSpPr>
        <p:spPr/>
        <p:txBody>
          <a:bodyPr/>
          <a:lstStyle/>
          <a:p>
            <a:fld id="{323E1DF0-723F-4583-B7C7-FD8C4EA08810}" type="datetime1">
              <a:rPr lang="en-GB" smtClean="0"/>
              <a:t>07/02/2025</a:t>
            </a:fld>
            <a:endParaRPr lang="en-GB"/>
          </a:p>
        </p:txBody>
      </p:sp>
      <p:sp>
        <p:nvSpPr>
          <p:cNvPr id="4" name="Footer Placeholder 3">
            <a:extLst>
              <a:ext uri="{FF2B5EF4-FFF2-40B4-BE49-F238E27FC236}">
                <a16:creationId xmlns:a16="http://schemas.microsoft.com/office/drawing/2014/main" id="{6250079B-A083-6A7F-4194-BA4D85C4883C}"/>
              </a:ext>
            </a:extLst>
          </p:cNvPr>
          <p:cNvSpPr>
            <a:spLocks noGrp="1"/>
          </p:cNvSpPr>
          <p:nvPr>
            <p:ph type="ftr" sz="quarter" idx="11"/>
          </p:nvPr>
        </p:nvSpPr>
        <p:spPr/>
        <p:txBody>
          <a:bodyPr/>
          <a:lstStyle/>
          <a:p>
            <a:r>
              <a:rPr lang="en-US" dirty="0"/>
              <a:t>#ZeroCon25</a:t>
            </a:r>
            <a:endParaRPr lang="en-GB" dirty="0"/>
          </a:p>
        </p:txBody>
      </p:sp>
      <p:sp>
        <p:nvSpPr>
          <p:cNvPr id="5" name="Slide Number Placeholder 4">
            <a:extLst>
              <a:ext uri="{FF2B5EF4-FFF2-40B4-BE49-F238E27FC236}">
                <a16:creationId xmlns:a16="http://schemas.microsoft.com/office/drawing/2014/main" id="{206EC79D-9860-3786-8D4E-46E02CC0ECE3}"/>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6" name="Picture 5" descr="Zero Project Plant: an icon showing a green seedling breaking through a circle.">
            <a:extLst>
              <a:ext uri="{FF2B5EF4-FFF2-40B4-BE49-F238E27FC236}">
                <a16:creationId xmlns:a16="http://schemas.microsoft.com/office/drawing/2014/main" id="{9B978296-E8D6-80D7-911A-F4F68A8F611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839318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DBA8C4-CBF7-6C7C-BB26-6A44D83DE51B}"/>
              </a:ext>
            </a:extLst>
          </p:cNvPr>
          <p:cNvSpPr>
            <a:spLocks noGrp="1"/>
          </p:cNvSpPr>
          <p:nvPr>
            <p:ph type="dt" sz="half" idx="10"/>
          </p:nvPr>
        </p:nvSpPr>
        <p:spPr/>
        <p:txBody>
          <a:bodyPr/>
          <a:lstStyle/>
          <a:p>
            <a:fld id="{920F14AC-2947-477D-A5A3-42D95CFB8153}" type="datetime1">
              <a:rPr lang="en-GB" smtClean="0"/>
              <a:t>07/02/2025</a:t>
            </a:fld>
            <a:endParaRPr lang="en-GB"/>
          </a:p>
        </p:txBody>
      </p:sp>
      <p:sp>
        <p:nvSpPr>
          <p:cNvPr id="3" name="Footer Placeholder 2">
            <a:extLst>
              <a:ext uri="{FF2B5EF4-FFF2-40B4-BE49-F238E27FC236}">
                <a16:creationId xmlns:a16="http://schemas.microsoft.com/office/drawing/2014/main" id="{C0A765CF-3B46-DDD1-5D61-DEE3956934CA}"/>
              </a:ext>
            </a:extLst>
          </p:cNvPr>
          <p:cNvSpPr>
            <a:spLocks noGrp="1"/>
          </p:cNvSpPr>
          <p:nvPr>
            <p:ph type="ftr" sz="quarter" idx="11"/>
          </p:nvPr>
        </p:nvSpPr>
        <p:spPr/>
        <p:txBody>
          <a:bodyPr/>
          <a:lstStyle/>
          <a:p>
            <a:r>
              <a:rPr lang="en-US" dirty="0"/>
              <a:t>#ZeroCon25</a:t>
            </a:r>
            <a:endParaRPr lang="en-GB" dirty="0"/>
          </a:p>
        </p:txBody>
      </p:sp>
      <p:sp>
        <p:nvSpPr>
          <p:cNvPr id="4" name="Slide Number Placeholder 3">
            <a:extLst>
              <a:ext uri="{FF2B5EF4-FFF2-40B4-BE49-F238E27FC236}">
                <a16:creationId xmlns:a16="http://schemas.microsoft.com/office/drawing/2014/main" id="{DD92119D-5AC0-FA92-AC8A-20B4D8168F90}"/>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5" name="Picture 4" descr="Zero Project Plant: an icon showing a green seedling breaking through a circle.">
            <a:extLst>
              <a:ext uri="{FF2B5EF4-FFF2-40B4-BE49-F238E27FC236}">
                <a16:creationId xmlns:a16="http://schemas.microsoft.com/office/drawing/2014/main" id="{D0459225-7B96-6284-00B2-CF639F8926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4252805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85413-E692-6DD2-584B-C153D1CDA3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1573494-908C-8287-2878-B8109DD71A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5E99BDB-AE6B-E7B3-79DD-6DA3BEF435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EEE4D6-70C6-0DAC-3D3B-CEF908DC77D5}"/>
              </a:ext>
            </a:extLst>
          </p:cNvPr>
          <p:cNvSpPr>
            <a:spLocks noGrp="1"/>
          </p:cNvSpPr>
          <p:nvPr>
            <p:ph type="dt" sz="half" idx="10"/>
          </p:nvPr>
        </p:nvSpPr>
        <p:spPr/>
        <p:txBody>
          <a:bodyPr/>
          <a:lstStyle/>
          <a:p>
            <a:fld id="{48BA894F-2169-40F5-A488-0DED1E32D92D}" type="datetime1">
              <a:rPr lang="en-GB" smtClean="0"/>
              <a:t>07/02/2025</a:t>
            </a:fld>
            <a:endParaRPr lang="en-GB"/>
          </a:p>
        </p:txBody>
      </p:sp>
      <p:sp>
        <p:nvSpPr>
          <p:cNvPr id="6" name="Footer Placeholder 5">
            <a:extLst>
              <a:ext uri="{FF2B5EF4-FFF2-40B4-BE49-F238E27FC236}">
                <a16:creationId xmlns:a16="http://schemas.microsoft.com/office/drawing/2014/main" id="{F49C3971-79A3-C209-564C-BD5D9D86E4C7}"/>
              </a:ext>
            </a:extLst>
          </p:cNvPr>
          <p:cNvSpPr>
            <a:spLocks noGrp="1"/>
          </p:cNvSpPr>
          <p:nvPr>
            <p:ph type="ftr" sz="quarter" idx="11"/>
          </p:nvPr>
        </p:nvSpPr>
        <p:spPr/>
        <p:txBody>
          <a:bodyPr/>
          <a:lstStyle/>
          <a:p>
            <a:r>
              <a:rPr lang="en-US" dirty="0"/>
              <a:t>#ZeroCon25</a:t>
            </a:r>
            <a:endParaRPr lang="en-GB" dirty="0"/>
          </a:p>
        </p:txBody>
      </p:sp>
      <p:sp>
        <p:nvSpPr>
          <p:cNvPr id="7" name="Slide Number Placeholder 6">
            <a:extLst>
              <a:ext uri="{FF2B5EF4-FFF2-40B4-BE49-F238E27FC236}">
                <a16:creationId xmlns:a16="http://schemas.microsoft.com/office/drawing/2014/main" id="{30402702-277B-3ACF-851A-C0C404ED8B54}"/>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2A8373D0-4AD4-04E7-6DAC-6E1FA94700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3989665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B3E06-41AF-0ACA-CCBD-F5BAB7AC31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16BC9B1-E8C2-C7D8-0ACB-3D5B734FE3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278FB8E-65FD-4C56-E3A9-054836CB1F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E3F7DA-8E45-6DD8-7482-BC161C4701CB}"/>
              </a:ext>
            </a:extLst>
          </p:cNvPr>
          <p:cNvSpPr>
            <a:spLocks noGrp="1"/>
          </p:cNvSpPr>
          <p:nvPr>
            <p:ph type="dt" sz="half" idx="10"/>
          </p:nvPr>
        </p:nvSpPr>
        <p:spPr/>
        <p:txBody>
          <a:bodyPr/>
          <a:lstStyle/>
          <a:p>
            <a:fld id="{AC800F5A-532D-4F87-AB6D-3F2ECE8BF666}" type="datetime1">
              <a:rPr lang="en-GB" smtClean="0"/>
              <a:t>07/02/2025</a:t>
            </a:fld>
            <a:endParaRPr lang="en-GB"/>
          </a:p>
        </p:txBody>
      </p:sp>
      <p:sp>
        <p:nvSpPr>
          <p:cNvPr id="6" name="Footer Placeholder 5">
            <a:extLst>
              <a:ext uri="{FF2B5EF4-FFF2-40B4-BE49-F238E27FC236}">
                <a16:creationId xmlns:a16="http://schemas.microsoft.com/office/drawing/2014/main" id="{A0FDB1F6-A587-5CC5-B4A1-6CBC2452EDC2}"/>
              </a:ext>
            </a:extLst>
          </p:cNvPr>
          <p:cNvSpPr>
            <a:spLocks noGrp="1"/>
          </p:cNvSpPr>
          <p:nvPr>
            <p:ph type="ftr" sz="quarter" idx="11"/>
          </p:nvPr>
        </p:nvSpPr>
        <p:spPr/>
        <p:txBody>
          <a:bodyPr/>
          <a:lstStyle/>
          <a:p>
            <a:r>
              <a:rPr lang="en-US" dirty="0"/>
              <a:t>#ZeroCon25</a:t>
            </a:r>
            <a:endParaRPr lang="en-GB" dirty="0"/>
          </a:p>
        </p:txBody>
      </p:sp>
      <p:sp>
        <p:nvSpPr>
          <p:cNvPr id="7" name="Slide Number Placeholder 6">
            <a:extLst>
              <a:ext uri="{FF2B5EF4-FFF2-40B4-BE49-F238E27FC236}">
                <a16:creationId xmlns:a16="http://schemas.microsoft.com/office/drawing/2014/main" id="{3C3402A9-A0E0-7045-EA1F-7AA57991E93E}"/>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C97FE7C3-62EE-EBCF-7381-9E13CB86EC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402175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C4DFD2-A48F-938F-9C39-58C9547BD1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11346B3-1FB5-CBE0-B15E-5E254CF78A18}"/>
              </a:ext>
            </a:extLst>
          </p:cNvPr>
          <p:cNvSpPr>
            <a:spLocks noGrp="1"/>
          </p:cNvSpPr>
          <p:nvPr>
            <p:ph type="body" idx="1"/>
          </p:nvPr>
        </p:nvSpPr>
        <p:spPr>
          <a:xfrm>
            <a:off x="838200" y="1792518"/>
            <a:ext cx="10515600" cy="386122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D545C8-B46A-1919-AEB8-64178D1CD9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F3C978-C8B7-45B7-A1FD-262897265120}" type="datetime1">
              <a:rPr lang="en-GB" smtClean="0"/>
              <a:t>07/02/2025</a:t>
            </a:fld>
            <a:endParaRPr lang="en-GB"/>
          </a:p>
        </p:txBody>
      </p:sp>
      <p:sp>
        <p:nvSpPr>
          <p:cNvPr id="5" name="Footer Placeholder 4">
            <a:extLst>
              <a:ext uri="{FF2B5EF4-FFF2-40B4-BE49-F238E27FC236}">
                <a16:creationId xmlns:a16="http://schemas.microsoft.com/office/drawing/2014/main" id="{21ACA2EC-9AAA-A334-BAFC-D20203C40D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2400">
                <a:solidFill>
                  <a:schemeClr val="tx1">
                    <a:tint val="75000"/>
                  </a:schemeClr>
                </a:solidFill>
              </a:defRPr>
            </a:lvl1pPr>
          </a:lstStyle>
          <a:p>
            <a:r>
              <a:rPr lang="en-US" dirty="0"/>
              <a:t>#ZeroCon25</a:t>
            </a:r>
            <a:endParaRPr lang="en-GB" dirty="0"/>
          </a:p>
        </p:txBody>
      </p:sp>
      <p:sp>
        <p:nvSpPr>
          <p:cNvPr id="6" name="Slide Number Placeholder 5">
            <a:extLst>
              <a:ext uri="{FF2B5EF4-FFF2-40B4-BE49-F238E27FC236}">
                <a16:creationId xmlns:a16="http://schemas.microsoft.com/office/drawing/2014/main" id="{E2F4DD50-8E12-ED09-0BAF-BA8058E0E3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95A9E4-2CE9-4E32-BE85-7C32F0F78A6D}" type="slidenum">
              <a:rPr lang="en-GB" smtClean="0"/>
              <a:t>‹#›</a:t>
            </a:fld>
            <a:endParaRPr lang="en-GB"/>
          </a:p>
        </p:txBody>
      </p:sp>
    </p:spTree>
    <p:extLst>
      <p:ext uri="{BB962C8B-B14F-4D97-AF65-F5344CB8AC3E}">
        <p14:creationId xmlns:p14="http://schemas.microsoft.com/office/powerpoint/2010/main" val="65587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Roboto" panose="02000000000000000000" pitchFamily="2" charset="0"/>
          <a:ea typeface="Roboto" panose="02000000000000000000"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oboto" panose="02000000000000000000" pitchFamily="2" charset="0"/>
          <a:ea typeface="Roboto"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oboto" panose="02000000000000000000" pitchFamily="2" charset="0"/>
          <a:ea typeface="Roboto" panose="02000000000000000000"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oboto" panose="02000000000000000000" pitchFamily="2" charset="0"/>
          <a:ea typeface="Roboto"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8D29E75-4221-A94E-345A-B32600075CE2}"/>
              </a:ext>
            </a:extLst>
          </p:cNvPr>
          <p:cNvSpPr>
            <a:spLocks noGrp="1"/>
          </p:cNvSpPr>
          <p:nvPr>
            <p:ph type="subTitle" idx="1"/>
          </p:nvPr>
        </p:nvSpPr>
        <p:spPr>
          <a:xfrm>
            <a:off x="478971" y="2064904"/>
            <a:ext cx="11234057" cy="4291446"/>
          </a:xfrm>
        </p:spPr>
        <p:txBody>
          <a:bodyPr>
            <a:normAutofit/>
          </a:bodyPr>
          <a:lstStyle/>
          <a:p>
            <a:r>
              <a:rPr lang="en-US" sz="4400" b="1" dirty="0">
                <a:latin typeface="+mn-lt"/>
                <a:ea typeface="Roboto" panose="02000000000000000000" pitchFamily="2" charset="0"/>
              </a:rPr>
              <a:t>Dr. Brigitte van Lierop </a:t>
            </a:r>
          </a:p>
          <a:p>
            <a:r>
              <a:rPr lang="en-US" sz="4400" dirty="0" err="1">
                <a:latin typeface="+mn-lt"/>
              </a:rPr>
              <a:t>Disworks</a:t>
            </a:r>
            <a:r>
              <a:rPr lang="en-US" sz="4400" dirty="0">
                <a:latin typeface="+mn-lt"/>
              </a:rPr>
              <a:t>, the Netherlands, representing the </a:t>
            </a:r>
            <a:r>
              <a:rPr lang="en-US" sz="4400" dirty="0" err="1">
                <a:latin typeface="+mn-lt"/>
              </a:rPr>
              <a:t>i</a:t>
            </a:r>
            <a:r>
              <a:rPr lang="en-US" sz="4400" dirty="0">
                <a:latin typeface="+mn-lt"/>
              </a:rPr>
              <a:t>-SME project</a:t>
            </a:r>
            <a:endParaRPr lang="en-US" sz="4400" dirty="0">
              <a:latin typeface="+mn-lt"/>
              <a:ea typeface="Roboto" panose="02000000000000000000" pitchFamily="2" charset="0"/>
            </a:endParaRPr>
          </a:p>
          <a:p>
            <a:r>
              <a:rPr lang="en-US" sz="4400" dirty="0">
                <a:effectLst/>
                <a:latin typeface="+mn-lt"/>
                <a:ea typeface="MS Mincho" panose="02020609040205080304" pitchFamily="49" charset="-128"/>
              </a:rPr>
              <a:t>The Disability Employment Package of the EU </a:t>
            </a:r>
            <a:endParaRPr lang="en-GB" sz="4400" dirty="0">
              <a:latin typeface="+mn-lt"/>
              <a:ea typeface="Roboto" panose="02000000000000000000" pitchFamily="2" charset="0"/>
            </a:endParaRPr>
          </a:p>
        </p:txBody>
      </p:sp>
      <p:sp>
        <p:nvSpPr>
          <p:cNvPr id="4" name="Titel 1">
            <a:extLst>
              <a:ext uri="{FF2B5EF4-FFF2-40B4-BE49-F238E27FC236}">
                <a16:creationId xmlns:a16="http://schemas.microsoft.com/office/drawing/2014/main" id="{E4771D02-F4E4-C632-E5D7-C5E26F71C09C}"/>
              </a:ext>
            </a:extLst>
          </p:cNvPr>
          <p:cNvSpPr txBox="1">
            <a:spLocks/>
          </p:cNvSpPr>
          <p:nvPr/>
        </p:nvSpPr>
        <p:spPr>
          <a:xfrm>
            <a:off x="842554" y="5692088"/>
            <a:ext cx="10567851" cy="846824"/>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tx1"/>
                </a:solidFill>
                <a:latin typeface="+mj-lt"/>
                <a:ea typeface="+mj-ea"/>
                <a:cs typeface="+mj-cs"/>
              </a:defRPr>
            </a:lvl1pPr>
          </a:lstStyle>
          <a:p>
            <a:pPr algn="ctr"/>
            <a:r>
              <a:rPr lang="en-US" sz="2400" dirty="0">
                <a:latin typeface="+mn-lt"/>
                <a:ea typeface="Roboto" panose="02000000000000000000" pitchFamily="2" charset="0"/>
              </a:rPr>
              <a:t>Thursday March 6, 11 - 12</a:t>
            </a:r>
          </a:p>
        </p:txBody>
      </p:sp>
      <p:sp>
        <p:nvSpPr>
          <p:cNvPr id="7" name="Slide Number Placeholder 6">
            <a:extLst>
              <a:ext uri="{FF2B5EF4-FFF2-40B4-BE49-F238E27FC236}">
                <a16:creationId xmlns:a16="http://schemas.microsoft.com/office/drawing/2014/main" id="{59DF2F47-DE12-0075-6EDB-366148F7F176}"/>
              </a:ext>
            </a:extLst>
          </p:cNvPr>
          <p:cNvSpPr>
            <a:spLocks noGrp="1"/>
          </p:cNvSpPr>
          <p:nvPr>
            <p:ph type="sldNum" sz="quarter" idx="12"/>
          </p:nvPr>
        </p:nvSpPr>
        <p:spPr/>
        <p:txBody>
          <a:bodyPr/>
          <a:lstStyle/>
          <a:p>
            <a:fld id="{1195A9E4-2CE9-4E32-BE85-7C32F0F78A6D}" type="slidenum">
              <a:rPr lang="en-GB" smtClean="0">
                <a:latin typeface="Roboto" panose="02000000000000000000" pitchFamily="2" charset="0"/>
                <a:ea typeface="Roboto" panose="02000000000000000000" pitchFamily="2" charset="0"/>
              </a:rPr>
              <a:t>1</a:t>
            </a:fld>
            <a:endParaRPr lang="en-GB">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54376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9867EA19-6E67-4295-F673-081EFF01B2E2}"/>
              </a:ext>
            </a:extLst>
          </p:cNvPr>
          <p:cNvSpPr>
            <a:spLocks noGrp="1"/>
          </p:cNvSpPr>
          <p:nvPr>
            <p:ph type="title"/>
          </p:nvPr>
        </p:nvSpPr>
        <p:spPr>
          <a:xfrm>
            <a:off x="851263" y="697634"/>
            <a:ext cx="10043160" cy="724787"/>
          </a:xfrm>
        </p:spPr>
        <p:txBody>
          <a:bodyPr>
            <a:noAutofit/>
          </a:bodyPr>
          <a:lstStyle/>
          <a:p>
            <a:r>
              <a:rPr lang="en-US" sz="3600" kern="100" dirty="0">
                <a:solidFill>
                  <a:srgbClr val="000000"/>
                </a:solidFill>
                <a:effectLst/>
                <a:latin typeface="+mn-lt"/>
                <a:ea typeface="Calibri" panose="020F0502020204030204" pitchFamily="34" charset="0"/>
                <a:cs typeface="Times New Roman" panose="02020603050405020304" pitchFamily="18" charset="0"/>
              </a:rPr>
              <a:t>Supporting SMEs in Inclusive Hiring</a:t>
            </a:r>
            <a:endParaRPr lang="en-GB" sz="3600" dirty="0"/>
          </a:p>
        </p:txBody>
      </p:sp>
      <p:sp>
        <p:nvSpPr>
          <p:cNvPr id="11" name="Content Placeholder 10">
            <a:extLst>
              <a:ext uri="{FF2B5EF4-FFF2-40B4-BE49-F238E27FC236}">
                <a16:creationId xmlns:a16="http://schemas.microsoft.com/office/drawing/2014/main" id="{3D12346A-244A-C62E-52D1-C600A5BB60DA}"/>
              </a:ext>
            </a:extLst>
          </p:cNvPr>
          <p:cNvSpPr>
            <a:spLocks noGrp="1"/>
          </p:cNvSpPr>
          <p:nvPr>
            <p:ph idx="1"/>
          </p:nvPr>
        </p:nvSpPr>
        <p:spPr>
          <a:xfrm>
            <a:off x="838200" y="1792517"/>
            <a:ext cx="10932622" cy="4700357"/>
          </a:xfrm>
        </p:spPr>
        <p:txBody>
          <a:bodyPr>
            <a:noAutofit/>
          </a:bodyPr>
          <a:lstStyle/>
          <a:p>
            <a:pPr marL="0" indent="0">
              <a:lnSpc>
                <a:spcPct val="150000"/>
              </a:lnSpc>
              <a:buNone/>
            </a:pPr>
            <a:r>
              <a:rPr lang="nl-NL" sz="2400" kern="100" dirty="0">
                <a:solidFill>
                  <a:srgbClr val="000000"/>
                </a:solidFill>
                <a:effectLst/>
                <a:latin typeface="+mn-lt"/>
                <a:ea typeface="Calibri" panose="020F0502020204030204" pitchFamily="34" charset="0"/>
                <a:cs typeface="Apple Color Emoji" pitchFamily="2" charset="0"/>
              </a:rPr>
              <a:t>🔹</a:t>
            </a:r>
            <a:r>
              <a:rPr lang="nl-NL" sz="2400" kern="100" dirty="0">
                <a:solidFill>
                  <a:srgbClr val="000000"/>
                </a:solidFill>
                <a:effectLst/>
                <a:latin typeface="+mn-lt"/>
                <a:ea typeface="Calibri" panose="020F0502020204030204" pitchFamily="34" charset="0"/>
                <a:cs typeface="Times New Roman" panose="02020603050405020304" pitchFamily="18" charset="0"/>
              </a:rPr>
              <a:t> </a:t>
            </a:r>
            <a:r>
              <a:rPr lang="en-US" sz="2400" b="1" kern="100" dirty="0">
                <a:solidFill>
                  <a:srgbClr val="000000"/>
                </a:solidFill>
                <a:effectLst/>
                <a:latin typeface="+mn-lt"/>
                <a:ea typeface="Calibri" panose="020F0502020204030204" pitchFamily="34" charset="0"/>
                <a:cs typeface="Times New Roman" panose="02020603050405020304" pitchFamily="18" charset="0"/>
              </a:rPr>
              <a:t>The Story of James </a:t>
            </a:r>
            <a:r>
              <a:rPr lang="en-US" sz="2400" kern="100" dirty="0">
                <a:solidFill>
                  <a:srgbClr val="000000"/>
                </a:solidFill>
                <a:effectLst/>
                <a:latin typeface="+mn-lt"/>
                <a:ea typeface="Calibri" panose="020F0502020204030204" pitchFamily="34" charset="0"/>
                <a:cs typeface="Times New Roman" panose="02020603050405020304" pitchFamily="18" charset="0"/>
              </a:rPr>
              <a:t> </a:t>
            </a:r>
            <a:endParaRPr lang="nl-NL" sz="2400" kern="100" dirty="0">
              <a:solidFill>
                <a:srgbClr val="000000"/>
              </a:solidFill>
              <a:effectLst/>
              <a:latin typeface="+mn-lt"/>
              <a:ea typeface="Calibri" panose="020F0502020204030204" pitchFamily="34" charset="0"/>
              <a:cs typeface="Times New Roman" panose="02020603050405020304" pitchFamily="18" charset="0"/>
            </a:endParaRPr>
          </a:p>
          <a:p>
            <a:pPr marL="0" indent="0">
              <a:lnSpc>
                <a:spcPct val="150000"/>
              </a:lnSpc>
              <a:buNone/>
            </a:pPr>
            <a:r>
              <a:rPr lang="nl-NL" sz="2400" kern="100" dirty="0">
                <a:solidFill>
                  <a:srgbClr val="000000"/>
                </a:solidFill>
                <a:effectLst/>
                <a:latin typeface="+mn-lt"/>
                <a:ea typeface="Calibri" panose="020F0502020204030204" pitchFamily="34" charset="0"/>
                <a:cs typeface="Apple Color Emoji" pitchFamily="2" charset="0"/>
              </a:rPr>
              <a:t>🔹</a:t>
            </a:r>
            <a:r>
              <a:rPr lang="nl-NL" sz="2400" kern="100" dirty="0">
                <a:solidFill>
                  <a:srgbClr val="000000"/>
                </a:solidFill>
                <a:effectLst/>
                <a:latin typeface="+mn-lt"/>
                <a:ea typeface="Calibri" panose="020F0502020204030204" pitchFamily="34" charset="0"/>
                <a:cs typeface="Times New Roman" panose="02020603050405020304" pitchFamily="18" charset="0"/>
              </a:rPr>
              <a:t> </a:t>
            </a:r>
            <a:r>
              <a:rPr lang="en-US" sz="2400" b="1" kern="100" dirty="0">
                <a:solidFill>
                  <a:srgbClr val="000000"/>
                </a:solidFill>
                <a:effectLst/>
                <a:latin typeface="+mn-lt"/>
                <a:ea typeface="Calibri" panose="020F0502020204030204" pitchFamily="34" charset="0"/>
                <a:cs typeface="Times New Roman" panose="02020603050405020304" pitchFamily="18" charset="0"/>
              </a:rPr>
              <a:t>A New Perspective</a:t>
            </a:r>
            <a:r>
              <a:rPr lang="en-US" sz="2400" kern="100" dirty="0">
                <a:solidFill>
                  <a:srgbClr val="000000"/>
                </a:solidFill>
                <a:effectLst/>
                <a:latin typeface="+mn-lt"/>
                <a:ea typeface="Calibri" panose="020F0502020204030204" pitchFamily="34" charset="0"/>
                <a:cs typeface="Times New Roman" panose="02020603050405020304" pitchFamily="18" charset="0"/>
              </a:rPr>
              <a:t> </a:t>
            </a:r>
            <a:endParaRPr lang="nl-NL" sz="2400" kern="100" dirty="0">
              <a:solidFill>
                <a:srgbClr val="000000"/>
              </a:solidFill>
              <a:effectLst/>
              <a:latin typeface="+mn-lt"/>
              <a:ea typeface="Calibri" panose="020F0502020204030204" pitchFamily="34" charset="0"/>
              <a:cs typeface="Times New Roman" panose="02020603050405020304" pitchFamily="18" charset="0"/>
            </a:endParaRPr>
          </a:p>
          <a:p>
            <a:pPr marL="0" indent="0">
              <a:lnSpc>
                <a:spcPct val="150000"/>
              </a:lnSpc>
              <a:buNone/>
            </a:pPr>
            <a:r>
              <a:rPr lang="nl-NL" sz="2400" kern="100" dirty="0">
                <a:solidFill>
                  <a:srgbClr val="000000"/>
                </a:solidFill>
                <a:effectLst/>
                <a:latin typeface="+mn-lt"/>
                <a:ea typeface="Calibri" panose="020F0502020204030204" pitchFamily="34" charset="0"/>
                <a:cs typeface="Apple Color Emoji" pitchFamily="2" charset="0"/>
              </a:rPr>
              <a:t>🔹</a:t>
            </a:r>
            <a:r>
              <a:rPr lang="nl-NL" sz="2400" kern="100" dirty="0">
                <a:solidFill>
                  <a:srgbClr val="000000"/>
                </a:solidFill>
                <a:effectLst/>
                <a:latin typeface="+mn-lt"/>
                <a:ea typeface="Calibri" panose="020F0502020204030204" pitchFamily="34" charset="0"/>
                <a:cs typeface="Times New Roman" panose="02020603050405020304" pitchFamily="18" charset="0"/>
              </a:rPr>
              <a:t> </a:t>
            </a:r>
            <a:r>
              <a:rPr lang="en-US" sz="2400" b="1" kern="100" dirty="0">
                <a:solidFill>
                  <a:srgbClr val="000000"/>
                </a:solidFill>
                <a:effectLst/>
                <a:latin typeface="+mn-lt"/>
                <a:ea typeface="Calibri" panose="020F0502020204030204" pitchFamily="34" charset="0"/>
                <a:cs typeface="Times New Roman" panose="02020603050405020304" pitchFamily="18" charset="0"/>
              </a:rPr>
              <a:t>The Impact</a:t>
            </a:r>
            <a:r>
              <a:rPr lang="en-US" sz="2400" kern="100" dirty="0">
                <a:solidFill>
                  <a:srgbClr val="000000"/>
                </a:solidFill>
                <a:effectLst/>
                <a:latin typeface="+mn-lt"/>
                <a:ea typeface="Calibri" panose="020F0502020204030204" pitchFamily="34" charset="0"/>
                <a:cs typeface="Times New Roman" panose="02020603050405020304" pitchFamily="18" charset="0"/>
              </a:rPr>
              <a:t> </a:t>
            </a:r>
            <a:endParaRPr lang="nl-NL" sz="2400" kern="100" dirty="0">
              <a:solidFill>
                <a:srgbClr val="000000"/>
              </a:solidFill>
              <a:effectLst/>
              <a:latin typeface="+mn-lt"/>
              <a:ea typeface="Calibri" panose="020F0502020204030204" pitchFamily="34" charset="0"/>
              <a:cs typeface="Times New Roman" panose="02020603050405020304" pitchFamily="18" charset="0"/>
            </a:endParaRPr>
          </a:p>
          <a:p>
            <a:pPr>
              <a:lnSpc>
                <a:spcPct val="150000"/>
              </a:lnSpc>
              <a:buFont typeface="Wingdings" pitchFamily="2" charset="2"/>
              <a:buChar char="Ø"/>
            </a:pPr>
            <a:r>
              <a:rPr lang="en-US" sz="2400" i="1" kern="100" dirty="0">
                <a:solidFill>
                  <a:srgbClr val="000000"/>
                </a:solidFill>
                <a:effectLst/>
                <a:latin typeface="+mn-lt"/>
                <a:ea typeface="Calibri" panose="020F0502020204030204" pitchFamily="34" charset="0"/>
                <a:cs typeface="Times New Roman" panose="02020603050405020304" pitchFamily="18" charset="0"/>
              </a:rPr>
              <a:t> </a:t>
            </a:r>
            <a:r>
              <a:rPr lang="en-US" sz="2400" i="1" kern="100" dirty="0">
                <a:solidFill>
                  <a:srgbClr val="000000"/>
                </a:solidFill>
                <a:latin typeface="+mn-lt"/>
                <a:ea typeface="Calibri" panose="020F0502020204030204" pitchFamily="34" charset="0"/>
                <a:cs typeface="Times New Roman" panose="02020603050405020304" pitchFamily="18" charset="0"/>
              </a:rPr>
              <a:t>A </a:t>
            </a:r>
            <a:r>
              <a:rPr lang="en-US" sz="2400" i="1" kern="100" dirty="0">
                <a:solidFill>
                  <a:srgbClr val="000000"/>
                </a:solidFill>
                <a:effectLst/>
                <a:latin typeface="+mn-lt"/>
                <a:ea typeface="Calibri" panose="020F0502020204030204" pitchFamily="34" charset="0"/>
                <a:cs typeface="Times New Roman" panose="02020603050405020304" pitchFamily="18" charset="0"/>
              </a:rPr>
              <a:t>key challenge for SMEs—how to embrace inclusive hiring while maintaining   productivity?</a:t>
            </a:r>
            <a:endParaRPr lang="nl-NL" sz="2400" kern="100" dirty="0">
              <a:solidFill>
                <a:srgbClr val="000000"/>
              </a:solidFill>
              <a:effectLst/>
              <a:latin typeface="+mn-lt"/>
              <a:ea typeface="Calibri" panose="020F0502020204030204" pitchFamily="34" charset="0"/>
              <a:cs typeface="Times New Roman" panose="02020603050405020304" pitchFamily="18" charset="0"/>
            </a:endParaRPr>
          </a:p>
          <a:p>
            <a:pPr marL="0" indent="0">
              <a:lnSpc>
                <a:spcPct val="150000"/>
              </a:lnSpc>
              <a:buNone/>
            </a:pPr>
            <a:r>
              <a:rPr lang="nl-NL" sz="2400" kern="100" dirty="0">
                <a:solidFill>
                  <a:srgbClr val="000000"/>
                </a:solidFill>
                <a:effectLst/>
                <a:latin typeface="+mn-lt"/>
                <a:ea typeface="Calibri" panose="020F0502020204030204" pitchFamily="34" charset="0"/>
                <a:cs typeface="Apple Color Emoji" pitchFamily="2" charset="0"/>
              </a:rPr>
              <a:t>🔹</a:t>
            </a:r>
            <a:r>
              <a:rPr lang="nl-NL" sz="2400" kern="100" dirty="0">
                <a:solidFill>
                  <a:srgbClr val="000000"/>
                </a:solidFill>
                <a:effectLst/>
                <a:latin typeface="+mn-lt"/>
                <a:ea typeface="Calibri" panose="020F0502020204030204" pitchFamily="34" charset="0"/>
                <a:cs typeface="Times New Roman" panose="02020603050405020304" pitchFamily="18" charset="0"/>
              </a:rPr>
              <a:t> </a:t>
            </a:r>
            <a:r>
              <a:rPr lang="en-US" sz="2400" b="1" kern="100" dirty="0">
                <a:solidFill>
                  <a:srgbClr val="000000"/>
                </a:solidFill>
                <a:effectLst/>
                <a:latin typeface="+mn-lt"/>
                <a:ea typeface="Calibri" panose="020F0502020204030204" pitchFamily="34" charset="0"/>
                <a:cs typeface="Times New Roman" panose="02020603050405020304" pitchFamily="18" charset="0"/>
              </a:rPr>
              <a:t>The Bigger Picture: A Consortium for Inclusion</a:t>
            </a:r>
            <a:endParaRPr lang="nl-NL" sz="2400" kern="100" dirty="0">
              <a:solidFill>
                <a:srgbClr val="000000"/>
              </a:solidFill>
              <a:effectLst/>
              <a:latin typeface="+mn-lt"/>
              <a:ea typeface="Calibri" panose="020F0502020204030204" pitchFamily="34" charset="0"/>
              <a:cs typeface="Times New Roman" panose="02020603050405020304" pitchFamily="18" charset="0"/>
            </a:endParaRPr>
          </a:p>
          <a:p>
            <a:pPr>
              <a:lnSpc>
                <a:spcPct val="150000"/>
              </a:lnSpc>
              <a:buFont typeface="Wingdings" pitchFamily="2" charset="2"/>
              <a:buChar char="Ø"/>
            </a:pPr>
            <a:r>
              <a:rPr lang="en-US" sz="2400" i="1" kern="100" dirty="0">
                <a:solidFill>
                  <a:srgbClr val="000000"/>
                </a:solidFill>
                <a:effectLst/>
                <a:latin typeface="+mn-lt"/>
                <a:ea typeface="Calibri" panose="020F0502020204030204" pitchFamily="34" charset="0"/>
                <a:cs typeface="Times New Roman" panose="02020603050405020304" pitchFamily="18" charset="0"/>
              </a:rPr>
              <a:t> What helps SMEs become more inclusive?</a:t>
            </a:r>
            <a:endParaRPr lang="nl-NL" sz="2400" i="1" kern="100" dirty="0">
              <a:solidFill>
                <a:srgbClr val="000000"/>
              </a:solidFill>
              <a:effectLst/>
              <a:latin typeface="+mn-lt"/>
              <a:ea typeface="Calibri" panose="020F0502020204030204" pitchFamily="34"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2</a:t>
            </a:fld>
            <a:endParaRPr lang="en-GB"/>
          </a:p>
        </p:txBody>
      </p:sp>
    </p:spTree>
    <p:extLst>
      <p:ext uri="{BB962C8B-B14F-4D97-AF65-F5344CB8AC3E}">
        <p14:creationId xmlns:p14="http://schemas.microsoft.com/office/powerpoint/2010/main" val="2056236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D38668-52A8-F318-BAF9-DDCAADF0B7D1}"/>
              </a:ext>
            </a:extLst>
          </p:cNvPr>
          <p:cNvSpPr>
            <a:spLocks noGrp="1"/>
          </p:cNvSpPr>
          <p:nvPr>
            <p:ph type="title"/>
          </p:nvPr>
        </p:nvSpPr>
        <p:spPr/>
        <p:txBody>
          <a:bodyPr>
            <a:normAutofit/>
          </a:bodyPr>
          <a:lstStyle/>
          <a:p>
            <a:r>
              <a:rPr lang="en-US" sz="3600" kern="100" dirty="0">
                <a:latin typeface="+mn-lt"/>
                <a:ea typeface="Calibri" panose="020F0502020204030204" pitchFamily="34" charset="0"/>
                <a:cs typeface="Times New Roman" panose="02020603050405020304" pitchFamily="18" charset="0"/>
              </a:rPr>
              <a:t>Empowering SMEs with Practical Tools </a:t>
            </a:r>
            <a:endParaRPr lang="nl-NL" sz="3600" dirty="0"/>
          </a:p>
        </p:txBody>
      </p:sp>
      <p:sp>
        <p:nvSpPr>
          <p:cNvPr id="3" name="Tijdelijke aanduiding voor inhoud 2">
            <a:extLst>
              <a:ext uri="{FF2B5EF4-FFF2-40B4-BE49-F238E27FC236}">
                <a16:creationId xmlns:a16="http://schemas.microsoft.com/office/drawing/2014/main" id="{932C02B9-070B-5BA1-DD8D-E6DC1E9C7C16}"/>
              </a:ext>
            </a:extLst>
          </p:cNvPr>
          <p:cNvSpPr>
            <a:spLocks noGrp="1"/>
          </p:cNvSpPr>
          <p:nvPr>
            <p:ph idx="1"/>
          </p:nvPr>
        </p:nvSpPr>
        <p:spPr>
          <a:xfrm>
            <a:off x="838200" y="1687657"/>
            <a:ext cx="10965873" cy="5065482"/>
          </a:xfrm>
        </p:spPr>
        <p:txBody>
          <a:bodyPr>
            <a:noAutofit/>
          </a:bodyPr>
          <a:lstStyle/>
          <a:p>
            <a:pPr marL="0" indent="0">
              <a:lnSpc>
                <a:spcPct val="115000"/>
              </a:lnSpc>
              <a:buNone/>
            </a:pPr>
            <a:r>
              <a:rPr lang="nl-NL" sz="2400" kern="100" dirty="0">
                <a:effectLst/>
                <a:latin typeface="+mn-lt"/>
                <a:ea typeface="Calibri" panose="020F0502020204030204" pitchFamily="34" charset="0"/>
                <a:cs typeface="Apple Color Emoji" pitchFamily="2" charset="0"/>
              </a:rPr>
              <a:t>🔹</a:t>
            </a:r>
            <a:r>
              <a:rPr lang="nl-NL" sz="2400" kern="100" dirty="0">
                <a:effectLst/>
                <a:latin typeface="+mn-lt"/>
                <a:ea typeface="Calibri" panose="020F0502020204030204" pitchFamily="34" charset="0"/>
                <a:cs typeface="Times New Roman" panose="02020603050405020304" pitchFamily="18" charset="0"/>
              </a:rPr>
              <a:t> </a:t>
            </a:r>
            <a:r>
              <a:rPr lang="en-US" sz="2400" b="1" kern="100" dirty="0">
                <a:effectLst/>
                <a:latin typeface="+mn-lt"/>
                <a:ea typeface="Calibri" panose="020F0502020204030204" pitchFamily="34" charset="0"/>
                <a:cs typeface="Times New Roman" panose="02020603050405020304" pitchFamily="18" charset="0"/>
              </a:rPr>
              <a:t>Our Research Focus</a:t>
            </a:r>
            <a:endParaRPr lang="nl-NL" sz="2400" kern="100" dirty="0">
              <a:effectLst/>
              <a:latin typeface="+mn-lt"/>
              <a:ea typeface="Calibri" panose="020F0502020204030204" pitchFamily="34" charset="0"/>
              <a:cs typeface="Times New Roman" panose="02020603050405020304" pitchFamily="18" charset="0"/>
            </a:endParaRPr>
          </a:p>
          <a:p>
            <a:pPr marL="0" indent="0">
              <a:lnSpc>
                <a:spcPct val="115000"/>
              </a:lnSpc>
              <a:buNone/>
            </a:pPr>
            <a:r>
              <a:rPr lang="nl-NL" sz="2400" kern="100" dirty="0">
                <a:effectLst/>
                <a:latin typeface="+mn-lt"/>
                <a:ea typeface="Calibri" panose="020F0502020204030204" pitchFamily="34" charset="0"/>
                <a:cs typeface="Apple Color Emoji" pitchFamily="2" charset="0"/>
              </a:rPr>
              <a:t>🔹</a:t>
            </a:r>
            <a:r>
              <a:rPr lang="nl-NL" sz="2400" kern="100" dirty="0">
                <a:effectLst/>
                <a:latin typeface="+mn-lt"/>
                <a:ea typeface="Calibri" panose="020F0502020204030204" pitchFamily="34" charset="0"/>
                <a:cs typeface="Times New Roman" panose="02020603050405020304" pitchFamily="18" charset="0"/>
              </a:rPr>
              <a:t> </a:t>
            </a:r>
            <a:r>
              <a:rPr lang="en-US" sz="2400" b="1" kern="100" dirty="0">
                <a:effectLst/>
                <a:latin typeface="+mn-lt"/>
                <a:ea typeface="Calibri" panose="020F0502020204030204" pitchFamily="34" charset="0"/>
                <a:cs typeface="Times New Roman" panose="02020603050405020304" pitchFamily="18" charset="0"/>
              </a:rPr>
              <a:t>Our Contribution: A Practical Support Package for SMEs</a:t>
            </a:r>
            <a:endParaRPr lang="nl-NL" sz="2400" kern="100" dirty="0">
              <a:effectLst/>
              <a:latin typeface="+mn-lt"/>
              <a:ea typeface="Calibri" panose="020F0502020204030204" pitchFamily="34" charset="0"/>
              <a:cs typeface="Times New Roman" panose="02020603050405020304" pitchFamily="18" charset="0"/>
            </a:endParaRPr>
          </a:p>
          <a:p>
            <a:pPr>
              <a:lnSpc>
                <a:spcPct val="115000"/>
              </a:lnSpc>
              <a:buFont typeface="Wingdings" pitchFamily="2" charset="2"/>
              <a:buChar char="Ø"/>
            </a:pPr>
            <a:r>
              <a:rPr lang="en-US" sz="2400" kern="100" dirty="0">
                <a:effectLst/>
                <a:latin typeface="+mn-lt"/>
                <a:ea typeface="Calibri" panose="020F0502020204030204" pitchFamily="34" charset="0"/>
                <a:cs typeface="Times New Roman" panose="02020603050405020304" pitchFamily="18" charset="0"/>
              </a:rPr>
              <a:t>  Video stories, Case studies</a:t>
            </a:r>
            <a:r>
              <a:rPr lang="en-US" sz="2400" kern="100" dirty="0">
                <a:latin typeface="+mn-lt"/>
                <a:ea typeface="Calibri" panose="020F0502020204030204" pitchFamily="34" charset="0"/>
                <a:cs typeface="Times New Roman" panose="02020603050405020304" pitchFamily="18" charset="0"/>
              </a:rPr>
              <a:t>, </a:t>
            </a:r>
            <a:r>
              <a:rPr lang="en-US" sz="2400" kern="100" dirty="0">
                <a:effectLst/>
                <a:latin typeface="+mn-lt"/>
                <a:ea typeface="Calibri" panose="020F0502020204030204" pitchFamily="34" charset="0"/>
                <a:cs typeface="Times New Roman" panose="02020603050405020304" pitchFamily="18" charset="0"/>
              </a:rPr>
              <a:t>Instructional materials</a:t>
            </a:r>
            <a:r>
              <a:rPr lang="en-US" sz="2400" kern="100" dirty="0">
                <a:latin typeface="+mn-lt"/>
                <a:ea typeface="Calibri" panose="020F0502020204030204" pitchFamily="34" charset="0"/>
                <a:cs typeface="Times New Roman" panose="02020603050405020304" pitchFamily="18" charset="0"/>
              </a:rPr>
              <a:t>, </a:t>
            </a:r>
            <a:r>
              <a:rPr lang="en-US" sz="2400" kern="100" dirty="0">
                <a:effectLst/>
                <a:latin typeface="+mn-lt"/>
                <a:ea typeface="Calibri" panose="020F0502020204030204" pitchFamily="34" charset="0"/>
                <a:cs typeface="Times New Roman" panose="02020603050405020304" pitchFamily="18" charset="0"/>
              </a:rPr>
              <a:t>Top 10 tips for inclusive hiring</a:t>
            </a:r>
          </a:p>
          <a:p>
            <a:pPr>
              <a:lnSpc>
                <a:spcPct val="115000"/>
              </a:lnSpc>
              <a:buFont typeface="Wingdings" pitchFamily="2" charset="2"/>
              <a:buChar char="Ø"/>
            </a:pPr>
            <a:r>
              <a:rPr lang="en-GB" sz="2400" kern="100" dirty="0">
                <a:latin typeface="+mn-lt"/>
                <a:ea typeface="Calibri" panose="020F0502020204030204" pitchFamily="34" charset="0"/>
                <a:cs typeface="Times New Roman" panose="02020603050405020304" pitchFamily="18" charset="0"/>
              </a:rPr>
              <a:t> </a:t>
            </a:r>
            <a:r>
              <a:rPr lang="en-US" sz="2400" kern="100" dirty="0">
                <a:effectLst/>
                <a:latin typeface="+mn-lt"/>
                <a:ea typeface="Calibri" panose="020F0502020204030204" pitchFamily="34" charset="0"/>
                <a:cs typeface="Times New Roman" panose="02020603050405020304" pitchFamily="18" charset="0"/>
              </a:rPr>
              <a:t> 12-step Action Guidelines – organizing effective events to </a:t>
            </a:r>
            <a:r>
              <a:rPr lang="en-US" sz="2400" kern="100" dirty="0">
                <a:latin typeface="+mn-lt"/>
                <a:ea typeface="Calibri" panose="020F0502020204030204" pitchFamily="34" charset="0"/>
                <a:cs typeface="Times New Roman" panose="02020603050405020304" pitchFamily="18" charset="0"/>
              </a:rPr>
              <a:t>motivate SMEs</a:t>
            </a:r>
          </a:p>
          <a:p>
            <a:pPr marL="0" indent="0">
              <a:lnSpc>
                <a:spcPct val="115000"/>
              </a:lnSpc>
              <a:buNone/>
            </a:pPr>
            <a:r>
              <a:rPr lang="nl-NL" sz="2400" kern="100" dirty="0">
                <a:effectLst/>
                <a:latin typeface="+mn-lt"/>
                <a:ea typeface="Calibri" panose="020F0502020204030204" pitchFamily="34" charset="0"/>
                <a:cs typeface="Apple Color Emoji" pitchFamily="2" charset="0"/>
              </a:rPr>
              <a:t>🔹</a:t>
            </a:r>
            <a:r>
              <a:rPr lang="nl-NL" sz="2400" kern="100" dirty="0">
                <a:effectLst/>
                <a:latin typeface="+mn-lt"/>
                <a:ea typeface="Calibri" panose="020F0502020204030204" pitchFamily="34" charset="0"/>
                <a:cs typeface="Times New Roman" panose="02020603050405020304" pitchFamily="18" charset="0"/>
              </a:rPr>
              <a:t> </a:t>
            </a:r>
            <a:r>
              <a:rPr lang="en-US" sz="2400" b="1" kern="100" dirty="0">
                <a:effectLst/>
                <a:latin typeface="+mn-lt"/>
                <a:ea typeface="Calibri" panose="020F0502020204030204" pitchFamily="34" charset="0"/>
                <a:cs typeface="Times New Roman" panose="02020603050405020304" pitchFamily="18" charset="0"/>
              </a:rPr>
              <a:t>Making SMEs More Inclusive</a:t>
            </a:r>
            <a:endParaRPr lang="nl-NL" sz="2400" kern="100" dirty="0">
              <a:effectLst/>
              <a:latin typeface="+mn-lt"/>
              <a:ea typeface="Calibri" panose="020F0502020204030204" pitchFamily="34" charset="0"/>
              <a:cs typeface="Times New Roman" panose="02020603050405020304" pitchFamily="18" charset="0"/>
            </a:endParaRPr>
          </a:p>
          <a:p>
            <a:pPr>
              <a:lnSpc>
                <a:spcPct val="115000"/>
              </a:lnSpc>
              <a:buFont typeface="Wingdings" pitchFamily="2" charset="2"/>
              <a:buChar char="ü"/>
            </a:pPr>
            <a:r>
              <a:rPr lang="en-US" sz="2400" i="1" kern="100" dirty="0">
                <a:effectLst/>
                <a:latin typeface="+mn-lt"/>
                <a:ea typeface="Calibri" panose="020F0502020204030204" pitchFamily="34" charset="0"/>
                <a:cs typeface="Times New Roman" panose="02020603050405020304" pitchFamily="18" charset="0"/>
              </a:rPr>
              <a:t>  Let’s work together—using the right strategies, sharing impactful stories, and offering the right tools—to create more inclusive workplaces across Europe.</a:t>
            </a:r>
          </a:p>
          <a:p>
            <a:pPr>
              <a:lnSpc>
                <a:spcPct val="115000"/>
              </a:lnSpc>
              <a:buFont typeface="Wingdings" pitchFamily="2" charset="2"/>
              <a:buChar char="ü"/>
            </a:pPr>
            <a:endParaRPr lang="en-US" sz="2400" i="1" kern="100" dirty="0">
              <a:latin typeface="+mn-lt"/>
              <a:ea typeface="Calibri" panose="020F0502020204030204" pitchFamily="34" charset="0"/>
              <a:cs typeface="Times New Roman" panose="02020603050405020304" pitchFamily="18" charset="0"/>
            </a:endParaRPr>
          </a:p>
          <a:p>
            <a:pPr marL="0" indent="0" algn="ctr">
              <a:lnSpc>
                <a:spcPct val="115000"/>
              </a:lnSpc>
              <a:buNone/>
            </a:pPr>
            <a:r>
              <a:rPr lang="en-GB" sz="2400" i="1" dirty="0"/>
              <a:t>https://</a:t>
            </a:r>
            <a:r>
              <a:rPr lang="en-GB" sz="2400" i="1" dirty="0" err="1"/>
              <a:t>disworks.eu</a:t>
            </a:r>
            <a:r>
              <a:rPr lang="en-GB" sz="2400" i="1" dirty="0"/>
              <a:t>/</a:t>
            </a:r>
            <a:r>
              <a:rPr lang="en-GB" sz="2400" i="1" dirty="0" err="1"/>
              <a:t>en</a:t>
            </a:r>
            <a:r>
              <a:rPr lang="en-GB" sz="2400" i="1" dirty="0"/>
              <a:t>/</a:t>
            </a:r>
            <a:r>
              <a:rPr lang="en-GB" sz="2400" i="1" dirty="0" err="1"/>
              <a:t>i-sme-english</a:t>
            </a:r>
            <a:r>
              <a:rPr lang="en-GB" sz="2400" i="1" dirty="0"/>
              <a:t>/</a:t>
            </a:r>
            <a:endParaRPr lang="en-US" sz="2400" i="1" kern="100" dirty="0">
              <a:effectLst/>
              <a:latin typeface="+mn-lt"/>
              <a:ea typeface="Calibri" panose="020F0502020204030204" pitchFamily="34" charset="0"/>
              <a:cs typeface="Times New Roman" panose="02020603050405020304" pitchFamily="18" charset="0"/>
            </a:endParaRPr>
          </a:p>
          <a:p>
            <a:pPr marL="0" indent="0">
              <a:lnSpc>
                <a:spcPct val="115000"/>
              </a:lnSpc>
              <a:buNone/>
            </a:pPr>
            <a:endParaRPr lang="nl-NL" sz="2400" i="1" kern="100" dirty="0">
              <a:effectLst/>
              <a:latin typeface="+mn-lt"/>
              <a:ea typeface="Calibri" panose="020F0502020204030204" pitchFamily="34" charset="0"/>
              <a:cs typeface="Times New Roman" panose="02020603050405020304" pitchFamily="18" charset="0"/>
            </a:endParaRPr>
          </a:p>
          <a:p>
            <a:endParaRPr lang="nl-NL" sz="2400" dirty="0">
              <a:latin typeface="+mn-lt"/>
            </a:endParaRPr>
          </a:p>
        </p:txBody>
      </p:sp>
    </p:spTree>
    <p:extLst>
      <p:ext uri="{BB962C8B-B14F-4D97-AF65-F5344CB8AC3E}">
        <p14:creationId xmlns:p14="http://schemas.microsoft.com/office/powerpoint/2010/main" val="21168989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2851</TotalTime>
  <Words>946</Words>
  <Application>Microsoft Macintosh PowerPoint</Application>
  <PresentationFormat>Widescreen</PresentationFormat>
  <Paragraphs>70</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Roboto</vt:lpstr>
      <vt:lpstr>Wingdings</vt:lpstr>
      <vt:lpstr>Office Theme</vt:lpstr>
      <vt:lpstr>PowerPoint Presentation</vt:lpstr>
      <vt:lpstr>Supporting SMEs in Inclusive Hiring</vt:lpstr>
      <vt:lpstr>Empowering SMEs with Practical Tools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Katerina Stanton Balazs</dc:creator>
  <cp:lastModifiedBy>Weis, Robin</cp:lastModifiedBy>
  <cp:revision>17</cp:revision>
  <dcterms:created xsi:type="dcterms:W3CDTF">2022-12-05T13:52:15Z</dcterms:created>
  <dcterms:modified xsi:type="dcterms:W3CDTF">2025-02-07T15:05:39Z</dcterms:modified>
</cp:coreProperties>
</file>