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1" r:id="rId4"/>
    <p:sldId id="263" r:id="rId5"/>
    <p:sldId id="260" r:id="rId6"/>
    <p:sldId id="262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70" autoAdjust="0"/>
    <p:restoredTop sz="84281" autoAdjust="0"/>
  </p:normalViewPr>
  <p:slideViewPr>
    <p:cSldViewPr snapToGrid="0">
      <p:cViewPr varScale="1">
        <p:scale>
          <a:sx n="90" d="100"/>
          <a:sy n="90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2CCD1-D7F0-4E44-97DE-0A5366E1D615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F1C7255-F0B2-4D71-8849-2726BB37C6F3}">
      <dgm:prSet phldrT="[Texto]"/>
      <dgm:spPr>
        <a:solidFill>
          <a:srgbClr val="3A686A"/>
        </a:solidFill>
      </dgm:spPr>
      <dgm:t>
        <a:bodyPr/>
        <a:lstStyle/>
        <a:p>
          <a:r>
            <a:rPr lang="pt-PT" dirty="0" err="1"/>
            <a:t>National</a:t>
          </a:r>
          <a:r>
            <a:rPr lang="pt-PT" dirty="0"/>
            <a:t> </a:t>
          </a:r>
          <a:r>
            <a:rPr lang="pt-PT" dirty="0" err="1"/>
            <a:t>Coordination</a:t>
          </a:r>
          <a:endParaRPr lang="pt-PT" dirty="0"/>
        </a:p>
      </dgm:t>
      <dgm:extLst>
        <a:ext uri="{E40237B7-FDA0-4F09-8148-C483321AD2D9}">
          <dgm14:cNvPr xmlns:dgm14="http://schemas.microsoft.com/office/drawing/2010/diagram" id="0" name="" descr="Number of National Coordinations - 1"/>
        </a:ext>
      </dgm:extLst>
    </dgm:pt>
    <dgm:pt modelId="{F890AC35-9406-49FD-BB01-FE7F175BF722}" type="parTrans" cxnId="{C06AE90D-0948-40A7-8512-BEE237B3F301}">
      <dgm:prSet/>
      <dgm:spPr/>
      <dgm:t>
        <a:bodyPr/>
        <a:lstStyle/>
        <a:p>
          <a:endParaRPr lang="pt-PT"/>
        </a:p>
      </dgm:t>
    </dgm:pt>
    <dgm:pt modelId="{BAE4DC9F-80C4-40CD-ABD9-8AB5279C463F}" type="sibTrans" cxnId="{C06AE90D-0948-40A7-8512-BEE237B3F301}">
      <dgm:prSet/>
      <dgm:spPr/>
      <dgm:t>
        <a:bodyPr/>
        <a:lstStyle/>
        <a:p>
          <a:endParaRPr lang="pt-PT"/>
        </a:p>
      </dgm:t>
    </dgm:pt>
    <dgm:pt modelId="{1B6C9373-8769-41CA-B801-DC06296AD7E9}">
      <dgm:prSet phldrT="[Texto]"/>
      <dgm:spPr>
        <a:solidFill>
          <a:srgbClr val="3A686A"/>
        </a:solidFill>
      </dgm:spPr>
      <dgm:t>
        <a:bodyPr/>
        <a:lstStyle/>
        <a:p>
          <a:r>
            <a:rPr lang="pt-PT" dirty="0"/>
            <a:t>Regional </a:t>
          </a:r>
          <a:r>
            <a:rPr lang="pt-PT" dirty="0" err="1"/>
            <a:t>Subcomissions</a:t>
          </a:r>
          <a:endParaRPr lang="pt-PT" dirty="0"/>
        </a:p>
      </dgm:t>
      <dgm:extLst>
        <a:ext uri="{E40237B7-FDA0-4F09-8148-C483321AD2D9}">
          <dgm14:cNvPr xmlns:dgm14="http://schemas.microsoft.com/office/drawing/2010/diagram" id="0" name="" descr="Number of Regional Subcomissions - 5"/>
        </a:ext>
      </dgm:extLst>
    </dgm:pt>
    <dgm:pt modelId="{F54EABA8-EFA8-4BEB-9B46-738E19882659}" type="parTrans" cxnId="{8C493444-8964-4292-A941-E50A62B2D455}">
      <dgm:prSet/>
      <dgm:spPr/>
      <dgm:t>
        <a:bodyPr/>
        <a:lstStyle/>
        <a:p>
          <a:endParaRPr lang="pt-PT"/>
        </a:p>
      </dgm:t>
    </dgm:pt>
    <dgm:pt modelId="{41946D49-E13C-43E6-88B3-E3E71F65F509}" type="sibTrans" cxnId="{8C493444-8964-4292-A941-E50A62B2D455}">
      <dgm:prSet/>
      <dgm:spPr/>
      <dgm:t>
        <a:bodyPr/>
        <a:lstStyle/>
        <a:p>
          <a:endParaRPr lang="pt-PT"/>
        </a:p>
      </dgm:t>
    </dgm:pt>
    <dgm:pt modelId="{568784B7-999A-4337-9285-A162C694C579}">
      <dgm:prSet phldrT="[Texto]"/>
      <dgm:spPr>
        <a:solidFill>
          <a:srgbClr val="3A686A"/>
        </a:solidFill>
      </dgm:spPr>
      <dgm:t>
        <a:bodyPr/>
        <a:lstStyle/>
        <a:p>
          <a:r>
            <a:rPr lang="pt-PT" dirty="0"/>
            <a:t>Local ECI Teams</a:t>
          </a:r>
        </a:p>
      </dgm:t>
      <dgm:extLst>
        <a:ext uri="{E40237B7-FDA0-4F09-8148-C483321AD2D9}">
          <dgm14:cNvPr xmlns:dgm14="http://schemas.microsoft.com/office/drawing/2010/diagram" id="0" name="" descr="Number of Local Early Intervention Teams - 155"/>
        </a:ext>
      </dgm:extLst>
    </dgm:pt>
    <dgm:pt modelId="{6384CD7E-196E-4F05-8C0C-192CD8DC2B7A}" type="parTrans" cxnId="{0D040C69-A871-44FF-A098-B0F89212EC0A}">
      <dgm:prSet/>
      <dgm:spPr/>
      <dgm:t>
        <a:bodyPr/>
        <a:lstStyle/>
        <a:p>
          <a:endParaRPr lang="pt-PT"/>
        </a:p>
      </dgm:t>
    </dgm:pt>
    <dgm:pt modelId="{8D7C16A5-EABF-44E5-A4A9-1DAB0DB3A0EB}" type="sibTrans" cxnId="{0D040C69-A871-44FF-A098-B0F89212EC0A}">
      <dgm:prSet/>
      <dgm:spPr/>
      <dgm:t>
        <a:bodyPr/>
        <a:lstStyle/>
        <a:p>
          <a:endParaRPr lang="pt-PT"/>
        </a:p>
      </dgm:t>
    </dgm:pt>
    <dgm:pt modelId="{A43D0D3C-0BE6-4A87-B120-AF8788755FBE}" type="pres">
      <dgm:prSet presAssocID="{8462CCD1-D7F0-4E44-97DE-0A5366E1D615}" presName="linear" presStyleCnt="0">
        <dgm:presLayoutVars>
          <dgm:dir/>
          <dgm:animLvl val="lvl"/>
          <dgm:resizeHandles val="exact"/>
        </dgm:presLayoutVars>
      </dgm:prSet>
      <dgm:spPr/>
    </dgm:pt>
    <dgm:pt modelId="{718B2F74-4402-4DA9-885B-420FCE126EB9}" type="pres">
      <dgm:prSet presAssocID="{9F1C7255-F0B2-4D71-8849-2726BB37C6F3}" presName="parentLin" presStyleCnt="0"/>
      <dgm:spPr/>
    </dgm:pt>
    <dgm:pt modelId="{D9BC7CF8-7DE5-4F09-9B95-662C9DA3A508}" type="pres">
      <dgm:prSet presAssocID="{9F1C7255-F0B2-4D71-8849-2726BB37C6F3}" presName="parentLeftMargin" presStyleLbl="node1" presStyleIdx="0" presStyleCnt="3"/>
      <dgm:spPr/>
    </dgm:pt>
    <dgm:pt modelId="{B0DF34B8-7830-4326-8BAF-4889BF6D8C0D}" type="pres">
      <dgm:prSet presAssocID="{9F1C7255-F0B2-4D71-8849-2726BB37C6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9721C3-8AA0-4EBD-83BB-09D5F26194EA}" type="pres">
      <dgm:prSet presAssocID="{9F1C7255-F0B2-4D71-8849-2726BB37C6F3}" presName="negativeSpace" presStyleCnt="0"/>
      <dgm:spPr/>
    </dgm:pt>
    <dgm:pt modelId="{56C1861F-4975-4D06-97CD-C4035E50355E}" type="pres">
      <dgm:prSet presAssocID="{9F1C7255-F0B2-4D71-8849-2726BB37C6F3}" presName="childText" presStyleLbl="conFgAcc1" presStyleIdx="0" presStyleCnt="3" custLinFactY="-124612" custLinFactNeighborX="-44672" custLinFactNeighborY="-200000">
        <dgm:presLayoutVars>
          <dgm:bulletEnabled val="1"/>
        </dgm:presLayoutVars>
      </dgm:prSet>
      <dgm:spPr/>
    </dgm:pt>
    <dgm:pt modelId="{961710E9-25B5-4A7A-AA89-05EA143EBC9A}" type="pres">
      <dgm:prSet presAssocID="{BAE4DC9F-80C4-40CD-ABD9-8AB5279C463F}" presName="spaceBetweenRectangles" presStyleCnt="0"/>
      <dgm:spPr/>
    </dgm:pt>
    <dgm:pt modelId="{0E214E48-BF73-42A4-82C3-C539A40B6290}" type="pres">
      <dgm:prSet presAssocID="{1B6C9373-8769-41CA-B801-DC06296AD7E9}" presName="parentLin" presStyleCnt="0"/>
      <dgm:spPr/>
    </dgm:pt>
    <dgm:pt modelId="{E20FD5FC-D4F3-483E-B186-016C15438E7F}" type="pres">
      <dgm:prSet presAssocID="{1B6C9373-8769-41CA-B801-DC06296AD7E9}" presName="parentLeftMargin" presStyleLbl="node1" presStyleIdx="0" presStyleCnt="3"/>
      <dgm:spPr/>
    </dgm:pt>
    <dgm:pt modelId="{C3B2D340-7E5A-4DF3-9F1E-160FAD6E6743}" type="pres">
      <dgm:prSet presAssocID="{1B6C9373-8769-41CA-B801-DC06296AD7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D8F116-2C3A-4BDE-B926-C2812D6ACB58}" type="pres">
      <dgm:prSet presAssocID="{1B6C9373-8769-41CA-B801-DC06296AD7E9}" presName="negativeSpace" presStyleCnt="0"/>
      <dgm:spPr/>
    </dgm:pt>
    <dgm:pt modelId="{8BFFFD1F-5492-418D-BE7B-323944C2A9C5}" type="pres">
      <dgm:prSet presAssocID="{1B6C9373-8769-41CA-B801-DC06296AD7E9}" presName="childText" presStyleLbl="conFgAcc1" presStyleIdx="1" presStyleCnt="3">
        <dgm:presLayoutVars>
          <dgm:bulletEnabled val="1"/>
        </dgm:presLayoutVars>
      </dgm:prSet>
      <dgm:spPr/>
    </dgm:pt>
    <dgm:pt modelId="{16FAE10C-5541-49A3-8492-F9B98DF8A95C}" type="pres">
      <dgm:prSet presAssocID="{41946D49-E13C-43E6-88B3-E3E71F65F509}" presName="spaceBetweenRectangles" presStyleCnt="0"/>
      <dgm:spPr/>
    </dgm:pt>
    <dgm:pt modelId="{1649C23D-5D58-4052-93D7-10D1EE471030}" type="pres">
      <dgm:prSet presAssocID="{568784B7-999A-4337-9285-A162C694C579}" presName="parentLin" presStyleCnt="0"/>
      <dgm:spPr/>
    </dgm:pt>
    <dgm:pt modelId="{E0B7850D-A6BA-46DC-A1D1-487A0CF4B291}" type="pres">
      <dgm:prSet presAssocID="{568784B7-999A-4337-9285-A162C694C579}" presName="parentLeftMargin" presStyleLbl="node1" presStyleIdx="1" presStyleCnt="3"/>
      <dgm:spPr/>
    </dgm:pt>
    <dgm:pt modelId="{DF7DB321-DA30-42EE-AC41-EB0C1BC82389}" type="pres">
      <dgm:prSet presAssocID="{568784B7-999A-4337-9285-A162C694C5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1C5A6D-B2BC-4F77-8D3E-010D338E818F}" type="pres">
      <dgm:prSet presAssocID="{568784B7-999A-4337-9285-A162C694C579}" presName="negativeSpace" presStyleCnt="0"/>
      <dgm:spPr/>
    </dgm:pt>
    <dgm:pt modelId="{EF0D1844-521A-4182-ADF9-3791AAEFD7CD}" type="pres">
      <dgm:prSet presAssocID="{568784B7-999A-4337-9285-A162C694C5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6AE90D-0948-40A7-8512-BEE237B3F301}" srcId="{8462CCD1-D7F0-4E44-97DE-0A5366E1D615}" destId="{9F1C7255-F0B2-4D71-8849-2726BB37C6F3}" srcOrd="0" destOrd="0" parTransId="{F890AC35-9406-49FD-BB01-FE7F175BF722}" sibTransId="{BAE4DC9F-80C4-40CD-ABD9-8AB5279C463F}"/>
    <dgm:cxn modelId="{E6B90534-3388-4B6E-B7CE-D5F99BDA7FF6}" type="presOf" srcId="{1B6C9373-8769-41CA-B801-DC06296AD7E9}" destId="{C3B2D340-7E5A-4DF3-9F1E-160FAD6E6743}" srcOrd="1" destOrd="0" presId="urn:microsoft.com/office/officeart/2005/8/layout/list1"/>
    <dgm:cxn modelId="{D839E839-DE56-4F09-85BE-D68D23363076}" type="presOf" srcId="{1B6C9373-8769-41CA-B801-DC06296AD7E9}" destId="{E20FD5FC-D4F3-483E-B186-016C15438E7F}" srcOrd="0" destOrd="0" presId="urn:microsoft.com/office/officeart/2005/8/layout/list1"/>
    <dgm:cxn modelId="{F8396B5F-9313-4651-AB56-411432F4700B}" type="presOf" srcId="{8462CCD1-D7F0-4E44-97DE-0A5366E1D615}" destId="{A43D0D3C-0BE6-4A87-B120-AF8788755FBE}" srcOrd="0" destOrd="0" presId="urn:microsoft.com/office/officeart/2005/8/layout/list1"/>
    <dgm:cxn modelId="{A3B46643-9F9D-4E20-AF15-F12909D85793}" type="presOf" srcId="{9F1C7255-F0B2-4D71-8849-2726BB37C6F3}" destId="{D9BC7CF8-7DE5-4F09-9B95-662C9DA3A508}" srcOrd="0" destOrd="0" presId="urn:microsoft.com/office/officeart/2005/8/layout/list1"/>
    <dgm:cxn modelId="{8C493444-8964-4292-A941-E50A62B2D455}" srcId="{8462CCD1-D7F0-4E44-97DE-0A5366E1D615}" destId="{1B6C9373-8769-41CA-B801-DC06296AD7E9}" srcOrd="1" destOrd="0" parTransId="{F54EABA8-EFA8-4BEB-9B46-738E19882659}" sibTransId="{41946D49-E13C-43E6-88B3-E3E71F65F509}"/>
    <dgm:cxn modelId="{0D040C69-A871-44FF-A098-B0F89212EC0A}" srcId="{8462CCD1-D7F0-4E44-97DE-0A5366E1D615}" destId="{568784B7-999A-4337-9285-A162C694C579}" srcOrd="2" destOrd="0" parTransId="{6384CD7E-196E-4F05-8C0C-192CD8DC2B7A}" sibTransId="{8D7C16A5-EABF-44E5-A4A9-1DAB0DB3A0EB}"/>
    <dgm:cxn modelId="{5F723577-13ED-4972-BDF9-C33362FB5F1B}" type="presOf" srcId="{9F1C7255-F0B2-4D71-8849-2726BB37C6F3}" destId="{B0DF34B8-7830-4326-8BAF-4889BF6D8C0D}" srcOrd="1" destOrd="0" presId="urn:microsoft.com/office/officeart/2005/8/layout/list1"/>
    <dgm:cxn modelId="{DEBA8093-D4CF-404F-9A01-A5D9837675C5}" type="presOf" srcId="{568784B7-999A-4337-9285-A162C694C579}" destId="{E0B7850D-A6BA-46DC-A1D1-487A0CF4B291}" srcOrd="0" destOrd="0" presId="urn:microsoft.com/office/officeart/2005/8/layout/list1"/>
    <dgm:cxn modelId="{DCFDFECF-33DF-4600-9E84-6FFAC580FB89}" type="presOf" srcId="{568784B7-999A-4337-9285-A162C694C579}" destId="{DF7DB321-DA30-42EE-AC41-EB0C1BC82389}" srcOrd="1" destOrd="0" presId="urn:microsoft.com/office/officeart/2005/8/layout/list1"/>
    <dgm:cxn modelId="{7AC4419D-4EF0-476F-A6C3-EDED5915672D}" type="presParOf" srcId="{A43D0D3C-0BE6-4A87-B120-AF8788755FBE}" destId="{718B2F74-4402-4DA9-885B-420FCE126EB9}" srcOrd="0" destOrd="0" presId="urn:microsoft.com/office/officeart/2005/8/layout/list1"/>
    <dgm:cxn modelId="{A4DAF072-04C0-48C7-BF0A-2BF549C69C4A}" type="presParOf" srcId="{718B2F74-4402-4DA9-885B-420FCE126EB9}" destId="{D9BC7CF8-7DE5-4F09-9B95-662C9DA3A508}" srcOrd="0" destOrd="0" presId="urn:microsoft.com/office/officeart/2005/8/layout/list1"/>
    <dgm:cxn modelId="{6ADE1674-32F9-4795-B775-1C827889E9F5}" type="presParOf" srcId="{718B2F74-4402-4DA9-885B-420FCE126EB9}" destId="{B0DF34B8-7830-4326-8BAF-4889BF6D8C0D}" srcOrd="1" destOrd="0" presId="urn:microsoft.com/office/officeart/2005/8/layout/list1"/>
    <dgm:cxn modelId="{A4E0D499-3F4D-4176-BC49-C9E62F7E943A}" type="presParOf" srcId="{A43D0D3C-0BE6-4A87-B120-AF8788755FBE}" destId="{DC9721C3-8AA0-4EBD-83BB-09D5F26194EA}" srcOrd="1" destOrd="0" presId="urn:microsoft.com/office/officeart/2005/8/layout/list1"/>
    <dgm:cxn modelId="{E260A226-1C93-4777-9FF2-FD219C4D27A2}" type="presParOf" srcId="{A43D0D3C-0BE6-4A87-B120-AF8788755FBE}" destId="{56C1861F-4975-4D06-97CD-C4035E50355E}" srcOrd="2" destOrd="0" presId="urn:microsoft.com/office/officeart/2005/8/layout/list1"/>
    <dgm:cxn modelId="{16DCB1B6-5589-4AC8-AABA-3F997C52255C}" type="presParOf" srcId="{A43D0D3C-0BE6-4A87-B120-AF8788755FBE}" destId="{961710E9-25B5-4A7A-AA89-05EA143EBC9A}" srcOrd="3" destOrd="0" presId="urn:microsoft.com/office/officeart/2005/8/layout/list1"/>
    <dgm:cxn modelId="{439C75E4-6147-4346-921E-B1FB4729A1C9}" type="presParOf" srcId="{A43D0D3C-0BE6-4A87-B120-AF8788755FBE}" destId="{0E214E48-BF73-42A4-82C3-C539A40B6290}" srcOrd="4" destOrd="0" presId="urn:microsoft.com/office/officeart/2005/8/layout/list1"/>
    <dgm:cxn modelId="{6B8222B3-C83A-4007-8140-882998100619}" type="presParOf" srcId="{0E214E48-BF73-42A4-82C3-C539A40B6290}" destId="{E20FD5FC-D4F3-483E-B186-016C15438E7F}" srcOrd="0" destOrd="0" presId="urn:microsoft.com/office/officeart/2005/8/layout/list1"/>
    <dgm:cxn modelId="{FDABE2AE-A0A6-4459-9B33-1B2A9BC8EEC0}" type="presParOf" srcId="{0E214E48-BF73-42A4-82C3-C539A40B6290}" destId="{C3B2D340-7E5A-4DF3-9F1E-160FAD6E6743}" srcOrd="1" destOrd="0" presId="urn:microsoft.com/office/officeart/2005/8/layout/list1"/>
    <dgm:cxn modelId="{E29484EE-1657-480B-A199-F0CFA1507288}" type="presParOf" srcId="{A43D0D3C-0BE6-4A87-B120-AF8788755FBE}" destId="{D7D8F116-2C3A-4BDE-B926-C2812D6ACB58}" srcOrd="5" destOrd="0" presId="urn:microsoft.com/office/officeart/2005/8/layout/list1"/>
    <dgm:cxn modelId="{D096F496-C215-494C-9C6E-B1E6C8FBBD97}" type="presParOf" srcId="{A43D0D3C-0BE6-4A87-B120-AF8788755FBE}" destId="{8BFFFD1F-5492-418D-BE7B-323944C2A9C5}" srcOrd="6" destOrd="0" presId="urn:microsoft.com/office/officeart/2005/8/layout/list1"/>
    <dgm:cxn modelId="{79670C1B-7C72-4A8F-8B6E-969B6DE2F9F6}" type="presParOf" srcId="{A43D0D3C-0BE6-4A87-B120-AF8788755FBE}" destId="{16FAE10C-5541-49A3-8492-F9B98DF8A95C}" srcOrd="7" destOrd="0" presId="urn:microsoft.com/office/officeart/2005/8/layout/list1"/>
    <dgm:cxn modelId="{B190B855-DC02-43B1-9EF0-C0713A22DD3A}" type="presParOf" srcId="{A43D0D3C-0BE6-4A87-B120-AF8788755FBE}" destId="{1649C23D-5D58-4052-93D7-10D1EE471030}" srcOrd="8" destOrd="0" presId="urn:microsoft.com/office/officeart/2005/8/layout/list1"/>
    <dgm:cxn modelId="{927C1C1D-090B-412F-94F7-FBC5345E91D2}" type="presParOf" srcId="{1649C23D-5D58-4052-93D7-10D1EE471030}" destId="{E0B7850D-A6BA-46DC-A1D1-487A0CF4B291}" srcOrd="0" destOrd="0" presId="urn:microsoft.com/office/officeart/2005/8/layout/list1"/>
    <dgm:cxn modelId="{EBE18DE6-6EA0-4353-8D0B-BB51B3A7C32E}" type="presParOf" srcId="{1649C23D-5D58-4052-93D7-10D1EE471030}" destId="{DF7DB321-DA30-42EE-AC41-EB0C1BC82389}" srcOrd="1" destOrd="0" presId="urn:microsoft.com/office/officeart/2005/8/layout/list1"/>
    <dgm:cxn modelId="{A606ED1A-E27F-44F9-98E4-22E115558155}" type="presParOf" srcId="{A43D0D3C-0BE6-4A87-B120-AF8788755FBE}" destId="{8A1C5A6D-B2BC-4F77-8D3E-010D338E818F}" srcOrd="9" destOrd="0" presId="urn:microsoft.com/office/officeart/2005/8/layout/list1"/>
    <dgm:cxn modelId="{96C2572C-9299-4CF6-BD95-D68B6DCAC749}" type="presParOf" srcId="{A43D0D3C-0BE6-4A87-B120-AF8788755FBE}" destId="{EF0D1844-521A-4182-ADF9-3791AAEFD7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1861F-4975-4D06-97CD-C4035E50355E}">
      <dsp:nvSpPr>
        <dsp:cNvPr id="0" name=""/>
        <dsp:cNvSpPr/>
      </dsp:nvSpPr>
      <dsp:spPr>
        <a:xfrm>
          <a:off x="0" y="0"/>
          <a:ext cx="6494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F34B8-7830-4326-8BAF-4889BF6D8C0D}">
      <dsp:nvSpPr>
        <dsp:cNvPr id="0" name=""/>
        <dsp:cNvSpPr/>
      </dsp:nvSpPr>
      <dsp:spPr>
        <a:xfrm>
          <a:off x="324714" y="249"/>
          <a:ext cx="4546001" cy="797040"/>
        </a:xfrm>
        <a:prstGeom prst="roundRect">
          <a:avLst/>
        </a:prstGeom>
        <a:solidFill>
          <a:srgbClr val="3A686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28" tIns="0" rIns="17182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 err="1"/>
            <a:t>National</a:t>
          </a:r>
          <a:r>
            <a:rPr lang="pt-PT" sz="2700" kern="1200" dirty="0"/>
            <a:t> </a:t>
          </a:r>
          <a:r>
            <a:rPr lang="pt-PT" sz="2700" kern="1200" dirty="0" err="1"/>
            <a:t>Coordination</a:t>
          </a:r>
          <a:endParaRPr lang="pt-PT" sz="2700" kern="1200" dirty="0"/>
        </a:p>
      </dsp:txBody>
      <dsp:txXfrm>
        <a:off x="363622" y="39157"/>
        <a:ext cx="4468185" cy="719224"/>
      </dsp:txXfrm>
    </dsp:sp>
    <dsp:sp modelId="{8BFFFD1F-5492-418D-BE7B-323944C2A9C5}">
      <dsp:nvSpPr>
        <dsp:cNvPr id="0" name=""/>
        <dsp:cNvSpPr/>
      </dsp:nvSpPr>
      <dsp:spPr>
        <a:xfrm>
          <a:off x="0" y="1623489"/>
          <a:ext cx="6494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2D340-7E5A-4DF3-9F1E-160FAD6E6743}">
      <dsp:nvSpPr>
        <dsp:cNvPr id="0" name=""/>
        <dsp:cNvSpPr/>
      </dsp:nvSpPr>
      <dsp:spPr>
        <a:xfrm>
          <a:off x="324714" y="1224969"/>
          <a:ext cx="4546001" cy="797040"/>
        </a:xfrm>
        <a:prstGeom prst="roundRect">
          <a:avLst/>
        </a:prstGeom>
        <a:solidFill>
          <a:srgbClr val="3A686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28" tIns="0" rIns="17182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/>
            <a:t>Regional </a:t>
          </a:r>
          <a:r>
            <a:rPr lang="pt-PT" sz="2700" kern="1200" dirty="0" err="1"/>
            <a:t>Subcomissions</a:t>
          </a:r>
          <a:endParaRPr lang="pt-PT" sz="2700" kern="1200" dirty="0"/>
        </a:p>
      </dsp:txBody>
      <dsp:txXfrm>
        <a:off x="363622" y="1263877"/>
        <a:ext cx="4468185" cy="719224"/>
      </dsp:txXfrm>
    </dsp:sp>
    <dsp:sp modelId="{EF0D1844-521A-4182-ADF9-3791AAEFD7CD}">
      <dsp:nvSpPr>
        <dsp:cNvPr id="0" name=""/>
        <dsp:cNvSpPr/>
      </dsp:nvSpPr>
      <dsp:spPr>
        <a:xfrm>
          <a:off x="0" y="2848209"/>
          <a:ext cx="6494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B321-DA30-42EE-AC41-EB0C1BC82389}">
      <dsp:nvSpPr>
        <dsp:cNvPr id="0" name=""/>
        <dsp:cNvSpPr/>
      </dsp:nvSpPr>
      <dsp:spPr>
        <a:xfrm>
          <a:off x="324714" y="2449689"/>
          <a:ext cx="4546001" cy="797040"/>
        </a:xfrm>
        <a:prstGeom prst="roundRect">
          <a:avLst/>
        </a:prstGeom>
        <a:solidFill>
          <a:srgbClr val="3A686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28" tIns="0" rIns="17182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/>
            <a:t>Local ECI Teams</a:t>
          </a:r>
        </a:p>
      </dsp:txBody>
      <dsp:txXfrm>
        <a:off x="363622" y="2488597"/>
        <a:ext cx="4468185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0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6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79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3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Organogram of the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60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6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8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13/02/2024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13/02/2024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 descr="Parents interacting with their child with Down Syndrome in a home setting.">
            <a:extLst>
              <a:ext uri="{FF2B5EF4-FFF2-40B4-BE49-F238E27FC236}">
                <a16:creationId xmlns:a16="http://schemas.microsoft.com/office/drawing/2014/main" id="{2B62BC3A-3370-7D7B-85C4-AA63FF1C69F6}"/>
              </a:ext>
            </a:extLst>
          </p:cNvPr>
          <p:cNvGrpSpPr/>
          <p:nvPr/>
        </p:nvGrpSpPr>
        <p:grpSpPr>
          <a:xfrm>
            <a:off x="-1461976" y="2397641"/>
            <a:ext cx="6087139" cy="6109442"/>
            <a:chOff x="5410735" y="-192773"/>
            <a:chExt cx="10386630" cy="10385118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F92E8823-7F15-DB79-A8FC-1A0F60282296}"/>
                </a:ext>
              </a:extLst>
            </p:cNvPr>
            <p:cNvSpPr/>
            <p:nvPr/>
          </p:nvSpPr>
          <p:spPr>
            <a:xfrm rot="20646355">
              <a:off x="5410735" y="-192773"/>
              <a:ext cx="10386630" cy="10385118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3880E9-BD7D-ADAF-AF74-7892ED85E4B9}"/>
                </a:ext>
              </a:extLst>
            </p:cNvPr>
            <p:cNvSpPr/>
            <p:nvPr/>
          </p:nvSpPr>
          <p:spPr>
            <a:xfrm>
              <a:off x="6096000" y="1381580"/>
              <a:ext cx="7819938" cy="801496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18449" r="-34912"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734" y="1122363"/>
            <a:ext cx="11542340" cy="1434024"/>
          </a:xfrm>
        </p:spPr>
        <p:txBody>
          <a:bodyPr>
            <a:normAutofit fontScale="90000"/>
          </a:bodyPr>
          <a:lstStyle/>
          <a:p>
            <a:r>
              <a:rPr lang="en-US" sz="5200" dirty="0"/>
              <a:t>ECI support provided by three ministries:</a:t>
            </a:r>
            <a:br>
              <a:rPr lang="en-US" sz="5200" dirty="0"/>
            </a:br>
            <a:r>
              <a:rPr lang="en-US" sz="4400" dirty="0"/>
              <a:t>The case manager role</a:t>
            </a:r>
            <a:r>
              <a:rPr lang="en-US" sz="5200" dirty="0"/>
              <a:t> </a:t>
            </a:r>
            <a:endParaRPr lang="en-GB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2950907"/>
            <a:ext cx="9144000" cy="2701413"/>
          </a:xfrm>
        </p:spPr>
        <p:txBody>
          <a:bodyPr>
            <a:normAutofit/>
          </a:bodyPr>
          <a:lstStyle/>
          <a:p>
            <a:r>
              <a:rPr lang="en-US" sz="2800" dirty="0"/>
              <a:t>Miguel, Valles</a:t>
            </a:r>
          </a:p>
          <a:p>
            <a:r>
              <a:rPr lang="en-US" sz="2800" dirty="0"/>
              <a:t>CECD Mira </a:t>
            </a:r>
            <a:r>
              <a:rPr lang="en-US" sz="2800" dirty="0" err="1"/>
              <a:t>Sintra</a:t>
            </a:r>
            <a:r>
              <a:rPr lang="en-US" sz="2800" dirty="0"/>
              <a:t> – Cooperative for Inclusion</a:t>
            </a:r>
          </a:p>
          <a:p>
            <a:r>
              <a:rPr lang="en-US" sz="2800" dirty="0"/>
              <a:t>Portugal</a:t>
            </a:r>
          </a:p>
          <a:p>
            <a:r>
              <a:rPr lang="en-US" sz="2000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Universally applicable early childhood interventions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903248" y="5692088"/>
            <a:ext cx="4385503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/>
              </a:rPr>
              <a:t>22 February 11:00-12:00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  <p:pic>
        <p:nvPicPr>
          <p:cNvPr id="11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ABB3A9FE-1343-1B2B-DBE1-F580AD26D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5452362"/>
            <a:ext cx="3852121" cy="18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Premises that lead to the construction of a National ECI System</a:t>
            </a:r>
            <a:br>
              <a:rPr kumimoji="0" lang="en-US" sz="82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7" name="Marcador de Posição do Texto 12">
            <a:extLst>
              <a:ext uri="{FF2B5EF4-FFF2-40B4-BE49-F238E27FC236}">
                <a16:creationId xmlns:a16="http://schemas.microsoft.com/office/drawing/2014/main" id="{76C235AC-FD41-C521-CE2C-EB06DBBB829C}"/>
              </a:ext>
            </a:extLst>
          </p:cNvPr>
          <p:cNvSpPr txBox="1">
            <a:spLocks/>
          </p:cNvSpPr>
          <p:nvPr/>
        </p:nvSpPr>
        <p:spPr>
          <a:xfrm>
            <a:off x="1679452" y="1728637"/>
            <a:ext cx="5346473" cy="87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800" dirty="0" err="1">
                <a:solidFill>
                  <a:srgbClr val="015C60"/>
                </a:solidFill>
                <a:ea typeface="+mn-lt"/>
                <a:cs typeface="+mn-lt"/>
              </a:rPr>
              <a:t>The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 </a:t>
            </a:r>
            <a:r>
              <a:rPr lang="pt-PT" sz="4800" dirty="0" err="1">
                <a:solidFill>
                  <a:srgbClr val="015C60"/>
                </a:solidFill>
                <a:ea typeface="+mn-lt"/>
                <a:cs typeface="+mn-lt"/>
              </a:rPr>
              <a:t>start</a:t>
            </a:r>
            <a:endParaRPr lang="pt-PT" sz="4800" dirty="0">
              <a:solidFill>
                <a:srgbClr val="015C60"/>
              </a:solidFill>
              <a:ea typeface="+mn-lt"/>
              <a:cs typeface="+mn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5D1B24-D47A-5B3C-9AEB-BE08F63806BB}"/>
              </a:ext>
            </a:extLst>
          </p:cNvPr>
          <p:cNvSpPr txBox="1"/>
          <p:nvPr/>
        </p:nvSpPr>
        <p:spPr>
          <a:xfrm>
            <a:off x="8341667" y="1195405"/>
            <a:ext cx="314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/>
              <a:t>Economic</a:t>
            </a:r>
            <a:r>
              <a:rPr lang="pt-PT" sz="2800" dirty="0"/>
              <a:t> </a:t>
            </a:r>
            <a:r>
              <a:rPr lang="pt-PT" sz="2800" dirty="0" err="1"/>
              <a:t>crisis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2008-2009</a:t>
            </a:r>
          </a:p>
        </p:txBody>
      </p:sp>
      <p:sp>
        <p:nvSpPr>
          <p:cNvPr id="8" name="Marcador de Posição de Conteúdo 13">
            <a:extLst>
              <a:ext uri="{FF2B5EF4-FFF2-40B4-BE49-F238E27FC236}">
                <a16:creationId xmlns:a16="http://schemas.microsoft.com/office/drawing/2014/main" id="{E1078D55-7EFA-1E36-4EF7-39A03A1EFF87}"/>
              </a:ext>
            </a:extLst>
          </p:cNvPr>
          <p:cNvSpPr txBox="1">
            <a:spLocks/>
          </p:cNvSpPr>
          <p:nvPr/>
        </p:nvSpPr>
        <p:spPr>
          <a:xfrm>
            <a:off x="566688" y="2761494"/>
            <a:ext cx="11163757" cy="51850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Ratification of the UNCRPD and the optional protocol</a:t>
            </a:r>
          </a:p>
          <a:p>
            <a:r>
              <a:rPr lang="en-GB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Academic papers that supported a new generation of early childhood intervention</a:t>
            </a:r>
          </a:p>
          <a:p>
            <a:r>
              <a:rPr lang="en-GB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Identification of champions of the system in each ministry</a:t>
            </a:r>
          </a:p>
          <a:p>
            <a:r>
              <a:rPr lang="en-GB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High costs of the current system per user</a:t>
            </a:r>
          </a:p>
          <a:p>
            <a:r>
              <a:rPr lang="en-GB" noProof="1">
                <a:solidFill>
                  <a:srgbClr val="000000"/>
                </a:solidFill>
                <a:latin typeface="Lato"/>
                <a:ea typeface="Lato"/>
                <a:cs typeface="Lato"/>
              </a:rPr>
              <a:t>Inneficient information management between services</a:t>
            </a:r>
            <a:endParaRPr lang="en-GB" dirty="0"/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pic>
        <p:nvPicPr>
          <p:cNvPr id="4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5A4F274D-1A0A-21DB-DFD6-07AF98A2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528" y="5429802"/>
            <a:ext cx="2733920" cy="13255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Premises that lead to the construction of a National ECI System</a:t>
            </a:r>
            <a:br>
              <a:rPr kumimoji="0" lang="en-US" sz="82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9" name="Marcador de Posição do Texto 14">
            <a:extLst>
              <a:ext uri="{FF2B5EF4-FFF2-40B4-BE49-F238E27FC236}">
                <a16:creationId xmlns:a16="http://schemas.microsoft.com/office/drawing/2014/main" id="{FC74BA7C-CD2A-FD6C-5D99-9C59B224478F}"/>
              </a:ext>
            </a:extLst>
          </p:cNvPr>
          <p:cNvSpPr txBox="1">
            <a:spLocks/>
          </p:cNvSpPr>
          <p:nvPr/>
        </p:nvSpPr>
        <p:spPr>
          <a:xfrm>
            <a:off x="549579" y="1921329"/>
            <a:ext cx="7603821" cy="851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800" dirty="0" err="1">
                <a:solidFill>
                  <a:srgbClr val="015C60"/>
                </a:solidFill>
                <a:ea typeface="+mn-lt"/>
                <a:cs typeface="+mn-lt"/>
              </a:rPr>
              <a:t>What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 </a:t>
            </a:r>
            <a:r>
              <a:rPr lang="pt-PT" sz="4800" dirty="0" err="1">
                <a:solidFill>
                  <a:srgbClr val="015C60"/>
                </a:solidFill>
                <a:ea typeface="+mn-lt"/>
                <a:cs typeface="+mn-lt"/>
              </a:rPr>
              <a:t>we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 </a:t>
            </a:r>
            <a:r>
              <a:rPr lang="pt-PT" sz="4800" dirty="0" err="1">
                <a:solidFill>
                  <a:srgbClr val="015C60"/>
                </a:solidFill>
                <a:ea typeface="+mn-lt"/>
                <a:cs typeface="+mn-lt"/>
              </a:rPr>
              <a:t>wanted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 to </a:t>
            </a:r>
            <a:r>
              <a:rPr lang="pt-PT" sz="4800" dirty="0" err="1">
                <a:solidFill>
                  <a:srgbClr val="015C60"/>
                </a:solidFill>
                <a:ea typeface="+mn-lt"/>
                <a:cs typeface="+mn-lt"/>
              </a:rPr>
              <a:t>build</a:t>
            </a:r>
            <a:endParaRPr lang="pt-PT" sz="4800" dirty="0">
              <a:solidFill>
                <a:srgbClr val="015C60"/>
              </a:solidFill>
              <a:ea typeface="+mn-lt"/>
              <a:cs typeface="+mn-lt"/>
            </a:endParaRPr>
          </a:p>
        </p:txBody>
      </p:sp>
      <p:sp>
        <p:nvSpPr>
          <p:cNvPr id="10" name="Marcador de Posição de Conteúdo 15">
            <a:extLst>
              <a:ext uri="{FF2B5EF4-FFF2-40B4-BE49-F238E27FC236}">
                <a16:creationId xmlns:a16="http://schemas.microsoft.com/office/drawing/2014/main" id="{1572FBBF-923A-B37A-9FCE-E978C10B9AAD}"/>
              </a:ext>
            </a:extLst>
          </p:cNvPr>
          <p:cNvSpPr txBox="1">
            <a:spLocks/>
          </p:cNvSpPr>
          <p:nvPr/>
        </p:nvSpPr>
        <p:spPr>
          <a:xfrm>
            <a:off x="838199" y="3216049"/>
            <a:ext cx="11102163" cy="3951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A cost-effective full coverage national system and free for all users</a:t>
            </a:r>
            <a:endParaRPr lang="pt-PT" dirty="0"/>
          </a:p>
          <a:p>
            <a:r>
              <a:rPr lang="en-GB" dirty="0">
                <a:latin typeface="Arial"/>
                <a:cs typeface="Arial"/>
              </a:rPr>
              <a:t>A team that represents all ministries and consolidates all the information</a:t>
            </a:r>
          </a:p>
          <a:p>
            <a:r>
              <a:rPr lang="en-GB" dirty="0">
                <a:latin typeface="Arial"/>
                <a:cs typeface="Arial"/>
              </a:rPr>
              <a:t>A system that enables parental decision, competencies and knowledge</a:t>
            </a:r>
          </a:p>
          <a:p>
            <a:endParaRPr lang="en-GB" dirty="0">
              <a:latin typeface="Calibri"/>
              <a:cs typeface="Calibri"/>
            </a:endParaRPr>
          </a:p>
          <a:p>
            <a:endParaRPr lang="en-GB" sz="3700" dirty="0">
              <a:latin typeface="Arial"/>
              <a:cs typeface="Arial"/>
            </a:endParaRPr>
          </a:p>
          <a:p>
            <a:endParaRPr lang="en-GB" sz="3700" dirty="0">
              <a:latin typeface="Arial"/>
              <a:cs typeface="Arial"/>
            </a:endParaRPr>
          </a:p>
          <a:p>
            <a:endParaRPr lang="en-GB" sz="3700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pic>
        <p:nvPicPr>
          <p:cNvPr id="4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5A4F274D-1A0A-21DB-DFD6-07AF98A2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528" y="5429802"/>
            <a:ext cx="273392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6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Premises that lead to the construction of a National ECI System</a:t>
            </a:r>
            <a:br>
              <a:rPr kumimoji="0" lang="en-US" sz="82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lang="en-US" dirty="0"/>
              <a:t> </a:t>
            </a:r>
            <a:endParaRPr lang="en-GB" dirty="0"/>
          </a:p>
        </p:txBody>
      </p:sp>
      <p:pic>
        <p:nvPicPr>
          <p:cNvPr id="8" name="Imagem 7" descr="Parents with theirs child smiling to the camera">
            <a:extLst>
              <a:ext uri="{FF2B5EF4-FFF2-40B4-BE49-F238E27FC236}">
                <a16:creationId xmlns:a16="http://schemas.microsoft.com/office/drawing/2014/main" id="{1511141F-3BAF-09D0-2115-B50A98F7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63" y="1021479"/>
            <a:ext cx="6096000" cy="2651125"/>
          </a:xfrm>
          <a:prstGeom prst="rect">
            <a:avLst/>
          </a:prstGeom>
        </p:spPr>
      </p:pic>
      <p:sp>
        <p:nvSpPr>
          <p:cNvPr id="9" name="Marcador de Posição do Texto 14">
            <a:extLst>
              <a:ext uri="{FF2B5EF4-FFF2-40B4-BE49-F238E27FC236}">
                <a16:creationId xmlns:a16="http://schemas.microsoft.com/office/drawing/2014/main" id="{FC74BA7C-CD2A-FD6C-5D99-9C59B224478F}"/>
              </a:ext>
            </a:extLst>
          </p:cNvPr>
          <p:cNvSpPr txBox="1">
            <a:spLocks/>
          </p:cNvSpPr>
          <p:nvPr/>
        </p:nvSpPr>
        <p:spPr>
          <a:xfrm>
            <a:off x="549579" y="1921329"/>
            <a:ext cx="7603821" cy="851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In </a:t>
            </a:r>
            <a:r>
              <a:rPr lang="pt-PT" sz="4800" dirty="0" err="1">
                <a:solidFill>
                  <a:srgbClr val="015C60"/>
                </a:solidFill>
                <a:ea typeface="+mn-lt"/>
                <a:cs typeface="+mn-lt"/>
              </a:rPr>
              <a:t>order</a:t>
            </a:r>
            <a:r>
              <a:rPr lang="pt-PT" sz="4800" dirty="0">
                <a:solidFill>
                  <a:srgbClr val="015C60"/>
                </a:solidFill>
                <a:ea typeface="+mn-lt"/>
                <a:cs typeface="+mn-lt"/>
              </a:rPr>
              <a:t> to:</a:t>
            </a:r>
          </a:p>
        </p:txBody>
      </p:sp>
      <p:sp>
        <p:nvSpPr>
          <p:cNvPr id="10" name="Marcador de Posição de Conteúdo 15">
            <a:extLst>
              <a:ext uri="{FF2B5EF4-FFF2-40B4-BE49-F238E27FC236}">
                <a16:creationId xmlns:a16="http://schemas.microsoft.com/office/drawing/2014/main" id="{1572FBBF-923A-B37A-9FCE-E978C10B9AAD}"/>
              </a:ext>
            </a:extLst>
          </p:cNvPr>
          <p:cNvSpPr txBox="1">
            <a:spLocks/>
          </p:cNvSpPr>
          <p:nvPr/>
        </p:nvSpPr>
        <p:spPr>
          <a:xfrm>
            <a:off x="838200" y="3841750"/>
            <a:ext cx="11102163" cy="3951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err="1">
                <a:cs typeface="Calibri"/>
              </a:rPr>
              <a:t>Increase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the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learning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oportunities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of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the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child</a:t>
            </a:r>
            <a:endParaRPr lang="pt-PT" sz="2800" dirty="0">
              <a:cs typeface="Calibri"/>
            </a:endParaRPr>
          </a:p>
          <a:p>
            <a:r>
              <a:rPr lang="pt-PT" sz="2800" dirty="0" err="1">
                <a:cs typeface="Calibri"/>
              </a:rPr>
              <a:t>Strengthening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care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givers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competencies</a:t>
            </a:r>
            <a:endParaRPr lang="pt-PT" sz="2800" dirty="0">
              <a:cs typeface="Calibri"/>
            </a:endParaRPr>
          </a:p>
          <a:p>
            <a:r>
              <a:rPr lang="pt-PT" sz="2800" dirty="0" err="1">
                <a:cs typeface="Calibri"/>
              </a:rPr>
              <a:t>Promote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family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participation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and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engaging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community</a:t>
            </a:r>
            <a:r>
              <a:rPr lang="pt-PT" sz="2800" dirty="0">
                <a:cs typeface="Calibri"/>
              </a:rPr>
              <a:t> </a:t>
            </a:r>
            <a:r>
              <a:rPr lang="pt-PT" sz="2800" dirty="0" err="1">
                <a:cs typeface="Calibri"/>
              </a:rPr>
              <a:t>resources</a:t>
            </a:r>
            <a:endParaRPr lang="pt-PT" sz="2800" dirty="0">
              <a:cs typeface="Calibri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>
              <a:latin typeface="Calibri"/>
              <a:cs typeface="Calibri"/>
            </a:endParaRPr>
          </a:p>
          <a:p>
            <a:endParaRPr lang="en-GB" sz="3700" dirty="0">
              <a:latin typeface="Arial"/>
              <a:cs typeface="Arial"/>
            </a:endParaRPr>
          </a:p>
          <a:p>
            <a:endParaRPr lang="en-GB" sz="3700" dirty="0">
              <a:latin typeface="Arial"/>
              <a:cs typeface="Arial"/>
            </a:endParaRPr>
          </a:p>
          <a:p>
            <a:endParaRPr lang="en-GB" sz="3700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pic>
        <p:nvPicPr>
          <p:cNvPr id="4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5A4F274D-1A0A-21DB-DFD6-07AF98A2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528" y="5429802"/>
            <a:ext cx="273392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9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278" y="181622"/>
            <a:ext cx="8091791" cy="13255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The National ECI System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20" name="Imagem 19" descr="Picture of a team meeting from representatives of 3 ministries in a Local Team">
            <a:extLst>
              <a:ext uri="{FF2B5EF4-FFF2-40B4-BE49-F238E27FC236}">
                <a16:creationId xmlns:a16="http://schemas.microsoft.com/office/drawing/2014/main" id="{69C4DEAD-6AC8-1888-0D31-006103507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39" y="3225830"/>
            <a:ext cx="5043966" cy="37829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61" y="1286990"/>
            <a:ext cx="4389245" cy="20499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Joint resources allocation:</a:t>
            </a:r>
          </a:p>
          <a:p>
            <a:r>
              <a:rPr lang="en-GB" dirty="0"/>
              <a:t>Ministry of Health</a:t>
            </a:r>
          </a:p>
          <a:p>
            <a:r>
              <a:rPr lang="en-GB" dirty="0"/>
              <a:t>Ministry of Education</a:t>
            </a:r>
          </a:p>
          <a:p>
            <a:r>
              <a:rPr lang="en-GB" dirty="0"/>
              <a:t>Ministry of Labour and</a:t>
            </a:r>
          </a:p>
          <a:p>
            <a:pPr marL="0" indent="0">
              <a:buNone/>
            </a:pPr>
            <a:r>
              <a:rPr lang="en-GB" dirty="0"/>
              <a:t> Social Affairs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1D7A39-1809-2A7B-E70B-4496F29EC54A}"/>
              </a:ext>
            </a:extLst>
          </p:cNvPr>
          <p:cNvSpPr txBox="1"/>
          <p:nvPr/>
        </p:nvSpPr>
        <p:spPr>
          <a:xfrm>
            <a:off x="5286518" y="2428321"/>
            <a:ext cx="6523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/>
              <a:t>Sharing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Budgets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 err="1"/>
              <a:t>Human</a:t>
            </a:r>
            <a:r>
              <a:rPr lang="pt-PT" sz="2800" dirty="0"/>
              <a:t> </a:t>
            </a:r>
            <a:r>
              <a:rPr lang="pt-PT" sz="2800" dirty="0" err="1"/>
              <a:t>resources</a:t>
            </a:r>
            <a:endParaRPr lang="pt-P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 err="1"/>
              <a:t>Information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database</a:t>
            </a:r>
            <a:r>
              <a:rPr lang="pt-PT" sz="2800" dirty="0"/>
              <a:t>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 err="1"/>
              <a:t>Complementary</a:t>
            </a:r>
            <a:r>
              <a:rPr lang="pt-PT" sz="2800" dirty="0"/>
              <a:t> </a:t>
            </a:r>
            <a:r>
              <a:rPr lang="pt-PT" sz="2800" dirty="0" err="1"/>
              <a:t>assistive</a:t>
            </a:r>
            <a:r>
              <a:rPr lang="pt-PT" sz="2800" dirty="0"/>
              <a:t> </a:t>
            </a:r>
            <a:r>
              <a:rPr lang="pt-PT" sz="2800" dirty="0" err="1"/>
              <a:t>technology</a:t>
            </a:r>
            <a:endParaRPr lang="pt-P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 err="1"/>
              <a:t>Partnerships</a:t>
            </a:r>
            <a:endParaRPr lang="pt-PT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264" y="6393665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pic>
        <p:nvPicPr>
          <p:cNvPr id="4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5A4F274D-1A0A-21DB-DFD6-07AF98A2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528" y="5429802"/>
            <a:ext cx="273392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National System</a:t>
            </a:r>
            <a:br>
              <a:rPr kumimoji="0" lang="en-US" sz="82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lang="en-US" dirty="0"/>
              <a:t> </a:t>
            </a:r>
            <a:endParaRPr lang="en-GB" dirty="0"/>
          </a:p>
        </p:txBody>
      </p:sp>
      <p:graphicFrame>
        <p:nvGraphicFramePr>
          <p:cNvPr id="3" name="Diagrama 2" descr="Numbers of the organization of the national system">
            <a:extLst>
              <a:ext uri="{FF2B5EF4-FFF2-40B4-BE49-F238E27FC236}">
                <a16:creationId xmlns:a16="http://schemas.microsoft.com/office/drawing/2014/main" id="{6A3519F0-6881-41CD-1B5A-B45473FBF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705851"/>
              </p:ext>
            </p:extLst>
          </p:nvPr>
        </p:nvGraphicFramePr>
        <p:xfrm>
          <a:off x="5478845" y="1416013"/>
          <a:ext cx="6494288" cy="352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6002A32-F090-5C6E-DED9-E9F7429F1BFA}"/>
              </a:ext>
            </a:extLst>
          </p:cNvPr>
          <p:cNvSpPr txBox="1"/>
          <p:nvPr/>
        </p:nvSpPr>
        <p:spPr>
          <a:xfrm>
            <a:off x="11215697" y="136492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/>
              <a:t>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157348-0751-1B59-6A5B-0BDE0737E9C4}"/>
              </a:ext>
            </a:extLst>
          </p:cNvPr>
          <p:cNvSpPr txBox="1"/>
          <p:nvPr/>
        </p:nvSpPr>
        <p:spPr>
          <a:xfrm>
            <a:off x="11281084" y="2935222"/>
            <a:ext cx="338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dirty="0"/>
              <a:t>5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58CF75-BFBD-4658-8823-73CDC448CB2C}"/>
              </a:ext>
            </a:extLst>
          </p:cNvPr>
          <p:cNvSpPr txBox="1"/>
          <p:nvPr/>
        </p:nvSpPr>
        <p:spPr>
          <a:xfrm>
            <a:off x="10850710" y="4183306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/>
              <a:t>155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571AA-AFC4-55E8-6A3A-377A5F656AB5}"/>
              </a:ext>
            </a:extLst>
          </p:cNvPr>
          <p:cNvSpPr txBox="1"/>
          <p:nvPr/>
        </p:nvSpPr>
        <p:spPr>
          <a:xfrm>
            <a:off x="547887" y="3180442"/>
            <a:ext cx="40596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/>
              <a:t>Numbers</a:t>
            </a:r>
            <a:r>
              <a:rPr lang="pt-PT" sz="2800" dirty="0"/>
              <a:t> in 2022:</a:t>
            </a:r>
          </a:p>
          <a:p>
            <a:endParaRPr lang="pt-PT" sz="2800" dirty="0"/>
          </a:p>
          <a:p>
            <a:r>
              <a:rPr lang="pt-PT" sz="2800" dirty="0"/>
              <a:t>27.000 </a:t>
            </a:r>
            <a:r>
              <a:rPr lang="pt-PT" sz="2800" dirty="0" err="1"/>
              <a:t>Children</a:t>
            </a:r>
            <a:r>
              <a:rPr lang="pt-PT" sz="2800" dirty="0"/>
              <a:t> </a:t>
            </a:r>
            <a:r>
              <a:rPr lang="pt-PT" sz="2800" dirty="0" err="1"/>
              <a:t>supported</a:t>
            </a:r>
            <a:endParaRPr lang="pt-PT" sz="2800" dirty="0"/>
          </a:p>
          <a:p>
            <a:r>
              <a:rPr lang="pt-PT" sz="2800" dirty="0"/>
              <a:t>80.000 </a:t>
            </a:r>
            <a:r>
              <a:rPr lang="pt-PT" sz="2800" dirty="0" err="1"/>
              <a:t>persons</a:t>
            </a:r>
            <a:r>
              <a:rPr lang="pt-PT" sz="2800" dirty="0"/>
              <a:t> </a:t>
            </a:r>
            <a:r>
              <a:rPr lang="pt-PT" sz="2800" dirty="0" err="1"/>
              <a:t>supported</a:t>
            </a:r>
            <a:endParaRPr lang="pt-PT" sz="2800" dirty="0"/>
          </a:p>
          <a:p>
            <a:endParaRPr lang="pt-PT" sz="2800" dirty="0"/>
          </a:p>
          <a:p>
            <a:r>
              <a:rPr lang="pt-PT" sz="2800" dirty="0"/>
              <a:t>1.676 ECI </a:t>
            </a:r>
            <a:r>
              <a:rPr lang="pt-PT" sz="2800" dirty="0" err="1"/>
              <a:t>professionals</a:t>
            </a:r>
            <a:endParaRPr lang="pt-PT" sz="2800" dirty="0"/>
          </a:p>
          <a:p>
            <a:endParaRPr lang="pt-PT" dirty="0"/>
          </a:p>
        </p:txBody>
      </p:sp>
      <p:pic>
        <p:nvPicPr>
          <p:cNvPr id="17" name="Imagem 16" descr="Logo Of the Portuguese National Early Intervention System - SNIPI in portuguese ">
            <a:extLst>
              <a:ext uri="{FF2B5EF4-FFF2-40B4-BE49-F238E27FC236}">
                <a16:creationId xmlns:a16="http://schemas.microsoft.com/office/drawing/2014/main" id="{0AAE21B8-2D6F-B2DC-90D4-FEDC83456B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093755"/>
            <a:ext cx="2438400" cy="2438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pic>
        <p:nvPicPr>
          <p:cNvPr id="4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5A4F274D-1A0A-21DB-DFD6-07AF98A2F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9528" y="5429802"/>
            <a:ext cx="2733920" cy="13255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6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061" y="41166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National System</a:t>
            </a:r>
            <a:br>
              <a:rPr kumimoji="0" lang="en-US" sz="82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181318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  <p:pic>
        <p:nvPicPr>
          <p:cNvPr id="7" name="Imagem 6" descr="Diagram of the process of the Early Intervention System, where is highlighted the role of the Transdisciplinary Team">
            <a:extLst>
              <a:ext uri="{FF2B5EF4-FFF2-40B4-BE49-F238E27FC236}">
                <a16:creationId xmlns:a16="http://schemas.microsoft.com/office/drawing/2014/main" id="{D9C032E4-E2F5-3135-53F9-C7788E479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81" y="703947"/>
            <a:ext cx="9345548" cy="61686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A9BDE6A-1E64-6FA7-DAE7-F9BC41BE6136}"/>
              </a:ext>
            </a:extLst>
          </p:cNvPr>
          <p:cNvSpPr txBox="1"/>
          <p:nvPr/>
        </p:nvSpPr>
        <p:spPr>
          <a:xfrm>
            <a:off x="5162107" y="2938092"/>
            <a:ext cx="1477926" cy="646331"/>
          </a:xfrm>
          <a:prstGeom prst="rect">
            <a:avLst/>
          </a:prstGeom>
          <a:solidFill>
            <a:srgbClr val="3A6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Transdisciplinary</a:t>
            </a:r>
            <a:endParaRPr lang="pt-P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pt-P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8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The role of the ECI case manager</a:t>
            </a:r>
            <a:br>
              <a:rPr kumimoji="0" lang="en-US" sz="8200" b="0" i="0" u="none" strike="noStrike" kern="1200" cap="none" spc="0" normalizeH="0" baseline="0" noProof="0" dirty="0">
                <a:ln>
                  <a:noFill/>
                </a:ln>
                <a:solidFill>
                  <a:srgbClr val="015C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  <p:pic>
        <p:nvPicPr>
          <p:cNvPr id="4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5A4F274D-1A0A-21DB-DFD6-07AF98A2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528" y="5429802"/>
            <a:ext cx="2733920" cy="1325564"/>
          </a:xfrm>
          <a:prstGeom prst="rect">
            <a:avLst/>
          </a:prstGeom>
        </p:spPr>
      </p:pic>
      <p:sp>
        <p:nvSpPr>
          <p:cNvPr id="10" name="Marcador de Posição de Conteúdo 15">
            <a:extLst>
              <a:ext uri="{FF2B5EF4-FFF2-40B4-BE49-F238E27FC236}">
                <a16:creationId xmlns:a16="http://schemas.microsoft.com/office/drawing/2014/main" id="{1572FBBF-923A-B37A-9FCE-E978C10B9AAD}"/>
              </a:ext>
            </a:extLst>
          </p:cNvPr>
          <p:cNvSpPr txBox="1">
            <a:spLocks/>
          </p:cNvSpPr>
          <p:nvPr/>
        </p:nvSpPr>
        <p:spPr>
          <a:xfrm>
            <a:off x="453683" y="1787867"/>
            <a:ext cx="11102163" cy="3951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>
                <a:cs typeface="Calibri"/>
              </a:rPr>
              <a:t>A transdisciplinar ECI </a:t>
            </a:r>
            <a:r>
              <a:rPr lang="pt-PT" dirty="0" err="1">
                <a:cs typeface="Calibri"/>
              </a:rPr>
              <a:t>professional</a:t>
            </a:r>
            <a:r>
              <a:rPr lang="pt-PT" dirty="0">
                <a:cs typeface="Calibri"/>
              </a:rPr>
              <a:t> </a:t>
            </a:r>
            <a:r>
              <a:rPr lang="pt-PT" dirty="0" err="1">
                <a:cs typeface="Calibri"/>
              </a:rPr>
              <a:t>that</a:t>
            </a:r>
            <a:r>
              <a:rPr lang="pt-PT" dirty="0">
                <a:cs typeface="Calibri"/>
              </a:rPr>
              <a:t> responses to </a:t>
            </a:r>
            <a:r>
              <a:rPr lang="pt-PT" dirty="0" err="1">
                <a:cs typeface="Calibri"/>
              </a:rPr>
              <a:t>family</a:t>
            </a:r>
            <a:r>
              <a:rPr lang="pt-PT" dirty="0">
                <a:cs typeface="Calibri"/>
              </a:rPr>
              <a:t> </a:t>
            </a:r>
            <a:r>
              <a:rPr lang="pt-PT" dirty="0" err="1">
                <a:cs typeface="Calibri"/>
              </a:rPr>
              <a:t>concerns</a:t>
            </a:r>
            <a:r>
              <a:rPr lang="pt-PT" dirty="0">
                <a:cs typeface="Calibri"/>
              </a:rPr>
              <a:t> </a:t>
            </a:r>
            <a:r>
              <a:rPr lang="pt-PT" dirty="0" err="1">
                <a:cs typeface="Calibri"/>
              </a:rPr>
              <a:t>about</a:t>
            </a:r>
            <a:r>
              <a:rPr lang="pt-PT" dirty="0">
                <a:cs typeface="Calibri"/>
              </a:rPr>
              <a:t> </a:t>
            </a:r>
            <a:r>
              <a:rPr lang="pt-PT" dirty="0" err="1">
                <a:cs typeface="Calibri"/>
              </a:rPr>
              <a:t>the</a:t>
            </a:r>
            <a:r>
              <a:rPr lang="pt-PT" dirty="0">
                <a:cs typeface="Calibri"/>
              </a:rPr>
              <a:t> </a:t>
            </a:r>
            <a:r>
              <a:rPr lang="pt-PT" dirty="0" err="1">
                <a:cs typeface="Calibri"/>
              </a:rPr>
              <a:t>development</a:t>
            </a:r>
            <a:r>
              <a:rPr lang="pt-PT" dirty="0">
                <a:cs typeface="Calibri"/>
              </a:rPr>
              <a:t> </a:t>
            </a:r>
            <a:r>
              <a:rPr lang="pt-PT" dirty="0" err="1">
                <a:cs typeface="Calibri"/>
              </a:rPr>
              <a:t>of</a:t>
            </a:r>
            <a:r>
              <a:rPr lang="pt-PT" dirty="0">
                <a:cs typeface="Calibri"/>
              </a:rPr>
              <a:t> </a:t>
            </a:r>
            <a:r>
              <a:rPr lang="pt-PT" dirty="0" err="1">
                <a:cs typeface="Calibri"/>
              </a:rPr>
              <a:t>their</a:t>
            </a:r>
            <a:r>
              <a:rPr lang="pt-PT" dirty="0">
                <a:cs typeface="Calibri"/>
              </a:rPr>
              <a:t> </a:t>
            </a:r>
            <a:r>
              <a:rPr lang="pt-PT" dirty="0" err="1">
                <a:cs typeface="Calibri"/>
              </a:rPr>
              <a:t>child</a:t>
            </a:r>
            <a:r>
              <a:rPr lang="pt-PT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Calibri"/>
                <a:cs typeface="Calibri"/>
              </a:rPr>
              <a:t>Focused of the family expectations and resources available</a:t>
            </a:r>
          </a:p>
          <a:p>
            <a:r>
              <a:rPr lang="en-GB" dirty="0">
                <a:latin typeface="Calibri"/>
                <a:cs typeface="Calibri"/>
              </a:rPr>
              <a:t>Establish intervention objectives with the family regarding family and child needs</a:t>
            </a:r>
          </a:p>
          <a:p>
            <a:r>
              <a:rPr lang="en-GB" dirty="0">
                <a:latin typeface="Calibri"/>
                <a:cs typeface="Calibri"/>
              </a:rPr>
              <a:t>Put in practice strategies and activities in several natural contexts of the child and monitor those processes</a:t>
            </a:r>
          </a:p>
          <a:p>
            <a:r>
              <a:rPr lang="en-GB" dirty="0">
                <a:latin typeface="Calibri"/>
                <a:cs typeface="Calibri"/>
              </a:rPr>
              <a:t>Evaluate the results of the intervention, family satisfaction about their control over the process and plan the transition to another context. </a:t>
            </a:r>
          </a:p>
          <a:p>
            <a:endParaRPr lang="en-GB" dirty="0">
              <a:latin typeface="Calibri"/>
              <a:cs typeface="Calibri"/>
            </a:endParaRPr>
          </a:p>
          <a:p>
            <a:endParaRPr lang="en-GB" dirty="0">
              <a:latin typeface="Calibri"/>
              <a:cs typeface="Calibri"/>
            </a:endParaRPr>
          </a:p>
          <a:p>
            <a:endParaRPr lang="en-GB" sz="3700" dirty="0">
              <a:latin typeface="Arial"/>
              <a:cs typeface="Arial"/>
            </a:endParaRPr>
          </a:p>
          <a:p>
            <a:endParaRPr lang="en-GB" sz="3700" dirty="0">
              <a:latin typeface="Arial"/>
              <a:cs typeface="Arial"/>
            </a:endParaRPr>
          </a:p>
          <a:p>
            <a:endParaRPr lang="en-GB" sz="3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31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 descr="form around the picture">
            <a:extLst>
              <a:ext uri="{FF2B5EF4-FFF2-40B4-BE49-F238E27FC236}">
                <a16:creationId xmlns:a16="http://schemas.microsoft.com/office/drawing/2014/main" id="{F92E8823-7F15-DB79-A8FC-1A0F60282296}"/>
              </a:ext>
            </a:extLst>
          </p:cNvPr>
          <p:cNvSpPr/>
          <p:nvPr/>
        </p:nvSpPr>
        <p:spPr>
          <a:xfrm rot="20646355">
            <a:off x="-1461976" y="2397641"/>
            <a:ext cx="6087139" cy="6109442"/>
          </a:xfrm>
          <a:custGeom>
            <a:avLst/>
            <a:gdLst/>
            <a:ahLst/>
            <a:cxnLst/>
            <a:rect l="l" t="t" r="r" b="b"/>
            <a:pathLst>
              <a:path w="6540525" h="6539573">
                <a:moveTo>
                  <a:pt x="5684545" y="1101865"/>
                </a:moveTo>
                <a:cubicBezTo>
                  <a:pt x="5560364" y="886829"/>
                  <a:pt x="5335181" y="766521"/>
                  <a:pt x="5103533" y="766356"/>
                </a:cubicBezTo>
                <a:lnTo>
                  <a:pt x="5103571" y="766318"/>
                </a:lnTo>
                <a:cubicBezTo>
                  <a:pt x="4871923" y="766115"/>
                  <a:pt x="4646701" y="645821"/>
                  <a:pt x="4522559" y="430810"/>
                </a:cubicBezTo>
                <a:cubicBezTo>
                  <a:pt x="4337317" y="109919"/>
                  <a:pt x="3927030" y="0"/>
                  <a:pt x="3606140" y="185281"/>
                </a:cubicBezTo>
                <a:lnTo>
                  <a:pt x="3606089" y="185319"/>
                </a:lnTo>
                <a:lnTo>
                  <a:pt x="3606089" y="185115"/>
                </a:lnTo>
                <a:cubicBezTo>
                  <a:pt x="3406788" y="299936"/>
                  <a:pt x="3153854" y="309029"/>
                  <a:pt x="2939771" y="187630"/>
                </a:cubicBezTo>
                <a:cubicBezTo>
                  <a:pt x="2836743" y="126902"/>
                  <a:pt x="2719296" y="94958"/>
                  <a:pt x="2599703" y="95136"/>
                </a:cubicBezTo>
                <a:cubicBezTo>
                  <a:pt x="2351405" y="95136"/>
                  <a:pt x="2134641" y="230048"/>
                  <a:pt x="2018614" y="430568"/>
                </a:cubicBezTo>
                <a:lnTo>
                  <a:pt x="2018614" y="430530"/>
                </a:lnTo>
                <a:cubicBezTo>
                  <a:pt x="1902625" y="631012"/>
                  <a:pt x="1685811" y="765925"/>
                  <a:pt x="1437551" y="765925"/>
                </a:cubicBezTo>
                <a:cubicBezTo>
                  <a:pt x="1067029" y="765925"/>
                  <a:pt x="766686" y="1066267"/>
                  <a:pt x="766686" y="1436789"/>
                </a:cubicBezTo>
                <a:lnTo>
                  <a:pt x="766686" y="1436866"/>
                </a:lnTo>
                <a:lnTo>
                  <a:pt x="766483" y="1436789"/>
                </a:lnTo>
                <a:cubicBezTo>
                  <a:pt x="766280" y="1666672"/>
                  <a:pt x="647802" y="1890154"/>
                  <a:pt x="435902" y="2014906"/>
                </a:cubicBezTo>
                <a:cubicBezTo>
                  <a:pt x="331646" y="2073744"/>
                  <a:pt x="245134" y="2159541"/>
                  <a:pt x="185433" y="2263305"/>
                </a:cubicBezTo>
                <a:cubicBezTo>
                  <a:pt x="61277" y="2478367"/>
                  <a:pt x="69723" y="2733523"/>
                  <a:pt x="185395" y="2934246"/>
                </a:cubicBezTo>
                <a:lnTo>
                  <a:pt x="185357" y="2934246"/>
                </a:lnTo>
                <a:cubicBezTo>
                  <a:pt x="300939" y="3134932"/>
                  <a:pt x="309385" y="3390113"/>
                  <a:pt x="185230" y="3605149"/>
                </a:cubicBezTo>
                <a:cubicBezTo>
                  <a:pt x="0" y="3926002"/>
                  <a:pt x="109906" y="4336288"/>
                  <a:pt x="430797" y="4521569"/>
                </a:cubicBezTo>
                <a:lnTo>
                  <a:pt x="430835" y="4521607"/>
                </a:lnTo>
                <a:lnTo>
                  <a:pt x="430708" y="4521695"/>
                </a:lnTo>
                <a:cubicBezTo>
                  <a:pt x="631228" y="4637634"/>
                  <a:pt x="766077" y="4854448"/>
                  <a:pt x="766077" y="5102746"/>
                </a:cubicBezTo>
                <a:cubicBezTo>
                  <a:pt x="766077" y="5473268"/>
                  <a:pt x="1066419" y="5773611"/>
                  <a:pt x="1436929" y="5773611"/>
                </a:cubicBezTo>
                <a:cubicBezTo>
                  <a:pt x="1685239" y="5773611"/>
                  <a:pt x="1901965" y="5908497"/>
                  <a:pt x="2018030" y="6109018"/>
                </a:cubicBezTo>
                <a:cubicBezTo>
                  <a:pt x="2134019" y="6309449"/>
                  <a:pt x="2350821" y="6444425"/>
                  <a:pt x="2599093" y="6444425"/>
                </a:cubicBezTo>
                <a:cubicBezTo>
                  <a:pt x="2718685" y="6444579"/>
                  <a:pt x="2836127" y="6412633"/>
                  <a:pt x="2939161" y="6351918"/>
                </a:cubicBezTo>
                <a:cubicBezTo>
                  <a:pt x="3153194" y="6230544"/>
                  <a:pt x="3406191" y="6239637"/>
                  <a:pt x="3605479" y="6354496"/>
                </a:cubicBezTo>
                <a:lnTo>
                  <a:pt x="3605479" y="6354255"/>
                </a:lnTo>
                <a:lnTo>
                  <a:pt x="3605517" y="6354331"/>
                </a:lnTo>
                <a:cubicBezTo>
                  <a:pt x="3926408" y="6539573"/>
                  <a:pt x="4336694" y="6429617"/>
                  <a:pt x="4521987" y="6108764"/>
                </a:cubicBezTo>
                <a:cubicBezTo>
                  <a:pt x="4646130" y="5893766"/>
                  <a:pt x="4871314" y="5773446"/>
                  <a:pt x="5102961" y="5773281"/>
                </a:cubicBezTo>
                <a:lnTo>
                  <a:pt x="5102911" y="5773192"/>
                </a:lnTo>
                <a:cubicBezTo>
                  <a:pt x="5334558" y="5773027"/>
                  <a:pt x="5559780" y="5652707"/>
                  <a:pt x="5683885" y="5437709"/>
                </a:cubicBezTo>
                <a:cubicBezTo>
                  <a:pt x="5745010" y="5331855"/>
                  <a:pt x="5774017" y="5216234"/>
                  <a:pt x="5773890" y="5102213"/>
                </a:cubicBezTo>
                <a:lnTo>
                  <a:pt x="5773979" y="5102290"/>
                </a:lnTo>
                <a:cubicBezTo>
                  <a:pt x="5774182" y="4878846"/>
                  <a:pt x="5886145" y="4661358"/>
                  <a:pt x="6087059" y="4534828"/>
                </a:cubicBezTo>
                <a:cubicBezTo>
                  <a:pt x="6195364" y="4477881"/>
                  <a:pt x="6289357" y="4390620"/>
                  <a:pt x="6355029" y="4276866"/>
                </a:cubicBezTo>
                <a:cubicBezTo>
                  <a:pt x="6479222" y="4061753"/>
                  <a:pt x="6470777" y="3806572"/>
                  <a:pt x="6355118" y="3605886"/>
                </a:cubicBezTo>
                <a:lnTo>
                  <a:pt x="6355156" y="3605886"/>
                </a:lnTo>
                <a:cubicBezTo>
                  <a:pt x="6239535" y="3405201"/>
                  <a:pt x="6231077" y="3150020"/>
                  <a:pt x="6355245" y="2934971"/>
                </a:cubicBezTo>
                <a:cubicBezTo>
                  <a:pt x="6540525" y="2614080"/>
                  <a:pt x="6430568" y="2203832"/>
                  <a:pt x="6109677" y="2018552"/>
                </a:cubicBezTo>
                <a:lnTo>
                  <a:pt x="6109627" y="2018501"/>
                </a:lnTo>
                <a:lnTo>
                  <a:pt x="6109754" y="2018463"/>
                </a:lnTo>
                <a:cubicBezTo>
                  <a:pt x="5910847" y="1903375"/>
                  <a:pt x="5776557" y="1689088"/>
                  <a:pt x="5774436" y="1443267"/>
                </a:cubicBezTo>
                <a:cubicBezTo>
                  <a:pt x="5775604" y="1327265"/>
                  <a:pt x="5746686" y="1209536"/>
                  <a:pt x="5684545" y="1101865"/>
                </a:cubicBezTo>
              </a:path>
            </a:pathLst>
          </a:custGeom>
          <a:solidFill>
            <a:srgbClr val="F0B238">
              <a:alpha val="46667"/>
            </a:srgbClr>
          </a:solidFill>
          <a:ln w="12700"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734" y="1122363"/>
            <a:ext cx="11542340" cy="1434024"/>
          </a:xfrm>
        </p:spPr>
        <p:txBody>
          <a:bodyPr>
            <a:normAutofit/>
          </a:bodyPr>
          <a:lstStyle/>
          <a:p>
            <a:r>
              <a:rPr lang="en-US" sz="5200" dirty="0"/>
              <a:t>Thank you!</a:t>
            </a:r>
            <a:endParaRPr lang="en-GB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2950907"/>
            <a:ext cx="9144000" cy="2701413"/>
          </a:xfrm>
        </p:spPr>
        <p:txBody>
          <a:bodyPr>
            <a:normAutofit/>
          </a:bodyPr>
          <a:lstStyle/>
          <a:p>
            <a:r>
              <a:rPr lang="en-US" sz="2800" dirty="0"/>
              <a:t>Miguel, Valles</a:t>
            </a:r>
          </a:p>
          <a:p>
            <a:r>
              <a:rPr lang="en-US" sz="2800" dirty="0"/>
              <a:t>CECD Mira </a:t>
            </a:r>
            <a:r>
              <a:rPr lang="en-US" sz="2800" dirty="0" err="1"/>
              <a:t>Sintra</a:t>
            </a:r>
            <a:r>
              <a:rPr lang="en-US" sz="2800" dirty="0"/>
              <a:t> – Cooperative for Inclusion</a:t>
            </a:r>
          </a:p>
          <a:p>
            <a:r>
              <a:rPr lang="en-US" sz="2800" dirty="0"/>
              <a:t>Portugal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903248" y="5692088"/>
            <a:ext cx="4385503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/>
              </a:rPr>
              <a:t>22 February 11:00-12:00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  <p:pic>
        <p:nvPicPr>
          <p:cNvPr id="11" name="Imagem 20" descr="Uma imagem com logótipo&#10;&#10;Descrição gerada automaticamente">
            <a:extLst>
              <a:ext uri="{FF2B5EF4-FFF2-40B4-BE49-F238E27FC236}">
                <a16:creationId xmlns:a16="http://schemas.microsoft.com/office/drawing/2014/main" id="{ABB3A9FE-1343-1B2B-DBE1-F580AD26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452362"/>
            <a:ext cx="3852121" cy="1867733"/>
          </a:xfrm>
          <a:prstGeom prst="rect">
            <a:avLst/>
          </a:prstGeom>
        </p:spPr>
      </p:pic>
      <p:pic>
        <p:nvPicPr>
          <p:cNvPr id="5" name="Imagem 4" descr="Child playing in a desk with molding plasticine with their grandparents.">
            <a:extLst>
              <a:ext uri="{FF2B5EF4-FFF2-40B4-BE49-F238E27FC236}">
                <a16:creationId xmlns:a16="http://schemas.microsoft.com/office/drawing/2014/main" id="{09BE0EB9-4E8E-B44A-B84D-94C2C7E79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51" y="4165503"/>
            <a:ext cx="4035023" cy="28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Breitbild</PresentationFormat>
  <Paragraphs>110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Noto Sans</vt:lpstr>
      <vt:lpstr>Office Theme</vt:lpstr>
      <vt:lpstr>ECI support provided by three ministries: The case manager role </vt:lpstr>
      <vt:lpstr>Premises that lead to the construction of a National ECI System  </vt:lpstr>
      <vt:lpstr>Premises that lead to the construction of a National ECI System  </vt:lpstr>
      <vt:lpstr>Premises that lead to the construction of a National ECI System  </vt:lpstr>
      <vt:lpstr>The National ECI System </vt:lpstr>
      <vt:lpstr>The National System  </vt:lpstr>
      <vt:lpstr>The National System  </vt:lpstr>
      <vt:lpstr>The role of the ECI case manager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Anna Königseder</cp:lastModifiedBy>
  <cp:revision>12</cp:revision>
  <dcterms:created xsi:type="dcterms:W3CDTF">2022-12-05T13:52:15Z</dcterms:created>
  <dcterms:modified xsi:type="dcterms:W3CDTF">2024-02-13T10:04:48Z</dcterms:modified>
</cp:coreProperties>
</file>