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58" r:id="rId2"/>
    <p:sldId id="259"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B8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97F144-5E84-48F0-801C-6BEC4CB6C226}" v="19" dt="2024-02-13T15:29:01.013"/>
    <p1510:client id="{B00F593B-E748-4DC5-AA57-C10F8933C79E}" v="1" dt="2024-02-13T15:35:40.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42" autoAdjust="0"/>
    <p:restoredTop sz="78529" autoAdjust="0"/>
  </p:normalViewPr>
  <p:slideViewPr>
    <p:cSldViewPr snapToGrid="0">
      <p:cViewPr varScale="1">
        <p:scale>
          <a:sx n="88" d="100"/>
          <a:sy n="88" d="100"/>
        </p:scale>
        <p:origin x="1056" y="96"/>
      </p:cViewPr>
      <p:guideLst/>
    </p:cSldViewPr>
  </p:slideViewPr>
  <p:notesTextViewPr>
    <p:cViewPr>
      <p:scale>
        <a:sx n="1" d="1"/>
        <a:sy n="1" d="1"/>
      </p:scale>
      <p:origin x="0" y="0"/>
    </p:cViewPr>
  </p:notesTextViewPr>
  <p:notesViewPr>
    <p:cSldViewPr snapToGrid="0">
      <p:cViewPr varScale="1">
        <p:scale>
          <a:sx n="49" d="100"/>
          <a:sy n="49" d="100"/>
        </p:scale>
        <p:origin x="2668"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0C92A86-C5C9-6113-6AC7-4064BBD094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6277400-9A88-4A14-1B97-2E611F2842E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4067AC-4DA6-47DD-9DAA-82F8496AEA1D}" type="datetimeFigureOut">
              <a:rPr lang="en-GB" smtClean="0"/>
              <a:t>13/02/2024</a:t>
            </a:fld>
            <a:endParaRPr lang="en-GB"/>
          </a:p>
        </p:txBody>
      </p:sp>
      <p:sp>
        <p:nvSpPr>
          <p:cNvPr id="4" name="Footer Placeholder 3">
            <a:extLst>
              <a:ext uri="{FF2B5EF4-FFF2-40B4-BE49-F238E27FC236}">
                <a16:creationId xmlns:a16="http://schemas.microsoft.com/office/drawing/2014/main" id="{BA149F3E-834F-ADBB-A517-1E7341E464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0F16239-9E04-27B8-09A3-ACB4AC19F6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62F9E2-E68F-463D-B409-4BB1E4E53707}" type="slidenum">
              <a:rPr lang="en-GB" smtClean="0"/>
              <a:t>‹Nr.›</a:t>
            </a:fld>
            <a:endParaRPr lang="en-GB"/>
          </a:p>
        </p:txBody>
      </p:sp>
    </p:spTree>
    <p:extLst>
      <p:ext uri="{BB962C8B-B14F-4D97-AF65-F5344CB8AC3E}">
        <p14:creationId xmlns:p14="http://schemas.microsoft.com/office/powerpoint/2010/main" val="2236485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B6916-6BB4-491D-A9F6-98CF7382B083}" type="datetimeFigureOut">
              <a:rPr lang="en-GB" smtClean="0"/>
              <a:t>13/02/2024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8881E3-068B-48DF-8881-A991B8AEA704}" type="slidenum">
              <a:rPr lang="en-GB" smtClean="0"/>
              <a:t>‹Nr.›</a:t>
            </a:fld>
            <a:endParaRPr lang="en-GB"/>
          </a:p>
        </p:txBody>
      </p:sp>
    </p:spTree>
    <p:extLst>
      <p:ext uri="{BB962C8B-B14F-4D97-AF65-F5344CB8AC3E}">
        <p14:creationId xmlns:p14="http://schemas.microsoft.com/office/powerpoint/2010/main" val="973556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mailto:Bernd.Schramm@giz.d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Welcome, my name is Bernd Schramm.</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I am the Head of the Global Project Inclusion of Persons with Disabilities at „Deutsche Gesellschaft für Internationale Zusammenarbeit (GIZ) GmbH“.</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I want to share with you how we at GIZ want to reach our goals through partnerships and innovations and why we have joined the Zero Project Scaling Programme as a partner.</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1</a:t>
            </a:fld>
            <a:endParaRPr lang="en-GB"/>
          </a:p>
        </p:txBody>
      </p:sp>
    </p:spTree>
    <p:extLst>
      <p:ext uri="{BB962C8B-B14F-4D97-AF65-F5344CB8AC3E}">
        <p14:creationId xmlns:p14="http://schemas.microsoft.com/office/powerpoint/2010/main" val="1078220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400"/>
              </a:spcAft>
              <a:buFont typeface="Symbol" panose="05050102010706020507" pitchFamily="18" charset="2"/>
              <a:buNone/>
            </a:pPr>
            <a:r>
              <a:rPr lang="de-DE" sz="1800">
                <a:solidFill>
                  <a:srgbClr val="000000"/>
                </a:solidFill>
                <a:effectLst/>
                <a:latin typeface="Arial" panose="020B0604020202020204" pitchFamily="34" charset="0"/>
                <a:ea typeface="Calibri" panose="020F0502020204030204" pitchFamily="34" charset="0"/>
                <a:cs typeface="Roboto" panose="02000000000000000000" pitchFamily="2" charset="0"/>
              </a:rPr>
              <a:t>Let me give you a brief backround about GIZ (Deutsche Gesellschaft für Internationale Zusammenarbeit).</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GIZ works in the field of international development cooperation mainly on behalf of the German Federal Ministry for Economic Cooperation and Development (BMZ).</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Currently we are implementing around 1,500 projects in 120 countries to promote sustainable development (SDG) and human rights.</a:t>
            </a: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400"/>
              </a:spcAft>
              <a:buClrTx/>
              <a:buSzTx/>
              <a:buFont typeface="Symbol" panose="05050102010706020507" pitchFamily="18" charset="2"/>
              <a:buNone/>
              <a:tabLst/>
              <a:defRPr/>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Inclusion and empowerment of persons with disabilities is a priority: Global Disability Summit 2025, OECD-DAC Inclusion Marker, Global Disability Inclusion Programme etc.</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2</a:t>
            </a:fld>
            <a:endParaRPr lang="en-GB"/>
          </a:p>
        </p:txBody>
      </p:sp>
    </p:spTree>
    <p:extLst>
      <p:ext uri="{BB962C8B-B14F-4D97-AF65-F5344CB8AC3E}">
        <p14:creationId xmlns:p14="http://schemas.microsoft.com/office/powerpoint/2010/main" val="2603332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Now, why GIZ has joined the Zero Project Scaling Solutions programme as a partner?</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Mainly for the following three reasons:</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We want to link the innovative disability-tech ecosystem (which Zero Project and its members represent) with the world of development cooperation.</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We want to support the identification and scaling-up of innovations to tackle global challenges and to advance digital inclusion and accessibility.</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We want to strengthen partnerships and networks to leverage synergies and potential for increased sustainable impact.</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3</a:t>
            </a:fld>
            <a:endParaRPr lang="en-GB"/>
          </a:p>
        </p:txBody>
      </p:sp>
    </p:spTree>
    <p:extLst>
      <p:ext uri="{BB962C8B-B14F-4D97-AF65-F5344CB8AC3E}">
        <p14:creationId xmlns:p14="http://schemas.microsoft.com/office/powerpoint/2010/main" val="306269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What can we as GIZ bring to the partnership with Zero Project, how can innovators / Scaling Fellows benefit from this?</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GIZ can provide opportunities to showcase innovations and connect expertise for digital innovations worldwide (e.g. GDS 2025).</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We can provide access to global BMZ / GIZ initiatives and networks such as ‘digital.global’ or the ‘living inclusion network’. </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And we can provide financial and technical support through German development funds or public-private partnerships.</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4</a:t>
            </a:fld>
            <a:endParaRPr lang="en-GB"/>
          </a:p>
        </p:txBody>
      </p:sp>
    </p:spTree>
    <p:extLst>
      <p:ext uri="{BB962C8B-B14F-4D97-AF65-F5344CB8AC3E}">
        <p14:creationId xmlns:p14="http://schemas.microsoft.com/office/powerpoint/2010/main" val="3461563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On the next three slides, I would like to briefly present the current approach and some key projects of BMZ / GIZ on how we increase the impact of our development cooperation through partnerships, innovation and scaling. </a:t>
            </a:r>
          </a:p>
          <a:p>
            <a:pPr marL="0" lvl="0" indent="0">
              <a:spcAft>
                <a:spcPts val="400"/>
              </a:spcAft>
              <a:buFont typeface="Symbol" panose="05050102010706020507" pitchFamily="18" charset="2"/>
              <a:buNone/>
            </a:pP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The "digital.global" network presented here is a flagship initiative of the BMZ / GIZ and provides an overview of all digital projects, networks and funding opportunities with which German development cooperation aims to address global challenges and achieve the Sustainable Development Goals through digital technologies and innovations.</a:t>
            </a:r>
          </a:p>
          <a:p>
            <a:pPr marL="0" lvl="0" indent="0">
              <a:spcAft>
                <a:spcPts val="400"/>
              </a:spcAft>
              <a:buFont typeface="Symbol" panose="05050102010706020507" pitchFamily="18" charset="2"/>
              <a:buNone/>
            </a:pP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The core element of digital.global is that BMZ / GIZ have established a broad multi-stakeholder-network, as shown here in the picture.</a:t>
            </a:r>
          </a:p>
          <a:p>
            <a:pPr marL="0" lvl="0" indent="0">
              <a:spcAft>
                <a:spcPts val="400"/>
              </a:spcAft>
              <a:buFont typeface="Symbol" panose="05050102010706020507" pitchFamily="18" charset="2"/>
              <a:buNone/>
            </a:pP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By working in partnership with all stakeholders, BMZ / GIZ want to contribute to a fair digital transformation worldwide where no one is left behind.</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5</a:t>
            </a:fld>
            <a:endParaRPr lang="en-GB"/>
          </a:p>
        </p:txBody>
      </p:sp>
    </p:spTree>
    <p:extLst>
      <p:ext uri="{BB962C8B-B14F-4D97-AF65-F5344CB8AC3E}">
        <p14:creationId xmlns:p14="http://schemas.microsoft.com/office/powerpoint/2010/main" val="526438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As part of the digital.global network, the ‘digilab”, which is shown here, is a dedicated innovation lab and booster for the best digital ideas in international cooperation.</a:t>
            </a:r>
          </a:p>
          <a:p>
            <a:pPr marL="0" lvl="0" indent="0">
              <a:spcAft>
                <a:spcPts val="400"/>
              </a:spcAft>
              <a:buFont typeface="Symbol" panose="05050102010706020507" pitchFamily="18" charset="2"/>
              <a:buNone/>
            </a:pP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The digilab supports innovation competitions on the most pressing global challenges of our time and supports the scaling of innovations and the development of sustainable business models for innovators in developing and emerging countries.</a:t>
            </a:r>
          </a:p>
          <a:p>
            <a:pPr marL="0" lvl="0" indent="0">
              <a:spcAft>
                <a:spcPts val="400"/>
              </a:spcAft>
              <a:buFont typeface="Symbol" panose="05050102010706020507" pitchFamily="18" charset="2"/>
              <a:buNone/>
            </a:pP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The topics of the most recent competitions included digital innovations in the areas of climate-friendly cities, healthcare services, climate change, artificial intelligence and more.</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6</a:t>
            </a:fld>
            <a:endParaRPr lang="en-GB"/>
          </a:p>
        </p:txBody>
      </p:sp>
    </p:spTree>
    <p:extLst>
      <p:ext uri="{BB962C8B-B14F-4D97-AF65-F5344CB8AC3E}">
        <p14:creationId xmlns:p14="http://schemas.microsoft.com/office/powerpoint/2010/main" val="185263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The #Smart Development Fund, under the leadership of the BMZ, is a multilateral partnership initiative to promote a fair, inclusive and human-centred digital transformation.</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The Fund is co-financed by the European Union and other donors and especially supports tech start-ups, non-governmental organisations and social enterprises in the development and scaling up of digital innovations.</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This fund could therefore be of interest to many of the innovators and scaling fellows in the room.</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7A8881E3-068B-48DF-8881-A991B8AEA704}" type="slidenum">
              <a:rPr lang="en-GB" smtClean="0"/>
              <a:t>7</a:t>
            </a:fld>
            <a:endParaRPr lang="en-GB"/>
          </a:p>
        </p:txBody>
      </p:sp>
    </p:spTree>
    <p:extLst>
      <p:ext uri="{BB962C8B-B14F-4D97-AF65-F5344CB8AC3E}">
        <p14:creationId xmlns:p14="http://schemas.microsoft.com/office/powerpoint/2010/main" val="4068307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I would like to mention that the topics of digital inclusion and accessibility are not yet sufficiently considered in the aforementioned BMZ / GIZ networks and projects.</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This is one of the reasons why we have joined forces with the leading global network Zero Project (together with Atos and Escubreme) to promote and scale digital innovations for greater inclusion and accessibility for persons with disabilities worldwide. </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And I would be very happy if, through our partnership with Zero Project and in collaboration with all of you, we could make digital inclusion and accessibility a necessary standard in our entire BMZ/GIZ portfolio.</a:t>
            </a: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pPr marL="0" lvl="0" indent="0">
              <a:spcAft>
                <a:spcPts val="400"/>
              </a:spcAft>
              <a:buFont typeface="Symbol" panose="05050102010706020507" pitchFamily="18" charset="2"/>
              <a:buNone/>
            </a:pPr>
            <a:r>
              <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rPr>
              <a:t>Thank you very much!</a:t>
            </a:r>
          </a:p>
          <a:p>
            <a:pPr marL="0" lvl="0" indent="0">
              <a:spcAft>
                <a:spcPts val="400"/>
              </a:spcAft>
              <a:buFont typeface="Symbol" panose="05050102010706020507" pitchFamily="18" charset="2"/>
              <a:buNone/>
            </a:pPr>
            <a:endParaRPr lang="en-US" sz="1800">
              <a:solidFill>
                <a:srgbClr val="000000"/>
              </a:solidFill>
              <a:effectLst/>
              <a:latin typeface="Arial" panose="020B0604020202020204" pitchFamily="34" charset="0"/>
              <a:ea typeface="Calibri" panose="020F0502020204030204" pitchFamily="34" charset="0"/>
              <a:cs typeface="Roboto" panose="02000000000000000000" pitchFamily="2" charset="0"/>
            </a:endParaRPr>
          </a:p>
          <a:p>
            <a:r>
              <a:rPr lang="en-US" sz="1800">
                <a:solidFill>
                  <a:schemeClr val="tx1">
                    <a:lumMod val="75000"/>
                    <a:lumOff val="25000"/>
                  </a:schemeClr>
                </a:solidFill>
              </a:rPr>
              <a:t>Dr. Bernd Schramm</a:t>
            </a:r>
          </a:p>
          <a:p>
            <a:r>
              <a:rPr lang="en-US" sz="1800">
                <a:solidFill>
                  <a:schemeClr val="tx1">
                    <a:lumMod val="75000"/>
                    <a:lumOff val="25000"/>
                  </a:schemeClr>
                </a:solidFill>
              </a:rPr>
              <a:t>GIZ</a:t>
            </a:r>
          </a:p>
          <a:p>
            <a:r>
              <a:rPr lang="en-US" sz="1800">
                <a:solidFill>
                  <a:schemeClr val="tx1">
                    <a:lumMod val="75000"/>
                    <a:lumOff val="25000"/>
                  </a:schemeClr>
                </a:solidFill>
              </a:rPr>
              <a:t>Global Project Inclusion of Persons with Disabilities</a:t>
            </a:r>
          </a:p>
          <a:p>
            <a:r>
              <a:rPr lang="en-US" sz="1800">
                <a:solidFill>
                  <a:schemeClr val="tx1">
                    <a:lumMod val="75000"/>
                    <a:lumOff val="25000"/>
                  </a:schemeClr>
                </a:solidFill>
              </a:rPr>
              <a:t>Email: </a:t>
            </a:r>
            <a:r>
              <a:rPr lang="en-US" sz="1800">
                <a:solidFill>
                  <a:schemeClr val="tx1">
                    <a:lumMod val="75000"/>
                    <a:lumOff val="25000"/>
                  </a:schemeClr>
                </a:solidFill>
                <a:hlinkClick r:id="rId3"/>
              </a:rPr>
              <a:t>Bernd.Schramm@giz.de</a:t>
            </a:r>
            <a:endParaRPr lang="en-US" sz="1800">
              <a:solidFill>
                <a:schemeClr val="tx1">
                  <a:lumMod val="75000"/>
                  <a:lumOff val="25000"/>
                </a:schemeClr>
              </a:solidFill>
            </a:endParaRPr>
          </a:p>
          <a:p>
            <a:pPr marL="0" lvl="0" indent="0">
              <a:spcAft>
                <a:spcPts val="400"/>
              </a:spcAft>
              <a:buFont typeface="Symbol" panose="05050102010706020507" pitchFamily="18" charset="2"/>
              <a:buNone/>
            </a:pPr>
            <a:endParaRPr lang="de-DE" sz="1800">
              <a:solidFill>
                <a:srgbClr val="000000"/>
              </a:solidFill>
              <a:effectLst/>
              <a:latin typeface="Roboto" panose="02000000000000000000" pitchFamily="2" charset="0"/>
              <a:ea typeface="Calibri" panose="020F0502020204030204" pitchFamily="34" charset="0"/>
              <a:cs typeface="Roboto" panose="02000000000000000000" pitchFamily="2" charset="0"/>
            </a:endParaRPr>
          </a:p>
          <a:p>
            <a:endParaRPr lang="en-GB" dirty="0"/>
          </a:p>
        </p:txBody>
      </p:sp>
      <p:sp>
        <p:nvSpPr>
          <p:cNvPr id="4" name="Slide Number Placeholder 3"/>
          <p:cNvSpPr>
            <a:spLocks noGrp="1"/>
          </p:cNvSpPr>
          <p:nvPr>
            <p:ph type="sldNum" sz="quarter" idx="5"/>
          </p:nvPr>
        </p:nvSpPr>
        <p:spPr/>
        <p:txBody>
          <a:bodyPr/>
          <a:lstStyle/>
          <a:p>
            <a:fld id="{7A8881E3-068B-48DF-8881-A991B8AEA704}" type="slidenum">
              <a:rPr lang="en-GB" smtClean="0"/>
              <a:t>8</a:t>
            </a:fld>
            <a:endParaRPr lang="en-GB"/>
          </a:p>
        </p:txBody>
      </p:sp>
    </p:spTree>
    <p:extLst>
      <p:ext uri="{BB962C8B-B14F-4D97-AF65-F5344CB8AC3E}">
        <p14:creationId xmlns:p14="http://schemas.microsoft.com/office/powerpoint/2010/main" val="39260410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4B8CD-9207-0F5A-87AB-B27A517BCE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AA2C4F2-5991-51CC-558C-A4D5E1F7B1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9284A5B7-3009-3078-DA1C-A775027F1201}"/>
              </a:ext>
            </a:extLst>
          </p:cNvPr>
          <p:cNvSpPr>
            <a:spLocks noGrp="1"/>
          </p:cNvSpPr>
          <p:nvPr>
            <p:ph type="ftr" sz="quarter" idx="11"/>
          </p:nvPr>
        </p:nvSpPr>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4EA569FD-5A00-3B11-103C-21BA8A71B265}"/>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9" name="Picture 8" descr="Zero Project Plant: an icon showing a green seedling breaking through a circle.">
            <a:extLst>
              <a:ext uri="{FF2B5EF4-FFF2-40B4-BE49-F238E27FC236}">
                <a16:creationId xmlns:a16="http://schemas.microsoft.com/office/drawing/2014/main" id="{0F1C7164-87D9-4217-364F-45206FDAD5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
        <p:nvSpPr>
          <p:cNvPr id="7" name="TextBox 6">
            <a:extLst>
              <a:ext uri="{FF2B5EF4-FFF2-40B4-BE49-F238E27FC236}">
                <a16:creationId xmlns:a16="http://schemas.microsoft.com/office/drawing/2014/main" id="{8F0236DA-C301-789C-C8AF-938A5F826071}"/>
              </a:ext>
            </a:extLst>
          </p:cNvPr>
          <p:cNvSpPr txBox="1"/>
          <p:nvPr userDrawn="1"/>
        </p:nvSpPr>
        <p:spPr>
          <a:xfrm>
            <a:off x="393290" y="276328"/>
            <a:ext cx="3010922" cy="646331"/>
          </a:xfrm>
          <a:prstGeom prst="rect">
            <a:avLst/>
          </a:prstGeom>
          <a:noFill/>
        </p:spPr>
        <p:txBody>
          <a:bodyPr wrap="square">
            <a:spAutoFit/>
          </a:bodyPr>
          <a:lstStyle/>
          <a:p>
            <a:r>
              <a:rPr lang="en-US" sz="3600" b="1" dirty="0">
                <a:solidFill>
                  <a:srgbClr val="2B882E"/>
                </a:solidFill>
                <a:latin typeface="Arial" panose="020B0604020202020204" pitchFamily="34" charset="0"/>
                <a:cs typeface="Arial" panose="020B0604020202020204" pitchFamily="34" charset="0"/>
              </a:rPr>
              <a:t>#ZeroCon24</a:t>
            </a:r>
            <a:endParaRPr lang="en-GB" sz="3600" b="1" dirty="0">
              <a:solidFill>
                <a:srgbClr val="2B882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2572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A398-607E-19AA-2FA2-6A9486FF41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67A71F-93D1-3FE1-9D98-47190B6F93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4B76AF-A44B-BCC8-6368-2FCB924767B6}"/>
              </a:ext>
            </a:extLst>
          </p:cNvPr>
          <p:cNvSpPr>
            <a:spLocks noGrp="1"/>
          </p:cNvSpPr>
          <p:nvPr>
            <p:ph type="dt" sz="half" idx="10"/>
          </p:nvPr>
        </p:nvSpPr>
        <p:spPr/>
        <p:txBody>
          <a:bodyPr/>
          <a:lstStyle/>
          <a:p>
            <a:fld id="{952FF940-A1E4-49C1-A94C-258B66B1FEFB}" type="datetime1">
              <a:rPr lang="en-GB" smtClean="0"/>
              <a:t>13/02/2024</a:t>
            </a:fld>
            <a:endParaRPr lang="en-GB"/>
          </a:p>
        </p:txBody>
      </p:sp>
      <p:sp>
        <p:nvSpPr>
          <p:cNvPr id="5" name="Footer Placeholder 4">
            <a:extLst>
              <a:ext uri="{FF2B5EF4-FFF2-40B4-BE49-F238E27FC236}">
                <a16:creationId xmlns:a16="http://schemas.microsoft.com/office/drawing/2014/main" id="{428CFEDC-9A6E-A3AD-47BB-4544BD985678}"/>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9A38CCB9-6F66-B343-A239-09809FB7E75D}"/>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D6B42D19-6742-C21D-3E3A-50AF0056C0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011962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8C57BD-472C-6054-F85B-C6E7EBFD784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0A5734E-BF7C-6ADA-36DF-8345F81F3D9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9FA9AB-245D-7C9C-7F7C-F0DDADFC869E}"/>
              </a:ext>
            </a:extLst>
          </p:cNvPr>
          <p:cNvSpPr>
            <a:spLocks noGrp="1"/>
          </p:cNvSpPr>
          <p:nvPr>
            <p:ph type="dt" sz="half" idx="10"/>
          </p:nvPr>
        </p:nvSpPr>
        <p:spPr/>
        <p:txBody>
          <a:bodyPr/>
          <a:lstStyle/>
          <a:p>
            <a:fld id="{30DA194E-3B7B-4619-9F0B-8946120CC2C2}" type="datetime1">
              <a:rPr lang="en-GB" smtClean="0"/>
              <a:t>13/02/2024</a:t>
            </a:fld>
            <a:endParaRPr lang="en-GB"/>
          </a:p>
        </p:txBody>
      </p:sp>
      <p:sp>
        <p:nvSpPr>
          <p:cNvPr id="5" name="Footer Placeholder 4">
            <a:extLst>
              <a:ext uri="{FF2B5EF4-FFF2-40B4-BE49-F238E27FC236}">
                <a16:creationId xmlns:a16="http://schemas.microsoft.com/office/drawing/2014/main" id="{DB28D991-9ADE-8892-D016-6590D6AF8F22}"/>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B88715A0-7D97-C371-F46C-459234CE37EA}"/>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7" name="Picture 6" descr="Zero Project Plant: an icon showing a green seedling breaking through a circle.">
            <a:extLst>
              <a:ext uri="{FF2B5EF4-FFF2-40B4-BE49-F238E27FC236}">
                <a16:creationId xmlns:a16="http://schemas.microsoft.com/office/drawing/2014/main" id="{A92BB482-4C0F-1893-218E-340DCE3E41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930465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E7-D24B-A1C8-5E44-202ABECFC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62AA8D-420E-E8B5-CDB6-88D3206323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C8133A-0964-2A2C-F557-E8A9D21E46C6}"/>
              </a:ext>
            </a:extLst>
          </p:cNvPr>
          <p:cNvSpPr>
            <a:spLocks noGrp="1"/>
          </p:cNvSpPr>
          <p:nvPr>
            <p:ph type="dt" sz="half" idx="10"/>
          </p:nvPr>
        </p:nvSpPr>
        <p:spPr/>
        <p:txBody>
          <a:bodyPr/>
          <a:lstStyle/>
          <a:p>
            <a:fld id="{BB89F230-EE29-4360-9E5D-C4AB95018DB3}" type="datetime1">
              <a:rPr lang="en-GB" smtClean="0"/>
              <a:t>13/02/2024</a:t>
            </a:fld>
            <a:endParaRPr lang="en-GB"/>
          </a:p>
        </p:txBody>
      </p:sp>
      <p:sp>
        <p:nvSpPr>
          <p:cNvPr id="5" name="Footer Placeholder 4">
            <a:extLst>
              <a:ext uri="{FF2B5EF4-FFF2-40B4-BE49-F238E27FC236}">
                <a16:creationId xmlns:a16="http://schemas.microsoft.com/office/drawing/2014/main" id="{026AD633-B6D6-91FA-64FB-501EA2FB2B77}"/>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7EAAD51-9D5D-25E1-F465-809F007ECFE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7A3ADA9-529C-6BD8-8B18-D897077722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5720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D86FF-9CEB-1D25-2E90-369E9B0FF7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08384C-F6AC-F088-2F50-A86FF934D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C40FCB-67DF-CE66-B624-667997970E05}"/>
              </a:ext>
            </a:extLst>
          </p:cNvPr>
          <p:cNvSpPr>
            <a:spLocks noGrp="1"/>
          </p:cNvSpPr>
          <p:nvPr>
            <p:ph type="dt" sz="half" idx="10"/>
          </p:nvPr>
        </p:nvSpPr>
        <p:spPr/>
        <p:txBody>
          <a:bodyPr/>
          <a:lstStyle/>
          <a:p>
            <a:fld id="{CE7C451A-BAE8-4BB7-B4A9-840375C61CF2}" type="datetime1">
              <a:rPr lang="en-GB" smtClean="0"/>
              <a:t>13/02/2024</a:t>
            </a:fld>
            <a:endParaRPr lang="en-GB"/>
          </a:p>
        </p:txBody>
      </p:sp>
      <p:sp>
        <p:nvSpPr>
          <p:cNvPr id="5" name="Footer Placeholder 4">
            <a:extLst>
              <a:ext uri="{FF2B5EF4-FFF2-40B4-BE49-F238E27FC236}">
                <a16:creationId xmlns:a16="http://schemas.microsoft.com/office/drawing/2014/main" id="{96D9611E-370E-03AF-C519-6268D0A6631F}"/>
              </a:ext>
            </a:extLst>
          </p:cNvPr>
          <p:cNvSpPr>
            <a:spLocks noGrp="1"/>
          </p:cNvSpPr>
          <p:nvPr>
            <p:ph type="ftr" sz="quarter" idx="11"/>
          </p:nvPr>
        </p:nvSpPr>
        <p:spPr/>
        <p:txBody>
          <a:bodyPr/>
          <a:lstStyle/>
          <a:p>
            <a:r>
              <a:rPr lang="en-US" dirty="0"/>
              <a:t>#ZeroCon23</a:t>
            </a:r>
            <a:endParaRPr lang="en-GB" dirty="0"/>
          </a:p>
        </p:txBody>
      </p:sp>
      <p:sp>
        <p:nvSpPr>
          <p:cNvPr id="6" name="Slide Number Placeholder 5">
            <a:extLst>
              <a:ext uri="{FF2B5EF4-FFF2-40B4-BE49-F238E27FC236}">
                <a16:creationId xmlns:a16="http://schemas.microsoft.com/office/drawing/2014/main" id="{F9F8EE00-A0DC-F045-A7B2-6D6970D172F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88684AF3-AE79-E964-B9D1-32174968E2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2232813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0645F-4ADB-34A8-8348-8DA5EC0B3F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7DEFF4-799C-B171-FDEC-9F32D3683D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2E9D5E4-9475-B9C9-B19F-C6F90A2573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ED3DB3A-533A-A389-C798-9BB43D1F7DA4}"/>
              </a:ext>
            </a:extLst>
          </p:cNvPr>
          <p:cNvSpPr>
            <a:spLocks noGrp="1"/>
          </p:cNvSpPr>
          <p:nvPr>
            <p:ph type="dt" sz="half" idx="10"/>
          </p:nvPr>
        </p:nvSpPr>
        <p:spPr/>
        <p:txBody>
          <a:bodyPr/>
          <a:lstStyle/>
          <a:p>
            <a:fld id="{551F48CE-F800-44D8-9FB8-C2F14BB717AF}" type="datetime1">
              <a:rPr lang="en-GB" smtClean="0"/>
              <a:t>13/02/2024</a:t>
            </a:fld>
            <a:endParaRPr lang="en-GB"/>
          </a:p>
        </p:txBody>
      </p:sp>
      <p:sp>
        <p:nvSpPr>
          <p:cNvPr id="6" name="Footer Placeholder 5">
            <a:extLst>
              <a:ext uri="{FF2B5EF4-FFF2-40B4-BE49-F238E27FC236}">
                <a16:creationId xmlns:a16="http://schemas.microsoft.com/office/drawing/2014/main" id="{5A692D28-6A9A-84C4-8E6F-E19FDA416BEF}"/>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F67EFDAC-0A32-E484-69C9-CAC7902FDD0B}"/>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509410CA-2628-6086-32C8-F078A3F00D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148122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2298A-1F8E-C04A-F0FC-303981F8889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04B0BE-77C8-FC6F-2D01-52EA579BE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30E7F1-9FCB-C624-0AD0-0B4362A9CC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940BA5-6077-6C83-9A0A-D929E13531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1A5F4E-F46E-F9D4-EB91-01F3AF3BB7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A89E74-A823-F039-110E-16DB1050A213}"/>
              </a:ext>
            </a:extLst>
          </p:cNvPr>
          <p:cNvSpPr>
            <a:spLocks noGrp="1"/>
          </p:cNvSpPr>
          <p:nvPr>
            <p:ph type="dt" sz="half" idx="10"/>
          </p:nvPr>
        </p:nvSpPr>
        <p:spPr/>
        <p:txBody>
          <a:bodyPr/>
          <a:lstStyle/>
          <a:p>
            <a:fld id="{76BEAA53-9EBB-475F-81CE-60A0FA17D35A}" type="datetime1">
              <a:rPr lang="en-GB" smtClean="0"/>
              <a:t>13/02/2024</a:t>
            </a:fld>
            <a:endParaRPr lang="en-GB"/>
          </a:p>
        </p:txBody>
      </p:sp>
      <p:sp>
        <p:nvSpPr>
          <p:cNvPr id="8" name="Footer Placeholder 7">
            <a:extLst>
              <a:ext uri="{FF2B5EF4-FFF2-40B4-BE49-F238E27FC236}">
                <a16:creationId xmlns:a16="http://schemas.microsoft.com/office/drawing/2014/main" id="{6D5C4120-5D85-2DAB-1B82-679CBFE0F312}"/>
              </a:ext>
            </a:extLst>
          </p:cNvPr>
          <p:cNvSpPr>
            <a:spLocks noGrp="1"/>
          </p:cNvSpPr>
          <p:nvPr>
            <p:ph type="ftr" sz="quarter" idx="11"/>
          </p:nvPr>
        </p:nvSpPr>
        <p:spPr/>
        <p:txBody>
          <a:bodyPr/>
          <a:lstStyle/>
          <a:p>
            <a:r>
              <a:rPr lang="en-US" dirty="0"/>
              <a:t>#ZeroCon23</a:t>
            </a:r>
            <a:endParaRPr lang="en-GB" dirty="0"/>
          </a:p>
        </p:txBody>
      </p:sp>
      <p:sp>
        <p:nvSpPr>
          <p:cNvPr id="9" name="Slide Number Placeholder 8">
            <a:extLst>
              <a:ext uri="{FF2B5EF4-FFF2-40B4-BE49-F238E27FC236}">
                <a16:creationId xmlns:a16="http://schemas.microsoft.com/office/drawing/2014/main" id="{B22AED93-B0A6-16E2-54DD-BAC7D1CFF05C}"/>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10" name="Picture 9" descr="Zero Project Plant: an icon showing a green seedling breaking through a circle.">
            <a:extLst>
              <a:ext uri="{FF2B5EF4-FFF2-40B4-BE49-F238E27FC236}">
                <a16:creationId xmlns:a16="http://schemas.microsoft.com/office/drawing/2014/main" id="{6C21E80C-5188-0E99-CB29-5452401034F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32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EC525-402E-F69C-210B-5268E9E93C7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2CFC308-6A34-9878-DECA-D72CAED76938}"/>
              </a:ext>
            </a:extLst>
          </p:cNvPr>
          <p:cNvSpPr>
            <a:spLocks noGrp="1"/>
          </p:cNvSpPr>
          <p:nvPr>
            <p:ph type="dt" sz="half" idx="10"/>
          </p:nvPr>
        </p:nvSpPr>
        <p:spPr/>
        <p:txBody>
          <a:bodyPr/>
          <a:lstStyle/>
          <a:p>
            <a:fld id="{323E1DF0-723F-4583-B7C7-FD8C4EA08810}" type="datetime1">
              <a:rPr lang="en-GB" smtClean="0"/>
              <a:t>13/02/2024</a:t>
            </a:fld>
            <a:endParaRPr lang="en-GB"/>
          </a:p>
        </p:txBody>
      </p:sp>
      <p:sp>
        <p:nvSpPr>
          <p:cNvPr id="4" name="Footer Placeholder 3">
            <a:extLst>
              <a:ext uri="{FF2B5EF4-FFF2-40B4-BE49-F238E27FC236}">
                <a16:creationId xmlns:a16="http://schemas.microsoft.com/office/drawing/2014/main" id="{6250079B-A083-6A7F-4194-BA4D85C4883C}"/>
              </a:ext>
            </a:extLst>
          </p:cNvPr>
          <p:cNvSpPr>
            <a:spLocks noGrp="1"/>
          </p:cNvSpPr>
          <p:nvPr>
            <p:ph type="ftr" sz="quarter" idx="11"/>
          </p:nvPr>
        </p:nvSpPr>
        <p:spPr/>
        <p:txBody>
          <a:bodyPr/>
          <a:lstStyle/>
          <a:p>
            <a:r>
              <a:rPr lang="en-US" dirty="0"/>
              <a:t>#ZeroCon23</a:t>
            </a:r>
            <a:endParaRPr lang="en-GB" dirty="0"/>
          </a:p>
        </p:txBody>
      </p:sp>
      <p:sp>
        <p:nvSpPr>
          <p:cNvPr id="5" name="Slide Number Placeholder 4">
            <a:extLst>
              <a:ext uri="{FF2B5EF4-FFF2-40B4-BE49-F238E27FC236}">
                <a16:creationId xmlns:a16="http://schemas.microsoft.com/office/drawing/2014/main" id="{206EC79D-9860-3786-8D4E-46E02CC0ECE3}"/>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6" name="Picture 5" descr="Zero Project Plant: an icon showing a green seedling breaking through a circle.">
            <a:extLst>
              <a:ext uri="{FF2B5EF4-FFF2-40B4-BE49-F238E27FC236}">
                <a16:creationId xmlns:a16="http://schemas.microsoft.com/office/drawing/2014/main" id="{9B978296-E8D6-80D7-911A-F4F68A8F61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839318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DBA8C4-CBF7-6C7C-BB26-6A44D83DE51B}"/>
              </a:ext>
            </a:extLst>
          </p:cNvPr>
          <p:cNvSpPr>
            <a:spLocks noGrp="1"/>
          </p:cNvSpPr>
          <p:nvPr>
            <p:ph type="dt" sz="half" idx="10"/>
          </p:nvPr>
        </p:nvSpPr>
        <p:spPr/>
        <p:txBody>
          <a:bodyPr/>
          <a:lstStyle/>
          <a:p>
            <a:fld id="{920F14AC-2947-477D-A5A3-42D95CFB8153}" type="datetime1">
              <a:rPr lang="en-GB" smtClean="0"/>
              <a:t>13/02/2024</a:t>
            </a:fld>
            <a:endParaRPr lang="en-GB"/>
          </a:p>
        </p:txBody>
      </p:sp>
      <p:sp>
        <p:nvSpPr>
          <p:cNvPr id="3" name="Footer Placeholder 2">
            <a:extLst>
              <a:ext uri="{FF2B5EF4-FFF2-40B4-BE49-F238E27FC236}">
                <a16:creationId xmlns:a16="http://schemas.microsoft.com/office/drawing/2014/main" id="{C0A765CF-3B46-DDD1-5D61-DEE3956934CA}"/>
              </a:ext>
            </a:extLst>
          </p:cNvPr>
          <p:cNvSpPr>
            <a:spLocks noGrp="1"/>
          </p:cNvSpPr>
          <p:nvPr>
            <p:ph type="ftr" sz="quarter" idx="11"/>
          </p:nvPr>
        </p:nvSpPr>
        <p:spPr/>
        <p:txBody>
          <a:bodyPr/>
          <a:lstStyle/>
          <a:p>
            <a:r>
              <a:rPr lang="en-US" dirty="0"/>
              <a:t>#ZeroCon23</a:t>
            </a:r>
            <a:endParaRPr lang="en-GB" dirty="0"/>
          </a:p>
        </p:txBody>
      </p:sp>
      <p:sp>
        <p:nvSpPr>
          <p:cNvPr id="4" name="Slide Number Placeholder 3">
            <a:extLst>
              <a:ext uri="{FF2B5EF4-FFF2-40B4-BE49-F238E27FC236}">
                <a16:creationId xmlns:a16="http://schemas.microsoft.com/office/drawing/2014/main" id="{DD92119D-5AC0-FA92-AC8A-20B4D8168F90}"/>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5" name="Picture 4" descr="Zero Project Plant: an icon showing a green seedling breaking through a circle.">
            <a:extLst>
              <a:ext uri="{FF2B5EF4-FFF2-40B4-BE49-F238E27FC236}">
                <a16:creationId xmlns:a16="http://schemas.microsoft.com/office/drawing/2014/main" id="{D0459225-7B96-6284-00B2-CF639F8926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4252805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5413-E692-6DD2-584B-C153D1CDA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1573494-908C-8287-2878-B8109DD71A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5E99BDB-AE6B-E7B3-79DD-6DA3BEF435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EEE4D6-70C6-0DAC-3D3B-CEF908DC77D5}"/>
              </a:ext>
            </a:extLst>
          </p:cNvPr>
          <p:cNvSpPr>
            <a:spLocks noGrp="1"/>
          </p:cNvSpPr>
          <p:nvPr>
            <p:ph type="dt" sz="half" idx="10"/>
          </p:nvPr>
        </p:nvSpPr>
        <p:spPr/>
        <p:txBody>
          <a:bodyPr/>
          <a:lstStyle/>
          <a:p>
            <a:fld id="{48BA894F-2169-40F5-A488-0DED1E32D92D}" type="datetime1">
              <a:rPr lang="en-GB" smtClean="0"/>
              <a:t>13/02/2024</a:t>
            </a:fld>
            <a:endParaRPr lang="en-GB"/>
          </a:p>
        </p:txBody>
      </p:sp>
      <p:sp>
        <p:nvSpPr>
          <p:cNvPr id="6" name="Footer Placeholder 5">
            <a:extLst>
              <a:ext uri="{FF2B5EF4-FFF2-40B4-BE49-F238E27FC236}">
                <a16:creationId xmlns:a16="http://schemas.microsoft.com/office/drawing/2014/main" id="{F49C3971-79A3-C209-564C-BD5D9D86E4C7}"/>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0402702-277B-3ACF-851A-C0C404ED8B54}"/>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2A8373D0-4AD4-04E7-6DAC-6E1FA94700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3989665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B3E06-41AF-0ACA-CCBD-F5BAB7AC31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16BC9B1-E8C2-C7D8-0ACB-3D5B734FE3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8FB8E-65FD-4C56-E3A9-054836CB1F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E3F7DA-8E45-6DD8-7482-BC161C4701CB}"/>
              </a:ext>
            </a:extLst>
          </p:cNvPr>
          <p:cNvSpPr>
            <a:spLocks noGrp="1"/>
          </p:cNvSpPr>
          <p:nvPr>
            <p:ph type="dt" sz="half" idx="10"/>
          </p:nvPr>
        </p:nvSpPr>
        <p:spPr/>
        <p:txBody>
          <a:bodyPr/>
          <a:lstStyle/>
          <a:p>
            <a:fld id="{AC800F5A-532D-4F87-AB6D-3F2ECE8BF666}" type="datetime1">
              <a:rPr lang="en-GB" smtClean="0"/>
              <a:t>13/02/2024</a:t>
            </a:fld>
            <a:endParaRPr lang="en-GB"/>
          </a:p>
        </p:txBody>
      </p:sp>
      <p:sp>
        <p:nvSpPr>
          <p:cNvPr id="6" name="Footer Placeholder 5">
            <a:extLst>
              <a:ext uri="{FF2B5EF4-FFF2-40B4-BE49-F238E27FC236}">
                <a16:creationId xmlns:a16="http://schemas.microsoft.com/office/drawing/2014/main" id="{A0FDB1F6-A587-5CC5-B4A1-6CBC2452EDC2}"/>
              </a:ext>
            </a:extLst>
          </p:cNvPr>
          <p:cNvSpPr>
            <a:spLocks noGrp="1"/>
          </p:cNvSpPr>
          <p:nvPr>
            <p:ph type="ftr" sz="quarter" idx="11"/>
          </p:nvPr>
        </p:nvSpPr>
        <p:spPr/>
        <p:txBody>
          <a:bodyPr/>
          <a:lstStyle/>
          <a:p>
            <a:r>
              <a:rPr lang="en-US" dirty="0"/>
              <a:t>#ZeroCon23</a:t>
            </a:r>
            <a:endParaRPr lang="en-GB" dirty="0"/>
          </a:p>
        </p:txBody>
      </p:sp>
      <p:sp>
        <p:nvSpPr>
          <p:cNvPr id="7" name="Slide Number Placeholder 6">
            <a:extLst>
              <a:ext uri="{FF2B5EF4-FFF2-40B4-BE49-F238E27FC236}">
                <a16:creationId xmlns:a16="http://schemas.microsoft.com/office/drawing/2014/main" id="{3C3402A9-A0E0-7045-EA1F-7AA57991E93E}"/>
              </a:ext>
            </a:extLst>
          </p:cNvPr>
          <p:cNvSpPr>
            <a:spLocks noGrp="1"/>
          </p:cNvSpPr>
          <p:nvPr>
            <p:ph type="sldNum" sz="quarter" idx="12"/>
          </p:nvPr>
        </p:nvSpPr>
        <p:spPr/>
        <p:txBody>
          <a:bodyPr/>
          <a:lstStyle/>
          <a:p>
            <a:fld id="{1195A9E4-2CE9-4E32-BE85-7C32F0F78A6D}" type="slidenum">
              <a:rPr lang="en-GB" smtClean="0"/>
              <a:t>‹Nr.›</a:t>
            </a:fld>
            <a:endParaRPr lang="en-GB"/>
          </a:p>
        </p:txBody>
      </p:sp>
      <p:pic>
        <p:nvPicPr>
          <p:cNvPr id="8" name="Picture 7" descr="Zero Project Plant: an icon showing a green seedling breaking through a circle.">
            <a:extLst>
              <a:ext uri="{FF2B5EF4-FFF2-40B4-BE49-F238E27FC236}">
                <a16:creationId xmlns:a16="http://schemas.microsoft.com/office/drawing/2014/main" id="{C97FE7C3-62EE-EBCF-7381-9E13CB86EC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30714" y="155575"/>
            <a:ext cx="767583" cy="768350"/>
          </a:xfrm>
          <a:prstGeom prst="rect">
            <a:avLst/>
          </a:prstGeom>
        </p:spPr>
      </p:pic>
    </p:spTree>
    <p:extLst>
      <p:ext uri="{BB962C8B-B14F-4D97-AF65-F5344CB8AC3E}">
        <p14:creationId xmlns:p14="http://schemas.microsoft.com/office/powerpoint/2010/main" val="140217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C4DFD2-A48F-938F-9C39-58C9547BD1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1346B3-1FB5-CBE0-B15E-5E254CF78A18}"/>
              </a:ext>
            </a:extLst>
          </p:cNvPr>
          <p:cNvSpPr>
            <a:spLocks noGrp="1"/>
          </p:cNvSpPr>
          <p:nvPr>
            <p:ph type="body" idx="1"/>
          </p:nvPr>
        </p:nvSpPr>
        <p:spPr>
          <a:xfrm>
            <a:off x="838200" y="1792518"/>
            <a:ext cx="10515600" cy="38612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D545C8-B46A-1919-AEB8-64178D1CD9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3C978-C8B7-45B7-A1FD-262897265120}" type="datetime1">
              <a:rPr lang="en-GB" smtClean="0"/>
              <a:t>13/02/2024</a:t>
            </a:fld>
            <a:endParaRPr lang="en-GB"/>
          </a:p>
        </p:txBody>
      </p:sp>
      <p:sp>
        <p:nvSpPr>
          <p:cNvPr id="5" name="Footer Placeholder 4">
            <a:extLst>
              <a:ext uri="{FF2B5EF4-FFF2-40B4-BE49-F238E27FC236}">
                <a16:creationId xmlns:a16="http://schemas.microsoft.com/office/drawing/2014/main" id="{21ACA2EC-9AAA-A334-BAFC-D20203C40D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2400">
                <a:solidFill>
                  <a:schemeClr val="tx1">
                    <a:tint val="75000"/>
                  </a:schemeClr>
                </a:solidFill>
              </a:defRPr>
            </a:lvl1pPr>
          </a:lstStyle>
          <a:p>
            <a:r>
              <a:rPr lang="en-US" dirty="0"/>
              <a:t>#ZeroCon23</a:t>
            </a:r>
            <a:endParaRPr lang="en-GB" dirty="0"/>
          </a:p>
        </p:txBody>
      </p:sp>
      <p:sp>
        <p:nvSpPr>
          <p:cNvPr id="6" name="Slide Number Placeholder 5">
            <a:extLst>
              <a:ext uri="{FF2B5EF4-FFF2-40B4-BE49-F238E27FC236}">
                <a16:creationId xmlns:a16="http://schemas.microsoft.com/office/drawing/2014/main" id="{E2F4DD50-8E12-ED09-0BAF-BA8058E0E3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95A9E4-2CE9-4E32-BE85-7C32F0F78A6D}" type="slidenum">
              <a:rPr lang="en-GB" smtClean="0"/>
              <a:t>‹Nr.›</a:t>
            </a:fld>
            <a:endParaRPr lang="en-GB"/>
          </a:p>
        </p:txBody>
      </p:sp>
    </p:spTree>
    <p:extLst>
      <p:ext uri="{BB962C8B-B14F-4D97-AF65-F5344CB8AC3E}">
        <p14:creationId xmlns:p14="http://schemas.microsoft.com/office/powerpoint/2010/main" val="65587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mailto:Bernd.Schramm@giz.de"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giz.de/en/worldwide/135565.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632178" y="1325565"/>
            <a:ext cx="11051822" cy="1434024"/>
          </a:xfrm>
        </p:spPr>
        <p:txBody>
          <a:bodyPr>
            <a:noAutofit/>
          </a:bodyPr>
          <a:lstStyle/>
          <a:p>
            <a:pPr>
              <a:lnSpc>
                <a:spcPct val="80000"/>
              </a:lnSpc>
            </a:pPr>
            <a:r>
              <a:rPr lang="en-US" sz="6600">
                <a:solidFill>
                  <a:srgbClr val="595959"/>
                </a:solidFill>
              </a:rPr>
              <a:t>Increasing impact through partnerships and innovations </a:t>
            </a:r>
            <a:endParaRPr lang="en-GB" sz="6600" dirty="0">
              <a:solidFill>
                <a:srgbClr val="595959"/>
              </a:solidFill>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1524000" y="2928924"/>
            <a:ext cx="9144000" cy="2701413"/>
          </a:xfrm>
        </p:spPr>
        <p:txBody>
          <a:bodyPr>
            <a:normAutofit/>
          </a:bodyPr>
          <a:lstStyle/>
          <a:p>
            <a:r>
              <a:rPr lang="en-US" sz="2800">
                <a:solidFill>
                  <a:srgbClr val="595959"/>
                </a:solidFill>
              </a:rPr>
              <a:t> Dr. Bernd Schramm</a:t>
            </a:r>
            <a:endParaRPr lang="en-US" sz="2800" dirty="0">
              <a:solidFill>
                <a:srgbClr val="595959"/>
              </a:solidFill>
            </a:endParaRPr>
          </a:p>
          <a:p>
            <a:r>
              <a:rPr lang="en-US" sz="2800">
                <a:solidFill>
                  <a:srgbClr val="595959"/>
                </a:solidFill>
              </a:rPr>
              <a:t>GIZ, Global Project Inclusion of Persons with Disabilities</a:t>
            </a:r>
            <a:endParaRPr lang="en-US" sz="2800" dirty="0">
              <a:solidFill>
                <a:srgbClr val="595959"/>
              </a:solidFill>
            </a:endParaRPr>
          </a:p>
          <a:p>
            <a:r>
              <a:rPr lang="en-US" sz="2800">
                <a:solidFill>
                  <a:srgbClr val="595959"/>
                </a:solidFill>
              </a:rPr>
              <a:t>Germany</a:t>
            </a:r>
            <a:endParaRPr lang="en-US" sz="2800" dirty="0">
              <a:solidFill>
                <a:srgbClr val="595959"/>
              </a:solidFill>
            </a:endParaRPr>
          </a:p>
          <a:p>
            <a:r>
              <a:rPr lang="en-US" sz="2800">
                <a:solidFill>
                  <a:srgbClr val="595959"/>
                </a:solidFill>
              </a:rPr>
              <a:t>Collaborative Approaches for Sustainable Impact: Exploring the Zero Project Scaling Solutions and its Partners</a:t>
            </a:r>
            <a:endParaRPr lang="en-GB" sz="2800" dirty="0">
              <a:solidFill>
                <a:srgbClr val="595959"/>
              </a:solidFill>
            </a:endParaRPr>
          </a:p>
        </p:txBody>
      </p:sp>
      <p:sp>
        <p:nvSpPr>
          <p:cNvPr id="4" name="Titel 1">
            <a:extLst>
              <a:ext uri="{FF2B5EF4-FFF2-40B4-BE49-F238E27FC236}">
                <a16:creationId xmlns:a16="http://schemas.microsoft.com/office/drawing/2014/main" id="{E4771D02-F4E4-C632-E5D7-C5E26F71C09C}"/>
              </a:ext>
            </a:extLst>
          </p:cNvPr>
          <p:cNvSpPr txBox="1">
            <a:spLocks/>
          </p:cNvSpPr>
          <p:nvPr/>
        </p:nvSpPr>
        <p:spPr>
          <a:xfrm>
            <a:off x="2167467" y="5443730"/>
            <a:ext cx="8026399" cy="8468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r>
              <a:rPr lang="en-US" sz="2400" b="1">
                <a:solidFill>
                  <a:srgbClr val="595959"/>
                </a:solidFill>
                <a:latin typeface="Arial"/>
              </a:rPr>
              <a:t>Wednesday, 21 February 2024 | 12:00 - 13:00</a:t>
            </a:r>
            <a:endParaRPr lang="en-US" sz="2400" b="1" dirty="0">
              <a:solidFill>
                <a:srgbClr val="595959"/>
              </a:solidFill>
              <a:latin typeface="Arial"/>
            </a:endParaRPr>
          </a:p>
        </p:txBody>
      </p:sp>
      <p:sp>
        <p:nvSpPr>
          <p:cNvPr id="6" name="Footer Placeholder 5">
            <a:extLst>
              <a:ext uri="{FF2B5EF4-FFF2-40B4-BE49-F238E27FC236}">
                <a16:creationId xmlns:a16="http://schemas.microsoft.com/office/drawing/2014/main" id="{EA6B4AAB-13CC-0101-7D17-6ABAF03583F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1</a:t>
            </a:fld>
            <a:endParaRPr lang="en-GB"/>
          </a:p>
        </p:txBody>
      </p:sp>
    </p:spTree>
    <p:extLst>
      <p:ext uri="{BB962C8B-B14F-4D97-AF65-F5344CB8AC3E}">
        <p14:creationId xmlns:p14="http://schemas.microsoft.com/office/powerpoint/2010/main" val="54376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38200" y="190949"/>
            <a:ext cx="10515600" cy="1325563"/>
          </a:xfrm>
        </p:spPr>
        <p:txBody>
          <a:bodyPr>
            <a:normAutofit/>
          </a:bodyPr>
          <a:lstStyle/>
          <a:p>
            <a:r>
              <a:rPr lang="de-DE" sz="3400">
                <a:solidFill>
                  <a:srgbClr val="595959"/>
                </a:solidFill>
                <a:latin typeface="Arial" panose="020B0604020202020204" pitchFamily="34" charset="0"/>
                <a:cs typeface="Arial" panose="020B0604020202020204" pitchFamily="34" charset="0"/>
              </a:rPr>
              <a:t>Deutsche Gesellschaft für Internationale Zusammenarbeit (GIZ) </a:t>
            </a:r>
            <a:endParaRPr lang="en-GB" sz="3400" dirty="0">
              <a:solidFill>
                <a:srgbClr val="595959"/>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199" y="1611429"/>
            <a:ext cx="11005457" cy="3887085"/>
          </a:xfrm>
        </p:spPr>
        <p:txBody>
          <a:bodyPr vert="horz" lIns="91440" tIns="45720" rIns="91440" bIns="45720" rtlCol="0" anchor="t">
            <a:noAutofit/>
          </a:bodyPr>
          <a:lstStyle/>
          <a:p>
            <a:pPr>
              <a:lnSpc>
                <a:spcPct val="100000"/>
              </a:lnSpc>
              <a:spcBef>
                <a:spcPts val="1600"/>
              </a:spcBef>
            </a:pPr>
            <a:r>
              <a:rPr lang="en-US" sz="2400" dirty="0">
                <a:solidFill>
                  <a:srgbClr val="595959"/>
                </a:solidFill>
              </a:rPr>
              <a:t>GIZ works in the field of international development cooperation mainly on behalf of the German Federal Ministry for Economic Cooperation and Development (BMZ)</a:t>
            </a:r>
          </a:p>
          <a:p>
            <a:pPr>
              <a:lnSpc>
                <a:spcPct val="100000"/>
              </a:lnSpc>
              <a:spcBef>
                <a:spcPts val="1600"/>
              </a:spcBef>
            </a:pPr>
            <a:r>
              <a:rPr lang="en-US" sz="2400" dirty="0">
                <a:solidFill>
                  <a:srgbClr val="595959"/>
                </a:solidFill>
              </a:rPr>
              <a:t>Currently around 1,500 technical cooperation measures in 120 countries to promote sustainable development (SDG) and human rights</a:t>
            </a:r>
            <a:endParaRPr lang="en-US" sz="2400" dirty="0">
              <a:solidFill>
                <a:srgbClr val="595959"/>
              </a:solidFill>
              <a:cs typeface="Calibri"/>
            </a:endParaRPr>
          </a:p>
          <a:p>
            <a:pPr>
              <a:lnSpc>
                <a:spcPct val="100000"/>
              </a:lnSpc>
              <a:spcBef>
                <a:spcPts val="1600"/>
              </a:spcBef>
            </a:pPr>
            <a:r>
              <a:rPr lang="en-US" sz="2400" dirty="0">
                <a:solidFill>
                  <a:srgbClr val="595959"/>
                </a:solidFill>
              </a:rPr>
              <a:t>Inclusion and empowerment of persons with disabilities is a priority: Global Disability Summit 2025, OECD-DAC Inclusion Marker, Global Disability Inclusion </a:t>
            </a:r>
            <a:r>
              <a:rPr lang="en-US" sz="2400" dirty="0" err="1">
                <a:solidFill>
                  <a:srgbClr val="595959"/>
                </a:solidFill>
              </a:rPr>
              <a:t>Programme</a:t>
            </a:r>
            <a:endParaRPr lang="en-US" sz="2400" dirty="0">
              <a:solidFill>
                <a:srgbClr val="595959"/>
              </a:solidFill>
              <a:cs typeface="Calibri"/>
            </a:endParaRPr>
          </a:p>
        </p:txBody>
      </p:sp>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2</a:t>
            </a:fld>
            <a:endParaRPr lang="en-GB"/>
          </a:p>
        </p:txBody>
      </p:sp>
      <p:pic>
        <p:nvPicPr>
          <p:cNvPr id="2050" name="Picture 2" descr="Logo: Deutsche Gesellschaft für Internationale Zusammenarbeit (GIZ) on behalf of the German Federal Ministry for Economic Cooperation and Development (BMZ)">
            <a:extLst>
              <a:ext uri="{FF2B5EF4-FFF2-40B4-BE49-F238E27FC236}">
                <a16:creationId xmlns:a16="http://schemas.microsoft.com/office/drawing/2014/main" id="{4664C6E3-0A56-52E8-9274-B1DF30CB46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8908" y="4617845"/>
            <a:ext cx="6024038" cy="152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6236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38200" y="215909"/>
            <a:ext cx="10515600" cy="1325563"/>
          </a:xfrm>
        </p:spPr>
        <p:txBody>
          <a:bodyPr>
            <a:normAutofit/>
          </a:bodyPr>
          <a:lstStyle/>
          <a:p>
            <a:r>
              <a:rPr lang="en-US" sz="3400">
                <a:solidFill>
                  <a:srgbClr val="595959"/>
                </a:solidFill>
                <a:latin typeface="Arial" panose="020B0604020202020204" pitchFamily="34" charset="0"/>
                <a:cs typeface="Arial" panose="020B0604020202020204" pitchFamily="34" charset="0"/>
              </a:rPr>
              <a:t>Why GIZ has joined the Zero Project Scaling Solutions programme as a partner</a:t>
            </a:r>
            <a:r>
              <a:rPr lang="de-DE" sz="3400">
                <a:solidFill>
                  <a:srgbClr val="595959"/>
                </a:solidFill>
                <a:latin typeface="Arial" panose="020B0604020202020204" pitchFamily="34" charset="0"/>
                <a:cs typeface="Arial" panose="020B0604020202020204" pitchFamily="34" charset="0"/>
              </a:rPr>
              <a:t> </a:t>
            </a:r>
            <a:endParaRPr lang="en-GB" sz="3400" dirty="0">
              <a:solidFill>
                <a:srgbClr val="595959"/>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199" y="1861457"/>
            <a:ext cx="10025744" cy="4053045"/>
          </a:xfrm>
        </p:spPr>
        <p:txBody>
          <a:bodyPr>
            <a:noAutofit/>
          </a:bodyPr>
          <a:lstStyle/>
          <a:p>
            <a:pPr>
              <a:lnSpc>
                <a:spcPct val="100000"/>
              </a:lnSpc>
              <a:spcBef>
                <a:spcPts val="1600"/>
              </a:spcBef>
            </a:pPr>
            <a:r>
              <a:rPr lang="en-US" sz="2400">
                <a:solidFill>
                  <a:srgbClr val="595959"/>
                </a:solidFill>
              </a:rPr>
              <a:t>Linking the innovative disability-tech ecosystem with the world of development cooperation</a:t>
            </a:r>
          </a:p>
          <a:p>
            <a:pPr>
              <a:lnSpc>
                <a:spcPct val="100000"/>
              </a:lnSpc>
              <a:spcBef>
                <a:spcPts val="1600"/>
              </a:spcBef>
            </a:pPr>
            <a:r>
              <a:rPr lang="en-US" sz="2400">
                <a:solidFill>
                  <a:srgbClr val="595959"/>
                </a:solidFill>
              </a:rPr>
              <a:t>Identifying and scaling innovations to tackle global challenges, advancing digital inclusion and accessibility</a:t>
            </a:r>
          </a:p>
          <a:p>
            <a:pPr>
              <a:lnSpc>
                <a:spcPct val="100000"/>
              </a:lnSpc>
              <a:spcBef>
                <a:spcPts val="1600"/>
              </a:spcBef>
            </a:pPr>
            <a:r>
              <a:rPr lang="en-US" sz="2400">
                <a:solidFill>
                  <a:srgbClr val="595959"/>
                </a:solidFill>
              </a:rPr>
              <a:t>Strengthening of partnerships and networks to leverage synergies and potential for increased sustainable impact</a:t>
            </a:r>
          </a:p>
        </p:txBody>
      </p:sp>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0"/>
              </a:ext>
            </a:extLst>
          </p:cNvPr>
          <p:cNvSpPr>
            <a:spLocks noGrp="1"/>
          </p:cNvSpPr>
          <p:nvPr>
            <p:ph type="sldNum" sz="quarter" idx="12"/>
          </p:nvPr>
        </p:nvSpPr>
        <p:spPr/>
        <p:txBody>
          <a:bodyPr/>
          <a:lstStyle/>
          <a:p>
            <a:fld id="{1195A9E4-2CE9-4E32-BE85-7C32F0F78A6D}" type="slidenum">
              <a:rPr lang="en-GB" smtClean="0"/>
              <a:t>3</a:t>
            </a:fld>
            <a:endParaRPr lang="en-GB"/>
          </a:p>
        </p:txBody>
      </p:sp>
    </p:spTree>
    <p:extLst>
      <p:ext uri="{BB962C8B-B14F-4D97-AF65-F5344CB8AC3E}">
        <p14:creationId xmlns:p14="http://schemas.microsoft.com/office/powerpoint/2010/main" val="170705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38200" y="215909"/>
            <a:ext cx="10417629" cy="1325563"/>
          </a:xfrm>
        </p:spPr>
        <p:txBody>
          <a:bodyPr>
            <a:normAutofit/>
          </a:bodyPr>
          <a:lstStyle/>
          <a:p>
            <a:r>
              <a:rPr lang="en-US" sz="3400">
                <a:solidFill>
                  <a:srgbClr val="595959"/>
                </a:solidFill>
                <a:latin typeface="Arial" panose="020B0604020202020204" pitchFamily="34" charset="0"/>
                <a:cs typeface="Arial" panose="020B0604020202020204" pitchFamily="34" charset="0"/>
              </a:rPr>
              <a:t>What GIZ brings to the partnership with Zero Project, how innovators can benefit from this </a:t>
            </a:r>
            <a:endParaRPr lang="en-GB" sz="3400" dirty="0">
              <a:solidFill>
                <a:srgbClr val="595959"/>
              </a:solidFill>
            </a:endParaRPr>
          </a:p>
        </p:txBody>
      </p:sp>
      <p:sp>
        <p:nvSpPr>
          <p:cNvPr id="3" name="Content Placeholder 2">
            <a:extLst>
              <a:ext uri="{FF2B5EF4-FFF2-40B4-BE49-F238E27FC236}">
                <a16:creationId xmlns:a16="http://schemas.microsoft.com/office/drawing/2014/main" id="{8CEBED0F-B7D1-D1EC-C777-64C4019550C4}"/>
              </a:ext>
            </a:extLst>
          </p:cNvPr>
          <p:cNvSpPr>
            <a:spLocks noGrp="1"/>
          </p:cNvSpPr>
          <p:nvPr>
            <p:ph idx="1"/>
          </p:nvPr>
        </p:nvSpPr>
        <p:spPr>
          <a:xfrm>
            <a:off x="838198" y="1861456"/>
            <a:ext cx="9808031" cy="3615639"/>
          </a:xfrm>
        </p:spPr>
        <p:txBody>
          <a:bodyPr>
            <a:noAutofit/>
          </a:bodyPr>
          <a:lstStyle/>
          <a:p>
            <a:pPr>
              <a:lnSpc>
                <a:spcPct val="100000"/>
              </a:lnSpc>
              <a:spcBef>
                <a:spcPts val="1600"/>
              </a:spcBef>
            </a:pPr>
            <a:r>
              <a:rPr lang="en-US" sz="2400">
                <a:solidFill>
                  <a:srgbClr val="595959"/>
                </a:solidFill>
              </a:rPr>
              <a:t>Opportunities to showcase innovations and connect expertise for digital innovations worldwide (e.g. GDS 2025)</a:t>
            </a:r>
          </a:p>
          <a:p>
            <a:pPr>
              <a:lnSpc>
                <a:spcPct val="100000"/>
              </a:lnSpc>
              <a:spcBef>
                <a:spcPts val="1600"/>
              </a:spcBef>
            </a:pPr>
            <a:r>
              <a:rPr lang="en-US" sz="2400">
                <a:solidFill>
                  <a:srgbClr val="595959"/>
                </a:solidFill>
              </a:rPr>
              <a:t>Access to global BMZ / GIZ initiatives and networks such as ‘digital.global’ or the ‘living inclusion network’ </a:t>
            </a:r>
          </a:p>
          <a:p>
            <a:pPr>
              <a:lnSpc>
                <a:spcPct val="100000"/>
              </a:lnSpc>
              <a:spcBef>
                <a:spcPts val="1600"/>
              </a:spcBef>
            </a:pPr>
            <a:r>
              <a:rPr lang="en-US" sz="2400">
                <a:solidFill>
                  <a:srgbClr val="595959"/>
                </a:solidFill>
              </a:rPr>
              <a:t>Financial and technical support through German development funds or public-private partnerships</a:t>
            </a:r>
          </a:p>
        </p:txBody>
      </p:sp>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4</a:t>
            </a:fld>
            <a:endParaRPr lang="en-GB"/>
          </a:p>
        </p:txBody>
      </p:sp>
    </p:spTree>
    <p:extLst>
      <p:ext uri="{BB962C8B-B14F-4D97-AF65-F5344CB8AC3E}">
        <p14:creationId xmlns:p14="http://schemas.microsoft.com/office/powerpoint/2010/main" val="532703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38199" y="212724"/>
            <a:ext cx="9982201" cy="1325563"/>
          </a:xfrm>
        </p:spPr>
        <p:txBody>
          <a:bodyPr>
            <a:noAutofit/>
          </a:bodyPr>
          <a:lstStyle/>
          <a:p>
            <a:r>
              <a:rPr lang="en-US" sz="3400">
                <a:solidFill>
                  <a:srgbClr val="595959"/>
                </a:solidFill>
                <a:latin typeface="Arial" panose="020B0604020202020204" pitchFamily="34" charset="0"/>
                <a:cs typeface="Arial" panose="020B0604020202020204" pitchFamily="34" charset="0"/>
              </a:rPr>
              <a:t>BMZ / GIZ </a:t>
            </a:r>
            <a:r>
              <a:rPr lang="en-US" sz="3400" b="1">
                <a:solidFill>
                  <a:srgbClr val="595959"/>
                </a:solidFill>
                <a:latin typeface="Arial" panose="020B0604020202020204" pitchFamily="34" charset="0"/>
                <a:cs typeface="Arial" panose="020B0604020202020204" pitchFamily="34" charset="0"/>
              </a:rPr>
              <a:t>‘digital.global’ </a:t>
            </a:r>
            <a:r>
              <a:rPr lang="en-US" sz="3400">
                <a:solidFill>
                  <a:srgbClr val="595959"/>
                </a:solidFill>
                <a:latin typeface="Arial" panose="020B0604020202020204" pitchFamily="34" charset="0"/>
                <a:cs typeface="Arial" panose="020B0604020202020204" pitchFamily="34" charset="0"/>
              </a:rPr>
              <a:t>network for digital innovations and leaps in development to achieve the SDGs</a:t>
            </a:r>
            <a:endParaRPr lang="en-GB" sz="3400" dirty="0">
              <a:solidFill>
                <a:srgbClr val="595959"/>
              </a:solidFill>
            </a:endParaRPr>
          </a:p>
        </p:txBody>
      </p:sp>
      <p:pic>
        <p:nvPicPr>
          <p:cNvPr id="8" name="Grafik 7" descr="Overview of the digital.global network by BMZ / GIZ with different stakeholder groups such as Digital Economy, Networks, Science, Civil Society, Multilateral partners, implementing organisations">
            <a:extLst>
              <a:ext uri="{FF2B5EF4-FFF2-40B4-BE49-F238E27FC236}">
                <a16:creationId xmlns:a16="http://schemas.microsoft.com/office/drawing/2014/main" id="{268DB196-970A-89E3-EE48-401DB3D3F45F}"/>
              </a:ext>
              <a:ext uri="{C183D7F6-B498-43B3-948B-1728B52AA6E4}">
                <adec:decorative xmlns:adec="http://schemas.microsoft.com/office/drawing/2017/decorative" val="0"/>
              </a:ext>
            </a:extLst>
          </p:cNvPr>
          <p:cNvPicPr>
            <a:picLocks noChangeAspect="1"/>
          </p:cNvPicPr>
          <p:nvPr/>
        </p:nvPicPr>
        <p:blipFill rotWithShape="1">
          <a:blip r:embed="rId3"/>
          <a:srcRect l="1951" t="2279" r="1455" b="2059"/>
          <a:stretch/>
        </p:blipFill>
        <p:spPr>
          <a:xfrm>
            <a:off x="838199" y="1572364"/>
            <a:ext cx="8850088" cy="4676036"/>
          </a:xfrm>
          <a:prstGeom prst="rect">
            <a:avLst/>
          </a:prstGeom>
        </p:spPr>
      </p:pic>
      <p:pic>
        <p:nvPicPr>
          <p:cNvPr id="9" name="Grafik 8" descr="Logo of BMZ / GIZ project with the name digital global">
            <a:extLst>
              <a:ext uri="{FF2B5EF4-FFF2-40B4-BE49-F238E27FC236}">
                <a16:creationId xmlns:a16="http://schemas.microsoft.com/office/drawing/2014/main" id="{66B74DBB-9365-23C4-60CB-DD47BFFCA83A}"/>
              </a:ext>
            </a:extLst>
          </p:cNvPr>
          <p:cNvPicPr>
            <a:picLocks noChangeAspect="1"/>
          </p:cNvPicPr>
          <p:nvPr/>
        </p:nvPicPr>
        <p:blipFill>
          <a:blip r:embed="rId4"/>
          <a:stretch>
            <a:fillRect/>
          </a:stretch>
        </p:blipFill>
        <p:spPr>
          <a:xfrm>
            <a:off x="10290851" y="1654113"/>
            <a:ext cx="1612250" cy="1132572"/>
          </a:xfrm>
          <a:prstGeom prst="rect">
            <a:avLst/>
          </a:prstGeom>
        </p:spPr>
      </p:pic>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5</a:t>
            </a:fld>
            <a:endParaRPr lang="en-GB"/>
          </a:p>
        </p:txBody>
      </p:sp>
    </p:spTree>
    <p:extLst>
      <p:ext uri="{BB962C8B-B14F-4D97-AF65-F5344CB8AC3E}">
        <p14:creationId xmlns:p14="http://schemas.microsoft.com/office/powerpoint/2010/main" val="3604635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38199" y="212721"/>
            <a:ext cx="9502423" cy="1325563"/>
          </a:xfrm>
        </p:spPr>
        <p:txBody>
          <a:bodyPr>
            <a:noAutofit/>
          </a:bodyPr>
          <a:lstStyle/>
          <a:p>
            <a:r>
              <a:rPr lang="en-US" sz="3400">
                <a:solidFill>
                  <a:srgbClr val="595959"/>
                </a:solidFill>
                <a:latin typeface="Arial" panose="020B0604020202020204" pitchFamily="34" charset="0"/>
                <a:cs typeface="Arial" panose="020B0604020202020204" pitchFamily="34" charset="0"/>
              </a:rPr>
              <a:t>BMZ / GIZ </a:t>
            </a:r>
            <a:r>
              <a:rPr lang="en-US" sz="3400" b="1">
                <a:solidFill>
                  <a:srgbClr val="595959"/>
                </a:solidFill>
                <a:latin typeface="Arial" panose="020B0604020202020204" pitchFamily="34" charset="0"/>
                <a:cs typeface="Arial" panose="020B0604020202020204" pitchFamily="34" charset="0"/>
              </a:rPr>
              <a:t>‘digilab’</a:t>
            </a:r>
            <a:r>
              <a:rPr lang="en-US" sz="3400">
                <a:solidFill>
                  <a:srgbClr val="595959"/>
                </a:solidFill>
                <a:latin typeface="Arial" panose="020B0604020202020204" pitchFamily="34" charset="0"/>
                <a:cs typeface="Arial" panose="020B0604020202020204" pitchFamily="34" charset="0"/>
              </a:rPr>
              <a:t>, an innovation lab and booster for the best digital ideas in international cooperation</a:t>
            </a:r>
            <a:endParaRPr lang="en-GB" sz="3400" dirty="0">
              <a:solidFill>
                <a:srgbClr val="595959"/>
              </a:solidFill>
            </a:endParaRPr>
          </a:p>
        </p:txBody>
      </p:sp>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6</a:t>
            </a:fld>
            <a:endParaRPr lang="en-GB"/>
          </a:p>
        </p:txBody>
      </p:sp>
      <p:pic>
        <p:nvPicPr>
          <p:cNvPr id="3" name="Grafik 2">
            <a:extLst>
              <a:ext uri="{FF2B5EF4-FFF2-40B4-BE49-F238E27FC236}">
                <a16:creationId xmlns:a16="http://schemas.microsoft.com/office/drawing/2014/main" id="{047B7D9C-AB71-3FDD-BEB5-F98C87CD318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476089" y="1867867"/>
            <a:ext cx="1425903" cy="931778"/>
          </a:xfrm>
          <a:prstGeom prst="rect">
            <a:avLst/>
          </a:prstGeom>
        </p:spPr>
      </p:pic>
      <p:sp>
        <p:nvSpPr>
          <p:cNvPr id="4" name="Textfeld 3">
            <a:extLst>
              <a:ext uri="{FF2B5EF4-FFF2-40B4-BE49-F238E27FC236}">
                <a16:creationId xmlns:a16="http://schemas.microsoft.com/office/drawing/2014/main" id="{F03DF993-D897-C352-3166-A3604E367514}"/>
              </a:ext>
            </a:extLst>
          </p:cNvPr>
          <p:cNvSpPr txBox="1"/>
          <p:nvPr/>
        </p:nvSpPr>
        <p:spPr>
          <a:xfrm>
            <a:off x="520281" y="4434447"/>
            <a:ext cx="3038681" cy="1215717"/>
          </a:xfrm>
          <a:prstGeom prst="rect">
            <a:avLst/>
          </a:prstGeom>
          <a:noFill/>
        </p:spPr>
        <p:txBody>
          <a:bodyPr wrap="square">
            <a:spAutoFit/>
          </a:bodyPr>
          <a:lstStyle/>
          <a:p>
            <a:pPr algn="ctr">
              <a:spcAft>
                <a:spcPts val="600"/>
              </a:spcAft>
            </a:pPr>
            <a:r>
              <a:rPr kumimoji="0" lang="en-US" sz="2000" b="1" i="0" u="none" strike="noStrike" kern="1200" cap="none" spc="0" normalizeH="0" baseline="0" noProof="0">
                <a:ln>
                  <a:noFill/>
                </a:ln>
                <a:solidFill>
                  <a:srgbClr val="595959"/>
                </a:solidFill>
                <a:effectLst/>
                <a:uLnTx/>
                <a:uFillTx/>
                <a:latin typeface="Arial"/>
                <a:ea typeface="+mn-ea"/>
                <a:cs typeface="Arial"/>
              </a:rPr>
              <a:t>Innovate 2030</a:t>
            </a:r>
          </a:p>
          <a:p>
            <a:pPr algn="ctr">
              <a:spcAft>
                <a:spcPts val="600"/>
              </a:spcAft>
            </a:pPr>
            <a:r>
              <a:rPr lang="en-US" sz="1600">
                <a:solidFill>
                  <a:srgbClr val="595959"/>
                </a:solidFill>
                <a:latin typeface="Arial"/>
                <a:cs typeface="Arial"/>
              </a:rPr>
              <a:t>Digital solutions for </a:t>
            </a:r>
            <a:br>
              <a:rPr lang="en-US" sz="1600">
                <a:solidFill>
                  <a:srgbClr val="595959"/>
                </a:solidFill>
                <a:latin typeface="Arial"/>
                <a:cs typeface="Arial"/>
              </a:rPr>
            </a:br>
            <a:r>
              <a:rPr lang="en-US" sz="1600">
                <a:solidFill>
                  <a:srgbClr val="595959"/>
                </a:solidFill>
                <a:latin typeface="Arial"/>
                <a:cs typeface="Arial"/>
              </a:rPr>
              <a:t>climate-smart cities: a global innovation programme</a:t>
            </a:r>
            <a:endParaRPr lang="de-DE" sz="1600">
              <a:solidFill>
                <a:srgbClr val="595959"/>
              </a:solidFill>
            </a:endParaRPr>
          </a:p>
        </p:txBody>
      </p:sp>
      <p:sp>
        <p:nvSpPr>
          <p:cNvPr id="7" name="Textfeld 6">
            <a:extLst>
              <a:ext uri="{FF2B5EF4-FFF2-40B4-BE49-F238E27FC236}">
                <a16:creationId xmlns:a16="http://schemas.microsoft.com/office/drawing/2014/main" id="{699F0A6B-D7A3-CDBB-69F1-4D8620AEF6E9}"/>
              </a:ext>
            </a:extLst>
          </p:cNvPr>
          <p:cNvSpPr txBox="1"/>
          <p:nvPr/>
        </p:nvSpPr>
        <p:spPr>
          <a:xfrm>
            <a:off x="3801225" y="4445556"/>
            <a:ext cx="2930628" cy="1277273"/>
          </a:xfrm>
          <a:prstGeom prst="rect">
            <a:avLst/>
          </a:prstGeom>
          <a:noFill/>
        </p:spPr>
        <p:txBody>
          <a:bodyPr wrap="square">
            <a:spAutoFit/>
          </a:bodyPr>
          <a:lstStyle/>
          <a:p>
            <a:pPr algn="ctr">
              <a:spcAft>
                <a:spcPts val="600"/>
              </a:spcAft>
            </a:pPr>
            <a:r>
              <a:rPr kumimoji="0" lang="en-US" sz="2000" b="1" i="0" u="none" strike="noStrike" kern="1200" cap="none" spc="0" normalizeH="0" baseline="0" noProof="0">
                <a:ln>
                  <a:noFill/>
                </a:ln>
                <a:solidFill>
                  <a:srgbClr val="595959"/>
                </a:solidFill>
                <a:effectLst/>
                <a:uLnTx/>
                <a:uFillTx/>
                <a:latin typeface="Arial"/>
                <a:ea typeface="+mn-ea"/>
                <a:cs typeface="Arial"/>
              </a:rPr>
              <a:t>Digital Health Innovation Accelerator</a:t>
            </a:r>
          </a:p>
          <a:p>
            <a:pPr algn="ctr">
              <a:spcAft>
                <a:spcPts val="600"/>
              </a:spcAft>
            </a:pPr>
            <a:r>
              <a:rPr lang="en-US" sz="1600">
                <a:solidFill>
                  <a:srgbClr val="595959"/>
                </a:solidFill>
                <a:latin typeface="Arial"/>
                <a:cs typeface="Arial"/>
              </a:rPr>
              <a:t>Digital solutions to combat the pandemic Covid-19</a:t>
            </a:r>
            <a:endParaRPr lang="de-DE" sz="1600">
              <a:solidFill>
                <a:srgbClr val="595959"/>
              </a:solidFill>
            </a:endParaRPr>
          </a:p>
        </p:txBody>
      </p:sp>
      <p:sp>
        <p:nvSpPr>
          <p:cNvPr id="10" name="Textfeld 9">
            <a:extLst>
              <a:ext uri="{FF2B5EF4-FFF2-40B4-BE49-F238E27FC236}">
                <a16:creationId xmlns:a16="http://schemas.microsoft.com/office/drawing/2014/main" id="{B63FB162-07B4-A177-E3C3-8EEDF3703A66}"/>
              </a:ext>
            </a:extLst>
          </p:cNvPr>
          <p:cNvSpPr txBox="1"/>
          <p:nvPr/>
        </p:nvSpPr>
        <p:spPr>
          <a:xfrm>
            <a:off x="6974116" y="4434447"/>
            <a:ext cx="2938591" cy="1523494"/>
          </a:xfrm>
          <a:prstGeom prst="rect">
            <a:avLst/>
          </a:prstGeom>
          <a:noFill/>
        </p:spPr>
        <p:txBody>
          <a:bodyPr wrap="square">
            <a:spAutoFit/>
          </a:bodyPr>
          <a:lstStyle/>
          <a:p>
            <a:pPr algn="ctr">
              <a:spcAft>
                <a:spcPts val="600"/>
              </a:spcAft>
            </a:pPr>
            <a:r>
              <a:rPr kumimoji="0" lang="en-US" sz="2000" b="1" i="0" u="none" strike="noStrike" kern="1200" cap="none" spc="0" normalizeH="0" baseline="0" noProof="0">
                <a:ln>
                  <a:noFill/>
                </a:ln>
                <a:solidFill>
                  <a:srgbClr val="595959"/>
                </a:solidFill>
                <a:effectLst/>
                <a:uLnTx/>
                <a:uFillTx/>
                <a:latin typeface="Arial"/>
                <a:ea typeface="+mn-ea"/>
                <a:cs typeface="Arial"/>
              </a:rPr>
              <a:t>Inclusive </a:t>
            </a:r>
            <a:br>
              <a:rPr kumimoji="0" lang="en-US" sz="2000" b="1" i="0" u="none" strike="noStrike" kern="1200" cap="none" spc="0" normalizeH="0" baseline="0" noProof="0">
                <a:ln>
                  <a:noFill/>
                </a:ln>
                <a:solidFill>
                  <a:srgbClr val="595959"/>
                </a:solidFill>
                <a:effectLst/>
                <a:uLnTx/>
                <a:uFillTx/>
                <a:latin typeface="Arial"/>
                <a:ea typeface="+mn-ea"/>
                <a:cs typeface="Arial"/>
              </a:rPr>
            </a:br>
            <a:r>
              <a:rPr kumimoji="0" lang="en-US" sz="2000" b="1" i="0" u="none" strike="noStrike" kern="1200" cap="none" spc="0" normalizeH="0" baseline="0" noProof="0">
                <a:ln>
                  <a:noFill/>
                </a:ln>
                <a:solidFill>
                  <a:srgbClr val="595959"/>
                </a:solidFill>
                <a:effectLst/>
                <a:uLnTx/>
                <a:uFillTx/>
                <a:latin typeface="Arial"/>
                <a:ea typeface="+mn-ea"/>
                <a:cs typeface="Arial"/>
              </a:rPr>
              <a:t>Innovation 2030</a:t>
            </a:r>
          </a:p>
          <a:p>
            <a:pPr algn="ctr">
              <a:spcAft>
                <a:spcPts val="600"/>
              </a:spcAft>
            </a:pPr>
            <a:r>
              <a:rPr lang="en-US" sz="1600">
                <a:solidFill>
                  <a:srgbClr val="595959"/>
                </a:solidFill>
                <a:latin typeface="Arial"/>
                <a:cs typeface="Arial"/>
              </a:rPr>
              <a:t>Ensure open access to high-quality Earth observation data suitable for machine learning</a:t>
            </a:r>
            <a:endParaRPr lang="de-DE" sz="1600">
              <a:solidFill>
                <a:srgbClr val="595959"/>
              </a:solidFill>
            </a:endParaRPr>
          </a:p>
        </p:txBody>
      </p:sp>
      <p:pic>
        <p:nvPicPr>
          <p:cNvPr id="11" name="Grafik 10">
            <a:extLst>
              <a:ext uri="{FF2B5EF4-FFF2-40B4-BE49-F238E27FC236}">
                <a16:creationId xmlns:a16="http://schemas.microsoft.com/office/drawing/2014/main" id="{31547165-AB74-6FA4-B7BF-5B96F3612068}"/>
              </a:ext>
              <a:ext uri="{C183D7F6-B498-43B3-948B-1728B52AA6E4}">
                <adec:decorative xmlns:adec="http://schemas.microsoft.com/office/drawing/2017/decorative" val="1"/>
              </a:ext>
            </a:extLst>
          </p:cNvPr>
          <p:cNvPicPr>
            <a:picLocks noChangeAspect="1"/>
          </p:cNvPicPr>
          <p:nvPr/>
        </p:nvPicPr>
        <p:blipFill rotWithShape="1">
          <a:blip r:embed="rId4"/>
          <a:srcRect b="24373"/>
          <a:stretch/>
        </p:blipFill>
        <p:spPr>
          <a:xfrm>
            <a:off x="7099464" y="1856251"/>
            <a:ext cx="2813242" cy="2449816"/>
          </a:xfrm>
          <a:prstGeom prst="rect">
            <a:avLst/>
          </a:prstGeom>
        </p:spPr>
      </p:pic>
      <p:sp>
        <p:nvSpPr>
          <p:cNvPr id="12" name="Textfeld 11">
            <a:extLst>
              <a:ext uri="{FF2B5EF4-FFF2-40B4-BE49-F238E27FC236}">
                <a16:creationId xmlns:a16="http://schemas.microsoft.com/office/drawing/2014/main" id="{4A110710-6E86-DC70-547E-CB300E02E6DB}"/>
              </a:ext>
              <a:ext uri="{C183D7F6-B498-43B3-948B-1728B52AA6E4}">
                <adec:decorative xmlns:adec="http://schemas.microsoft.com/office/drawing/2017/decorative" val="1"/>
              </a:ext>
            </a:extLst>
          </p:cNvPr>
          <p:cNvSpPr txBox="1"/>
          <p:nvPr/>
        </p:nvSpPr>
        <p:spPr>
          <a:xfrm>
            <a:off x="7375698" y="2736010"/>
            <a:ext cx="2318327" cy="1246495"/>
          </a:xfrm>
          <a:prstGeom prst="rect">
            <a:avLst/>
          </a:prstGeom>
          <a:noFill/>
        </p:spPr>
        <p:txBody>
          <a:bodyPr wrap="square">
            <a:spAutoFit/>
          </a:bodyPr>
          <a:lstStyle/>
          <a:p>
            <a:pPr algn="ctr"/>
            <a:r>
              <a:rPr kumimoji="0" lang="en-US" sz="1400" b="1" i="0" u="none" strike="noStrike" kern="1200" cap="none" spc="0" normalizeH="0" baseline="0" noProof="0">
                <a:ln>
                  <a:noFill/>
                </a:ln>
                <a:solidFill>
                  <a:schemeClr val="bg1"/>
                </a:solidFill>
                <a:effectLst/>
                <a:uLnTx/>
                <a:uFillTx/>
                <a:latin typeface="IBM Plex Sans" panose="020B0503050203000203" pitchFamily="34" charset="0"/>
                <a:cs typeface="Arial"/>
              </a:rPr>
              <a:t>Inclusive Innovation 2030</a:t>
            </a:r>
          </a:p>
          <a:p>
            <a:pPr algn="ctr"/>
            <a:endParaRPr kumimoji="0" lang="en-US" sz="1400" b="1" i="0" u="none" strike="noStrike" kern="1200" cap="none" spc="0" normalizeH="0" baseline="0" noProof="0">
              <a:ln>
                <a:noFill/>
              </a:ln>
              <a:solidFill>
                <a:schemeClr val="bg1"/>
              </a:solidFill>
              <a:effectLst/>
              <a:uLnTx/>
              <a:uFillTx/>
              <a:latin typeface="IBM Plex Sans" panose="020B0503050203000203" pitchFamily="34" charset="0"/>
              <a:cs typeface="Arial"/>
            </a:endParaRPr>
          </a:p>
          <a:p>
            <a:pPr algn="ctr"/>
            <a:r>
              <a:rPr lang="en-US" sz="1100">
                <a:solidFill>
                  <a:schemeClr val="bg1"/>
                </a:solidFill>
                <a:latin typeface="IBM Plex Sans" panose="020B0503050203000203" pitchFamily="34" charset="0"/>
                <a:cs typeface="Arial"/>
              </a:rPr>
              <a:t>Ensure open access to high-quality, machine learning-ready Earth observation data</a:t>
            </a:r>
            <a:endParaRPr lang="de-DE" sz="1100">
              <a:solidFill>
                <a:schemeClr val="bg1"/>
              </a:solidFill>
              <a:latin typeface="IBM Plex Sans" panose="020B0503050203000203" pitchFamily="34" charset="0"/>
            </a:endParaRPr>
          </a:p>
        </p:txBody>
      </p:sp>
      <p:pic>
        <p:nvPicPr>
          <p:cNvPr id="13" name="Grafik 12">
            <a:extLst>
              <a:ext uri="{FF2B5EF4-FFF2-40B4-BE49-F238E27FC236}">
                <a16:creationId xmlns:a16="http://schemas.microsoft.com/office/drawing/2014/main" id="{89F01A2D-325C-C243-6028-C704B447EF2F}"/>
              </a:ext>
              <a:ext uri="{C183D7F6-B498-43B3-948B-1728B52AA6E4}">
                <adec:decorative xmlns:adec="http://schemas.microsoft.com/office/drawing/2017/decorative" val="1"/>
              </a:ext>
            </a:extLst>
          </p:cNvPr>
          <p:cNvPicPr>
            <a:picLocks noChangeAspect="1"/>
          </p:cNvPicPr>
          <p:nvPr/>
        </p:nvPicPr>
        <p:blipFill rotWithShape="1">
          <a:blip r:embed="rId5"/>
          <a:srcRect t="27432"/>
          <a:stretch/>
        </p:blipFill>
        <p:spPr>
          <a:xfrm>
            <a:off x="3918610" y="1856251"/>
            <a:ext cx="2813242" cy="2449816"/>
          </a:xfrm>
          <a:prstGeom prst="rect">
            <a:avLst/>
          </a:prstGeom>
        </p:spPr>
      </p:pic>
      <p:pic>
        <p:nvPicPr>
          <p:cNvPr id="14" name="Grafik 13">
            <a:extLst>
              <a:ext uri="{FF2B5EF4-FFF2-40B4-BE49-F238E27FC236}">
                <a16:creationId xmlns:a16="http://schemas.microsoft.com/office/drawing/2014/main" id="{E45D2371-7A83-F7FE-924E-C226D22F9DC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58310" y="1872681"/>
            <a:ext cx="2562625" cy="2433386"/>
          </a:xfrm>
          <a:prstGeom prst="rect">
            <a:avLst/>
          </a:prstGeom>
        </p:spPr>
      </p:pic>
    </p:spTree>
    <p:extLst>
      <p:ext uri="{BB962C8B-B14F-4D97-AF65-F5344CB8AC3E}">
        <p14:creationId xmlns:p14="http://schemas.microsoft.com/office/powerpoint/2010/main" val="1786957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4B858-7758-0A52-B774-34A6669B7487}"/>
              </a:ext>
            </a:extLst>
          </p:cNvPr>
          <p:cNvSpPr>
            <a:spLocks noGrp="1"/>
          </p:cNvSpPr>
          <p:nvPr>
            <p:ph type="title"/>
          </p:nvPr>
        </p:nvSpPr>
        <p:spPr>
          <a:xfrm>
            <a:off x="838199" y="201839"/>
            <a:ext cx="9857875" cy="1325563"/>
          </a:xfrm>
        </p:spPr>
        <p:txBody>
          <a:bodyPr>
            <a:normAutofit/>
          </a:bodyPr>
          <a:lstStyle/>
          <a:p>
            <a:r>
              <a:rPr lang="en-US" sz="3400">
                <a:solidFill>
                  <a:srgbClr val="595959"/>
                </a:solidFill>
                <a:latin typeface="Arial" panose="020B0604020202020204" pitchFamily="34" charset="0"/>
                <a:cs typeface="Arial" panose="020B0604020202020204" pitchFamily="34" charset="0"/>
              </a:rPr>
              <a:t>Scaling digital innovation with the</a:t>
            </a:r>
            <a:br>
              <a:rPr lang="en-US" sz="3400">
                <a:solidFill>
                  <a:srgbClr val="595959"/>
                </a:solidFill>
                <a:latin typeface="Arial" panose="020B0604020202020204" pitchFamily="34" charset="0"/>
                <a:cs typeface="Arial" panose="020B0604020202020204" pitchFamily="34" charset="0"/>
              </a:rPr>
            </a:br>
            <a:r>
              <a:rPr lang="en-US" sz="3400" b="1">
                <a:solidFill>
                  <a:srgbClr val="595959"/>
                </a:solidFill>
                <a:latin typeface="Arial" panose="020B0604020202020204" pitchFamily="34" charset="0"/>
                <a:cs typeface="Arial" panose="020B0604020202020204" pitchFamily="34" charset="0"/>
              </a:rPr>
              <a:t>#Smart Development Fund</a:t>
            </a:r>
            <a:r>
              <a:rPr lang="en-US" sz="3400">
                <a:solidFill>
                  <a:srgbClr val="595959"/>
                </a:solidFill>
                <a:latin typeface="Arial" panose="020B0604020202020204" pitchFamily="34" charset="0"/>
                <a:cs typeface="Arial" panose="020B0604020202020204" pitchFamily="34" charset="0"/>
              </a:rPr>
              <a:t> by BMZ / GIZ</a:t>
            </a:r>
            <a:endParaRPr lang="en-GB" sz="3400" dirty="0">
              <a:solidFill>
                <a:srgbClr val="595959"/>
              </a:solidFill>
            </a:endParaRPr>
          </a:p>
        </p:txBody>
      </p:sp>
      <p:sp>
        <p:nvSpPr>
          <p:cNvPr id="5" name="Footer Placeholder 4">
            <a:extLst>
              <a:ext uri="{FF2B5EF4-FFF2-40B4-BE49-F238E27FC236}">
                <a16:creationId xmlns:a16="http://schemas.microsoft.com/office/drawing/2014/main" id="{493486FE-45C2-3C89-C954-3B3AC63FE8B8}"/>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a:t>#ZeroCon24</a:t>
            </a:r>
            <a:endParaRPr lang="en-GB" dirty="0"/>
          </a:p>
        </p:txBody>
      </p:sp>
      <p:sp>
        <p:nvSpPr>
          <p:cNvPr id="6" name="Slide Number Placeholder 5">
            <a:extLst>
              <a:ext uri="{FF2B5EF4-FFF2-40B4-BE49-F238E27FC236}">
                <a16:creationId xmlns:a16="http://schemas.microsoft.com/office/drawing/2014/main" id="{0A434FAB-DF78-BB7C-E7DD-18ED148378B8}"/>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7</a:t>
            </a:fld>
            <a:endParaRPr lang="en-GB"/>
          </a:p>
        </p:txBody>
      </p:sp>
      <p:pic>
        <p:nvPicPr>
          <p:cNvPr id="8" name="Grafik 7">
            <a:extLst>
              <a:ext uri="{FF2B5EF4-FFF2-40B4-BE49-F238E27FC236}">
                <a16:creationId xmlns:a16="http://schemas.microsoft.com/office/drawing/2014/main" id="{4E5889B5-28F8-D330-455D-ED4A04D3946B}"/>
              </a:ext>
              <a:ext uri="{C183D7F6-B498-43B3-948B-1728B52AA6E4}">
                <adec:decorative xmlns:adec="http://schemas.microsoft.com/office/drawing/2017/decorative" val="1"/>
              </a:ext>
            </a:extLst>
          </p:cNvPr>
          <p:cNvPicPr>
            <a:picLocks noChangeAspect="1"/>
          </p:cNvPicPr>
          <p:nvPr/>
        </p:nvPicPr>
        <p:blipFill rotWithShape="1">
          <a:blip r:embed="rId3"/>
          <a:srcRect l="13026" r="11399"/>
          <a:stretch/>
        </p:blipFill>
        <p:spPr>
          <a:xfrm>
            <a:off x="9982200" y="1707614"/>
            <a:ext cx="1814302" cy="1144214"/>
          </a:xfrm>
          <a:prstGeom prst="rect">
            <a:avLst/>
          </a:prstGeom>
        </p:spPr>
      </p:pic>
      <p:pic>
        <p:nvPicPr>
          <p:cNvPr id="9" name="Grafik 8" descr="Screenshot of the website of the smart development fund displaying &quot;scaling innovation in an interconnected world&quot;">
            <a:extLst>
              <a:ext uri="{FF2B5EF4-FFF2-40B4-BE49-F238E27FC236}">
                <a16:creationId xmlns:a16="http://schemas.microsoft.com/office/drawing/2014/main" id="{5A454853-B6BD-F330-559E-15E4674463A3}"/>
              </a:ext>
            </a:extLst>
          </p:cNvPr>
          <p:cNvPicPr>
            <a:picLocks noChangeAspect="1"/>
          </p:cNvPicPr>
          <p:nvPr/>
        </p:nvPicPr>
        <p:blipFill>
          <a:blip r:embed="rId4"/>
          <a:stretch>
            <a:fillRect/>
          </a:stretch>
        </p:blipFill>
        <p:spPr>
          <a:xfrm>
            <a:off x="838199" y="1647286"/>
            <a:ext cx="8679004" cy="4547466"/>
          </a:xfrm>
          <a:prstGeom prst="rect">
            <a:avLst/>
          </a:prstGeom>
        </p:spPr>
      </p:pic>
      <p:pic>
        <p:nvPicPr>
          <p:cNvPr id="15" name="Grafik 14" descr="The project is implemented by GIZ on behalf of BMZ, co-funded by the European Union and other donors.">
            <a:extLst>
              <a:ext uri="{FF2B5EF4-FFF2-40B4-BE49-F238E27FC236}">
                <a16:creationId xmlns:a16="http://schemas.microsoft.com/office/drawing/2014/main" id="{D6A0426A-013B-13C5-569D-E61F54E16BE9}"/>
              </a:ext>
            </a:extLst>
          </p:cNvPr>
          <p:cNvPicPr>
            <a:picLocks noChangeAspect="1"/>
          </p:cNvPicPr>
          <p:nvPr/>
        </p:nvPicPr>
        <p:blipFill>
          <a:blip r:embed="rId5"/>
          <a:stretch>
            <a:fillRect/>
          </a:stretch>
        </p:blipFill>
        <p:spPr>
          <a:xfrm>
            <a:off x="6192483" y="5256745"/>
            <a:ext cx="3192386" cy="798097"/>
          </a:xfrm>
          <a:prstGeom prst="rect">
            <a:avLst/>
          </a:prstGeom>
        </p:spPr>
      </p:pic>
    </p:spTree>
    <p:extLst>
      <p:ext uri="{BB962C8B-B14F-4D97-AF65-F5344CB8AC3E}">
        <p14:creationId xmlns:p14="http://schemas.microsoft.com/office/powerpoint/2010/main" val="2408589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782FC-8B01-42F4-8056-DCC2EFED95D1}"/>
              </a:ext>
            </a:extLst>
          </p:cNvPr>
          <p:cNvSpPr>
            <a:spLocks noGrp="1"/>
          </p:cNvSpPr>
          <p:nvPr>
            <p:ph type="ctrTitle"/>
          </p:nvPr>
        </p:nvSpPr>
        <p:spPr>
          <a:xfrm>
            <a:off x="632178" y="1064307"/>
            <a:ext cx="10851610" cy="1434024"/>
          </a:xfrm>
        </p:spPr>
        <p:txBody>
          <a:bodyPr>
            <a:normAutofit/>
          </a:bodyPr>
          <a:lstStyle/>
          <a:p>
            <a:r>
              <a:rPr lang="en-US" sz="7200">
                <a:solidFill>
                  <a:srgbClr val="595959"/>
                </a:solidFill>
              </a:rPr>
              <a:t>Thank you!</a:t>
            </a:r>
            <a:endParaRPr lang="en-GB" dirty="0">
              <a:solidFill>
                <a:srgbClr val="595959"/>
              </a:solidFill>
            </a:endParaRPr>
          </a:p>
        </p:txBody>
      </p:sp>
      <p:sp>
        <p:nvSpPr>
          <p:cNvPr id="3" name="Subtitle 2">
            <a:extLst>
              <a:ext uri="{FF2B5EF4-FFF2-40B4-BE49-F238E27FC236}">
                <a16:creationId xmlns:a16="http://schemas.microsoft.com/office/drawing/2014/main" id="{28D29E75-4221-A94E-345A-B32600075CE2}"/>
              </a:ext>
            </a:extLst>
          </p:cNvPr>
          <p:cNvSpPr>
            <a:spLocks noGrp="1"/>
          </p:cNvSpPr>
          <p:nvPr>
            <p:ph type="subTitle" idx="1"/>
          </p:nvPr>
        </p:nvSpPr>
        <p:spPr>
          <a:xfrm>
            <a:off x="573504" y="2946005"/>
            <a:ext cx="11192672" cy="2701413"/>
          </a:xfrm>
        </p:spPr>
        <p:txBody>
          <a:bodyPr>
            <a:normAutofit/>
          </a:bodyPr>
          <a:lstStyle/>
          <a:p>
            <a:r>
              <a:rPr lang="en-US" sz="2800">
                <a:solidFill>
                  <a:srgbClr val="595959"/>
                </a:solidFill>
              </a:rPr>
              <a:t> Dr. Bernd Schramm</a:t>
            </a:r>
            <a:endParaRPr lang="en-US" sz="2800" dirty="0">
              <a:solidFill>
                <a:srgbClr val="595959"/>
              </a:solidFill>
            </a:endParaRPr>
          </a:p>
          <a:p>
            <a:r>
              <a:rPr lang="en-US" sz="2800">
                <a:solidFill>
                  <a:srgbClr val="595959"/>
                </a:solidFill>
              </a:rPr>
              <a:t>Deutsche Gesellschaft für Internationale Zusammenarbeit (GIZ) GmbH</a:t>
            </a:r>
          </a:p>
          <a:p>
            <a:r>
              <a:rPr lang="en-US" sz="2800">
                <a:solidFill>
                  <a:srgbClr val="595959"/>
                </a:solidFill>
              </a:rPr>
              <a:t>Global Project Inclusion of Persons with Disabilities</a:t>
            </a:r>
          </a:p>
          <a:p>
            <a:r>
              <a:rPr lang="en-US" sz="2800">
                <a:solidFill>
                  <a:srgbClr val="595959"/>
                </a:solidFill>
                <a:hlinkClick r:id="rId3">
                  <a:extLst>
                    <a:ext uri="{A12FA001-AC4F-418D-AE19-62706E023703}">
                      <ahyp:hlinkClr xmlns:ahyp="http://schemas.microsoft.com/office/drawing/2018/hyperlinkcolor" val="tx"/>
                    </a:ext>
                  </a:extLst>
                </a:hlinkClick>
              </a:rPr>
              <a:t>Bernd.Schramm@giz.de</a:t>
            </a:r>
            <a:endParaRPr lang="en-US" sz="2800">
              <a:solidFill>
                <a:srgbClr val="595959"/>
              </a:solidFill>
            </a:endParaRPr>
          </a:p>
          <a:p>
            <a:r>
              <a:rPr lang="en-US" sz="2800">
                <a:solidFill>
                  <a:srgbClr val="595959"/>
                </a:solidFill>
                <a:hlinkClick r:id="rId4">
                  <a:extLst>
                    <a:ext uri="{A12FA001-AC4F-418D-AE19-62706E023703}">
                      <ahyp:hlinkClr xmlns:ahyp="http://schemas.microsoft.com/office/drawing/2018/hyperlinkcolor" val="tx"/>
                    </a:ext>
                  </a:extLst>
                </a:hlinkClick>
              </a:rPr>
              <a:t>www.giz.de</a:t>
            </a:r>
            <a:endParaRPr lang="en-US" sz="2800">
              <a:solidFill>
                <a:srgbClr val="595959"/>
              </a:solidFill>
            </a:endParaRPr>
          </a:p>
          <a:p>
            <a:endParaRPr lang="en-US" sz="2800" dirty="0">
              <a:solidFill>
                <a:srgbClr val="595959"/>
              </a:solidFill>
            </a:endParaRPr>
          </a:p>
        </p:txBody>
      </p:sp>
      <p:sp>
        <p:nvSpPr>
          <p:cNvPr id="6" name="Footer Placeholder 5">
            <a:extLst>
              <a:ext uri="{FF2B5EF4-FFF2-40B4-BE49-F238E27FC236}">
                <a16:creationId xmlns:a16="http://schemas.microsoft.com/office/drawing/2014/main" id="{EA6B4AAB-13CC-0101-7D17-6ABAF03583F8}"/>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#ZeroCon24</a:t>
            </a:r>
            <a:endParaRPr lang="en-GB" dirty="0"/>
          </a:p>
        </p:txBody>
      </p:sp>
      <p:sp>
        <p:nvSpPr>
          <p:cNvPr id="7" name="Slide Number Placeholder 6">
            <a:extLst>
              <a:ext uri="{FF2B5EF4-FFF2-40B4-BE49-F238E27FC236}">
                <a16:creationId xmlns:a16="http://schemas.microsoft.com/office/drawing/2014/main" id="{59DF2F47-DE12-0075-6EDB-366148F7F176}"/>
              </a:ext>
              <a:ext uri="{C183D7F6-B498-43B3-948B-1728B52AA6E4}">
                <adec:decorative xmlns:adec="http://schemas.microsoft.com/office/drawing/2017/decorative" val="1"/>
              </a:ext>
            </a:extLst>
          </p:cNvPr>
          <p:cNvSpPr>
            <a:spLocks noGrp="1"/>
          </p:cNvSpPr>
          <p:nvPr>
            <p:ph type="sldNum" sz="quarter" idx="12"/>
          </p:nvPr>
        </p:nvSpPr>
        <p:spPr/>
        <p:txBody>
          <a:bodyPr/>
          <a:lstStyle/>
          <a:p>
            <a:fld id="{1195A9E4-2CE9-4E32-BE85-7C32F0F78A6D}" type="slidenum">
              <a:rPr lang="en-GB" smtClean="0"/>
              <a:t>8</a:t>
            </a:fld>
            <a:endParaRPr lang="en-GB"/>
          </a:p>
        </p:txBody>
      </p:sp>
    </p:spTree>
    <p:extLst>
      <p:ext uri="{BB962C8B-B14F-4D97-AF65-F5344CB8AC3E}">
        <p14:creationId xmlns:p14="http://schemas.microsoft.com/office/powerpoint/2010/main" val="2399505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Words>
  <Application>Microsoft Office PowerPoint</Application>
  <PresentationFormat>Breitbild</PresentationFormat>
  <Paragraphs>117</Paragraphs>
  <Slides>8</Slides>
  <Notes>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8</vt:i4>
      </vt:variant>
    </vt:vector>
  </HeadingPairs>
  <TitlesOfParts>
    <vt:vector size="15" baseType="lpstr">
      <vt:lpstr>Arial</vt:lpstr>
      <vt:lpstr>Calibri</vt:lpstr>
      <vt:lpstr>Calibri Light</vt:lpstr>
      <vt:lpstr>IBM Plex Sans</vt:lpstr>
      <vt:lpstr>Roboto</vt:lpstr>
      <vt:lpstr>Symbol</vt:lpstr>
      <vt:lpstr>Office Theme</vt:lpstr>
      <vt:lpstr>Increasing impact through partnerships and innovations </vt:lpstr>
      <vt:lpstr>Deutsche Gesellschaft für Internationale Zusammenarbeit (GIZ) </vt:lpstr>
      <vt:lpstr>Why GIZ has joined the Zero Project Scaling Solutions programme as a partner </vt:lpstr>
      <vt:lpstr>What GIZ brings to the partnership with Zero Project, how innovators can benefit from this </vt:lpstr>
      <vt:lpstr>BMZ / GIZ ‘digital.global’ network for digital innovations and leaps in development to achieve the SDGs</vt:lpstr>
      <vt:lpstr>BMZ / GIZ ‘digilab’, an innovation lab and booster for the best digital ideas in international cooperation</vt:lpstr>
      <vt:lpstr>Scaling digital innovation with the #Smart Development Fund by BMZ / GIZ</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Katerina Stanton Balazs</dc:creator>
  <cp:lastModifiedBy>Thomas Truemper</cp:lastModifiedBy>
  <cp:revision>16</cp:revision>
  <dcterms:created xsi:type="dcterms:W3CDTF">2022-12-05T13:52:15Z</dcterms:created>
  <dcterms:modified xsi:type="dcterms:W3CDTF">2024-02-13T15:35:40Z</dcterms:modified>
</cp:coreProperties>
</file>