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8" r:id="rId2"/>
    <p:sldId id="329" r:id="rId3"/>
    <p:sldId id="341" r:id="rId4"/>
    <p:sldId id="339" r:id="rId5"/>
    <p:sldId id="340" r:id="rId6"/>
    <p:sldId id="342" r:id="rId7"/>
    <p:sldId id="325" r:id="rId8"/>
    <p:sldId id="334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728E"/>
    <a:srgbClr val="DAE8B1"/>
    <a:srgbClr val="EF5674"/>
    <a:srgbClr val="7F4791"/>
    <a:srgbClr val="F59A41"/>
    <a:srgbClr val="AFCE82"/>
    <a:srgbClr val="FFFFFF"/>
    <a:srgbClr val="94DBEC"/>
    <a:srgbClr val="87C540"/>
    <a:srgbClr val="412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724AA8-257D-A496-3CE7-121F48DAE76A}" v="4" dt="2024-02-09T07:05:55.172"/>
    <p1510:client id="{8E19FADC-4636-5AB4-1C7B-2A5539F7BCDF}" v="15" dt="2024-02-09T07:04:46.048"/>
    <p1510:client id="{D188FB65-5AFB-BAD8-92FA-DE99E71C4E09}" v="26" dt="2024-02-09T04:27:48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7" autoAdjust="0"/>
    <p:restoredTop sz="86467" autoAdjust="0"/>
  </p:normalViewPr>
  <p:slideViewPr>
    <p:cSldViewPr snapToGrid="0">
      <p:cViewPr varScale="1">
        <p:scale>
          <a:sx n="81" d="100"/>
          <a:sy n="81" d="100"/>
        </p:scale>
        <p:origin x="126" y="73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Please add your notes here.</a:t>
            </a:r>
          </a:p>
          <a:p>
            <a:r>
              <a:rPr lang="en-US"/>
              <a:t>Title; First name, last name of speaker(s); Name of Organization, Name of Country, Name of Session (as written in Agenda)</a:t>
            </a:r>
          </a:p>
          <a:p>
            <a:r>
              <a:rPr lang="en-US"/>
              <a:t>#ZeroCon24</a:t>
            </a:r>
          </a:p>
          <a:p>
            <a:r>
              <a:rPr lang="en-US"/>
              <a:t>Day and Time of Session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727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90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DECA85F-C68F-FB5C-9389-10093D1C1E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D7918E3-1E30-AE7F-01CC-90666A7E20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991-9ADE-8892-D016-6590D6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48574EEF-EF5B-7486-EB22-33987E2707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5244BB5-0282-BF69-0814-85511D59D9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13/02/2024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F8AA1B4-652F-1F0F-C324-AE6FD2A06E41}"/>
              </a:ext>
            </a:extLst>
          </p:cNvPr>
          <p:cNvSpPr txBox="1">
            <a:spLocks/>
          </p:cNvSpPr>
          <p:nvPr userDrawn="1"/>
        </p:nvSpPr>
        <p:spPr>
          <a:xfrm>
            <a:off x="404547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EEBBBC76-D106-DD5B-E522-001CAAD8E50E}"/>
              </a:ext>
            </a:extLst>
          </p:cNvPr>
          <p:cNvSpPr txBox="1">
            <a:spLocks/>
          </p:cNvSpPr>
          <p:nvPr userDrawn="1"/>
        </p:nvSpPr>
        <p:spPr>
          <a:xfrm>
            <a:off x="4039125" y="63611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#ZeroCon24</a:t>
            </a:r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AB94AF-4A7B-2243-D8AF-FC0C019ACFC5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B57246-E041-8641-4A97-EC6176874CC6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5FBE5C7-BFC6-E25F-8F2B-57C80F3F2F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13/02/2024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36435F-3B9E-CB55-DB6D-7F25D202D534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BF6AB8E-1436-422A-52C9-2A265611E5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13/02/2024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4D522E30-760A-33B7-A296-DEABC42B18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13/02/2024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33A1A4C-D71C-296D-B6F6-4AA8BED2E2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13/02/2024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761F055-2085-609D-D2A2-197158C652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13/02/2024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E3DB7EF0-40CE-729D-B519-D47396A439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13/02/2024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B028E4A-5873-043F-DD12-5434D9F79E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824" y="154309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#ZeroCon24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1052"/>
            <a:ext cx="9144000" cy="1434024"/>
          </a:xfrm>
        </p:spPr>
        <p:txBody>
          <a:bodyPr>
            <a:noAutofit/>
          </a:bodyPr>
          <a:lstStyle/>
          <a:p>
            <a:r>
              <a:rPr lang="en-US" sz="3600" b="1" dirty="0"/>
              <a:t>DISH- Disability Innovative Solutions Hub</a:t>
            </a:r>
            <a:br>
              <a:rPr lang="en-US" sz="3600" b="1" dirty="0"/>
            </a:br>
            <a:endParaRPr lang="en-GB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600" y="2656433"/>
            <a:ext cx="7924800" cy="308306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800" i="1" dirty="0"/>
              <a:t>Sayomdeb Mukherjee </a:t>
            </a:r>
          </a:p>
          <a:p>
            <a:r>
              <a:rPr lang="en-US" sz="2800" dirty="0"/>
              <a:t>EnAble India</a:t>
            </a:r>
            <a:endParaRPr lang="en-US" sz="2800" dirty="0">
              <a:cs typeface="Calibri"/>
            </a:endParaRPr>
          </a:p>
          <a:p>
            <a:r>
              <a:rPr lang="en-US" sz="2800" dirty="0"/>
              <a:t>India</a:t>
            </a:r>
          </a:p>
          <a:p>
            <a:endParaRPr lang="en-US" sz="2800" dirty="0">
              <a:cs typeface="Calibri"/>
            </a:endParaRPr>
          </a:p>
          <a:p>
            <a:r>
              <a:rPr lang="en-US" dirty="0"/>
              <a:t>DISH is one of a kind AI-based digital platform where the person and the problem are kept at the </a:t>
            </a:r>
            <a:r>
              <a:rPr lang="en-US" dirty="0" err="1"/>
              <a:t>centre</a:t>
            </a:r>
            <a:r>
              <a:rPr lang="en-US" dirty="0"/>
              <a:t> to identify assistive solutions.</a:t>
            </a:r>
            <a:endParaRPr lang="en-IN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1524000" y="6001565"/>
            <a:ext cx="896276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/>
              <a:t>Thursday, February 22, 2024</a:t>
            </a:r>
            <a:endParaRPr lang="en-US" sz="2400" b="1">
              <a:latin typeface="Arial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94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D77ADAA-FE0E-4FE8-9C60-A13F01B4F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D0D2FE-FA8D-4B49-A9AB-B09ADE4F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  <p:pic>
        <p:nvPicPr>
          <p:cNvPr id="4" name="Picture 3" descr="Dish logo, reads &quot;Dish, solutions on a platter&quot;">
            <a:extLst>
              <a:ext uri="{FF2B5EF4-FFF2-40B4-BE49-F238E27FC236}">
                <a16:creationId xmlns:a16="http://schemas.microsoft.com/office/drawing/2014/main" id="{925EAA5F-4D99-4C42-9A1D-CD0ACB421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75510"/>
            <a:ext cx="4317421" cy="3529023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44EB73C-7AB7-448B-A5D0-46BEE16DBFA6}"/>
              </a:ext>
            </a:extLst>
          </p:cNvPr>
          <p:cNvSpPr txBox="1">
            <a:spLocks/>
          </p:cNvSpPr>
          <p:nvPr/>
        </p:nvSpPr>
        <p:spPr>
          <a:xfrm>
            <a:off x="585952" y="1274181"/>
            <a:ext cx="5131676" cy="70662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N" b="1"/>
              <a:t>As promised last year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433C872-A9BB-4DF9-A4F4-2AB59A1FC5A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957720" y="1274181"/>
            <a:ext cx="5131676" cy="12056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Definition of assistive solutions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1592CE1-62A2-40DF-98FD-1E3052457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2124" y="2600820"/>
            <a:ext cx="5131676" cy="32037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3200">
                <a:latin typeface="+mj-lt"/>
                <a:ea typeface="+mj-ea"/>
                <a:cs typeface="+mj-cs"/>
              </a:rPr>
              <a:t>An assistive solution can either be a </a:t>
            </a:r>
            <a:r>
              <a:rPr lang="en-US" altLang="en-US" sz="3200" b="1">
                <a:latin typeface="+mj-lt"/>
                <a:ea typeface="+mj-ea"/>
                <a:cs typeface="+mj-cs"/>
              </a:rPr>
              <a:t>product, process or program </a:t>
            </a:r>
            <a:r>
              <a:rPr lang="en-US" altLang="en-US" sz="3200">
                <a:latin typeface="+mj-lt"/>
                <a:ea typeface="+mj-ea"/>
                <a:cs typeface="+mj-cs"/>
              </a:rPr>
              <a:t>that helps a person with disabilities to overcome their barrier.</a:t>
            </a:r>
          </a:p>
          <a:p>
            <a:pPr algn="ctr">
              <a:lnSpc>
                <a:spcPct val="90000"/>
              </a:lnSpc>
            </a:pPr>
            <a:br>
              <a:rPr lang="en-US" altLang="en-US" sz="4000" b="1">
                <a:latin typeface="+mj-lt"/>
                <a:ea typeface="+mj-ea"/>
                <a:cs typeface="+mj-cs"/>
              </a:rPr>
            </a:br>
            <a:endParaRPr lang="en-US" altLang="en-US" sz="4000" b="1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56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43B83BB-9A2C-4DC4-840C-9C4A75607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D78466-E716-49A2-B051-C0793CE6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  <p:sp>
        <p:nvSpPr>
          <p:cNvPr id="4" name="&quot;Not Allowed&quot; Symbol 3">
            <a:extLst>
              <a:ext uri="{FF2B5EF4-FFF2-40B4-BE49-F238E27FC236}">
                <a16:creationId xmlns:a16="http://schemas.microsoft.com/office/drawing/2014/main" id="{D646234D-C199-4790-95DE-E691AB4A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45934">
            <a:off x="3960340" y="1326794"/>
            <a:ext cx="4271321" cy="4242758"/>
          </a:xfrm>
          <a:prstGeom prst="noSmoking">
            <a:avLst>
              <a:gd name="adj" fmla="val 850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D6EB9-C2E3-45C6-B4A6-1117EFD6EB2E}"/>
              </a:ext>
            </a:extLst>
          </p:cNvPr>
          <p:cNvSpPr/>
          <p:nvPr/>
        </p:nvSpPr>
        <p:spPr>
          <a:xfrm>
            <a:off x="3064328" y="4044728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/>
            <a:r>
              <a:rPr lang="en-US" sz="1600">
                <a:solidFill>
                  <a:srgbClr val="000000"/>
                </a:solidFill>
                <a:latin typeface="Calibri" panose="020F0502020204030204" pitchFamily="34" charset="0"/>
              </a:rPr>
              <a:t>Technology Solution</a:t>
            </a:r>
            <a:r>
              <a:rPr lang="en-US" sz="1600">
                <a:solidFill>
                  <a:srgbClr val="808080"/>
                </a:solidFill>
                <a:latin typeface="Calibri" panose="020F0502020204030204" pitchFamily="34" charset="0"/>
              </a:rPr>
              <a:t>​</a:t>
            </a:r>
            <a:endParaRPr lang="en-US" sz="160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algn="ctr" fontAlgn="base"/>
            <a:r>
              <a:rPr lang="en-US" sz="1600">
                <a:solidFill>
                  <a:srgbClr val="000000"/>
                </a:solidFill>
                <a:latin typeface="Calibri" panose="020F0502020204030204" pitchFamily="34" charset="0"/>
              </a:rPr>
              <a:t>With AI/ML search engine</a:t>
            </a:r>
            <a:endParaRPr lang="en-US" sz="1600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DE23A4-CC4D-43D3-ADD8-7CDE82B95D80}"/>
              </a:ext>
            </a:extLst>
          </p:cNvPr>
          <p:cNvSpPr/>
          <p:nvPr/>
        </p:nvSpPr>
        <p:spPr>
          <a:xfrm>
            <a:off x="6173738" y="2517736"/>
            <a:ext cx="14466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anose="020F0502020204030204" pitchFamily="34" charset="0"/>
              </a:rPr>
              <a:t>Project Discovery</a:t>
            </a:r>
            <a:endParaRPr lang="en-IN" sz="1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C6424A-3855-4721-835E-1682539B8344}"/>
              </a:ext>
            </a:extLst>
          </p:cNvPr>
          <p:cNvSpPr/>
          <p:nvPr/>
        </p:nvSpPr>
        <p:spPr>
          <a:xfrm>
            <a:off x="5640002" y="2067118"/>
            <a:ext cx="10674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anose="020F0502020204030204" pitchFamily="34" charset="0"/>
              </a:rPr>
              <a:t>Zero project</a:t>
            </a:r>
            <a:endParaRPr lang="en-IN" sz="1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F5BE80-9ECA-432D-96D6-1279D58AB7F8}"/>
              </a:ext>
            </a:extLst>
          </p:cNvPr>
          <p:cNvSpPr/>
          <p:nvPr/>
        </p:nvSpPr>
        <p:spPr>
          <a:xfrm>
            <a:off x="5365890" y="3254322"/>
            <a:ext cx="165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Unifying layer </a:t>
            </a:r>
            <a:endParaRPr lang="en-I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5589FE-A483-4807-B53D-DA4B2F347FFB}"/>
              </a:ext>
            </a:extLst>
          </p:cNvPr>
          <p:cNvSpPr/>
          <p:nvPr/>
        </p:nvSpPr>
        <p:spPr>
          <a:xfrm>
            <a:off x="4491179" y="2584306"/>
            <a:ext cx="15270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anose="020F0502020204030204" pitchFamily="34" charset="0"/>
              </a:rPr>
              <a:t>Other Aggregators</a:t>
            </a:r>
            <a:endParaRPr lang="en-IN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53DBA48-0FB4-4505-9952-E1231949DF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9076" y="2374895"/>
            <a:ext cx="0" cy="828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CCC7285-C60E-4323-A2F2-D6B8D320C8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834913" y="2799526"/>
            <a:ext cx="2" cy="404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93EC4F6-03FE-4759-92C6-A89CB1E0F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028907" y="2866176"/>
            <a:ext cx="0" cy="3374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>
            <a:extLst>
              <a:ext uri="{FF2B5EF4-FFF2-40B4-BE49-F238E27FC236}">
                <a16:creationId xmlns:a16="http://schemas.microsoft.com/office/drawing/2014/main" id="{54E2B3DE-8166-86DB-C1A1-2050161D579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777263" y="307874"/>
            <a:ext cx="4866049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lt"/>
                <a:cs typeface="+mn-lt"/>
              </a:rPr>
              <a:t>How does it work?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258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Block Arc 30">
            <a:extLst>
              <a:ext uri="{FF2B5EF4-FFF2-40B4-BE49-F238E27FC236}">
                <a16:creationId xmlns:a16="http://schemas.microsoft.com/office/drawing/2014/main" id="{80AE818C-128E-4F03-943E-08FBB9B3D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3736" y="1145119"/>
            <a:ext cx="4562521" cy="4470213"/>
          </a:xfrm>
          <a:prstGeom prst="blockArc">
            <a:avLst>
              <a:gd name="adj1" fmla="val 11880000"/>
              <a:gd name="adj2" fmla="val 16200000"/>
              <a:gd name="adj3" fmla="val 4637"/>
            </a:avLst>
          </a:prstGeom>
          <a:solidFill>
            <a:srgbClr val="412055"/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33" name="Block Arc 32">
            <a:extLst>
              <a:ext uri="{FF2B5EF4-FFF2-40B4-BE49-F238E27FC236}">
                <a16:creationId xmlns:a16="http://schemas.microsoft.com/office/drawing/2014/main" id="{91C4551A-2623-458C-98DB-97E549790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3736" y="1145119"/>
            <a:ext cx="4562521" cy="4470213"/>
          </a:xfrm>
          <a:prstGeom prst="blockArc">
            <a:avLst>
              <a:gd name="adj1" fmla="val 7560000"/>
              <a:gd name="adj2" fmla="val 11880000"/>
              <a:gd name="adj3" fmla="val 4637"/>
            </a:avLst>
          </a:prstGeom>
          <a:solidFill>
            <a:srgbClr val="412055"/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4" name="Block Arc 33">
            <a:extLst>
              <a:ext uri="{FF2B5EF4-FFF2-40B4-BE49-F238E27FC236}">
                <a16:creationId xmlns:a16="http://schemas.microsoft.com/office/drawing/2014/main" id="{AA365CF6-8FDF-4A1B-8F66-BB8B089E5B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3736" y="1145119"/>
            <a:ext cx="4562521" cy="4470213"/>
          </a:xfrm>
          <a:prstGeom prst="blockArc">
            <a:avLst>
              <a:gd name="adj1" fmla="val 3240000"/>
              <a:gd name="adj2" fmla="val 7560000"/>
              <a:gd name="adj3" fmla="val 4637"/>
            </a:avLst>
          </a:prstGeom>
          <a:solidFill>
            <a:srgbClr val="412055"/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35" name="Block Arc 34">
            <a:extLst>
              <a:ext uri="{FF2B5EF4-FFF2-40B4-BE49-F238E27FC236}">
                <a16:creationId xmlns:a16="http://schemas.microsoft.com/office/drawing/2014/main" id="{4F90F46E-17B6-46D7-939F-490ECC4CA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3736" y="1145119"/>
            <a:ext cx="4562521" cy="4470213"/>
          </a:xfrm>
          <a:prstGeom prst="blockArc">
            <a:avLst>
              <a:gd name="adj1" fmla="val 20520000"/>
              <a:gd name="adj2" fmla="val 3240000"/>
              <a:gd name="adj3" fmla="val 4637"/>
            </a:avLst>
          </a:prstGeom>
          <a:solidFill>
            <a:srgbClr val="412055"/>
          </a:solidFill>
          <a:ln>
            <a:solidFill>
              <a:srgbClr val="9A8674"/>
            </a:solidFill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6" name="Block Arc 35">
            <a:extLst>
              <a:ext uri="{FF2B5EF4-FFF2-40B4-BE49-F238E27FC236}">
                <a16:creationId xmlns:a16="http://schemas.microsoft.com/office/drawing/2014/main" id="{39EF961E-91E7-4732-8819-0AF1178233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3736" y="1145119"/>
            <a:ext cx="4562521" cy="4470213"/>
          </a:xfrm>
          <a:prstGeom prst="blockArc">
            <a:avLst>
              <a:gd name="adj1" fmla="val 16200000"/>
              <a:gd name="adj2" fmla="val 20520000"/>
              <a:gd name="adj3" fmla="val 4637"/>
            </a:avLst>
          </a:prstGeom>
          <a:solidFill>
            <a:srgbClr val="412055"/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BECA476-C98B-42CC-8EB1-3F35C5E5C6C2}"/>
              </a:ext>
            </a:extLst>
          </p:cNvPr>
          <p:cNvSpPr/>
          <p:nvPr/>
        </p:nvSpPr>
        <p:spPr>
          <a:xfrm>
            <a:off x="701771" y="1990597"/>
            <a:ext cx="1690777" cy="431321"/>
          </a:xfrm>
          <a:prstGeom prst="rect">
            <a:avLst/>
          </a:prstGeom>
          <a:solidFill>
            <a:srgbClr val="F6E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By Humans </a:t>
            </a:r>
            <a:endParaRPr lang="en-IN">
              <a:solidFill>
                <a:schemeClr val="tx1"/>
              </a:solidFill>
            </a:endParaRPr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FC905EE8-0DC6-446D-8347-3AFBBB35D380}"/>
              </a:ext>
            </a:extLst>
          </p:cNvPr>
          <p:cNvSpPr/>
          <p:nvPr/>
        </p:nvSpPr>
        <p:spPr>
          <a:xfrm>
            <a:off x="701771" y="3003767"/>
            <a:ext cx="2075929" cy="850466"/>
          </a:xfrm>
          <a:prstGeom prst="rightArrow">
            <a:avLst/>
          </a:prstGeom>
          <a:solidFill>
            <a:srgbClr val="C8DD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Enablers</a:t>
            </a:r>
            <a:endParaRPr lang="en-IN">
              <a:solidFill>
                <a:schemeClr val="tx1"/>
              </a:solidFill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73EEC6F1-FFAC-44C1-9547-8ED3F2F9E5B8}"/>
              </a:ext>
            </a:extLst>
          </p:cNvPr>
          <p:cNvSpPr/>
          <p:nvPr/>
        </p:nvSpPr>
        <p:spPr>
          <a:xfrm>
            <a:off x="5345008" y="485255"/>
            <a:ext cx="1469136" cy="1439413"/>
          </a:xfrm>
          <a:custGeom>
            <a:avLst/>
            <a:gdLst>
              <a:gd name="connsiteX0" fmla="*/ 0 w 1436290"/>
              <a:gd name="connsiteY0" fmla="*/ 718145 h 1436290"/>
              <a:gd name="connsiteX1" fmla="*/ 718145 w 1436290"/>
              <a:gd name="connsiteY1" fmla="*/ 0 h 1436290"/>
              <a:gd name="connsiteX2" fmla="*/ 1436290 w 1436290"/>
              <a:gd name="connsiteY2" fmla="*/ 718145 h 1436290"/>
              <a:gd name="connsiteX3" fmla="*/ 718145 w 1436290"/>
              <a:gd name="connsiteY3" fmla="*/ 1436290 h 1436290"/>
              <a:gd name="connsiteX4" fmla="*/ 0 w 1436290"/>
              <a:gd name="connsiteY4" fmla="*/ 718145 h 143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6290" h="1436290">
                <a:moveTo>
                  <a:pt x="0" y="718145"/>
                </a:moveTo>
                <a:cubicBezTo>
                  <a:pt x="0" y="321524"/>
                  <a:pt x="321524" y="0"/>
                  <a:pt x="718145" y="0"/>
                </a:cubicBezTo>
                <a:cubicBezTo>
                  <a:pt x="1114766" y="0"/>
                  <a:pt x="1436290" y="321524"/>
                  <a:pt x="1436290" y="718145"/>
                </a:cubicBezTo>
                <a:cubicBezTo>
                  <a:pt x="1436290" y="1114766"/>
                  <a:pt x="1114766" y="1436290"/>
                  <a:pt x="718145" y="1436290"/>
                </a:cubicBezTo>
                <a:cubicBezTo>
                  <a:pt x="321524" y="1436290"/>
                  <a:pt x="0" y="1114766"/>
                  <a:pt x="0" y="718145"/>
                </a:cubicBezTo>
                <a:close/>
              </a:path>
            </a:pathLst>
          </a:custGeom>
          <a:solidFill>
            <a:srgbClr val="D697C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580" tIns="225580" rIns="225580" bIns="22558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>
                <a:solidFill>
                  <a:schemeClr val="tx1"/>
                </a:solidFill>
              </a:rPr>
              <a:t>Education</a:t>
            </a:r>
            <a:endParaRPr lang="en-IN" sz="1500" kern="1200">
              <a:solidFill>
                <a:schemeClr val="tx1"/>
              </a:solidFill>
            </a:endParaRP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CA97D3C0-EBAB-4686-B8FD-A45C01577FBA}"/>
              </a:ext>
            </a:extLst>
          </p:cNvPr>
          <p:cNvSpPr/>
          <p:nvPr/>
        </p:nvSpPr>
        <p:spPr>
          <a:xfrm>
            <a:off x="7416934" y="1990597"/>
            <a:ext cx="1469136" cy="1439413"/>
          </a:xfrm>
          <a:custGeom>
            <a:avLst/>
            <a:gdLst>
              <a:gd name="connsiteX0" fmla="*/ 0 w 1436290"/>
              <a:gd name="connsiteY0" fmla="*/ 718145 h 1436290"/>
              <a:gd name="connsiteX1" fmla="*/ 718145 w 1436290"/>
              <a:gd name="connsiteY1" fmla="*/ 0 h 1436290"/>
              <a:gd name="connsiteX2" fmla="*/ 1436290 w 1436290"/>
              <a:gd name="connsiteY2" fmla="*/ 718145 h 1436290"/>
              <a:gd name="connsiteX3" fmla="*/ 718145 w 1436290"/>
              <a:gd name="connsiteY3" fmla="*/ 1436290 h 1436290"/>
              <a:gd name="connsiteX4" fmla="*/ 0 w 1436290"/>
              <a:gd name="connsiteY4" fmla="*/ 718145 h 143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6290" h="1436290">
                <a:moveTo>
                  <a:pt x="0" y="718145"/>
                </a:moveTo>
                <a:cubicBezTo>
                  <a:pt x="0" y="321524"/>
                  <a:pt x="321524" y="0"/>
                  <a:pt x="718145" y="0"/>
                </a:cubicBezTo>
                <a:cubicBezTo>
                  <a:pt x="1114766" y="0"/>
                  <a:pt x="1436290" y="321524"/>
                  <a:pt x="1436290" y="718145"/>
                </a:cubicBezTo>
                <a:cubicBezTo>
                  <a:pt x="1436290" y="1114766"/>
                  <a:pt x="1114766" y="1436290"/>
                  <a:pt x="718145" y="1436290"/>
                </a:cubicBezTo>
                <a:cubicBezTo>
                  <a:pt x="321524" y="1436290"/>
                  <a:pt x="0" y="1114766"/>
                  <a:pt x="0" y="718145"/>
                </a:cubicBezTo>
                <a:close/>
              </a:path>
            </a:pathLst>
          </a:custGeom>
          <a:solidFill>
            <a:srgbClr val="D697C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580" tIns="225580" rIns="225580" bIns="22558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>
                <a:solidFill>
                  <a:schemeClr val="tx1"/>
                </a:solidFill>
              </a:rPr>
              <a:t>Employment</a:t>
            </a:r>
            <a:r>
              <a:rPr lang="en-US" sz="1500" kern="1200"/>
              <a:t> </a:t>
            </a:r>
            <a:endParaRPr lang="en-IN" sz="1500" kern="120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51E0F32-6F60-44DE-A5E0-F37AB62F99C6}"/>
              </a:ext>
            </a:extLst>
          </p:cNvPr>
          <p:cNvSpPr/>
          <p:nvPr/>
        </p:nvSpPr>
        <p:spPr>
          <a:xfrm>
            <a:off x="6625529" y="4426292"/>
            <a:ext cx="1469136" cy="1439413"/>
          </a:xfrm>
          <a:custGeom>
            <a:avLst/>
            <a:gdLst>
              <a:gd name="connsiteX0" fmla="*/ 0 w 1436290"/>
              <a:gd name="connsiteY0" fmla="*/ 718145 h 1436290"/>
              <a:gd name="connsiteX1" fmla="*/ 718145 w 1436290"/>
              <a:gd name="connsiteY1" fmla="*/ 0 h 1436290"/>
              <a:gd name="connsiteX2" fmla="*/ 1436290 w 1436290"/>
              <a:gd name="connsiteY2" fmla="*/ 718145 h 1436290"/>
              <a:gd name="connsiteX3" fmla="*/ 718145 w 1436290"/>
              <a:gd name="connsiteY3" fmla="*/ 1436290 h 1436290"/>
              <a:gd name="connsiteX4" fmla="*/ 0 w 1436290"/>
              <a:gd name="connsiteY4" fmla="*/ 718145 h 143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6290" h="1436290">
                <a:moveTo>
                  <a:pt x="0" y="718145"/>
                </a:moveTo>
                <a:cubicBezTo>
                  <a:pt x="0" y="321524"/>
                  <a:pt x="321524" y="0"/>
                  <a:pt x="718145" y="0"/>
                </a:cubicBezTo>
                <a:cubicBezTo>
                  <a:pt x="1114766" y="0"/>
                  <a:pt x="1436290" y="321524"/>
                  <a:pt x="1436290" y="718145"/>
                </a:cubicBezTo>
                <a:cubicBezTo>
                  <a:pt x="1436290" y="1114766"/>
                  <a:pt x="1114766" y="1436290"/>
                  <a:pt x="718145" y="1436290"/>
                </a:cubicBezTo>
                <a:cubicBezTo>
                  <a:pt x="321524" y="1436290"/>
                  <a:pt x="0" y="1114766"/>
                  <a:pt x="0" y="718145"/>
                </a:cubicBezTo>
                <a:close/>
              </a:path>
            </a:pathLst>
          </a:custGeom>
          <a:solidFill>
            <a:srgbClr val="D697C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580" tIns="225580" rIns="225580" bIns="22558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>
                <a:solidFill>
                  <a:schemeClr val="tx1"/>
                </a:solidFill>
              </a:rPr>
              <a:t>Independent living </a:t>
            </a:r>
            <a:endParaRPr lang="en-IN" sz="1500" kern="1200">
              <a:solidFill>
                <a:schemeClr val="tx1"/>
              </a:solidFill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4651CE4A-4BF3-4082-8B62-56FB8DD0014A}"/>
              </a:ext>
            </a:extLst>
          </p:cNvPr>
          <p:cNvSpPr/>
          <p:nvPr/>
        </p:nvSpPr>
        <p:spPr>
          <a:xfrm>
            <a:off x="4097336" y="4410417"/>
            <a:ext cx="1469136" cy="1439413"/>
          </a:xfrm>
          <a:custGeom>
            <a:avLst/>
            <a:gdLst>
              <a:gd name="connsiteX0" fmla="*/ 0 w 1436290"/>
              <a:gd name="connsiteY0" fmla="*/ 718145 h 1436290"/>
              <a:gd name="connsiteX1" fmla="*/ 718145 w 1436290"/>
              <a:gd name="connsiteY1" fmla="*/ 0 h 1436290"/>
              <a:gd name="connsiteX2" fmla="*/ 1436290 w 1436290"/>
              <a:gd name="connsiteY2" fmla="*/ 718145 h 1436290"/>
              <a:gd name="connsiteX3" fmla="*/ 718145 w 1436290"/>
              <a:gd name="connsiteY3" fmla="*/ 1436290 h 1436290"/>
              <a:gd name="connsiteX4" fmla="*/ 0 w 1436290"/>
              <a:gd name="connsiteY4" fmla="*/ 718145 h 143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6290" h="1436290">
                <a:moveTo>
                  <a:pt x="0" y="718145"/>
                </a:moveTo>
                <a:cubicBezTo>
                  <a:pt x="0" y="321524"/>
                  <a:pt x="321524" y="0"/>
                  <a:pt x="718145" y="0"/>
                </a:cubicBezTo>
                <a:cubicBezTo>
                  <a:pt x="1114766" y="0"/>
                  <a:pt x="1436290" y="321524"/>
                  <a:pt x="1436290" y="718145"/>
                </a:cubicBezTo>
                <a:cubicBezTo>
                  <a:pt x="1436290" y="1114766"/>
                  <a:pt x="1114766" y="1436290"/>
                  <a:pt x="718145" y="1436290"/>
                </a:cubicBezTo>
                <a:cubicBezTo>
                  <a:pt x="321524" y="1436290"/>
                  <a:pt x="0" y="1114766"/>
                  <a:pt x="0" y="718145"/>
                </a:cubicBezTo>
                <a:close/>
              </a:path>
            </a:pathLst>
          </a:custGeom>
          <a:solidFill>
            <a:srgbClr val="D697C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580" tIns="225580" rIns="225580" bIns="22558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kern="1200">
                <a:solidFill>
                  <a:schemeClr val="tx1"/>
                </a:solidFill>
              </a:rPr>
              <a:t>Information &amp; communication Technology (ITC)</a:t>
            </a:r>
            <a:endParaRPr lang="en-IN" sz="1300" kern="1200">
              <a:solidFill>
                <a:schemeClr val="tx1"/>
              </a:solidFill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E2BDF706-AC5A-442F-B97F-47E82FD0CB34}"/>
              </a:ext>
            </a:extLst>
          </p:cNvPr>
          <p:cNvSpPr/>
          <p:nvPr/>
        </p:nvSpPr>
        <p:spPr>
          <a:xfrm>
            <a:off x="3273083" y="1990597"/>
            <a:ext cx="1469136" cy="1439413"/>
          </a:xfrm>
          <a:custGeom>
            <a:avLst/>
            <a:gdLst>
              <a:gd name="connsiteX0" fmla="*/ 0 w 1436290"/>
              <a:gd name="connsiteY0" fmla="*/ 718145 h 1436290"/>
              <a:gd name="connsiteX1" fmla="*/ 718145 w 1436290"/>
              <a:gd name="connsiteY1" fmla="*/ 0 h 1436290"/>
              <a:gd name="connsiteX2" fmla="*/ 1436290 w 1436290"/>
              <a:gd name="connsiteY2" fmla="*/ 718145 h 1436290"/>
              <a:gd name="connsiteX3" fmla="*/ 718145 w 1436290"/>
              <a:gd name="connsiteY3" fmla="*/ 1436290 h 1436290"/>
              <a:gd name="connsiteX4" fmla="*/ 0 w 1436290"/>
              <a:gd name="connsiteY4" fmla="*/ 718145 h 143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6290" h="1436290">
                <a:moveTo>
                  <a:pt x="0" y="718145"/>
                </a:moveTo>
                <a:cubicBezTo>
                  <a:pt x="0" y="321524"/>
                  <a:pt x="321524" y="0"/>
                  <a:pt x="718145" y="0"/>
                </a:cubicBezTo>
                <a:cubicBezTo>
                  <a:pt x="1114766" y="0"/>
                  <a:pt x="1436290" y="321524"/>
                  <a:pt x="1436290" y="718145"/>
                </a:cubicBezTo>
                <a:cubicBezTo>
                  <a:pt x="1436290" y="1114766"/>
                  <a:pt x="1114766" y="1436290"/>
                  <a:pt x="718145" y="1436290"/>
                </a:cubicBezTo>
                <a:cubicBezTo>
                  <a:pt x="321524" y="1436290"/>
                  <a:pt x="0" y="1114766"/>
                  <a:pt x="0" y="718145"/>
                </a:cubicBezTo>
                <a:close/>
              </a:path>
            </a:pathLst>
          </a:custGeom>
          <a:solidFill>
            <a:srgbClr val="D697C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580" tIns="225580" rIns="225580" bIns="225580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>
                <a:solidFill>
                  <a:schemeClr val="tx1"/>
                </a:solidFill>
              </a:rPr>
              <a:t>Political Participation </a:t>
            </a:r>
            <a:endParaRPr lang="en-IN" sz="1500" kern="1200">
              <a:solidFill>
                <a:schemeClr val="tx1"/>
              </a:solidFill>
            </a:endParaRPr>
          </a:p>
        </p:txBody>
      </p:sp>
      <p:pic>
        <p:nvPicPr>
          <p:cNvPr id="44" name="Picture 43" descr="dish logo">
            <a:extLst>
              <a:ext uri="{FF2B5EF4-FFF2-40B4-BE49-F238E27FC236}">
                <a16:creationId xmlns:a16="http://schemas.microsoft.com/office/drawing/2014/main" id="{5260FA0F-610D-44A0-A1C3-065DEAEC48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043" y="2649543"/>
            <a:ext cx="1905914" cy="1558914"/>
          </a:xfrm>
          <a:prstGeom prst="rect">
            <a:avLst/>
          </a:prstGeom>
          <a:ln>
            <a:noFill/>
          </a:ln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9118FC6A-B735-4E42-8958-AE6BC7430CBB}"/>
              </a:ext>
            </a:extLst>
          </p:cNvPr>
          <p:cNvSpPr/>
          <p:nvPr/>
        </p:nvSpPr>
        <p:spPr>
          <a:xfrm>
            <a:off x="9526921" y="1990597"/>
            <a:ext cx="1690777" cy="431321"/>
          </a:xfrm>
          <a:prstGeom prst="rect">
            <a:avLst/>
          </a:prstGeom>
          <a:solidFill>
            <a:srgbClr val="F6E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For Humanity </a:t>
            </a:r>
            <a:endParaRPr lang="en-IN">
              <a:solidFill>
                <a:schemeClr val="tx1"/>
              </a:solidFill>
            </a:endParaRPr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128998D1-083A-4158-AEF3-5690A331DCCB}"/>
              </a:ext>
            </a:extLst>
          </p:cNvPr>
          <p:cNvSpPr/>
          <p:nvPr/>
        </p:nvSpPr>
        <p:spPr>
          <a:xfrm>
            <a:off x="9526921" y="2950234"/>
            <a:ext cx="2244464" cy="957532"/>
          </a:xfrm>
          <a:prstGeom prst="rightArrow">
            <a:avLst/>
          </a:prstGeom>
          <a:solidFill>
            <a:srgbClr val="C8DD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Wellbeing’s, Growth &amp; fairness </a:t>
            </a:r>
            <a:endParaRPr lang="en-IN" sz="160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BD34AC-5200-4DCF-B0AD-F7724DDCA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5106" y="6366182"/>
            <a:ext cx="2743200" cy="365125"/>
          </a:xfrm>
        </p:spPr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8A0402-3F45-4BAF-4415-036C67587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1C4CE55-4507-D686-26D7-14C61C27B2B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dirty="0"/>
              <a:t>The areas in which Dish works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2889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72D7DEC-DB47-4446-9A4C-55E6268B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451656"/>
            <a:ext cx="4114800" cy="365125"/>
          </a:xfrm>
        </p:spPr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421979-D2E8-4F7C-9AD4-CAEC7790D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  <p:sp>
        <p:nvSpPr>
          <p:cNvPr id="28" name="Block Arc 27">
            <a:extLst>
              <a:ext uri="{FF2B5EF4-FFF2-40B4-BE49-F238E27FC236}">
                <a16:creationId xmlns:a16="http://schemas.microsoft.com/office/drawing/2014/main" id="{5B8341DF-7F1C-4797-A0CD-B1A2ADB83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2380" y="1345380"/>
            <a:ext cx="4167238" cy="4167238"/>
          </a:xfrm>
          <a:prstGeom prst="blockArc">
            <a:avLst>
              <a:gd name="adj1" fmla="val 10800000"/>
              <a:gd name="adj2" fmla="val 16200000"/>
              <a:gd name="adj3" fmla="val 4642"/>
            </a:avLst>
          </a:prstGeom>
          <a:solidFill>
            <a:srgbClr val="7F4791"/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9" name="Block Arc 28">
            <a:extLst>
              <a:ext uri="{FF2B5EF4-FFF2-40B4-BE49-F238E27FC236}">
                <a16:creationId xmlns:a16="http://schemas.microsoft.com/office/drawing/2014/main" id="{FD3DB395-A0AB-4A28-87BF-10B4A267F4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2380" y="1345380"/>
            <a:ext cx="4167238" cy="4167238"/>
          </a:xfrm>
          <a:prstGeom prst="blockArc">
            <a:avLst>
              <a:gd name="adj1" fmla="val 5400000"/>
              <a:gd name="adj2" fmla="val 10800000"/>
              <a:gd name="adj3" fmla="val 4642"/>
            </a:avLst>
          </a:prstGeom>
          <a:solidFill>
            <a:srgbClr val="7F4791"/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0" name="Block Arc 29">
            <a:extLst>
              <a:ext uri="{FF2B5EF4-FFF2-40B4-BE49-F238E27FC236}">
                <a16:creationId xmlns:a16="http://schemas.microsoft.com/office/drawing/2014/main" id="{3A3E8311-257F-40E9-837E-FD502A14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2380" y="1345380"/>
            <a:ext cx="4167238" cy="4167238"/>
          </a:xfrm>
          <a:prstGeom prst="blockArc">
            <a:avLst>
              <a:gd name="adj1" fmla="val 0"/>
              <a:gd name="adj2" fmla="val 5400000"/>
              <a:gd name="adj3" fmla="val 4642"/>
            </a:avLst>
          </a:prstGeom>
          <a:solidFill>
            <a:srgbClr val="7F4791"/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1" name="Block Arc 30">
            <a:extLst>
              <a:ext uri="{FF2B5EF4-FFF2-40B4-BE49-F238E27FC236}">
                <a16:creationId xmlns:a16="http://schemas.microsoft.com/office/drawing/2014/main" id="{553329A3-8DAB-401C-8A0D-404ED0BB4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2380" y="1345380"/>
            <a:ext cx="4167238" cy="4167238"/>
          </a:xfrm>
          <a:prstGeom prst="blockArc">
            <a:avLst>
              <a:gd name="adj1" fmla="val 16200000"/>
              <a:gd name="adj2" fmla="val 0"/>
              <a:gd name="adj3" fmla="val 4642"/>
            </a:avLst>
          </a:prstGeom>
          <a:solidFill>
            <a:srgbClr val="7F4791"/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4EE7D06-D414-44E3-9234-1CCB943DCBFC}"/>
              </a:ext>
            </a:extLst>
          </p:cNvPr>
          <p:cNvSpPr/>
          <p:nvPr/>
        </p:nvSpPr>
        <p:spPr>
          <a:xfrm>
            <a:off x="5424388" y="722124"/>
            <a:ext cx="1343223" cy="1343223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94DBEC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220" tIns="213220" rIns="213220" bIns="213220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>
                <a:solidFill>
                  <a:schemeClr val="tx1"/>
                </a:solidFill>
              </a:rPr>
              <a:t>Start-ups ecosystem </a:t>
            </a:r>
            <a:endParaRPr lang="en-IN" sz="1500" kern="120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A021F0C5-4D28-47C0-BA4A-C9D6A0C04FC0}"/>
              </a:ext>
            </a:extLst>
          </p:cNvPr>
          <p:cNvSpPr/>
          <p:nvPr/>
        </p:nvSpPr>
        <p:spPr>
          <a:xfrm>
            <a:off x="7459651" y="2757387"/>
            <a:ext cx="1343223" cy="1343223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94DBEC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220" tIns="213220" rIns="213220" bIns="213220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kern="1200">
                <a:solidFill>
                  <a:schemeClr val="tx1"/>
                </a:solidFill>
              </a:rPr>
              <a:t>Marketplace</a:t>
            </a:r>
            <a:endParaRPr lang="en-IN" sz="1400" kern="1200">
              <a:solidFill>
                <a:schemeClr val="tx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6892AD3-847A-409C-A641-2AE512B092BD}"/>
              </a:ext>
            </a:extLst>
          </p:cNvPr>
          <p:cNvSpPr/>
          <p:nvPr/>
        </p:nvSpPr>
        <p:spPr>
          <a:xfrm>
            <a:off x="5424388" y="4792651"/>
            <a:ext cx="1343223" cy="1343223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94DBEC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220" tIns="213220" rIns="213220" bIns="213220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kern="1200">
                <a:solidFill>
                  <a:schemeClr val="tx1"/>
                </a:solidFill>
              </a:rPr>
              <a:t>Government and International </a:t>
            </a:r>
            <a:r>
              <a:rPr lang="en-US" sz="1300">
                <a:solidFill>
                  <a:schemeClr val="tx1"/>
                </a:solidFill>
              </a:rPr>
              <a:t>project</a:t>
            </a:r>
            <a:r>
              <a:rPr lang="en-US" sz="1300" kern="1200">
                <a:solidFill>
                  <a:schemeClr val="tx1"/>
                </a:solidFill>
              </a:rPr>
              <a:t> </a:t>
            </a:r>
            <a:endParaRPr lang="en-IN" sz="1300" kern="1200">
              <a:solidFill>
                <a:schemeClr val="tx1"/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A464D0F2-8CC1-4B64-8311-24B940961D6D}"/>
              </a:ext>
            </a:extLst>
          </p:cNvPr>
          <p:cNvSpPr/>
          <p:nvPr/>
        </p:nvSpPr>
        <p:spPr>
          <a:xfrm>
            <a:off x="3389124" y="2757387"/>
            <a:ext cx="1343223" cy="1343223"/>
          </a:xfrm>
          <a:custGeom>
            <a:avLst/>
            <a:gdLst>
              <a:gd name="connsiteX0" fmla="*/ 0 w 1343223"/>
              <a:gd name="connsiteY0" fmla="*/ 671612 h 1343223"/>
              <a:gd name="connsiteX1" fmla="*/ 671612 w 1343223"/>
              <a:gd name="connsiteY1" fmla="*/ 0 h 1343223"/>
              <a:gd name="connsiteX2" fmla="*/ 1343224 w 1343223"/>
              <a:gd name="connsiteY2" fmla="*/ 671612 h 1343223"/>
              <a:gd name="connsiteX3" fmla="*/ 671612 w 1343223"/>
              <a:gd name="connsiteY3" fmla="*/ 1343224 h 1343223"/>
              <a:gd name="connsiteX4" fmla="*/ 0 w 1343223"/>
              <a:gd name="connsiteY4" fmla="*/ 671612 h 134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223" h="1343223">
                <a:moveTo>
                  <a:pt x="0" y="671612"/>
                </a:moveTo>
                <a:cubicBezTo>
                  <a:pt x="0" y="300691"/>
                  <a:pt x="300691" y="0"/>
                  <a:pt x="671612" y="0"/>
                </a:cubicBezTo>
                <a:cubicBezTo>
                  <a:pt x="1042533" y="0"/>
                  <a:pt x="1343224" y="300691"/>
                  <a:pt x="1343224" y="671612"/>
                </a:cubicBezTo>
                <a:cubicBezTo>
                  <a:pt x="1343224" y="1042533"/>
                  <a:pt x="1042533" y="1343224"/>
                  <a:pt x="671612" y="1343224"/>
                </a:cubicBezTo>
                <a:cubicBezTo>
                  <a:pt x="300691" y="1343224"/>
                  <a:pt x="0" y="1042533"/>
                  <a:pt x="0" y="671612"/>
                </a:cubicBezTo>
                <a:close/>
              </a:path>
            </a:pathLst>
          </a:custGeom>
          <a:solidFill>
            <a:srgbClr val="94DBEC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220" tIns="213220" rIns="213220" bIns="213220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>
                <a:solidFill>
                  <a:schemeClr val="tx1"/>
                </a:solidFill>
              </a:rPr>
              <a:t>Grassroot Innovations </a:t>
            </a:r>
            <a:endParaRPr lang="en-IN" sz="1500" kern="1200">
              <a:solidFill>
                <a:schemeClr val="tx1"/>
              </a:solidFill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B34E7903-CC02-4B7A-A5A0-02F28F776933}"/>
              </a:ext>
            </a:extLst>
          </p:cNvPr>
          <p:cNvSpPr/>
          <p:nvPr/>
        </p:nvSpPr>
        <p:spPr>
          <a:xfrm>
            <a:off x="966158" y="3038654"/>
            <a:ext cx="1708031" cy="780692"/>
          </a:xfrm>
          <a:prstGeom prst="rightArrow">
            <a:avLst/>
          </a:prstGeom>
          <a:solidFill>
            <a:srgbClr val="AFC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Barriers</a:t>
            </a:r>
            <a:r>
              <a:rPr lang="en-US"/>
              <a:t> </a:t>
            </a:r>
            <a:endParaRPr lang="en-IN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37459B69-20C8-4300-A7D4-0AFAB9DE98C3}"/>
              </a:ext>
            </a:extLst>
          </p:cNvPr>
          <p:cNvSpPr/>
          <p:nvPr/>
        </p:nvSpPr>
        <p:spPr>
          <a:xfrm>
            <a:off x="9645769" y="3042966"/>
            <a:ext cx="1708031" cy="780692"/>
          </a:xfrm>
          <a:prstGeom prst="rightArrow">
            <a:avLst/>
          </a:prstGeom>
          <a:solidFill>
            <a:srgbClr val="AFC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Access</a:t>
            </a:r>
            <a:endParaRPr lang="en-IN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8F8FC8-AABD-4F0D-B6A3-EF8C79D8390C}"/>
              </a:ext>
            </a:extLst>
          </p:cNvPr>
          <p:cNvSpPr/>
          <p:nvPr/>
        </p:nvSpPr>
        <p:spPr>
          <a:xfrm>
            <a:off x="966158" y="1609843"/>
            <a:ext cx="1708031" cy="396816"/>
          </a:xfrm>
          <a:prstGeom prst="rect">
            <a:avLst/>
          </a:prstGeom>
          <a:solidFill>
            <a:srgbClr val="F59A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Problem faced</a:t>
            </a:r>
            <a:endParaRPr lang="en-IN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3BB1828-1888-4C78-804A-CB3B1826CD7C}"/>
              </a:ext>
            </a:extLst>
          </p:cNvPr>
          <p:cNvSpPr/>
          <p:nvPr/>
        </p:nvSpPr>
        <p:spPr>
          <a:xfrm>
            <a:off x="9645768" y="1609843"/>
            <a:ext cx="1708031" cy="396816"/>
          </a:xfrm>
          <a:prstGeom prst="rect">
            <a:avLst/>
          </a:prstGeom>
          <a:solidFill>
            <a:srgbClr val="F59A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Solutions in hand </a:t>
            </a:r>
            <a:endParaRPr lang="en-IN" sz="1600">
              <a:solidFill>
                <a:schemeClr val="tx1"/>
              </a:solidFill>
            </a:endParaRPr>
          </a:p>
        </p:txBody>
      </p:sp>
      <p:pic>
        <p:nvPicPr>
          <p:cNvPr id="37" name="Picture 36" descr="Dish logo">
            <a:extLst>
              <a:ext uri="{FF2B5EF4-FFF2-40B4-BE49-F238E27FC236}">
                <a16:creationId xmlns:a16="http://schemas.microsoft.com/office/drawing/2014/main" id="{726AB191-9D84-4CF3-8740-A1CFF20087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043" y="2649543"/>
            <a:ext cx="1905914" cy="1558914"/>
          </a:xfrm>
          <a:prstGeom prst="rect">
            <a:avLst/>
          </a:prstGeom>
          <a:ln>
            <a:noFill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65DA1DA-9078-4C65-B587-29EBEE1C85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237411" y="137928"/>
            <a:ext cx="3559482" cy="400110"/>
          </a:xfrm>
          <a:prstGeom prst="rect">
            <a:avLst/>
          </a:prstGeom>
          <a:solidFill>
            <a:srgbClr val="DAE8B1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Innovation Solutions Ecosystem </a:t>
            </a: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065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6C37087-D69C-414A-8455-546E04406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C9DEC8-2383-4C66-A5CC-FED883C6B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  <p:pic>
        <p:nvPicPr>
          <p:cNvPr id="4" name="Picture 3" descr="A diagram that shows how &quot;ecosystem - data sources&quot; interact with &quot;intelligent search and retrieval, multilingual&quot; and &quot;data store &amp; AI&quot;">
            <a:extLst>
              <a:ext uri="{FF2B5EF4-FFF2-40B4-BE49-F238E27FC236}">
                <a16:creationId xmlns:a16="http://schemas.microsoft.com/office/drawing/2014/main" id="{887A2485-AD34-4853-8FF3-E7C501C6B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949" y="136525"/>
            <a:ext cx="10181202" cy="615139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3E38F56-A614-9DB8-7639-55F191722D7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dirty="0"/>
              <a:t>Dish Tech Architecture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14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902F-D2A6-41F0-93BA-5A5E13B8F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69875"/>
            <a:ext cx="9144000" cy="1518249"/>
          </a:xfrm>
        </p:spPr>
        <p:txBody>
          <a:bodyPr>
            <a:normAutofit/>
          </a:bodyPr>
          <a:lstStyle/>
          <a:p>
            <a:r>
              <a:rPr lang="en-US" sz="9600" b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lgerian" panose="04020705040A02060702" pitchFamily="82" charset="0"/>
                <a:ea typeface="Segoe UI Emoji" panose="020B0502040204020203" pitchFamily="34" charset="0"/>
              </a:rPr>
              <a:t>What Next? </a:t>
            </a:r>
            <a:endParaRPr lang="en-IN" sz="9600" b="1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lgerian" panose="04020705040A02060702" pitchFamily="82" charset="0"/>
              <a:ea typeface="Segoe UI Emoji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AD00F9-E38F-43A1-B99B-858CC56CE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E1DA78-32E5-421D-B365-937C320C2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dirty="0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768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902F-D2A6-41F0-93BA-5A5E13B8F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69875"/>
            <a:ext cx="9144000" cy="1518249"/>
          </a:xfrm>
        </p:spPr>
        <p:txBody>
          <a:bodyPr>
            <a:normAutofit/>
          </a:bodyPr>
          <a:lstStyle/>
          <a:p>
            <a:r>
              <a:rPr lang="en-US" sz="9600" b="1"/>
              <a:t>THANK YOU</a:t>
            </a:r>
            <a:r>
              <a:rPr lang="en-US" sz="9600"/>
              <a:t> </a:t>
            </a:r>
            <a:endParaRPr lang="en-IN" sz="96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AD00F9-E38F-43A1-B99B-858CC56CE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#ZeroCon24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E1DA78-32E5-421D-B365-937C320C2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dirty="0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403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218</Words>
  <Application>Microsoft Office PowerPoint</Application>
  <PresentationFormat>Widescreen</PresentationFormat>
  <Paragraphs>61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Segoe UI</vt:lpstr>
      <vt:lpstr>Office Theme</vt:lpstr>
      <vt:lpstr>DISH- Disability Innovative Solutions Hub </vt:lpstr>
      <vt:lpstr>Definition of assistive solutions</vt:lpstr>
      <vt:lpstr>How does it work?</vt:lpstr>
      <vt:lpstr>The areas in which Dish works</vt:lpstr>
      <vt:lpstr>Innovation Solutions Ecosystem </vt:lpstr>
      <vt:lpstr>Dish Tech Architecture</vt:lpstr>
      <vt:lpstr>What Next? 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Maria Chiara Franco | Zeroproject</cp:lastModifiedBy>
  <cp:revision>4</cp:revision>
  <cp:lastPrinted>2024-01-24T11:51:45Z</cp:lastPrinted>
  <dcterms:created xsi:type="dcterms:W3CDTF">2022-12-05T13:52:15Z</dcterms:created>
  <dcterms:modified xsi:type="dcterms:W3CDTF">2024-02-13T12:18:06Z</dcterms:modified>
</cp:coreProperties>
</file>