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B882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70" autoAdjust="0"/>
    <p:restoredTop sz="86381" autoAdjust="0"/>
  </p:normalViewPr>
  <p:slideViewPr>
    <p:cSldViewPr snapToGrid="0">
      <p:cViewPr varScale="1">
        <p:scale>
          <a:sx n="48" d="100"/>
          <a:sy n="48" d="100"/>
        </p:scale>
        <p:origin x="32" y="17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49" d="100"/>
          <a:sy n="49" d="100"/>
        </p:scale>
        <p:origin x="2668" y="5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938D2E5-1DCE-469F-9D95-0916E88A7E72}" type="doc">
      <dgm:prSet loTypeId="urn:microsoft.com/office/officeart/2008/layout/LinedList" loCatId="list" qsTypeId="urn:microsoft.com/office/officeart/2005/8/quickstyle/simple2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F2D96BD0-F71C-44FB-8549-7BA40B690ADE}">
      <dgm:prSet/>
      <dgm:spPr/>
      <dgm:t>
        <a:bodyPr/>
        <a:lstStyle/>
        <a:p>
          <a:r>
            <a:rPr lang="en-CA" dirty="0"/>
            <a:t>Inclusive of all children with or without disabilities</a:t>
          </a:r>
          <a:endParaRPr lang="en-US" dirty="0"/>
        </a:p>
      </dgm:t>
    </dgm:pt>
    <dgm:pt modelId="{6C2D5FE1-8929-4113-9971-211238B83F2B}" type="parTrans" cxnId="{5BB607FA-1CE2-4DD0-B10C-B5E0545F906F}">
      <dgm:prSet/>
      <dgm:spPr/>
      <dgm:t>
        <a:bodyPr/>
        <a:lstStyle/>
        <a:p>
          <a:endParaRPr lang="en-US"/>
        </a:p>
      </dgm:t>
    </dgm:pt>
    <dgm:pt modelId="{E1EB8901-3700-40F5-A8CF-9D0C83DFD6C2}" type="sibTrans" cxnId="{5BB607FA-1CE2-4DD0-B10C-B5E0545F906F}">
      <dgm:prSet/>
      <dgm:spPr/>
      <dgm:t>
        <a:bodyPr/>
        <a:lstStyle/>
        <a:p>
          <a:endParaRPr lang="en-US"/>
        </a:p>
      </dgm:t>
    </dgm:pt>
    <dgm:pt modelId="{DDD1781A-D3EA-4E26-AC7F-E06347B33D04}">
      <dgm:prSet/>
      <dgm:spPr/>
      <dgm:t>
        <a:bodyPr/>
        <a:lstStyle/>
        <a:p>
          <a:r>
            <a:rPr lang="en-CA" dirty="0"/>
            <a:t>Inclusive of teachers with disabilities – no discrimination and no biases</a:t>
          </a:r>
          <a:endParaRPr lang="en-US" dirty="0"/>
        </a:p>
      </dgm:t>
    </dgm:pt>
    <dgm:pt modelId="{DDE7E2A1-D676-496F-B9E7-814A7696CBB2}" type="parTrans" cxnId="{8602FA05-667E-4CC5-968A-A57EB27A9A20}">
      <dgm:prSet/>
      <dgm:spPr/>
      <dgm:t>
        <a:bodyPr/>
        <a:lstStyle/>
        <a:p>
          <a:endParaRPr lang="en-US"/>
        </a:p>
      </dgm:t>
    </dgm:pt>
    <dgm:pt modelId="{DAE67709-FEDD-4661-A58A-2FC28783C1F8}" type="sibTrans" cxnId="{8602FA05-667E-4CC5-968A-A57EB27A9A20}">
      <dgm:prSet/>
      <dgm:spPr/>
      <dgm:t>
        <a:bodyPr/>
        <a:lstStyle/>
        <a:p>
          <a:endParaRPr lang="en-US"/>
        </a:p>
      </dgm:t>
    </dgm:pt>
    <dgm:pt modelId="{901305E8-6C25-401C-98F7-76949A177D81}">
      <dgm:prSet custT="1"/>
      <dgm:spPr/>
      <dgm:t>
        <a:bodyPr/>
        <a:lstStyle/>
        <a:p>
          <a:r>
            <a:rPr lang="en-CA" sz="2400" dirty="0"/>
            <a:t>Everyone is trained to be accepting of each other through our psychosocial support sessions</a:t>
          </a:r>
          <a:endParaRPr lang="en-US" sz="2400" dirty="0"/>
        </a:p>
      </dgm:t>
    </dgm:pt>
    <dgm:pt modelId="{7B1F2960-89AE-4567-A9DB-F04B6FEBF910}" type="parTrans" cxnId="{72CBAD67-EEC0-44BD-80C4-4AA663878782}">
      <dgm:prSet/>
      <dgm:spPr/>
      <dgm:t>
        <a:bodyPr/>
        <a:lstStyle/>
        <a:p>
          <a:endParaRPr lang="en-US"/>
        </a:p>
      </dgm:t>
    </dgm:pt>
    <dgm:pt modelId="{10E47DEF-3D02-4474-960D-32B466DA6AD8}" type="sibTrans" cxnId="{72CBAD67-EEC0-44BD-80C4-4AA663878782}">
      <dgm:prSet/>
      <dgm:spPr/>
      <dgm:t>
        <a:bodyPr/>
        <a:lstStyle/>
        <a:p>
          <a:endParaRPr lang="en-US"/>
        </a:p>
      </dgm:t>
    </dgm:pt>
    <dgm:pt modelId="{B006ADD2-A972-4171-8CE2-49A0220B3CA6}">
      <dgm:prSet custT="1"/>
      <dgm:spPr/>
      <dgm:t>
        <a:bodyPr/>
        <a:lstStyle/>
        <a:p>
          <a:r>
            <a:rPr lang="en-CA" sz="2400" dirty="0"/>
            <a:t>The community is highly involved and participatory</a:t>
          </a:r>
          <a:endParaRPr lang="en-US" sz="2400" dirty="0"/>
        </a:p>
      </dgm:t>
    </dgm:pt>
    <dgm:pt modelId="{4B47FF79-E97A-497E-A975-902E32E64568}" type="parTrans" cxnId="{787BB750-7CAE-4F96-95D9-6EDBA3FE8EC7}">
      <dgm:prSet/>
      <dgm:spPr/>
      <dgm:t>
        <a:bodyPr/>
        <a:lstStyle/>
        <a:p>
          <a:endParaRPr lang="en-US"/>
        </a:p>
      </dgm:t>
    </dgm:pt>
    <dgm:pt modelId="{A0227AE5-C3D1-493E-8DDE-EBDDCA69AECA}" type="sibTrans" cxnId="{787BB750-7CAE-4F96-95D9-6EDBA3FE8EC7}">
      <dgm:prSet/>
      <dgm:spPr/>
      <dgm:t>
        <a:bodyPr/>
        <a:lstStyle/>
        <a:p>
          <a:endParaRPr lang="en-US"/>
        </a:p>
      </dgm:t>
    </dgm:pt>
    <dgm:pt modelId="{6B70D7F8-C411-429C-83DE-4CC3CCA0DA16}" type="pres">
      <dgm:prSet presAssocID="{6938D2E5-1DCE-469F-9D95-0916E88A7E72}" presName="vert0" presStyleCnt="0">
        <dgm:presLayoutVars>
          <dgm:dir/>
          <dgm:animOne val="branch"/>
          <dgm:animLvl val="lvl"/>
        </dgm:presLayoutVars>
      </dgm:prSet>
      <dgm:spPr/>
    </dgm:pt>
    <dgm:pt modelId="{90EEC127-6836-4440-9B98-7BB8DFC62DAD}" type="pres">
      <dgm:prSet presAssocID="{F2D96BD0-F71C-44FB-8549-7BA40B690ADE}" presName="thickLine" presStyleLbl="alignNode1" presStyleIdx="0" presStyleCnt="4"/>
      <dgm:spPr/>
    </dgm:pt>
    <dgm:pt modelId="{CB53213D-B97A-4B0B-9134-91C2ED98C6F4}" type="pres">
      <dgm:prSet presAssocID="{F2D96BD0-F71C-44FB-8549-7BA40B690ADE}" presName="horz1" presStyleCnt="0"/>
      <dgm:spPr/>
    </dgm:pt>
    <dgm:pt modelId="{6FB56B4D-146C-4F4A-BB25-2FFCAD011251}" type="pres">
      <dgm:prSet presAssocID="{F2D96BD0-F71C-44FB-8549-7BA40B690ADE}" presName="tx1" presStyleLbl="revTx" presStyleIdx="0" presStyleCnt="4"/>
      <dgm:spPr/>
    </dgm:pt>
    <dgm:pt modelId="{E0870227-39DD-40CA-9628-8D947047F5C0}" type="pres">
      <dgm:prSet presAssocID="{F2D96BD0-F71C-44FB-8549-7BA40B690ADE}" presName="vert1" presStyleCnt="0"/>
      <dgm:spPr/>
    </dgm:pt>
    <dgm:pt modelId="{7C8DD769-E414-4C49-8760-80388C16D21C}" type="pres">
      <dgm:prSet presAssocID="{DDD1781A-D3EA-4E26-AC7F-E06347B33D04}" presName="thickLine" presStyleLbl="alignNode1" presStyleIdx="1" presStyleCnt="4"/>
      <dgm:spPr/>
    </dgm:pt>
    <dgm:pt modelId="{B1A34B83-D549-45E1-A7BF-C13145EB8AFE}" type="pres">
      <dgm:prSet presAssocID="{DDD1781A-D3EA-4E26-AC7F-E06347B33D04}" presName="horz1" presStyleCnt="0"/>
      <dgm:spPr/>
    </dgm:pt>
    <dgm:pt modelId="{F6CA4FAB-D851-497B-A0D3-B43739119CD1}" type="pres">
      <dgm:prSet presAssocID="{DDD1781A-D3EA-4E26-AC7F-E06347B33D04}" presName="tx1" presStyleLbl="revTx" presStyleIdx="1" presStyleCnt="4"/>
      <dgm:spPr/>
    </dgm:pt>
    <dgm:pt modelId="{A0F4A6E3-D6AC-488D-BF30-760E1CD769AF}" type="pres">
      <dgm:prSet presAssocID="{DDD1781A-D3EA-4E26-AC7F-E06347B33D04}" presName="vert1" presStyleCnt="0"/>
      <dgm:spPr/>
    </dgm:pt>
    <dgm:pt modelId="{72A07806-70A9-434E-9781-22D8206E64CF}" type="pres">
      <dgm:prSet presAssocID="{901305E8-6C25-401C-98F7-76949A177D81}" presName="thickLine" presStyleLbl="alignNode1" presStyleIdx="2" presStyleCnt="4"/>
      <dgm:spPr/>
    </dgm:pt>
    <dgm:pt modelId="{80CAAEB7-9EF3-464B-B59C-DDA58F03687A}" type="pres">
      <dgm:prSet presAssocID="{901305E8-6C25-401C-98F7-76949A177D81}" presName="horz1" presStyleCnt="0"/>
      <dgm:spPr/>
    </dgm:pt>
    <dgm:pt modelId="{199C1D6D-FE93-47B6-8532-0B7783A69790}" type="pres">
      <dgm:prSet presAssocID="{901305E8-6C25-401C-98F7-76949A177D81}" presName="tx1" presStyleLbl="revTx" presStyleIdx="2" presStyleCnt="4"/>
      <dgm:spPr/>
    </dgm:pt>
    <dgm:pt modelId="{AD67E3FC-ABFD-43CC-8F41-011AD4E2E48A}" type="pres">
      <dgm:prSet presAssocID="{901305E8-6C25-401C-98F7-76949A177D81}" presName="vert1" presStyleCnt="0"/>
      <dgm:spPr/>
    </dgm:pt>
    <dgm:pt modelId="{6F11599D-235F-4A67-8443-389A2B1B6FA6}" type="pres">
      <dgm:prSet presAssocID="{B006ADD2-A972-4171-8CE2-49A0220B3CA6}" presName="thickLine" presStyleLbl="alignNode1" presStyleIdx="3" presStyleCnt="4"/>
      <dgm:spPr/>
    </dgm:pt>
    <dgm:pt modelId="{F1DC48AC-D924-4796-B460-1677A69B3687}" type="pres">
      <dgm:prSet presAssocID="{B006ADD2-A972-4171-8CE2-49A0220B3CA6}" presName="horz1" presStyleCnt="0"/>
      <dgm:spPr/>
    </dgm:pt>
    <dgm:pt modelId="{49094424-0E1F-4BC7-9E90-9FCEA3BBC5C3}" type="pres">
      <dgm:prSet presAssocID="{B006ADD2-A972-4171-8CE2-49A0220B3CA6}" presName="tx1" presStyleLbl="revTx" presStyleIdx="3" presStyleCnt="4"/>
      <dgm:spPr/>
    </dgm:pt>
    <dgm:pt modelId="{15F82A93-3ED0-4FBB-A7F4-D76872258BC6}" type="pres">
      <dgm:prSet presAssocID="{B006ADD2-A972-4171-8CE2-49A0220B3CA6}" presName="vert1" presStyleCnt="0"/>
      <dgm:spPr/>
    </dgm:pt>
  </dgm:ptLst>
  <dgm:cxnLst>
    <dgm:cxn modelId="{8602FA05-667E-4CC5-968A-A57EB27A9A20}" srcId="{6938D2E5-1DCE-469F-9D95-0916E88A7E72}" destId="{DDD1781A-D3EA-4E26-AC7F-E06347B33D04}" srcOrd="1" destOrd="0" parTransId="{DDE7E2A1-D676-496F-B9E7-814A7696CBB2}" sibTransId="{DAE67709-FEDD-4661-A58A-2FC28783C1F8}"/>
    <dgm:cxn modelId="{A30E3C36-0975-4A7E-B82C-46474FE91A9D}" type="presOf" srcId="{B006ADD2-A972-4171-8CE2-49A0220B3CA6}" destId="{49094424-0E1F-4BC7-9E90-9FCEA3BBC5C3}" srcOrd="0" destOrd="0" presId="urn:microsoft.com/office/officeart/2008/layout/LinedList"/>
    <dgm:cxn modelId="{7D040263-3019-4237-8132-DBD4D72DC7C9}" type="presOf" srcId="{F2D96BD0-F71C-44FB-8549-7BA40B690ADE}" destId="{6FB56B4D-146C-4F4A-BB25-2FFCAD011251}" srcOrd="0" destOrd="0" presId="urn:microsoft.com/office/officeart/2008/layout/LinedList"/>
    <dgm:cxn modelId="{72CBAD67-EEC0-44BD-80C4-4AA663878782}" srcId="{6938D2E5-1DCE-469F-9D95-0916E88A7E72}" destId="{901305E8-6C25-401C-98F7-76949A177D81}" srcOrd="2" destOrd="0" parTransId="{7B1F2960-89AE-4567-A9DB-F04B6FEBF910}" sibTransId="{10E47DEF-3D02-4474-960D-32B466DA6AD8}"/>
    <dgm:cxn modelId="{787BB750-7CAE-4F96-95D9-6EDBA3FE8EC7}" srcId="{6938D2E5-1DCE-469F-9D95-0916E88A7E72}" destId="{B006ADD2-A972-4171-8CE2-49A0220B3CA6}" srcOrd="3" destOrd="0" parTransId="{4B47FF79-E97A-497E-A975-902E32E64568}" sibTransId="{A0227AE5-C3D1-493E-8DDE-EBDDCA69AECA}"/>
    <dgm:cxn modelId="{ECE32F53-D76A-4549-AF21-E146FB588ACE}" type="presOf" srcId="{6938D2E5-1DCE-469F-9D95-0916E88A7E72}" destId="{6B70D7F8-C411-429C-83DE-4CC3CCA0DA16}" srcOrd="0" destOrd="0" presId="urn:microsoft.com/office/officeart/2008/layout/LinedList"/>
    <dgm:cxn modelId="{D3DAE783-C500-4B83-B370-9190004A54DE}" type="presOf" srcId="{901305E8-6C25-401C-98F7-76949A177D81}" destId="{199C1D6D-FE93-47B6-8532-0B7783A69790}" srcOrd="0" destOrd="0" presId="urn:microsoft.com/office/officeart/2008/layout/LinedList"/>
    <dgm:cxn modelId="{C33FFD93-D884-4A1A-A170-A7AA94C6AE74}" type="presOf" srcId="{DDD1781A-D3EA-4E26-AC7F-E06347B33D04}" destId="{F6CA4FAB-D851-497B-A0D3-B43739119CD1}" srcOrd="0" destOrd="0" presId="urn:microsoft.com/office/officeart/2008/layout/LinedList"/>
    <dgm:cxn modelId="{5BB607FA-1CE2-4DD0-B10C-B5E0545F906F}" srcId="{6938D2E5-1DCE-469F-9D95-0916E88A7E72}" destId="{F2D96BD0-F71C-44FB-8549-7BA40B690ADE}" srcOrd="0" destOrd="0" parTransId="{6C2D5FE1-8929-4113-9971-211238B83F2B}" sibTransId="{E1EB8901-3700-40F5-A8CF-9D0C83DFD6C2}"/>
    <dgm:cxn modelId="{5E39CE10-1142-40F4-8318-2C2C0D9E1748}" type="presParOf" srcId="{6B70D7F8-C411-429C-83DE-4CC3CCA0DA16}" destId="{90EEC127-6836-4440-9B98-7BB8DFC62DAD}" srcOrd="0" destOrd="0" presId="urn:microsoft.com/office/officeart/2008/layout/LinedList"/>
    <dgm:cxn modelId="{472F6F72-D2A5-4BF4-A31C-F60BC94244E8}" type="presParOf" srcId="{6B70D7F8-C411-429C-83DE-4CC3CCA0DA16}" destId="{CB53213D-B97A-4B0B-9134-91C2ED98C6F4}" srcOrd="1" destOrd="0" presId="urn:microsoft.com/office/officeart/2008/layout/LinedList"/>
    <dgm:cxn modelId="{97736BD8-CE16-47CE-B205-EEA10487F11F}" type="presParOf" srcId="{CB53213D-B97A-4B0B-9134-91C2ED98C6F4}" destId="{6FB56B4D-146C-4F4A-BB25-2FFCAD011251}" srcOrd="0" destOrd="0" presId="urn:microsoft.com/office/officeart/2008/layout/LinedList"/>
    <dgm:cxn modelId="{9FAF779C-4186-40CE-AE0C-4882879B4427}" type="presParOf" srcId="{CB53213D-B97A-4B0B-9134-91C2ED98C6F4}" destId="{E0870227-39DD-40CA-9628-8D947047F5C0}" srcOrd="1" destOrd="0" presId="urn:microsoft.com/office/officeart/2008/layout/LinedList"/>
    <dgm:cxn modelId="{FD4B988E-95B5-4E50-83EF-9EB0D53B4613}" type="presParOf" srcId="{6B70D7F8-C411-429C-83DE-4CC3CCA0DA16}" destId="{7C8DD769-E414-4C49-8760-80388C16D21C}" srcOrd="2" destOrd="0" presId="urn:microsoft.com/office/officeart/2008/layout/LinedList"/>
    <dgm:cxn modelId="{CDF5CA8D-0869-4427-B1E4-95C673AD2881}" type="presParOf" srcId="{6B70D7F8-C411-429C-83DE-4CC3CCA0DA16}" destId="{B1A34B83-D549-45E1-A7BF-C13145EB8AFE}" srcOrd="3" destOrd="0" presId="urn:microsoft.com/office/officeart/2008/layout/LinedList"/>
    <dgm:cxn modelId="{D5AF5815-7C95-4965-B088-3C1D48360077}" type="presParOf" srcId="{B1A34B83-D549-45E1-A7BF-C13145EB8AFE}" destId="{F6CA4FAB-D851-497B-A0D3-B43739119CD1}" srcOrd="0" destOrd="0" presId="urn:microsoft.com/office/officeart/2008/layout/LinedList"/>
    <dgm:cxn modelId="{F8DFA71D-1E2E-4D96-A407-5B7F9884C932}" type="presParOf" srcId="{B1A34B83-D549-45E1-A7BF-C13145EB8AFE}" destId="{A0F4A6E3-D6AC-488D-BF30-760E1CD769AF}" srcOrd="1" destOrd="0" presId="urn:microsoft.com/office/officeart/2008/layout/LinedList"/>
    <dgm:cxn modelId="{BF115DF8-FB67-4599-A1FE-913664A1FA9F}" type="presParOf" srcId="{6B70D7F8-C411-429C-83DE-4CC3CCA0DA16}" destId="{72A07806-70A9-434E-9781-22D8206E64CF}" srcOrd="4" destOrd="0" presId="urn:microsoft.com/office/officeart/2008/layout/LinedList"/>
    <dgm:cxn modelId="{CD3841C3-4011-42D0-8CA6-C78E58526460}" type="presParOf" srcId="{6B70D7F8-C411-429C-83DE-4CC3CCA0DA16}" destId="{80CAAEB7-9EF3-464B-B59C-DDA58F03687A}" srcOrd="5" destOrd="0" presId="urn:microsoft.com/office/officeart/2008/layout/LinedList"/>
    <dgm:cxn modelId="{0A7B19EE-FE4E-4B65-8D55-70A73A64E23A}" type="presParOf" srcId="{80CAAEB7-9EF3-464B-B59C-DDA58F03687A}" destId="{199C1D6D-FE93-47B6-8532-0B7783A69790}" srcOrd="0" destOrd="0" presId="urn:microsoft.com/office/officeart/2008/layout/LinedList"/>
    <dgm:cxn modelId="{FFA20A07-B44D-46C9-8751-BCF96AD1ADFE}" type="presParOf" srcId="{80CAAEB7-9EF3-464B-B59C-DDA58F03687A}" destId="{AD67E3FC-ABFD-43CC-8F41-011AD4E2E48A}" srcOrd="1" destOrd="0" presId="urn:microsoft.com/office/officeart/2008/layout/LinedList"/>
    <dgm:cxn modelId="{6CD9103E-3E69-4F53-8DB5-73762C414FF4}" type="presParOf" srcId="{6B70D7F8-C411-429C-83DE-4CC3CCA0DA16}" destId="{6F11599D-235F-4A67-8443-389A2B1B6FA6}" srcOrd="6" destOrd="0" presId="urn:microsoft.com/office/officeart/2008/layout/LinedList"/>
    <dgm:cxn modelId="{758CE7BB-D29B-4E56-83DB-43F648385F26}" type="presParOf" srcId="{6B70D7F8-C411-429C-83DE-4CC3CCA0DA16}" destId="{F1DC48AC-D924-4796-B460-1677A69B3687}" srcOrd="7" destOrd="0" presId="urn:microsoft.com/office/officeart/2008/layout/LinedList"/>
    <dgm:cxn modelId="{E175347A-43DC-4225-8988-D6B2C3C1BCBD}" type="presParOf" srcId="{F1DC48AC-D924-4796-B460-1677A69B3687}" destId="{49094424-0E1F-4BC7-9E90-9FCEA3BBC5C3}" srcOrd="0" destOrd="0" presId="urn:microsoft.com/office/officeart/2008/layout/LinedList"/>
    <dgm:cxn modelId="{5575328A-85EA-451E-9549-7AF508FDF6DC}" type="presParOf" srcId="{F1DC48AC-D924-4796-B460-1677A69B3687}" destId="{15F82A93-3ED0-4FBB-A7F4-D76872258BC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49E72BC-C384-4218-B60F-FA691CCC63C7}" type="doc">
      <dgm:prSet loTypeId="urn:microsoft.com/office/officeart/2008/layout/LinedList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A5DAF2AA-AC5D-4401-B2F2-C59313577704}">
      <dgm:prSet custT="1"/>
      <dgm:spPr/>
      <dgm:t>
        <a:bodyPr/>
        <a:lstStyle/>
        <a:p>
          <a:r>
            <a:rPr lang="en-US" sz="2400" dirty="0"/>
            <a:t>Additional and regular professional development for staff – training for inclusive education</a:t>
          </a:r>
        </a:p>
      </dgm:t>
    </dgm:pt>
    <dgm:pt modelId="{A5A37B22-56F6-474D-9FEE-4ED80BD6784F}" type="parTrans" cxnId="{B2F59ACA-8D0C-4271-BC42-0CB52627138C}">
      <dgm:prSet/>
      <dgm:spPr/>
      <dgm:t>
        <a:bodyPr/>
        <a:lstStyle/>
        <a:p>
          <a:endParaRPr lang="en-US"/>
        </a:p>
      </dgm:t>
    </dgm:pt>
    <dgm:pt modelId="{8E65B58D-08F8-4BBF-AEDC-7B3750A50622}" type="sibTrans" cxnId="{B2F59ACA-8D0C-4271-BC42-0CB52627138C}">
      <dgm:prSet/>
      <dgm:spPr/>
      <dgm:t>
        <a:bodyPr/>
        <a:lstStyle/>
        <a:p>
          <a:endParaRPr lang="en-US"/>
        </a:p>
      </dgm:t>
    </dgm:pt>
    <dgm:pt modelId="{D48F4460-3426-4938-8100-C8300186859E}">
      <dgm:prSet custT="1"/>
      <dgm:spPr/>
      <dgm:t>
        <a:bodyPr/>
        <a:lstStyle/>
        <a:p>
          <a:r>
            <a:rPr lang="en-US" sz="2400" dirty="0"/>
            <a:t>A proper/robust referral system for the cases that need to be escalated</a:t>
          </a:r>
        </a:p>
      </dgm:t>
    </dgm:pt>
    <dgm:pt modelId="{44161542-A566-42A8-BB22-A2A9E1891472}" type="parTrans" cxnId="{C989F786-677A-4DB1-A061-C5EB66C56C10}">
      <dgm:prSet/>
      <dgm:spPr/>
      <dgm:t>
        <a:bodyPr/>
        <a:lstStyle/>
        <a:p>
          <a:endParaRPr lang="en-US"/>
        </a:p>
      </dgm:t>
    </dgm:pt>
    <dgm:pt modelId="{B63B27F0-4477-4075-A7AF-B5EB56F781C5}" type="sibTrans" cxnId="{C989F786-677A-4DB1-A061-C5EB66C56C10}">
      <dgm:prSet/>
      <dgm:spPr/>
      <dgm:t>
        <a:bodyPr/>
        <a:lstStyle/>
        <a:p>
          <a:endParaRPr lang="en-US"/>
        </a:p>
      </dgm:t>
    </dgm:pt>
    <dgm:pt modelId="{1304C1FD-40A7-4C69-B2DF-59E66AC92E1E}">
      <dgm:prSet custT="1"/>
      <dgm:spPr/>
      <dgm:t>
        <a:bodyPr/>
        <a:lstStyle/>
        <a:p>
          <a:r>
            <a:rPr lang="en-US" sz="2400" dirty="0"/>
            <a:t>Access to assistive equipment for children with mobility and other disabilities</a:t>
          </a:r>
        </a:p>
      </dgm:t>
    </dgm:pt>
    <dgm:pt modelId="{3365BA07-D61E-4875-BA84-A732BFC5D249}" type="parTrans" cxnId="{947C9ECE-8DC2-4804-BB62-6F2C61FF255D}">
      <dgm:prSet/>
      <dgm:spPr/>
      <dgm:t>
        <a:bodyPr/>
        <a:lstStyle/>
        <a:p>
          <a:endParaRPr lang="en-US"/>
        </a:p>
      </dgm:t>
    </dgm:pt>
    <dgm:pt modelId="{AAFED049-6975-4860-A003-CE615A416496}" type="sibTrans" cxnId="{947C9ECE-8DC2-4804-BB62-6F2C61FF255D}">
      <dgm:prSet/>
      <dgm:spPr/>
      <dgm:t>
        <a:bodyPr/>
        <a:lstStyle/>
        <a:p>
          <a:endParaRPr lang="en-US"/>
        </a:p>
      </dgm:t>
    </dgm:pt>
    <dgm:pt modelId="{0390C9D0-D4F7-4C0D-AB5E-4224B2D2F698}">
      <dgm:prSet custT="1"/>
      <dgm:spPr/>
      <dgm:t>
        <a:bodyPr/>
        <a:lstStyle/>
        <a:p>
          <a:r>
            <a:rPr lang="en-US" sz="2400" dirty="0"/>
            <a:t>Additional funding to include more children, better infrastructure and additional learning materials</a:t>
          </a:r>
        </a:p>
      </dgm:t>
    </dgm:pt>
    <dgm:pt modelId="{986DC170-10D4-49E4-BF18-182E5BFA3B8D}" type="parTrans" cxnId="{67DE0F4F-6E65-44CF-8EEA-FEBF251F025C}">
      <dgm:prSet/>
      <dgm:spPr/>
      <dgm:t>
        <a:bodyPr/>
        <a:lstStyle/>
        <a:p>
          <a:endParaRPr lang="en-US"/>
        </a:p>
      </dgm:t>
    </dgm:pt>
    <dgm:pt modelId="{6A405DFC-2255-4584-A30D-D3FD62B5458F}" type="sibTrans" cxnId="{67DE0F4F-6E65-44CF-8EEA-FEBF251F025C}">
      <dgm:prSet/>
      <dgm:spPr/>
      <dgm:t>
        <a:bodyPr/>
        <a:lstStyle/>
        <a:p>
          <a:endParaRPr lang="en-US"/>
        </a:p>
      </dgm:t>
    </dgm:pt>
    <dgm:pt modelId="{361BA3C1-DFFD-48EB-8ED9-8FDF4E93AFAE}" type="pres">
      <dgm:prSet presAssocID="{849E72BC-C384-4218-B60F-FA691CCC63C7}" presName="vert0" presStyleCnt="0">
        <dgm:presLayoutVars>
          <dgm:dir/>
          <dgm:animOne val="branch"/>
          <dgm:animLvl val="lvl"/>
        </dgm:presLayoutVars>
      </dgm:prSet>
      <dgm:spPr/>
    </dgm:pt>
    <dgm:pt modelId="{D9221875-B390-4D93-BA75-757A8036287A}" type="pres">
      <dgm:prSet presAssocID="{A5DAF2AA-AC5D-4401-B2F2-C59313577704}" presName="thickLine" presStyleLbl="alignNode1" presStyleIdx="0" presStyleCnt="4"/>
      <dgm:spPr/>
    </dgm:pt>
    <dgm:pt modelId="{3BDD0C54-A6F0-40A3-B70B-D0A355E30E0F}" type="pres">
      <dgm:prSet presAssocID="{A5DAF2AA-AC5D-4401-B2F2-C59313577704}" presName="horz1" presStyleCnt="0"/>
      <dgm:spPr/>
    </dgm:pt>
    <dgm:pt modelId="{3EBBFF25-CCE0-4E00-BC5E-8453D565A6A9}" type="pres">
      <dgm:prSet presAssocID="{A5DAF2AA-AC5D-4401-B2F2-C59313577704}" presName="tx1" presStyleLbl="revTx" presStyleIdx="0" presStyleCnt="4"/>
      <dgm:spPr/>
    </dgm:pt>
    <dgm:pt modelId="{80F724B1-E8C7-46DC-A773-11E3F3DDC727}" type="pres">
      <dgm:prSet presAssocID="{A5DAF2AA-AC5D-4401-B2F2-C59313577704}" presName="vert1" presStyleCnt="0"/>
      <dgm:spPr/>
    </dgm:pt>
    <dgm:pt modelId="{6260AB94-2825-468E-82B1-5B7F9E5B9521}" type="pres">
      <dgm:prSet presAssocID="{D48F4460-3426-4938-8100-C8300186859E}" presName="thickLine" presStyleLbl="alignNode1" presStyleIdx="1" presStyleCnt="4"/>
      <dgm:spPr/>
    </dgm:pt>
    <dgm:pt modelId="{8F3C7BA5-825F-4EF7-9B30-DC6CF16D12C7}" type="pres">
      <dgm:prSet presAssocID="{D48F4460-3426-4938-8100-C8300186859E}" presName="horz1" presStyleCnt="0"/>
      <dgm:spPr/>
    </dgm:pt>
    <dgm:pt modelId="{5D35F0D4-2538-477B-BCC8-860F7BC71F53}" type="pres">
      <dgm:prSet presAssocID="{D48F4460-3426-4938-8100-C8300186859E}" presName="tx1" presStyleLbl="revTx" presStyleIdx="1" presStyleCnt="4"/>
      <dgm:spPr/>
    </dgm:pt>
    <dgm:pt modelId="{959DE4A4-74E1-4BDD-8A67-97F5E90FD5B3}" type="pres">
      <dgm:prSet presAssocID="{D48F4460-3426-4938-8100-C8300186859E}" presName="vert1" presStyleCnt="0"/>
      <dgm:spPr/>
    </dgm:pt>
    <dgm:pt modelId="{24221ABD-753B-4937-A423-71C9390CAC74}" type="pres">
      <dgm:prSet presAssocID="{1304C1FD-40A7-4C69-B2DF-59E66AC92E1E}" presName="thickLine" presStyleLbl="alignNode1" presStyleIdx="2" presStyleCnt="4"/>
      <dgm:spPr/>
    </dgm:pt>
    <dgm:pt modelId="{74C51D04-9E10-486B-A4AF-DE0A9641D8A7}" type="pres">
      <dgm:prSet presAssocID="{1304C1FD-40A7-4C69-B2DF-59E66AC92E1E}" presName="horz1" presStyleCnt="0"/>
      <dgm:spPr/>
    </dgm:pt>
    <dgm:pt modelId="{2D6FF235-811C-4F52-BF21-807243AEE553}" type="pres">
      <dgm:prSet presAssocID="{1304C1FD-40A7-4C69-B2DF-59E66AC92E1E}" presName="tx1" presStyleLbl="revTx" presStyleIdx="2" presStyleCnt="4"/>
      <dgm:spPr/>
    </dgm:pt>
    <dgm:pt modelId="{E2944C75-5247-4BA6-A6B6-A7DE26F86873}" type="pres">
      <dgm:prSet presAssocID="{1304C1FD-40A7-4C69-B2DF-59E66AC92E1E}" presName="vert1" presStyleCnt="0"/>
      <dgm:spPr/>
    </dgm:pt>
    <dgm:pt modelId="{BA462485-6238-4566-B53F-51D22B7FC4E5}" type="pres">
      <dgm:prSet presAssocID="{0390C9D0-D4F7-4C0D-AB5E-4224B2D2F698}" presName="thickLine" presStyleLbl="alignNode1" presStyleIdx="3" presStyleCnt="4"/>
      <dgm:spPr/>
    </dgm:pt>
    <dgm:pt modelId="{E930FEB7-E19D-4EDA-AE8D-9301AF5A4E28}" type="pres">
      <dgm:prSet presAssocID="{0390C9D0-D4F7-4C0D-AB5E-4224B2D2F698}" presName="horz1" presStyleCnt="0"/>
      <dgm:spPr/>
    </dgm:pt>
    <dgm:pt modelId="{8E3C7591-696A-4EC3-8F98-B37C242B0F66}" type="pres">
      <dgm:prSet presAssocID="{0390C9D0-D4F7-4C0D-AB5E-4224B2D2F698}" presName="tx1" presStyleLbl="revTx" presStyleIdx="3" presStyleCnt="4"/>
      <dgm:spPr/>
    </dgm:pt>
    <dgm:pt modelId="{F46E9C78-3165-4C89-8423-3BE1402E948C}" type="pres">
      <dgm:prSet presAssocID="{0390C9D0-D4F7-4C0D-AB5E-4224B2D2F698}" presName="vert1" presStyleCnt="0"/>
      <dgm:spPr/>
    </dgm:pt>
  </dgm:ptLst>
  <dgm:cxnLst>
    <dgm:cxn modelId="{77B5D120-F909-48F0-928C-F1EAAF89A969}" type="presOf" srcId="{A5DAF2AA-AC5D-4401-B2F2-C59313577704}" destId="{3EBBFF25-CCE0-4E00-BC5E-8453D565A6A9}" srcOrd="0" destOrd="0" presId="urn:microsoft.com/office/officeart/2008/layout/LinedList"/>
    <dgm:cxn modelId="{67DE0F4F-6E65-44CF-8EEA-FEBF251F025C}" srcId="{849E72BC-C384-4218-B60F-FA691CCC63C7}" destId="{0390C9D0-D4F7-4C0D-AB5E-4224B2D2F698}" srcOrd="3" destOrd="0" parTransId="{986DC170-10D4-49E4-BF18-182E5BFA3B8D}" sibTransId="{6A405DFC-2255-4584-A30D-D3FD62B5458F}"/>
    <dgm:cxn modelId="{C989F786-677A-4DB1-A061-C5EB66C56C10}" srcId="{849E72BC-C384-4218-B60F-FA691CCC63C7}" destId="{D48F4460-3426-4938-8100-C8300186859E}" srcOrd="1" destOrd="0" parTransId="{44161542-A566-42A8-BB22-A2A9E1891472}" sibTransId="{B63B27F0-4477-4075-A7AF-B5EB56F781C5}"/>
    <dgm:cxn modelId="{E0243CC3-5636-4E22-91D5-E5755ECAE0AA}" type="presOf" srcId="{1304C1FD-40A7-4C69-B2DF-59E66AC92E1E}" destId="{2D6FF235-811C-4F52-BF21-807243AEE553}" srcOrd="0" destOrd="0" presId="urn:microsoft.com/office/officeart/2008/layout/LinedList"/>
    <dgm:cxn modelId="{B2F59ACA-8D0C-4271-BC42-0CB52627138C}" srcId="{849E72BC-C384-4218-B60F-FA691CCC63C7}" destId="{A5DAF2AA-AC5D-4401-B2F2-C59313577704}" srcOrd="0" destOrd="0" parTransId="{A5A37B22-56F6-474D-9FEE-4ED80BD6784F}" sibTransId="{8E65B58D-08F8-4BBF-AEDC-7B3750A50622}"/>
    <dgm:cxn modelId="{947C9ECE-8DC2-4804-BB62-6F2C61FF255D}" srcId="{849E72BC-C384-4218-B60F-FA691CCC63C7}" destId="{1304C1FD-40A7-4C69-B2DF-59E66AC92E1E}" srcOrd="2" destOrd="0" parTransId="{3365BA07-D61E-4875-BA84-A732BFC5D249}" sibTransId="{AAFED049-6975-4860-A003-CE615A416496}"/>
    <dgm:cxn modelId="{79F153E4-B421-457E-98F6-92E1C9DAF2CB}" type="presOf" srcId="{D48F4460-3426-4938-8100-C8300186859E}" destId="{5D35F0D4-2538-477B-BCC8-860F7BC71F53}" srcOrd="0" destOrd="0" presId="urn:microsoft.com/office/officeart/2008/layout/LinedList"/>
    <dgm:cxn modelId="{4B8DABEA-C089-41C6-B06F-1C3E00B37669}" type="presOf" srcId="{849E72BC-C384-4218-B60F-FA691CCC63C7}" destId="{361BA3C1-DFFD-48EB-8ED9-8FDF4E93AFAE}" srcOrd="0" destOrd="0" presId="urn:microsoft.com/office/officeart/2008/layout/LinedList"/>
    <dgm:cxn modelId="{E021CDFE-CC43-480C-B389-9BF266E3A690}" type="presOf" srcId="{0390C9D0-D4F7-4C0D-AB5E-4224B2D2F698}" destId="{8E3C7591-696A-4EC3-8F98-B37C242B0F66}" srcOrd="0" destOrd="0" presId="urn:microsoft.com/office/officeart/2008/layout/LinedList"/>
    <dgm:cxn modelId="{384B35FC-F7D4-44AA-8A51-F994B1BE8817}" type="presParOf" srcId="{361BA3C1-DFFD-48EB-8ED9-8FDF4E93AFAE}" destId="{D9221875-B390-4D93-BA75-757A8036287A}" srcOrd="0" destOrd="0" presId="urn:microsoft.com/office/officeart/2008/layout/LinedList"/>
    <dgm:cxn modelId="{09D3B8E3-015E-4CD8-ADE2-DE9CA7F092D5}" type="presParOf" srcId="{361BA3C1-DFFD-48EB-8ED9-8FDF4E93AFAE}" destId="{3BDD0C54-A6F0-40A3-B70B-D0A355E30E0F}" srcOrd="1" destOrd="0" presId="urn:microsoft.com/office/officeart/2008/layout/LinedList"/>
    <dgm:cxn modelId="{2E0329F6-6ACB-4D2E-92A6-E6A5B748D49B}" type="presParOf" srcId="{3BDD0C54-A6F0-40A3-B70B-D0A355E30E0F}" destId="{3EBBFF25-CCE0-4E00-BC5E-8453D565A6A9}" srcOrd="0" destOrd="0" presId="urn:microsoft.com/office/officeart/2008/layout/LinedList"/>
    <dgm:cxn modelId="{EF99D3DF-DF5A-4CAD-92CC-8C12B91D1264}" type="presParOf" srcId="{3BDD0C54-A6F0-40A3-B70B-D0A355E30E0F}" destId="{80F724B1-E8C7-46DC-A773-11E3F3DDC727}" srcOrd="1" destOrd="0" presId="urn:microsoft.com/office/officeart/2008/layout/LinedList"/>
    <dgm:cxn modelId="{E4D169EE-869D-4A75-AEA0-F497EB1FD6E9}" type="presParOf" srcId="{361BA3C1-DFFD-48EB-8ED9-8FDF4E93AFAE}" destId="{6260AB94-2825-468E-82B1-5B7F9E5B9521}" srcOrd="2" destOrd="0" presId="urn:microsoft.com/office/officeart/2008/layout/LinedList"/>
    <dgm:cxn modelId="{1AA73A18-F834-401D-A0F4-03B81DF0628A}" type="presParOf" srcId="{361BA3C1-DFFD-48EB-8ED9-8FDF4E93AFAE}" destId="{8F3C7BA5-825F-4EF7-9B30-DC6CF16D12C7}" srcOrd="3" destOrd="0" presId="urn:microsoft.com/office/officeart/2008/layout/LinedList"/>
    <dgm:cxn modelId="{78F86D7A-1810-45FE-AB53-7139FC2793B5}" type="presParOf" srcId="{8F3C7BA5-825F-4EF7-9B30-DC6CF16D12C7}" destId="{5D35F0D4-2538-477B-BCC8-860F7BC71F53}" srcOrd="0" destOrd="0" presId="urn:microsoft.com/office/officeart/2008/layout/LinedList"/>
    <dgm:cxn modelId="{1C756813-473A-455E-BBDF-456FCD96180F}" type="presParOf" srcId="{8F3C7BA5-825F-4EF7-9B30-DC6CF16D12C7}" destId="{959DE4A4-74E1-4BDD-8A67-97F5E90FD5B3}" srcOrd="1" destOrd="0" presId="urn:microsoft.com/office/officeart/2008/layout/LinedList"/>
    <dgm:cxn modelId="{8347EC24-5C20-4280-8385-222A15F458C2}" type="presParOf" srcId="{361BA3C1-DFFD-48EB-8ED9-8FDF4E93AFAE}" destId="{24221ABD-753B-4937-A423-71C9390CAC74}" srcOrd="4" destOrd="0" presId="urn:microsoft.com/office/officeart/2008/layout/LinedList"/>
    <dgm:cxn modelId="{646AF740-F08D-4C22-9DD8-F790B2861106}" type="presParOf" srcId="{361BA3C1-DFFD-48EB-8ED9-8FDF4E93AFAE}" destId="{74C51D04-9E10-486B-A4AF-DE0A9641D8A7}" srcOrd="5" destOrd="0" presId="urn:microsoft.com/office/officeart/2008/layout/LinedList"/>
    <dgm:cxn modelId="{19F6493C-CCB4-44B6-B5F1-492FF87EDDE5}" type="presParOf" srcId="{74C51D04-9E10-486B-A4AF-DE0A9641D8A7}" destId="{2D6FF235-811C-4F52-BF21-807243AEE553}" srcOrd="0" destOrd="0" presId="urn:microsoft.com/office/officeart/2008/layout/LinedList"/>
    <dgm:cxn modelId="{D8ED2A09-C82C-4D24-98B7-8BEFD4215CC1}" type="presParOf" srcId="{74C51D04-9E10-486B-A4AF-DE0A9641D8A7}" destId="{E2944C75-5247-4BA6-A6B6-A7DE26F86873}" srcOrd="1" destOrd="0" presId="urn:microsoft.com/office/officeart/2008/layout/LinedList"/>
    <dgm:cxn modelId="{3B3DF221-BF10-4C59-A214-BEC2B586D713}" type="presParOf" srcId="{361BA3C1-DFFD-48EB-8ED9-8FDF4E93AFAE}" destId="{BA462485-6238-4566-B53F-51D22B7FC4E5}" srcOrd="6" destOrd="0" presId="urn:microsoft.com/office/officeart/2008/layout/LinedList"/>
    <dgm:cxn modelId="{DFE9C456-0F29-4B94-9C2F-9F2C777D1C1B}" type="presParOf" srcId="{361BA3C1-DFFD-48EB-8ED9-8FDF4E93AFAE}" destId="{E930FEB7-E19D-4EDA-AE8D-9301AF5A4E28}" srcOrd="7" destOrd="0" presId="urn:microsoft.com/office/officeart/2008/layout/LinedList"/>
    <dgm:cxn modelId="{1D662B5A-7760-4EA2-BAA9-E888A10EF035}" type="presParOf" srcId="{E930FEB7-E19D-4EDA-AE8D-9301AF5A4E28}" destId="{8E3C7591-696A-4EC3-8F98-B37C242B0F66}" srcOrd="0" destOrd="0" presId="urn:microsoft.com/office/officeart/2008/layout/LinedList"/>
    <dgm:cxn modelId="{702020C3-8F30-429A-A329-D5BE02A092A9}" type="presParOf" srcId="{E930FEB7-E19D-4EDA-AE8D-9301AF5A4E28}" destId="{F46E9C78-3165-4C89-8423-3BE1402E948C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EEC127-6836-4440-9B98-7BB8DFC62DAD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6FB56B4D-146C-4F4A-BB25-2FFCAD011251}">
      <dsp:nvSpPr>
        <dsp:cNvPr id="0" name=""/>
        <dsp:cNvSpPr/>
      </dsp:nvSpPr>
      <dsp:spPr>
        <a:xfrm>
          <a:off x="0" y="0"/>
          <a:ext cx="5181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Inclusive of all children with or without disabilities</a:t>
          </a:r>
          <a:endParaRPr lang="en-US" sz="2600" kern="1200" dirty="0"/>
        </a:p>
      </dsp:txBody>
      <dsp:txXfrm>
        <a:off x="0" y="0"/>
        <a:ext cx="5181600" cy="1087834"/>
      </dsp:txXfrm>
    </dsp:sp>
    <dsp:sp modelId="{7C8DD769-E414-4C49-8760-80388C16D21C}">
      <dsp:nvSpPr>
        <dsp:cNvPr id="0" name=""/>
        <dsp:cNvSpPr/>
      </dsp:nvSpPr>
      <dsp:spPr>
        <a:xfrm>
          <a:off x="0" y="1087834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F6CA4FAB-D851-497B-A0D3-B43739119CD1}">
      <dsp:nvSpPr>
        <dsp:cNvPr id="0" name=""/>
        <dsp:cNvSpPr/>
      </dsp:nvSpPr>
      <dsp:spPr>
        <a:xfrm>
          <a:off x="0" y="1087834"/>
          <a:ext cx="5181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060" tIns="99060" rIns="99060" bIns="99060" numCol="1" spcCol="1270" anchor="t" anchorCtr="0">
          <a:noAutofit/>
        </a:bodyPr>
        <a:lstStyle/>
        <a:p>
          <a:pPr marL="0" lvl="0" indent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600" kern="1200" dirty="0"/>
            <a:t>Inclusive of teachers with disabilities – no discrimination and no biases</a:t>
          </a:r>
          <a:endParaRPr lang="en-US" sz="2600" kern="1200" dirty="0"/>
        </a:p>
      </dsp:txBody>
      <dsp:txXfrm>
        <a:off x="0" y="1087834"/>
        <a:ext cx="5181600" cy="1087834"/>
      </dsp:txXfrm>
    </dsp:sp>
    <dsp:sp modelId="{72A07806-70A9-434E-9781-22D8206E64CF}">
      <dsp:nvSpPr>
        <dsp:cNvPr id="0" name=""/>
        <dsp:cNvSpPr/>
      </dsp:nvSpPr>
      <dsp:spPr>
        <a:xfrm>
          <a:off x="0" y="2175669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99C1D6D-FE93-47B6-8532-0B7783A69790}">
      <dsp:nvSpPr>
        <dsp:cNvPr id="0" name=""/>
        <dsp:cNvSpPr/>
      </dsp:nvSpPr>
      <dsp:spPr>
        <a:xfrm>
          <a:off x="0" y="2175669"/>
          <a:ext cx="5181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Everyone is trained to be accepting of each other through our psychosocial support sessions</a:t>
          </a:r>
          <a:endParaRPr lang="en-US" sz="2400" kern="1200" dirty="0"/>
        </a:p>
      </dsp:txBody>
      <dsp:txXfrm>
        <a:off x="0" y="2175669"/>
        <a:ext cx="5181600" cy="1087834"/>
      </dsp:txXfrm>
    </dsp:sp>
    <dsp:sp modelId="{6F11599D-235F-4A67-8443-389A2B1B6FA6}">
      <dsp:nvSpPr>
        <dsp:cNvPr id="0" name=""/>
        <dsp:cNvSpPr/>
      </dsp:nvSpPr>
      <dsp:spPr>
        <a:xfrm>
          <a:off x="0" y="3263503"/>
          <a:ext cx="5181600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9094424-0E1F-4BC7-9E90-9FCEA3BBC5C3}">
      <dsp:nvSpPr>
        <dsp:cNvPr id="0" name=""/>
        <dsp:cNvSpPr/>
      </dsp:nvSpPr>
      <dsp:spPr>
        <a:xfrm>
          <a:off x="0" y="3263503"/>
          <a:ext cx="5181600" cy="10878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400" kern="1200" dirty="0"/>
            <a:t>The community is highly involved and participatory</a:t>
          </a:r>
          <a:endParaRPr lang="en-US" sz="2400" kern="1200" dirty="0"/>
        </a:p>
      </dsp:txBody>
      <dsp:txXfrm>
        <a:off x="0" y="3263503"/>
        <a:ext cx="5181600" cy="10878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221875-B390-4D93-BA75-757A8036287A}">
      <dsp:nvSpPr>
        <dsp:cNvPr id="0" name=""/>
        <dsp:cNvSpPr/>
      </dsp:nvSpPr>
      <dsp:spPr>
        <a:xfrm>
          <a:off x="0" y="0"/>
          <a:ext cx="5181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BBFF25-CCE0-4E00-BC5E-8453D565A6A9}">
      <dsp:nvSpPr>
        <dsp:cNvPr id="0" name=""/>
        <dsp:cNvSpPr/>
      </dsp:nvSpPr>
      <dsp:spPr>
        <a:xfrm>
          <a:off x="0" y="0"/>
          <a:ext cx="5181600" cy="139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Additional and regular professional development for staff – training for inclusive education</a:t>
          </a:r>
        </a:p>
      </dsp:txBody>
      <dsp:txXfrm>
        <a:off x="0" y="0"/>
        <a:ext cx="5181600" cy="1392381"/>
      </dsp:txXfrm>
    </dsp:sp>
    <dsp:sp modelId="{6260AB94-2825-468E-82B1-5B7F9E5B9521}">
      <dsp:nvSpPr>
        <dsp:cNvPr id="0" name=""/>
        <dsp:cNvSpPr/>
      </dsp:nvSpPr>
      <dsp:spPr>
        <a:xfrm>
          <a:off x="0" y="1392381"/>
          <a:ext cx="5181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5F0D4-2538-477B-BCC8-860F7BC71F53}">
      <dsp:nvSpPr>
        <dsp:cNvPr id="0" name=""/>
        <dsp:cNvSpPr/>
      </dsp:nvSpPr>
      <dsp:spPr>
        <a:xfrm>
          <a:off x="0" y="1392381"/>
          <a:ext cx="5181600" cy="139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 proper/robust referral system for the cases that need to be escalated</a:t>
          </a:r>
        </a:p>
      </dsp:txBody>
      <dsp:txXfrm>
        <a:off x="0" y="1392381"/>
        <a:ext cx="5181600" cy="1392381"/>
      </dsp:txXfrm>
    </dsp:sp>
    <dsp:sp modelId="{24221ABD-753B-4937-A423-71C9390CAC74}">
      <dsp:nvSpPr>
        <dsp:cNvPr id="0" name=""/>
        <dsp:cNvSpPr/>
      </dsp:nvSpPr>
      <dsp:spPr>
        <a:xfrm>
          <a:off x="0" y="2784763"/>
          <a:ext cx="5181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6FF235-811C-4F52-BF21-807243AEE553}">
      <dsp:nvSpPr>
        <dsp:cNvPr id="0" name=""/>
        <dsp:cNvSpPr/>
      </dsp:nvSpPr>
      <dsp:spPr>
        <a:xfrm>
          <a:off x="0" y="2784763"/>
          <a:ext cx="5181600" cy="139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Access to assistive equipment for children with mobility and other disabilities</a:t>
          </a:r>
        </a:p>
      </dsp:txBody>
      <dsp:txXfrm>
        <a:off x="0" y="2784763"/>
        <a:ext cx="5181600" cy="1392381"/>
      </dsp:txXfrm>
    </dsp:sp>
    <dsp:sp modelId="{BA462485-6238-4566-B53F-51D22B7FC4E5}">
      <dsp:nvSpPr>
        <dsp:cNvPr id="0" name=""/>
        <dsp:cNvSpPr/>
      </dsp:nvSpPr>
      <dsp:spPr>
        <a:xfrm>
          <a:off x="0" y="4177145"/>
          <a:ext cx="5181600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3C7591-696A-4EC3-8F98-B37C242B0F66}">
      <dsp:nvSpPr>
        <dsp:cNvPr id="0" name=""/>
        <dsp:cNvSpPr/>
      </dsp:nvSpPr>
      <dsp:spPr>
        <a:xfrm>
          <a:off x="0" y="4177145"/>
          <a:ext cx="5181600" cy="13923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400" kern="1200" dirty="0"/>
            <a:t>Additional funding to include more children, better infrastructure and additional learning materials</a:t>
          </a:r>
        </a:p>
      </dsp:txBody>
      <dsp:txXfrm>
        <a:off x="0" y="4177145"/>
        <a:ext cx="5181600" cy="139238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E0C92A86-C5C9-6113-6AC7-4064BBD0948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277400-9A88-4A14-1B97-2E611F2842E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F4067AC-4DA6-47DD-9DAA-82F8496AEA1D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A149F3E-834F-ADBB-A517-1E7341E464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F16239-9E04-27B8-09A3-ACB4AC19F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62F9E2-E68F-463D-B409-4BB1E4E53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64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BB6916-6BB4-491D-A9F6-98CF7382B083}" type="datetimeFigureOut">
              <a:rPr lang="en-GB" smtClean="0"/>
              <a:t>06/02/2024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8881E3-068B-48DF-8881-A991B8AEA7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556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GB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 bring you very warm greetings from our Transitional Learning Centres in Nigeria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It is indeed an honour to be here in Vienna to receive this prestigious award and to be here with other organizations who work with persons with disabilities all around the world.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 salute all my co-awardees and all participants, both in-person and online.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82200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Thank you for this opportunity and for the honour of being nominated for this award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9587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This year’s Zero Project Conference 2024 theme of inclusive education is very apt for us at Maple Leaf because it is a strategy that we have used that transforms our learning environment (both formal and informal)</a:t>
            </a:r>
          </a:p>
          <a:p>
            <a:endParaRPr lang="en-GB" dirty="0"/>
          </a:p>
          <a:p>
            <a:r>
              <a:rPr lang="en-GB" dirty="0"/>
              <a:t> Because we work in displaced settings, it is imperative to accommodate all children, regardless of their physical, intellectual, social, emotional, linguistic, or other conditions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33322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dirty="0"/>
              <a:t>Our inclusive culture extends to staff. The children learn by having a teacher with a disability that having a disability does not signal the end of your productivity and your ability to contribute to your community and be a positive influence.</a:t>
            </a:r>
          </a:p>
          <a:p>
            <a:endParaRPr lang="en-GB" dirty="0"/>
          </a:p>
          <a:p>
            <a:r>
              <a:rPr lang="en-GB" dirty="0"/>
              <a:t>Ms. P. reads a book showing the children the pictures in spite of a disability she was born with in one of her arms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0083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Abdul’s story</a:t>
            </a:r>
          </a:p>
          <a:p>
            <a:endParaRPr lang="en-CA" dirty="0"/>
          </a:p>
          <a:p>
            <a:r>
              <a:rPr lang="en-CA" dirty="0"/>
              <a:t>Was not born with this disability</a:t>
            </a:r>
          </a:p>
          <a:p>
            <a:r>
              <a:rPr lang="en-CA" dirty="0"/>
              <a:t>Had to drop out of school as a result of his accident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9644687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Maryam’s story of her struggles with mental disabilities caused by trauma</a:t>
            </a:r>
          </a:p>
          <a:p>
            <a:endParaRPr lang="en-CA" dirty="0"/>
          </a:p>
          <a:p>
            <a:r>
              <a:rPr lang="en-CA" dirty="0" err="1"/>
              <a:t>Mus’ab’s</a:t>
            </a:r>
            <a:r>
              <a:rPr lang="en-CA" dirty="0"/>
              <a:t> triumphant recovery as a result of Psychosocial support system.</a:t>
            </a:r>
          </a:p>
          <a:p>
            <a:endParaRPr lang="en-CA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CA" dirty="0"/>
              <a:t>All three of these children suffer from differing disabilities, but with the right tools, the right attitude and the necessary support, their resilience shines through.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9863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What successes can we point to with this project?</a:t>
            </a:r>
          </a:p>
          <a:p>
            <a:endParaRPr lang="en-CA" dirty="0"/>
          </a:p>
          <a:p>
            <a:r>
              <a:rPr lang="en-CA" dirty="0"/>
              <a:t>Children are learning to remove the stigma of having a disability of any kind through inclusive projects such as this</a:t>
            </a:r>
          </a:p>
          <a:p>
            <a:endParaRPr lang="en-CA" dirty="0"/>
          </a:p>
          <a:p>
            <a:r>
              <a:rPr lang="en-CA" dirty="0"/>
              <a:t>Teachers with disabilities are sources of inspiration for all children and other staff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8793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Our partnerships help sustain our work with their grants and donations</a:t>
            </a:r>
          </a:p>
          <a:p>
            <a:endParaRPr lang="en-CA" dirty="0"/>
          </a:p>
          <a:p>
            <a:r>
              <a:rPr lang="en-CA" dirty="0"/>
              <a:t>The communities participate in our programs, thereby helping to keep the program relevant in their communities.</a:t>
            </a:r>
          </a:p>
          <a:p>
            <a:endParaRPr lang="en-CA" dirty="0"/>
          </a:p>
          <a:p>
            <a:r>
              <a:rPr lang="en-CA" dirty="0"/>
              <a:t>Their involvement in our decision-making process gives them a sense of belonging and ownership.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85627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If we were asked what our wish list would look like, these are the things we would wish for.</a:t>
            </a:r>
          </a:p>
          <a:p>
            <a:endParaRPr lang="en-CA" dirty="0"/>
          </a:p>
          <a:p>
            <a:r>
              <a:rPr lang="en-CA" dirty="0"/>
              <a:t>The referral system would involve collaborating with organizations who can provide services that will improve the basic health of the children with disabilities</a:t>
            </a:r>
          </a:p>
          <a:p>
            <a:endParaRPr lang="en-CA" dirty="0"/>
          </a:p>
          <a:p>
            <a:r>
              <a:rPr lang="en-CA" dirty="0"/>
              <a:t>There are still children we are unable to accommodate due to limited funding and space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95625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CA" dirty="0"/>
              <a:t>What is the next step in our journey?</a:t>
            </a:r>
          </a:p>
          <a:p>
            <a:endParaRPr lang="en-CA" dirty="0"/>
          </a:p>
          <a:p>
            <a:r>
              <a:rPr lang="en-CA" dirty="0"/>
              <a:t>We want to reach more children and cover more ground in Nigeria and also in other parts of Africa</a:t>
            </a:r>
          </a:p>
          <a:p>
            <a:endParaRPr lang="en-CA" dirty="0"/>
          </a:p>
          <a:p>
            <a:r>
              <a:rPr lang="en-CA" dirty="0"/>
              <a:t>Partnerships with the Nigerian government is an advantage as we lend our support as an NGO. </a:t>
            </a:r>
          </a:p>
          <a:p>
            <a:endParaRPr lang="en-CA" dirty="0"/>
          </a:p>
          <a:p>
            <a:r>
              <a:rPr lang="en-CA" dirty="0"/>
              <a:t>Government cannot do it all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A8881E3-068B-48DF-8881-A991B8AEA704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03182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4B8CD-9207-0F5A-87AB-B27A517BCE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A2C4F2-5991-51CC-558C-A4D5E1F7B1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4A5B7-3009-3078-DA1C-A775027F12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569FD-5A00-3B11-103C-21BA8A71B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9" name="Picture 8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0F1C7164-87D9-4217-364F-45206FDAD5F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0236DA-C301-789C-C8AF-938A5F826071}"/>
              </a:ext>
            </a:extLst>
          </p:cNvPr>
          <p:cNvSpPr txBox="1"/>
          <p:nvPr userDrawn="1"/>
        </p:nvSpPr>
        <p:spPr>
          <a:xfrm>
            <a:off x="393290" y="276328"/>
            <a:ext cx="30109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2B882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#ZeroCon24</a:t>
            </a:r>
            <a:endParaRPr lang="en-GB" sz="3600" b="1" dirty="0">
              <a:solidFill>
                <a:srgbClr val="2B882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2572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99A398-607E-19AA-2FA2-6A9486FF4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A67A71F-93D1-3FE1-9D98-47190B6F93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34B76AF-A44B-BCC8-6368-2FCB924767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FF940-A1E4-49C1-A94C-258B66B1FEFB}" type="datetime1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8CFEDC-9A6E-A3AD-47BB-4544BD9856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38CCB9-6F66-B343-A239-09809FB7E7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6B42D19-6742-C21D-3E3A-50AF0056C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9625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38C57BD-472C-6054-F85B-C6E7EBFD784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A5734E-BF7C-6ADA-36DF-8345F81F3D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9FA9AB-245D-7C9C-7F7C-F0DDADFC86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A194E-3B7B-4619-9F0B-8946120CC2C2}" type="datetime1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28D991-9ADE-8892-D016-6590D6AF8F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15A0-7D97-C371-F46C-459234CE3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A92BB482-4C0F-1893-218E-340DCE3E41C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465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32CDE7-D24B-A1C8-5E44-202ABECFC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62AA8D-420E-E8B5-CDB6-88D320632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8133A-0964-2A2C-F557-E8A9D21E4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89F230-EE29-4360-9E5D-C4AB95018DB3}" type="datetime1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AD633-B6D6-91FA-64FB-501EA2FB2B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EAAD51-9D5D-25E1-F465-809F007E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7A3ADA9-529C-6BD8-8B18-D897077722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03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2D86FF-9CEB-1D25-2E90-369E9B0FF7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08384C-F6AC-F088-2F50-A86FF934D8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C40FCB-67DF-CE66-B624-667997970E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7C451A-BAE8-4BB7-B4A9-840375C61CF2}" type="datetime1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D9611E-370E-03AF-C519-6268D0A663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F8EE00-A0DC-F045-A7B2-6D6970D17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88684AF3-AE79-E964-B9D1-32174968E2E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35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F0645F-4ADB-34A8-8348-8DA5EC0B3F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EFF4-799C-B171-FDEC-9F32D3683D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2E9D5E4-9475-B9C9-B19F-C6F90A2573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D3DB3A-533A-A389-C798-9BB43D1F7D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F48CE-F800-44D8-9FB8-C2F14BB717AF}" type="datetime1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692D28-6A9A-84C4-8E6F-E19FDA416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7EFDAC-0A32-E484-69C9-CAC7902FD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509410CA-2628-6086-32C8-F078A3F00DF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122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82298A-1F8E-C04A-F0FC-303981F888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04B0BE-77C8-FC6F-2D01-52EA579BE89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0E7F1-9FCB-C624-0AD0-0B4362A9CC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940BA5-6077-6C83-9A0A-D929E13531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1A5F4E-F46E-F9D4-EB91-01F3AF3BB72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A89E74-A823-F039-110E-16DB1050A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BEAA53-9EBB-475F-81CE-60A0FA17D35A}" type="datetime1">
              <a:rPr lang="en-GB" smtClean="0"/>
              <a:t>06/02/2024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5C4120-5D85-2DAB-1B82-679CBFE0F3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2AED93-B0A6-16E2-54DD-BAC7D1CFF0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10" name="Picture 9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6C21E80C-5188-0E99-CB29-5452401034F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7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EC525-402E-F69C-210B-5268E9E93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2CFC308-6A34-9878-DECA-D72CAED76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3E1DF0-723F-4583-B7C7-FD8C4EA08810}" type="datetime1">
              <a:rPr lang="en-GB" smtClean="0"/>
              <a:t>06/02/2024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250079B-A083-6A7F-4194-BA4D85C48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6EC79D-9860-3786-8D4E-46E02CC0E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Picture 5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9B978296-E8D6-80D7-911A-F4F68A8F611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318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3DBA8C4-CBF7-6C7C-BB26-6A44D83DE5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F14AC-2947-477D-A5A3-42D95CFB8153}" type="datetime1">
              <a:rPr lang="en-GB" smtClean="0"/>
              <a:t>06/02/2024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A765CF-3B46-DDD1-5D61-DEE395693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92119D-5AC0-FA92-AC8A-20B4D8168F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5" name="Picture 4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D0459225-7B96-6284-00B2-CF639F89264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8053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685413-E692-6DD2-584B-C153D1CDA3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1573494-908C-8287-2878-B8109DD71A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E99BDB-AE6B-E7B3-79DD-6DA3BEF435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8EEE4D6-70C6-0DAC-3D3B-CEF908DC7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BA894F-2169-40F5-A488-0DED1E32D92D}" type="datetime1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9C3971-79A3-C209-564C-BD5D9D86E4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402702-277B-3ACF-851A-C0C404ED8B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2A8373D0-4AD4-04E7-6DAC-6E1FA947001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657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DB3E06-41AF-0ACA-CCBD-F5BAB7AC31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16BC9B1-E8C2-C7D8-0ACB-3D5B734FE3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278FB8E-65FD-4C56-E3A9-054836CB1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E3F7DA-8E45-6DD8-7482-BC161C4701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800F5A-532D-4F87-AB6D-3F2ECE8BF666}" type="datetime1">
              <a:rPr lang="en-GB" smtClean="0"/>
              <a:t>06/02/2024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FDB1F6-A587-5CC5-B4A1-6CBC2452ED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3402A9-A0E0-7045-EA1F-7AA57991E9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  <p:pic>
        <p:nvPicPr>
          <p:cNvPr id="8" name="Picture 7" descr="Zero Project Plant: an icon showing a green seedling breaking through a circle.">
            <a:extLst>
              <a:ext uri="{FF2B5EF4-FFF2-40B4-BE49-F238E27FC236}">
                <a16:creationId xmlns:a16="http://schemas.microsoft.com/office/drawing/2014/main" id="{C97FE7C3-62EE-EBCF-7381-9E13CB86ECE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0714" y="155575"/>
            <a:ext cx="767583" cy="768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1751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2C4DFD2-A48F-938F-9C39-58C9547BD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1346B3-1FB5-CBE0-B15E-5E254CF78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792518"/>
            <a:ext cx="10515600" cy="386122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D545C8-B46A-1919-AEB8-64178D1CD98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F3C978-C8B7-45B7-A1FD-262897265120}" type="datetime1">
              <a:rPr lang="en-GB" smtClean="0"/>
              <a:t>06/02/2024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ACA2EC-9AAA-A334-BAFC-D20203C40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F4DD50-8E12-ED09-0BAF-BA8058E0E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5A9E4-2CE9-4E32-BE85-7C32F0F78A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5874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0.jp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1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3.jp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A782FC-8B01-42F4-8056-DCC2EFED95D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434024"/>
          </a:xfrm>
        </p:spPr>
        <p:txBody>
          <a:bodyPr>
            <a:noAutofit/>
          </a:bodyPr>
          <a:lstStyle/>
          <a:p>
            <a:r>
              <a:rPr lang="en-US" sz="3600" b="1" dirty="0"/>
              <a:t>Inclusive Education in Emergencies for children in displaced settings</a:t>
            </a:r>
            <a:br>
              <a:rPr lang="en-US" sz="3600" b="1" dirty="0"/>
            </a:br>
            <a:r>
              <a:rPr lang="en-US" sz="3600" b="1" dirty="0"/>
              <a:t> </a:t>
            </a:r>
            <a:endParaRPr lang="en-GB" sz="36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D29E75-4221-A94E-345A-B32600075CE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556387"/>
            <a:ext cx="9144000" cy="2701413"/>
          </a:xfrm>
        </p:spPr>
        <p:txBody>
          <a:bodyPr>
            <a:normAutofit/>
          </a:bodyPr>
          <a:lstStyle/>
          <a:p>
            <a:r>
              <a:rPr lang="en-US" sz="2800" dirty="0"/>
              <a:t>Ifedinma Nwigwe</a:t>
            </a:r>
          </a:p>
          <a:p>
            <a:r>
              <a:rPr lang="en-US" sz="2800" dirty="0"/>
              <a:t>Maple Leaf Early Years Foundation</a:t>
            </a:r>
          </a:p>
          <a:p>
            <a:r>
              <a:rPr lang="en-US" sz="2800" dirty="0"/>
              <a:t>Nigeria</a:t>
            </a:r>
          </a:p>
          <a:p>
            <a:endParaRPr lang="en-US" sz="2800" dirty="0"/>
          </a:p>
          <a:p>
            <a:r>
              <a:rPr lang="en-US" sz="2000" dirty="0"/>
              <a:t> </a:t>
            </a:r>
            <a:r>
              <a:rPr lang="en-CA" sz="2000" b="1" i="0" dirty="0">
                <a:solidFill>
                  <a:srgbClr val="242424"/>
                </a:solidFill>
                <a:effectLst/>
                <a:latin typeface="Segoe UI" panose="020B0502040204020203" pitchFamily="34" charset="0"/>
              </a:rPr>
              <a:t>Focus on Sub-Saharan Africa: Comprehensive teaching frameworks</a:t>
            </a:r>
            <a:endParaRPr lang="en-US" sz="2000" b="1" i="0" dirty="0">
              <a:solidFill>
                <a:srgbClr val="242424"/>
              </a:solidFill>
              <a:effectLst/>
              <a:latin typeface="Segoe UI" panose="020B0502040204020203" pitchFamily="34" charset="0"/>
            </a:endParaRPr>
          </a:p>
          <a:p>
            <a:endParaRPr lang="en-GB" sz="2800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A6B4AAB-13CC-0101-7D17-6ABAF03583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4800" y="6366453"/>
            <a:ext cx="4114800" cy="365125"/>
          </a:xfrm>
        </p:spPr>
        <p:txBody>
          <a:bodyPr/>
          <a:lstStyle/>
          <a:p>
            <a:r>
              <a:rPr lang="en-US" dirty="0"/>
              <a:t>#ZeroCon24</a:t>
            </a:r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65C77FB-8195-EFF8-E445-F4E26677C0D6}"/>
              </a:ext>
            </a:extLst>
          </p:cNvPr>
          <p:cNvSpPr txBox="1"/>
          <p:nvPr/>
        </p:nvSpPr>
        <p:spPr>
          <a:xfrm>
            <a:off x="5542385" y="6211669"/>
            <a:ext cx="4777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/>
              <a:t>Wednesday February 22, 2024 at 14:40 – 16:00 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9DF2F47-DE12-0075-6EDB-366148F7F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12500" y="6354330"/>
            <a:ext cx="241300" cy="367145"/>
          </a:xfrm>
        </p:spPr>
        <p:txBody>
          <a:bodyPr/>
          <a:lstStyle/>
          <a:p>
            <a:fld id="{1195A9E4-2CE9-4E32-BE85-7C32F0F78A6D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3765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28DF9866-BBA1-E241-96B3-12373A0215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>
            <a:normAutofit/>
          </a:bodyPr>
          <a:lstStyle/>
          <a:p>
            <a:r>
              <a:rPr lang="en-CA" sz="4800" dirty="0"/>
              <a:t>Thank you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2D433E82-6E9B-AF02-89DF-689A4093D9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4262" y="2297112"/>
            <a:ext cx="3932237" cy="3811588"/>
          </a:xfrm>
        </p:spPr>
        <p:txBody>
          <a:bodyPr>
            <a:normAutofit/>
          </a:bodyPr>
          <a:lstStyle/>
          <a:p>
            <a:pPr algn="ctr"/>
            <a:r>
              <a:rPr lang="en-CA" sz="3600" dirty="0"/>
              <a:t>It is an honour to be a part of this great community of service</a:t>
            </a:r>
          </a:p>
        </p:txBody>
      </p:sp>
      <p:pic>
        <p:nvPicPr>
          <p:cNvPr id="9" name="Picture Placeholder 8" descr="Children in the TLC during circle time">
            <a:extLst>
              <a:ext uri="{FF2B5EF4-FFF2-40B4-BE49-F238E27FC236}">
                <a16:creationId xmlns:a16="http://schemas.microsoft.com/office/drawing/2014/main" id="{59E9B06D-AFB3-FF72-373E-CD3056FD5AC6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7" b="647"/>
          <a:stretch/>
        </p:blipFill>
        <p:spPr>
          <a:xfrm>
            <a:off x="4772025" y="987425"/>
            <a:ext cx="6583363" cy="4873625"/>
          </a:xfr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2D39A18-5692-79AF-7C5C-F0997FA6D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/>
              <a:t>#ZeroCon23</a:t>
            </a:r>
            <a:endParaRPr lang="en-GB" sz="190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5EBADBA-C9F6-7CCA-090E-1DD30E6275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/>
              <a:pPr>
                <a:spcAft>
                  <a:spcPts val="600"/>
                </a:spcAft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03387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9B1C7E-72FB-0C96-EDA7-A6D16730C73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970384" y="671804"/>
            <a:ext cx="5617028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About Maple Leaf Early Years Foundation</a:t>
            </a:r>
          </a:p>
        </p:txBody>
      </p:sp>
      <p:sp>
        <p:nvSpPr>
          <p:cNvPr id="3" name="Content Placeholder 2" descr="description of the work done in the Transitional Learning Centres">
            <a:extLst>
              <a:ext uri="{FF2B5EF4-FFF2-40B4-BE49-F238E27FC236}">
                <a16:creationId xmlns:a16="http://schemas.microsoft.com/office/drawing/2014/main" id="{8CEBED0F-B7D1-D1EC-C777-64C4019550C4}"/>
              </a:ext>
            </a:extLst>
          </p:cNvPr>
          <p:cNvSpPr>
            <a:spLocks/>
          </p:cNvSpPr>
          <p:nvPr/>
        </p:nvSpPr>
        <p:spPr>
          <a:xfrm>
            <a:off x="457200" y="928688"/>
            <a:ext cx="6400800" cy="524827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7500" lnSpcReduction="10000"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Transitional Learning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Centres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(TLCs) are unapologetically inclusive as a matter of necessity as well as sustainability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work in displaced settings where children typically develop different types of learning and psychosocial disabilities due to the trauma they have experienced</a:t>
            </a:r>
          </a:p>
          <a:p>
            <a:pPr marL="914400" marR="0" lvl="2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Our holistic approach to education in the TLCs aims to create safe spaces where every child fits in.</a:t>
            </a: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6" name="Picture 15" descr="Children raising their hands in a classroom setting">
            <a:extLst>
              <a:ext uri="{FF2B5EF4-FFF2-40B4-BE49-F238E27FC236}">
                <a16:creationId xmlns:a16="http://schemas.microsoft.com/office/drawing/2014/main" id="{F880449C-BB4D-0C9C-FAE9-40D068CD51A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263" y="928255"/>
            <a:ext cx="4187537" cy="2791691"/>
          </a:xfrm>
          <a:prstGeom prst="rect">
            <a:avLst/>
          </a:prstGeom>
        </p:spPr>
      </p:pic>
      <p:pic>
        <p:nvPicPr>
          <p:cNvPr id="18" name="Picture 17" descr="Our children reading a book together">
            <a:extLst>
              <a:ext uri="{FF2B5EF4-FFF2-40B4-BE49-F238E27FC236}">
                <a16:creationId xmlns:a16="http://schemas.microsoft.com/office/drawing/2014/main" id="{18CD9F2E-4615-5640-8D62-925B37DE1BD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9135" y="4045022"/>
            <a:ext cx="3814664" cy="2382722"/>
          </a:xfrm>
          <a:prstGeom prst="rect">
            <a:avLst/>
          </a:prstGeom>
        </p:spPr>
      </p:pic>
      <p:sp>
        <p:nvSpPr>
          <p:cNvPr id="5" name="Footer Placeholder 4" descr="footnote">
            <a:extLst>
              <a:ext uri="{FF2B5EF4-FFF2-40B4-BE49-F238E27FC236}">
                <a16:creationId xmlns:a16="http://schemas.microsoft.com/office/drawing/2014/main" id="{493486FE-45C2-3C89-C954-3B3AC63FE8B8}"/>
              </a:ext>
            </a:extLst>
          </p:cNvPr>
          <p:cNvSpPr>
            <a:spLocks/>
          </p:cNvSpPr>
          <p:nvPr/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#ZeroCon24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 descr="footnote slide number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/>
              <a:pPr>
                <a:spcAft>
                  <a:spcPts val="600"/>
                </a:spcAft>
              </a:pPr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6236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EB6A01-D18F-1B51-98AE-6251A2659BFC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360584" y="279918"/>
            <a:ext cx="3267400" cy="46166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24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Our Innovation</a:t>
            </a:r>
          </a:p>
        </p:txBody>
      </p:sp>
      <p:sp>
        <p:nvSpPr>
          <p:cNvPr id="3" name="Content Placeholder 2" descr="Description of the innovative program of Transitional Learning Centres. ">
            <a:extLst>
              <a:ext uri="{FF2B5EF4-FFF2-40B4-BE49-F238E27FC236}">
                <a16:creationId xmlns:a16="http://schemas.microsoft.com/office/drawing/2014/main" id="{8CEBED0F-B7D1-D1EC-C777-64C4019550C4}"/>
              </a:ext>
            </a:extLst>
          </p:cNvPr>
          <p:cNvSpPr>
            <a:spLocks/>
          </p:cNvSpPr>
          <p:nvPr/>
        </p:nvSpPr>
        <p:spPr>
          <a:xfrm>
            <a:off x="1131792" y="1027222"/>
            <a:ext cx="3768725" cy="485998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rmAutofit fontScale="90000"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Holistic by design, to include every child. Every child is eligible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We also are inclusive of staff with disabilities.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Inclusive not just of different abilities but ages as well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Different components enrich the experience for the beneficiaries –</a:t>
            </a:r>
          </a:p>
          <a:p>
            <a:pPr marL="457200" marR="0" lvl="1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Picture 8" descr="Agri-vocational program. children ready for the farm&#10;">
            <a:extLst>
              <a:ext uri="{FF2B5EF4-FFF2-40B4-BE49-F238E27FC236}">
                <a16:creationId xmlns:a16="http://schemas.microsoft.com/office/drawing/2014/main" id="{306250AC-7DAC-8973-0977-A6AF3C8A40E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8582" y="146556"/>
            <a:ext cx="2942550" cy="2206913"/>
          </a:xfrm>
          <a:prstGeom prst="rect">
            <a:avLst/>
          </a:prstGeom>
        </p:spPr>
      </p:pic>
      <p:pic>
        <p:nvPicPr>
          <p:cNvPr id="11" name="Picture 10" descr="One of our teachers with a disability sitting on the floor reading a book to the children">
            <a:extLst>
              <a:ext uri="{FF2B5EF4-FFF2-40B4-BE49-F238E27FC236}">
                <a16:creationId xmlns:a16="http://schemas.microsoft.com/office/drawing/2014/main" id="{B47F84CD-C78B-D043-5D25-72ED43273C3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1471" y="1250012"/>
            <a:ext cx="3654329" cy="2586903"/>
          </a:xfrm>
          <a:prstGeom prst="rect">
            <a:avLst/>
          </a:prstGeom>
        </p:spPr>
      </p:pic>
      <p:pic>
        <p:nvPicPr>
          <p:cNvPr id="7" name="Picture 6" descr="young children eating lunch in their classroom">
            <a:extLst>
              <a:ext uri="{FF2B5EF4-FFF2-40B4-BE49-F238E27FC236}">
                <a16:creationId xmlns:a16="http://schemas.microsoft.com/office/drawing/2014/main" id="{1CEE2EF6-EA9A-5DEA-F218-4DC15765D77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092" y="3928461"/>
            <a:ext cx="4386758" cy="246755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3486FE-45C2-3C89-C954-3B3AC63FE8B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/>
          </p:cNvSpPr>
          <p:nvPr/>
        </p:nvSpPr>
        <p:spPr>
          <a:xfrm>
            <a:off x="3384744" y="6346319"/>
            <a:ext cx="4114800" cy="36512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9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#ZeroCon24</a:t>
            </a:r>
            <a:endParaRPr kumimoji="0" lang="en-GB" sz="19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434FAB-DF78-BB7C-E7DD-18ED148378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/>
              <a:pPr>
                <a:spcAft>
                  <a:spcPts val="600"/>
                </a:spcAft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1048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B5D427-325E-7B15-DD12-D92D306899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9709" y="457200"/>
            <a:ext cx="10155381" cy="530225"/>
          </a:xfrm>
        </p:spPr>
        <p:txBody>
          <a:bodyPr anchor="b">
            <a:noAutofit/>
          </a:bodyPr>
          <a:lstStyle/>
          <a:p>
            <a:pPr algn="ctr"/>
            <a:r>
              <a:rPr lang="en-CA" sz="4800" b="1" dirty="0"/>
              <a:t>The Impact  we are creating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BB66E0-B762-BF0A-8A56-F7AB868FC8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25276" y="968664"/>
            <a:ext cx="3335567" cy="55343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CA" sz="40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Meet Abdul</a:t>
            </a:r>
          </a:p>
        </p:txBody>
      </p:sp>
      <p:pic>
        <p:nvPicPr>
          <p:cNvPr id="10" name="Picture 9" descr="Abdul in his wheelchair first day back at school. He looks sad.">
            <a:extLst>
              <a:ext uri="{FF2B5EF4-FFF2-40B4-BE49-F238E27FC236}">
                <a16:creationId xmlns:a16="http://schemas.microsoft.com/office/drawing/2014/main" id="{8FB9CFA1-4B5D-590B-1A62-903A0D1AF0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505" y="1710664"/>
            <a:ext cx="2951771" cy="4332838"/>
          </a:xfrm>
          <a:prstGeom prst="rect">
            <a:avLst/>
          </a:prstGeom>
        </p:spPr>
      </p:pic>
      <p:pic>
        <p:nvPicPr>
          <p:cNvPr id="12" name="Picture 11" descr="Abdul back in school on day 2 in his wheelchair. He is laughing.">
            <a:extLst>
              <a:ext uri="{FF2B5EF4-FFF2-40B4-BE49-F238E27FC236}">
                <a16:creationId xmlns:a16="http://schemas.microsoft.com/office/drawing/2014/main" id="{E9C4C0A7-EF66-E9D8-5957-DE5D724B78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7263" y="1498890"/>
            <a:ext cx="3617827" cy="4668894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B1E660-5031-310E-69A1-5FAC99D1F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591479" y="6244715"/>
            <a:ext cx="41148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 dirty="0"/>
              <a:t>#ZeroCon23</a:t>
            </a:r>
            <a:endParaRPr lang="en-GB" sz="190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AFF159F-8386-3BAA-38BC-B6EED8AE4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/>
              <a:pPr>
                <a:spcAft>
                  <a:spcPts val="600"/>
                </a:spcAft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7195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E781A3A-16E1-1FC9-BC49-566E3C6414A3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2929812" y="653960"/>
            <a:ext cx="6941975" cy="64633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Stories about Maryam and </a:t>
            </a:r>
            <a:r>
              <a:rPr kumimoji="0" lang="en-CA" sz="36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Mus’ab</a:t>
            </a:r>
            <a:endParaRPr kumimoji="0" lang="en-CA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9" descr="Girls of the TLC showing off their handmade candles">
            <a:extLst>
              <a:ext uri="{FF2B5EF4-FFF2-40B4-BE49-F238E27FC236}">
                <a16:creationId xmlns:a16="http://schemas.microsoft.com/office/drawing/2014/main" id="{B1F6002F-C2D4-68AD-9A20-5BCFCBEB84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103" y="1976828"/>
            <a:ext cx="4742735" cy="3241320"/>
          </a:xfrm>
          <a:prstGeom prst="rect">
            <a:avLst/>
          </a:prstGeom>
        </p:spPr>
      </p:pic>
      <p:pic>
        <p:nvPicPr>
          <p:cNvPr id="12" name="Picture 11" descr="Boys of the TLC eating lunch at school">
            <a:extLst>
              <a:ext uri="{FF2B5EF4-FFF2-40B4-BE49-F238E27FC236}">
                <a16:creationId xmlns:a16="http://schemas.microsoft.com/office/drawing/2014/main" id="{23195E98-ECC5-1574-0B1A-9451E358BE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4164" y="1976828"/>
            <a:ext cx="4935648" cy="3546071"/>
          </a:xfrm>
          <a:prstGeom prst="rect">
            <a:avLst/>
          </a:prstGeo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F6CB888-1FFB-B92D-D517-B7313601D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BE71DD-2DCB-156B-D68D-3F8031595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5419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9C5ECD0-D9E6-61A7-FA64-2879A96E02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anchor="ctr">
            <a:normAutofit/>
          </a:bodyPr>
          <a:lstStyle/>
          <a:p>
            <a:r>
              <a:rPr lang="en-CA" dirty="0"/>
              <a:t>Success Factors</a:t>
            </a:r>
          </a:p>
        </p:txBody>
      </p:sp>
      <p:pic>
        <p:nvPicPr>
          <p:cNvPr id="11" name="Content Placeholder 10" descr="Happy children raising their hands in their classroom">
            <a:extLst>
              <a:ext uri="{FF2B5EF4-FFF2-40B4-BE49-F238E27FC236}">
                <a16:creationId xmlns:a16="http://schemas.microsoft.com/office/drawing/2014/main" id="{6945C275-74CD-B986-609A-2164DB7EF3C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8582"/>
            <a:ext cx="5181600" cy="4708381"/>
          </a:xfrm>
          <a:effectLst>
            <a:softEdge rad="165100"/>
          </a:effectLst>
          <a:scene3d>
            <a:camera prst="orthographicFront"/>
            <a:lightRig rig="threePt" dir="t"/>
          </a:scene3d>
          <a:sp3d prstMaterial="powder">
            <a:bevelT prst="relaxedInset"/>
          </a:sp3d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695EA9-6B89-D9B6-1C1B-D5DA974A88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/>
              <a:t>#ZeroCon23</a:t>
            </a:r>
            <a:endParaRPr lang="en-GB" sz="19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6D35588-4494-14BB-1982-67495F86E5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/>
              <a:pPr>
                <a:spcAft>
                  <a:spcPts val="600"/>
                </a:spcAft>
              </a:pPr>
              <a:t>6</a:t>
            </a:fld>
            <a:endParaRPr lang="en-GB"/>
          </a:p>
        </p:txBody>
      </p:sp>
      <p:graphicFrame>
        <p:nvGraphicFramePr>
          <p:cNvPr id="10" name="Content Placeholder 7" descr="Children in the classroom happily raising their hands">
            <a:extLst>
              <a:ext uri="{FF2B5EF4-FFF2-40B4-BE49-F238E27FC236}">
                <a16:creationId xmlns:a16="http://schemas.microsoft.com/office/drawing/2014/main" id="{42836351-218E-E33D-F09F-8AFEE11491C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45938615"/>
              </p:ext>
            </p:extLst>
          </p:nvPr>
        </p:nvGraphicFramePr>
        <p:xfrm>
          <a:off x="6172200" y="1825625"/>
          <a:ext cx="5181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0309131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E8F75163-59F7-231B-48A4-AF3781AC6F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90408" y="136525"/>
            <a:ext cx="3448192" cy="1600200"/>
          </a:xfrm>
        </p:spPr>
        <p:txBody>
          <a:bodyPr anchor="b">
            <a:normAutofit/>
          </a:bodyPr>
          <a:lstStyle/>
          <a:p>
            <a:r>
              <a:rPr lang="en-CA" sz="4400" b="1"/>
              <a:t>Financing and Sustainability</a:t>
            </a:r>
            <a:endParaRPr lang="en-CA" sz="4400" b="1" dirty="0"/>
          </a:p>
        </p:txBody>
      </p:sp>
      <p:pic>
        <p:nvPicPr>
          <p:cNvPr id="23" name="Picture 22" descr="a young boy and a young girl in our Early Childhood Development program in the TLCs">
            <a:extLst>
              <a:ext uri="{FF2B5EF4-FFF2-40B4-BE49-F238E27FC236}">
                <a16:creationId xmlns:a16="http://schemas.microsoft.com/office/drawing/2014/main" id="{7CC6733F-BC50-FCAD-1A74-EAD4A7700B6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927" y="1634837"/>
            <a:ext cx="4114799" cy="4432502"/>
          </a:xfrm>
          <a:prstGeom prst="rect">
            <a:avLst/>
          </a:prstGeom>
        </p:spPr>
      </p:pic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0B750F57-F785-A9FD-1DD9-4BF8427CFB8C}"/>
              </a:ext>
            </a:extLst>
          </p:cNvPr>
          <p:cNvSpPr>
            <a:spLocks/>
          </p:cNvSpPr>
          <p:nvPr/>
        </p:nvSpPr>
        <p:spPr>
          <a:xfrm>
            <a:off x="5290150" y="758409"/>
            <a:ext cx="1946980" cy="483674"/>
          </a:xfrm>
          <a:prstGeom prst="rect">
            <a:avLst/>
          </a:prstGeom>
        </p:spPr>
        <p:txBody>
          <a:bodyPr/>
          <a:lstStyle/>
          <a:p>
            <a:pPr defTabSz="530352">
              <a:spcAft>
                <a:spcPts val="600"/>
              </a:spcAft>
            </a:pPr>
            <a:r>
              <a:rPr lang="en-CA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Financing</a:t>
            </a:r>
            <a:endParaRPr lang="en-CA" sz="2400" b="1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88524BAE-E61D-F0C1-0EB0-2714128B23F0}"/>
              </a:ext>
            </a:extLst>
          </p:cNvPr>
          <p:cNvSpPr>
            <a:spLocks/>
          </p:cNvSpPr>
          <p:nvPr/>
        </p:nvSpPr>
        <p:spPr>
          <a:xfrm>
            <a:off x="4625657" y="1242083"/>
            <a:ext cx="3275967" cy="4969761"/>
          </a:xfrm>
          <a:prstGeom prst="rect">
            <a:avLst/>
          </a:prstGeom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pPr defTabSz="530352">
              <a:spcAft>
                <a:spcPts val="600"/>
              </a:spcAft>
            </a:pPr>
            <a:r>
              <a:rPr lang="en-CA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Partnerships with:</a:t>
            </a:r>
          </a:p>
          <a:p>
            <a:pPr marL="608076" lvl="1" indent="-342900" defTabSz="53035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National Commission for Refugees, Migrants and IDPs (Nigeria)</a:t>
            </a:r>
          </a:p>
          <a:p>
            <a:pPr marL="608076" lvl="1" indent="-342900" defTabSz="53035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400" dirty="0"/>
              <a:t>National Commission for People Living with Disabilities</a:t>
            </a:r>
            <a:endParaRPr lang="en-CA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08076" lvl="1" indent="-342900" defTabSz="53035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400" kern="120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Theirworld</a:t>
            </a:r>
            <a:r>
              <a:rPr lang="en-CA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UK</a:t>
            </a:r>
          </a:p>
          <a:p>
            <a:pPr marL="608076" lvl="1" indent="-342900" defTabSz="530352">
              <a:spcAft>
                <a:spcPts val="600"/>
              </a:spcAft>
              <a:buFont typeface="Wingdings" panose="05000000000000000000" pitchFamily="2" charset="2"/>
              <a:buChar char="ü"/>
            </a:pPr>
            <a:r>
              <a:rPr lang="en-CA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Life for Relief and Development, USA</a:t>
            </a:r>
            <a:endParaRPr lang="en-CA" sz="24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5F4DA8C-0457-AB62-DC35-965760D0E312}"/>
              </a:ext>
            </a:extLst>
          </p:cNvPr>
          <p:cNvSpPr txBox="1"/>
          <p:nvPr/>
        </p:nvSpPr>
        <p:spPr>
          <a:xfrm>
            <a:off x="9084625" y="758409"/>
            <a:ext cx="22691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530352">
              <a:spcAft>
                <a:spcPts val="600"/>
              </a:spcAft>
            </a:pPr>
            <a:r>
              <a:rPr lang="en-CA" sz="2400" b="1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Sustainability</a:t>
            </a:r>
            <a:endParaRPr lang="en-CA" sz="2400" b="1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BE52437-0CE0-B024-7FC0-2ADF92B1087F}"/>
              </a:ext>
            </a:extLst>
          </p:cNvPr>
          <p:cNvSpPr txBox="1"/>
          <p:nvPr/>
        </p:nvSpPr>
        <p:spPr>
          <a:xfrm>
            <a:off x="8222209" y="1242083"/>
            <a:ext cx="3275967" cy="4308872"/>
          </a:xfrm>
          <a:prstGeom prst="rect">
            <a:avLst/>
          </a:prstGeom>
          <a:noFill/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marL="165735" indent="-165735" defTabSz="53035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Partnership with the local government areas where the centres are located</a:t>
            </a:r>
          </a:p>
          <a:p>
            <a:pPr marL="165735" indent="-165735" defTabSz="53035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Participation of the members of the community – they work with the program</a:t>
            </a:r>
          </a:p>
          <a:p>
            <a:pPr marL="165735" indent="-165735" defTabSz="530352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CA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Partnerships with stakeholders and donor organizations</a:t>
            </a:r>
            <a:endParaRPr lang="en-CA" sz="2400" dirty="0"/>
          </a:p>
        </p:txBody>
      </p:sp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5FEB8D72-D012-DDDE-0100-D61204F29C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n-US"/>
              <a:t>#ZeroCon23</a:t>
            </a:r>
            <a:endParaRPr lang="en-GB"/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id="{E554354C-70E0-701F-0846-9715D07F6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/>
              <a:pPr>
                <a:spcAft>
                  <a:spcPts val="600"/>
                </a:spcAft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8693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F4C56A5-6382-B080-20DE-49EBBE3D9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3094" y="365125"/>
            <a:ext cx="4515379" cy="132556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normAutofit/>
          </a:bodyPr>
          <a:lstStyle/>
          <a:p>
            <a:r>
              <a:rPr lang="en-CA" sz="6600" b="1" dirty="0"/>
              <a:t>Challenges</a:t>
            </a:r>
          </a:p>
        </p:txBody>
      </p:sp>
      <p:pic>
        <p:nvPicPr>
          <p:cNvPr id="10" name="Content Placeholder 9" descr="Young girls with psychosocial/learning disabilities included in our agri-vocational skills program">
            <a:extLst>
              <a:ext uri="{FF2B5EF4-FFF2-40B4-BE49-F238E27FC236}">
                <a16:creationId xmlns:a16="http://schemas.microsoft.com/office/drawing/2014/main" id="{D7DE9FF3-1879-4A6C-7DE8-0E89DE3B095B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4" y="1874838"/>
            <a:ext cx="5461553" cy="4481512"/>
          </a:xfrm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732305-F866-31B9-7079-F0B3602B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900"/>
              <a:t>#ZeroCon23</a:t>
            </a:r>
            <a:endParaRPr lang="en-GB" sz="19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492FA-1397-BF3D-8868-69B784EBC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1195A9E4-2CE9-4E32-BE85-7C32F0F78A6D}" type="slidenum">
              <a:rPr lang="en-GB" smtClean="0"/>
              <a:pPr>
                <a:spcAft>
                  <a:spcPts val="600"/>
                </a:spcAft>
              </a:pPr>
              <a:t>8</a:t>
            </a:fld>
            <a:endParaRPr lang="en-GB"/>
          </a:p>
        </p:txBody>
      </p:sp>
      <p:graphicFrame>
        <p:nvGraphicFramePr>
          <p:cNvPr id="20" name="Content Placeholder 2" descr="Girls with psychosocial disabilities included in our agri-vocational skills program">
            <a:extLst>
              <a:ext uri="{FF2B5EF4-FFF2-40B4-BE49-F238E27FC236}">
                <a16:creationId xmlns:a16="http://schemas.microsoft.com/office/drawing/2014/main" id="{C20E203F-2D34-E826-50A4-E8A63AA3400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02671646"/>
              </p:ext>
            </p:extLst>
          </p:nvPr>
        </p:nvGraphicFramePr>
        <p:xfrm>
          <a:off x="6172200" y="554182"/>
          <a:ext cx="5181600" cy="5569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63006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512CE89-1A31-0C17-5315-17F789DEE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Next Steps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4DDF5FA-1E93-45EB-E49A-1C91A27A39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Scaling up our programs to reach more children in more communities</a:t>
            </a:r>
          </a:p>
          <a:p>
            <a:r>
              <a:rPr lang="en-CA" dirty="0"/>
              <a:t>Strengthening our existing partnerships with the National Commission for People Living with Disabilities as well as the National Commission for Refugees, Migrants and IDPs.</a:t>
            </a:r>
          </a:p>
          <a:p>
            <a:r>
              <a:rPr lang="en-CA" dirty="0"/>
              <a:t>Conducting more robust advocacy programs that sensitize against the stigmatization of children and persons living with disabilities, including learning and psychosocial/mental disabilities 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828647-3739-38A6-802B-9B401CBF20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#ZeroCon23</a:t>
            </a:r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36063C-3FB3-53E7-9111-194B9DD0AC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95A9E4-2CE9-4E32-BE85-7C32F0F78A6D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834943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919</Words>
  <Application>Microsoft Office PowerPoint</Application>
  <PresentationFormat>Widescreen</PresentationFormat>
  <Paragraphs>123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Segoe UI</vt:lpstr>
      <vt:lpstr>Wingdings</vt:lpstr>
      <vt:lpstr>Office Theme</vt:lpstr>
      <vt:lpstr>Inclusive Education in Emergencies for children in displaced settings  </vt:lpstr>
      <vt:lpstr>About Maple Leaf Early Years Foundation</vt:lpstr>
      <vt:lpstr>Our Innovation</vt:lpstr>
      <vt:lpstr>The Impact  we are creating</vt:lpstr>
      <vt:lpstr>Stories about Maryam and Mus’ab</vt:lpstr>
      <vt:lpstr>Success Factors</vt:lpstr>
      <vt:lpstr>Financing and Sustainability</vt:lpstr>
      <vt:lpstr>Challenges</vt:lpstr>
      <vt:lpstr>Next Steps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Katerina Stanton Balazs</dc:creator>
  <cp:lastModifiedBy>Małgorzata Grobelna</cp:lastModifiedBy>
  <cp:revision>20</cp:revision>
  <dcterms:created xsi:type="dcterms:W3CDTF">2022-12-05T13:52:15Z</dcterms:created>
  <dcterms:modified xsi:type="dcterms:W3CDTF">2024-02-06T16:59:29Z</dcterms:modified>
</cp:coreProperties>
</file>