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0"/>
  </p:notesMasterIdLst>
  <p:sldIdLst>
    <p:sldId id="256" r:id="rId4"/>
    <p:sldId id="1190" r:id="rId5"/>
    <p:sldId id="370" r:id="rId6"/>
    <p:sldId id="268" r:id="rId7"/>
    <p:sldId id="270"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01" d="100"/>
          <a:sy n="101"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E6919-84C4-4201-A2CF-E19B8F5777E2}"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31F12-F921-43EA-96BC-1BB372579F04}" type="slidenum">
              <a:rPr lang="en-GB" smtClean="0"/>
              <a:t>‹Nr.›</a:t>
            </a:fld>
            <a:endParaRPr lang="en-GB"/>
          </a:p>
        </p:txBody>
      </p:sp>
    </p:spTree>
    <p:extLst>
      <p:ext uri="{BB962C8B-B14F-4D97-AF65-F5344CB8AC3E}">
        <p14:creationId xmlns:p14="http://schemas.microsoft.com/office/powerpoint/2010/main" val="161037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Laura - This is what is all about, high aspirational jobs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D8E4-1DC7-428F-A352-9A476D3F8C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39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GB" sz="2200" dirty="0" err="1">
                <a:solidFill>
                  <a:prstClr val="black"/>
                </a:solidFill>
                <a:latin typeface="Montserrat"/>
              </a:rPr>
              <a:t>Nerise</a:t>
            </a:r>
            <a:r>
              <a:rPr lang="en-GB" sz="2200" dirty="0">
                <a:solidFill>
                  <a:prstClr val="black"/>
                </a:solidFill>
                <a:latin typeface="Montserrat"/>
              </a:rPr>
              <a:t> -</a:t>
            </a:r>
            <a:r>
              <a:rPr kumimoji="0" lang="en-GB" sz="2200" b="0" i="0" u="none" strike="noStrike" kern="1200" cap="none" spc="0" normalizeH="0" baseline="0" noProof="0" dirty="0">
                <a:ln>
                  <a:noFill/>
                </a:ln>
                <a:solidFill>
                  <a:prstClr val="black"/>
                </a:solidFill>
                <a:effectLst/>
                <a:uLnTx/>
                <a:uFillTx/>
                <a:latin typeface="Montserrat"/>
              </a:rPr>
              <a:t>Supported Employment has been successfully used for decades as a personalised model for supporting people with significant disabilities to secure and retain paid employment.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The model uses a partnership strategy to enable:</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r>
              <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people with disabilities to achieve sustainable long-term employment, and</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businesses to employ valuable workers. </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Increasingly, supported employment techniques are being used to support other disadvantaged groups such as young people leaving care, ex-offenders and people recovering from drug and alcohol misuse.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Work plays a pivotal role in defining an individual's quality of life and must be an integral part of a person's overall life experience.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BA982-48C9-46E7-97CA-82924EA60F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56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err="1"/>
              <a:t>Nerise</a:t>
            </a:r>
            <a:r>
              <a:rPr lang="en-GB"/>
              <a:t> - Supported employment is values based and quality driven- look at Zero rejection and work readiness – why this is different than other employability provisions</a:t>
            </a:r>
          </a:p>
          <a:p>
            <a:pPr marL="571500" indent="-571500" algn="l">
              <a:buFont typeface="Arial" panose="020B0604020202020204" pitchFamily="34" charset="0"/>
              <a:buChar char="•"/>
            </a:pPr>
            <a:r>
              <a:rPr lang="en-GB" altLang="en-US" sz="1200" dirty="0">
                <a:latin typeface="Montserrat" panose="00000500000000000000" pitchFamily="2" charset="0"/>
                <a:ea typeface="ＭＳ Ｐゴシック" panose="020B0600070205080204" pitchFamily="34" charset="-128"/>
              </a:rPr>
              <a:t>To practice competently, practitioners must apply skills and knowledge that is informed by a set of values.</a:t>
            </a:r>
          </a:p>
          <a:p>
            <a:pPr marL="571500" indent="-571500" algn="l">
              <a:buFont typeface="Arial" panose="020B0604020202020204" pitchFamily="34" charset="0"/>
              <a:buChar char="•"/>
            </a:pPr>
            <a:r>
              <a:rPr lang="en-GB" altLang="en-US" sz="1200" dirty="0">
                <a:latin typeface="Montserrat" panose="00000500000000000000" pitchFamily="2" charset="0"/>
                <a:ea typeface="ＭＳ Ｐゴシック" panose="020B0600070205080204" pitchFamily="34" charset="-128"/>
              </a:rPr>
              <a:t> These are set out in the National Occupational Standards for Supported Employment.  </a:t>
            </a:r>
          </a:p>
          <a:p>
            <a:pPr marL="571500" indent="-571500" algn="l">
              <a:buFont typeface="Arial" panose="020B0604020202020204" pitchFamily="34" charset="0"/>
              <a:buChar char="•"/>
            </a:pPr>
            <a:r>
              <a:rPr lang="en-GB" altLang="en-US" sz="1200" dirty="0">
                <a:latin typeface="Montserrat" panose="00000500000000000000" pitchFamily="2" charset="0"/>
                <a:ea typeface="ＭＳ Ｐゴシック" panose="020B0600070205080204" pitchFamily="34" charset="-128"/>
              </a:rPr>
              <a:t>The core values are throughout the SEQF.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D8E4-1DC7-428F-A352-9A476D3F8C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 Go through each model.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D8E4-1DC7-428F-A352-9A476D3F8C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60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7C3C43F-450F-4DA2-8297-6DB8785FA5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C526E00-1E1E-4282-ACD6-BC0EA020C1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Both. </a:t>
            </a:r>
          </a:p>
        </p:txBody>
      </p:sp>
      <p:sp>
        <p:nvSpPr>
          <p:cNvPr id="8196" name="Slide Number Placeholder 3">
            <a:extLst>
              <a:ext uri="{FF2B5EF4-FFF2-40B4-BE49-F238E27FC236}">
                <a16:creationId xmlns:a16="http://schemas.microsoft.com/office/drawing/2014/main" id="{39B2C592-6C2F-4864-B34C-0DFB35C86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84852" indent="-301866">
              <a:defRPr>
                <a:solidFill>
                  <a:schemeClr val="tx1"/>
                </a:solidFill>
                <a:latin typeface="Arial" panose="020B0604020202020204" pitchFamily="34" charset="0"/>
                <a:ea typeface="ＭＳ Ｐゴシック" panose="020B0600070205080204" pitchFamily="34" charset="-128"/>
              </a:defRPr>
            </a:lvl2pPr>
            <a:lvl3pPr marL="1207465" indent="-241493">
              <a:defRPr>
                <a:solidFill>
                  <a:schemeClr val="tx1"/>
                </a:solidFill>
                <a:latin typeface="Arial" panose="020B0604020202020204" pitchFamily="34" charset="0"/>
                <a:ea typeface="ＭＳ Ｐゴシック" panose="020B0600070205080204" pitchFamily="34" charset="-128"/>
              </a:defRPr>
            </a:lvl3pPr>
            <a:lvl4pPr marL="1690451" indent="-241493">
              <a:defRPr>
                <a:solidFill>
                  <a:schemeClr val="tx1"/>
                </a:solidFill>
                <a:latin typeface="Arial" panose="020B0604020202020204" pitchFamily="34" charset="0"/>
                <a:ea typeface="ＭＳ Ｐゴシック" panose="020B0600070205080204" pitchFamily="34" charset="-128"/>
              </a:defRPr>
            </a:lvl4pPr>
            <a:lvl5pPr marL="2173437" indent="-241493">
              <a:defRPr>
                <a:solidFill>
                  <a:schemeClr val="tx1"/>
                </a:solidFill>
                <a:latin typeface="Arial" panose="020B0604020202020204" pitchFamily="34" charset="0"/>
                <a:ea typeface="ＭＳ Ｐゴシック" panose="020B0600070205080204" pitchFamily="34" charset="-128"/>
              </a:defRPr>
            </a:lvl5pPr>
            <a:lvl6pPr marL="2656423" indent="-241493" defTabSz="48298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39410" indent="-241493" defTabSz="48298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2396" indent="-241493" defTabSz="48298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5382" indent="-241493" defTabSz="48298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1AB0B7-9749-4CA4-B474-E354FC1CB30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A704-3728-4AC6-315A-20B5392BFF1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4BA50DF-6EA8-A223-CEDA-CA689A9AC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6E630B7-614A-214D-FDEA-2142B7247DC0}"/>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5" name="Footer Placeholder 4">
            <a:extLst>
              <a:ext uri="{FF2B5EF4-FFF2-40B4-BE49-F238E27FC236}">
                <a16:creationId xmlns:a16="http://schemas.microsoft.com/office/drawing/2014/main" id="{89F78358-6DAB-D3A0-8A07-97868B8FA9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A83391-6DCB-0248-462A-49451734674E}"/>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42862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A290-391A-85F4-37E9-20850C65923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B946FEF-033A-A1BF-30A6-5E6C5A1772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086DB4-8FA6-27F9-B75D-BA019FF7B57A}"/>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5" name="Footer Placeholder 4">
            <a:extLst>
              <a:ext uri="{FF2B5EF4-FFF2-40B4-BE49-F238E27FC236}">
                <a16:creationId xmlns:a16="http://schemas.microsoft.com/office/drawing/2014/main" id="{15B98317-4FDA-102E-2FA5-64B85945D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24632-E6F1-D562-C934-6CAF39988666}"/>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351039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BFCC7-BC74-FF66-522C-38DCFFA67B9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EE8A416-CA0E-2256-49E4-B7B6EA3A86A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38851C-446A-6998-0EB6-5E585A5FB7B7}"/>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5" name="Footer Placeholder 4">
            <a:extLst>
              <a:ext uri="{FF2B5EF4-FFF2-40B4-BE49-F238E27FC236}">
                <a16:creationId xmlns:a16="http://schemas.microsoft.com/office/drawing/2014/main" id="{FE44E838-EE0F-D8A1-11A6-E59D70D58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A0BAA-444A-B89D-643D-06E2CF176603}"/>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153213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857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173318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8818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76811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049475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774334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846337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2542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F7DB-DD2F-4E30-A690-F369C767D5D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45D11D-1F52-B311-BAD3-7E2607EB49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A92D5F-CC9D-A8AA-40B8-F4CDC368D05A}"/>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5" name="Footer Placeholder 4">
            <a:extLst>
              <a:ext uri="{FF2B5EF4-FFF2-40B4-BE49-F238E27FC236}">
                <a16:creationId xmlns:a16="http://schemas.microsoft.com/office/drawing/2014/main" id="{40D9525B-EA76-33FD-3095-2D8DB036E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CF3178-9F5D-B6BA-8A11-62EA84CEC496}"/>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3969626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15336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365465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051928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E34B-D66C-067A-297F-3AA6D0D89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82F7C0-6203-E78A-4911-6A0C5F605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F25B15-105D-067B-577D-968B319318E2}"/>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5" name="Footer Placeholder 4">
            <a:extLst>
              <a:ext uri="{FF2B5EF4-FFF2-40B4-BE49-F238E27FC236}">
                <a16:creationId xmlns:a16="http://schemas.microsoft.com/office/drawing/2014/main" id="{B2B0CDB7-5143-E81B-8360-512A0BE508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75BAF-8E74-BE6A-3F5C-863A5E34E23F}"/>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2863412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CDBF-109B-1509-1A74-616E36F78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E49052-042D-F769-7A6C-E3C3737800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8412A8-272B-8F42-0876-D92D3A135D13}"/>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5" name="Footer Placeholder 4">
            <a:extLst>
              <a:ext uri="{FF2B5EF4-FFF2-40B4-BE49-F238E27FC236}">
                <a16:creationId xmlns:a16="http://schemas.microsoft.com/office/drawing/2014/main" id="{A94E1C5D-AC7A-D9C4-1BED-5654C64E4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E15B7-A147-512B-0372-DE18F04E5C95}"/>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562575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7648-7D88-0DD6-6042-1C554A6E1D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2CB1D8-5B1D-EA25-3CBD-FE58D64D1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568F2-2159-85B5-952E-9F6A0C338F0E}"/>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5" name="Footer Placeholder 4">
            <a:extLst>
              <a:ext uri="{FF2B5EF4-FFF2-40B4-BE49-F238E27FC236}">
                <a16:creationId xmlns:a16="http://schemas.microsoft.com/office/drawing/2014/main" id="{42411DCC-D214-6CC0-5739-00F597D7F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57183C-622D-0608-265D-D4CD2AE24555}"/>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1523351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A092-395E-F908-E3B9-E5C95E113B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771F0B-BDB9-5629-3DE9-4E5B0E3D0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554545-D5A3-505D-7C71-59FE32AB6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0DBA26-34B1-9205-E184-3FC8DC3A9018}"/>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6" name="Footer Placeholder 5">
            <a:extLst>
              <a:ext uri="{FF2B5EF4-FFF2-40B4-BE49-F238E27FC236}">
                <a16:creationId xmlns:a16="http://schemas.microsoft.com/office/drawing/2014/main" id="{21C59F23-378E-ADCC-6385-E5DDEE12C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0082FE-B2A1-3D2A-846A-DEEA54FD2075}"/>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4147268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FCE0-A019-CD73-8F2C-E4A0F8CEDE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7FBB0-933E-0FAC-3E34-65B104AF0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360A7-A85A-116F-C48B-1F3720F6DF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311992-A152-38D4-0CE0-3C9473ABF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3EAAF8-10E0-660C-D146-43FF7E1366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A7DA98-2368-D896-D48A-C142690498D9}"/>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8" name="Footer Placeholder 7">
            <a:extLst>
              <a:ext uri="{FF2B5EF4-FFF2-40B4-BE49-F238E27FC236}">
                <a16:creationId xmlns:a16="http://schemas.microsoft.com/office/drawing/2014/main" id="{76BDB681-235C-32C6-530C-D9C1DA52A0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9FE2F6-E822-0F71-CE23-41A7120CD732}"/>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848444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A8EE-BDCC-C85A-605A-F359208C94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A3B479-7765-FA9F-3AA9-F260B988E706}"/>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4" name="Footer Placeholder 3">
            <a:extLst>
              <a:ext uri="{FF2B5EF4-FFF2-40B4-BE49-F238E27FC236}">
                <a16:creationId xmlns:a16="http://schemas.microsoft.com/office/drawing/2014/main" id="{C0F7EC3E-C1AB-DA06-89FC-8482358AAC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B0A0BD-4AD7-B4C0-6159-73B0AB496049}"/>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1687676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9863D8-41FC-DC18-59F4-55F2958C2C3D}"/>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3" name="Footer Placeholder 2">
            <a:extLst>
              <a:ext uri="{FF2B5EF4-FFF2-40B4-BE49-F238E27FC236}">
                <a16:creationId xmlns:a16="http://schemas.microsoft.com/office/drawing/2014/main" id="{0ECB9DE3-4B80-684D-3884-7A52E16D3A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D998A4-86A4-0193-A3F2-985B4A434349}"/>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342959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4FE1-D89F-B98C-4021-BA101C7BCD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720CA1D-02B6-F558-3E65-8107221F9C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030DFE-E1E3-0798-39DD-572C57345B0C}"/>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5" name="Footer Placeholder 4">
            <a:extLst>
              <a:ext uri="{FF2B5EF4-FFF2-40B4-BE49-F238E27FC236}">
                <a16:creationId xmlns:a16="http://schemas.microsoft.com/office/drawing/2014/main" id="{0A450DBA-4D95-2ECE-935A-D4CE173AA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C2585-30C8-0A85-4902-278335550F8E}"/>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3009150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ECD2-FD41-7C17-1716-F15230E8A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3CCC4-1310-74AD-5F14-4780AF59E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FE9645-8048-9CB5-7CC4-12FA97994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7B9A9-FEC3-DB98-C37F-7913E8078B72}"/>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6" name="Footer Placeholder 5">
            <a:extLst>
              <a:ext uri="{FF2B5EF4-FFF2-40B4-BE49-F238E27FC236}">
                <a16:creationId xmlns:a16="http://schemas.microsoft.com/office/drawing/2014/main" id="{03BFC6E7-BB75-01A9-3ACB-6F311F4995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2AF331-63B3-5CC7-4698-F303CE20A409}"/>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2990046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4E4E-FBB5-F303-B8F1-51BBA5812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1FC931-E5B8-6E17-F65B-BEB59158F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D37B4-2F73-0CC9-B6CC-B4154CF04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1F4EB-49D2-73C3-756D-39F996EF8AA5}"/>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6" name="Footer Placeholder 5">
            <a:extLst>
              <a:ext uri="{FF2B5EF4-FFF2-40B4-BE49-F238E27FC236}">
                <a16:creationId xmlns:a16="http://schemas.microsoft.com/office/drawing/2014/main" id="{DC5406AA-098A-C8A3-BBF6-A0B522C18E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B36AFB-36D4-D999-803D-B8A0DAF03526}"/>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1709532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6C3A-7527-308D-DD2A-C6C0C540FA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F93DA0-C031-1E56-F7C5-B4E9B223A2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06D412-E345-AEDC-A666-C377F09CA99E}"/>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5" name="Footer Placeholder 4">
            <a:extLst>
              <a:ext uri="{FF2B5EF4-FFF2-40B4-BE49-F238E27FC236}">
                <a16:creationId xmlns:a16="http://schemas.microsoft.com/office/drawing/2014/main" id="{F0FD6EF4-EB53-BA35-4E23-D7CE373ED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C50E9-6F72-D0AE-AD98-264DB2D57A2C}"/>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320493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E0CB5-9882-8805-ACE4-39FEF38CB3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98227D-4C90-87BE-8E46-7ABFF4A97D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7E3246-0505-2FEC-B4B3-DD721DAD0D49}"/>
              </a:ext>
            </a:extLst>
          </p:cNvPr>
          <p:cNvSpPr>
            <a:spLocks noGrp="1"/>
          </p:cNvSpPr>
          <p:nvPr>
            <p:ph type="dt" sz="half" idx="10"/>
          </p:nvPr>
        </p:nvSpPr>
        <p:spPr/>
        <p:txBody>
          <a:bodyPr/>
          <a:lstStyle/>
          <a:p>
            <a:fld id="{17BA619B-9FA4-4A7A-B7AF-7378DEF375A5}" type="datetimeFigureOut">
              <a:rPr lang="en-GB" smtClean="0"/>
              <a:t>18/02/2025</a:t>
            </a:fld>
            <a:endParaRPr lang="en-GB"/>
          </a:p>
        </p:txBody>
      </p:sp>
      <p:sp>
        <p:nvSpPr>
          <p:cNvPr id="5" name="Footer Placeholder 4">
            <a:extLst>
              <a:ext uri="{FF2B5EF4-FFF2-40B4-BE49-F238E27FC236}">
                <a16:creationId xmlns:a16="http://schemas.microsoft.com/office/drawing/2014/main" id="{7420D887-A159-59F5-99F2-3D45A698A4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94501-3608-CC2E-83B8-91C71C4263B6}"/>
              </a:ext>
            </a:extLst>
          </p:cNvPr>
          <p:cNvSpPr>
            <a:spLocks noGrp="1"/>
          </p:cNvSpPr>
          <p:nvPr>
            <p:ph type="sldNum" sz="quarter" idx="12"/>
          </p:nvPr>
        </p:nvSpPr>
        <p:spPr/>
        <p:txBody>
          <a:bodyPr/>
          <a:lstStyle/>
          <a:p>
            <a:fld id="{D4869AE6-0F73-4A48-A361-44AFE89FBE7C}" type="slidenum">
              <a:rPr lang="en-GB" smtClean="0"/>
              <a:t>‹Nr.›</a:t>
            </a:fld>
            <a:endParaRPr lang="en-GB"/>
          </a:p>
        </p:txBody>
      </p:sp>
    </p:spTree>
    <p:extLst>
      <p:ext uri="{BB962C8B-B14F-4D97-AF65-F5344CB8AC3E}">
        <p14:creationId xmlns:p14="http://schemas.microsoft.com/office/powerpoint/2010/main" val="427122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F8C0-6C99-1C66-4140-E991565C43E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BAA75F-5939-923A-015A-4D85F6B0D46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BDCA411-B1AF-BE98-0FFD-52876730A3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AE80711-B193-9E9B-4E7C-7B09DF3C0432}"/>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6" name="Footer Placeholder 5">
            <a:extLst>
              <a:ext uri="{FF2B5EF4-FFF2-40B4-BE49-F238E27FC236}">
                <a16:creationId xmlns:a16="http://schemas.microsoft.com/office/drawing/2014/main" id="{393B14B4-99B6-C1DA-6BFA-6CE66C754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8F27A-76C7-D41F-103F-244BC5CEF55E}"/>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244295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70-F67E-504F-D506-B9FF32593C9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E3D1DA3-FF2A-7DE8-212D-C3BD40BE8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AED38D-F88A-45D5-4F6E-9C2C17B0A45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E87D024-241E-9C2F-1210-94F1A9270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476BEB-33A1-970C-D3EF-1F326C8913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F100846-F51E-7F0D-13E5-EBE32CA6A04E}"/>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8" name="Footer Placeholder 7">
            <a:extLst>
              <a:ext uri="{FF2B5EF4-FFF2-40B4-BE49-F238E27FC236}">
                <a16:creationId xmlns:a16="http://schemas.microsoft.com/office/drawing/2014/main" id="{0E4B2CFA-434A-03D6-DEBF-5888129853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66C3F7-46F0-26BB-A02B-CA45A06A77A7}"/>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138286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EA6A-B32B-38A5-4307-85535E75DF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7207B4-4ACD-1A5B-0D9E-058467ED24C0}"/>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4" name="Footer Placeholder 3">
            <a:extLst>
              <a:ext uri="{FF2B5EF4-FFF2-40B4-BE49-F238E27FC236}">
                <a16:creationId xmlns:a16="http://schemas.microsoft.com/office/drawing/2014/main" id="{1B382BD1-E440-0303-4C05-A8910CAD01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9D4953-75DC-0E83-297D-B4E9A2F2FB75}"/>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50667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07268-8C33-FDFE-9259-5B4542D582CF}"/>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3" name="Footer Placeholder 2">
            <a:extLst>
              <a:ext uri="{FF2B5EF4-FFF2-40B4-BE49-F238E27FC236}">
                <a16:creationId xmlns:a16="http://schemas.microsoft.com/office/drawing/2014/main" id="{28194C04-9822-CE70-02C1-8BF8EBB632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F22533-4E84-8CBE-CDCD-A7F69B271509}"/>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43438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722F-B1C4-EB2E-7ACC-4A062BC454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54D6E6F-A95D-E2E5-A60F-2B637ACCD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217A0E2-EB6C-7A58-D049-E4097D2D0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781CF5-0189-371A-98D1-983140DD0C81}"/>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6" name="Footer Placeholder 5">
            <a:extLst>
              <a:ext uri="{FF2B5EF4-FFF2-40B4-BE49-F238E27FC236}">
                <a16:creationId xmlns:a16="http://schemas.microsoft.com/office/drawing/2014/main" id="{8B73AA03-6A11-7DAC-48E6-0A08CAB54E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433FB0-E558-E1BC-E591-AB2D8897FE7C}"/>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325596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1F07-7249-269E-A09B-BC07FA1A01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561B891-72DB-F3B5-FCA4-1617190DB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78E7EB-4C97-B16C-E668-9E45D4AB7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2891B0-FA2E-3497-36F3-03BBF857EED5}"/>
              </a:ext>
            </a:extLst>
          </p:cNvPr>
          <p:cNvSpPr>
            <a:spLocks noGrp="1"/>
          </p:cNvSpPr>
          <p:nvPr>
            <p:ph type="dt" sz="half" idx="10"/>
          </p:nvPr>
        </p:nvSpPr>
        <p:spPr/>
        <p:txBody>
          <a:bodyPr/>
          <a:lstStyle/>
          <a:p>
            <a:fld id="{25737687-2F2B-41AF-93D6-A4190C350C09}" type="datetimeFigureOut">
              <a:rPr lang="en-GB" smtClean="0"/>
              <a:t>18/02/2025</a:t>
            </a:fld>
            <a:endParaRPr lang="en-GB"/>
          </a:p>
        </p:txBody>
      </p:sp>
      <p:sp>
        <p:nvSpPr>
          <p:cNvPr id="6" name="Footer Placeholder 5">
            <a:extLst>
              <a:ext uri="{FF2B5EF4-FFF2-40B4-BE49-F238E27FC236}">
                <a16:creationId xmlns:a16="http://schemas.microsoft.com/office/drawing/2014/main" id="{3E9DA105-3BBB-4262-3BB1-21841588B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97F76-EFDA-DC67-D366-C032DEA1B1AD}"/>
              </a:ext>
            </a:extLst>
          </p:cNvPr>
          <p:cNvSpPr>
            <a:spLocks noGrp="1"/>
          </p:cNvSpPr>
          <p:nvPr>
            <p:ph type="sldNum" sz="quarter" idx="12"/>
          </p:nvPr>
        </p:nvSpPr>
        <p:spPr/>
        <p:txBody>
          <a:bodyPr/>
          <a:lstStyle/>
          <a:p>
            <a:fld id="{F68956E1-AD06-469F-9584-0BBC8BB46DAF}" type="slidenum">
              <a:rPr lang="en-GB" smtClean="0"/>
              <a:t>‹Nr.›</a:t>
            </a:fld>
            <a:endParaRPr lang="en-GB"/>
          </a:p>
        </p:txBody>
      </p:sp>
    </p:spTree>
    <p:extLst>
      <p:ext uri="{BB962C8B-B14F-4D97-AF65-F5344CB8AC3E}">
        <p14:creationId xmlns:p14="http://schemas.microsoft.com/office/powerpoint/2010/main" val="379499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63E183-45AC-309B-BB62-1663D6251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B34221C-BCE0-ACD4-C16F-84F5F4E88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CC3ADB9-645B-A0E3-A8BF-4982540B5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737687-2F2B-41AF-93D6-A4190C350C09}" type="datetimeFigureOut">
              <a:rPr lang="en-GB" smtClean="0"/>
              <a:t>18/02/2025</a:t>
            </a:fld>
            <a:endParaRPr lang="en-GB"/>
          </a:p>
        </p:txBody>
      </p:sp>
      <p:sp>
        <p:nvSpPr>
          <p:cNvPr id="5" name="Footer Placeholder 4">
            <a:extLst>
              <a:ext uri="{FF2B5EF4-FFF2-40B4-BE49-F238E27FC236}">
                <a16:creationId xmlns:a16="http://schemas.microsoft.com/office/drawing/2014/main" id="{B845735F-56E2-8198-DDD9-5F6CD7664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7BB6E5C-1BB1-D730-566A-B844A401C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8956E1-AD06-469F-9584-0BBC8BB46DAF}" type="slidenum">
              <a:rPr lang="en-GB" smtClean="0"/>
              <a:t>‹Nr.›</a:t>
            </a:fld>
            <a:endParaRPr lang="en-GB"/>
          </a:p>
        </p:txBody>
      </p:sp>
    </p:spTree>
    <p:extLst>
      <p:ext uri="{BB962C8B-B14F-4D97-AF65-F5344CB8AC3E}">
        <p14:creationId xmlns:p14="http://schemas.microsoft.com/office/powerpoint/2010/main" val="1767236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1730910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42605-E2B4-E849-96B4-333A86917C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251EB-2CCF-702C-6A73-7209AD2F5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91E6A2-3298-25FB-5AAB-BD3B8FD75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A619B-9FA4-4A7A-B7AF-7378DEF375A5}" type="datetimeFigureOut">
              <a:rPr lang="en-GB" smtClean="0"/>
              <a:t>18/02/2025</a:t>
            </a:fld>
            <a:endParaRPr lang="en-GB"/>
          </a:p>
        </p:txBody>
      </p:sp>
      <p:sp>
        <p:nvSpPr>
          <p:cNvPr id="5" name="Footer Placeholder 4">
            <a:extLst>
              <a:ext uri="{FF2B5EF4-FFF2-40B4-BE49-F238E27FC236}">
                <a16:creationId xmlns:a16="http://schemas.microsoft.com/office/drawing/2014/main" id="{10667A29-2B50-8A45-32AE-FAB7BCF7C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1C6D21-BFC7-8766-2977-EE4E7503B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9AE6-0F73-4A48-A361-44AFE89FBE7C}" type="slidenum">
              <a:rPr lang="en-GB" smtClean="0"/>
              <a:t>‹Nr.›</a:t>
            </a:fld>
            <a:endParaRPr lang="en-GB"/>
          </a:p>
        </p:txBody>
      </p:sp>
      <p:pic>
        <p:nvPicPr>
          <p:cNvPr id="7" name="Picture 6">
            <a:extLst>
              <a:ext uri="{FF2B5EF4-FFF2-40B4-BE49-F238E27FC236}">
                <a16:creationId xmlns:a16="http://schemas.microsoft.com/office/drawing/2014/main" id="{E1B0070C-3F30-BB3B-C055-3ED48D9E0414}"/>
              </a:ext>
            </a:extLst>
          </p:cNvPr>
          <p:cNvPicPr>
            <a:picLocks noChangeAspect="1"/>
          </p:cNvPicPr>
          <p:nvPr userDrawn="1"/>
        </p:nvPicPr>
        <p:blipFill>
          <a:blip r:embed="rId13"/>
          <a:stretch>
            <a:fillRect/>
          </a:stretch>
        </p:blipFill>
        <p:spPr>
          <a:xfrm>
            <a:off x="469990" y="5542129"/>
            <a:ext cx="2298391" cy="877900"/>
          </a:xfrm>
          <a:prstGeom prst="rect">
            <a:avLst/>
          </a:prstGeom>
        </p:spPr>
      </p:pic>
      <p:pic>
        <p:nvPicPr>
          <p:cNvPr id="8" name="Picture 7">
            <a:extLst>
              <a:ext uri="{FF2B5EF4-FFF2-40B4-BE49-F238E27FC236}">
                <a16:creationId xmlns:a16="http://schemas.microsoft.com/office/drawing/2014/main" id="{6CA732EE-426D-01B1-FE0A-0036FFE58688}"/>
              </a:ext>
            </a:extLst>
          </p:cNvPr>
          <p:cNvPicPr>
            <a:picLocks noChangeAspect="1"/>
          </p:cNvPicPr>
          <p:nvPr userDrawn="1"/>
        </p:nvPicPr>
        <p:blipFill>
          <a:blip r:embed="rId14"/>
          <a:stretch>
            <a:fillRect/>
          </a:stretch>
        </p:blipFill>
        <p:spPr>
          <a:xfrm>
            <a:off x="9512609" y="5423247"/>
            <a:ext cx="2298391" cy="1115665"/>
          </a:xfrm>
          <a:prstGeom prst="rect">
            <a:avLst/>
          </a:prstGeom>
        </p:spPr>
      </p:pic>
    </p:spTree>
    <p:extLst>
      <p:ext uri="{BB962C8B-B14F-4D97-AF65-F5344CB8AC3E}">
        <p14:creationId xmlns:p14="http://schemas.microsoft.com/office/powerpoint/2010/main" val="3057359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mailto:laura.davis@base-u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945D1-EA2C-66AB-6833-BEAFEF24B142}"/>
              </a:ext>
            </a:extLst>
          </p:cNvPr>
          <p:cNvSpPr>
            <a:spLocks noGrp="1"/>
          </p:cNvSpPr>
          <p:nvPr>
            <p:ph type="ctrTitle"/>
          </p:nvPr>
        </p:nvSpPr>
        <p:spPr>
          <a:xfrm>
            <a:off x="890338" y="640080"/>
            <a:ext cx="3734014" cy="3566160"/>
          </a:xfrm>
        </p:spPr>
        <p:txBody>
          <a:bodyPr anchor="b">
            <a:normAutofit/>
          </a:bodyPr>
          <a:lstStyle/>
          <a:p>
            <a:pPr algn="l"/>
            <a:r>
              <a:rPr lang="en-GB" sz="5000"/>
              <a:t>The Right job, not just any job- Supported Employment</a:t>
            </a:r>
          </a:p>
        </p:txBody>
      </p:sp>
      <p:sp>
        <p:nvSpPr>
          <p:cNvPr id="3" name="Subtitle 2">
            <a:extLst>
              <a:ext uri="{FF2B5EF4-FFF2-40B4-BE49-F238E27FC236}">
                <a16:creationId xmlns:a16="http://schemas.microsoft.com/office/drawing/2014/main" id="{AF3F3077-D0E6-D648-7386-59DD00C893A7}"/>
              </a:ext>
            </a:extLst>
          </p:cNvPr>
          <p:cNvSpPr>
            <a:spLocks noGrp="1"/>
          </p:cNvSpPr>
          <p:nvPr>
            <p:ph type="subTitle" idx="1"/>
          </p:nvPr>
        </p:nvSpPr>
        <p:spPr>
          <a:xfrm>
            <a:off x="890339" y="4636008"/>
            <a:ext cx="3734014" cy="1572768"/>
          </a:xfrm>
        </p:spPr>
        <p:txBody>
          <a:bodyPr>
            <a:normAutofit/>
          </a:bodyPr>
          <a:lstStyle/>
          <a:p>
            <a:pPr algn="l"/>
            <a:r>
              <a:rPr lang="en-GB"/>
              <a:t>Laura Davis </a:t>
            </a:r>
          </a:p>
        </p:txBody>
      </p:sp>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hotograph of Laura Davis, she is white, has blond hair, wearing glasses and is smiling. &#10;">
            <a:extLst>
              <a:ext uri="{FF2B5EF4-FFF2-40B4-BE49-F238E27FC236}">
                <a16:creationId xmlns:a16="http://schemas.microsoft.com/office/drawing/2014/main" id="{6CAFEBF3-278A-AE00-3307-EBB8C2B71AE0}"/>
              </a:ext>
            </a:extLst>
          </p:cNvPr>
          <p:cNvPicPr>
            <a:picLocks noChangeAspect="1"/>
          </p:cNvPicPr>
          <p:nvPr/>
        </p:nvPicPr>
        <p:blipFill>
          <a:blip r:embed="rId2">
            <a:extLst>
              <a:ext uri="{28A0092B-C50C-407E-A947-70E740481C1C}">
                <a14:useLocalDpi xmlns:a14="http://schemas.microsoft.com/office/drawing/2010/main" val="0"/>
              </a:ext>
            </a:extLst>
          </a:blip>
          <a:srcRect r="1" b="264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905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young man working in a kitchen, wearing a red hat and a red apron">
            <a:extLst>
              <a:ext uri="{C183D7F6-B498-43B3-948B-1728B52AA6E4}">
                <adec:decorative xmlns:adec="http://schemas.microsoft.com/office/drawing/2017/decorative" val="0"/>
              </a:ext>
            </a:extLst>
          </p:cNvPr>
          <p:cNvSpPr/>
          <p:nvPr/>
        </p:nvSpPr>
        <p:spPr>
          <a:xfrm>
            <a:off x="685800" y="693243"/>
            <a:ext cx="2476500" cy="2476500"/>
          </a:xfrm>
          <a:custGeom>
            <a:avLst/>
            <a:gdLst/>
            <a:ahLst/>
            <a:cxnLst/>
            <a:rect l="l" t="t" r="r" b="b"/>
            <a:pathLst>
              <a:path w="3714750" h="3714750">
                <a:moveTo>
                  <a:pt x="0" y="0"/>
                </a:moveTo>
                <a:lnTo>
                  <a:pt x="3714750" y="0"/>
                </a:lnTo>
                <a:lnTo>
                  <a:pt x="3714750" y="3714750"/>
                </a:lnTo>
                <a:lnTo>
                  <a:pt x="0" y="3714750"/>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descr="The picture shows 15 different people who are disabled or neurodivrgent, that all have paid jobs. At the bottom left hand corner is a picture of a little boy with down syndrome, smiling, with the words that he wants a job when he grows up."/>
          <p:cNvSpPr/>
          <p:nvPr/>
        </p:nvSpPr>
        <p:spPr>
          <a:xfrm>
            <a:off x="3823566" y="675381"/>
            <a:ext cx="4446861" cy="5486400"/>
          </a:xfrm>
          <a:custGeom>
            <a:avLst/>
            <a:gdLst/>
            <a:ahLst/>
            <a:cxnLst/>
            <a:rect l="l" t="t" r="r" b="b"/>
            <a:pathLst>
              <a:path w="6670292" h="8229600">
                <a:moveTo>
                  <a:pt x="0" y="0"/>
                </a:moveTo>
                <a:lnTo>
                  <a:pt x="6670293" y="0"/>
                </a:lnTo>
                <a:lnTo>
                  <a:pt x="6670293" y="8229600"/>
                </a:lnTo>
                <a:lnTo>
                  <a:pt x="0" y="8229600"/>
                </a:lnTo>
                <a:lnTo>
                  <a:pt x="0" y="0"/>
                </a:lnTo>
                <a:close/>
              </a:path>
            </a:pathLst>
          </a:custGeom>
          <a:blipFill>
            <a:blip r:embed="rId4"/>
            <a:stretch>
              <a:fillRect b="-1412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descr="Young man wearing a Sainsburies uniform and smiling to the camera."/>
          <p:cNvSpPr/>
          <p:nvPr/>
        </p:nvSpPr>
        <p:spPr>
          <a:xfrm>
            <a:off x="685800" y="3695700"/>
            <a:ext cx="2476500" cy="2476500"/>
          </a:xfrm>
          <a:custGeom>
            <a:avLst/>
            <a:gdLst/>
            <a:ahLst/>
            <a:cxnLst/>
            <a:rect l="l" t="t" r="r" b="b"/>
            <a:pathLst>
              <a:path w="3714750" h="3714750">
                <a:moveTo>
                  <a:pt x="0" y="0"/>
                </a:moveTo>
                <a:lnTo>
                  <a:pt x="3714750" y="0"/>
                </a:lnTo>
                <a:lnTo>
                  <a:pt x="3714750" y="3714750"/>
                </a:lnTo>
                <a:lnTo>
                  <a:pt x="0" y="3714750"/>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descr="A young lady wearing a KFC unform, looking at the camera. "/>
          <p:cNvSpPr/>
          <p:nvPr/>
        </p:nvSpPr>
        <p:spPr>
          <a:xfrm>
            <a:off x="8979853" y="693243"/>
            <a:ext cx="2476500" cy="2476500"/>
          </a:xfrm>
          <a:custGeom>
            <a:avLst/>
            <a:gdLst/>
            <a:ahLst/>
            <a:cxnLst/>
            <a:rect l="l" t="t" r="r" b="b"/>
            <a:pathLst>
              <a:path w="3714750" h="3714750">
                <a:moveTo>
                  <a:pt x="0" y="0"/>
                </a:moveTo>
                <a:lnTo>
                  <a:pt x="3714751" y="0"/>
                </a:lnTo>
                <a:lnTo>
                  <a:pt x="3714751" y="3714750"/>
                </a:lnTo>
                <a:lnTo>
                  <a:pt x="0" y="3714750"/>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descr="A young man who is working in an office, wearing a identity basdge and smiling at the camera. He is holding an A4 pamflet"/>
          <p:cNvSpPr/>
          <p:nvPr/>
        </p:nvSpPr>
        <p:spPr>
          <a:xfrm>
            <a:off x="8931693" y="3599380"/>
            <a:ext cx="2572820" cy="2572820"/>
          </a:xfrm>
          <a:custGeom>
            <a:avLst/>
            <a:gdLst/>
            <a:ahLst/>
            <a:cxnLst/>
            <a:rect l="l" t="t" r="r" b="b"/>
            <a:pathLst>
              <a:path w="3859230" h="3859230">
                <a:moveTo>
                  <a:pt x="0" y="0"/>
                </a:moveTo>
                <a:lnTo>
                  <a:pt x="3859231" y="0"/>
                </a:lnTo>
                <a:lnTo>
                  <a:pt x="3859231" y="3859230"/>
                </a:lnTo>
                <a:lnTo>
                  <a:pt x="0" y="3859230"/>
                </a:lnTo>
                <a:lnTo>
                  <a:pt x="0" y="0"/>
                </a:lnTo>
                <a:close/>
              </a:path>
            </a:pathLst>
          </a:custGeom>
          <a:blipFill>
            <a:blip r:embed="rId7"/>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p:cNvSpPr>
          <p:nvPr>
            <p:ph type="title" idx="4294967295"/>
          </p:nvPr>
        </p:nvSpPr>
        <p:spPr>
          <a:xfrm>
            <a:off x="9589135" y="6586856"/>
            <a:ext cx="628968" cy="17953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EFEB"/>
                </a:solidFill>
                <a:effectLst/>
                <a:uLnTx/>
                <a:uFillTx/>
                <a:latin typeface="Arial"/>
                <a:ea typeface="+mn-ea"/>
                <a:cs typeface="+mn-cs"/>
              </a:rPr>
              <a:t>© BASE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B2505-BD4A-0D96-7260-38D9ABC18885}"/>
              </a:ext>
              <a:ext uri="{C183D7F6-B498-43B3-948B-1728B52AA6E4}">
                <adec:decorative xmlns:adec="http://schemas.microsoft.com/office/drawing/2017/decorative" val="1"/>
              </a:ext>
            </a:extLst>
          </p:cNvPr>
          <p:cNvSpPr/>
          <p:nvPr/>
        </p:nvSpPr>
        <p:spPr>
          <a:xfrm>
            <a:off x="222250" y="5167282"/>
            <a:ext cx="11747500" cy="1568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8" name="Title 1">
            <a:extLst>
              <a:ext uri="{FF2B5EF4-FFF2-40B4-BE49-F238E27FC236}">
                <a16:creationId xmlns:a16="http://schemas.microsoft.com/office/drawing/2014/main" id="{2CA6F65F-7963-4B18-A0DF-A315F8DE3315}"/>
              </a:ext>
            </a:extLst>
          </p:cNvPr>
          <p:cNvSpPr>
            <a:spLocks noGrp="1"/>
          </p:cNvSpPr>
          <p:nvPr>
            <p:ph type="title"/>
          </p:nvPr>
        </p:nvSpPr>
        <p:spPr>
          <a:xfrm>
            <a:off x="317696" y="142815"/>
            <a:ext cx="11446674" cy="853616"/>
          </a:xfrm>
        </p:spPr>
        <p:txBody>
          <a:bodyPr>
            <a:normAutofit/>
          </a:bodyPr>
          <a:lstStyle/>
          <a:p>
            <a:pPr algn="ctr" eaLnBrk="1" hangingPunct="1"/>
            <a:r>
              <a:rPr lang="en-GB" altLang="en-US" dirty="0">
                <a:ea typeface="ＭＳ Ｐゴシック" panose="020B0600070205080204" pitchFamily="34" charset="-128"/>
              </a:rPr>
              <a:t>The supported employment methodology</a:t>
            </a:r>
          </a:p>
        </p:txBody>
      </p:sp>
      <p:pic>
        <p:nvPicPr>
          <p:cNvPr id="29699" name="Picture 7" descr="semodel.jpg a picture of two arrows that go into one at the top. One side of the arow shows the journey for Employers and the other side of arrow jobs the journey for employees. The arrow leads to developing a career. ">
            <a:extLst>
              <a:ext uri="{FF2B5EF4-FFF2-40B4-BE49-F238E27FC236}">
                <a16:creationId xmlns:a16="http://schemas.microsoft.com/office/drawing/2014/main" id="{B7FEAFA7-BA9D-4588-8396-59E11352E0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951" y="1093028"/>
            <a:ext cx="28702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DB26DA-9EE2-F477-58D4-4DCAB4FB8FCC}"/>
              </a:ext>
            </a:extLst>
          </p:cNvPr>
          <p:cNvSpPr txBox="1"/>
          <p:nvPr/>
        </p:nvSpPr>
        <p:spPr>
          <a:xfrm>
            <a:off x="2038438" y="6345854"/>
            <a:ext cx="181314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BASE</a:t>
            </a:r>
          </a:p>
        </p:txBody>
      </p:sp>
      <p:sp>
        <p:nvSpPr>
          <p:cNvPr id="6" name="TextBox 9">
            <a:extLst>
              <a:ext uri="{FF2B5EF4-FFF2-40B4-BE49-F238E27FC236}">
                <a16:creationId xmlns:a16="http://schemas.microsoft.com/office/drawing/2014/main" id="{60A1CD85-EA2B-AF28-97F7-BE4F5D4B91F2}"/>
              </a:ext>
            </a:extLst>
          </p:cNvPr>
          <p:cNvSpPr txBox="1">
            <a:spLocks noChangeArrowheads="1"/>
          </p:cNvSpPr>
          <p:nvPr/>
        </p:nvSpPr>
        <p:spPr bwMode="auto">
          <a:xfrm>
            <a:off x="8202044" y="1381734"/>
            <a:ext cx="2870201" cy="400110"/>
          </a:xfrm>
          <a:prstGeom prst="rect">
            <a:avLst/>
          </a:prstGeom>
          <a:solidFill>
            <a:srgbClr val="3366FF"/>
          </a:solidFill>
          <a:ln w="9525">
            <a:solidFill>
              <a:schemeClr val="tx1"/>
            </a:solidFill>
            <a:miter lim="800000"/>
            <a:headEnd/>
            <a:tailEnd/>
          </a:ln>
        </p:spPr>
        <p:txBody>
          <a:bodyPr wrap="square">
            <a:spAutoFit/>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Client engagement</a:t>
            </a:r>
          </a:p>
        </p:txBody>
      </p:sp>
      <p:sp>
        <p:nvSpPr>
          <p:cNvPr id="8" name="TextBox 10">
            <a:extLst>
              <a:ext uri="{FF2B5EF4-FFF2-40B4-BE49-F238E27FC236}">
                <a16:creationId xmlns:a16="http://schemas.microsoft.com/office/drawing/2014/main" id="{9228B297-3C63-E100-12E8-16CB03A10A71}"/>
              </a:ext>
            </a:extLst>
          </p:cNvPr>
          <p:cNvSpPr txBox="1">
            <a:spLocks noChangeArrowheads="1"/>
          </p:cNvSpPr>
          <p:nvPr/>
        </p:nvSpPr>
        <p:spPr bwMode="auto">
          <a:xfrm>
            <a:off x="8202044" y="2385034"/>
            <a:ext cx="2870201" cy="400110"/>
          </a:xfrm>
          <a:prstGeom prst="rect">
            <a:avLst/>
          </a:prstGeom>
          <a:solidFill>
            <a:srgbClr val="660066"/>
          </a:solidFill>
          <a:ln w="9525">
            <a:solidFill>
              <a:schemeClr val="tx1"/>
            </a:solidFill>
            <a:miter lim="800000"/>
            <a:headEnd/>
            <a:tailEnd/>
          </a:ln>
        </p:spPr>
        <p:txBody>
          <a:bodyPr wrap="square">
            <a:spAutoFit/>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Vocational profile</a:t>
            </a:r>
          </a:p>
        </p:txBody>
      </p:sp>
      <p:sp>
        <p:nvSpPr>
          <p:cNvPr id="9" name="TextBox 11">
            <a:extLst>
              <a:ext uri="{FF2B5EF4-FFF2-40B4-BE49-F238E27FC236}">
                <a16:creationId xmlns:a16="http://schemas.microsoft.com/office/drawing/2014/main" id="{22399B14-16AA-1C39-9A28-C45206F375FA}"/>
              </a:ext>
            </a:extLst>
          </p:cNvPr>
          <p:cNvSpPr txBox="1">
            <a:spLocks noChangeArrowheads="1"/>
          </p:cNvSpPr>
          <p:nvPr/>
        </p:nvSpPr>
        <p:spPr bwMode="auto">
          <a:xfrm>
            <a:off x="8202044" y="3367832"/>
            <a:ext cx="2870201" cy="707886"/>
          </a:xfrm>
          <a:prstGeom prst="rect">
            <a:avLst/>
          </a:prstGeom>
          <a:solidFill>
            <a:srgbClr val="FF0000"/>
          </a:solidFill>
          <a:ln w="9525">
            <a:solidFill>
              <a:schemeClr val="tx1"/>
            </a:solidFill>
            <a:miter lim="800000"/>
            <a:headEnd/>
            <a:tailEnd/>
          </a:ln>
        </p:spPr>
        <p:txBody>
          <a:bodyPr wrap="square">
            <a:spAutoFit/>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Employer engagement</a:t>
            </a:r>
          </a:p>
        </p:txBody>
      </p:sp>
      <p:sp>
        <p:nvSpPr>
          <p:cNvPr id="10" name="TextBox 12">
            <a:extLst>
              <a:ext uri="{FF2B5EF4-FFF2-40B4-BE49-F238E27FC236}">
                <a16:creationId xmlns:a16="http://schemas.microsoft.com/office/drawing/2014/main" id="{2AE4CBC1-6D63-81CF-19D8-B3AB3FEBC157}"/>
              </a:ext>
            </a:extLst>
          </p:cNvPr>
          <p:cNvSpPr txBox="1">
            <a:spLocks noChangeArrowheads="1"/>
          </p:cNvSpPr>
          <p:nvPr/>
        </p:nvSpPr>
        <p:spPr bwMode="auto">
          <a:xfrm>
            <a:off x="8202045" y="4546418"/>
            <a:ext cx="2870200" cy="400110"/>
          </a:xfrm>
          <a:prstGeom prst="rect">
            <a:avLst/>
          </a:prstGeom>
          <a:solidFill>
            <a:srgbClr val="008000"/>
          </a:solidFill>
          <a:ln w="9525">
            <a:solidFill>
              <a:schemeClr val="tx1"/>
            </a:solidFill>
            <a:miter lim="800000"/>
            <a:headEnd/>
            <a:tailEnd/>
          </a:ln>
        </p:spPr>
        <p:txBody>
          <a:bodyPr wrap="square">
            <a:spAutoFit/>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Job match</a:t>
            </a:r>
          </a:p>
        </p:txBody>
      </p:sp>
      <p:sp>
        <p:nvSpPr>
          <p:cNvPr id="11" name="TextBox 13">
            <a:extLst>
              <a:ext uri="{FF2B5EF4-FFF2-40B4-BE49-F238E27FC236}">
                <a16:creationId xmlns:a16="http://schemas.microsoft.com/office/drawing/2014/main" id="{17E09735-7B88-3413-90B6-5DC54536612A}"/>
              </a:ext>
            </a:extLst>
          </p:cNvPr>
          <p:cNvSpPr txBox="1">
            <a:spLocks noChangeArrowheads="1"/>
          </p:cNvSpPr>
          <p:nvPr/>
        </p:nvSpPr>
        <p:spPr bwMode="auto">
          <a:xfrm>
            <a:off x="8202044" y="5384906"/>
            <a:ext cx="2870201" cy="707886"/>
          </a:xfrm>
          <a:prstGeom prst="rect">
            <a:avLst/>
          </a:prstGeom>
          <a:solidFill>
            <a:srgbClr val="FF6600"/>
          </a:solidFill>
          <a:ln w="9525">
            <a:solidFill>
              <a:schemeClr val="tx1"/>
            </a:solidFill>
            <a:miter lim="800000"/>
            <a:headEnd/>
            <a:tailEnd/>
          </a:ln>
        </p:spPr>
        <p:txBody>
          <a:bodyPr wrap="square">
            <a:spAutoFit/>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454545"/>
                </a:solidFill>
                <a:effectLst/>
                <a:uLnTx/>
                <a:uFillTx/>
                <a:latin typeface="Arial" panose="020B0604020202020204" pitchFamily="34" charset="0"/>
                <a:ea typeface="ＭＳ Ｐゴシック" panose="020B0600070205080204" pitchFamily="34" charset="-128"/>
                <a:cs typeface="+mn-cs"/>
              </a:rPr>
              <a:t>Support &amp; career development</a:t>
            </a:r>
          </a:p>
        </p:txBody>
      </p:sp>
      <p:sp>
        <p:nvSpPr>
          <p:cNvPr id="3" name="TextBox 2">
            <a:extLst>
              <a:ext uri="{FF2B5EF4-FFF2-40B4-BE49-F238E27FC236}">
                <a16:creationId xmlns:a16="http://schemas.microsoft.com/office/drawing/2014/main" id="{684A3231-6BFA-1E76-68B8-4D9381E983D0}"/>
              </a:ext>
            </a:extLst>
          </p:cNvPr>
          <p:cNvSpPr txBox="1"/>
          <p:nvPr/>
        </p:nvSpPr>
        <p:spPr>
          <a:xfrm>
            <a:off x="8202044" y="6148809"/>
            <a:ext cx="181314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ASEE</a:t>
            </a:r>
          </a:p>
        </p:txBody>
      </p:sp>
      <p:sp>
        <p:nvSpPr>
          <p:cNvPr id="2" name="Footer Placeholder 1">
            <a:extLst>
              <a:ext uri="{FF2B5EF4-FFF2-40B4-BE49-F238E27FC236}">
                <a16:creationId xmlns:a16="http://schemas.microsoft.com/office/drawing/2014/main" id="{4828392F-1FB4-4D99-BFB5-03E6F5880162}"/>
              </a:ext>
            </a:extLst>
          </p:cNvPr>
          <p:cNvSpPr>
            <a:spLocks noGrp="1"/>
          </p:cNvSpPr>
          <p:nvPr>
            <p:ph type="ftr" sz="quarter" idx="11"/>
          </p:nvPr>
        </p:nvSpPr>
        <p:spPr>
          <a:xfrm>
            <a:off x="7772400" y="6613526"/>
            <a:ext cx="2895600" cy="2444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©BASE</a:t>
            </a:r>
          </a:p>
        </p:txBody>
      </p:sp>
      <p:sp>
        <p:nvSpPr>
          <p:cNvPr id="12" name="Down Arrow 14">
            <a:extLst>
              <a:ext uri="{FF2B5EF4-FFF2-40B4-BE49-F238E27FC236}">
                <a16:creationId xmlns:a16="http://schemas.microsoft.com/office/drawing/2014/main" id="{D87C014C-04A6-CEFD-8E5D-CB16BB70C39F}"/>
              </a:ext>
              <a:ext uri="{C183D7F6-B498-43B3-948B-1728B52AA6E4}">
                <adec:decorative xmlns:adec="http://schemas.microsoft.com/office/drawing/2017/decorative" val="1"/>
              </a:ext>
            </a:extLst>
          </p:cNvPr>
          <p:cNvSpPr>
            <a:spLocks noChangeArrowheads="1"/>
          </p:cNvSpPr>
          <p:nvPr/>
        </p:nvSpPr>
        <p:spPr bwMode="auto">
          <a:xfrm>
            <a:off x="9416490" y="1963606"/>
            <a:ext cx="544513" cy="357188"/>
          </a:xfrm>
          <a:prstGeom prst="down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Down Arrow 18">
            <a:extLst>
              <a:ext uri="{FF2B5EF4-FFF2-40B4-BE49-F238E27FC236}">
                <a16:creationId xmlns:a16="http://schemas.microsoft.com/office/drawing/2014/main" id="{2B7B9B40-6651-6DFD-E144-29C21B6C97E0}"/>
              </a:ext>
              <a:ext uri="{C183D7F6-B498-43B3-948B-1728B52AA6E4}">
                <adec:decorative xmlns:adec="http://schemas.microsoft.com/office/drawing/2017/decorative" val="1"/>
              </a:ext>
            </a:extLst>
          </p:cNvPr>
          <p:cNvSpPr>
            <a:spLocks noChangeArrowheads="1"/>
          </p:cNvSpPr>
          <p:nvPr/>
        </p:nvSpPr>
        <p:spPr bwMode="auto">
          <a:xfrm>
            <a:off x="9416490" y="5007860"/>
            <a:ext cx="544513" cy="357188"/>
          </a:xfrm>
          <a:prstGeom prst="down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Down Arrow 14">
            <a:extLst>
              <a:ext uri="{FF2B5EF4-FFF2-40B4-BE49-F238E27FC236}">
                <a16:creationId xmlns:a16="http://schemas.microsoft.com/office/drawing/2014/main" id="{EAFB448F-3B45-F48F-2F76-99A88270487D}"/>
              </a:ext>
              <a:ext uri="{C183D7F6-B498-43B3-948B-1728B52AA6E4}">
                <adec:decorative xmlns:adec="http://schemas.microsoft.com/office/drawing/2017/decorative" val="1"/>
              </a:ext>
            </a:extLst>
          </p:cNvPr>
          <p:cNvSpPr>
            <a:spLocks noChangeArrowheads="1"/>
          </p:cNvSpPr>
          <p:nvPr/>
        </p:nvSpPr>
        <p:spPr bwMode="auto">
          <a:xfrm>
            <a:off x="9416490" y="2914046"/>
            <a:ext cx="544513" cy="357188"/>
          </a:xfrm>
          <a:prstGeom prst="down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 name="Down Arrow 14">
            <a:extLst>
              <a:ext uri="{FF2B5EF4-FFF2-40B4-BE49-F238E27FC236}">
                <a16:creationId xmlns:a16="http://schemas.microsoft.com/office/drawing/2014/main" id="{7A5EF2C4-6DB3-340B-DC10-68B090BDE6C6}"/>
              </a:ext>
              <a:ext uri="{C183D7F6-B498-43B3-948B-1728B52AA6E4}">
                <adec:decorative xmlns:adec="http://schemas.microsoft.com/office/drawing/2017/decorative" val="1"/>
              </a:ext>
            </a:extLst>
          </p:cNvPr>
          <p:cNvSpPr>
            <a:spLocks noChangeArrowheads="1"/>
          </p:cNvSpPr>
          <p:nvPr/>
        </p:nvSpPr>
        <p:spPr bwMode="auto">
          <a:xfrm>
            <a:off x="9416490" y="4122258"/>
            <a:ext cx="544513" cy="357188"/>
          </a:xfrm>
          <a:prstGeom prst="down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defRPr sz="2000">
                <a:solidFill>
                  <a:srgbClr val="636363"/>
                </a:solidFill>
                <a:latin typeface="Arial" panose="020B0604020202020204" pitchFamily="34" charset="0"/>
                <a:ea typeface="ＭＳ Ｐゴシック" panose="020B0600070205080204" pitchFamily="34" charset="-128"/>
              </a:defRPr>
            </a:lvl1pPr>
            <a:lvl2pPr marL="742950" indent="-285750">
              <a:spcBef>
                <a:spcPct val="20000"/>
              </a:spcBef>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logo">
            <a:extLst>
              <a:ext uri="{FF2B5EF4-FFF2-40B4-BE49-F238E27FC236}">
                <a16:creationId xmlns:a16="http://schemas.microsoft.com/office/drawing/2014/main" id="{8C4CFAE5-762C-2A95-430B-F79BD04E3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9"/>
            <a:ext cx="12190476" cy="6857143"/>
          </a:xfrm>
          <a:prstGeom prst="rect">
            <a:avLst/>
          </a:prstGeom>
        </p:spPr>
      </p:pic>
      <p:sp>
        <p:nvSpPr>
          <p:cNvPr id="2" name="Title 1">
            <a:extLst>
              <a:ext uri="{FF2B5EF4-FFF2-40B4-BE49-F238E27FC236}">
                <a16:creationId xmlns:a16="http://schemas.microsoft.com/office/drawing/2014/main" id="{AB0DD3A7-5B7C-83A9-F1F4-E1DAC34E87F2}"/>
              </a:ext>
            </a:extLst>
          </p:cNvPr>
          <p:cNvSpPr>
            <a:spLocks noGrp="1"/>
          </p:cNvSpPr>
          <p:nvPr>
            <p:ph type="title" idx="4294967295"/>
          </p:nvPr>
        </p:nvSpPr>
        <p:spPr>
          <a:xfrm>
            <a:off x="304799" y="183092"/>
            <a:ext cx="9000565" cy="762000"/>
          </a:xfrm>
        </p:spPr>
        <p:txBody>
          <a:bodyPr/>
          <a:lstStyle/>
          <a:p>
            <a:r>
              <a:rPr lang="en-GB" dirty="0"/>
              <a:t>N</a:t>
            </a:r>
          </a:p>
        </p:txBody>
      </p:sp>
    </p:spTree>
    <p:extLst>
      <p:ext uri="{BB962C8B-B14F-4D97-AF65-F5344CB8AC3E}">
        <p14:creationId xmlns:p14="http://schemas.microsoft.com/office/powerpoint/2010/main" val="209860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erson on a arrow that showing their employment journey. &#10;&#10;This image shows the different pathways people can take to finding a career. ">
            <a:extLst>
              <a:ext uri="{FF2B5EF4-FFF2-40B4-BE49-F238E27FC236}">
                <a16:creationId xmlns:a16="http://schemas.microsoft.com/office/drawing/2014/main" id="{3416DBFD-140F-1A7A-C256-67950F9B7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857"/>
            <a:ext cx="12190476" cy="6857143"/>
          </a:xfrm>
          <a:prstGeom prst="rect">
            <a:avLst/>
          </a:prstGeom>
        </p:spPr>
      </p:pic>
      <p:sp>
        <p:nvSpPr>
          <p:cNvPr id="2" name="Titel 1">
            <a:extLst>
              <a:ext uri="{FF2B5EF4-FFF2-40B4-BE49-F238E27FC236}">
                <a16:creationId xmlns:a16="http://schemas.microsoft.com/office/drawing/2014/main" id="{44BD31F6-086A-D49E-0375-1321BE63DB5D}"/>
              </a:ext>
            </a:extLst>
          </p:cNvPr>
          <p:cNvSpPr>
            <a:spLocks noGrp="1"/>
          </p:cNvSpPr>
          <p:nvPr>
            <p:ph type="title" idx="4294967295"/>
          </p:nvPr>
        </p:nvSpPr>
        <p:spPr/>
        <p:txBody>
          <a:bodyPr/>
          <a:lstStyle/>
          <a:p>
            <a:r>
              <a:rPr lang="de-AT" dirty="0">
                <a:solidFill>
                  <a:schemeClr val="bg1">
                    <a:lumMod val="95000"/>
                  </a:schemeClr>
                </a:solidFill>
              </a:rPr>
              <a:t>Employment Pathways</a:t>
            </a:r>
          </a:p>
        </p:txBody>
      </p:sp>
    </p:spTree>
    <p:extLst>
      <p:ext uri="{BB962C8B-B14F-4D97-AF65-F5344CB8AC3E}">
        <p14:creationId xmlns:p14="http://schemas.microsoft.com/office/powerpoint/2010/main" val="217038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Animated Any Questions Images - ClipArt Best">
            <a:extLst>
              <a:ext uri="{FF2B5EF4-FFF2-40B4-BE49-F238E27FC236}">
                <a16:creationId xmlns:a16="http://schemas.microsoft.com/office/drawing/2014/main" id="{6E213C4E-E9C9-DC90-FE33-B7B0841A8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21"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203369-F605-31C2-488B-0266F553B37A}"/>
              </a:ext>
            </a:extLst>
          </p:cNvPr>
          <p:cNvSpPr txBox="1">
            <a:spLocks noGrp="1"/>
          </p:cNvSpPr>
          <p:nvPr>
            <p:ph type="title" idx="4294967295"/>
          </p:nvPr>
        </p:nvSpPr>
        <p:spPr>
          <a:xfrm>
            <a:off x="6959221" y="2442875"/>
            <a:ext cx="4907501"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Emails: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hlinkClick r:id="rId4"/>
              </a:rPr>
              <a:t>laura.davis@base-uk.org</a:t>
            </a:r>
            <a:endPar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D20E566-EAE9-4DF0-A6BE-3179CE9B9689}"/>
              </a:ext>
            </a:extLst>
          </p:cNvPr>
          <p:cNvSpPr>
            <a:spLocks noGrp="1"/>
          </p:cNvSpPr>
          <p:nvPr>
            <p:ph type="ftr" sz="quarter" idx="11"/>
          </p:nvPr>
        </p:nvSpPr>
        <p:spPr>
          <a:xfrm>
            <a:off x="7747000" y="6613526"/>
            <a:ext cx="2895600" cy="2444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BASE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Breitbild</PresentationFormat>
  <Paragraphs>38</Paragraphs>
  <Slides>6</Slides>
  <Notes>5</Notes>
  <HiddenSlides>1</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6</vt:i4>
      </vt:variant>
    </vt:vector>
  </HeadingPairs>
  <TitlesOfParts>
    <vt:vector size="16" baseType="lpstr">
      <vt:lpstr>ＭＳ Ｐゴシック</vt:lpstr>
      <vt:lpstr>Aptos</vt:lpstr>
      <vt:lpstr>Aptos Display</vt:lpstr>
      <vt:lpstr>Arial</vt:lpstr>
      <vt:lpstr>Calibri</vt:lpstr>
      <vt:lpstr>Calibri Light</vt:lpstr>
      <vt:lpstr>Montserrat</vt:lpstr>
      <vt:lpstr>Office Theme</vt:lpstr>
      <vt:lpstr>1_Office Theme</vt:lpstr>
      <vt:lpstr>2_Office Theme</vt:lpstr>
      <vt:lpstr>The Right job, not just any job- Supported Employment</vt:lpstr>
      <vt:lpstr>© BASE</vt:lpstr>
      <vt:lpstr>The supported employment methodology</vt:lpstr>
      <vt:lpstr>N</vt:lpstr>
      <vt:lpstr>Employment Pathways</vt:lpstr>
      <vt:lpstr>Emails: laura.davis@base-uk.org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Davis</dc:creator>
  <cp:lastModifiedBy>Anna Königseder</cp:lastModifiedBy>
  <cp:revision>4</cp:revision>
  <dcterms:created xsi:type="dcterms:W3CDTF">2025-02-03T10:34:46Z</dcterms:created>
  <dcterms:modified xsi:type="dcterms:W3CDTF">2025-02-18T12:57:55Z</dcterms:modified>
</cp:coreProperties>
</file>