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59" r:id="rId7"/>
    <p:sldId id="260" r:id="rId8"/>
    <p:sldId id="264" r:id="rId9"/>
    <p:sldId id="267" r:id="rId10"/>
    <p:sldId id="269" r:id="rId11"/>
    <p:sldId id="268" r:id="rId12"/>
    <p:sldId id="262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F6B"/>
    <a:srgbClr val="5CA092"/>
    <a:srgbClr val="8A0E57"/>
    <a:srgbClr val="BA191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2" autoAdjust="0"/>
    <p:restoredTop sz="94668"/>
  </p:normalViewPr>
  <p:slideViewPr>
    <p:cSldViewPr snapToGrid="0">
      <p:cViewPr varScale="1">
        <p:scale>
          <a:sx n="65" d="100"/>
          <a:sy n="65" d="100"/>
        </p:scale>
        <p:origin x="10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36349-255E-497C-8234-B889D93730F1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27E36-8399-43D1-9BE9-7BAAAA544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66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27E36-8399-43D1-9BE9-7BAAAA5442C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83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5C9269-64F2-5BB3-E6AD-A6F621E72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0F6E6D9-7AB1-1971-B84B-3D8B3A67C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348CBD-9850-6FA8-AE05-87D8E61D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11.05.2026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772CE3-771C-A1B9-6ECC-8CE623B6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670B6D-970E-7400-76F2-BAB0D56E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81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A6329A-CD82-5A88-D02C-628BF609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2ABC6C9-25C5-CAE4-99F4-CCF850BCD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10A73F-8E61-5944-C949-EECE6C9A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11.05.2026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362714-324E-F9C8-C3C5-A102FB0A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1A560A-2B0B-5400-DBE1-C9B1BB86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73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CC65117-2524-89AB-A001-C0991644E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3A04951-8437-0C32-8E44-BF0F453BC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9D624B-7737-BAED-EC32-C8F670A8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11.05.2026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A1DC4F-4C2A-86D2-F2CF-0E705DF5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359E84-AB78-651E-AFF9-89D390A1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71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B0BDB5-78D0-7ADC-B8D7-CF0E8B17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D63BDA-DB42-0394-5FF3-1F51B4A10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83AFE0-EF19-3F05-427E-B314DA07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11.05.2026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4C97D3-CFA1-9EA1-D72F-EBDD2AAD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3C663A-BBCA-358C-752B-9D6EA56E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24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E548BD-BE6A-B289-6246-63422012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336B04-7A05-A979-0D77-230E236DE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ABB452-20A5-4056-A903-93893F6A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11.05.2026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80E762-1F82-F808-16D3-06E84C86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6AD701A-898B-8C05-BFCE-0064FC31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5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B5C932-84DC-8B88-4EA8-27D99B0A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E9E87A-EA91-3716-D1BD-063914ABE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8B81CC1-6CE0-410A-CE52-504EFF30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2C8B4B2-2BE1-8A75-757C-9464F716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11.05.2026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D0331B6-E438-159C-4BC6-6A7C93F5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DA239A-3E95-9C0B-11D6-812C75B7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66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0F0751-B62B-6972-BE81-F9CB30B2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1D5F41-52D7-B2E1-0E89-7D00314AB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96335F3-3CDA-BE35-196F-E6D20BBB6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CE08BFC-BD48-AD3E-9FA0-BBB0235FF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BB02E9E-FD64-44D9-87B3-8CD050C26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CB50DA4-452B-6C07-C56F-2AF54AF1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11.05.2026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4289C0E-3356-6EB3-1DA0-736F73E2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43AEA37-D754-9453-F863-C73C7F87B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34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BE6A58-0E38-64F0-9DC1-4B204166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E0C09C-D5C4-7095-0D0F-F1A3ACD2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11.05.2026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F183A36-20A9-FF9D-61FD-0D1698E7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4C1089F-5E45-0876-1E2A-046FACAE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78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29FF949-AB11-323E-079D-6F76CA80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11.05.2026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4199D5C-4445-5244-68F7-8650968C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BC3441-CD3D-07FA-0E3C-9EA3A6C4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9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DB8BCE-A0D1-50BB-5C97-83BD503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60AFB8-B964-AAC2-AC2E-FDE66F7B9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1AD1A4-3CE5-0408-9624-F71FB34F1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EEDB32A-2034-9104-E397-AEB2987F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11.05.2026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3E8438-AA5F-9D5F-7BC1-E63C1653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F38939-685A-6226-F70D-3E5BB2BD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81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A51DFA-E1B4-BDC2-2870-5580C7F6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F9911DE-845C-54BB-15FF-2151A7188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1FEEBD-0EA6-7D3D-10D1-8272372DA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0A1130D-6D1A-F943-5AFE-7F81C3CE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D07-A239-4F03-819D-16B7C906CD36}" type="datetimeFigureOut">
              <a:rPr lang="tr-TR" smtClean="0"/>
              <a:t>11.05.2026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653BD40-4CF7-E86C-BCFF-A7AFB495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FCD9489-9ABB-A083-71A2-7152A2FE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F860-6B72-422A-BA28-12A9995C7E0E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56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AE14E36-BFE6-86C6-453C-C105747F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695B4A5-AA8A-9E4E-782F-795CA3B8C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19930A-924B-A0B3-DDCA-604A1E884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9D07-A239-4F03-819D-16B7C906CD36}" type="datetimeFigureOut">
              <a:rPr lang="tr-TR" smtClean="0"/>
              <a:t>11.05.2026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14CFDD-7BB3-AD96-070D-2979B0662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2AA2F9-24D6-A805-0AD9-16261601A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9F860-6B72-422A-BA28-12A9995C7E0E}" type="slidenum">
              <a:rPr lang="tr-TR" smtClean="0"/>
              <a:t>‹N°›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3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rokipedia.com/page/Biopolymer" TargetMode="External"/><Relationship Id="rId13" Type="http://schemas.openxmlformats.org/officeDocument/2006/relationships/hyperlink" Target="https://grokipedia.com/page/Waxy_corn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grokipedia.com/page/Polymer" TargetMode="External"/><Relationship Id="rId12" Type="http://schemas.openxmlformats.org/officeDocument/2006/relationships/hyperlink" Target="https://grokipedia.com/page/Bio-based_material" TargetMode="External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rokipedia.com/page/Nanocomposite" TargetMode="External"/><Relationship Id="rId11" Type="http://schemas.openxmlformats.org/officeDocument/2006/relationships/hyperlink" Target="https://grokipedia.com/page/Biomedical_engineering" TargetMode="External"/><Relationship Id="rId5" Type="http://schemas.openxmlformats.org/officeDocument/2006/relationships/hyperlink" Target="https://grokipedia.com/page/Nanocellulose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s://grokipedia.com/page/Biomaterial" TargetMode="External"/><Relationship Id="rId4" Type="http://schemas.openxmlformats.org/officeDocument/2006/relationships/hyperlink" Target="https://grokipedia.com/page/Tunisia" TargetMode="External"/><Relationship Id="rId9" Type="http://schemas.openxmlformats.org/officeDocument/2006/relationships/hyperlink" Target="https://grokipedia.com/page/Materials_science" TargetMode="Externa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grokipedia.com/page/Biopolym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rokipedia.com/page/Polymer" TargetMode="External"/><Relationship Id="rId5" Type="http://schemas.openxmlformats.org/officeDocument/2006/relationships/hyperlink" Target="https://grokipedia.com/page/Nanocomposite" TargetMode="External"/><Relationship Id="rId4" Type="http://schemas.openxmlformats.org/officeDocument/2006/relationships/hyperlink" Target="https://grokipedia.com/page/Nanocellulos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58D182-3F33-88BB-636D-F3602968C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8BB749E-833D-E4A2-5564-54DDE5319FAA}"/>
              </a:ext>
            </a:extLst>
          </p:cNvPr>
          <p:cNvSpPr txBox="1"/>
          <p:nvPr/>
        </p:nvSpPr>
        <p:spPr>
          <a:xfrm>
            <a:off x="1" y="4305237"/>
            <a:ext cx="61939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PRESENTER FULL NAME:</a:t>
            </a:r>
            <a:r>
              <a:rPr lang="fr-F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Fadhel</a:t>
            </a:r>
            <a:r>
              <a:rPr lang="fr-F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 ALOULOU</a:t>
            </a:r>
            <a:endParaRPr lang="tr-TR" sz="1400" b="1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tr-T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ORGANIZATION:</a:t>
            </a:r>
            <a:r>
              <a:rPr lang="fr-F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Laboratory</a:t>
            </a:r>
            <a:r>
              <a:rPr lang="fr-F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 of Energy and Materials LabEM:LR11-ES34, </a:t>
            </a:r>
            <a:r>
              <a:rPr lang="fr-FR" sz="1400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University</a:t>
            </a:r>
            <a:r>
              <a:rPr lang="fr-F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 of Sousse (ESSTHS) Tunisia</a:t>
            </a:r>
            <a:endParaRPr lang="tr-TR" sz="1400" b="1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tr-T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WORKSHOP NAME:</a:t>
            </a:r>
            <a:r>
              <a:rPr lang="fr-F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 Eco-Smart Building and Green </a:t>
            </a:r>
            <a:r>
              <a:rPr lang="fr-FR" sz="1400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Energy</a:t>
            </a:r>
            <a:endParaRPr lang="tr-TR" sz="1400" b="1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tr-T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E-MAIL:</a:t>
            </a:r>
            <a:r>
              <a:rPr lang="fr-FR" sz="1400" b="1" dirty="0">
                <a:solidFill>
                  <a:schemeClr val="bg1"/>
                </a:solidFill>
                <a:latin typeface="Mont Bold" panose="00000900000000000000" pitchFamily="50" charset="0"/>
              </a:rPr>
              <a:t> alouloufadhel@gmail.com</a:t>
            </a:r>
            <a:endParaRPr lang="tr-TR" sz="1400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2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0EBA0-6D78-15F2-2C90-3BF75D165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529BBA4F-8BB9-A376-1EFE-A356114C9F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273408-4BA3-9623-04EA-53CEA5F22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45"/>
            <a:ext cx="5236377" cy="207199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9FA41D0-14E7-806C-6678-664567E3F52B}"/>
              </a:ext>
            </a:extLst>
          </p:cNvPr>
          <p:cNvSpPr txBox="1"/>
          <p:nvPr/>
        </p:nvSpPr>
        <p:spPr>
          <a:xfrm>
            <a:off x="2703008" y="1954894"/>
            <a:ext cx="243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Mont Bold" panose="00000900000000000000" pitchFamily="50" charset="0"/>
              </a:rPr>
              <a:t>Description of the Organisation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C40B82E-2377-35FE-5387-6B0397EE8070}"/>
              </a:ext>
            </a:extLst>
          </p:cNvPr>
          <p:cNvSpPr/>
          <p:nvPr/>
        </p:nvSpPr>
        <p:spPr>
          <a:xfrm>
            <a:off x="5937417" y="244448"/>
            <a:ext cx="6145925" cy="957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FF56A25-FD3E-7E0A-C6FC-71F5F8B0199D}"/>
              </a:ext>
            </a:extLst>
          </p:cNvPr>
          <p:cNvSpPr/>
          <p:nvPr/>
        </p:nvSpPr>
        <p:spPr>
          <a:xfrm>
            <a:off x="5727727" y="207293"/>
            <a:ext cx="188407" cy="1021164"/>
          </a:xfrm>
          <a:prstGeom prst="rect">
            <a:avLst/>
          </a:prstGeom>
          <a:solidFill>
            <a:srgbClr val="5CA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CA092"/>
              </a:solidFill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7B86FA6-22CF-A9EF-16BE-5713E6E58389}"/>
              </a:ext>
            </a:extLst>
          </p:cNvPr>
          <p:cNvSpPr/>
          <p:nvPr/>
        </p:nvSpPr>
        <p:spPr>
          <a:xfrm>
            <a:off x="5952462" y="1347306"/>
            <a:ext cx="6167209" cy="21882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F96AC25-A6B7-3991-F69A-41E2E38BDF0E}"/>
              </a:ext>
            </a:extLst>
          </p:cNvPr>
          <p:cNvSpPr/>
          <p:nvPr/>
        </p:nvSpPr>
        <p:spPr>
          <a:xfrm>
            <a:off x="5714130" y="1308628"/>
            <a:ext cx="144228" cy="2188296"/>
          </a:xfrm>
          <a:prstGeom prst="rect">
            <a:avLst/>
          </a:prstGeom>
          <a:solidFill>
            <a:srgbClr val="5CA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CA092"/>
              </a:solidFill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CF82C15-298F-BD0D-01FA-333E652419BE}"/>
              </a:ext>
            </a:extLst>
          </p:cNvPr>
          <p:cNvSpPr/>
          <p:nvPr/>
        </p:nvSpPr>
        <p:spPr>
          <a:xfrm>
            <a:off x="5937417" y="3680523"/>
            <a:ext cx="6095999" cy="28933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63A0F71-9CA9-626C-891B-0F5F14BF49B7}"/>
              </a:ext>
            </a:extLst>
          </p:cNvPr>
          <p:cNvSpPr/>
          <p:nvPr/>
        </p:nvSpPr>
        <p:spPr>
          <a:xfrm>
            <a:off x="5727728" y="3723466"/>
            <a:ext cx="150957" cy="2927241"/>
          </a:xfrm>
          <a:prstGeom prst="rect">
            <a:avLst/>
          </a:prstGeom>
          <a:solidFill>
            <a:srgbClr val="5CA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5CA092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E1DEBC9-174F-A5B4-AE7A-12279FDD9EBE}"/>
              </a:ext>
            </a:extLst>
          </p:cNvPr>
          <p:cNvSpPr txBox="1"/>
          <p:nvPr/>
        </p:nvSpPr>
        <p:spPr>
          <a:xfrm>
            <a:off x="5952462" y="32072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Leadership:</a:t>
            </a:r>
            <a:r>
              <a:rPr lang="en-US" sz="1600" dirty="0"/>
              <a:t> Prof. Fadhel ALOULOU is associated with the management of the laboratory. </a:t>
            </a:r>
            <a:r>
              <a:rPr lang="en-US" sz="1600" dirty="0">
                <a:latin typeface="Montserrat" pitchFamily="2" charset="77"/>
              </a:rPr>
              <a:t>Director of the Energy and Materials Laboratory </a:t>
            </a:r>
            <a:r>
              <a:rPr lang="en-US" sz="1600" dirty="0" err="1">
                <a:latin typeface="Montserrat" pitchFamily="2" charset="77"/>
              </a:rPr>
              <a:t>LabEM</a:t>
            </a:r>
            <a:r>
              <a:rPr lang="en-US" sz="1600" dirty="0">
                <a:latin typeface="Montserrat" pitchFamily="2" charset="77"/>
              </a:rPr>
              <a:t>: LR11-ES34, University of Sousse, Tunisia</a:t>
            </a:r>
            <a:endParaRPr lang="tr-TR" sz="1600" dirty="0">
              <a:latin typeface="Montserrat" pitchFamily="2" charset="77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3FC0743-E100-9D5A-3F78-EDBE3720E4AE}"/>
              </a:ext>
            </a:extLst>
          </p:cNvPr>
          <p:cNvSpPr txBox="1"/>
          <p:nvPr/>
        </p:nvSpPr>
        <p:spPr>
          <a:xfrm>
            <a:off x="5988066" y="1323856"/>
            <a:ext cx="609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The </a:t>
            </a:r>
            <a:r>
              <a:rPr lang="en-US" sz="1600" dirty="0" err="1">
                <a:latin typeface="Montserrat" pitchFamily="2" charset="77"/>
              </a:rPr>
              <a:t>LabEM</a:t>
            </a:r>
            <a:r>
              <a:rPr lang="en-US" sz="1600" dirty="0">
                <a:latin typeface="Montserrat" pitchFamily="2" charset="77"/>
              </a:rPr>
              <a:t> Energy and Materials (LR11-ES34) is a laboratory of the Higher School of Sciences and Technologies of Hammam Sousse (ESSTHS)University of Sousse, created by decree n° 2006-1587 of 2011 to enrich the university fabric of Sousse in accordance with the mission of the Technopole of Sousse specializing in the fields of microelectronics, energy, </a:t>
            </a:r>
            <a:r>
              <a:rPr lang="en-US" sz="1600" dirty="0" err="1">
                <a:latin typeface="Montserrat" pitchFamily="2" charset="77"/>
              </a:rPr>
              <a:t>nanosciences</a:t>
            </a:r>
            <a:r>
              <a:rPr lang="en-US" sz="1600" dirty="0">
                <a:latin typeface="Montserrat" pitchFamily="2" charset="77"/>
              </a:rPr>
              <a:t>, mechanics and computer science.</a:t>
            </a:r>
            <a:endParaRPr lang="tr-TR" sz="1600" dirty="0">
              <a:latin typeface="Montserrat" pitchFamily="2" charset="77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4756816-140E-55E3-5630-C1CCAE9C53AF}"/>
              </a:ext>
            </a:extLst>
          </p:cNvPr>
          <p:cNvSpPr txBox="1"/>
          <p:nvPr/>
        </p:nvSpPr>
        <p:spPr>
          <a:xfrm>
            <a:off x="5937417" y="3811012"/>
            <a:ext cx="6289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Discipline: Energy, Physics, Nanoscience, Chemistry, and Materials Science, with a particular focus on materials development and characterization.</a:t>
            </a:r>
          </a:p>
          <a:p>
            <a:r>
              <a:rPr lang="en-US" sz="1600" dirty="0">
                <a:latin typeface="Montserrat" pitchFamily="2" charset="77"/>
              </a:rPr>
              <a:t>Research Areas: Sustainable Materials, Green Energy, Materials Science and Engineering, and Environmental Applications.</a:t>
            </a:r>
          </a:p>
          <a:p>
            <a:r>
              <a:rPr lang="en-US" sz="1600" dirty="0">
                <a:latin typeface="Montserrat" pitchFamily="2" charset="77"/>
              </a:rPr>
              <a:t>Main Activities: Research in ecological materials engineering, thermal comfort, smart buildings, in-situ growth of materials, adsorption processes for environmental applications, and interdisciplinary studies involving biopolymers and lasers.</a:t>
            </a:r>
          </a:p>
          <a:p>
            <a:endParaRPr lang="tr-TR" sz="1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1274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5D91D-B445-180F-0386-7003EF392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DF49BD8-7725-1134-01C4-F2ECA5771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C2484169-899D-A0B8-3DE3-FCAA6098F2E8}"/>
              </a:ext>
            </a:extLst>
          </p:cNvPr>
          <p:cNvSpPr/>
          <p:nvPr/>
        </p:nvSpPr>
        <p:spPr>
          <a:xfrm>
            <a:off x="1119116" y="2743979"/>
            <a:ext cx="4117261" cy="4114021"/>
          </a:xfrm>
          <a:prstGeom prst="rect">
            <a:avLst/>
          </a:prstGeom>
          <a:solidFill>
            <a:srgbClr val="252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4E199AD3-852A-E586-E256-62DF119F0EBA}"/>
              </a:ext>
            </a:extLst>
          </p:cNvPr>
          <p:cNvSpPr/>
          <p:nvPr/>
        </p:nvSpPr>
        <p:spPr>
          <a:xfrm>
            <a:off x="5543949" y="2518368"/>
            <a:ext cx="3102428" cy="3838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B29B7AA-C3FF-3E5F-4049-73AAE00F8766}"/>
              </a:ext>
            </a:extLst>
          </p:cNvPr>
          <p:cNvSpPr/>
          <p:nvPr/>
        </p:nvSpPr>
        <p:spPr>
          <a:xfrm>
            <a:off x="8867974" y="2493512"/>
            <a:ext cx="3102428" cy="3838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Montserrat" pitchFamily="2" charset="77"/>
              </a:rPr>
              <a:t>Research Areas: Sustainable Materials, Green Energy, Materials Science and Engineering, and Environmental Applications.</a:t>
            </a:r>
          </a:p>
          <a:p>
            <a:endParaRPr lang="en-US" sz="1200" dirty="0">
              <a:solidFill>
                <a:schemeClr val="tx1"/>
              </a:solidFill>
              <a:latin typeface="Montserrat" pitchFamily="2" charset="77"/>
            </a:endParaRPr>
          </a:p>
          <a:p>
            <a:r>
              <a:rPr lang="en-US" sz="1200" dirty="0">
                <a:solidFill>
                  <a:schemeClr val="tx1"/>
                </a:solidFill>
                <a:latin typeface="Montserrat" pitchFamily="2" charset="77"/>
              </a:rPr>
              <a:t>Main Activities: Research in ecological materials engineering, thermal comfort, smart buildings, in-situ growth of materials, adsorption processes for environmental applications, and interdisciplinary studies involving biopolymers and lasers.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EF125E3-5CD4-633F-9294-6054D6D79ECE}"/>
              </a:ext>
            </a:extLst>
          </p:cNvPr>
          <p:cNvSpPr txBox="1"/>
          <p:nvPr/>
        </p:nvSpPr>
        <p:spPr>
          <a:xfrm>
            <a:off x="5592886" y="2994702"/>
            <a:ext cx="31024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" pitchFamily="2" charset="77"/>
              </a:rPr>
              <a:t>International Cooperation: The laboratory actively participates in international research partnerships, including collaborations with the University of the Basque Country (Universidad del País Vasco/Euskal </a:t>
            </a:r>
            <a:r>
              <a:rPr lang="en-US" sz="1200" dirty="0" err="1">
                <a:latin typeface="Montserrat" pitchFamily="2" charset="77"/>
              </a:rPr>
              <a:t>Herriko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Universitatea</a:t>
            </a:r>
            <a:r>
              <a:rPr lang="en-US" sz="1200" dirty="0">
                <a:latin typeface="Montserrat" pitchFamily="2" charset="77"/>
              </a:rPr>
              <a:t> UPV/EHU), focusing on the mobility of doctoral students and faculty members. Events: The laboratory organizes scientific seminars on topics such as polymer engineering, sustainable eco-materials, adsorption processes for environmental applications and green energy, with the regular participation of international speakers.</a:t>
            </a:r>
            <a:endParaRPr lang="tr-TR" sz="1200" b="1" dirty="0">
              <a:latin typeface="Montserrat" pitchFamily="2" charset="77"/>
            </a:endParaRPr>
          </a:p>
        </p:txBody>
      </p:sp>
      <p:pic>
        <p:nvPicPr>
          <p:cNvPr id="11" name="Resim 10" descr="daire, grafik, macenta, yazı tipi içeren bir resim&#10;&#10;Açıklama otomatik olarak oluşturuldu">
            <a:extLst>
              <a:ext uri="{FF2B5EF4-FFF2-40B4-BE49-F238E27FC236}">
                <a16:creationId xmlns:a16="http://schemas.microsoft.com/office/drawing/2014/main" id="{BE876CE4-F90A-BF89-1770-640B3B2E9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66" y="1740095"/>
            <a:ext cx="1125443" cy="1125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Resim 12" descr="daire, grafik, renklilik, pembe içeren bir resim&#10;&#10;Açıklama otomatik olarak oluşturuldu">
            <a:extLst>
              <a:ext uri="{FF2B5EF4-FFF2-40B4-BE49-F238E27FC236}">
                <a16:creationId xmlns:a16="http://schemas.microsoft.com/office/drawing/2014/main" id="{F4A949AE-364E-72A7-C070-749EEB9307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452" y="1740095"/>
            <a:ext cx="1125443" cy="1125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48118E-6002-F171-806D-F888DB6FCF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45"/>
            <a:ext cx="5236377" cy="2071998"/>
          </a:xfrm>
          <a:prstGeom prst="rect">
            <a:avLst/>
          </a:prstGeom>
        </p:spPr>
      </p:pic>
      <p:sp>
        <p:nvSpPr>
          <p:cNvPr id="12" name="Metin kutusu 1">
            <a:extLst>
              <a:ext uri="{FF2B5EF4-FFF2-40B4-BE49-F238E27FC236}">
                <a16:creationId xmlns:a16="http://schemas.microsoft.com/office/drawing/2014/main" id="{F9442D78-EDF4-0082-EB67-D2BFF665CC1F}"/>
              </a:ext>
            </a:extLst>
          </p:cNvPr>
          <p:cNvSpPr txBox="1"/>
          <p:nvPr/>
        </p:nvSpPr>
        <p:spPr>
          <a:xfrm>
            <a:off x="1591555" y="1930791"/>
            <a:ext cx="34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Mont Bold" panose="00000900000000000000" pitchFamily="50" charset="0"/>
              </a:rPr>
              <a:t>Your Teams’</a:t>
            </a:r>
          </a:p>
          <a:p>
            <a:pPr algn="r"/>
            <a:r>
              <a:rPr lang="en-GB" b="1" dirty="0">
                <a:solidFill>
                  <a:schemeClr val="bg1"/>
                </a:solidFill>
                <a:latin typeface="Mont Bold" panose="00000900000000000000" pitchFamily="50" charset="0"/>
              </a:rPr>
              <a:t> Expertise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5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8721D-808F-6EB9-23C2-E30CF2127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59DB8834-04D1-2DF3-3238-3E480023B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B6B7E6-8A5F-4B32-A257-7A6C57D16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63"/>
            <a:ext cx="5236377" cy="2071998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913AC8F-5E9F-789A-6E4E-21550D479611}"/>
              </a:ext>
            </a:extLst>
          </p:cNvPr>
          <p:cNvSpPr txBox="1"/>
          <p:nvPr/>
        </p:nvSpPr>
        <p:spPr>
          <a:xfrm>
            <a:off x="7026927" y="846687"/>
            <a:ext cx="48594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badi" panose="020B0604020104020204" pitchFamily="34" charset="0"/>
              </a:rPr>
              <a:t>Fadhel ALOULOU </a:t>
            </a:r>
            <a:r>
              <a:rPr lang="fr-FR" sz="1400" dirty="0" err="1">
                <a:latin typeface="Abadi" panose="020B0604020104020204" pitchFamily="34" charset="0"/>
              </a:rPr>
              <a:t>is</a:t>
            </a:r>
            <a:r>
              <a:rPr lang="fr-FR" sz="1400" dirty="0">
                <a:latin typeface="Abadi" panose="020B0604020104020204" pitchFamily="34" charset="0"/>
              </a:rPr>
              <a:t> a </a:t>
            </a:r>
            <a:r>
              <a:rPr lang="fr-FR" sz="1400" u="sng" dirty="0" err="1">
                <a:latin typeface="Abadi" panose="020B0604020104020204" pitchFamily="34" charset="0"/>
                <a:hlinkClick r:id="rId4"/>
              </a:rPr>
              <a:t>Tunisian</a:t>
            </a:r>
            <a:r>
              <a:rPr lang="fr-FR" sz="1400" dirty="0">
                <a:latin typeface="Abadi" panose="020B0604020104020204" pitchFamily="34" charset="0"/>
              </a:rPr>
              <a:t> </a:t>
            </a:r>
            <a:r>
              <a:rPr lang="fr-FR" sz="1400" dirty="0" err="1">
                <a:latin typeface="Abadi" panose="020B0604020104020204" pitchFamily="34" charset="0"/>
              </a:rPr>
              <a:t>professor</a:t>
            </a:r>
            <a:r>
              <a:rPr lang="fr-FR" sz="1400" dirty="0">
                <a:latin typeface="Abadi" panose="020B0604020104020204" pitchFamily="34" charset="0"/>
              </a:rPr>
              <a:t> of </a:t>
            </a:r>
            <a:r>
              <a:rPr lang="fr-FR" sz="1400" dirty="0" err="1">
                <a:latin typeface="Abadi" panose="020B0604020104020204" pitchFamily="34" charset="0"/>
              </a:rPr>
              <a:t>material</a:t>
            </a:r>
            <a:r>
              <a:rPr lang="fr-FR" sz="1400" dirty="0">
                <a:latin typeface="Abadi" panose="020B0604020104020204" pitchFamily="34" charset="0"/>
              </a:rPr>
              <a:t> </a:t>
            </a:r>
            <a:r>
              <a:rPr lang="fr-FR" sz="1400" dirty="0" err="1">
                <a:latin typeface="Abadi" panose="020B0604020104020204" pitchFamily="34" charset="0"/>
              </a:rPr>
              <a:t>chemistry</a:t>
            </a:r>
            <a:r>
              <a:rPr lang="fr-FR" sz="1400" dirty="0">
                <a:latin typeface="Abadi" panose="020B0604020104020204" pitchFamily="34" charset="0"/>
              </a:rPr>
              <a:t> at the </a:t>
            </a:r>
            <a:r>
              <a:rPr lang="fr-FR" sz="1400" dirty="0" err="1">
                <a:latin typeface="Abadi" panose="020B0604020104020204" pitchFamily="34" charset="0"/>
              </a:rPr>
              <a:t>University</a:t>
            </a:r>
            <a:r>
              <a:rPr lang="fr-FR" sz="1400" dirty="0">
                <a:latin typeface="Abadi" panose="020B0604020104020204" pitchFamily="34" charset="0"/>
              </a:rPr>
              <a:t> of Sousse (ESSTHS), </a:t>
            </a:r>
            <a:r>
              <a:rPr lang="fr-FR" sz="1400" dirty="0" err="1">
                <a:latin typeface="Abadi" panose="020B0604020104020204" pitchFamily="34" charset="0"/>
              </a:rPr>
              <a:t>renowned</a:t>
            </a:r>
            <a:r>
              <a:rPr lang="fr-FR" sz="1400" dirty="0">
                <a:latin typeface="Abadi" panose="020B0604020104020204" pitchFamily="34" charset="0"/>
              </a:rPr>
              <a:t> for </a:t>
            </a:r>
            <a:r>
              <a:rPr lang="fr-FR" sz="1400" dirty="0" err="1">
                <a:latin typeface="Abadi" panose="020B0604020104020204" pitchFamily="34" charset="0"/>
              </a:rPr>
              <a:t>his</a:t>
            </a:r>
            <a:r>
              <a:rPr lang="fr-FR" sz="1400" dirty="0">
                <a:latin typeface="Abadi" panose="020B0604020104020204" pitchFamily="34" charset="0"/>
              </a:rPr>
              <a:t> expertise in </a:t>
            </a:r>
            <a:r>
              <a:rPr lang="fr-FR" sz="1400" u="sng" dirty="0" err="1">
                <a:latin typeface="Abadi" panose="020B0604020104020204" pitchFamily="34" charset="0"/>
                <a:hlinkClick r:id="rId5"/>
              </a:rPr>
              <a:t>nanocelluloses</a:t>
            </a:r>
            <a:r>
              <a:rPr lang="fr-FR" sz="1400" dirty="0">
                <a:latin typeface="Abadi" panose="020B0604020104020204" pitchFamily="34" charset="0"/>
              </a:rPr>
              <a:t>, </a:t>
            </a:r>
            <a:r>
              <a:rPr lang="fr-FR" sz="1400" u="sng" dirty="0">
                <a:latin typeface="Abadi" panose="020B0604020104020204" pitchFamily="34" charset="0"/>
                <a:hlinkClick r:id="rId5"/>
              </a:rPr>
              <a:t>cellulose </a:t>
            </a:r>
            <a:r>
              <a:rPr lang="fr-FR" sz="1400" u="sng" dirty="0" err="1">
                <a:latin typeface="Abadi" panose="020B0604020104020204" pitchFamily="34" charset="0"/>
                <a:hlinkClick r:id="rId5"/>
              </a:rPr>
              <a:t>nanomaterials</a:t>
            </a:r>
            <a:r>
              <a:rPr lang="fr-FR" sz="1400" dirty="0">
                <a:latin typeface="Abadi" panose="020B0604020104020204" pitchFamily="34" charset="0"/>
              </a:rPr>
              <a:t>, </a:t>
            </a:r>
            <a:r>
              <a:rPr lang="fr-FR" sz="1400" u="sng" dirty="0" err="1">
                <a:latin typeface="Abadi" panose="020B0604020104020204" pitchFamily="34" charset="0"/>
                <a:hlinkClick r:id="rId6"/>
              </a:rPr>
              <a:t>nanocomposites</a:t>
            </a:r>
            <a:r>
              <a:rPr lang="fr-FR" sz="1400" dirty="0">
                <a:latin typeface="Abadi" panose="020B0604020104020204" pitchFamily="34" charset="0"/>
              </a:rPr>
              <a:t>, </a:t>
            </a:r>
            <a:r>
              <a:rPr lang="fr-FR" sz="1400" u="sng" dirty="0" err="1">
                <a:latin typeface="Abadi" panose="020B0604020104020204" pitchFamily="34" charset="0"/>
                <a:hlinkClick r:id="rId7"/>
              </a:rPr>
              <a:t>polymers</a:t>
            </a:r>
            <a:r>
              <a:rPr lang="fr-FR" sz="1400" dirty="0">
                <a:latin typeface="Abadi" panose="020B0604020104020204" pitchFamily="34" charset="0"/>
              </a:rPr>
              <a:t>, and </a:t>
            </a:r>
            <a:r>
              <a:rPr lang="fr-FR" sz="1400" u="sng" dirty="0" err="1">
                <a:latin typeface="Abadi" panose="020B0604020104020204" pitchFamily="34" charset="0"/>
                <a:hlinkClick r:id="rId8"/>
              </a:rPr>
              <a:t>biopolymers</a:t>
            </a:r>
            <a:r>
              <a:rPr lang="fr-FR" sz="1400" dirty="0">
                <a:latin typeface="Abadi" panose="020B0604020104020204" pitchFamily="34" charset="0"/>
              </a:rPr>
              <a:t>.</a:t>
            </a:r>
          </a:p>
          <a:p>
            <a:r>
              <a:rPr lang="fr-FR" sz="1400" dirty="0">
                <a:latin typeface="Abadi" panose="020B0604020104020204" pitchFamily="34" charset="0"/>
              </a:rPr>
              <a:t> </a:t>
            </a:r>
            <a:r>
              <a:rPr lang="fr-FR" sz="1400" dirty="0" err="1">
                <a:latin typeface="Abadi" panose="020B0604020104020204" pitchFamily="34" charset="0"/>
              </a:rPr>
              <a:t>His</a:t>
            </a:r>
            <a:r>
              <a:rPr lang="fr-FR" sz="1400" dirty="0">
                <a:latin typeface="Abadi" panose="020B0604020104020204" pitchFamily="34" charset="0"/>
              </a:rPr>
              <a:t> </a:t>
            </a:r>
            <a:r>
              <a:rPr lang="fr-FR" sz="1400" dirty="0" err="1">
                <a:latin typeface="Abadi" panose="020B0604020104020204" pitchFamily="34" charset="0"/>
              </a:rPr>
              <a:t>research</a:t>
            </a:r>
            <a:r>
              <a:rPr lang="fr-FR" sz="1400" dirty="0">
                <a:latin typeface="Abadi" panose="020B0604020104020204" pitchFamily="34" charset="0"/>
              </a:rPr>
              <a:t> </a:t>
            </a:r>
            <a:r>
              <a:rPr lang="fr-FR" sz="1400" dirty="0" err="1">
                <a:latin typeface="Abadi" panose="020B0604020104020204" pitchFamily="34" charset="0"/>
              </a:rPr>
              <a:t>primarily</a:t>
            </a:r>
            <a:r>
              <a:rPr lang="fr-FR" sz="1400" dirty="0">
                <a:latin typeface="Abadi" panose="020B0604020104020204" pitchFamily="34" charset="0"/>
              </a:rPr>
              <a:t> </a:t>
            </a:r>
            <a:r>
              <a:rPr lang="fr-FR" sz="1400" dirty="0" err="1">
                <a:latin typeface="Abadi" panose="020B0604020104020204" pitchFamily="34" charset="0"/>
              </a:rPr>
              <a:t>focuses</a:t>
            </a:r>
            <a:r>
              <a:rPr lang="fr-FR" sz="1400" dirty="0">
                <a:latin typeface="Abadi" panose="020B0604020104020204" pitchFamily="34" charset="0"/>
              </a:rPr>
              <a:t> on </a:t>
            </a:r>
            <a:r>
              <a:rPr lang="fr-FR" sz="1400" u="sng" dirty="0" err="1">
                <a:latin typeface="Abadi" panose="020B0604020104020204" pitchFamily="34" charset="0"/>
                <a:hlinkClick r:id="rId9"/>
              </a:rPr>
              <a:t>materials</a:t>
            </a:r>
            <a:r>
              <a:rPr lang="fr-FR" sz="1400" u="sng" dirty="0">
                <a:latin typeface="Abadi" panose="020B0604020104020204" pitchFamily="34" charset="0"/>
                <a:hlinkClick r:id="rId9"/>
              </a:rPr>
              <a:t> science</a:t>
            </a:r>
            <a:r>
              <a:rPr lang="fr-FR" sz="1400" dirty="0">
                <a:latin typeface="Abadi" panose="020B0604020104020204" pitchFamily="34" charset="0"/>
              </a:rPr>
              <a:t>, </a:t>
            </a:r>
            <a:r>
              <a:rPr lang="fr-FR" sz="1400" dirty="0" err="1">
                <a:latin typeface="Abadi" panose="020B0604020104020204" pitchFamily="34" charset="0"/>
              </a:rPr>
              <a:t>encompassing</a:t>
            </a:r>
            <a:r>
              <a:rPr lang="fr-FR" sz="1400" dirty="0">
                <a:latin typeface="Abadi" panose="020B0604020104020204" pitchFamily="34" charset="0"/>
              </a:rPr>
              <a:t> </a:t>
            </a:r>
            <a:r>
              <a:rPr lang="fr-FR" sz="1400" dirty="0" err="1">
                <a:latin typeface="Abadi" panose="020B0604020104020204" pitchFamily="34" charset="0"/>
              </a:rPr>
              <a:t>subfields</a:t>
            </a:r>
            <a:r>
              <a:rPr lang="fr-FR" sz="1400" dirty="0">
                <a:latin typeface="Abadi" panose="020B0604020104020204" pitchFamily="34" charset="0"/>
              </a:rPr>
              <a:t> </a:t>
            </a:r>
            <a:r>
              <a:rPr lang="fr-FR" sz="1400" dirty="0" err="1">
                <a:latin typeface="Abadi" panose="020B0604020104020204" pitchFamily="34" charset="0"/>
              </a:rPr>
              <a:t>such</a:t>
            </a:r>
            <a:r>
              <a:rPr lang="fr-FR" sz="1400" dirty="0">
                <a:latin typeface="Abadi" panose="020B0604020104020204" pitchFamily="34" charset="0"/>
              </a:rPr>
              <a:t> as </a:t>
            </a:r>
            <a:r>
              <a:rPr lang="fr-FR" sz="1400" u="sng" dirty="0" err="1">
                <a:latin typeface="Abadi" panose="020B0604020104020204" pitchFamily="34" charset="0"/>
                <a:hlinkClick r:id="rId10"/>
              </a:rPr>
              <a:t>biomaterials</a:t>
            </a:r>
            <a:r>
              <a:rPr lang="fr-FR" sz="1400" dirty="0">
                <a:latin typeface="Abadi" panose="020B0604020104020204" pitchFamily="34" charset="0"/>
              </a:rPr>
              <a:t>, </a:t>
            </a:r>
            <a:r>
              <a:rPr lang="fr-FR" sz="1400" dirty="0" err="1">
                <a:latin typeface="Abadi" panose="020B0604020104020204" pitchFamily="34" charset="0"/>
              </a:rPr>
              <a:t>polymers</a:t>
            </a:r>
            <a:r>
              <a:rPr lang="fr-FR" sz="1400" dirty="0">
                <a:latin typeface="Abadi" panose="020B0604020104020204" pitchFamily="34" charset="0"/>
              </a:rPr>
              <a:t> and plastics, </a:t>
            </a:r>
            <a:r>
              <a:rPr lang="fr-FR" sz="1400" dirty="0" err="1">
                <a:latin typeface="Abadi" panose="020B0604020104020204" pitchFamily="34" charset="0"/>
              </a:rPr>
              <a:t>materials</a:t>
            </a:r>
            <a:r>
              <a:rPr lang="fr-FR" sz="1400" dirty="0">
                <a:latin typeface="Abadi" panose="020B0604020104020204" pitchFamily="34" charset="0"/>
              </a:rPr>
              <a:t> </a:t>
            </a:r>
            <a:r>
              <a:rPr lang="fr-FR" sz="1400" dirty="0" err="1">
                <a:latin typeface="Abadi" panose="020B0604020104020204" pitchFamily="34" charset="0"/>
              </a:rPr>
              <a:t>chemistry</a:t>
            </a:r>
            <a:r>
              <a:rPr lang="fr-FR" sz="1400" dirty="0">
                <a:latin typeface="Abadi" panose="020B0604020104020204" pitchFamily="34" charset="0"/>
              </a:rPr>
              <a:t>, and </a:t>
            </a:r>
            <a:r>
              <a:rPr lang="fr-FR" sz="1400" u="sng" dirty="0" err="1">
                <a:latin typeface="Abadi" panose="020B0604020104020204" pitchFamily="34" charset="0"/>
                <a:hlinkClick r:id="rId11"/>
              </a:rPr>
              <a:t>biomedical</a:t>
            </a:r>
            <a:r>
              <a:rPr lang="fr-FR" sz="1400" u="sng" dirty="0">
                <a:latin typeface="Abadi" panose="020B0604020104020204" pitchFamily="34" charset="0"/>
                <a:hlinkClick r:id="rId11"/>
              </a:rPr>
              <a:t> engineering</a:t>
            </a:r>
            <a:r>
              <a:rPr lang="fr-FR" sz="1400" dirty="0">
                <a:latin typeface="Abadi" panose="020B0604020104020204" pitchFamily="34" charset="0"/>
              </a:rPr>
              <a:t>, </a:t>
            </a:r>
            <a:r>
              <a:rPr lang="fr-FR" sz="1400" dirty="0" err="1">
                <a:latin typeface="Abadi" panose="020B0604020104020204" pitchFamily="34" charset="0"/>
              </a:rPr>
              <a:t>contributing</a:t>
            </a:r>
            <a:r>
              <a:rPr lang="fr-FR" sz="1400" dirty="0">
                <a:latin typeface="Abadi" panose="020B0604020104020204" pitchFamily="34" charset="0"/>
              </a:rPr>
              <a:t> </a:t>
            </a:r>
            <a:r>
              <a:rPr lang="fr-FR" sz="1400" dirty="0" err="1">
                <a:latin typeface="Abadi" panose="020B0604020104020204" pitchFamily="34" charset="0"/>
              </a:rPr>
              <a:t>significantly</a:t>
            </a:r>
            <a:r>
              <a:rPr lang="fr-FR" sz="1400" dirty="0">
                <a:latin typeface="Abadi" panose="020B0604020104020204" pitchFamily="34" charset="0"/>
              </a:rPr>
              <a:t> to </a:t>
            </a:r>
            <a:r>
              <a:rPr lang="fr-FR" sz="1400" u="sng" dirty="0" err="1">
                <a:latin typeface="Abadi" panose="020B0604020104020204" pitchFamily="34" charset="0"/>
                <a:hlinkClick r:id="rId12"/>
              </a:rPr>
              <a:t>biobased</a:t>
            </a:r>
            <a:r>
              <a:rPr lang="fr-FR" sz="1400" u="sng" dirty="0">
                <a:latin typeface="Abadi" panose="020B0604020104020204" pitchFamily="34" charset="0"/>
                <a:hlinkClick r:id="rId12"/>
              </a:rPr>
              <a:t> </a:t>
            </a:r>
            <a:r>
              <a:rPr lang="fr-FR" sz="1400" u="sng" dirty="0" err="1">
                <a:latin typeface="Abadi" panose="020B0604020104020204" pitchFamily="34" charset="0"/>
                <a:hlinkClick r:id="rId12"/>
              </a:rPr>
              <a:t>materials</a:t>
            </a:r>
            <a:r>
              <a:rPr lang="fr-FR" sz="1400" dirty="0">
                <a:latin typeface="Abadi" panose="020B0604020104020204" pitchFamily="34" charset="0"/>
              </a:rPr>
              <a:t> for </a:t>
            </a:r>
            <a:r>
              <a:rPr lang="fr-FR" sz="1400" dirty="0" err="1">
                <a:latin typeface="Abadi" panose="020B0604020104020204" pitchFamily="34" charset="0"/>
              </a:rPr>
              <a:t>advanced</a:t>
            </a:r>
            <a:r>
              <a:rPr lang="fr-FR" sz="1400" dirty="0">
                <a:latin typeface="Abadi" panose="020B0604020104020204" pitchFamily="34" charset="0"/>
              </a:rPr>
              <a:t> applications. </a:t>
            </a:r>
            <a:r>
              <a:rPr lang="fr-FR" sz="1400" dirty="0" err="1">
                <a:latin typeface="Abadi" panose="020B0604020104020204" pitchFamily="34" charset="0"/>
              </a:rPr>
              <a:t>ALOULOU's</a:t>
            </a:r>
            <a:r>
              <a:rPr lang="fr-FR" sz="1400" dirty="0">
                <a:latin typeface="Abadi" panose="020B0604020104020204" pitchFamily="34" charset="0"/>
              </a:rPr>
              <a:t> </a:t>
            </a:r>
            <a:r>
              <a:rPr lang="fr-FR" sz="1400" dirty="0" err="1">
                <a:latin typeface="Abadi" panose="020B0604020104020204" pitchFamily="34" charset="0"/>
              </a:rPr>
              <a:t>scholarly</a:t>
            </a:r>
            <a:r>
              <a:rPr lang="fr-FR" sz="1400" dirty="0">
                <a:latin typeface="Abadi" panose="020B0604020104020204" pitchFamily="34" charset="0"/>
              </a:rPr>
              <a:t> output </a:t>
            </a:r>
            <a:r>
              <a:rPr lang="fr-FR" sz="1400" dirty="0" err="1">
                <a:latin typeface="Abadi" panose="020B0604020104020204" pitchFamily="34" charset="0"/>
              </a:rPr>
              <a:t>includes</a:t>
            </a:r>
            <a:r>
              <a:rPr lang="fr-FR" sz="1400" dirty="0">
                <a:latin typeface="Abadi" panose="020B0604020104020204" pitchFamily="34" charset="0"/>
              </a:rPr>
              <a:t> over 50 </a:t>
            </a:r>
            <a:r>
              <a:rPr lang="fr-FR" sz="1400" dirty="0" err="1">
                <a:latin typeface="Abadi" panose="020B0604020104020204" pitchFamily="34" charset="0"/>
              </a:rPr>
              <a:t>research</a:t>
            </a:r>
            <a:r>
              <a:rPr lang="fr-FR" sz="1400" dirty="0">
                <a:latin typeface="Abadi" panose="020B0604020104020204" pitchFamily="34" charset="0"/>
              </a:rPr>
              <a:t> </a:t>
            </a:r>
            <a:r>
              <a:rPr lang="fr-FR" sz="1400" dirty="0" err="1">
                <a:latin typeface="Abadi" panose="020B0604020104020204" pitchFamily="34" charset="0"/>
              </a:rPr>
              <a:t>works</a:t>
            </a:r>
            <a:r>
              <a:rPr lang="fr-FR" sz="1400" dirty="0">
                <a:latin typeface="Abadi" panose="020B0604020104020204" pitchFamily="34" charset="0"/>
              </a:rPr>
              <a:t>, </a:t>
            </a:r>
            <a:r>
              <a:rPr lang="fr-FR" sz="1400" dirty="0" err="1">
                <a:latin typeface="Abadi" panose="020B0604020104020204" pitchFamily="34" charset="0"/>
              </a:rPr>
              <a:t>with</a:t>
            </a:r>
            <a:r>
              <a:rPr lang="fr-FR" sz="1400" dirty="0">
                <a:latin typeface="Abadi" panose="020B0604020104020204" pitchFamily="34" charset="0"/>
              </a:rPr>
              <a:t> notable publications on topics like Eco-Materials-cellulose </a:t>
            </a:r>
            <a:r>
              <a:rPr lang="fr-FR" sz="1400" dirty="0" err="1">
                <a:latin typeface="Abadi" panose="020B0604020104020204" pitchFamily="34" charset="0"/>
              </a:rPr>
              <a:t>nanofibrils</a:t>
            </a:r>
            <a:r>
              <a:rPr lang="fr-FR" sz="1400" dirty="0">
                <a:latin typeface="Abadi" panose="020B0604020104020204" pitchFamily="34" charset="0"/>
              </a:rPr>
              <a:t> and </a:t>
            </a:r>
            <a:r>
              <a:rPr lang="fr-FR" sz="1400" dirty="0" err="1">
                <a:latin typeface="Abadi" panose="020B0604020104020204" pitchFamily="34" charset="0"/>
              </a:rPr>
              <a:t>nanocrystals</a:t>
            </a:r>
            <a:r>
              <a:rPr lang="fr-FR" sz="1400" dirty="0">
                <a:latin typeface="Abadi" panose="020B0604020104020204" pitchFamily="34" charset="0"/>
              </a:rPr>
              <a:t> </a:t>
            </a:r>
            <a:r>
              <a:rPr lang="fr-FR" sz="1400" dirty="0" err="1">
                <a:latin typeface="Abadi" panose="020B0604020104020204" pitchFamily="34" charset="0"/>
              </a:rPr>
              <a:t>from</a:t>
            </a:r>
            <a:r>
              <a:rPr lang="fr-FR" sz="1400" dirty="0">
                <a:latin typeface="Abadi" panose="020B0604020104020204" pitchFamily="34" charset="0"/>
              </a:rPr>
              <a:t> </a:t>
            </a:r>
            <a:r>
              <a:rPr lang="fr-FR" sz="1400" u="sng" dirty="0" err="1">
                <a:latin typeface="Abadi" panose="020B0604020104020204" pitchFamily="34" charset="0"/>
                <a:hlinkClick r:id="rId13"/>
              </a:rPr>
              <a:t>waste</a:t>
            </a:r>
            <a:r>
              <a:rPr lang="fr-FR" sz="1400" dirty="0">
                <a:latin typeface="Abadi" panose="020B0604020104020204" pitchFamily="34" charset="0"/>
              </a:rPr>
              <a:t>, </a:t>
            </a:r>
            <a:r>
              <a:rPr lang="fr-FR" sz="1400" dirty="0" err="1">
                <a:latin typeface="Abadi" panose="020B0604020104020204" pitchFamily="34" charset="0"/>
              </a:rPr>
              <a:t>highlighting</a:t>
            </a:r>
            <a:r>
              <a:rPr lang="fr-FR" sz="1400" dirty="0">
                <a:latin typeface="Abadi" panose="020B0604020104020204" pitchFamily="34" charset="0"/>
              </a:rPr>
              <a:t> </a:t>
            </a:r>
            <a:r>
              <a:rPr lang="fr-FR" sz="1400" dirty="0" err="1">
                <a:latin typeface="Abadi" panose="020B0604020104020204" pitchFamily="34" charset="0"/>
              </a:rPr>
              <a:t>his</a:t>
            </a:r>
            <a:r>
              <a:rPr lang="fr-FR" sz="1400" dirty="0">
                <a:latin typeface="Abadi" panose="020B0604020104020204" pitchFamily="34" charset="0"/>
              </a:rPr>
              <a:t> impact in </a:t>
            </a:r>
            <a:r>
              <a:rPr lang="fr-FR" sz="1400" dirty="0" err="1">
                <a:latin typeface="Abadi" panose="020B0604020104020204" pitchFamily="34" charset="0"/>
              </a:rPr>
              <a:t>sustainable</a:t>
            </a:r>
            <a:r>
              <a:rPr lang="fr-FR" sz="1400" dirty="0">
                <a:latin typeface="Abadi" panose="020B0604020104020204" pitchFamily="34" charset="0"/>
              </a:rPr>
              <a:t> and high-performance </a:t>
            </a:r>
            <a:r>
              <a:rPr lang="fr-FR" sz="1400" dirty="0" err="1">
                <a:latin typeface="Abadi" panose="020B0604020104020204" pitchFamily="34" charset="0"/>
              </a:rPr>
              <a:t>nanomaterial</a:t>
            </a:r>
            <a:r>
              <a:rPr lang="fr-FR" sz="1400" dirty="0">
                <a:latin typeface="Abadi" panose="020B0604020104020204" pitchFamily="34" charset="0"/>
              </a:rPr>
              <a:t> </a:t>
            </a:r>
            <a:r>
              <a:rPr lang="fr-FR" sz="1400" dirty="0" err="1">
                <a:latin typeface="Abadi" panose="020B0604020104020204" pitchFamily="34" charset="0"/>
              </a:rPr>
              <a:t>development</a:t>
            </a:r>
            <a:r>
              <a:rPr lang="fr-FR" sz="1400" dirty="0">
                <a:latin typeface="Abadi" panose="020B0604020104020204" pitchFamily="34" charset="0"/>
              </a:rPr>
              <a:t> in thermal and smart </a:t>
            </a:r>
            <a:r>
              <a:rPr lang="fr-FR" sz="1400" dirty="0" err="1">
                <a:latin typeface="Abadi" panose="020B0604020104020204" pitchFamily="34" charset="0"/>
              </a:rPr>
              <a:t>comfort</a:t>
            </a:r>
            <a:r>
              <a:rPr lang="fr-FR" sz="1400" dirty="0">
                <a:latin typeface="Abadi" panose="020B0604020104020204" pitchFamily="34" charset="0"/>
              </a:rPr>
              <a:t> for </a:t>
            </a:r>
            <a:r>
              <a:rPr lang="fr-FR" sz="1400" dirty="0" err="1">
                <a:latin typeface="Abadi" panose="020B0604020104020204" pitchFamily="34" charset="0"/>
              </a:rPr>
              <a:t>eco</a:t>
            </a:r>
            <a:r>
              <a:rPr lang="fr-FR" sz="1400" dirty="0">
                <a:latin typeface="Abadi" panose="020B0604020104020204" pitchFamily="34" charset="0"/>
              </a:rPr>
              <a:t>-buildings</a:t>
            </a:r>
          </a:p>
          <a:p>
            <a:pPr algn="r"/>
            <a:endParaRPr lang="tr-TR" sz="1400" dirty="0">
              <a:latin typeface="Abadi" panose="020B0604020104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7A826E6-43E3-CDED-C645-8D6507E589E2}"/>
              </a:ext>
            </a:extLst>
          </p:cNvPr>
          <p:cNvSpPr txBox="1"/>
          <p:nvPr/>
        </p:nvSpPr>
        <p:spPr>
          <a:xfrm>
            <a:off x="7114016" y="4615329"/>
            <a:ext cx="4696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badi"/>
              </a:rPr>
              <a:t>Professional </a:t>
            </a:r>
            <a:r>
              <a:rPr lang="fr-FR" sz="1600" dirty="0" err="1">
                <a:latin typeface="Abadi"/>
              </a:rPr>
              <a:t>interests</a:t>
            </a:r>
            <a:r>
              <a:rPr lang="fr-FR" sz="1600" dirty="0">
                <a:latin typeface="Abadi"/>
              </a:rPr>
              <a:t> are </a:t>
            </a:r>
            <a:r>
              <a:rPr lang="fr-FR" sz="1600" dirty="0" err="1">
                <a:latin typeface="Abadi"/>
              </a:rPr>
              <a:t>renewable</a:t>
            </a:r>
            <a:r>
              <a:rPr lang="fr-FR" sz="1600" dirty="0">
                <a:latin typeface="Abadi"/>
              </a:rPr>
              <a:t> cellulose, </a:t>
            </a:r>
            <a:r>
              <a:rPr lang="en-US" sz="1600" dirty="0">
                <a:latin typeface="Abadi"/>
              </a:rPr>
              <a:t>agricultural waste,</a:t>
            </a:r>
            <a:r>
              <a:rPr lang="fr-FR" sz="1600" dirty="0">
                <a:latin typeface="Abadi"/>
              </a:rPr>
              <a:t> </a:t>
            </a:r>
            <a:r>
              <a:rPr lang="fr-FR" sz="1600" dirty="0" err="1">
                <a:latin typeface="Abadi"/>
              </a:rPr>
              <a:t>properties</a:t>
            </a:r>
            <a:r>
              <a:rPr lang="fr-FR" sz="1600" dirty="0">
                <a:latin typeface="Abadi"/>
              </a:rPr>
              <a:t> of surfaces and </a:t>
            </a:r>
            <a:r>
              <a:rPr lang="fr-FR" sz="1600" dirty="0" err="1">
                <a:latin typeface="Abadi"/>
              </a:rPr>
              <a:t>macromolecular</a:t>
            </a:r>
            <a:r>
              <a:rPr lang="fr-FR" sz="1600" dirty="0">
                <a:latin typeface="Abadi"/>
              </a:rPr>
              <a:t> interfaces, phase change composite Eco-</a:t>
            </a:r>
            <a:r>
              <a:rPr lang="fr-FR" sz="1600" dirty="0" err="1">
                <a:latin typeface="Abadi"/>
              </a:rPr>
              <a:t>materials</a:t>
            </a:r>
            <a:r>
              <a:rPr lang="fr-FR" sz="1600" dirty="0">
                <a:latin typeface="Abadi"/>
              </a:rPr>
              <a:t> </a:t>
            </a:r>
            <a:r>
              <a:rPr lang="fr-FR" sz="1600" dirty="0" err="1">
                <a:latin typeface="Abadi"/>
              </a:rPr>
              <a:t>reinforced</a:t>
            </a:r>
            <a:r>
              <a:rPr lang="fr-FR" sz="1600" dirty="0">
                <a:latin typeface="Abadi"/>
              </a:rPr>
              <a:t> </a:t>
            </a:r>
            <a:r>
              <a:rPr lang="fr-FR" sz="1600" dirty="0" err="1">
                <a:latin typeface="Abadi"/>
              </a:rPr>
              <a:t>with</a:t>
            </a:r>
            <a:r>
              <a:rPr lang="fr-FR" sz="1600" dirty="0">
                <a:latin typeface="Abadi"/>
              </a:rPr>
              <a:t> cellulose </a:t>
            </a:r>
            <a:r>
              <a:rPr lang="fr-FR" sz="1600" dirty="0" err="1">
                <a:latin typeface="Abadi"/>
              </a:rPr>
              <a:t>nanofibers</a:t>
            </a:r>
            <a:r>
              <a:rPr lang="fr-FR" sz="1600" dirty="0">
                <a:latin typeface="Abadi"/>
              </a:rPr>
              <a:t> </a:t>
            </a:r>
            <a:r>
              <a:rPr lang="fr-FR" sz="1600" dirty="0" err="1">
                <a:latin typeface="Abadi"/>
              </a:rPr>
              <a:t>grafted</a:t>
            </a:r>
            <a:r>
              <a:rPr lang="fr-FR" sz="1600" dirty="0">
                <a:latin typeface="Abadi"/>
              </a:rPr>
              <a:t> </a:t>
            </a:r>
            <a:r>
              <a:rPr lang="fr-FR" sz="1600" dirty="0" err="1">
                <a:latin typeface="Abadi"/>
              </a:rPr>
              <a:t>with</a:t>
            </a:r>
            <a:r>
              <a:rPr lang="fr-FR" sz="1600" dirty="0">
                <a:latin typeface="Abadi"/>
              </a:rPr>
              <a:t> </a:t>
            </a:r>
            <a:r>
              <a:rPr lang="fr-FR" sz="1600" dirty="0" err="1">
                <a:latin typeface="Abadi"/>
              </a:rPr>
              <a:t>fatty</a:t>
            </a:r>
            <a:r>
              <a:rPr lang="fr-FR" sz="1600" dirty="0">
                <a:latin typeface="Abadi"/>
              </a:rPr>
              <a:t> </a:t>
            </a:r>
            <a:r>
              <a:rPr lang="fr-FR" sz="1600" dirty="0" err="1">
                <a:latin typeface="Abadi"/>
              </a:rPr>
              <a:t>acids</a:t>
            </a:r>
            <a:r>
              <a:rPr lang="fr-FR" sz="1600" dirty="0">
                <a:latin typeface="Abadi"/>
              </a:rPr>
              <a:t> (PCM) </a:t>
            </a:r>
            <a:r>
              <a:rPr lang="fr-FR" sz="1600" dirty="0" err="1">
                <a:latin typeface="Abadi"/>
              </a:rPr>
              <a:t>stabilized</a:t>
            </a:r>
            <a:r>
              <a:rPr lang="fr-FR" sz="1600" dirty="0">
                <a:latin typeface="Abadi"/>
              </a:rPr>
              <a:t> </a:t>
            </a:r>
            <a:r>
              <a:rPr lang="fr-FR" sz="1600" dirty="0" err="1">
                <a:latin typeface="Abadi"/>
              </a:rPr>
              <a:t>with</a:t>
            </a:r>
            <a:r>
              <a:rPr lang="fr-FR" sz="1600" dirty="0">
                <a:latin typeface="Abadi"/>
              </a:rPr>
              <a:t> surfactants (</a:t>
            </a:r>
            <a:r>
              <a:rPr lang="fr-FR" sz="1600" dirty="0" err="1">
                <a:latin typeface="Abadi"/>
              </a:rPr>
              <a:t>emulsion</a:t>
            </a:r>
            <a:r>
              <a:rPr lang="fr-FR" sz="1600" dirty="0">
                <a:latin typeface="Abadi"/>
              </a:rPr>
              <a:t>) for Eco-smart Building .</a:t>
            </a:r>
            <a:endParaRPr lang="tr-TR" sz="1600" dirty="0">
              <a:latin typeface="Montserrat" pitchFamily="2" charset="77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62FA9D9-8A09-851B-0827-FA2F86DACE4C}"/>
              </a:ext>
            </a:extLst>
          </p:cNvPr>
          <p:cNvSpPr txBox="1"/>
          <p:nvPr/>
        </p:nvSpPr>
        <p:spPr>
          <a:xfrm>
            <a:off x="87263" y="4426291"/>
            <a:ext cx="4888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badi" panose="020B0604020104020204" pitchFamily="34" charset="0"/>
              </a:rPr>
              <a:t>* University of the Basque Country (Universidad del País Vasco/Euskal </a:t>
            </a:r>
            <a:r>
              <a:rPr lang="en-US" sz="1500" dirty="0" err="1">
                <a:latin typeface="Abadi" panose="020B0604020104020204" pitchFamily="34" charset="0"/>
              </a:rPr>
              <a:t>Herriko</a:t>
            </a:r>
            <a:r>
              <a:rPr lang="en-US" sz="1500" dirty="0">
                <a:latin typeface="Abadi" panose="020B0604020104020204" pitchFamily="34" charset="0"/>
              </a:rPr>
              <a:t> </a:t>
            </a:r>
            <a:r>
              <a:rPr lang="en-US" sz="1500" dirty="0" err="1">
                <a:latin typeface="Abadi" panose="020B0604020104020204" pitchFamily="34" charset="0"/>
              </a:rPr>
              <a:t>Universitatea</a:t>
            </a:r>
            <a:r>
              <a:rPr lang="en-US" sz="1500" dirty="0">
                <a:latin typeface="Abadi" panose="020B0604020104020204" pitchFamily="34" charset="0"/>
              </a:rPr>
              <a:t> UPV/EHU), focusing on the mobility of doctoral students and faculty members.</a:t>
            </a:r>
          </a:p>
          <a:p>
            <a:r>
              <a:rPr lang="fr-FR" sz="1500" dirty="0">
                <a:latin typeface="Abadi"/>
              </a:rPr>
              <a:t>* "</a:t>
            </a:r>
            <a:r>
              <a:rPr lang="fr-FR" sz="1500" dirty="0" err="1">
                <a:latin typeface="Abadi"/>
              </a:rPr>
              <a:t>Materials</a:t>
            </a:r>
            <a:r>
              <a:rPr lang="fr-FR" sz="1500" dirty="0">
                <a:latin typeface="Abadi"/>
              </a:rPr>
              <a:t> and Technologies" Group, E.U.P. </a:t>
            </a:r>
            <a:r>
              <a:rPr lang="fr-FR" sz="1500" dirty="0" err="1">
                <a:latin typeface="Abadi"/>
              </a:rPr>
              <a:t>University</a:t>
            </a:r>
            <a:r>
              <a:rPr lang="fr-FR" sz="1500" dirty="0">
                <a:latin typeface="Abadi"/>
              </a:rPr>
              <a:t> of the Basque Country, </a:t>
            </a:r>
            <a:r>
              <a:rPr lang="fr-FR" sz="1500" dirty="0" err="1">
                <a:latin typeface="Abadi"/>
              </a:rPr>
              <a:t>Plaza</a:t>
            </a:r>
            <a:r>
              <a:rPr lang="fr-FR" sz="1500" dirty="0">
                <a:latin typeface="Abadi"/>
              </a:rPr>
              <a:t> Europa, 1, 20018 San </a:t>
            </a:r>
            <a:r>
              <a:rPr lang="fr-FR" sz="1500" dirty="0" err="1">
                <a:latin typeface="Abadi"/>
              </a:rPr>
              <a:t>Sebastian</a:t>
            </a:r>
            <a:r>
              <a:rPr lang="fr-FR" sz="1500" dirty="0">
                <a:latin typeface="Abadi"/>
              </a:rPr>
              <a:t>, Spain</a:t>
            </a:r>
            <a:br>
              <a:rPr lang="fr-FR" sz="1500" dirty="0">
                <a:latin typeface="Abadi"/>
              </a:rPr>
            </a:br>
            <a:r>
              <a:rPr lang="fr-FR" sz="1500" dirty="0">
                <a:latin typeface="Abadi"/>
              </a:rPr>
              <a:t>* "LGP2, National </a:t>
            </a:r>
            <a:r>
              <a:rPr lang="fr-FR" sz="1500" dirty="0" err="1">
                <a:latin typeface="Abadi"/>
              </a:rPr>
              <a:t>School</a:t>
            </a:r>
            <a:r>
              <a:rPr lang="fr-FR" sz="1500" dirty="0">
                <a:latin typeface="Abadi"/>
              </a:rPr>
              <a:t> of </a:t>
            </a:r>
            <a:r>
              <a:rPr lang="fr-FR" sz="1500" dirty="0" err="1">
                <a:latin typeface="Abadi"/>
              </a:rPr>
              <a:t>Paper</a:t>
            </a:r>
            <a:r>
              <a:rPr lang="fr-FR" sz="1500" dirty="0">
                <a:latin typeface="Abadi"/>
              </a:rPr>
              <a:t> and </a:t>
            </a:r>
            <a:r>
              <a:rPr lang="fr-FR" sz="1500" dirty="0" err="1">
                <a:latin typeface="Abadi"/>
              </a:rPr>
              <a:t>Graphics</a:t>
            </a:r>
            <a:r>
              <a:rPr lang="fr-FR" sz="1500" dirty="0">
                <a:latin typeface="Abadi"/>
              </a:rPr>
              <a:t> Industries (INPG), BP 65, 38402 Saint-Martin-d'Hères, France"</a:t>
            </a:r>
            <a:endParaRPr lang="tr-TR" sz="1500" dirty="0">
              <a:latin typeface="Abadi" panose="020B0604020104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C28FE1C-FE4E-E1C9-27E0-ABA12E0B3B0B}"/>
              </a:ext>
            </a:extLst>
          </p:cNvPr>
          <p:cNvSpPr txBox="1"/>
          <p:nvPr/>
        </p:nvSpPr>
        <p:spPr>
          <a:xfrm>
            <a:off x="1119898" y="2508681"/>
            <a:ext cx="38562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Algae as an ecological material for thermal comfort and acoustic insulation in buildings.</a:t>
            </a:r>
          </a:p>
          <a:p>
            <a:r>
              <a:rPr lang="en-US" dirty="0">
                <a:latin typeface="Abadi" panose="020B0604020104020204" pitchFamily="34" charset="0"/>
              </a:rPr>
              <a:t>Eco-friendly material production with agricultural waste in sustainable construction materials.</a:t>
            </a:r>
          </a:p>
          <a:p>
            <a:endParaRPr lang="tr-TR" dirty="0">
              <a:latin typeface="Montserrat" pitchFamily="2" charset="77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E7F219E-7539-F3CE-2AA4-6C95D0DD7297}"/>
              </a:ext>
            </a:extLst>
          </p:cNvPr>
          <p:cNvSpPr txBox="1"/>
          <p:nvPr/>
        </p:nvSpPr>
        <p:spPr>
          <a:xfrm>
            <a:off x="2680706" y="1463435"/>
            <a:ext cx="242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Mont Bold" panose="00000900000000000000" pitchFamily="50" charset="0"/>
              </a:rPr>
              <a:t>Your Research Fields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BA6F172F-613F-A687-07D3-66490AA0DF1B}"/>
              </a:ext>
            </a:extLst>
          </p:cNvPr>
          <p:cNvCxnSpPr/>
          <p:nvPr/>
        </p:nvCxnSpPr>
        <p:spPr>
          <a:xfrm>
            <a:off x="6096000" y="2430833"/>
            <a:ext cx="0" cy="398629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5ADA0394-0312-469C-B8F3-D344BB0F94FE}"/>
              </a:ext>
            </a:extLst>
          </p:cNvPr>
          <p:cNvCxnSpPr/>
          <p:nvPr/>
        </p:nvCxnSpPr>
        <p:spPr>
          <a:xfrm>
            <a:off x="1420586" y="4423981"/>
            <a:ext cx="930728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8" name="Resim 17" descr="simge, sembol, sanat, grafik, simetri, bakışım içeren bir resim&#10;&#10;Açıklama otomatik olarak oluşturuldu">
            <a:extLst>
              <a:ext uri="{FF2B5EF4-FFF2-40B4-BE49-F238E27FC236}">
                <a16:creationId xmlns:a16="http://schemas.microsoft.com/office/drawing/2014/main" id="{002D50EB-ED25-1AC7-15B8-80770500F8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75" y="3524344"/>
            <a:ext cx="614538" cy="687697"/>
          </a:xfrm>
          <a:prstGeom prst="rect">
            <a:avLst/>
          </a:prstGeom>
        </p:spPr>
      </p:pic>
      <p:pic>
        <p:nvPicPr>
          <p:cNvPr id="20" name="Resim 19" descr="grafik, daire, yazı tipi, renklilik içeren bir resim&#10;&#10;Açıklama otomatik olarak oluşturuldu">
            <a:extLst>
              <a:ext uri="{FF2B5EF4-FFF2-40B4-BE49-F238E27FC236}">
                <a16:creationId xmlns:a16="http://schemas.microsoft.com/office/drawing/2014/main" id="{777BE1B7-66A6-8258-024E-E827ED47F03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26" y="3530266"/>
            <a:ext cx="656301" cy="656301"/>
          </a:xfrm>
          <a:prstGeom prst="rect">
            <a:avLst/>
          </a:prstGeom>
        </p:spPr>
      </p:pic>
      <p:pic>
        <p:nvPicPr>
          <p:cNvPr id="22" name="Resim 21" descr="daire, grafik, muşta içeren bir resim&#10;&#10;Açıklama otomatik olarak oluşturuldu">
            <a:extLst>
              <a:ext uri="{FF2B5EF4-FFF2-40B4-BE49-F238E27FC236}">
                <a16:creationId xmlns:a16="http://schemas.microsoft.com/office/drawing/2014/main" id="{1B7FDCFE-4516-D8E5-BCA8-D08F134D61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97" y="4597909"/>
            <a:ext cx="747478" cy="636151"/>
          </a:xfrm>
          <a:prstGeom prst="rect">
            <a:avLst/>
          </a:prstGeom>
        </p:spPr>
      </p:pic>
      <p:pic>
        <p:nvPicPr>
          <p:cNvPr id="24" name="Resim 23" descr="grafik, tasarım, grafik tasarım, yazı tipi içeren bir resim&#10;&#10;Açıklama otomatik olarak oluşturuldu">
            <a:extLst>
              <a:ext uri="{FF2B5EF4-FFF2-40B4-BE49-F238E27FC236}">
                <a16:creationId xmlns:a16="http://schemas.microsoft.com/office/drawing/2014/main" id="{1D900FBE-66AE-261E-FDD4-6F9B92C1CD2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00" y="4564327"/>
            <a:ext cx="620462" cy="6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4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0D9DE-9A07-561F-B73A-F6F18490A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414D1CE-2E83-5DED-6DAD-648C04DFA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DFA9B-BDED-9CC0-AEBA-BE542949C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45"/>
            <a:ext cx="5236377" cy="207199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D1B7F6D-74B0-FC2F-403F-423CA5F3DC5D}"/>
              </a:ext>
            </a:extLst>
          </p:cNvPr>
          <p:cNvSpPr txBox="1"/>
          <p:nvPr/>
        </p:nvSpPr>
        <p:spPr>
          <a:xfrm>
            <a:off x="2618188" y="1851591"/>
            <a:ext cx="242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Your</a:t>
            </a:r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 On-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going</a:t>
            </a:r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Projects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4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7B837-F7D0-B1F0-F593-77F2CD5A7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EB6663D-F1E0-D236-77A8-E88232BCF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6477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F8DF4A-057A-6347-30E1-E2E66AC24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206477"/>
            <a:ext cx="5236377" cy="207199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854C2A9A-91DA-2922-CD04-ED47FF86F45F}"/>
              </a:ext>
            </a:extLst>
          </p:cNvPr>
          <p:cNvSpPr txBox="1"/>
          <p:nvPr/>
        </p:nvSpPr>
        <p:spPr>
          <a:xfrm>
            <a:off x="2474736" y="1662688"/>
            <a:ext cx="242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Project 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Idea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3315D439-8143-4433-44C9-0128B3354E2C}"/>
              </a:ext>
            </a:extLst>
          </p:cNvPr>
          <p:cNvSpPr txBox="1"/>
          <p:nvPr/>
        </p:nvSpPr>
        <p:spPr>
          <a:xfrm>
            <a:off x="412956" y="2287245"/>
            <a:ext cx="11779044" cy="4837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endParaRPr lang="en-GB" sz="1700" b="1" dirty="0">
              <a:latin typeface="Calibri"/>
              <a:cs typeface="Calibri"/>
            </a:endParaRPr>
          </a:p>
          <a:p>
            <a:pPr marL="12700" marR="5080"/>
            <a:r>
              <a:rPr lang="tr-TR" sz="1700" b="1" dirty="0">
                <a:latin typeface="Mont Bold" panose="00000900000000000000" pitchFamily="50" charset="0"/>
                <a:cs typeface="Calibri"/>
              </a:rPr>
              <a:t>Project Idea</a:t>
            </a:r>
            <a:r>
              <a:rPr lang="en-GB" sz="1700" b="1" dirty="0">
                <a:latin typeface="Mont Bold" panose="00000900000000000000" pitchFamily="50" charset="0"/>
                <a:cs typeface="Calibri"/>
              </a:rPr>
              <a:t>: </a:t>
            </a:r>
            <a:r>
              <a:rPr lang="en-US" dirty="0"/>
              <a:t>Eco-friendly material production with agricultural waste in sustainable construction materials</a:t>
            </a: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GB" sz="1700" b="1" dirty="0">
                <a:latin typeface="Mont Bold" panose="00000900000000000000" pitchFamily="50" charset="0"/>
                <a:cs typeface="Calibri"/>
              </a:rPr>
              <a:t>Deadline Dates: </a:t>
            </a:r>
            <a:r>
              <a:rPr lang="en-GB" sz="1700" dirty="0">
                <a:latin typeface="Mont Bold" panose="00000900000000000000" pitchFamily="50" charset="0"/>
                <a:cs typeface="Calibri"/>
              </a:rPr>
              <a:t>December 2028</a:t>
            </a: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r>
              <a:rPr lang="en-GB" sz="1700" b="1" dirty="0">
                <a:latin typeface="Mont Bold" panose="00000900000000000000" pitchFamily="50" charset="0"/>
                <a:cs typeface="Calibri"/>
              </a:rPr>
              <a:t>Objectives: </a:t>
            </a:r>
            <a:r>
              <a:rPr lang="fr-FR" dirty="0"/>
              <a:t>The use of innovative composite </a:t>
            </a:r>
            <a:r>
              <a:rPr lang="fr-FR" dirty="0" err="1"/>
              <a:t>materials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advantageous</a:t>
            </a:r>
            <a:r>
              <a:rPr lang="fr-FR" dirty="0"/>
              <a:t> not </a:t>
            </a:r>
            <a:r>
              <a:rPr lang="fr-FR" dirty="0" err="1"/>
              <a:t>only</a:t>
            </a:r>
            <a:r>
              <a:rPr lang="fr-FR" dirty="0"/>
              <a:t> in </a:t>
            </a:r>
            <a:r>
              <a:rPr lang="fr-FR" dirty="0" err="1"/>
              <a:t>terms</a:t>
            </a:r>
            <a:r>
              <a:rPr lang="fr-FR" dirty="0"/>
              <a:t> of </a:t>
            </a:r>
            <a:r>
              <a:rPr lang="fr-FR" dirty="0" err="1"/>
              <a:t>cost</a:t>
            </a:r>
            <a:r>
              <a:rPr lang="fr-FR" dirty="0"/>
              <a:t> and </a:t>
            </a:r>
            <a:r>
              <a:rPr lang="fr-FR" dirty="0" err="1"/>
              <a:t>energy</a:t>
            </a:r>
            <a:r>
              <a:rPr lang="fr-FR" dirty="0"/>
              <a:t> but </a:t>
            </a:r>
            <a:r>
              <a:rPr lang="fr-FR" dirty="0" err="1"/>
              <a:t>also</a:t>
            </a:r>
            <a:r>
              <a:rPr lang="fr-FR" dirty="0"/>
              <a:t> in </a:t>
            </a:r>
            <a:r>
              <a:rPr lang="fr-FR" dirty="0" err="1"/>
              <a:t>terms</a:t>
            </a:r>
            <a:r>
              <a:rPr lang="fr-FR" dirty="0"/>
              <a:t> of </a:t>
            </a:r>
            <a:r>
              <a:rPr lang="fr-FR" dirty="0" err="1"/>
              <a:t>lowering</a:t>
            </a:r>
            <a:r>
              <a:rPr lang="fr-FR" dirty="0"/>
              <a:t> the </a:t>
            </a:r>
            <a:r>
              <a:rPr lang="fr-FR" dirty="0" err="1"/>
              <a:t>frequency</a:t>
            </a:r>
            <a:r>
              <a:rPr lang="fr-FR" dirty="0"/>
              <a:t> of </a:t>
            </a:r>
            <a:r>
              <a:rPr lang="fr-FR" dirty="0" err="1"/>
              <a:t>natural</a:t>
            </a:r>
            <a:r>
              <a:rPr lang="fr-FR" dirty="0"/>
              <a:t> fibre production and </a:t>
            </a:r>
            <a:r>
              <a:rPr lang="fr-FR" dirty="0" err="1"/>
              <a:t>resource</a:t>
            </a:r>
            <a:r>
              <a:rPr lang="fr-FR" dirty="0"/>
              <a:t> usage. Natural fibres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superior</a:t>
            </a:r>
            <a:r>
              <a:rPr lang="fr-FR" dirty="0"/>
              <a:t> </a:t>
            </a:r>
            <a:r>
              <a:rPr lang="fr-FR" dirty="0" err="1"/>
              <a:t>mechanical</a:t>
            </a:r>
            <a:r>
              <a:rPr lang="fr-FR" dirty="0"/>
              <a:t> and thermal </a:t>
            </a:r>
            <a:r>
              <a:rPr lang="fr-FR" dirty="0" err="1"/>
              <a:t>qualities</a:t>
            </a:r>
            <a:r>
              <a:rPr lang="fr-FR" dirty="0"/>
              <a:t> and are </a:t>
            </a:r>
            <a:r>
              <a:rPr lang="fr-FR" dirty="0" err="1"/>
              <a:t>renewable</a:t>
            </a:r>
            <a:r>
              <a:rPr lang="fr-FR" dirty="0"/>
              <a:t>. </a:t>
            </a:r>
            <a:r>
              <a:rPr lang="fr-FR" dirty="0" err="1"/>
              <a:t>Additionally</a:t>
            </a:r>
            <a:r>
              <a:rPr lang="fr-FR" dirty="0"/>
              <a:t>, </a:t>
            </a:r>
            <a:r>
              <a:rPr lang="fr-FR" dirty="0" err="1"/>
              <a:t>these</a:t>
            </a:r>
            <a:r>
              <a:rPr lang="fr-FR" dirty="0"/>
              <a:t> fibres can </a:t>
            </a:r>
            <a:r>
              <a:rPr lang="fr-FR" dirty="0" err="1"/>
              <a:t>take</a:t>
            </a:r>
            <a:r>
              <a:rPr lang="fr-FR" dirty="0"/>
              <a:t> the </a:t>
            </a:r>
            <a:r>
              <a:rPr lang="fr-FR" dirty="0" err="1"/>
              <a:t>role</a:t>
            </a:r>
            <a:r>
              <a:rPr lang="fr-FR" dirty="0"/>
              <a:t> of </a:t>
            </a:r>
            <a:r>
              <a:rPr lang="fr-FR" dirty="0" err="1"/>
              <a:t>carbon</a:t>
            </a:r>
            <a:r>
              <a:rPr lang="fr-FR" dirty="0"/>
              <a:t> and glass fibres in a </a:t>
            </a:r>
            <a:r>
              <a:rPr lang="fr-FR" dirty="0" err="1"/>
              <a:t>variety</a:t>
            </a:r>
            <a:r>
              <a:rPr lang="fr-FR" dirty="0"/>
              <a:t> of applications.</a:t>
            </a: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r>
              <a:rPr lang="en-GB" sz="1700" b="1" dirty="0">
                <a:latin typeface="Mont Bold" panose="00000900000000000000" pitchFamily="50" charset="0"/>
                <a:cs typeface="Calibri"/>
              </a:rPr>
              <a:t>Expected Results</a:t>
            </a:r>
            <a:r>
              <a:rPr lang="en-GB" sz="1700" dirty="0">
                <a:latin typeface="Mont Bold" panose="00000900000000000000" pitchFamily="50" charset="0"/>
                <a:cs typeface="Calibri"/>
              </a:rPr>
              <a:t>: </a:t>
            </a:r>
            <a:r>
              <a:rPr lang="en-US" sz="1700" dirty="0">
                <a:latin typeface="Mont Bold" panose="00000900000000000000" pitchFamily="50" charset="0"/>
                <a:cs typeface="Calibri"/>
              </a:rPr>
              <a:t>The following trends are expected regarding energy consumption in the building sector:</a:t>
            </a: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r>
              <a:rPr lang="en-US" sz="1700" dirty="0">
                <a:latin typeface="Mont Bold" panose="00000900000000000000" pitchFamily="50" charset="0"/>
                <a:cs typeface="Calibri"/>
              </a:rPr>
              <a:t>• To reduce energy consumption in the construction sector, it is essential to:</a:t>
            </a: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r>
              <a:rPr lang="en-US" sz="1700" dirty="0">
                <a:latin typeface="Mont Bold" panose="00000900000000000000" pitchFamily="50" charset="0"/>
                <a:cs typeface="Calibri"/>
              </a:rPr>
              <a:t>• Compile a list of the energy consumption of building materials, address the root causes, and penalize energy-intensive products.</a:t>
            </a: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r>
              <a:rPr lang="en-US" sz="1700" dirty="0">
                <a:latin typeface="Mont Bold" panose="00000900000000000000" pitchFamily="50" charset="0"/>
                <a:cs typeface="Calibri"/>
              </a:rPr>
              <a:t>• Use advanced methods and materials to reduce energy consumption throughout the building's life cycle.</a:t>
            </a:r>
          </a:p>
          <a:p>
            <a:pPr marL="1212850" marR="5080" lvl="2" indent="-285750">
              <a:buFont typeface="Wingdings" panose="05000000000000000000" pitchFamily="2" charset="2"/>
              <a:buChar char="q"/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12700" marR="5080">
              <a:lnSpc>
                <a:spcPct val="100000"/>
              </a:lnSpc>
            </a:pPr>
            <a:endParaRPr lang="en-GB" sz="1700" b="1" dirty="0">
              <a:latin typeface="Mont Bold" panose="00000900000000000000" pitchFamily="50" charset="0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756285" algn="l"/>
              </a:tabLst>
            </a:pPr>
            <a:endParaRPr lang="en-US"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48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F2DF9-FD90-41C5-643D-53D518F7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E03A4D7-968D-BEA0-AB1B-2F3924718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6F05C9-D655-C5B8-C389-B686EBD3B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45"/>
            <a:ext cx="5236377" cy="207199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88CA6D5-CF69-9003-16EA-0E0C086C06FB}"/>
              </a:ext>
            </a:extLst>
          </p:cNvPr>
          <p:cNvSpPr txBox="1"/>
          <p:nvPr/>
        </p:nvSpPr>
        <p:spPr>
          <a:xfrm>
            <a:off x="2358632" y="1812221"/>
            <a:ext cx="2702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Mont Bold" panose="00000900000000000000" pitchFamily="50" charset="0"/>
              </a:rPr>
              <a:t>Consortium - profile of known partners (if any)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2208BB03-9D58-0AF0-DDDB-D0E80D0C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08095"/>
              </p:ext>
            </p:extLst>
          </p:nvPr>
        </p:nvGraphicFramePr>
        <p:xfrm>
          <a:off x="1680959" y="2937610"/>
          <a:ext cx="9157628" cy="3606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758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100330" algn="ctr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No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098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Partner</a:t>
                      </a:r>
                      <a:r>
                        <a:rPr sz="2000" b="1" spc="-25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Name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3530" algn="ctr">
                        <a:lnSpc>
                          <a:spcPct val="100000"/>
                        </a:lnSpc>
                      </a:pPr>
                      <a:r>
                        <a:rPr sz="2000" b="1" spc="-145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sz="2000" b="1" spc="-35" dirty="0">
                          <a:latin typeface="Mont Bold" panose="00000900000000000000" pitchFamily="50" charset="0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pe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Coun</a:t>
                      </a: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ry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2445" algn="ctr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R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ole</a:t>
                      </a:r>
                      <a:r>
                        <a:rPr sz="2000" b="1" spc="-15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in the</a:t>
                      </a:r>
                      <a:r>
                        <a:rPr sz="2000" b="1" spc="-5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Proje</a:t>
                      </a: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c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/>
                        </a:rPr>
                        <a:t>01</a:t>
                      </a:r>
                      <a:endParaRPr sz="18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F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chemeClr val="bg1"/>
                          </a:solidFill>
                          <a:latin typeface="Abadi"/>
                        </a:rPr>
                        <a:t>Materials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Abadi"/>
                        </a:rPr>
                        <a:t> and Technologies" Group, E.U.P. 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  <a:latin typeface="Abadi"/>
                        </a:rPr>
                        <a:t>University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Abadi"/>
                        </a:rPr>
                        <a:t> of the Basque Country, 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  <a:latin typeface="Abadi"/>
                        </a:rPr>
                        <a:t>Plaza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Abadi"/>
                        </a:rPr>
                        <a:t> Europa, 1, 20018 San 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  <a:latin typeface="Abadi"/>
                        </a:rPr>
                        <a:t>Sebastian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Abadi"/>
                        </a:rPr>
                        <a:t>, Spain</a:t>
                      </a:r>
                      <a:endParaRPr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F6B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lang="fr-FR" sz="1600" dirty="0" err="1">
                          <a:solidFill>
                            <a:schemeClr val="bg1"/>
                          </a:solidFill>
                        </a:rPr>
                        <a:t>Technology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bg1"/>
                          </a:solidFill>
                        </a:rPr>
                        <a:t>partners</a:t>
                      </a:r>
                      <a:endParaRPr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F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Spain</a:t>
                      </a:r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F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Member</a:t>
                      </a:r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253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Mont Bold" panose="00000900000000000000" pitchFamily="50" charset="0"/>
                          <a:cs typeface="Arial"/>
                        </a:rPr>
                        <a:t>02</a:t>
                      </a:r>
                      <a:endParaRPr sz="18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Laboratory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LabEM LR11-ES34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University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of Sousse(ESSTHS)</a:t>
                      </a:r>
                      <a:endParaRPr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lang="fr-FR" dirty="0" err="1"/>
                        <a:t>Strategy</a:t>
                      </a:r>
                      <a:endParaRPr lang="fr-FR" dirty="0"/>
                    </a:p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lang="fr-FR" sz="1400" dirty="0" err="1">
                          <a:latin typeface="Arial"/>
                          <a:cs typeface="Arial"/>
                        </a:rPr>
                        <a:t>Developement</a:t>
                      </a:r>
                      <a:r>
                        <a:rPr lang="fr-FR" sz="1800" dirty="0">
                          <a:latin typeface="Arial"/>
                          <a:cs typeface="Arial"/>
                        </a:rPr>
                        <a:t>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Arial"/>
                          <a:cs typeface="Arial"/>
                        </a:rPr>
                        <a:t>Tunisia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Arial"/>
                          <a:cs typeface="Arial"/>
                        </a:rPr>
                        <a:t>Project </a:t>
                      </a:r>
                      <a:r>
                        <a:rPr lang="fr-FR" sz="1800" dirty="0" err="1">
                          <a:latin typeface="Arial"/>
                          <a:cs typeface="Arial"/>
                        </a:rPr>
                        <a:t>coordinator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/>
                        </a:rPr>
                        <a:t>03</a:t>
                      </a:r>
                      <a:endParaRPr sz="18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F6B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F6B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F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F6B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Mont Bold" panose="00000900000000000000" pitchFamily="50" charset="0"/>
                          <a:cs typeface="Arial"/>
                        </a:rPr>
                        <a:t>04</a:t>
                      </a:r>
                      <a:endParaRPr sz="1800" b="1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425189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/>
                        </a:rPr>
                        <a:t>05</a:t>
                      </a:r>
                      <a:endParaRPr sz="1800" b="1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F6B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F6B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F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F6B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573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12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64FD7-E0F2-08C9-5F86-577A27F06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D6E93D0-84E8-5358-EF7C-7E84DA3DB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477FC5-1D29-337C-AE27-1AAB2B5BB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45"/>
            <a:ext cx="5236377" cy="207199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0F1092F5-67FA-D8F6-3C64-1754CFF78DAA}"/>
              </a:ext>
            </a:extLst>
          </p:cNvPr>
          <p:cNvSpPr txBox="1"/>
          <p:nvPr/>
        </p:nvSpPr>
        <p:spPr>
          <a:xfrm>
            <a:off x="2618188" y="1869199"/>
            <a:ext cx="242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Consortium</a:t>
            </a:r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 – 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required</a:t>
            </a:r>
            <a:r>
              <a:rPr lang="tr-TR" b="1" dirty="0">
                <a:solidFill>
                  <a:schemeClr val="bg1"/>
                </a:solidFill>
                <a:latin typeface="Mont Bold" panose="00000900000000000000" pitchFamily="50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Mont Bold" panose="00000900000000000000" pitchFamily="50" charset="0"/>
              </a:rPr>
              <a:t>partners</a:t>
            </a:r>
            <a:endParaRPr lang="tr-TR" b="1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90F62511-8E7A-839B-0FFA-FCF309A0F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93072"/>
              </p:ext>
            </p:extLst>
          </p:nvPr>
        </p:nvGraphicFramePr>
        <p:xfrm>
          <a:off x="1524001" y="2903562"/>
          <a:ext cx="9143997" cy="3835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6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3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435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507">
                <a:tc>
                  <a:txBody>
                    <a:bodyPr/>
                    <a:lstStyle/>
                    <a:p>
                      <a:pPr marL="96520" algn="ctr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No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004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Expertise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2105" algn="ctr">
                        <a:lnSpc>
                          <a:spcPct val="100000"/>
                        </a:lnSpc>
                      </a:pPr>
                      <a:r>
                        <a:rPr sz="2000" b="1" spc="-145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sz="2000" b="1" spc="-35" dirty="0">
                          <a:latin typeface="Mont Bold" panose="00000900000000000000" pitchFamily="50" charset="0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pe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014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Coun</a:t>
                      </a:r>
                      <a:r>
                        <a:rPr sz="2000" b="1" spc="5" dirty="0">
                          <a:latin typeface="Mont Bold" panose="00000900000000000000" pitchFamily="50" charset="0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ry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118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Role</a:t>
                      </a:r>
                      <a:r>
                        <a:rPr sz="2000" b="1" spc="-15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in</a:t>
                      </a:r>
                      <a:r>
                        <a:rPr sz="2000" b="1" spc="-10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the</a:t>
                      </a:r>
                      <a:r>
                        <a:rPr sz="2000" b="1" spc="-15" dirty="0">
                          <a:latin typeface="Mont Bold" panose="00000900000000000000" pitchFamily="50" charset="0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Mont Bold" panose="00000900000000000000" pitchFamily="50" charset="0"/>
                          <a:cs typeface="Arial"/>
                        </a:rPr>
                        <a:t>project</a:t>
                      </a:r>
                      <a:endParaRPr sz="20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/>
                        </a:rPr>
                        <a:t>01</a:t>
                      </a:r>
                      <a:endParaRPr sz="18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u="sng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Nanocelluloses</a:t>
                      </a:r>
                      <a:r>
                        <a:rPr lang="fr-FR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fr-FR" sz="18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cellulose </a:t>
                      </a:r>
                      <a:r>
                        <a:rPr lang="fr-FR" sz="1800" b="1" u="sng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nanomaterials</a:t>
                      </a:r>
                      <a:r>
                        <a:rPr lang="fr-FR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fr-FR" sz="1800" b="1" u="sng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nanocomposites</a:t>
                      </a:r>
                      <a:r>
                        <a:rPr lang="fr-FR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fr-FR" sz="1800" b="1" u="sng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polymers</a:t>
                      </a:r>
                      <a:r>
                        <a:rPr lang="fr-FR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 </a:t>
                      </a:r>
                      <a:r>
                        <a:rPr lang="fr-FR" sz="1800" b="1" u="sng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biopolymers</a:t>
                      </a:r>
                      <a:r>
                        <a:rPr lang="fr-FR" sz="18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Mont Bold" panose="00000900000000000000" pitchFamily="50" charset="0"/>
                      </a:endParaRPr>
                    </a:p>
                    <a:p>
                      <a:pPr algn="ctr"/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Eco-Smart Building and Green Energy</a:t>
                      </a:r>
                      <a:endParaRPr sz="18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092"/>
                    </a:solidFill>
                  </a:tcPr>
                </a:tc>
                <a:tc>
                  <a:txBody>
                    <a:bodyPr/>
                    <a:lstStyle/>
                    <a:p>
                      <a:pPr marL="36449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/>
                        </a:rPr>
                        <a:t>Elaboration,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/>
                        </a:rPr>
                        <a:t>Developement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/>
                        </a:rPr>
                        <a:t>, Strategy and Technology</a:t>
                      </a:r>
                    </a:p>
                    <a:p>
                      <a:pPr marL="36449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/>
                        </a:rPr>
                        <a:t>Tunisia</a:t>
                      </a:r>
                      <a:endParaRPr sz="1600" b="1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/>
                        </a:rPr>
                        <a:t>Coordinator</a:t>
                      </a:r>
                      <a:endParaRPr sz="1600" b="1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63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Mont Bold" panose="00000900000000000000" pitchFamily="50" charset="0"/>
                          <a:cs typeface="Arial"/>
                        </a:rPr>
                        <a:t>02</a:t>
                      </a:r>
                      <a:endParaRPr sz="180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4490" algn="ctr">
                        <a:lnSpc>
                          <a:spcPct val="100000"/>
                        </a:lnSpc>
                      </a:pPr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/>
                        </a:rPr>
                        <a:t>03</a:t>
                      </a:r>
                      <a:endParaRPr sz="18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092"/>
                    </a:solidFill>
                  </a:tcPr>
                </a:tc>
                <a:tc>
                  <a:txBody>
                    <a:bodyPr/>
                    <a:lstStyle/>
                    <a:p>
                      <a:pPr marL="364490" algn="ctr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 algn="ctr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Mont Bold" panose="00000900000000000000" pitchFamily="50" charset="0"/>
                          <a:cs typeface="Arial"/>
                        </a:rPr>
                        <a:t>04</a:t>
                      </a:r>
                      <a:endParaRPr sz="1800" b="1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4490" algn="ctr">
                        <a:lnSpc>
                          <a:spcPct val="100000"/>
                        </a:lnSpc>
                      </a:pPr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Mont Bold" panose="00000900000000000000" pitchFamily="50" charset="0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731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21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AA93B-CF0E-5DAB-CE4D-0A128F340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1FE1A-B7D3-32AB-DD4E-EF5BC2535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EE5B944-96E2-16BE-8400-2B3FF0C933CA}"/>
              </a:ext>
            </a:extLst>
          </p:cNvPr>
          <p:cNvSpPr txBox="1"/>
          <p:nvPr/>
        </p:nvSpPr>
        <p:spPr>
          <a:xfrm>
            <a:off x="659900" y="1140893"/>
            <a:ext cx="3697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Montserrat" pitchFamily="2" charset="77"/>
              </a:rPr>
              <a:t>PRESENTER CONTACT</a:t>
            </a:r>
          </a:p>
          <a:p>
            <a:r>
              <a:rPr lang="tr-TR" dirty="0">
                <a:solidFill>
                  <a:schemeClr val="bg1"/>
                </a:solidFill>
                <a:latin typeface="Montserrat" pitchFamily="2" charset="77"/>
              </a:rPr>
              <a:t>DETAILS:</a:t>
            </a:r>
          </a:p>
          <a:p>
            <a:endParaRPr lang="en-GB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GB" dirty="0">
                <a:solidFill>
                  <a:schemeClr val="bg1"/>
                </a:solidFill>
                <a:latin typeface="Montserrat" pitchFamily="2" charset="77"/>
              </a:rPr>
              <a:t>COUNTRY:</a:t>
            </a:r>
            <a:endParaRPr lang="tr-TR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341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B6713C34D18B0F42A0B508897DC58628" ma:contentTypeVersion="14" ma:contentTypeDescription="Yeni belge oluşturun." ma:contentTypeScope="" ma:versionID="d15330586afc4991e9df59f8d83b942b">
  <xsd:schema xmlns:xsd="http://www.w3.org/2001/XMLSchema" xmlns:xs="http://www.w3.org/2001/XMLSchema" xmlns:p="http://schemas.microsoft.com/office/2006/metadata/properties" xmlns:ns2="c59e70b5-6596-4108-8334-5e599d3d07dd" xmlns:ns3="03ba2a3b-5597-481c-a610-d1710df72709" targetNamespace="http://schemas.microsoft.com/office/2006/metadata/properties" ma:root="true" ma:fieldsID="bab63fced616b5030e2435e1284a1eba" ns2:_="" ns3:_="">
    <xsd:import namespace="c59e70b5-6596-4108-8334-5e599d3d07dd"/>
    <xsd:import namespace="03ba2a3b-5597-481c-a610-d1710df72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e70b5-6596-4108-8334-5e599d3d0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759eaa0-9120-4d4a-a496-79ddea16a2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a2a3b-5597-481c-a610-d1710df727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c39889-29cf-4e6a-953f-7858127deb1e}" ma:internalName="TaxCatchAll" ma:showField="CatchAllData" ma:web="03ba2a3b-5597-481c-a610-d1710df72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9e70b5-6596-4108-8334-5e599d3d07dd">
      <Terms xmlns="http://schemas.microsoft.com/office/infopath/2007/PartnerControls"/>
    </lcf76f155ced4ddcb4097134ff3c332f>
    <TaxCatchAll xmlns="03ba2a3b-5597-481c-a610-d1710df7270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025C06-6CB4-41B2-B8B8-01E3745FED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e70b5-6596-4108-8334-5e599d3d07dd"/>
    <ds:schemaRef ds:uri="03ba2a3b-5597-481c-a610-d1710df727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A30F02-A9AD-49FE-983C-AD0106AEE295}">
  <ds:schemaRefs>
    <ds:schemaRef ds:uri="http://schemas.microsoft.com/office/2006/metadata/properties"/>
    <ds:schemaRef ds:uri="http://schemas.microsoft.com/office/infopath/2007/PartnerControls"/>
    <ds:schemaRef ds:uri="c59e70b5-6596-4108-8334-5e599d3d07dd"/>
    <ds:schemaRef ds:uri="03ba2a3b-5597-481c-a610-d1710df72709"/>
  </ds:schemaRefs>
</ds:datastoreItem>
</file>

<file path=customXml/itemProps3.xml><?xml version="1.0" encoding="utf-8"?>
<ds:datastoreItem xmlns:ds="http://schemas.openxmlformats.org/officeDocument/2006/customXml" ds:itemID="{58EA8AB5-0425-421C-A000-44E97DF668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891</Words>
  <Application>Microsoft Office PowerPoint</Application>
  <PresentationFormat>Grand écran</PresentationFormat>
  <Paragraphs>78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Mont Bold</vt:lpstr>
      <vt:lpstr>Montserrat</vt:lpstr>
      <vt:lpstr>Wingdings</vt:lpstr>
      <vt:lpstr>Office Teması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 Demirel</dc:creator>
  <cp:lastModifiedBy>alouloueya</cp:lastModifiedBy>
  <cp:revision>34</cp:revision>
  <dcterms:created xsi:type="dcterms:W3CDTF">2025-01-22T10:16:35Z</dcterms:created>
  <dcterms:modified xsi:type="dcterms:W3CDTF">2026-05-11T18:41:47Z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0x010100B6713C34D18B0F42A0B508897DC58628</vt:lpwstr>
  </property>
  <property fmtid="{D5CDD505-2E9C-101B-9397-08002B2CF9AE}" pid="3" name="MediaServiceImageTags">
    <vt:lpwstr/>
  </property>
</Properties>
</file>