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1" r:id="rId3"/>
    <p:sldId id="259" r:id="rId4"/>
    <p:sldId id="269" r:id="rId5"/>
    <p:sldId id="267" r:id="rId6"/>
    <p:sldId id="262" r:id="rId7"/>
    <p:sldId id="263" r:id="rId8"/>
    <p:sldId id="265" r:id="rId9"/>
    <p:sldId id="266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914" autoAdjust="0"/>
    <p:restoredTop sz="75507" autoAdjust="0"/>
  </p:normalViewPr>
  <p:slideViewPr>
    <p:cSldViewPr snapToGrid="0">
      <p:cViewPr varScale="1">
        <p:scale>
          <a:sx n="61" d="100"/>
          <a:sy n="61" d="100"/>
        </p:scale>
        <p:origin x="2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Title Slides: The Partnership for Inclusive Internships</a:t>
            </a: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Hannah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Millson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Michele Shapiro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AHRC New York City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United States of America</a:t>
            </a:r>
          </a:p>
          <a:p>
            <a:r>
              <a:rPr lang="en-US" dirty="0"/>
              <a:t>“The Power of Internships”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Thursday, March 6</a:t>
            </a:r>
            <a:r>
              <a:rPr lang="en-US" sz="1200" b="1" baseline="30000" dirty="0"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 13:00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5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overview of AHRC New York City, a large nonprofit that supports people with developmental disabilities in NYC.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2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PII Program is an inclusive internship program that partners with local governments. This slide explains why government is a good option for developing an internship program. This slide includes a photo of interns in a board room.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outlines the funding partners for the start up of the program, and the current funding model in partnership with the City of NY.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10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slide gives an overview of the PII Program model, including how it connects disability service providers to local government.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508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describes how the program seeks to bring positive results to both government agencies and people with disabilities.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23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highlights four  specific elements of the PII Program: that internships are paid by vocational rehabilitation services, internships reflect real and meaningful work, providing concierge support to supervisors who host an intern, and coaching and supports to interns.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60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D262A"/>
                </a:solidFill>
                <a:effectLst/>
              </a:rPr>
              <a:t>This slide focuses on why internships are valuable. Internships allow organizations to evaluate potential employees first hand, gaining access to a diverse talent pipeline. Slide has an image of a female intern sitting at a computer, looking at the camera.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04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notes that inclusive internship programs for governments are easily scalable and impactful. Slide includes an image of 10 interns and supervisors smiling in a board room. Some interns are holding up bags that say “New York City Department of Social Services”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00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868F-0D22-1041-AB53-70BD9B640C86}" type="datetime1">
              <a:rPr lang="en-US" smtClean="0"/>
              <a:t>2/2/25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75F7-3A85-8F41-9CC7-DEAB0FA8DC6D}" type="datetime1">
              <a:rPr lang="en-US" smtClean="0"/>
              <a:t>2/2/25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7F9D-C5E9-F84F-8639-843D55E05AF8}" type="datetime1">
              <a:rPr lang="en-US" smtClean="0"/>
              <a:t>2/2/25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98A8-53B8-3C4F-94B0-DE64DCD25919}" type="datetime1">
              <a:rPr lang="en-US" smtClean="0"/>
              <a:t>2/2/25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AC00-24B3-A040-807D-B96764CAFF47}" type="datetime1">
              <a:rPr lang="en-US" smtClean="0"/>
              <a:t>2/2/25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BE3F-ADB1-8F4B-A7CD-58E0C239CC0D}" type="datetime1">
              <a:rPr lang="en-US" smtClean="0"/>
              <a:t>2/2/25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06A5-68CD-6A4C-ABC5-ED4C198F9319}" type="datetime1">
              <a:rPr lang="en-US" smtClean="0"/>
              <a:t>2/2/25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5F42-096D-4B46-BAF0-7724FBAAEDB0}" type="datetime1">
              <a:rPr lang="en-US" smtClean="0"/>
              <a:t>2/2/25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9426-2C32-DF4D-B923-32F02ECF1D0D}" type="datetime1">
              <a:rPr lang="en-US" smtClean="0"/>
              <a:t>2/2/25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D5AD-9B2C-6043-AAF8-4C7F5F637F80}" type="datetime1">
              <a:rPr lang="en-US" smtClean="0"/>
              <a:t>2/2/25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450F2-D7FC-FE40-A598-5750F23B1DA6}" type="datetime1">
              <a:rPr lang="en-US" smtClean="0"/>
              <a:t>2/2/25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e.Shapiro@ahrcnyc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mailto:Hannah.millson@ahrcny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431073" y="1201784"/>
            <a:ext cx="11390812" cy="2073065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The Partnership for Inclusive Internships</a:t>
            </a:r>
            <a:r>
              <a:rPr lang="en-US" sz="4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GB" sz="4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Hannah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Millson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Michele Shapiro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AHRC New York City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United States of America</a:t>
            </a:r>
          </a:p>
          <a:p>
            <a:r>
              <a:rPr lang="en-US" dirty="0"/>
              <a:t>“The Power of Internships”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578136" y="5916357"/>
            <a:ext cx="4808127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Thursday, March 6</a:t>
            </a:r>
            <a:r>
              <a:rPr lang="en-US" sz="2400" b="1" baseline="30000" dirty="0"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13:00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D424D74-D489-FCA3-FD1C-DB3C480D3786}"/>
              </a:ext>
            </a:extLst>
          </p:cNvPr>
          <p:cNvSpPr txBox="1">
            <a:spLocks/>
          </p:cNvSpPr>
          <p:nvPr/>
        </p:nvSpPr>
        <p:spPr>
          <a:xfrm>
            <a:off x="8468694" y="5492945"/>
            <a:ext cx="4808127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#ZeroCon25</a:t>
            </a:r>
          </a:p>
        </p:txBody>
      </p:sp>
      <p:pic>
        <p:nvPicPr>
          <p:cNvPr id="6" name="Picture 5" descr="A black and white logo for AHRC NYC. AHRC is written in white in a black box that is on an angle.">
            <a:extLst>
              <a:ext uri="{FF2B5EF4-FFF2-40B4-BE49-F238E27FC236}">
                <a16:creationId xmlns:a16="http://schemas.microsoft.com/office/drawing/2014/main" id="{D57AB9D8-9437-A71A-F585-ECD3774E9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3" y="5200664"/>
            <a:ext cx="1512442" cy="117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BB4706-9245-17C1-A7D1-D05B2410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F2D7B-B0B9-FC28-977B-87AC419F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Information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026E5-CF74-2FE4-7A5B-3A4388429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6238"/>
            <a:ext cx="5181600" cy="4530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Michele Shapiro </a:t>
            </a:r>
          </a:p>
          <a:p>
            <a:pPr marL="0" indent="0">
              <a:buNone/>
            </a:pPr>
            <a:r>
              <a:rPr lang="en-US" dirty="0"/>
              <a:t>Director for Business Development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Michele.Shapiro@ahrcnyc.org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Hannah </a:t>
            </a:r>
            <a:r>
              <a:rPr lang="en-US" b="1" dirty="0" err="1"/>
              <a:t>Millson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Regional Director, Employment and Business Services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Hannah.Millson@ahrcnyc.org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34949-EEAF-3547-4E03-2A0C08ED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pic>
        <p:nvPicPr>
          <p:cNvPr id="7" name="Picture 6" descr="A black and white logo for AHRC NYC. AHRC is written in white in a black box that is on an angle.">
            <a:extLst>
              <a:ext uri="{FF2B5EF4-FFF2-40B4-BE49-F238E27FC236}">
                <a16:creationId xmlns:a16="http://schemas.microsoft.com/office/drawing/2014/main" id="{04468805-562F-20BE-B3E3-A5C75F8DA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60" y="2386085"/>
            <a:ext cx="2693441" cy="20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9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F1721C5-5924-114A-83B6-CCA13499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7D401E-777C-9D4E-76AC-5EF2CB8C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727" y="559446"/>
            <a:ext cx="5626181" cy="2650802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The Partnership for Inclusive Internships (PII) at AHRC New York City </a:t>
            </a: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GB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76B9D-83D1-7897-7088-52366600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727" y="3210248"/>
            <a:ext cx="5796661" cy="2650802"/>
          </a:xfrm>
        </p:spPr>
        <p:txBody>
          <a:bodyPr anchor="ctr"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Founded in 1949 by a parent of a child with a disability, AHRC New York City is the largest nonprofit supporting people with developmental disabilities in New York State.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5A3CE-1447-C903-5E8A-DBF28684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pic>
        <p:nvPicPr>
          <p:cNvPr id="11" name="Picture 10" descr="A black and white logo for AHRC NYC. AHRC is written in white in a black box that is on an angle.">
            <a:extLst>
              <a:ext uri="{FF2B5EF4-FFF2-40B4-BE49-F238E27FC236}">
                <a16:creationId xmlns:a16="http://schemas.microsoft.com/office/drawing/2014/main" id="{6CA85FF7-FB8D-8074-74BA-D38A5A5B4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92" y="2103598"/>
            <a:ext cx="3422994" cy="26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9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75D3CA3-1471-B098-BD79-B40D3644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D9FC7-D5E0-6088-1E57-FBB2AD2A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71" y="412138"/>
            <a:ext cx="5713690" cy="1600200"/>
          </a:xfrm>
        </p:spPr>
        <p:txBody>
          <a:bodyPr anchor="ctr"/>
          <a:lstStyle/>
          <a:p>
            <a:r>
              <a:rPr lang="en-US" b="1" dirty="0"/>
              <a:t>Internships in the Public Sector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72AF3-6898-09D4-5D5B-B01DC03DF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371" y="2012542"/>
            <a:ext cx="6018490" cy="4343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 PII Program connects qualified candidates with internship opportunities in government agencies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Local government is one of the largest employers in NYC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People with disabilities are underemployed in this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Public sector jobs are consistent, well-paying, and offer a career pathway</a:t>
            </a:r>
          </a:p>
        </p:txBody>
      </p:sp>
      <p:pic>
        <p:nvPicPr>
          <p:cNvPr id="9" name="Content Placeholder 8" descr="An intern sitting at a desk with a computer">
            <a:extLst>
              <a:ext uri="{FF2B5EF4-FFF2-40B4-BE49-F238E27FC236}">
                <a16:creationId xmlns:a16="http://schemas.microsoft.com/office/drawing/2014/main" id="{E08A0796-FC07-F3F0-0338-775085F58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22" y="1609178"/>
            <a:ext cx="4708466" cy="3639644"/>
          </a:xfr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82B5D50-46DF-468E-8C56-24F6103F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1B6BE-2017-451F-145C-8C45D692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FEC17-6961-B67F-023D-E0F7213B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5" y="442617"/>
            <a:ext cx="5181600" cy="26016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NYC Department of Social Services &amp; The Taft Foundation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855F1-CFAC-D92C-1C92-1DB1F7560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268" y="2758699"/>
            <a:ext cx="5181600" cy="3418264"/>
          </a:xfrm>
        </p:spPr>
        <p:txBody>
          <a:bodyPr/>
          <a:lstStyle/>
          <a:p>
            <a:r>
              <a:rPr lang="en-US" dirty="0"/>
              <a:t>Partnership formed in 2019 when DSS came to AHRC NYC with an idea to formally host interns with disabilities</a:t>
            </a:r>
          </a:p>
          <a:p>
            <a:r>
              <a:rPr lang="en-US" dirty="0"/>
              <a:t>Funding provided by the Taft Foundation for a 3-year project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0BED86-0471-7179-E26C-B7C03AA53AB8}"/>
              </a:ext>
            </a:extLst>
          </p:cNvPr>
          <p:cNvSpPr txBox="1">
            <a:spLocks/>
          </p:cNvSpPr>
          <p:nvPr/>
        </p:nvSpPr>
        <p:spPr>
          <a:xfrm>
            <a:off x="6324599" y="243214"/>
            <a:ext cx="5181600" cy="2601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2800" b="1" dirty="0"/>
              <a:t>NYC Mayor’s Office for Talent and Workforce Development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F40AC-528B-57FF-E771-8415EC92D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132" y="2758699"/>
            <a:ext cx="5181600" cy="3418264"/>
          </a:xfrm>
        </p:spPr>
        <p:txBody>
          <a:bodyPr>
            <a:normAutofit/>
          </a:bodyPr>
          <a:lstStyle/>
          <a:p>
            <a:r>
              <a:rPr lang="en-US" dirty="0">
                <a:cs typeface="Roboto" panose="02000000000000000000" pitchFamily="2" charset="0"/>
              </a:rPr>
              <a:t>Program funded as a demonstration project by the </a:t>
            </a:r>
            <a:r>
              <a:rPr lang="en-US" dirty="0">
                <a:effectLst/>
                <a:cs typeface="Roboto" panose="02000000000000000000" pitchFamily="2" charset="0"/>
              </a:rPr>
              <a:t>Center for Workplace Accessibility and Inclusion (CWAI) in 2023</a:t>
            </a:r>
          </a:p>
          <a:p>
            <a:r>
              <a:rPr lang="en-US" dirty="0">
                <a:cs typeface="Roboto" panose="02000000000000000000" pitchFamily="2" charset="0"/>
              </a:rPr>
              <a:t>Interim funding provided by the NY Community Trust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B5B37-C037-7F81-B407-4A75075F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55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E2FAD-4841-D6F9-02A9-8F2E7269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D5C0-B398-88C9-0339-C8884D90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PII Program Model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5D3B8-C491-7602-7CE4-E32FAAB66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861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PII Program works by connecting: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Disability service providers who can source talented candidates, provide targeted support, and understand funding streams for paid internships</a:t>
            </a:r>
          </a:p>
          <a:p>
            <a:pPr marL="914400" lvl="2" indent="0" algn="ctr">
              <a:buNone/>
            </a:pPr>
            <a:r>
              <a:rPr lang="en-US" sz="2800" b="1" dirty="0"/>
              <a:t>with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Local government agencies who have internship opportunities and jobs available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PII Program connects the dots, and provides training and programming for supervisors and interns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89523-5D67-1F61-D3BB-035E7077C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7C759-A5CC-4E36-79AD-EA661A4D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27242B-878D-4C93-8329-4B25B798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PII Program Goals: Win-Win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466E44-F3D8-17F6-EB58-46BCF08B2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400946" cy="4351338"/>
          </a:xfrm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Provide valuable work experience for people with disabilities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D320E0-42C0-56C7-F68A-D7145F193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7488" y="1825625"/>
            <a:ext cx="2438400" cy="4351338"/>
          </a:xfrm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Provide valuable resources for government agencies and staff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AF2338ED-89A2-191D-8AC0-3276231DD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74230" y="1825625"/>
            <a:ext cx="2438400" cy="435133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Catalyze a ‘culture shift’ in government agencies towards more inclusive hiring 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BE4BB4E-DDE6-1C1B-44AD-D46C716CA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0972" y="1825625"/>
            <a:ext cx="2438400" cy="435133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Create a talent pipeline for City, State, and Federal hiring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16EC5-91DB-1C84-148D-E4B78FCD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38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33BDA06-C8A8-0711-ABAB-2A760C9C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CDA425-7EDF-5DE8-DBB7-909FEFC7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87" y="500966"/>
            <a:ext cx="10515600" cy="1325563"/>
          </a:xfrm>
        </p:spPr>
        <p:txBody>
          <a:bodyPr/>
          <a:lstStyle/>
          <a:p>
            <a:r>
              <a:rPr lang="en-US" b="1" dirty="0"/>
              <a:t>PII Program Elements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D0C9A6-6F82-3385-55DE-A9D72F5F7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955" y="2145506"/>
            <a:ext cx="5630032" cy="3553545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Paid Internships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Real-World Work Experience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Concierge Support for Supervisors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Well-Rounded Support for Interns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BAF9B-D7AB-EC8D-40E3-A7002AA8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pic>
        <p:nvPicPr>
          <p:cNvPr id="16" name="Content Placeholder 6" descr="A group of interns in a meeting room looking at a supervisor who is speaking&#10;&#10;">
            <a:extLst>
              <a:ext uri="{FF2B5EF4-FFF2-40B4-BE49-F238E27FC236}">
                <a16:creationId xmlns:a16="http://schemas.microsoft.com/office/drawing/2014/main" id="{C5844184-B513-287F-5A0C-73B0ADB96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3" b="12654"/>
          <a:stretch/>
        </p:blipFill>
        <p:spPr>
          <a:xfrm>
            <a:off x="6001987" y="2107031"/>
            <a:ext cx="5630032" cy="35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4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5DB17C-6218-04F2-A490-352EA272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8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6A37EB-DD45-AFF6-FB73-4C90DDEC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Value of Internships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ED7025-5410-CAB3-78D6-85443B9D9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0307" y="1690688"/>
            <a:ext cx="675338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2D262A"/>
                </a:solidFill>
                <a:effectLst/>
              </a:rPr>
              <a:t>Internships are an effective way to challenge stereotypes about people with disabilities, while creating a pipeline of talented candidates for full-time opportunities</a:t>
            </a:r>
          </a:p>
          <a:p>
            <a:pPr marL="0" indent="0">
              <a:buNone/>
            </a:pPr>
            <a:endParaRPr lang="en-US" dirty="0">
              <a:solidFill>
                <a:srgbClr val="2D262A"/>
              </a:solidFill>
            </a:endParaRPr>
          </a:p>
          <a:p>
            <a:r>
              <a:rPr lang="en-US" b="1" i="0" dirty="0">
                <a:solidFill>
                  <a:srgbClr val="2D262A"/>
                </a:solidFill>
                <a:effectLst/>
              </a:rPr>
              <a:t>38%</a:t>
            </a:r>
            <a:r>
              <a:rPr lang="en-US" b="0" i="0" dirty="0">
                <a:solidFill>
                  <a:srgbClr val="2D262A"/>
                </a:solidFill>
                <a:effectLst/>
              </a:rPr>
              <a:t> of our interns go on to work for the organization who hosted their internship</a:t>
            </a:r>
          </a:p>
          <a:p>
            <a:pPr marL="0" indent="0">
              <a:buNone/>
            </a:pPr>
            <a:endParaRPr lang="en-US" dirty="0">
              <a:solidFill>
                <a:srgbClr val="2D262A"/>
              </a:solidFill>
            </a:endParaRPr>
          </a:p>
          <a:p>
            <a:r>
              <a:rPr lang="en-US" b="1" dirty="0">
                <a:solidFill>
                  <a:srgbClr val="2D262A"/>
                </a:solidFill>
              </a:rPr>
              <a:t>57% </a:t>
            </a:r>
            <a:r>
              <a:rPr lang="en-US" dirty="0">
                <a:solidFill>
                  <a:srgbClr val="2D262A"/>
                </a:solidFill>
              </a:rPr>
              <a:t>of interns go on to competitive employment</a:t>
            </a:r>
            <a:endParaRPr lang="en-US" dirty="0"/>
          </a:p>
        </p:txBody>
      </p:sp>
      <p:pic>
        <p:nvPicPr>
          <p:cNvPr id="11" name="Content Placeholder 10" descr="Female intern sitting at a computer desk typing">
            <a:extLst>
              <a:ext uri="{FF2B5EF4-FFF2-40B4-BE49-F238E27FC236}">
                <a16:creationId xmlns:a16="http://schemas.microsoft.com/office/drawing/2014/main" id="{9891C076-A200-5E37-9245-B0CFE6D2B0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330484"/>
            <a:ext cx="4095660" cy="307174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C4E16-8EAE-B176-D256-6A616444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87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BB7AB6-0E56-8E62-4DE1-18526A2E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9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64B992-624C-706D-B568-CAD6D116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139"/>
            <a:ext cx="10515600" cy="1325563"/>
          </a:xfrm>
        </p:spPr>
        <p:txBody>
          <a:bodyPr/>
          <a:lstStyle/>
          <a:p>
            <a:r>
              <a:rPr lang="en-US" b="1" dirty="0"/>
              <a:t>Scalable Solution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C8B762-40AE-84A9-22B3-1C28A228D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0789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rgbClr val="2D262A"/>
                </a:solidFill>
                <a:effectLst/>
              </a:rPr>
              <a:t>The inclusive internship model for local governments is a proven, scalable solution, making it easy for new partners to implement right away.</a:t>
            </a:r>
          </a:p>
          <a:p>
            <a:pPr marL="0" indent="0">
              <a:buNone/>
            </a:pPr>
            <a:endParaRPr lang="en-US" sz="2400" dirty="0">
              <a:solidFill>
                <a:srgbClr val="2D262A"/>
              </a:solidFill>
            </a:endParaRPr>
          </a:p>
          <a:p>
            <a:pPr marL="0" indent="0">
              <a:buNone/>
            </a:pPr>
            <a:r>
              <a:rPr lang="en-US" sz="2400" b="0" i="0" dirty="0">
                <a:solidFill>
                  <a:srgbClr val="2D262A"/>
                </a:solidFill>
                <a:effectLst/>
              </a:rPr>
              <a:t>Internships allow organizations to evaluate potential employees first hand, gaining access to a diverse talent pipeline</a:t>
            </a:r>
            <a:endParaRPr lang="en-US" sz="2400" dirty="0"/>
          </a:p>
          <a:p>
            <a:pPr marL="0" indent="0">
              <a:buNone/>
            </a:pPr>
            <a:endParaRPr lang="en-US" b="0" i="0" dirty="0">
              <a:solidFill>
                <a:srgbClr val="2D262A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rgbClr val="2D262A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Content Placeholder 12" descr="Group of 11 interns and supervisors smiling at the camera, standing in a boardroom">
            <a:extLst>
              <a:ext uri="{FF2B5EF4-FFF2-40B4-BE49-F238E27FC236}">
                <a16:creationId xmlns:a16="http://schemas.microsoft.com/office/drawing/2014/main" id="{71AC6A59-0DB3-A663-44A1-EE749717BE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1870075"/>
            <a:ext cx="5181600" cy="38862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0B89E-0ECE-EFE5-F088-D7B98B2EA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976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773</Words>
  <Application>Microsoft Macintosh PowerPoint</Application>
  <PresentationFormat>Widescreen</PresentationFormat>
  <Paragraphs>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Roboto</vt:lpstr>
      <vt:lpstr>Office Theme</vt:lpstr>
      <vt:lpstr>The Partnership for Inclusive Internships </vt:lpstr>
      <vt:lpstr>The Partnership for Inclusive Internships (PII) at AHRC New York City  </vt:lpstr>
      <vt:lpstr>Internships in the Public Sector</vt:lpstr>
      <vt:lpstr>NYC Department of Social Services &amp; The Taft Foundation </vt:lpstr>
      <vt:lpstr>PII Program Model </vt:lpstr>
      <vt:lpstr>PII Program Goals: Win-Win </vt:lpstr>
      <vt:lpstr>PII Program Elements</vt:lpstr>
      <vt:lpstr>The Value of Internships</vt:lpstr>
      <vt:lpstr>Scalable Solution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Hannah Millson</cp:lastModifiedBy>
  <cp:revision>18</cp:revision>
  <dcterms:created xsi:type="dcterms:W3CDTF">2022-12-05T13:52:15Z</dcterms:created>
  <dcterms:modified xsi:type="dcterms:W3CDTF">2025-02-03T01:06:09Z</dcterms:modified>
</cp:coreProperties>
</file>