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7" r:id="rId7"/>
    <p:sldId id="268" r:id="rId8"/>
    <p:sldId id="286" r:id="rId9"/>
    <p:sldId id="264" r:id="rId10"/>
    <p:sldId id="265" r:id="rId11"/>
    <p:sldId id="287" r:id="rId12"/>
    <p:sldId id="288" r:id="rId13"/>
    <p:sldId id="289" r:id="rId14"/>
    <p:sldId id="291" r:id="rId15"/>
    <p:sldId id="266" r:id="rId16"/>
    <p:sldId id="290" r:id="rId17"/>
    <p:sldId id="258" r:id="rId18"/>
    <p:sldId id="259" r:id="rId19"/>
    <p:sldId id="260" r:id="rId20"/>
    <p:sldId id="292" r:id="rId21"/>
    <p:sldId id="293" r:id="rId22"/>
    <p:sldId id="295" r:id="rId23"/>
    <p:sldId id="525" r:id="rId24"/>
    <p:sldId id="261" r:id="rId25"/>
    <p:sldId id="507" r:id="rId26"/>
    <p:sldId id="508" r:id="rId27"/>
    <p:sldId id="262" r:id="rId28"/>
    <p:sldId id="509" r:id="rId29"/>
    <p:sldId id="510" r:id="rId30"/>
    <p:sldId id="518" r:id="rId31"/>
    <p:sldId id="515" r:id="rId32"/>
    <p:sldId id="519" r:id="rId33"/>
    <p:sldId id="520" r:id="rId34"/>
    <p:sldId id="526" r:id="rId35"/>
    <p:sldId id="521" r:id="rId36"/>
    <p:sldId id="522" r:id="rId37"/>
    <p:sldId id="263" r:id="rId38"/>
    <p:sldId id="511" r:id="rId39"/>
    <p:sldId id="512" r:id="rId40"/>
    <p:sldId id="513" r:id="rId41"/>
    <p:sldId id="270" r:id="rId42"/>
    <p:sldId id="271" r:id="rId43"/>
    <p:sldId id="282" r:id="rId44"/>
    <p:sldId id="272" r:id="rId45"/>
    <p:sldId id="284" r:id="rId46"/>
    <p:sldId id="527" r:id="rId47"/>
    <p:sldId id="283" r:id="rId48"/>
    <p:sldId id="279" r:id="rId49"/>
    <p:sldId id="280" r:id="rId50"/>
    <p:sldId id="514" r:id="rId51"/>
    <p:sldId id="276" r:id="rId52"/>
    <p:sldId id="528" r:id="rId53"/>
    <p:sldId id="285" r:id="rId54"/>
    <p:sldId id="52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C6B2DD-3017-4177-9FFE-FFC0DEBFA4E4}" v="743" dt="2021-03-03T03:19:17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0" y="1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D151-8A54-4F36-A702-9F95D410F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75F4A-00A4-44B6-A182-9A8D6149B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A0768-9403-47FF-995E-03132F58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80DCD-9983-457F-9874-480C251E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AE1C-5CC4-4043-A948-236C759A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9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7309-CB85-40D5-8361-68870359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C6205-B678-442D-8A37-A488CC2E1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1CB96-8D2D-46DB-86F3-466DEA53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14CDD-F0D6-458E-AFAD-0953583F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806F-3AF9-4FCF-841D-B74216DD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3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83669-BFFE-440D-9F8D-3057BE597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BF2C8-5B68-469C-86D6-C4A1AB403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9AFA9-A8FC-42FD-8CF0-7BD5DAFC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6DA0B-B9B7-4FE1-B217-182F283A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BED79-2B4C-40EE-B65E-D501C41A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8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F197-DDCD-40D5-9F20-C905D094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6BA5A-BA19-4A3E-B7C2-98D3B95D6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DDDE5-BF35-493C-9109-6755D16E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5FA8A-A2A1-4A00-8B97-E1A319EF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082E3-456D-40B4-BC74-1C310B6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5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D2F7-7AB9-4AF8-84FC-5893B948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AEED7-E764-4638-A8A5-371B15CDE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7B42C-6F58-4EEB-92CD-9F5036ED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6D1FE-FA00-45B0-B9F5-30941A74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83BA8-4227-45CC-BCDD-F76F7C9D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4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84AB-A018-4DD1-802D-D86C2AC9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1FEC-3F92-4B9C-94C7-39C0757C3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97CDB-83EC-4A01-820E-047A2CABB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20AF2-4CCB-4935-ADF1-C6AD0A83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CC6A8-D8EA-430A-8102-0DFE990C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6CFF4-DFAE-4004-A8D5-2C30185F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2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CE7C-6B38-4E38-9B18-0C7D6255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7E6A2-AFD3-4699-B0DE-5637A9022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C4430-9506-4434-A135-543F7D8A4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20E64-2B9D-4654-A4EA-74B7AB912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E0DE4-02CC-465A-A10B-5C0B76FAF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E56C1A-34AD-4863-B7E4-B0F64241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FFD41-8F88-4126-B850-4CE07A05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3E86E1-0D49-4A1C-994B-9C4E4B10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F663-AA77-450D-AB81-E601BBEA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57D41-CDBA-4B0C-8031-80761B02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8C475-31F8-49FD-B922-24BB354E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BF604-4459-49D8-A1F7-750DF8E7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86DAA-6E3F-4159-BD9A-655C61D5D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A17CF-6AC9-4676-BBBC-8557FA56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C0D8F-83C3-4819-A5D2-8D9A4448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5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16A3-B3DE-45E3-8FF5-1FB2AE98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DD95A-62DD-4432-8149-7A7D134CF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7F755-6E96-4668-BB0D-875455A74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5F5DD-C221-462C-92CD-C27FFE78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9D349-B3EC-4266-AAD1-8911EFA0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FC0D7-70BD-4038-95C6-7A8F9633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6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FB84-E507-4085-8E0F-AA412CB0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C5DE7-E1D4-4ABE-A313-9FEA967FE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427B1-67F2-43B4-B87D-65E58604C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2097C-BCCC-4EB1-9D1D-97C12DC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2649F-B2C9-4D8E-BFFB-4FA72FAA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6B742-F5A5-4347-8B3C-F46B7FD2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4D0A61-7BEA-4F51-9A81-CE7BAC98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56195-1613-4F9F-87A1-9E26BA600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2C6C5-91B9-40D1-A414-7D11939D3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F6C7-3D3C-4701-8B71-9223E062382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A7A90-94A5-423F-8818-9A8836430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874DE-B1AE-4D55-95EF-F67DEE1E3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4C3F-DD38-441D-9C73-75DDE08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xtplatform.com/wp-content/uploads/2022/12/cerebras-model-training-price-table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segment-anything.com/" TargetMode="Externa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emic.oup.com/bioinformatics/article/34/8/1295/470830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5B01-DE19-4719-8882-29E7CF9B7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BE/Bi 205 – Lecture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2B073-E4BC-430F-ACCE-3E18E602BE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Van Valen MD, PhD</a:t>
            </a:r>
          </a:p>
          <a:p>
            <a:r>
              <a:rPr lang="en-US"/>
              <a:t>04/13/2023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18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58A9-548E-4787-B738-A95376F7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07263"/>
            <a:ext cx="10515600" cy="16696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Because the model is compositional, we can iteratively apply the chain rule to compute the partial derivative</a:t>
            </a:r>
          </a:p>
          <a:p>
            <a:pPr lvl="1"/>
            <a:r>
              <a:rPr lang="en-US" dirty="0"/>
              <a:t>Provided that each layer is differentiable</a:t>
            </a:r>
          </a:p>
          <a:p>
            <a:r>
              <a:rPr lang="en-US" dirty="0"/>
              <a:t>This algorithm is called backpropagation – it allows us to compute the gradient analytically</a:t>
            </a:r>
          </a:p>
          <a:p>
            <a:endParaRPr lang="en-US" dirty="0"/>
          </a:p>
        </p:txBody>
      </p:sp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82EF46A2-CEFE-4AB8-BA3A-EEFFAE1B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7" y="1344963"/>
            <a:ext cx="43148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5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507263"/>
                <a:ext cx="10515600" cy="16696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Recall the chain rule:</a:t>
                </a: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507263"/>
                <a:ext cx="10515600" cy="1669699"/>
              </a:xfrm>
              <a:blipFill>
                <a:blip r:embed="rId2"/>
                <a:stretch>
                  <a:fillRect l="-1043" t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82EF46A2-CEFE-4AB8-BA3A-EEFFAE1B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7" y="1344963"/>
            <a:ext cx="43148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58A9-548E-4787-B738-A95376F7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5883"/>
            <a:ext cx="10515600" cy="1791080"/>
          </a:xfrm>
        </p:spPr>
        <p:txBody>
          <a:bodyPr/>
          <a:lstStyle/>
          <a:p>
            <a:r>
              <a:rPr lang="en-US" dirty="0"/>
              <a:t>Forward pass: Compute local derivatives along side the original computation for each layer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9B1F6-BE56-4F69-9C30-B1A43E89B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872" y="1526537"/>
            <a:ext cx="5276255" cy="27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90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58A9-548E-4787-B738-A95376F7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5883"/>
            <a:ext cx="10515600" cy="1791080"/>
          </a:xfrm>
        </p:spPr>
        <p:txBody>
          <a:bodyPr/>
          <a:lstStyle/>
          <a:p>
            <a:r>
              <a:rPr lang="en-US" dirty="0"/>
              <a:t>Backwards pass: Use the chain rule in conjunction with the local derivatives to compute the derivative of the loss function with respect to each weight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44753-F86B-4C9C-AC5C-ACDA0725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872" y="1527666"/>
            <a:ext cx="5276255" cy="27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4AD7-E3F2-46DB-81DA-AF411F8C4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CC9C8-DC62-4476-8BC8-AC3D2DCF2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likely saw during the Jupyter notebook exercise, the linear classifier performs poorly on real data</a:t>
            </a:r>
          </a:p>
          <a:p>
            <a:r>
              <a:rPr lang="en-US" dirty="0"/>
              <a:t>This is because of the “architecture” of our model</a:t>
            </a:r>
          </a:p>
          <a:p>
            <a:pPr lvl="1"/>
            <a:r>
              <a:rPr lang="en-US" dirty="0"/>
              <a:t>Models work well when their “structure” match the structure of the data</a:t>
            </a:r>
          </a:p>
          <a:p>
            <a:pPr lvl="1"/>
            <a:r>
              <a:rPr lang="en-US" dirty="0"/>
              <a:t>Finding a hyperplane in image space (which is high dimensional) that neatly separates images of cats and dogs is unlikely</a:t>
            </a:r>
          </a:p>
          <a:p>
            <a:r>
              <a:rPr lang="en-US" dirty="0"/>
              <a:t>A model’s ability to learn from data is called the </a:t>
            </a:r>
            <a:r>
              <a:rPr lang="en-US" b="1" dirty="0"/>
              <a:t>model 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47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083E-A4F2-4C01-B37E-FC4A7B05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C02D3-8C24-436C-B4CB-700913BB3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capacity is a nebulous term. </a:t>
            </a:r>
          </a:p>
          <a:p>
            <a:pPr lvl="1"/>
            <a:r>
              <a:rPr lang="en-US" dirty="0"/>
              <a:t>It is also hard to measure.</a:t>
            </a:r>
          </a:p>
          <a:p>
            <a:r>
              <a:rPr lang="en-US" dirty="0"/>
              <a:t>A good practice to evaluate a model’s capacity is to benchmark its performance on a standard dataset</a:t>
            </a:r>
          </a:p>
          <a:p>
            <a:pPr lvl="1"/>
            <a:r>
              <a:rPr lang="en-US" dirty="0"/>
              <a:t>Example: Image classifier’s performance on ImageNet can be used as a surrogate measure of model capacity</a:t>
            </a:r>
          </a:p>
          <a:p>
            <a:pPr lvl="1"/>
            <a:r>
              <a:rPr lang="en-US" dirty="0"/>
              <a:t>Be careful if the evaluation dataset is substantially different from the dataset you plan to use in practice</a:t>
            </a:r>
          </a:p>
          <a:p>
            <a:r>
              <a:rPr lang="en-US" dirty="0"/>
              <a:t>Number of parameters/FLOPs is a poor proxy for model capacity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CA68-CADA-47BF-856D-387C1452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D3902-A596-49A6-94C0-85EB5118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04367"/>
            <a:ext cx="10515600" cy="15725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Higher model capacity isn’t always better, and with deep learning high model capacity can be a failure mode</a:t>
            </a:r>
          </a:p>
          <a:p>
            <a:r>
              <a:rPr lang="en-US" dirty="0"/>
              <a:t>A model with high capacity can learn to use </a:t>
            </a:r>
            <a:r>
              <a:rPr lang="en-US" i="1" dirty="0"/>
              <a:t>dataset specific features</a:t>
            </a:r>
            <a:r>
              <a:rPr lang="en-US" dirty="0"/>
              <a:t> in the training data to perform a task</a:t>
            </a:r>
          </a:p>
        </p:txBody>
      </p:sp>
      <p:pic>
        <p:nvPicPr>
          <p:cNvPr id="3076" name="Picture 4" descr="scikit-learn : Bias-variance tradeoff - 2020">
            <a:extLst>
              <a:ext uri="{FF2B5EF4-FFF2-40B4-BE49-F238E27FC236}">
                <a16:creationId xmlns:a16="http://schemas.microsoft.com/office/drawing/2014/main" id="{072D8884-947C-40DE-BD22-20EE9CC6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73" y="1690688"/>
            <a:ext cx="7565453" cy="260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72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CA68-CADA-47BF-856D-387C1452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D3902-A596-49A6-94C0-85EB5118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04367"/>
            <a:ext cx="10515600" cy="15725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Because these features are unique to training data, the model will underperform when used in production</a:t>
            </a:r>
          </a:p>
          <a:p>
            <a:pPr lvl="1"/>
            <a:r>
              <a:rPr lang="en-US" dirty="0"/>
              <a:t>Machine learning terminology: A model is “in production” when its being deployed in the real world on real data</a:t>
            </a:r>
          </a:p>
        </p:txBody>
      </p:sp>
      <p:pic>
        <p:nvPicPr>
          <p:cNvPr id="3076" name="Picture 4" descr="scikit-learn : Bias-variance tradeoff - 2020">
            <a:extLst>
              <a:ext uri="{FF2B5EF4-FFF2-40B4-BE49-F238E27FC236}">
                <a16:creationId xmlns:a16="http://schemas.microsoft.com/office/drawing/2014/main" id="{072D8884-947C-40DE-BD22-20EE9CC6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73" y="1690688"/>
            <a:ext cx="7565453" cy="260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96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CA68-CADA-47BF-856D-387C1452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D3902-A596-49A6-94C0-85EB5118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04367"/>
            <a:ext cx="10515600" cy="15725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This phenomenon is called </a:t>
            </a:r>
            <a:r>
              <a:rPr lang="en-US" b="1" dirty="0"/>
              <a:t>overfitting</a:t>
            </a:r>
          </a:p>
          <a:p>
            <a:pPr lvl="1"/>
            <a:r>
              <a:rPr lang="en-US" dirty="0"/>
              <a:t>In statistics, it is also called the bias-variance trade off</a:t>
            </a:r>
          </a:p>
          <a:p>
            <a:r>
              <a:rPr lang="en-US" dirty="0"/>
              <a:t>Overfitting is one of the most serious problems with deep learning – practitioners need to pay constant attention to make sure it isn’t present</a:t>
            </a:r>
          </a:p>
        </p:txBody>
      </p:sp>
      <p:pic>
        <p:nvPicPr>
          <p:cNvPr id="3076" name="Picture 4" descr="scikit-learn : Bias-variance tradeoff - 2020">
            <a:extLst>
              <a:ext uri="{FF2B5EF4-FFF2-40B4-BE49-F238E27FC236}">
                <a16:creationId xmlns:a16="http://schemas.microsoft.com/office/drawing/2014/main" id="{072D8884-947C-40DE-BD22-20EE9CC6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73" y="1690688"/>
            <a:ext cx="7565453" cy="260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3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2840-2DAC-45FB-B98D-72EF159C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181690-B611-45FE-8087-4D3B680478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4149" y="1825625"/>
            <a:ext cx="4655652" cy="412766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55F6D-10EF-426E-A591-AE4090D3D7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Measuring overfitting is difficult – a general metric for whether a model is overfit doesn’t really exist</a:t>
            </a:r>
          </a:p>
          <a:p>
            <a:r>
              <a:rPr lang="en-US" dirty="0"/>
              <a:t>A good proxy is to evaluate a model on a held-out validation dataset </a:t>
            </a:r>
            <a:r>
              <a:rPr lang="en-US" i="1" dirty="0"/>
              <a:t>during training</a:t>
            </a:r>
            <a:r>
              <a:rPr lang="en-US" dirty="0"/>
              <a:t> and see whether the training loss and validation loss diverge during training</a:t>
            </a:r>
          </a:p>
        </p:txBody>
      </p:sp>
    </p:spTree>
    <p:extLst>
      <p:ext uri="{BB962C8B-B14F-4D97-AF65-F5344CB8AC3E}">
        <p14:creationId xmlns:p14="http://schemas.microsoft.com/office/powerpoint/2010/main" val="22740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AABF-F784-4BAC-ACD6-7F466102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97009-F4FE-4DD1-8786-DC1178E59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machine learning concepts and details</a:t>
            </a:r>
          </a:p>
          <a:p>
            <a:pPr lvl="1"/>
            <a:r>
              <a:rPr lang="en-US" dirty="0"/>
              <a:t>We covered a lot of ground with the linear classifier, but there were details that we missed. </a:t>
            </a:r>
          </a:p>
          <a:p>
            <a:pPr lvl="1"/>
            <a:r>
              <a:rPr lang="en-US" dirty="0"/>
              <a:t>Today we’ll go over some of them</a:t>
            </a:r>
          </a:p>
          <a:p>
            <a:r>
              <a:rPr lang="en-US" dirty="0"/>
              <a:t>Data annotation</a:t>
            </a:r>
          </a:p>
        </p:txBody>
      </p:sp>
    </p:spTree>
    <p:extLst>
      <p:ext uri="{BB962C8B-B14F-4D97-AF65-F5344CB8AC3E}">
        <p14:creationId xmlns:p14="http://schemas.microsoft.com/office/powerpoint/2010/main" val="847497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2840-2DAC-45FB-B98D-72EF159C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capacity and overfitting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181690-B611-45FE-8087-4D3B680478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4149" y="1825625"/>
            <a:ext cx="4655652" cy="412766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55F6D-10EF-426E-A591-AE4090D3D7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sure held-out data is different from the training data!</a:t>
            </a:r>
          </a:p>
          <a:p>
            <a:r>
              <a:rPr lang="en-US" dirty="0"/>
              <a:t>Data leaks occur when training data appears in held-out datasets</a:t>
            </a:r>
          </a:p>
          <a:p>
            <a:r>
              <a:rPr lang="en-US" dirty="0"/>
              <a:t>Data leaks are a serious problem in practice and can still occur even if you’re doing a proper training/validation/testing split</a:t>
            </a:r>
          </a:p>
        </p:txBody>
      </p:sp>
    </p:spTree>
    <p:extLst>
      <p:ext uri="{BB962C8B-B14F-4D97-AF65-F5344CB8AC3E}">
        <p14:creationId xmlns:p14="http://schemas.microsoft.com/office/powerpoint/2010/main" val="184789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DFF7-7B4B-4B24-A03D-32145A9E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DE40D-052B-41FD-A9ED-A9351E24C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machine learning, regularization refers to a set of methods that minimize overfitting</a:t>
            </a:r>
          </a:p>
          <a:p>
            <a:r>
              <a:rPr lang="en-US" dirty="0"/>
              <a:t>Different regularization methods operate at different parts of the machine learning life cycle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22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4777-DD96-465F-AB70-0302A79F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B17F7D-FC76-4546-98DB-CD68E517BD49}"/>
              </a:ext>
            </a:extLst>
          </p:cNvPr>
          <p:cNvSpPr/>
          <p:nvPr/>
        </p:nvSpPr>
        <p:spPr>
          <a:xfrm>
            <a:off x="662284" y="2082978"/>
            <a:ext cx="10865010" cy="583402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0C053-9FB7-42DA-A04C-1F84EAEC8CA7}"/>
              </a:ext>
            </a:extLst>
          </p:cNvPr>
          <p:cNvSpPr txBox="1"/>
          <p:nvPr/>
        </p:nvSpPr>
        <p:spPr>
          <a:xfrm>
            <a:off x="702469" y="1871663"/>
            <a:ext cx="141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Training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613C1-AE4A-4D58-9306-80AF2D9ED956}"/>
              </a:ext>
            </a:extLst>
          </p:cNvPr>
          <p:cNvSpPr txBox="1"/>
          <p:nvPr/>
        </p:nvSpPr>
        <p:spPr>
          <a:xfrm>
            <a:off x="2551257" y="1882792"/>
            <a:ext cx="2305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Augmentation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A8687-1B5F-4771-92DF-4F3B9F1029FE}"/>
              </a:ext>
            </a:extLst>
          </p:cNvPr>
          <p:cNvSpPr txBox="1"/>
          <p:nvPr/>
        </p:nvSpPr>
        <p:spPr>
          <a:xfrm>
            <a:off x="4941096" y="1871661"/>
            <a:ext cx="271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</a:t>
            </a:r>
          </a:p>
          <a:p>
            <a:pPr algn="ctr"/>
            <a:r>
              <a:rPr lang="en-US" sz="2800" dirty="0"/>
              <a:t>Specification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D0B8B-AFB3-4CE4-8C92-65DA84221306}"/>
              </a:ext>
            </a:extLst>
          </p:cNvPr>
          <p:cNvSpPr txBox="1"/>
          <p:nvPr/>
        </p:nvSpPr>
        <p:spPr>
          <a:xfrm>
            <a:off x="7441955" y="1882792"/>
            <a:ext cx="1780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</a:t>
            </a:r>
          </a:p>
          <a:p>
            <a:pPr algn="ctr"/>
            <a:r>
              <a:rPr lang="en-US" sz="2800" dirty="0"/>
              <a:t>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877AA-5DE1-4CFF-89D7-B58B210B65D8}"/>
              </a:ext>
            </a:extLst>
          </p:cNvPr>
          <p:cNvSpPr txBox="1"/>
          <p:nvPr/>
        </p:nvSpPr>
        <p:spPr>
          <a:xfrm>
            <a:off x="9150320" y="1897625"/>
            <a:ext cx="2305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Post </a:t>
            </a:r>
          </a:p>
          <a:p>
            <a:pPr algn="ctr"/>
            <a:r>
              <a:rPr lang="en-US" sz="2800" dirty="0"/>
              <a:t>Processing</a:t>
            </a:r>
          </a:p>
        </p:txBody>
      </p:sp>
      <p:pic>
        <p:nvPicPr>
          <p:cNvPr id="11" name="Content Placeholder 6" descr="A picture containing monitor, laptop, computer, kite&#10;&#10;Description automatically generated">
            <a:extLst>
              <a:ext uri="{FF2B5EF4-FFF2-40B4-BE49-F238E27FC236}">
                <a16:creationId xmlns:a16="http://schemas.microsoft.com/office/drawing/2014/main" id="{8A56D88B-D3C5-46E4-AF4D-C377D7F4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3" y="3156177"/>
            <a:ext cx="1076320" cy="1123892"/>
          </a:xfrm>
          <a:prstGeom prst="rect">
            <a:avLst/>
          </a:prstGeom>
        </p:spPr>
      </p:pic>
      <p:pic>
        <p:nvPicPr>
          <p:cNvPr id="12" name="Picture 11" descr="A picture containing computer, room&#10;&#10;Description automatically generated">
            <a:extLst>
              <a:ext uri="{FF2B5EF4-FFF2-40B4-BE49-F238E27FC236}">
                <a16:creationId xmlns:a16="http://schemas.microsoft.com/office/drawing/2014/main" id="{9B10CC20-EC71-4776-AE35-67A1E170D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" y="4477771"/>
            <a:ext cx="1107978" cy="1123892"/>
          </a:xfrm>
          <a:prstGeom prst="rect">
            <a:avLst/>
          </a:prstGeom>
        </p:spPr>
      </p:pic>
      <p:pic>
        <p:nvPicPr>
          <p:cNvPr id="13" name="Content Placeholder 6" descr="A picture containing monitor, laptop, computer, kite&#10;&#10;Description automatically generated">
            <a:extLst>
              <a:ext uri="{FF2B5EF4-FFF2-40B4-BE49-F238E27FC236}">
                <a16:creationId xmlns:a16="http://schemas.microsoft.com/office/drawing/2014/main" id="{0EDC6AFF-0701-4C4A-B61B-FDC262379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5823">
            <a:off x="3393578" y="3197275"/>
            <a:ext cx="1076320" cy="1123892"/>
          </a:xfrm>
          <a:prstGeom prst="rect">
            <a:avLst/>
          </a:prstGeom>
        </p:spPr>
      </p:pic>
      <p:pic>
        <p:nvPicPr>
          <p:cNvPr id="14" name="Picture 13" descr="A picture containing computer, room&#10;&#10;Description automatically generated">
            <a:extLst>
              <a:ext uri="{FF2B5EF4-FFF2-40B4-BE49-F238E27FC236}">
                <a16:creationId xmlns:a16="http://schemas.microsoft.com/office/drawing/2014/main" id="{2EF34F7F-B88E-4A29-91C0-514F88F00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5823">
            <a:off x="3361920" y="4518869"/>
            <a:ext cx="1107978" cy="1123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664CD-CE91-4C40-9A78-D3633F9B8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096" y="3754665"/>
            <a:ext cx="2716584" cy="14091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D05DFA-6AF2-4953-AD6C-642C0C293C35}"/>
              </a:ext>
            </a:extLst>
          </p:cNvPr>
          <p:cNvSpPr/>
          <p:nvPr/>
        </p:nvSpPr>
        <p:spPr>
          <a:xfrm>
            <a:off x="4941096" y="3884612"/>
            <a:ext cx="323848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7909D-7562-4492-9FE0-C4F7462DD7B3}"/>
              </a:ext>
            </a:extLst>
          </p:cNvPr>
          <p:cNvSpPr/>
          <p:nvPr/>
        </p:nvSpPr>
        <p:spPr>
          <a:xfrm>
            <a:off x="7013164" y="3475037"/>
            <a:ext cx="323848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7B9298-379A-482C-812C-A2059D824078}"/>
              </a:ext>
            </a:extLst>
          </p:cNvPr>
          <p:cNvSpPr/>
          <p:nvPr/>
        </p:nvSpPr>
        <p:spPr>
          <a:xfrm>
            <a:off x="6978239" y="4271811"/>
            <a:ext cx="323848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5687B-8FA5-4F33-BDBC-08801242E79E}"/>
              </a:ext>
            </a:extLst>
          </p:cNvPr>
          <p:cNvSpPr/>
          <p:nvPr/>
        </p:nvSpPr>
        <p:spPr>
          <a:xfrm>
            <a:off x="6353971" y="4627562"/>
            <a:ext cx="323848" cy="23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455F72-0D33-445D-8398-B6F43B90F9BD}"/>
              </a:ext>
            </a:extLst>
          </p:cNvPr>
          <p:cNvSpPr/>
          <p:nvPr/>
        </p:nvSpPr>
        <p:spPr>
          <a:xfrm>
            <a:off x="6689316" y="4772006"/>
            <a:ext cx="323848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7A384-4FAB-4323-9F16-E0DF75E24964}"/>
              </a:ext>
            </a:extLst>
          </p:cNvPr>
          <p:cNvSpPr/>
          <p:nvPr/>
        </p:nvSpPr>
        <p:spPr>
          <a:xfrm>
            <a:off x="7140162" y="4922934"/>
            <a:ext cx="404431" cy="31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F5C1CF-70C2-45DF-A6E1-A946ED1C52E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64697" r="59027" b="25335"/>
          <a:stretch/>
        </p:blipFill>
        <p:spPr bwMode="auto">
          <a:xfrm>
            <a:off x="7748005" y="3718123"/>
            <a:ext cx="116806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A close up of a screen&#10;&#10;Description automatically generated">
            <a:extLst>
              <a:ext uri="{FF2B5EF4-FFF2-40B4-BE49-F238E27FC236}">
                <a16:creationId xmlns:a16="http://schemas.microsoft.com/office/drawing/2014/main" id="{555A6C0A-59F9-4A53-B2AF-44A6745E9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88" y="3063047"/>
            <a:ext cx="958191" cy="956486"/>
          </a:xfrm>
          <a:prstGeom prst="rect">
            <a:avLst/>
          </a:prstGeom>
        </p:spPr>
      </p:pic>
      <p:pic>
        <p:nvPicPr>
          <p:cNvPr id="22" name="Picture 2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B051C0B4-3363-4903-AB19-558EB9037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638" y="5099491"/>
            <a:ext cx="997443" cy="1004606"/>
          </a:xfrm>
          <a:prstGeom prst="rect">
            <a:avLst/>
          </a:prstGeom>
        </p:spPr>
      </p:pic>
      <p:pic>
        <p:nvPicPr>
          <p:cNvPr id="23" name="Content Placeholder 10" descr="A picture containing colorful, colored, kite, light&#10;&#10;Description automatically generated">
            <a:extLst>
              <a:ext uri="{FF2B5EF4-FFF2-40B4-BE49-F238E27FC236}">
                <a16:creationId xmlns:a16="http://schemas.microsoft.com/office/drawing/2014/main" id="{F8CF3C99-93B1-447A-99E8-16A0178B7A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65" y="4072689"/>
            <a:ext cx="958191" cy="973646"/>
          </a:xfrm>
        </p:spPr>
      </p:pic>
    </p:spTree>
    <p:extLst>
      <p:ext uri="{BB962C8B-B14F-4D97-AF65-F5344CB8AC3E}">
        <p14:creationId xmlns:p14="http://schemas.microsoft.com/office/powerpoint/2010/main" val="22484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4777-DD96-465F-AB70-0302A79F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B17F7D-FC76-4546-98DB-CD68E517BD49}"/>
              </a:ext>
            </a:extLst>
          </p:cNvPr>
          <p:cNvSpPr/>
          <p:nvPr/>
        </p:nvSpPr>
        <p:spPr>
          <a:xfrm>
            <a:off x="662284" y="2082978"/>
            <a:ext cx="10865010" cy="583402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0C053-9FB7-42DA-A04C-1F84EAEC8CA7}"/>
              </a:ext>
            </a:extLst>
          </p:cNvPr>
          <p:cNvSpPr txBox="1"/>
          <p:nvPr/>
        </p:nvSpPr>
        <p:spPr>
          <a:xfrm>
            <a:off x="702469" y="1871663"/>
            <a:ext cx="141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Training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613C1-AE4A-4D58-9306-80AF2D9ED956}"/>
              </a:ext>
            </a:extLst>
          </p:cNvPr>
          <p:cNvSpPr txBox="1"/>
          <p:nvPr/>
        </p:nvSpPr>
        <p:spPr>
          <a:xfrm>
            <a:off x="2551257" y="1882792"/>
            <a:ext cx="2305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Augmentation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A8687-1B5F-4771-92DF-4F3B9F1029FE}"/>
              </a:ext>
            </a:extLst>
          </p:cNvPr>
          <p:cNvSpPr txBox="1"/>
          <p:nvPr/>
        </p:nvSpPr>
        <p:spPr>
          <a:xfrm>
            <a:off x="4941096" y="1871661"/>
            <a:ext cx="271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</a:t>
            </a:r>
          </a:p>
          <a:p>
            <a:pPr algn="ctr"/>
            <a:r>
              <a:rPr lang="en-US" sz="2800" dirty="0"/>
              <a:t>Specification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D0B8B-AFB3-4CE4-8C92-65DA84221306}"/>
              </a:ext>
            </a:extLst>
          </p:cNvPr>
          <p:cNvSpPr txBox="1"/>
          <p:nvPr/>
        </p:nvSpPr>
        <p:spPr>
          <a:xfrm>
            <a:off x="7441955" y="1882792"/>
            <a:ext cx="1780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</a:t>
            </a:r>
          </a:p>
          <a:p>
            <a:pPr algn="ctr"/>
            <a:r>
              <a:rPr lang="en-US" sz="2800" dirty="0"/>
              <a:t>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877AA-5DE1-4CFF-89D7-B58B210B65D8}"/>
              </a:ext>
            </a:extLst>
          </p:cNvPr>
          <p:cNvSpPr txBox="1"/>
          <p:nvPr/>
        </p:nvSpPr>
        <p:spPr>
          <a:xfrm>
            <a:off x="9150320" y="1897625"/>
            <a:ext cx="2305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Post </a:t>
            </a:r>
          </a:p>
          <a:p>
            <a:pPr algn="ctr"/>
            <a:r>
              <a:rPr lang="en-US" sz="2800" dirty="0"/>
              <a:t>Processing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6233A5-E4A0-44F1-89FB-AB5C4A1DBAB3}"/>
              </a:ext>
            </a:extLst>
          </p:cNvPr>
          <p:cNvSpPr txBox="1"/>
          <p:nvPr/>
        </p:nvSpPr>
        <p:spPr>
          <a:xfrm>
            <a:off x="662284" y="3006745"/>
            <a:ext cx="1412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the amount and diversity of training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B5DDDC-A1B6-4455-A721-5355AEA61631}"/>
              </a:ext>
            </a:extLst>
          </p:cNvPr>
          <p:cNvSpPr txBox="1"/>
          <p:nvPr/>
        </p:nvSpPr>
        <p:spPr>
          <a:xfrm>
            <a:off x="2805563" y="3019235"/>
            <a:ext cx="186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Performing data augmentation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94DB69-1739-4DC4-AD15-38096E9378FA}"/>
              </a:ext>
            </a:extLst>
          </p:cNvPr>
          <p:cNvSpPr txBox="1"/>
          <p:nvPr/>
        </p:nvSpPr>
        <p:spPr>
          <a:xfrm>
            <a:off x="5401422" y="3006741"/>
            <a:ext cx="17959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Including architectural elements that regularize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Dropout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Batch Normalization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Hard-coding respect for problem symmetries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F954E7-84C6-42E9-852C-6148CA666155}"/>
              </a:ext>
            </a:extLst>
          </p:cNvPr>
          <p:cNvSpPr txBox="1"/>
          <p:nvPr/>
        </p:nvSpPr>
        <p:spPr>
          <a:xfrm>
            <a:off x="7441955" y="3006741"/>
            <a:ext cx="2111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Including regularization in the loss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L2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719738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D6A11-ACFC-4EF3-8362-D7E78618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L2 regularization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6E002A-5912-4440-83E8-28A73BCA03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common example of regularization is L2 regularization</a:t>
                </a:r>
              </a:p>
              <a:p>
                <a:r>
                  <a:rPr lang="en-US" dirty="0"/>
                  <a:t>In the linear classifier, the mode of over-fitting is with large weights being assigned to pixels with high intensity values</a:t>
                </a:r>
              </a:p>
              <a:p>
                <a:r>
                  <a:rPr lang="en-US" dirty="0"/>
                  <a:t>L2 regularization adds a penalty to the loss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𝑙𝑜𝑠𝑠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places a downward pressure on the weights and prevents any weight from becoming too large</a:t>
                </a:r>
              </a:p>
              <a:p>
                <a:pPr lvl="1"/>
                <a:r>
                  <a:rPr lang="en-US" dirty="0"/>
                  <a:t>λ is a parameter that controls the strength of the regularization</a:t>
                </a:r>
              </a:p>
              <a:p>
                <a:pPr lvl="2"/>
                <a:r>
                  <a:rPr lang="en-US" dirty="0"/>
                  <a:t>If λ is too low, then there’s no effect</a:t>
                </a:r>
              </a:p>
              <a:p>
                <a:pPr lvl="2"/>
                <a:r>
                  <a:rPr lang="en-US" dirty="0"/>
                  <a:t>If λ is too high, then learning is hard, and models will be underfit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6E002A-5912-4440-83E8-28A73BCA0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71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6348-CC7E-4293-9B4C-CFE42320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L1 regularization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888D62-E353-4352-B4D1-3B742C4748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 an aside, L1 regularization can also be used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𝑙𝑜𝑠𝑠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This loss is often used in linear regression (e.g., Lasso)</a:t>
                </a:r>
              </a:p>
              <a:p>
                <a:r>
                  <a:rPr lang="en-US" dirty="0"/>
                  <a:t>The L1 loss encourages sparse weights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for many </a:t>
                </a:r>
                <a:r>
                  <a:rPr lang="en-US" dirty="0" err="1"/>
                  <a:t>i</a:t>
                </a:r>
                <a:r>
                  <a:rPr lang="en-US" dirty="0"/>
                  <a:t>, j)</a:t>
                </a:r>
              </a:p>
              <a:p>
                <a:r>
                  <a:rPr lang="en-US" dirty="0"/>
                  <a:t>The L1 loss can be used in some cases for regularization and to encourage interpretability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888D62-E353-4352-B4D1-3B742C4748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74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DAA4-C2B3-46B1-A765-D5ADEA4C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7F91-62B1-45FC-8258-22EE43600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weights are initialized has a large impact on model training</a:t>
            </a:r>
          </a:p>
          <a:p>
            <a:pPr lvl="1"/>
            <a:r>
              <a:rPr lang="en-US" dirty="0"/>
              <a:t>Poorly initialized models can have gradients vanish or explode</a:t>
            </a:r>
          </a:p>
          <a:p>
            <a:pPr lvl="1"/>
            <a:r>
              <a:rPr lang="en-US" dirty="0"/>
              <a:t>Even if they train, most of the training time is spent figuring out how to leave the bad area of parameter space</a:t>
            </a:r>
          </a:p>
          <a:p>
            <a:pPr lvl="1"/>
            <a:r>
              <a:rPr lang="en-US" dirty="0"/>
              <a:t>This issue is primarily solved</a:t>
            </a:r>
          </a:p>
          <a:p>
            <a:r>
              <a:rPr lang="en-US" dirty="0"/>
              <a:t>The most common initialization settings include:</a:t>
            </a:r>
          </a:p>
          <a:p>
            <a:pPr lvl="1"/>
            <a:r>
              <a:rPr lang="en-US" dirty="0" err="1"/>
              <a:t>Kaiming</a:t>
            </a:r>
            <a:r>
              <a:rPr lang="en-US" dirty="0"/>
              <a:t> or He initialization: Only depends on the number of input channels. Preserves mean and standard deviation of weight layers. </a:t>
            </a:r>
          </a:p>
          <a:p>
            <a:pPr lvl="1"/>
            <a:r>
              <a:rPr lang="en-US" dirty="0" err="1"/>
              <a:t>Glorot</a:t>
            </a:r>
            <a:r>
              <a:rPr lang="en-US" dirty="0"/>
              <a:t> or Xavier initialization: Depends on both the number of input and output channels. </a:t>
            </a:r>
          </a:p>
          <a:p>
            <a:pPr lvl="1"/>
            <a:r>
              <a:rPr lang="en-US" dirty="0"/>
              <a:t>Orthogonal initialization: Weight matrices are constrained to be orthogonal, preserving the independence of the input signal.</a:t>
            </a:r>
          </a:p>
        </p:txBody>
      </p:sp>
    </p:spTree>
    <p:extLst>
      <p:ext uri="{BB962C8B-B14F-4D97-AF65-F5344CB8AC3E}">
        <p14:creationId xmlns:p14="http://schemas.microsoft.com/office/powerpoint/2010/main" val="146807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A2AD-A263-4AA3-8E0A-CF8A58B8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0743E-6A1E-4EC2-923A-63932B9BF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654"/>
            <a:ext cx="10515600" cy="4782846"/>
          </a:xfrm>
        </p:spPr>
        <p:txBody>
          <a:bodyPr>
            <a:normAutofit/>
          </a:bodyPr>
          <a:lstStyle/>
          <a:p>
            <a:r>
              <a:rPr lang="en-US" dirty="0"/>
              <a:t>Most software libraries have default initialization settings for deep learning layers</a:t>
            </a:r>
          </a:p>
          <a:p>
            <a:r>
              <a:rPr lang="en-US" dirty="0"/>
              <a:t>For most cases, changing the default setting isn’t necessary</a:t>
            </a:r>
          </a:p>
          <a:p>
            <a:pPr lvl="1"/>
            <a:r>
              <a:rPr lang="en-US" dirty="0"/>
              <a:t>Exceptions include custom layers and when things aren’t working</a:t>
            </a:r>
          </a:p>
          <a:p>
            <a:r>
              <a:rPr lang="en-US" dirty="0"/>
              <a:t>Practical advice:</a:t>
            </a:r>
          </a:p>
          <a:p>
            <a:pPr lvl="1"/>
            <a:r>
              <a:rPr lang="en-US" dirty="0"/>
              <a:t>Pay close attention to custom layers</a:t>
            </a:r>
          </a:p>
          <a:p>
            <a:pPr lvl="1"/>
            <a:r>
              <a:rPr lang="en-US" dirty="0"/>
              <a:t>Avoid initialization with zero values – it can be very hard to leave local minima</a:t>
            </a:r>
          </a:p>
          <a:p>
            <a:pPr lvl="1"/>
            <a:r>
              <a:rPr lang="en-US" dirty="0"/>
              <a:t>Compare the model performance to random chance – poor initializations will often perform worse than this</a:t>
            </a:r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910140-A749-7339-C2E3-5D8B7502E3FE}"/>
              </a:ext>
            </a:extLst>
          </p:cNvPr>
          <p:cNvSpPr txBox="1">
            <a:spLocks/>
          </p:cNvSpPr>
          <p:nvPr/>
        </p:nvSpPr>
        <p:spPr>
          <a:xfrm>
            <a:off x="838200" y="4452661"/>
            <a:ext cx="10515600" cy="219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7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FE66-1C97-7930-00C1-3BB87071C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Initialization: pretrained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D058-D44B-3F18-4DC3-3958E19A8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network spends time learning non-task-specific things</a:t>
            </a:r>
          </a:p>
          <a:p>
            <a:pPr lvl="1"/>
            <a:r>
              <a:rPr lang="en-US" dirty="0"/>
              <a:t>E.g., correlations between amino acids, ”what is an edge, ” etc.</a:t>
            </a:r>
          </a:p>
          <a:p>
            <a:r>
              <a:rPr lang="en-US" dirty="0"/>
              <a:t>This is a problem when data is expensive</a:t>
            </a:r>
          </a:p>
          <a:p>
            <a:r>
              <a:rPr lang="en-US" dirty="0"/>
              <a:t>A good solution is to use include a pre-trained network as part of your model and then perform additional training (fine tuning) on your own data  </a:t>
            </a:r>
          </a:p>
          <a:p>
            <a:r>
              <a:rPr lang="en-US" dirty="0" err="1"/>
              <a:t>HuggingFace</a:t>
            </a:r>
            <a:r>
              <a:rPr lang="en-US" dirty="0"/>
              <a:t> and </a:t>
            </a:r>
            <a:r>
              <a:rPr lang="en-US" dirty="0" err="1"/>
              <a:t>Keras</a:t>
            </a:r>
            <a:r>
              <a:rPr lang="en-US" dirty="0"/>
              <a:t> Applications are good sources of pre-trained networks</a:t>
            </a:r>
          </a:p>
        </p:txBody>
      </p:sp>
    </p:spTree>
    <p:extLst>
      <p:ext uri="{BB962C8B-B14F-4D97-AF65-F5344CB8AC3E}">
        <p14:creationId xmlns:p14="http://schemas.microsoft.com/office/powerpoint/2010/main" val="3573156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78480-927A-2142-D4B4-4E5E2017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Pretrained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001EF-17D9-5C8F-4AD4-12C363640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Can significantly improve training time</a:t>
            </a:r>
          </a:p>
          <a:p>
            <a:pPr lvl="1"/>
            <a:r>
              <a:rPr lang="en-US" dirty="0"/>
              <a:t>Can efficiently use task-specific data</a:t>
            </a:r>
          </a:p>
          <a:p>
            <a:pPr lvl="1"/>
            <a:r>
              <a:rPr lang="en-US" dirty="0"/>
              <a:t>Can make use of unlabeled data for pretraining </a:t>
            </a:r>
          </a:p>
          <a:p>
            <a:pPr lvl="2"/>
            <a:r>
              <a:rPr lang="en-US" dirty="0"/>
              <a:t>Usually, unlabeled data vastly outnumbers labeled data! </a:t>
            </a:r>
          </a:p>
        </p:txBody>
      </p:sp>
    </p:spTree>
    <p:extLst>
      <p:ext uri="{BB962C8B-B14F-4D97-AF65-F5344CB8AC3E}">
        <p14:creationId xmlns:p14="http://schemas.microsoft.com/office/powerpoint/2010/main" val="243211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BF51-8B58-4B6E-ADCD-B6231E96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6FA0462-20D6-4A50-A61D-3E18F1724D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477407"/>
                <a:ext cx="10515600" cy="169955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6FA0462-20D6-4A50-A61D-3E18F1724D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477407"/>
                <a:ext cx="10515600" cy="169955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5 things that scare and stress your cat - Times of India">
            <a:extLst>
              <a:ext uri="{FF2B5EF4-FFF2-40B4-BE49-F238E27FC236}">
                <a16:creationId xmlns:a16="http://schemas.microsoft.com/office/drawing/2014/main" id="{2D3C6483-5F86-48E4-9BF2-034B8EC3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213491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Help a Puppy Who Isn't Gaining Weight | PetMD">
            <a:extLst>
              <a:ext uri="{FF2B5EF4-FFF2-40B4-BE49-F238E27FC236}">
                <a16:creationId xmlns:a16="http://schemas.microsoft.com/office/drawing/2014/main" id="{1CA89C87-A6AF-4155-B2D0-ADA4E7AD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97" y="216110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96123-773A-4AB3-9B40-94AB5A2FFAE3}"/>
              </a:ext>
            </a:extLst>
          </p:cNvPr>
          <p:cNvSpPr txBox="1"/>
          <p:nvPr/>
        </p:nvSpPr>
        <p:spPr>
          <a:xfrm>
            <a:off x="3856670" y="1775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A5123-DCBE-4420-87C0-96BF40AD70C6}"/>
              </a:ext>
            </a:extLst>
          </p:cNvPr>
          <p:cNvSpPr txBox="1"/>
          <p:nvPr/>
        </p:nvSpPr>
        <p:spPr>
          <a:xfrm>
            <a:off x="7530454" y="1775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</a:t>
            </a:r>
          </a:p>
        </p:txBody>
      </p:sp>
    </p:spTree>
    <p:extLst>
      <p:ext uri="{BB962C8B-B14F-4D97-AF65-F5344CB8AC3E}">
        <p14:creationId xmlns:p14="http://schemas.microsoft.com/office/powerpoint/2010/main" val="148727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thematics | Free Full-Text | A Masked Self-Supervised Pretraining Method  for Face Parsing">
            <a:extLst>
              <a:ext uri="{FF2B5EF4-FFF2-40B4-BE49-F238E27FC236}">
                <a16:creationId xmlns:a16="http://schemas.microsoft.com/office/drawing/2014/main" id="{AACD37F7-77A9-2852-7A35-52EA4990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383045"/>
            <a:ext cx="8621507" cy="58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FE63A-EE1D-DBC4-BE9C-D55DE3DE5956}"/>
              </a:ext>
            </a:extLst>
          </p:cNvPr>
          <p:cNvSpPr txBox="1"/>
          <p:nvPr/>
        </p:nvSpPr>
        <p:spPr>
          <a:xfrm>
            <a:off x="143797" y="6211669"/>
            <a:ext cx="8808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 from: https://</a:t>
            </a:r>
            <a:r>
              <a:rPr lang="en-US" dirty="0" err="1"/>
              <a:t>www.mdpi.com</a:t>
            </a:r>
            <a:r>
              <a:rPr lang="en-US" dirty="0"/>
              <a:t>/mathematics/mathematics-10-02002/</a:t>
            </a:r>
            <a:r>
              <a:rPr lang="en-US" dirty="0" err="1"/>
              <a:t>article_deploy</a:t>
            </a:r>
            <a:r>
              <a:rPr lang="en-US" dirty="0"/>
              <a:t>/html/images/mathematics-10-02002-g001.png</a:t>
            </a:r>
          </a:p>
        </p:txBody>
      </p:sp>
    </p:spTree>
    <p:extLst>
      <p:ext uri="{BB962C8B-B14F-4D97-AF65-F5344CB8AC3E}">
        <p14:creationId xmlns:p14="http://schemas.microsoft.com/office/powerpoint/2010/main" val="2509266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78480-927A-2142-D4B4-4E5E2017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Pretrained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001EF-17D9-5C8F-4AD4-12C363640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Can significantly improve training time</a:t>
            </a:r>
          </a:p>
          <a:p>
            <a:pPr lvl="1"/>
            <a:r>
              <a:rPr lang="en-US" dirty="0"/>
              <a:t>Can efficiently use task-specific data</a:t>
            </a:r>
          </a:p>
          <a:p>
            <a:pPr lvl="1"/>
            <a:r>
              <a:rPr lang="en-US" dirty="0"/>
              <a:t>Can make use of unlabeled data for pretraining </a:t>
            </a:r>
          </a:p>
          <a:p>
            <a:pPr lvl="2"/>
            <a:r>
              <a:rPr lang="en-US" dirty="0"/>
              <a:t>Usually, unlabeled data vastly outnumbers labeled data! </a:t>
            </a:r>
          </a:p>
          <a:p>
            <a:pPr lvl="1"/>
            <a:r>
              <a:rPr lang="en-US" dirty="0"/>
              <a:t>Can access “expensive” weights</a:t>
            </a:r>
          </a:p>
          <a:p>
            <a:r>
              <a:rPr lang="en-US" dirty="0"/>
              <a:t>Drawbacks:</a:t>
            </a:r>
          </a:p>
          <a:p>
            <a:pPr lvl="1"/>
            <a:r>
              <a:rPr lang="en-US" dirty="0"/>
              <a:t>Limited ability to adjust parts of the model architecture</a:t>
            </a:r>
          </a:p>
          <a:p>
            <a:pPr lvl="1"/>
            <a:r>
              <a:rPr lang="en-US" dirty="0"/>
              <a:t>Can impose a constraint on which frameworks you can use</a:t>
            </a:r>
          </a:p>
          <a:p>
            <a:pPr lvl="1"/>
            <a:r>
              <a:rPr lang="en-US" dirty="0"/>
              <a:t>Requires reading and using another person’s code base</a:t>
            </a:r>
          </a:p>
        </p:txBody>
      </p:sp>
    </p:spTree>
    <p:extLst>
      <p:ext uri="{BB962C8B-B14F-4D97-AF65-F5344CB8AC3E}">
        <p14:creationId xmlns:p14="http://schemas.microsoft.com/office/powerpoint/2010/main" val="3456503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6599-5BD3-D768-C73B-188420AA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large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B3AC-9521-EB80-D4C3-57552AD2A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are expensive! Larger models can require hundreds of GPUs training over long periods of time</a:t>
            </a:r>
          </a:p>
          <a:p>
            <a:pPr lvl="1"/>
            <a:r>
              <a:rPr lang="en-US" dirty="0"/>
              <a:t>Marginal cost of ~1 USD/hour </a:t>
            </a:r>
          </a:p>
          <a:p>
            <a:r>
              <a:rPr lang="en-US" dirty="0"/>
              <a:t>Training larger models requires good CPUs, fast data I/O, and large memory bandwidth. </a:t>
            </a:r>
          </a:p>
          <a:p>
            <a:pPr lvl="1"/>
            <a:r>
              <a:rPr lang="en-US" dirty="0"/>
              <a:t>Specific hardware is required for fast read/write times. </a:t>
            </a:r>
          </a:p>
          <a:p>
            <a:r>
              <a:rPr lang="en-US" dirty="0"/>
              <a:t>Data acquisition and labeling: Quality data and labels are expensive!</a:t>
            </a:r>
          </a:p>
          <a:p>
            <a:pPr lvl="1"/>
            <a:r>
              <a:rPr lang="en-US" dirty="0"/>
              <a:t>Datasets can be expensive to acquire (e.g., cryo-EM for neuron tracing)</a:t>
            </a:r>
          </a:p>
          <a:p>
            <a:pPr lvl="1"/>
            <a:r>
              <a:rPr lang="en-US" dirty="0"/>
              <a:t>Labeling is also expensive - a good labeler without domain knowledge is ~6 USD/hour. Domain experts can cost over ~100 USD/hour</a:t>
            </a:r>
          </a:p>
        </p:txBody>
      </p:sp>
    </p:spTree>
    <p:extLst>
      <p:ext uri="{BB962C8B-B14F-4D97-AF65-F5344CB8AC3E}">
        <p14:creationId xmlns:p14="http://schemas.microsoft.com/office/powerpoint/2010/main" val="1609165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29AAB4C-917C-0757-A360-3FDB5CA4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755609"/>
            <a:ext cx="103505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653F7-7AEC-6885-BAA5-4E615A4E66D4}"/>
              </a:ext>
            </a:extLst>
          </p:cNvPr>
          <p:cNvSpPr txBox="1"/>
          <p:nvPr/>
        </p:nvSpPr>
        <p:spPr>
          <a:xfrm>
            <a:off x="920749" y="5478494"/>
            <a:ext cx="10350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 from </a:t>
            </a:r>
            <a:r>
              <a:rPr lang="en-US" dirty="0">
                <a:hlinkClick r:id="rId3"/>
              </a:rPr>
              <a:t>http://www.nextplatform.com/wp-content/uploads/2022/12/cerebras-model-training-price-table.jpg</a:t>
            </a:r>
            <a:r>
              <a:rPr lang="en-US" dirty="0"/>
              <a:t>. Estimation of costs for training LLMs. </a:t>
            </a:r>
          </a:p>
        </p:txBody>
      </p:sp>
    </p:spTree>
    <p:extLst>
      <p:ext uri="{BB962C8B-B14F-4D97-AF65-F5344CB8AC3E}">
        <p14:creationId xmlns:p14="http://schemas.microsoft.com/office/powerpoint/2010/main" val="2147487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CA6C-B52D-47C6-8627-887C2B99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3E7D-0AB5-4EFA-8A79-D8EA71B00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Data annotation is one of the most important parts of developing deep learning methods</a:t>
            </a:r>
          </a:p>
          <a:p>
            <a:r>
              <a:rPr lang="en-US" dirty="0"/>
              <a:t>The information to perform the desired task is stored in the labels</a:t>
            </a:r>
          </a:p>
          <a:p>
            <a:r>
              <a:rPr lang="en-US" dirty="0"/>
              <a:t>The type of each possible label differs substantially, and the utility of each type depends on the problem you need to solve</a:t>
            </a:r>
          </a:p>
          <a:p>
            <a:r>
              <a:rPr lang="en-US" dirty="0"/>
              <a:t>Labels are often generated by human experts</a:t>
            </a:r>
          </a:p>
          <a:p>
            <a:pPr lvl="1"/>
            <a:r>
              <a:rPr lang="en-US" dirty="0"/>
              <a:t>But not always. Machine and novice generated labels can be useful if used correctly</a:t>
            </a:r>
          </a:p>
          <a:p>
            <a:r>
              <a:rPr lang="en-US" dirty="0"/>
              <a:t>Labels vary by cost and difficulty – think carefully about what you need</a:t>
            </a:r>
          </a:p>
          <a:p>
            <a:r>
              <a:rPr lang="en-US" dirty="0"/>
              <a:t>There are methods to use weaker labels to perform tasks if “ideal” labels are too difficult to obtain</a:t>
            </a:r>
          </a:p>
        </p:txBody>
      </p:sp>
    </p:spTree>
    <p:extLst>
      <p:ext uri="{BB962C8B-B14F-4D97-AF65-F5344CB8AC3E}">
        <p14:creationId xmlns:p14="http://schemas.microsoft.com/office/powerpoint/2010/main" val="1510827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CA6C-B52D-47C6-8627-887C2B99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Image-level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3E7D-0AB5-4EFA-8A79-D8EA71B0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54285"/>
            <a:ext cx="10515600" cy="18226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An integer label for each image denoting which class that image belongs to</a:t>
            </a:r>
          </a:p>
          <a:p>
            <a:r>
              <a:rPr lang="en-US" dirty="0"/>
              <a:t>The labels can also be in a one-hot encoded format</a:t>
            </a:r>
          </a:p>
          <a:p>
            <a:pPr lvl="1"/>
            <a:r>
              <a:rPr lang="en-US" dirty="0"/>
              <a:t>This is easier to use for machine learning purposes – we often convert from integer labels to one hot encoding </a:t>
            </a:r>
          </a:p>
          <a:p>
            <a:r>
              <a:rPr lang="en-US" dirty="0"/>
              <a:t>Relatively inexpensive to obtain</a:t>
            </a:r>
          </a:p>
          <a:p>
            <a:pPr lvl="1"/>
            <a:r>
              <a:rPr lang="en-US" dirty="0"/>
              <a:t>Only one click per annotation</a:t>
            </a:r>
          </a:p>
        </p:txBody>
      </p:sp>
      <p:pic>
        <p:nvPicPr>
          <p:cNvPr id="8" name="Picture 4" descr="5 things that scare and stress your cat - Times of India">
            <a:extLst>
              <a:ext uri="{FF2B5EF4-FFF2-40B4-BE49-F238E27FC236}">
                <a16:creationId xmlns:a16="http://schemas.microsoft.com/office/drawing/2014/main" id="{1FF8ECA8-9305-4145-A85F-9109CB13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213491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ow to Help a Puppy Who Isn't Gaining Weight | PetMD">
            <a:extLst>
              <a:ext uri="{FF2B5EF4-FFF2-40B4-BE49-F238E27FC236}">
                <a16:creationId xmlns:a16="http://schemas.microsoft.com/office/drawing/2014/main" id="{3E9FF7AA-47BB-491C-9571-DC245AD1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97" y="216110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7BAE74-8276-42ED-A827-59CE076103C2}"/>
              </a:ext>
            </a:extLst>
          </p:cNvPr>
          <p:cNvSpPr txBox="1"/>
          <p:nvPr/>
        </p:nvSpPr>
        <p:spPr>
          <a:xfrm>
            <a:off x="3856670" y="1775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CE6F5-2844-46F6-B9C8-8578AB09FC94}"/>
              </a:ext>
            </a:extLst>
          </p:cNvPr>
          <p:cNvSpPr txBox="1"/>
          <p:nvPr/>
        </p:nvSpPr>
        <p:spPr>
          <a:xfrm>
            <a:off x="7530454" y="177597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</a:t>
            </a:r>
          </a:p>
        </p:txBody>
      </p:sp>
    </p:spTree>
    <p:extLst>
      <p:ext uri="{BB962C8B-B14F-4D97-AF65-F5344CB8AC3E}">
        <p14:creationId xmlns:p14="http://schemas.microsoft.com/office/powerpoint/2010/main" val="4015603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9E92-09DB-4FA7-B534-B0C64ABC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hot encoding</a:t>
            </a:r>
          </a:p>
        </p:txBody>
      </p:sp>
      <p:pic>
        <p:nvPicPr>
          <p:cNvPr id="4" name="Picture 8" descr="Image for post">
            <a:extLst>
              <a:ext uri="{FF2B5EF4-FFF2-40B4-BE49-F238E27FC236}">
                <a16:creationId xmlns:a16="http://schemas.microsoft.com/office/drawing/2014/main" id="{02EC563F-9288-4754-93B1-184298CF3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8480"/>
            <a:ext cx="10515600" cy="33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0E279-C9AB-4F8C-B9E4-3B01504491A3}"/>
              </a:ext>
            </a:extLst>
          </p:cNvPr>
          <p:cNvSpPr txBox="1"/>
          <p:nvPr/>
        </p:nvSpPr>
        <p:spPr>
          <a:xfrm>
            <a:off x="1007131" y="5661878"/>
            <a:ext cx="10177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Helper functions exist in ML libraries (e.g. </a:t>
            </a:r>
            <a:r>
              <a:rPr lang="en-US" sz="2400" dirty="0" err="1"/>
              <a:t>sklearn</a:t>
            </a:r>
            <a:r>
              <a:rPr lang="en-US" sz="2400" dirty="0"/>
              <a:t>) to convert categorical data into a one hot encoded format!</a:t>
            </a:r>
          </a:p>
        </p:txBody>
      </p:sp>
    </p:spTree>
    <p:extLst>
      <p:ext uri="{BB962C8B-B14F-4D97-AF65-F5344CB8AC3E}">
        <p14:creationId xmlns:p14="http://schemas.microsoft.com/office/powerpoint/2010/main" val="3741058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7EDF-C8A4-4F95-AC66-55911766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hot encoding</a:t>
            </a:r>
          </a:p>
        </p:txBody>
      </p:sp>
      <p:pic>
        <p:nvPicPr>
          <p:cNvPr id="16386" name="Picture 2" descr="One hot encoding DNA. One hot encoding is a way to represent… | by Elfermi  Rachid | Medium">
            <a:extLst>
              <a:ext uri="{FF2B5EF4-FFF2-40B4-BE49-F238E27FC236}">
                <a16:creationId xmlns:a16="http://schemas.microsoft.com/office/drawing/2014/main" id="{1FC56827-7C10-412B-9319-9A8BAB752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/>
        </p:blipFill>
        <p:spPr bwMode="auto">
          <a:xfrm>
            <a:off x="838200" y="2393584"/>
            <a:ext cx="10515600" cy="207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6BBC1-1107-4F5E-BC4B-FD402A3B5564}"/>
              </a:ext>
            </a:extLst>
          </p:cNvPr>
          <p:cNvSpPr txBox="1"/>
          <p:nvPr/>
        </p:nvSpPr>
        <p:spPr>
          <a:xfrm>
            <a:off x="838200" y="4903672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hot encoding is not just for labels! One hot encoding is used to convert sequences data into a machine learning friendly format. </a:t>
            </a:r>
          </a:p>
        </p:txBody>
      </p:sp>
    </p:spTree>
    <p:extLst>
      <p:ext uri="{BB962C8B-B14F-4D97-AF65-F5344CB8AC3E}">
        <p14:creationId xmlns:p14="http://schemas.microsoft.com/office/powerpoint/2010/main" val="2160276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CA6C-B52D-47C6-8627-887C2B99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Points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8B80524-DE4C-4733-AC95-35FAA0A846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list of coordinates (x, y) for each image</a:t>
            </a:r>
          </a:p>
          <a:p>
            <a:r>
              <a:rPr lang="en-US" dirty="0"/>
              <a:t>Relatively inexpensive to obtain</a:t>
            </a:r>
          </a:p>
          <a:p>
            <a:pPr lvl="1"/>
            <a:r>
              <a:rPr lang="en-US" dirty="0"/>
              <a:t>Only one click per annotation</a:t>
            </a:r>
          </a:p>
          <a:p>
            <a:endParaRPr lang="en-US" dirty="0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C2D8095-844A-4488-8F82-A36EA74E69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0200" y="2243488"/>
            <a:ext cx="3657600" cy="35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12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CA6C-B52D-47C6-8627-887C2B99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Bounding boxes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C7D98E-3EC2-493E-A80C-0152F22434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list of coordinate pairs for each image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ul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ul</a:t>
            </a:r>
            <a:r>
              <a:rPr lang="en-US" dirty="0"/>
              <a:t>), (</a:t>
            </a:r>
            <a:r>
              <a:rPr lang="en-US" dirty="0" err="1"/>
              <a:t>x</a:t>
            </a:r>
            <a:r>
              <a:rPr lang="en-US" baseline="-25000" dirty="0" err="1"/>
              <a:t>br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br</a:t>
            </a:r>
            <a:r>
              <a:rPr lang="en-US" dirty="0"/>
              <a:t>)</a:t>
            </a:r>
          </a:p>
          <a:p>
            <a:r>
              <a:rPr lang="en-US" dirty="0"/>
              <a:t>Used to train deep learning models for object detection</a:t>
            </a:r>
          </a:p>
          <a:p>
            <a:r>
              <a:rPr lang="en-US" dirty="0"/>
              <a:t>Relatively inexpensive to obtain</a:t>
            </a:r>
          </a:p>
          <a:p>
            <a:pPr lvl="1"/>
            <a:r>
              <a:rPr lang="en-US" dirty="0"/>
              <a:t>Only two clicks per annotation</a:t>
            </a:r>
          </a:p>
        </p:txBody>
      </p:sp>
      <p:pic>
        <p:nvPicPr>
          <p:cNvPr id="8" name="Picture 2" descr="https://cdn-images-1.medium.com/max/1600/0*Z4V4onSmJoPL44CH.">
            <a:extLst>
              <a:ext uri="{FF2B5EF4-FFF2-40B4-BE49-F238E27FC236}">
                <a16:creationId xmlns:a16="http://schemas.microsoft.com/office/drawing/2014/main" id="{EDB4A5A0-9CC5-4CCC-B2CD-E2E39506DA8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1" b="37313"/>
          <a:stretch/>
        </p:blipFill>
        <p:spPr bwMode="auto">
          <a:xfrm>
            <a:off x="838200" y="2429691"/>
            <a:ext cx="5044742" cy="31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0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BF51-8B58-4B6E-ADCD-B6231E96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547785-62EC-4DA4-8DFE-CD06B691A7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used the negative log likelihood of the correct class as our loss function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𝑙𝑜𝑠𝑠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𝑚𝑎𝑔𝑒𝑠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𝑐𝑜𝑟𝑟𝑒𝑐𝑡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We used stochastic gradient descent to train our classifier</a:t>
                </a:r>
              </a:p>
              <a:p>
                <a:pPr lvl="1"/>
                <a:r>
                  <a:rPr lang="en-US" dirty="0"/>
                  <a:t>Randomly select a batch of images</a:t>
                </a:r>
              </a:p>
              <a:p>
                <a:pPr lvl="1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Update the weights according to an update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𝑙𝑟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Continue until performance is adequate or the loss stops improving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547785-62EC-4DA4-8DFE-CD06B691A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597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7292-E2D7-4FA5-BA88-12010F5A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Pose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9EC040-D16B-4DBD-9A31-7F82CC6787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list of coordinate pairs for each image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ul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ul</a:t>
            </a:r>
            <a:r>
              <a:rPr lang="en-US" dirty="0"/>
              <a:t>), (</a:t>
            </a:r>
            <a:r>
              <a:rPr lang="en-US" dirty="0" err="1"/>
              <a:t>x</a:t>
            </a:r>
            <a:r>
              <a:rPr lang="en-US" baseline="-25000" dirty="0" err="1"/>
              <a:t>br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br</a:t>
            </a:r>
            <a:r>
              <a:rPr lang="en-US" dirty="0"/>
              <a:t>)</a:t>
            </a:r>
          </a:p>
          <a:p>
            <a:r>
              <a:rPr lang="en-US" dirty="0"/>
              <a:t>A list of coordinates for each annotation</a:t>
            </a:r>
          </a:p>
          <a:p>
            <a:pPr lvl="1"/>
            <a:r>
              <a:rPr lang="en-US" dirty="0"/>
              <a:t>One for each </a:t>
            </a:r>
            <a:r>
              <a:rPr lang="en-US" dirty="0" err="1"/>
              <a:t>keypoint</a:t>
            </a:r>
            <a:endParaRPr lang="en-US" dirty="0"/>
          </a:p>
          <a:p>
            <a:r>
              <a:rPr lang="en-US" dirty="0"/>
              <a:t>Relatively inexpensive</a:t>
            </a:r>
          </a:p>
          <a:p>
            <a:pPr lvl="1"/>
            <a:r>
              <a:rPr lang="en-US" dirty="0"/>
              <a:t>2-20 clicks per annotation</a:t>
            </a:r>
          </a:p>
        </p:txBody>
      </p:sp>
      <p:pic>
        <p:nvPicPr>
          <p:cNvPr id="13314" name="Picture 2" descr="pose estimation - localization of human joints">
            <a:extLst>
              <a:ext uri="{FF2B5EF4-FFF2-40B4-BE49-F238E27FC236}">
                <a16:creationId xmlns:a16="http://schemas.microsoft.com/office/drawing/2014/main" id="{27CD3F1B-0C7B-4990-9D27-1917D0840E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8998"/>
            <a:ext cx="5181600" cy="360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89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34C0-3ECC-4032-BB4A-432C9C35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Pixel-level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0FE6983-2DA5-4932-B221-F617FB8C3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paired “label image” for each image where each pixel has been given a pixel value denoting its label</a:t>
            </a:r>
          </a:p>
          <a:p>
            <a:pPr lvl="1"/>
            <a:r>
              <a:rPr lang="en-US" b="1" dirty="0"/>
              <a:t>Semantic segmentation</a:t>
            </a:r>
            <a:r>
              <a:rPr lang="en-US" dirty="0"/>
              <a:t>: Pixels are labeled by semantic meaning</a:t>
            </a:r>
          </a:p>
          <a:p>
            <a:pPr lvl="1"/>
            <a:r>
              <a:rPr lang="en-US" b="1" dirty="0"/>
              <a:t>Instance segmentation:</a:t>
            </a:r>
            <a:r>
              <a:rPr lang="en-US" dirty="0"/>
              <a:t> Pixels belonging to distinct objects are given unique integer ids</a:t>
            </a:r>
          </a:p>
          <a:p>
            <a:r>
              <a:rPr lang="en-US" dirty="0"/>
              <a:t>The most general type of label</a:t>
            </a:r>
          </a:p>
          <a:p>
            <a:pPr lvl="1"/>
            <a:r>
              <a:rPr lang="en-US" dirty="0"/>
              <a:t>Previous label types can be derived from pixel-level labels</a:t>
            </a:r>
          </a:p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Dozens of clicks or more per annotation, depending on the tool</a:t>
            </a:r>
          </a:p>
        </p:txBody>
      </p:sp>
      <p:pic>
        <p:nvPicPr>
          <p:cNvPr id="4" name="Picture 2" descr="https://cdn-images-1.medium.com/max/1600/0*Z4V4onSmJoPL44CH.">
            <a:extLst>
              <a:ext uri="{FF2B5EF4-FFF2-40B4-BE49-F238E27FC236}">
                <a16:creationId xmlns:a16="http://schemas.microsoft.com/office/drawing/2014/main" id="{0B678C88-12E3-41E6-A389-C1EFCD46A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t="3192" r="33520" b="36981"/>
          <a:stretch/>
        </p:blipFill>
        <p:spPr bwMode="auto">
          <a:xfrm>
            <a:off x="1487105" y="1825625"/>
            <a:ext cx="3431178" cy="20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dn-images-1.medium.com/max/1600/0*Z4V4onSmJoPL44CH.">
            <a:extLst>
              <a:ext uri="{FF2B5EF4-FFF2-40B4-BE49-F238E27FC236}">
                <a16:creationId xmlns:a16="http://schemas.microsoft.com/office/drawing/2014/main" id="{F932E79F-7268-4A07-88EB-FBC17B3805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2" t="3421" r="901" b="37881"/>
          <a:stretch/>
        </p:blipFill>
        <p:spPr bwMode="auto">
          <a:xfrm>
            <a:off x="1503027" y="4117818"/>
            <a:ext cx="3399334" cy="20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9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7582-5596-40F3-84D8-662238B2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Human-in-the-loop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0341AC-BBD9-4ADC-97A9-A651D0F0B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589" y="1825625"/>
            <a:ext cx="104248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82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33C1E-EA66-3EFF-1721-4842357C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Human-in-the-loop</a:t>
            </a:r>
          </a:p>
        </p:txBody>
      </p:sp>
      <p:pic>
        <p:nvPicPr>
          <p:cNvPr id="5" name="section-1.1a">
            <a:hlinkClick r:id="" action="ppaction://media"/>
            <a:extLst>
              <a:ext uri="{FF2B5EF4-FFF2-40B4-BE49-F238E27FC236}">
                <a16:creationId xmlns:a16="http://schemas.microsoft.com/office/drawing/2014/main" id="{3C7EBF90-E3B0-5269-9092-CFD2D8DA7FE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87575"/>
            <a:ext cx="5181600" cy="36274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8C607-2CAE-D8E7-588A-18352879D6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Integrated development of datasets and models can substantially reduce the amount of time to create labels</a:t>
            </a:r>
          </a:p>
          <a:p>
            <a:r>
              <a:rPr lang="en-US" dirty="0"/>
              <a:t>One recent example of this is Segment Anything by Meta</a:t>
            </a:r>
          </a:p>
          <a:p>
            <a:pPr lvl="1"/>
            <a:r>
              <a:rPr lang="en-US" dirty="0"/>
              <a:t>A model takes in a prompt (e.g., a point, a text description, etc.) and produces a mask</a:t>
            </a:r>
          </a:p>
          <a:p>
            <a:pPr lvl="1"/>
            <a:r>
              <a:rPr lang="en-US" dirty="0"/>
              <a:t>Creating masks can be reduced to a single click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D52D1-1EFB-792B-2E14-C62A0B53865D}"/>
              </a:ext>
            </a:extLst>
          </p:cNvPr>
          <p:cNvSpPr txBox="1"/>
          <p:nvPr/>
        </p:nvSpPr>
        <p:spPr>
          <a:xfrm>
            <a:off x="9898380" y="6495415"/>
            <a:ext cx="2293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https://segment-anything.com/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62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6338-4819-45B0-9046-BE5EAF67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annotation: Videos and higher-dimensional images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45B59-2A7D-4B83-8CB6-AB7FA6611A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All the previous label types can be used to label videos and higher dimensional images</a:t>
            </a:r>
          </a:p>
          <a:p>
            <a:r>
              <a:rPr lang="en-US" dirty="0"/>
              <a:t>Again the type of label is determined by the desired task</a:t>
            </a:r>
          </a:p>
          <a:p>
            <a:r>
              <a:rPr lang="en-US" dirty="0"/>
              <a:t>Multiple label types might be required </a:t>
            </a:r>
          </a:p>
          <a:p>
            <a:pPr lvl="1"/>
            <a:r>
              <a:rPr lang="en-US" dirty="0"/>
              <a:t>Example: Cell segmentation and cell tracking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3B349B7-8C76-4E23-B58E-E0C2AA84A3FA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1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A2AD-A263-4AA3-8E0A-CF8A58B8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software: Images</a:t>
            </a:r>
          </a:p>
        </p:txBody>
      </p:sp>
      <p:pic>
        <p:nvPicPr>
          <p:cNvPr id="7" name="Content Placeholder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F0E5105-6F32-490A-BAD5-0D5C8826CA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4" y="1825625"/>
            <a:ext cx="4768232" cy="435133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E8459F-22C7-46A0-A0FC-826832FF71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ImageJ</a:t>
            </a:r>
          </a:p>
          <a:p>
            <a:r>
              <a:rPr lang="en-US" dirty="0" err="1"/>
              <a:t>Napari</a:t>
            </a:r>
            <a:endParaRPr lang="en-US" dirty="0"/>
          </a:p>
          <a:p>
            <a:r>
              <a:rPr lang="en-US" dirty="0"/>
              <a:t>DeepCell Label</a:t>
            </a:r>
          </a:p>
          <a:p>
            <a:r>
              <a:rPr lang="en-US" dirty="0"/>
              <a:t>Other labeling tools exist based on the use case</a:t>
            </a:r>
          </a:p>
          <a:p>
            <a:pPr lvl="1"/>
            <a:r>
              <a:rPr lang="en-US" dirty="0"/>
              <a:t>E.g., neuron tracing, behavior analysis, etc.</a:t>
            </a:r>
          </a:p>
          <a:p>
            <a:r>
              <a:rPr lang="en-US" dirty="0"/>
              <a:t>Write your own!</a:t>
            </a:r>
          </a:p>
        </p:txBody>
      </p:sp>
    </p:spTree>
    <p:extLst>
      <p:ext uri="{BB962C8B-B14F-4D97-AF65-F5344CB8AC3E}">
        <p14:creationId xmlns:p14="http://schemas.microsoft.com/office/powerpoint/2010/main" val="1174702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8083-F8A7-4E71-9214-2539F667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889A8-1EB0-4912-8ED2-FAF1001EB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Unmanaged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75295-0775-41D1-9DD6-4400F858D2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unmanaged crowds, any worker in a crowd can work on any given task</a:t>
            </a:r>
          </a:p>
          <a:p>
            <a:r>
              <a:rPr lang="en-US" dirty="0"/>
              <a:t>Its on the job creator to identify who performs well and who doesn’t</a:t>
            </a:r>
          </a:p>
          <a:p>
            <a:r>
              <a:rPr lang="en-US" dirty="0"/>
              <a:t>Amazon Mechanical Turk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00E308-7B5C-4AEE-9AAA-9A1FADECD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 management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420227-283F-428D-BC23-A52D6F0A425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managed crowds, workers report to a manager who monitors productivity and progress</a:t>
            </a:r>
          </a:p>
          <a:p>
            <a:r>
              <a:rPr lang="en-US" dirty="0"/>
              <a:t>Managed crowds offer the opportunity for feedback and instruction</a:t>
            </a:r>
          </a:p>
          <a:p>
            <a:r>
              <a:rPr lang="en-US" dirty="0"/>
              <a:t>Management often requires a substantial overhead fee</a:t>
            </a:r>
          </a:p>
          <a:p>
            <a:r>
              <a:rPr lang="en-US" dirty="0"/>
              <a:t>Appen, </a:t>
            </a:r>
            <a:r>
              <a:rPr lang="en-US" dirty="0" err="1"/>
              <a:t>Anolytics</a:t>
            </a:r>
            <a:r>
              <a:rPr lang="en-US" dirty="0"/>
              <a:t>, </a:t>
            </a:r>
            <a:r>
              <a:rPr lang="en-US" dirty="0" err="1"/>
              <a:t>Labelbox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15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C3A89F7-2B51-4946-9EA9-35F8AA79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5B11E2-5855-4FF4-ACBA-2BCB8752F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Crowdsourcing reduces the expert labor but comes with a cost</a:t>
            </a:r>
          </a:p>
          <a:p>
            <a:pPr lvl="1"/>
            <a:r>
              <a:rPr lang="en-US" dirty="0"/>
              <a:t>Labeling software must be browser based and able to handle several people annotating a data collection</a:t>
            </a:r>
          </a:p>
          <a:p>
            <a:pPr lvl="1"/>
            <a:r>
              <a:rPr lang="en-US" dirty="0"/>
              <a:t>Data must be in a format amenable to novice labelers</a:t>
            </a:r>
          </a:p>
          <a:p>
            <a:pPr lvl="1"/>
            <a:r>
              <a:rPr lang="en-US" dirty="0"/>
              <a:t>Tasks must be structured for novice laborers </a:t>
            </a:r>
          </a:p>
          <a:p>
            <a:r>
              <a:rPr lang="en-US" dirty="0"/>
              <a:t>Novice labor costs ~USD $5-8 </a:t>
            </a:r>
          </a:p>
          <a:p>
            <a:pPr lvl="1"/>
            <a:r>
              <a:rPr lang="en-US" dirty="0"/>
              <a:t>If you’re paying more than this, you’re overpaying</a:t>
            </a:r>
          </a:p>
          <a:p>
            <a:pPr lvl="1"/>
            <a:r>
              <a:rPr lang="en-US" dirty="0"/>
              <a:t>Management fees vary by company</a:t>
            </a:r>
          </a:p>
          <a:p>
            <a:pPr lvl="2"/>
            <a:r>
              <a:rPr lang="en-US" dirty="0"/>
              <a:t>Platform fees ~$10</a:t>
            </a:r>
            <a:r>
              <a:rPr lang="en-US" baseline="30000" dirty="0"/>
              <a:t>4</a:t>
            </a:r>
            <a:endParaRPr lang="en-US" dirty="0"/>
          </a:p>
          <a:p>
            <a:pPr lvl="2"/>
            <a:r>
              <a:rPr lang="en-US" dirty="0"/>
              <a:t>Management fee ~25%</a:t>
            </a:r>
          </a:p>
          <a:p>
            <a:r>
              <a:rPr lang="en-US" dirty="0"/>
              <a:t>Most projects in the hobbyist phase do not need crowdsourcing</a:t>
            </a:r>
          </a:p>
        </p:txBody>
      </p:sp>
    </p:spTree>
    <p:extLst>
      <p:ext uri="{BB962C8B-B14F-4D97-AF65-F5344CB8AC3E}">
        <p14:creationId xmlns:p14="http://schemas.microsoft.com/office/powerpoint/2010/main" val="3689677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9328-3084-46DC-99FE-CB2A322A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annotation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BAC95-9E82-4D00-AB9B-801FD1E03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E5A835-60C1-4682-9672-AB950367A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Token level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3C0F2FDD-CD83-4ED1-A04B-221912670A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3" t="49415" b="1"/>
          <a:stretch/>
        </p:blipFill>
        <p:spPr bwMode="auto">
          <a:xfrm>
            <a:off x="1742463" y="2877601"/>
            <a:ext cx="3352435" cy="33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6B907A05-8BBC-45A8-B846-06177F827A4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28795"/>
            <a:ext cx="5183188" cy="3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52BCCF-F2EF-4022-A5B5-68F98CF6B237}"/>
              </a:ext>
            </a:extLst>
          </p:cNvPr>
          <p:cNvSpPr txBox="1"/>
          <p:nvPr/>
        </p:nvSpPr>
        <p:spPr>
          <a:xfrm>
            <a:off x="776498" y="6189662"/>
            <a:ext cx="1063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While sequences have their nuance, we can think of them as 1-dimensional images</a:t>
            </a:r>
          </a:p>
        </p:txBody>
      </p:sp>
    </p:spTree>
    <p:extLst>
      <p:ext uri="{BB962C8B-B14F-4D97-AF65-F5344CB8AC3E}">
        <p14:creationId xmlns:p14="http://schemas.microsoft.com/office/powerpoint/2010/main" val="1427336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1531DF-548B-927D-64C4-62B787FE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annotation: Labels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16CCE2-D976-FAC7-F8E5-186753DFA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with images, the label format depends on the task</a:t>
            </a:r>
          </a:p>
          <a:p>
            <a:r>
              <a:rPr lang="en-US" dirty="0"/>
              <a:t>Some common tasks include:</a:t>
            </a:r>
          </a:p>
          <a:p>
            <a:pPr lvl="1"/>
            <a:r>
              <a:rPr lang="en-US" dirty="0"/>
              <a:t>Secondary structure prediction (</a:t>
            </a:r>
            <a:r>
              <a:rPr lang="en-US" dirty="0">
                <a:solidFill>
                  <a:schemeClr val="accent1"/>
                </a:solidFill>
              </a:rPr>
              <a:t>classification</a:t>
            </a:r>
            <a:r>
              <a:rPr lang="en-US" dirty="0"/>
              <a:t>): Labels are categorical labels designating helix, strand, or other. </a:t>
            </a:r>
          </a:p>
          <a:p>
            <a:pPr lvl="1"/>
            <a:r>
              <a:rPr lang="en-US" dirty="0"/>
              <a:t>Contact prediction (</a:t>
            </a:r>
            <a:r>
              <a:rPr lang="en-US" dirty="0">
                <a:solidFill>
                  <a:schemeClr val="accent1"/>
                </a:solidFill>
              </a:rPr>
              <a:t>classification</a:t>
            </a:r>
            <a:r>
              <a:rPr lang="en-US" dirty="0"/>
              <a:t>): Pairwise amino acid task. Labels are {0, 1}, designating whether amino acids are in contact. </a:t>
            </a:r>
          </a:p>
          <a:p>
            <a:pPr lvl="1"/>
            <a:r>
              <a:rPr lang="en-US" dirty="0"/>
              <a:t>Remote homology detection (</a:t>
            </a:r>
            <a:r>
              <a:rPr lang="en-US" dirty="0">
                <a:solidFill>
                  <a:schemeClr val="accent1"/>
                </a:solidFill>
              </a:rPr>
              <a:t>classification</a:t>
            </a:r>
            <a:r>
              <a:rPr lang="en-US" dirty="0"/>
              <a:t>): Each protein is mapped to a categorical label {1, …, 1195}. Each integer represents a different protein fold. </a:t>
            </a:r>
          </a:p>
          <a:p>
            <a:pPr lvl="1"/>
            <a:r>
              <a:rPr lang="en-US" dirty="0"/>
              <a:t>Fluorescence landscape prediction (</a:t>
            </a:r>
            <a:r>
              <a:rPr lang="en-US" dirty="0">
                <a:solidFill>
                  <a:schemeClr val="accent2"/>
                </a:solidFill>
              </a:rPr>
              <a:t>regression</a:t>
            </a:r>
            <a:r>
              <a:rPr lang="en-US" dirty="0"/>
              <a:t>): Regression task, predict log fluorescence intensity.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A26C7-8F6F-AB55-FB69-B56657AFD440}"/>
              </a:ext>
            </a:extLst>
          </p:cNvPr>
          <p:cNvSpPr txBox="1"/>
          <p:nvPr/>
        </p:nvSpPr>
        <p:spPr>
          <a:xfrm>
            <a:off x="7505700" y="6492875"/>
            <a:ext cx="4800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https://academic.oup.com/bioinformatics/article/34/8/1295/4708302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775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8262-BE93-40D7-9F10-27C9E7CF5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DA2F-F684-47B8-8420-CB7B9D590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left out some important details, so here we will go over them</a:t>
            </a:r>
          </a:p>
          <a:p>
            <a:r>
              <a:rPr lang="en-US" dirty="0"/>
              <a:t>Backpropagation: What about more complicated functions?</a:t>
            </a:r>
          </a:p>
          <a:p>
            <a:r>
              <a:rPr lang="en-US" dirty="0"/>
              <a:t>Regularization: What is overfitting and how do we deal with it?</a:t>
            </a:r>
          </a:p>
          <a:p>
            <a:r>
              <a:rPr lang="en-US" dirty="0"/>
              <a:t>Training data: Where do we get our labeled training data from?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63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A2AD-A263-4AA3-8E0A-CF8A58B8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annotation: Labeling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0743E-6A1E-4EC2-923A-63932B9BF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Labeling sequences usually relies on data from sequencing assays</a:t>
            </a:r>
          </a:p>
          <a:p>
            <a:r>
              <a:rPr lang="en-US" dirty="0"/>
              <a:t>Creating labels is usually a programming task</a:t>
            </a:r>
          </a:p>
        </p:txBody>
      </p:sp>
    </p:spTree>
    <p:extLst>
      <p:ext uri="{BB962C8B-B14F-4D97-AF65-F5344CB8AC3E}">
        <p14:creationId xmlns:p14="http://schemas.microsoft.com/office/powerpoint/2010/main" val="1878574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EAEE-3AE5-1A62-7418-7BE4695C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Annotation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234E0-BA92-BBA0-4A40-6A764181D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Labels still depend on the task!</a:t>
            </a:r>
          </a:p>
          <a:p>
            <a:r>
              <a:rPr lang="en-US" dirty="0"/>
              <a:t>Regression tasks: any molecular property regression!</a:t>
            </a:r>
          </a:p>
          <a:p>
            <a:pPr lvl="1"/>
            <a:r>
              <a:rPr lang="en-US" dirty="0"/>
              <a:t>QM9: quantum energy levels</a:t>
            </a:r>
          </a:p>
          <a:p>
            <a:pPr lvl="1"/>
            <a:r>
              <a:rPr lang="en-US" dirty="0"/>
              <a:t>Aqueous solubility</a:t>
            </a:r>
          </a:p>
          <a:p>
            <a:pPr lvl="1"/>
            <a:r>
              <a:rPr lang="en-US" dirty="0"/>
              <a:t>Accelerated molecular dynamics simulations</a:t>
            </a:r>
          </a:p>
          <a:p>
            <a:pPr lvl="1"/>
            <a:r>
              <a:rPr lang="en-US" dirty="0"/>
              <a:t>Folding (via torsion angles)</a:t>
            </a:r>
          </a:p>
          <a:p>
            <a:r>
              <a:rPr lang="en-US" dirty="0"/>
              <a:t>Structural reconstruction (e.g., cryo-EM): Labels are the final 3D structure, inputs are 2D images</a:t>
            </a:r>
          </a:p>
          <a:p>
            <a:r>
              <a:rPr lang="en-US" dirty="0"/>
              <a:t>Molecular docking: Labels are the location and pose of the docked molecule</a:t>
            </a:r>
          </a:p>
        </p:txBody>
      </p:sp>
    </p:spTree>
    <p:extLst>
      <p:ext uri="{BB962C8B-B14F-4D97-AF65-F5344CB8AC3E}">
        <p14:creationId xmlns:p14="http://schemas.microsoft.com/office/powerpoint/2010/main" val="95749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requires us to compute the gradient of our loss function</a:t>
                </a:r>
              </a:p>
              <a:p>
                <a:r>
                  <a:rPr lang="en-US" dirty="0"/>
                  <a:t>Model sizes are too large for us to estimate this numerically</a:t>
                </a:r>
              </a:p>
              <a:p>
                <a:pPr lvl="1"/>
                <a:r>
                  <a:rPr lang="en-US" dirty="0"/>
                  <a:t>E.g.,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Computing this is very time intensive if we must do this millions of times</a:t>
                </a:r>
              </a:p>
              <a:p>
                <a:r>
                  <a:rPr lang="en-US" dirty="0"/>
                  <a:t>The structure of deep learning models and some calculus allow us to compute these gradients analytically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00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58A9-548E-4787-B738-A95376F7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07263"/>
            <a:ext cx="10515600" cy="16696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mathematical structure of deep learning models is compositional</a:t>
            </a:r>
          </a:p>
          <a:p>
            <a:r>
              <a:rPr lang="en-US" dirty="0"/>
              <a:t>Deep learning models are composed of layers</a:t>
            </a:r>
          </a:p>
          <a:p>
            <a:r>
              <a:rPr lang="en-US" dirty="0"/>
              <a:t>These layers specify specific mathematical operations</a:t>
            </a:r>
          </a:p>
          <a:p>
            <a:pPr lvl="1"/>
            <a:r>
              <a:rPr lang="en-US" dirty="0"/>
              <a:t>Example: Matrix multiplication with weights, activation function, </a:t>
            </a:r>
            <a:r>
              <a:rPr lang="en-US" dirty="0" err="1"/>
              <a:t>softmax</a:t>
            </a:r>
            <a:r>
              <a:rPr lang="en-US" dirty="0"/>
              <a:t> transform, etc.</a:t>
            </a:r>
          </a:p>
        </p:txBody>
      </p:sp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82EF46A2-CEFE-4AB8-BA3A-EEFFAE1B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7" y="1344963"/>
            <a:ext cx="43148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332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9"/>
                <a:ext cx="6048122" cy="448627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Layers can be viewed as functions that receive an input and return an output</a:t>
                </a:r>
              </a:p>
              <a:p>
                <a:pPr lvl="1"/>
                <a:r>
                  <a:rPr lang="en-US" dirty="0"/>
                  <a:t>Layer 0, Layer 1, Layer 2, … -&gt; f</a:t>
                </a:r>
                <a:r>
                  <a:rPr lang="en-US" baseline="-25000" dirty="0"/>
                  <a:t>0</a:t>
                </a:r>
                <a:r>
                  <a:rPr lang="en-US" dirty="0"/>
                  <a:t>, f</a:t>
                </a:r>
                <a:r>
                  <a:rPr lang="en-US" baseline="-25000" dirty="0"/>
                  <a:t>1</a:t>
                </a:r>
                <a:r>
                  <a:rPr lang="en-US" dirty="0"/>
                  <a:t>, f</a:t>
                </a:r>
                <a:r>
                  <a:rPr lang="en-US" baseline="-25000" dirty="0"/>
                  <a:t>2</a:t>
                </a:r>
                <a:r>
                  <a:rPr lang="en-US" dirty="0"/>
                  <a:t>, …</a:t>
                </a:r>
              </a:p>
              <a:p>
                <a:r>
                  <a:rPr lang="en-US" dirty="0"/>
                  <a:t>The output of one layer is the input of the next</a:t>
                </a:r>
              </a:p>
              <a:p>
                <a:r>
                  <a:rPr lang="en-US" b="0" dirty="0"/>
                  <a:t>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Layer 0 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Layer 1 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Layer 2 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…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9"/>
                <a:ext cx="6048122" cy="4486274"/>
              </a:xfrm>
              <a:blipFill>
                <a:blip r:embed="rId2"/>
                <a:stretch>
                  <a:fillRect l="-1815" t="-2989" r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82EF46A2-CEFE-4AB8-BA3A-EEFFAE1B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40" y="1853076"/>
            <a:ext cx="4996508" cy="36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1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6CBC-2791-4D07-886B-8CD075AE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507263"/>
                <a:ext cx="10515600" cy="16696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Model 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To find the gradient of the model output, we need to be able to compute the partial derivative with respect to any weight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158A9-548E-4787-B738-A95376F7BB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507263"/>
                <a:ext cx="10515600" cy="1669699"/>
              </a:xfrm>
              <a:blipFill>
                <a:blip r:embed="rId2"/>
                <a:stretch>
                  <a:fillRect l="-1043" b="-4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82EF46A2-CEFE-4AB8-BA3A-EEFFAE1B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7" y="1344963"/>
            <a:ext cx="43148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36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B5345102872449B73D62A7EF48A01" ma:contentTypeVersion="12" ma:contentTypeDescription="Create a new document." ma:contentTypeScope="" ma:versionID="83d524c6cf16e187fbc5b507fa6b24a0">
  <xsd:schema xmlns:xsd="http://www.w3.org/2001/XMLSchema" xmlns:xs="http://www.w3.org/2001/XMLSchema" xmlns:p="http://schemas.microsoft.com/office/2006/metadata/properties" xmlns:ns3="130bc1a2-0f69-44ca-9455-7bafa5c6b4c8" xmlns:ns4="244100b2-323f-4273-a093-58d539e2a967" targetNamespace="http://schemas.microsoft.com/office/2006/metadata/properties" ma:root="true" ma:fieldsID="abfb236be3c4f37ff8ad436156398973" ns3:_="" ns4:_="">
    <xsd:import namespace="130bc1a2-0f69-44ca-9455-7bafa5c6b4c8"/>
    <xsd:import namespace="244100b2-323f-4273-a093-58d539e2a9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bc1a2-0f69-44ca-9455-7bafa5c6b4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4100b2-323f-4273-a093-58d539e2a9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6443DA-E8F6-4730-A041-0919E54A1A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0bc1a2-0f69-44ca-9455-7bafa5c6b4c8"/>
    <ds:schemaRef ds:uri="244100b2-323f-4273-a093-58d539e2a9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683FE3-10C2-44D6-81C0-B9E2C0CB6F0C}">
  <ds:schemaRefs>
    <ds:schemaRef ds:uri="130bc1a2-0f69-44ca-9455-7bafa5c6b4c8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44100b2-323f-4273-a093-58d539e2a96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D1EC9C6-A609-4C9C-B8BE-5BA4B08740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10474</TotalTime>
  <Words>2583</Words>
  <Application>Microsoft Office PowerPoint</Application>
  <PresentationFormat>Widescreen</PresentationFormat>
  <Paragraphs>292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Office Theme</vt:lpstr>
      <vt:lpstr>BE/Bi 205 – Lecture 4</vt:lpstr>
      <vt:lpstr>Today’s Lecture </vt:lpstr>
      <vt:lpstr>Linear classifier recap</vt:lpstr>
      <vt:lpstr>Linear classifier recap</vt:lpstr>
      <vt:lpstr>Linear classifier recap</vt:lpstr>
      <vt:lpstr>Automatic differentiation</vt:lpstr>
      <vt:lpstr>Automatic differentiation</vt:lpstr>
      <vt:lpstr>Automatic differentiation</vt:lpstr>
      <vt:lpstr>Automatic differentiation</vt:lpstr>
      <vt:lpstr>Automatic differentiation</vt:lpstr>
      <vt:lpstr>Automatic differentiation</vt:lpstr>
      <vt:lpstr>Backpropagation</vt:lpstr>
      <vt:lpstr>Backpropagation</vt:lpstr>
      <vt:lpstr>Model capacity and overfitting</vt:lpstr>
      <vt:lpstr>Model capacity and overfitting</vt:lpstr>
      <vt:lpstr>Model capacity and overfitting</vt:lpstr>
      <vt:lpstr>Model capacity and overfitting</vt:lpstr>
      <vt:lpstr>Model capacity and overfitting</vt:lpstr>
      <vt:lpstr>Model capacity and overfitting</vt:lpstr>
      <vt:lpstr>Model capacity and overfitting</vt:lpstr>
      <vt:lpstr>Regularization</vt:lpstr>
      <vt:lpstr>Regularization</vt:lpstr>
      <vt:lpstr>Regularization</vt:lpstr>
      <vt:lpstr>Regularization: L2 regularization</vt:lpstr>
      <vt:lpstr>Regularization: L1 regularization</vt:lpstr>
      <vt:lpstr>Initialization</vt:lpstr>
      <vt:lpstr>Initialization</vt:lpstr>
      <vt:lpstr>Initialization: pretrained networks</vt:lpstr>
      <vt:lpstr>Pretrained networks</vt:lpstr>
      <vt:lpstr>PowerPoint Presentation</vt:lpstr>
      <vt:lpstr>Pretrained networks</vt:lpstr>
      <vt:lpstr>The cost of large models</vt:lpstr>
      <vt:lpstr>PowerPoint Presentation</vt:lpstr>
      <vt:lpstr>Data annotation</vt:lpstr>
      <vt:lpstr>Image annotation: Image-level</vt:lpstr>
      <vt:lpstr>One hot encoding</vt:lpstr>
      <vt:lpstr>One hot encoding</vt:lpstr>
      <vt:lpstr>Image annotation: Points</vt:lpstr>
      <vt:lpstr>Image annotation: Bounding boxes</vt:lpstr>
      <vt:lpstr>Image annotation: Pose</vt:lpstr>
      <vt:lpstr>Image annotation: Pixel-level</vt:lpstr>
      <vt:lpstr>Image annotation: Human-in-the-loop</vt:lpstr>
      <vt:lpstr>Image annotation: Human-in-the-loop</vt:lpstr>
      <vt:lpstr>Image annotation: Videos and higher-dimensional images</vt:lpstr>
      <vt:lpstr>Labeling software: Images</vt:lpstr>
      <vt:lpstr>Crowdsourcing</vt:lpstr>
      <vt:lpstr>Crowdsourcing</vt:lpstr>
      <vt:lpstr>Sequence annotation</vt:lpstr>
      <vt:lpstr>Sequence annotation: Labels</vt:lpstr>
      <vt:lpstr>Sequence annotation: Labeling software</vt:lpstr>
      <vt:lpstr>Structure Annotation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BE/Bi 205 – Lecture 4</dc:title>
  <dc:creator>David Van Valen</dc:creator>
  <cp:lastModifiedBy>David Van Valen</cp:lastModifiedBy>
  <cp:revision>16</cp:revision>
  <dcterms:created xsi:type="dcterms:W3CDTF">2021-02-20T23:54:54Z</dcterms:created>
  <dcterms:modified xsi:type="dcterms:W3CDTF">2023-04-13T04:20:12Z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0x010100F1EB5345102872449B73D62A7EF48A01</vt:lpwstr>
  </property>
</Properties>
</file>