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56" r:id="rId5"/>
    <p:sldId id="257" r:id="rId6"/>
    <p:sldId id="258" r:id="rId7"/>
    <p:sldId id="502" r:id="rId8"/>
    <p:sldId id="275" r:id="rId9"/>
    <p:sldId id="278" r:id="rId10"/>
    <p:sldId id="279" r:id="rId11"/>
    <p:sldId id="280" r:id="rId12"/>
    <p:sldId id="281" r:id="rId13"/>
    <p:sldId id="282" r:id="rId14"/>
    <p:sldId id="284" r:id="rId15"/>
    <p:sldId id="285" r:id="rId16"/>
    <p:sldId id="493" r:id="rId17"/>
    <p:sldId id="273" r:id="rId18"/>
    <p:sldId id="286" r:id="rId19"/>
    <p:sldId id="287" r:id="rId20"/>
    <p:sldId id="288" r:id="rId21"/>
    <p:sldId id="486" r:id="rId22"/>
    <p:sldId id="491" r:id="rId23"/>
    <p:sldId id="270" r:id="rId24"/>
    <p:sldId id="485" r:id="rId25"/>
    <p:sldId id="503" r:id="rId26"/>
    <p:sldId id="494" r:id="rId27"/>
    <p:sldId id="496" r:id="rId28"/>
    <p:sldId id="497" r:id="rId29"/>
    <p:sldId id="501" r:id="rId30"/>
    <p:sldId id="492" r:id="rId31"/>
    <p:sldId id="495" r:id="rId32"/>
    <p:sldId id="430" r:id="rId33"/>
    <p:sldId id="462" r:id="rId34"/>
    <p:sldId id="500" r:id="rId35"/>
    <p:sldId id="487" r:id="rId36"/>
    <p:sldId id="498" r:id="rId37"/>
    <p:sldId id="505" r:id="rId38"/>
    <p:sldId id="504" r:id="rId39"/>
    <p:sldId id="48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87CFDD-6786-423C-A013-2ED88E462E7B}" v="12" dt="2023-04-18T03:15:57.2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0" y="14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 Valen, David A." userId="263d2f88-4c71-489d-99aa-640f5bada6b2" providerId="ADAL" clId="{9787CFDD-6786-423C-A013-2ED88E462E7B}"/>
    <pc:docChg chg="undo custSel addSld modSld sldOrd">
      <pc:chgData name="Van Valen, David A." userId="263d2f88-4c71-489d-99aa-640f5bada6b2" providerId="ADAL" clId="{9787CFDD-6786-423C-A013-2ED88E462E7B}" dt="2023-04-18T03:15:57.233" v="1793"/>
      <pc:docMkLst>
        <pc:docMk/>
      </pc:docMkLst>
      <pc:sldChg chg="modSp mod">
        <pc:chgData name="Van Valen, David A." userId="263d2f88-4c71-489d-99aa-640f5bada6b2" providerId="ADAL" clId="{9787CFDD-6786-423C-A013-2ED88E462E7B}" dt="2023-04-17T02:41:05.884" v="2" actId="20577"/>
        <pc:sldMkLst>
          <pc:docMk/>
          <pc:sldMk cId="3586248861" sldId="256"/>
        </pc:sldMkLst>
        <pc:spChg chg="mod">
          <ac:chgData name="Van Valen, David A." userId="263d2f88-4c71-489d-99aa-640f5bada6b2" providerId="ADAL" clId="{9787CFDD-6786-423C-A013-2ED88E462E7B}" dt="2023-04-17T02:40:53.749" v="0" actId="20577"/>
          <ac:spMkLst>
            <pc:docMk/>
            <pc:sldMk cId="3586248861" sldId="256"/>
            <ac:spMk id="2" creationId="{00B3B8A6-2EE9-4E2D-BFC7-6AE91C5D4802}"/>
          </ac:spMkLst>
        </pc:spChg>
        <pc:spChg chg="mod">
          <ac:chgData name="Van Valen, David A." userId="263d2f88-4c71-489d-99aa-640f5bada6b2" providerId="ADAL" clId="{9787CFDD-6786-423C-A013-2ED88E462E7B}" dt="2023-04-17T02:41:05.884" v="2" actId="20577"/>
          <ac:spMkLst>
            <pc:docMk/>
            <pc:sldMk cId="3586248861" sldId="256"/>
            <ac:spMk id="3" creationId="{170C46FF-CC3E-4582-93D9-4411401034FC}"/>
          </ac:spMkLst>
        </pc:spChg>
      </pc:sldChg>
      <pc:sldChg chg="modSp mod">
        <pc:chgData name="Van Valen, David A." userId="263d2f88-4c71-489d-99aa-640f5bada6b2" providerId="ADAL" clId="{9787CFDD-6786-423C-A013-2ED88E462E7B}" dt="2023-04-17T04:00:12.479" v="83" actId="20577"/>
        <pc:sldMkLst>
          <pc:docMk/>
          <pc:sldMk cId="1666993995" sldId="257"/>
        </pc:sldMkLst>
        <pc:spChg chg="mod">
          <ac:chgData name="Van Valen, David A." userId="263d2f88-4c71-489d-99aa-640f5bada6b2" providerId="ADAL" clId="{9787CFDD-6786-423C-A013-2ED88E462E7B}" dt="2023-04-17T04:00:12.479" v="83" actId="20577"/>
          <ac:spMkLst>
            <pc:docMk/>
            <pc:sldMk cId="1666993995" sldId="257"/>
            <ac:spMk id="3" creationId="{B50DFC2E-907F-4E3D-AB52-5326D1EB4EEC}"/>
          </ac:spMkLst>
        </pc:spChg>
      </pc:sldChg>
      <pc:sldChg chg="addSp delSp modSp mod">
        <pc:chgData name="Van Valen, David A." userId="263d2f88-4c71-489d-99aa-640f5bada6b2" providerId="ADAL" clId="{9787CFDD-6786-423C-A013-2ED88E462E7B}" dt="2023-04-18T02:22:12.729" v="116" actId="20577"/>
        <pc:sldMkLst>
          <pc:docMk/>
          <pc:sldMk cId="3806104304" sldId="258"/>
        </pc:sldMkLst>
        <pc:spChg chg="mod">
          <ac:chgData name="Van Valen, David A." userId="263d2f88-4c71-489d-99aa-640f5bada6b2" providerId="ADAL" clId="{9787CFDD-6786-423C-A013-2ED88E462E7B}" dt="2023-04-18T02:22:12.729" v="116" actId="20577"/>
          <ac:spMkLst>
            <pc:docMk/>
            <pc:sldMk cId="3806104304" sldId="258"/>
            <ac:spMk id="3" creationId="{54C0B64C-7144-4914-B91A-2DB7B4B83B7C}"/>
          </ac:spMkLst>
        </pc:spChg>
        <pc:spChg chg="mod">
          <ac:chgData name="Van Valen, David A." userId="263d2f88-4c71-489d-99aa-640f5bada6b2" providerId="ADAL" clId="{9787CFDD-6786-423C-A013-2ED88E462E7B}" dt="2023-04-17T04:00:28.658" v="85" actId="1076"/>
          <ac:spMkLst>
            <pc:docMk/>
            <pc:sldMk cId="3806104304" sldId="258"/>
            <ac:spMk id="5" creationId="{C66CCA99-CF69-40A4-9AE1-397764850C9A}"/>
          </ac:spMkLst>
        </pc:spChg>
        <pc:spChg chg="mod">
          <ac:chgData name="Van Valen, David A." userId="263d2f88-4c71-489d-99aa-640f5bada6b2" providerId="ADAL" clId="{9787CFDD-6786-423C-A013-2ED88E462E7B}" dt="2023-04-17T04:00:28.658" v="85" actId="1076"/>
          <ac:spMkLst>
            <pc:docMk/>
            <pc:sldMk cId="3806104304" sldId="258"/>
            <ac:spMk id="6" creationId="{A23DEADF-CA39-4D0A-B523-D82025E36CC3}"/>
          </ac:spMkLst>
        </pc:spChg>
        <pc:spChg chg="add del mod">
          <ac:chgData name="Van Valen, David A." userId="263d2f88-4c71-489d-99aa-640f5bada6b2" providerId="ADAL" clId="{9787CFDD-6786-423C-A013-2ED88E462E7B}" dt="2023-04-17T04:00:33.192" v="87"/>
          <ac:spMkLst>
            <pc:docMk/>
            <pc:sldMk cId="3806104304" sldId="258"/>
            <ac:spMk id="7" creationId="{585E1A67-A3E8-8511-8A3E-CB435A0AF3F4}"/>
          </ac:spMkLst>
        </pc:spChg>
        <pc:spChg chg="add del mod">
          <ac:chgData name="Van Valen, David A." userId="263d2f88-4c71-489d-99aa-640f5bada6b2" providerId="ADAL" clId="{9787CFDD-6786-423C-A013-2ED88E462E7B}" dt="2023-04-17T04:00:33.192" v="87"/>
          <ac:spMkLst>
            <pc:docMk/>
            <pc:sldMk cId="3806104304" sldId="258"/>
            <ac:spMk id="8" creationId="{35AA2B81-AB58-33BC-4877-262E3541778E}"/>
          </ac:spMkLst>
        </pc:spChg>
      </pc:sldChg>
      <pc:sldChg chg="modSp mod">
        <pc:chgData name="Van Valen, David A." userId="263d2f88-4c71-489d-99aa-640f5bada6b2" providerId="ADAL" clId="{9787CFDD-6786-423C-A013-2ED88E462E7B}" dt="2023-04-18T02:23:16.055" v="292" actId="20577"/>
        <pc:sldMkLst>
          <pc:docMk/>
          <pc:sldMk cId="2886018235" sldId="279"/>
        </pc:sldMkLst>
        <pc:spChg chg="mod">
          <ac:chgData name="Van Valen, David A." userId="263d2f88-4c71-489d-99aa-640f5bada6b2" providerId="ADAL" clId="{9787CFDD-6786-423C-A013-2ED88E462E7B}" dt="2023-04-18T02:23:16.055" v="292" actId="20577"/>
          <ac:spMkLst>
            <pc:docMk/>
            <pc:sldMk cId="2886018235" sldId="279"/>
            <ac:spMk id="11" creationId="{1BA5FE22-CBB5-422C-BB17-8DDA40F63245}"/>
          </ac:spMkLst>
        </pc:spChg>
      </pc:sldChg>
      <pc:sldChg chg="modSp mod">
        <pc:chgData name="Van Valen, David A." userId="263d2f88-4c71-489d-99aa-640f5bada6b2" providerId="ADAL" clId="{9787CFDD-6786-423C-A013-2ED88E462E7B}" dt="2023-04-18T02:24:15.499" v="446" actId="20577"/>
        <pc:sldMkLst>
          <pc:docMk/>
          <pc:sldMk cId="3626563659" sldId="280"/>
        </pc:sldMkLst>
        <pc:spChg chg="mod">
          <ac:chgData name="Van Valen, David A." userId="263d2f88-4c71-489d-99aa-640f5bada6b2" providerId="ADAL" clId="{9787CFDD-6786-423C-A013-2ED88E462E7B}" dt="2023-04-18T02:24:15.499" v="446" actId="20577"/>
          <ac:spMkLst>
            <pc:docMk/>
            <pc:sldMk cId="3626563659" sldId="280"/>
            <ac:spMk id="11" creationId="{1BA5FE22-CBB5-422C-BB17-8DDA40F63245}"/>
          </ac:spMkLst>
        </pc:spChg>
      </pc:sldChg>
      <pc:sldChg chg="modSp mod">
        <pc:chgData name="Van Valen, David A." userId="263d2f88-4c71-489d-99aa-640f5bada6b2" providerId="ADAL" clId="{9787CFDD-6786-423C-A013-2ED88E462E7B}" dt="2023-04-18T02:24:49.578" v="463" actId="20577"/>
        <pc:sldMkLst>
          <pc:docMk/>
          <pc:sldMk cId="2610387467" sldId="282"/>
        </pc:sldMkLst>
        <pc:spChg chg="mod">
          <ac:chgData name="Van Valen, David A." userId="263d2f88-4c71-489d-99aa-640f5bada6b2" providerId="ADAL" clId="{9787CFDD-6786-423C-A013-2ED88E462E7B}" dt="2023-04-18T02:24:49.578" v="463" actId="20577"/>
          <ac:spMkLst>
            <pc:docMk/>
            <pc:sldMk cId="2610387467" sldId="282"/>
            <ac:spMk id="11" creationId="{1BA5FE22-CBB5-422C-BB17-8DDA40F63245}"/>
          </ac:spMkLst>
        </pc:spChg>
      </pc:sldChg>
      <pc:sldChg chg="modSp mod">
        <pc:chgData name="Van Valen, David A." userId="263d2f88-4c71-489d-99aa-640f5bada6b2" providerId="ADAL" clId="{9787CFDD-6786-423C-A013-2ED88E462E7B}" dt="2023-04-18T02:25:19.914" v="518" actId="20577"/>
        <pc:sldMkLst>
          <pc:docMk/>
          <pc:sldMk cId="3936452350" sldId="284"/>
        </pc:sldMkLst>
        <pc:spChg chg="mod">
          <ac:chgData name="Van Valen, David A." userId="263d2f88-4c71-489d-99aa-640f5bada6b2" providerId="ADAL" clId="{9787CFDD-6786-423C-A013-2ED88E462E7B}" dt="2023-04-18T02:25:19.914" v="518" actId="20577"/>
          <ac:spMkLst>
            <pc:docMk/>
            <pc:sldMk cId="3936452350" sldId="284"/>
            <ac:spMk id="11" creationId="{1BA5FE22-CBB5-422C-BB17-8DDA40F63245}"/>
          </ac:spMkLst>
        </pc:spChg>
      </pc:sldChg>
      <pc:sldChg chg="modSp mod">
        <pc:chgData name="Van Valen, David A." userId="263d2f88-4c71-489d-99aa-640f5bada6b2" providerId="ADAL" clId="{9787CFDD-6786-423C-A013-2ED88E462E7B}" dt="2023-04-18T02:25:38.925" v="533" actId="27636"/>
        <pc:sldMkLst>
          <pc:docMk/>
          <pc:sldMk cId="4064053254" sldId="285"/>
        </pc:sldMkLst>
        <pc:spChg chg="mod">
          <ac:chgData name="Van Valen, David A." userId="263d2f88-4c71-489d-99aa-640f5bada6b2" providerId="ADAL" clId="{9787CFDD-6786-423C-A013-2ED88E462E7B}" dt="2023-04-18T02:25:38.925" v="533" actId="27636"/>
          <ac:spMkLst>
            <pc:docMk/>
            <pc:sldMk cId="4064053254" sldId="285"/>
            <ac:spMk id="11" creationId="{1BA5FE22-CBB5-422C-BB17-8DDA40F63245}"/>
          </ac:spMkLst>
        </pc:spChg>
      </pc:sldChg>
      <pc:sldChg chg="addSp delSp modSp add mod">
        <pc:chgData name="Van Valen, David A." userId="263d2f88-4c71-489d-99aa-640f5bada6b2" providerId="ADAL" clId="{9787CFDD-6786-423C-A013-2ED88E462E7B}" dt="2023-04-18T02:22:43.778" v="245" actId="20577"/>
        <pc:sldMkLst>
          <pc:docMk/>
          <pc:sldMk cId="986428665" sldId="502"/>
        </pc:sldMkLst>
        <pc:spChg chg="mod">
          <ac:chgData name="Van Valen, David A." userId="263d2f88-4c71-489d-99aa-640f5bada6b2" providerId="ADAL" clId="{9787CFDD-6786-423C-A013-2ED88E462E7B}" dt="2023-04-18T02:22:43.778" v="245" actId="20577"/>
          <ac:spMkLst>
            <pc:docMk/>
            <pc:sldMk cId="986428665" sldId="502"/>
            <ac:spMk id="3" creationId="{54C0B64C-7144-4914-B91A-2DB7B4B83B7C}"/>
          </ac:spMkLst>
        </pc:spChg>
        <pc:spChg chg="mod">
          <ac:chgData name="Van Valen, David A." userId="263d2f88-4c71-489d-99aa-640f5bada6b2" providerId="ADAL" clId="{9787CFDD-6786-423C-A013-2ED88E462E7B}" dt="2023-04-17T04:00:50.935" v="109" actId="20577"/>
          <ac:spMkLst>
            <pc:docMk/>
            <pc:sldMk cId="986428665" sldId="502"/>
            <ac:spMk id="4" creationId="{13539301-7154-47C3-B26C-7C68A3458333}"/>
          </ac:spMkLst>
        </pc:spChg>
        <pc:spChg chg="del">
          <ac:chgData name="Van Valen, David A." userId="263d2f88-4c71-489d-99aa-640f5bada6b2" providerId="ADAL" clId="{9787CFDD-6786-423C-A013-2ED88E462E7B}" dt="2023-04-17T04:00:44.513" v="98" actId="478"/>
          <ac:spMkLst>
            <pc:docMk/>
            <pc:sldMk cId="986428665" sldId="502"/>
            <ac:spMk id="5" creationId="{C66CCA99-CF69-40A4-9AE1-397764850C9A}"/>
          </ac:spMkLst>
        </pc:spChg>
        <pc:spChg chg="del">
          <ac:chgData name="Van Valen, David A." userId="263d2f88-4c71-489d-99aa-640f5bada6b2" providerId="ADAL" clId="{9787CFDD-6786-423C-A013-2ED88E462E7B}" dt="2023-04-17T04:00:47.129" v="100" actId="478"/>
          <ac:spMkLst>
            <pc:docMk/>
            <pc:sldMk cId="986428665" sldId="502"/>
            <ac:spMk id="6" creationId="{A23DEADF-CA39-4D0A-B523-D82025E36CC3}"/>
          </ac:spMkLst>
        </pc:spChg>
        <pc:spChg chg="add del mod">
          <ac:chgData name="Van Valen, David A." userId="263d2f88-4c71-489d-99aa-640f5bada6b2" providerId="ADAL" clId="{9787CFDD-6786-423C-A013-2ED88E462E7B}" dt="2023-04-17T04:00:46.096" v="99" actId="478"/>
          <ac:spMkLst>
            <pc:docMk/>
            <pc:sldMk cId="986428665" sldId="502"/>
            <ac:spMk id="8" creationId="{7A826FBC-DFE3-2E58-C5F6-9C190FD7689B}"/>
          </ac:spMkLst>
        </pc:spChg>
        <pc:spChg chg="add del mod">
          <ac:chgData name="Van Valen, David A." userId="263d2f88-4c71-489d-99aa-640f5bada6b2" providerId="ADAL" clId="{9787CFDD-6786-423C-A013-2ED88E462E7B}" dt="2023-04-17T04:00:53.655" v="110" actId="478"/>
          <ac:spMkLst>
            <pc:docMk/>
            <pc:sldMk cId="986428665" sldId="502"/>
            <ac:spMk id="10" creationId="{65B40F95-2449-3DDF-CB64-975EEDB8C141}"/>
          </ac:spMkLst>
        </pc:spChg>
      </pc:sldChg>
      <pc:sldChg chg="addSp delSp modSp new mod modAnim">
        <pc:chgData name="Van Valen, David A." userId="263d2f88-4c71-489d-99aa-640f5bada6b2" providerId="ADAL" clId="{9787CFDD-6786-423C-A013-2ED88E462E7B}" dt="2023-04-18T02:45:14.317" v="791" actId="20577"/>
        <pc:sldMkLst>
          <pc:docMk/>
          <pc:sldMk cId="2294804171" sldId="503"/>
        </pc:sldMkLst>
        <pc:spChg chg="mod">
          <ac:chgData name="Van Valen, David A." userId="263d2f88-4c71-489d-99aa-640f5bada6b2" providerId="ADAL" clId="{9787CFDD-6786-423C-A013-2ED88E462E7B}" dt="2023-04-18T02:26:21.757" v="535"/>
          <ac:spMkLst>
            <pc:docMk/>
            <pc:sldMk cId="2294804171" sldId="503"/>
            <ac:spMk id="2" creationId="{D90372D7-7686-770A-9674-CD80CEDFA088}"/>
          </ac:spMkLst>
        </pc:spChg>
        <pc:spChg chg="del">
          <ac:chgData name="Van Valen, David A." userId="263d2f88-4c71-489d-99aa-640f5bada6b2" providerId="ADAL" clId="{9787CFDD-6786-423C-A013-2ED88E462E7B}" dt="2023-04-18T02:31:50.501" v="572"/>
          <ac:spMkLst>
            <pc:docMk/>
            <pc:sldMk cId="2294804171" sldId="503"/>
            <ac:spMk id="3" creationId="{F60D81EC-3BC2-AE2A-C0F1-5A1172551643}"/>
          </ac:spMkLst>
        </pc:spChg>
        <pc:spChg chg="mod">
          <ac:chgData name="Van Valen, David A." userId="263d2f88-4c71-489d-99aa-640f5bada6b2" providerId="ADAL" clId="{9787CFDD-6786-423C-A013-2ED88E462E7B}" dt="2023-04-18T02:44:35.226" v="773" actId="20577"/>
          <ac:spMkLst>
            <pc:docMk/>
            <pc:sldMk cId="2294804171" sldId="503"/>
            <ac:spMk id="4" creationId="{67414ADF-C676-A140-E7D1-0A86F762E5FE}"/>
          </ac:spMkLst>
        </pc:spChg>
        <pc:spChg chg="add mod">
          <ac:chgData name="Van Valen, David A." userId="263d2f88-4c71-489d-99aa-640f5bada6b2" providerId="ADAL" clId="{9787CFDD-6786-423C-A013-2ED88E462E7B}" dt="2023-04-18T02:45:14.317" v="791" actId="20577"/>
          <ac:spMkLst>
            <pc:docMk/>
            <pc:sldMk cId="2294804171" sldId="503"/>
            <ac:spMk id="9" creationId="{8C8E611D-6E58-FA8B-EC52-459A8C0AC118}"/>
          </ac:spMkLst>
        </pc:spChg>
        <pc:picChg chg="add mod">
          <ac:chgData name="Van Valen, David A." userId="263d2f88-4c71-489d-99aa-640f5bada6b2" providerId="ADAL" clId="{9787CFDD-6786-423C-A013-2ED88E462E7B}" dt="2023-04-18T02:43:47.966" v="589" actId="1076"/>
          <ac:picMkLst>
            <pc:docMk/>
            <pc:sldMk cId="2294804171" sldId="503"/>
            <ac:picMk id="5" creationId="{ABB286E3-6D1F-DD4A-CDB9-84BE7123F8C2}"/>
          </ac:picMkLst>
        </pc:picChg>
        <pc:picChg chg="add mod">
          <ac:chgData name="Van Valen, David A." userId="263d2f88-4c71-489d-99aa-640f5bada6b2" providerId="ADAL" clId="{9787CFDD-6786-423C-A013-2ED88E462E7B}" dt="2023-04-18T02:43:34.163" v="578" actId="1076"/>
          <ac:picMkLst>
            <pc:docMk/>
            <pc:sldMk cId="2294804171" sldId="503"/>
            <ac:picMk id="7" creationId="{99B962D4-15A1-2F33-7F80-8664C45C0366}"/>
          </ac:picMkLst>
        </pc:picChg>
      </pc:sldChg>
      <pc:sldChg chg="addSp delSp modSp new mod ord">
        <pc:chgData name="Van Valen, David A." userId="263d2f88-4c71-489d-99aa-640f5bada6b2" providerId="ADAL" clId="{9787CFDD-6786-423C-A013-2ED88E462E7B}" dt="2023-04-18T03:15:57.233" v="1793"/>
        <pc:sldMkLst>
          <pc:docMk/>
          <pc:sldMk cId="1456756203" sldId="504"/>
        </pc:sldMkLst>
        <pc:spChg chg="mod">
          <ac:chgData name="Van Valen, David A." userId="263d2f88-4c71-489d-99aa-640f5bada6b2" providerId="ADAL" clId="{9787CFDD-6786-423C-A013-2ED88E462E7B}" dt="2023-04-18T03:14:16.338" v="1553"/>
          <ac:spMkLst>
            <pc:docMk/>
            <pc:sldMk cId="1456756203" sldId="504"/>
            <ac:spMk id="2" creationId="{24D6423D-2A30-F013-86FB-18ED725C090E}"/>
          </ac:spMkLst>
        </pc:spChg>
        <pc:spChg chg="mod">
          <ac:chgData name="Van Valen, David A." userId="263d2f88-4c71-489d-99aa-640f5bada6b2" providerId="ADAL" clId="{9787CFDD-6786-423C-A013-2ED88E462E7B}" dt="2023-04-18T03:15:22.365" v="1783" actId="20577"/>
          <ac:spMkLst>
            <pc:docMk/>
            <pc:sldMk cId="1456756203" sldId="504"/>
            <ac:spMk id="3" creationId="{0721B2C9-6635-41C2-11E9-0E1E3F56E339}"/>
          </ac:spMkLst>
        </pc:spChg>
        <pc:spChg chg="del">
          <ac:chgData name="Van Valen, David A." userId="263d2f88-4c71-489d-99aa-640f5bada6b2" providerId="ADAL" clId="{9787CFDD-6786-423C-A013-2ED88E462E7B}" dt="2023-04-18T03:09:57.747" v="884" actId="478"/>
          <ac:spMkLst>
            <pc:docMk/>
            <pc:sldMk cId="1456756203" sldId="504"/>
            <ac:spMk id="4" creationId="{EF135B7F-0183-4B20-5BFB-F0CF51BD7079}"/>
          </ac:spMkLst>
        </pc:spChg>
        <pc:spChg chg="add mod">
          <ac:chgData name="Van Valen, David A." userId="263d2f88-4c71-489d-99aa-640f5bada6b2" providerId="ADAL" clId="{9787CFDD-6786-423C-A013-2ED88E462E7B}" dt="2023-04-18T03:15:57.233" v="1793"/>
          <ac:spMkLst>
            <pc:docMk/>
            <pc:sldMk cId="1456756203" sldId="504"/>
            <ac:spMk id="6" creationId="{810BBD96-4DA1-1960-4F01-514F98723FAF}"/>
          </ac:spMkLst>
        </pc:spChg>
        <pc:picChg chg="add mod">
          <ac:chgData name="Van Valen, David A." userId="263d2f88-4c71-489d-99aa-640f5bada6b2" providerId="ADAL" clId="{9787CFDD-6786-423C-A013-2ED88E462E7B}" dt="2023-04-18T03:10:07.839" v="888" actId="1076"/>
          <ac:picMkLst>
            <pc:docMk/>
            <pc:sldMk cId="1456756203" sldId="504"/>
            <ac:picMk id="5" creationId="{D23DCE8B-A383-A50F-CB62-85D38477BFFE}"/>
          </ac:picMkLst>
        </pc:picChg>
      </pc:sldChg>
      <pc:sldChg chg="addSp delSp modSp new mod">
        <pc:chgData name="Van Valen, David A." userId="263d2f88-4c71-489d-99aa-640f5bada6b2" providerId="ADAL" clId="{9787CFDD-6786-423C-A013-2ED88E462E7B}" dt="2023-04-18T03:15:53.463" v="1792" actId="1076"/>
        <pc:sldMkLst>
          <pc:docMk/>
          <pc:sldMk cId="3620268208" sldId="505"/>
        </pc:sldMkLst>
        <pc:spChg chg="mod">
          <ac:chgData name="Van Valen, David A." userId="263d2f88-4c71-489d-99aa-640f5bada6b2" providerId="ADAL" clId="{9787CFDD-6786-423C-A013-2ED88E462E7B}" dt="2023-04-18T02:55:59.442" v="858" actId="20577"/>
          <ac:spMkLst>
            <pc:docMk/>
            <pc:sldMk cId="3620268208" sldId="505"/>
            <ac:spMk id="2" creationId="{E8820AEA-3756-672F-7FF4-576DD702CE6C}"/>
          </ac:spMkLst>
        </pc:spChg>
        <pc:spChg chg="del">
          <ac:chgData name="Van Valen, David A." userId="263d2f88-4c71-489d-99aa-640f5bada6b2" providerId="ADAL" clId="{9787CFDD-6786-423C-A013-2ED88E462E7B}" dt="2023-04-18T02:55:40.785" v="794" actId="22"/>
          <ac:spMkLst>
            <pc:docMk/>
            <pc:sldMk cId="3620268208" sldId="505"/>
            <ac:spMk id="3" creationId="{9B52BFDC-CEA6-98A5-A7BD-E7AAF3AE66C9}"/>
          </ac:spMkLst>
        </pc:spChg>
        <pc:spChg chg="mod">
          <ac:chgData name="Van Valen, David A." userId="263d2f88-4c71-489d-99aa-640f5bada6b2" providerId="ADAL" clId="{9787CFDD-6786-423C-A013-2ED88E462E7B}" dt="2023-04-18T03:14:10.013" v="1552" actId="20577"/>
          <ac:spMkLst>
            <pc:docMk/>
            <pc:sldMk cId="3620268208" sldId="505"/>
            <ac:spMk id="4" creationId="{A38D00F2-E23B-F6ED-6C28-0D7187C194DB}"/>
          </ac:spMkLst>
        </pc:spChg>
        <pc:spChg chg="add mod">
          <ac:chgData name="Van Valen, David A." userId="263d2f88-4c71-489d-99aa-640f5bada6b2" providerId="ADAL" clId="{9787CFDD-6786-423C-A013-2ED88E462E7B}" dt="2023-04-18T03:15:53.463" v="1792" actId="1076"/>
          <ac:spMkLst>
            <pc:docMk/>
            <pc:sldMk cId="3620268208" sldId="505"/>
            <ac:spMk id="10" creationId="{8164706E-C11C-3B41-C504-24FB7B93149C}"/>
          </ac:spMkLst>
        </pc:spChg>
        <pc:picChg chg="add mod ord">
          <ac:chgData name="Van Valen, David A." userId="263d2f88-4c71-489d-99aa-640f5bada6b2" providerId="ADAL" clId="{9787CFDD-6786-423C-A013-2ED88E462E7B}" dt="2023-04-18T02:55:40.785" v="794" actId="22"/>
          <ac:picMkLst>
            <pc:docMk/>
            <pc:sldMk cId="3620268208" sldId="505"/>
            <ac:picMk id="6" creationId="{9C3FE8DE-874C-3524-A53E-8D64DD114D75}"/>
          </ac:picMkLst>
        </pc:picChg>
        <pc:picChg chg="add del">
          <ac:chgData name="Van Valen, David A." userId="263d2f88-4c71-489d-99aa-640f5bada6b2" providerId="ADAL" clId="{9787CFDD-6786-423C-A013-2ED88E462E7B}" dt="2023-04-18T03:09:52.048" v="883" actId="21"/>
          <ac:picMkLst>
            <pc:docMk/>
            <pc:sldMk cId="3620268208" sldId="505"/>
            <ac:picMk id="8" creationId="{9C8BCC98-245B-B7F0-00BC-62BC41C343D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2A549-9CD4-4EC7-8D77-5CC7916D1B89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DA10C-7CFF-48F5-BE16-07F83E933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48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Using Caliban, we have been able to get entire movies annotated at a reasonable cost. The marginal cost for a nuclear annotation is ~1 cent. With these data, we can train models for segmentation and tracking. Here we see we are able to track cells and successfully detect when cells divide.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CC7DCA-EA91-4866-B1E7-888500E0CAC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94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DA10C-7CFF-48F5-BE16-07F83E93321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08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6EA31-B71E-4B4B-9EFC-D10B15985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0320E4-C482-4F47-B9FD-CAD71F458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9FBF6-8584-4CF3-B235-D129E413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AC86F-E65A-4A6E-826C-4688127D9B4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DFE02-9079-4E85-8844-4FBC1C20D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711C1-945F-4A3B-B488-63C974C74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A750-8384-4D19-9C9D-B0BECE5D7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09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3BD69-1855-44D4-86E8-805A939E8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92C2C6-1D39-4D93-9A36-FA28A735DE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CB247-9DB0-4797-9955-F305CB7D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AC86F-E65A-4A6E-826C-4688127D9B4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F4D87-256A-4135-815F-88E1F875F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0407D-B1AA-4794-B56D-573A271B7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A750-8384-4D19-9C9D-B0BECE5D7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42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7121B8-6719-4BC4-945D-8538C54C82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B00242-EF4C-4DDC-AE68-54AC3BADD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49FB3-9AD5-490E-9DF2-34296C215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AC86F-E65A-4A6E-826C-4688127D9B4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6A3E8-89F3-4293-B5D3-024070C09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3DAD0-B6E0-4306-9A2E-217D3D42F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A750-8384-4D19-9C9D-B0BECE5D7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1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8CCA-3FC6-460B-898C-AF490C1E5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E3302-4DFD-4AE4-9DD9-7B7FD5347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F42E2-A555-460B-AD6D-BB52D4F8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AC86F-E65A-4A6E-826C-4688127D9B4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29161-6AFC-425E-A28C-D2C7BCA5C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33BF6-9FE4-4CE5-9BBE-F189F995B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A750-8384-4D19-9C9D-B0BECE5D7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4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889B6-668B-4FBC-AF35-06DB988ED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8868E-E992-4E6C-87EB-56980647A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AD237-C9BA-43D4-99CB-D8375B0C5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AC86F-E65A-4A6E-826C-4688127D9B4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39482-E3EE-448F-97DC-90717111F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60C6-71B9-4ADB-90D8-9335038B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A750-8384-4D19-9C9D-B0BECE5D7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4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D753F-A1CD-4C28-9B3D-4B5CE10B8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7C725-71A0-46C6-81CA-CDF179CC8C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904E27-991A-4626-8DBB-B913CDB3F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D68FA3-04BF-4035-BBC4-25143A81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AC86F-E65A-4A6E-826C-4688127D9B4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9F72A-D39F-4841-80B9-EF3BE401B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F9E7E-A7AF-4730-A064-471B87C0C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A750-8384-4D19-9C9D-B0BECE5D7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75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B502D-A9BB-4CEF-ADE0-29A90263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06ADB-88EA-4010-B1A0-63E22A4C6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FC107-93C8-4964-879B-25CD2DA6F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029A52-F501-4D0B-A70A-F50A940D9D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DE555D-111F-4769-A920-C617E8E638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0583F5-F532-41B7-9250-2EB98D597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AC86F-E65A-4A6E-826C-4688127D9B4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E16592-B99A-4695-8460-350825E54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A00130-4118-4543-9BD2-3317E3650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A750-8384-4D19-9C9D-B0BECE5D7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7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0839C-7A13-408E-AD16-328B48C0C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9D1881-EC2F-4DEE-A892-F8B30527A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AC86F-E65A-4A6E-826C-4688127D9B4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A7E02-72F7-482E-ADC2-725AA5E3B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22E13B-EB13-4FC9-A99F-382442FA7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A750-8384-4D19-9C9D-B0BECE5D7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2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C4EC5D-698A-40BC-B8DF-5D0B10FAE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AC86F-E65A-4A6E-826C-4688127D9B4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06E6E0-5A3C-473E-A559-80FB3BA1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75B84-7730-4792-B859-FF1968F7C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A750-8384-4D19-9C9D-B0BECE5D7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76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1A54C-86F7-482D-B2A4-9CB2E5066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5A2BF-CB94-4A9A-BCD0-48C1F1433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820F8-6645-4AAF-9E18-5208AD504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EF5F1C-4EBC-4540-8294-C5954BD6F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AC86F-E65A-4A6E-826C-4688127D9B4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2EB6C4-647E-4DB3-AA72-DF51CC5CA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C0066-71B0-45F7-A9FB-4129ED7FF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A750-8384-4D19-9C9D-B0BECE5D7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4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6576-AE43-44EC-AAB6-53709C5D3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D92347-5E99-4640-BD19-C1142B01D3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BCBF6-1A74-4A25-80DB-6ADBEB81D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09786B-37F4-4FB5-AE32-8176F470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AC86F-E65A-4A6E-826C-4688127D9B4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50FF4-CF2A-4A69-86BF-BE17A461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CC75F-A046-4FA8-A60C-2F23728DE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A750-8384-4D19-9C9D-B0BECE5D7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798DD1-8F38-4A4E-955F-6FBC6152E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19DB8B-4DD1-4C91-96BB-B9EAD806C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37F8E-2CD7-4993-8DC2-5C1C7A1E57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AC86F-E65A-4A6E-826C-4688127D9B4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AA9C4-5302-4B9A-8566-E0B47382A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402D7-742F-4346-8734-084F9DE1D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6A750-8384-4D19-9C9D-B0BECE5D7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plos.org/ploscompbiol/article?id=10.1371/journal.pcbi.1005177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arxiv.org/pdf/2304.02643.pdf" TargetMode="Externa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xiv.org/abs/1908.11211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xiv.org/abs/1908.11211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xiv.org/abs/1908.11211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8.02551" TargetMode="Externa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8.02551" TargetMode="Externa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rxiv.org/abs/1708.02551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ubmed.ncbi.nlm.nih.gov/26213851/" TargetMode="External"/><Relationship Id="rId4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sciencemag.org/content/371/6526/284.abstract" TargetMode="Externa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sciencemag.org/content/371/6526/284.abstract" TargetMode="External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.org/doi/10.1126/science.adf2465" TargetMode="Externa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.org/doi/10.1126/science.adf2465" TargetMode="External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3B8A6-2EE9-4E2D-BFC7-6AE91C5D48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BE/Bi 205 – Lecture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0C46FF-CC3E-4582-93D9-441140103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David Van Valen MD, PhD</a:t>
            </a:r>
          </a:p>
          <a:p>
            <a:r>
              <a:rPr lang="en-US" dirty="0"/>
              <a:t>04/18/2023</a:t>
            </a:r>
          </a:p>
        </p:txBody>
      </p:sp>
    </p:spTree>
    <p:extLst>
      <p:ext uri="{BB962C8B-B14F-4D97-AF65-F5344CB8AC3E}">
        <p14:creationId xmlns:p14="http://schemas.microsoft.com/office/powerpoint/2010/main" val="3586248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53E9AE-AF28-4C80-9F51-656585839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Regression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130FBD-65E9-4654-A52A-00C3B1AA1E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Disadvantages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BA5FE22-CBB5-422C-BB17-8DDA40F6324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Versions of the class imbalance problem still exist </a:t>
            </a:r>
          </a:p>
          <a:p>
            <a:pPr lvl="1"/>
            <a:r>
              <a:rPr lang="en-US" dirty="0"/>
              <a:t>These can be less clear because you don’t have defined classes</a:t>
            </a:r>
          </a:p>
          <a:p>
            <a:r>
              <a:rPr lang="en-US" dirty="0"/>
              <a:t>Can be more challenging to debug</a:t>
            </a:r>
          </a:p>
          <a:p>
            <a:pPr lvl="1"/>
            <a:r>
              <a:rPr lang="en-US" dirty="0"/>
              <a:t>No classes -&gt; No confusion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3CDFAD-49B7-4860-B1FD-8BBECD415CA9}"/>
                  </a:ext>
                </a:extLst>
              </p:cNvPr>
              <p:cNvSpPr txBox="1"/>
              <p:nvPr/>
            </p:nvSpPr>
            <p:spPr>
              <a:xfrm>
                <a:off x="135930" y="5076228"/>
                <a:ext cx="609719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/>
                  <a:t>Predict a continuous value for a given </a:t>
                </a:r>
              </a:p>
              <a:p>
                <a:pPr algn="ctr"/>
                <a:r>
                  <a:rPr lang="en-US"/>
                  <a:t>piece of input data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∈[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/>
              </a:p>
              <a:p>
                <a:pPr algn="ctr"/>
                <a:endParaRPr lang="en-US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3CDFAD-49B7-4860-B1FD-8BBECD415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30" y="5076228"/>
                <a:ext cx="6097190" cy="1200329"/>
              </a:xfrm>
              <a:prstGeom prst="rect">
                <a:avLst/>
              </a:prstGeom>
              <a:blipFill>
                <a:blip r:embed="rId2"/>
                <a:stretch>
                  <a:fillRect t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Supervised vs. Unsupervised Learning | by Devin Soni 👑 | Towards Data  Science">
            <a:extLst>
              <a:ext uri="{FF2B5EF4-FFF2-40B4-BE49-F238E27FC236}">
                <a16:creationId xmlns:a16="http://schemas.microsoft.com/office/drawing/2014/main" id="{CC1C1721-5BB5-4641-AA5A-C0EBBB7B7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4" t="12359" r="1179" b="3844"/>
          <a:stretch/>
        </p:blipFill>
        <p:spPr bwMode="auto">
          <a:xfrm>
            <a:off x="1618855" y="2195207"/>
            <a:ext cx="3131739" cy="271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387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53E9AE-AF28-4C80-9F51-656585839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Vector embedding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130FBD-65E9-4654-A52A-00C3B1AA1E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Disadvantages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BA5FE22-CBB5-422C-BB17-8DDA40F6324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Embeddings can be endowed with properties that solve challenging problems</a:t>
            </a:r>
          </a:p>
          <a:p>
            <a:pPr lvl="1"/>
            <a:r>
              <a:rPr lang="en-US" dirty="0"/>
              <a:t>E.g., segmentation of overlapping objects, enzyme function prediction, etc.</a:t>
            </a:r>
          </a:p>
          <a:p>
            <a:r>
              <a:rPr lang="en-US" dirty="0"/>
              <a:t>Loss function: It varies! </a:t>
            </a:r>
          </a:p>
          <a:p>
            <a:pPr lvl="1"/>
            <a:r>
              <a:rPr lang="en-US" dirty="0"/>
              <a:t>The properties of the embedding are given to it through the loss function</a:t>
            </a:r>
          </a:p>
        </p:txBody>
      </p:sp>
      <p:pic>
        <p:nvPicPr>
          <p:cNvPr id="7" name="Picture 2" descr="t-SNE clustering of the MNIST dataset">
            <a:extLst>
              <a:ext uri="{FF2B5EF4-FFF2-40B4-BE49-F238E27FC236}">
                <a16:creationId xmlns:a16="http://schemas.microsoft.com/office/drawing/2014/main" id="{48C3B011-5764-4A74-917E-796BAA0B1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346" y="2098725"/>
            <a:ext cx="3255297" cy="244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C7286D-3E44-4CDF-B910-9F702036C971}"/>
                  </a:ext>
                </a:extLst>
              </p:cNvPr>
              <p:cNvSpPr txBox="1"/>
              <p:nvPr/>
            </p:nvSpPr>
            <p:spPr>
              <a:xfrm>
                <a:off x="457399" y="4713034"/>
                <a:ext cx="6097190" cy="12413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/>
                  <a:t>Map an input image to a vector and</a:t>
                </a:r>
              </a:p>
              <a:p>
                <a:pPr algn="ctr"/>
                <a:r>
                  <a:rPr lang="en-US"/>
                  <a:t>require this mapping to have </a:t>
                </a:r>
              </a:p>
              <a:p>
                <a:pPr algn="ctr"/>
                <a:r>
                  <a:rPr lang="en-US"/>
                  <a:t>certain properties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C7286D-3E44-4CDF-B910-9F702036C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399" y="4713034"/>
                <a:ext cx="6097190" cy="1241302"/>
              </a:xfrm>
              <a:prstGeom prst="rect">
                <a:avLst/>
              </a:prstGeom>
              <a:blipFill>
                <a:blip r:embed="rId3"/>
                <a:stretch>
                  <a:fillRect t="-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6452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53E9AE-AF28-4C80-9F51-656585839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Vector embedding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130FBD-65E9-4654-A52A-00C3B1AA1E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Disadvantages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BA5FE22-CBB5-422C-BB17-8DDA40F6324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be challenging to get to work in practice</a:t>
            </a:r>
          </a:p>
          <a:p>
            <a:pPr lvl="1"/>
            <a:r>
              <a:rPr lang="en-US" dirty="0"/>
              <a:t>Loss functions require significant expertise to design and program</a:t>
            </a:r>
          </a:p>
          <a:p>
            <a:pPr lvl="1"/>
            <a:r>
              <a:rPr lang="en-US" dirty="0"/>
              <a:t>Very difficult to debug – unclear whether a decrease in loss means the model is performing as desired</a:t>
            </a:r>
          </a:p>
          <a:p>
            <a:r>
              <a:rPr lang="en-US" dirty="0"/>
              <a:t>Dave’s view: Very promising but the hardest to do right</a:t>
            </a:r>
          </a:p>
        </p:txBody>
      </p:sp>
      <p:pic>
        <p:nvPicPr>
          <p:cNvPr id="7" name="Picture 2" descr="t-SNE clustering of the MNIST dataset">
            <a:extLst>
              <a:ext uri="{FF2B5EF4-FFF2-40B4-BE49-F238E27FC236}">
                <a16:creationId xmlns:a16="http://schemas.microsoft.com/office/drawing/2014/main" id="{512B9AAE-4A2C-4D7E-A897-1DAA5EB7D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957" y="2098725"/>
            <a:ext cx="3255297" cy="244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8EF817-CFC1-4D3C-9361-5EBA7B5F8463}"/>
                  </a:ext>
                </a:extLst>
              </p:cNvPr>
              <p:cNvSpPr txBox="1"/>
              <p:nvPr/>
            </p:nvSpPr>
            <p:spPr>
              <a:xfrm>
                <a:off x="75010" y="4713034"/>
                <a:ext cx="6097190" cy="12413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/>
                  <a:t>Map an input image to a vector and</a:t>
                </a:r>
              </a:p>
              <a:p>
                <a:pPr algn="ctr"/>
                <a:r>
                  <a:rPr lang="en-US"/>
                  <a:t>require this mapping to have </a:t>
                </a:r>
              </a:p>
              <a:p>
                <a:pPr algn="ctr"/>
                <a:r>
                  <a:rPr lang="en-US"/>
                  <a:t>certain properties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8EF817-CFC1-4D3C-9361-5EBA7B5F8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10" y="4713034"/>
                <a:ext cx="6097190" cy="1241302"/>
              </a:xfrm>
              <a:prstGeom prst="rect">
                <a:avLst/>
              </a:prstGeom>
              <a:blipFill>
                <a:blip r:embed="rId3"/>
                <a:stretch>
                  <a:fillRect t="-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4053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8EEF5A6-AF57-4E44-AE8B-03CA2A4B7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Segmentation can be framed as classification, regression, or vector embedding tasks </a:t>
            </a:r>
          </a:p>
        </p:txBody>
      </p:sp>
      <p:pic>
        <p:nvPicPr>
          <p:cNvPr id="13" name="Picture 2" descr="https://cdn-images-1.medium.com/max/1600/0*Z4V4onSmJoPL44CH.">
            <a:extLst>
              <a:ext uri="{FF2B5EF4-FFF2-40B4-BE49-F238E27FC236}">
                <a16:creationId xmlns:a16="http://schemas.microsoft.com/office/drawing/2014/main" id="{C2E2DB63-9C6F-4A5A-836B-5A44EB514D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47268"/>
            <a:ext cx="10515600" cy="350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335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579E-D91B-4313-B16E-C8A07A0D0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 detection as classification and regression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AC7850-10E1-4251-849D-C9139786C0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Let’s go through some examples to show how “real world” tasks can be thought of as “machine learning” tasks.</a:t>
            </a:r>
          </a:p>
          <a:p>
            <a:r>
              <a:rPr lang="en-US"/>
              <a:t>The first example is object detection – finding bounding boxes that encapsulate objects in an image</a:t>
            </a:r>
          </a:p>
          <a:p>
            <a:r>
              <a:rPr lang="en-US"/>
              <a:t>Object detection can be mapped to classification and regression</a:t>
            </a:r>
          </a:p>
          <a:p>
            <a:pPr lvl="1"/>
            <a:r>
              <a:rPr lang="en-US"/>
              <a:t>Find the boxes: classification</a:t>
            </a:r>
          </a:p>
          <a:p>
            <a:pPr lvl="1"/>
            <a:r>
              <a:rPr lang="en-US"/>
              <a:t>Refine the boxes: regression</a:t>
            </a:r>
          </a:p>
        </p:txBody>
      </p:sp>
      <p:pic>
        <p:nvPicPr>
          <p:cNvPr id="6" name="Picture 2" descr="https://cdn-images-1.medium.com/max/1600/0*Z4V4onSmJoPL44CH.">
            <a:extLst>
              <a:ext uri="{FF2B5EF4-FFF2-40B4-BE49-F238E27FC236}">
                <a16:creationId xmlns:a16="http://schemas.microsoft.com/office/drawing/2014/main" id="{96ADF237-1DD8-4954-A4E0-5ABFEEC8AAF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96" b="32098"/>
          <a:stretch/>
        </p:blipFill>
        <p:spPr bwMode="auto">
          <a:xfrm>
            <a:off x="838200" y="1974896"/>
            <a:ext cx="4378382" cy="290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669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95511-FB7A-4AC3-9659-BCCF68FDF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 detection as classification and regression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67845-6378-4D59-9D95-B88EF46B85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To detect objects, we tile our image with candidate boxes called “anchors”</a:t>
            </a:r>
          </a:p>
          <a:p>
            <a:r>
              <a:rPr lang="en-US" dirty="0"/>
              <a:t>We can tile with different strides, and with anchors of different sizes and aspect ratios</a:t>
            </a:r>
          </a:p>
          <a:p>
            <a:r>
              <a:rPr lang="en-US" dirty="0"/>
              <a:t>If a ground truth box has a high enough overlap with a candidate box, we call that anchor “positive” </a:t>
            </a:r>
          </a:p>
          <a:p>
            <a:pPr lvl="1"/>
            <a:r>
              <a:rPr lang="en-US" dirty="0"/>
              <a:t>If not, its negative</a:t>
            </a:r>
          </a:p>
          <a:p>
            <a:pPr lvl="1"/>
            <a:r>
              <a:rPr lang="en-US" dirty="0"/>
              <a:t>Positive anchors likely contain objects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2A07B46-4780-45B4-8613-C290B2D30A1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01628"/>
            <a:ext cx="5181600" cy="219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441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95511-FB7A-4AC3-9659-BCCF68FDF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 detection as classification and regression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67845-6378-4D59-9D95-B88EF46B85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Our object detection task is now reduced to finding all the positive anchors in an image</a:t>
            </a:r>
          </a:p>
          <a:p>
            <a:pPr lvl="1"/>
            <a:r>
              <a:rPr lang="en-US"/>
              <a:t>Its fine if anchors overlap, because there are post-processing steps to deal with that</a:t>
            </a:r>
          </a:p>
          <a:p>
            <a:r>
              <a:rPr lang="en-US"/>
              <a:t>This is a classification problem!</a:t>
            </a:r>
          </a:p>
          <a:p>
            <a:pPr lvl="1"/>
            <a:r>
              <a:rPr lang="en-US"/>
              <a:t>We need to classify all the anchors in an image as positive or negative</a:t>
            </a:r>
          </a:p>
          <a:p>
            <a:pPr lvl="1"/>
            <a:r>
              <a:rPr lang="en-US"/>
              <a:t>Each anchor will have a features associated with it that is created by a convolutional neural network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2A07B46-4780-45B4-8613-C290B2D30A1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r="8564"/>
          <a:stretch/>
        </p:blipFill>
        <p:spPr bwMode="auto">
          <a:xfrm>
            <a:off x="376800" y="2568574"/>
            <a:ext cx="5643001" cy="28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390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95511-FB7A-4AC3-9659-BCCF68FDF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 detection as classification and regression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67845-6378-4D59-9D95-B88EF46B8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667250"/>
          </a:xfrm>
        </p:spPr>
        <p:txBody>
          <a:bodyPr>
            <a:normAutofit fontScale="92500"/>
          </a:bodyPr>
          <a:lstStyle/>
          <a:p>
            <a:r>
              <a:rPr lang="en-US"/>
              <a:t>This problem usually has a massive class imbalance – there are usually many more negative anchors in an image than positive anchors</a:t>
            </a:r>
          </a:p>
          <a:p>
            <a:r>
              <a:rPr lang="en-US"/>
              <a:t>Methods for solving this class imbalance problem exist</a:t>
            </a:r>
          </a:p>
          <a:p>
            <a:pPr lvl="1"/>
            <a:r>
              <a:rPr lang="en-US"/>
              <a:t>Two stage detection – find anchors that are most likely to be positive, then classify those</a:t>
            </a:r>
          </a:p>
          <a:p>
            <a:pPr lvl="1"/>
            <a:r>
              <a:rPr lang="en-US"/>
              <a:t>Use loss functions that are tolerant to class imbalances (e.g., the focal loss)</a:t>
            </a:r>
          </a:p>
          <a:p>
            <a:pPr lvl="1"/>
            <a:r>
              <a:rPr lang="en-US"/>
              <a:t>We will go over these!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2A07B46-4780-45B4-8613-C290B2D30A1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r="8564"/>
          <a:stretch/>
        </p:blipFill>
        <p:spPr bwMode="auto">
          <a:xfrm>
            <a:off x="376800" y="2568574"/>
            <a:ext cx="5643001" cy="28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636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95511-FB7A-4AC3-9659-BCCF68FDF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 detection as classification and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1667845-6378-4D59-9D95-B88EF46B8591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1825625"/>
                <a:ext cx="5181600" cy="4667250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Once you have positive anchors identified, the bounding box can be refined to better match the ground truth bounding box</a:t>
                </a:r>
              </a:p>
              <a:p>
                <a:r>
                  <a:rPr lang="en-US"/>
                  <a:t>This is a regression problem</a:t>
                </a:r>
              </a:p>
              <a:p>
                <a:pPr lvl="1"/>
                <a:r>
                  <a:rPr lang="en-US"/>
                  <a:t>Given the anchor’s coordinates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/>
                  <a:t>, predict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/>
                  <a:t> so that </a:t>
                </a:r>
                <a:br>
                  <a:rPr lang="en-US"/>
                </a:br>
                <a:r>
                  <a:rPr lang="en-US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/>
                  <a:t> are close to the ground truth bounding box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1667845-6378-4D59-9D95-B88EF46B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1825625"/>
                <a:ext cx="5181600" cy="4667250"/>
              </a:xfrm>
              <a:blipFill>
                <a:blip r:embed="rId2"/>
                <a:stretch>
                  <a:fillRect l="-2118" t="-2089" r="-2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F2A07B46-4780-45B4-8613-C290B2D30A1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r="8564"/>
          <a:stretch/>
        </p:blipFill>
        <p:spPr bwMode="auto">
          <a:xfrm>
            <a:off x="376800" y="2568574"/>
            <a:ext cx="5643001" cy="28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68494DA-6EAD-4F23-BBAF-F4570E4C3778}"/>
              </a:ext>
            </a:extLst>
          </p:cNvPr>
          <p:cNvCxnSpPr>
            <a:cxnSpLocks/>
          </p:cNvCxnSpPr>
          <p:nvPr/>
        </p:nvCxnSpPr>
        <p:spPr>
          <a:xfrm flipH="1">
            <a:off x="1027613" y="3074126"/>
            <a:ext cx="365758" cy="3962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B98B51-020F-4B8F-AD8E-1829E5558B75}"/>
              </a:ext>
            </a:extLst>
          </p:cNvPr>
          <p:cNvCxnSpPr>
            <a:cxnSpLocks/>
          </p:cNvCxnSpPr>
          <p:nvPr/>
        </p:nvCxnSpPr>
        <p:spPr>
          <a:xfrm flipH="1">
            <a:off x="2734493" y="4841966"/>
            <a:ext cx="518158" cy="1611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829DFE8-C548-4925-83CB-394DD3AC1A61}"/>
              </a:ext>
            </a:extLst>
          </p:cNvPr>
          <p:cNvSpPr txBox="1"/>
          <p:nvPr/>
        </p:nvSpPr>
        <p:spPr>
          <a:xfrm>
            <a:off x="2993572" y="5017438"/>
            <a:ext cx="2372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Finding these offsets is </a:t>
            </a:r>
          </a:p>
          <a:p>
            <a:r>
              <a:rPr lang="en-US">
                <a:solidFill>
                  <a:schemeClr val="accent2"/>
                </a:solidFill>
              </a:rPr>
              <a:t>a regression task</a:t>
            </a:r>
          </a:p>
        </p:txBody>
      </p:sp>
    </p:spTree>
    <p:extLst>
      <p:ext uri="{BB962C8B-B14F-4D97-AF65-F5344CB8AC3E}">
        <p14:creationId xmlns:p14="http://schemas.microsoft.com/office/powerpoint/2010/main" val="4158691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ADB71-34CC-4520-8D29-4CA151066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Semantic segmentation as classification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B1606-DB83-4F82-B27F-3F2391CB1B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Semantic segmentation can be viewed as a pixel-level classification task</a:t>
            </a:r>
          </a:p>
          <a:p>
            <a:pPr lvl="1"/>
            <a:r>
              <a:rPr lang="en-US"/>
              <a:t>Each pixel gets assigned to one class</a:t>
            </a:r>
          </a:p>
          <a:p>
            <a:r>
              <a:rPr lang="en-US"/>
              <a:t>A convolutional neural network needs to produce predictions for every pixel rather than the whole image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9218" name="Picture 2" descr="Image comparing classification segmentation and object detection">
            <a:extLst>
              <a:ext uri="{FF2B5EF4-FFF2-40B4-BE49-F238E27FC236}">
                <a16:creationId xmlns:a16="http://schemas.microsoft.com/office/drawing/2014/main" id="{2DD29623-4DC6-422B-AE3E-AAB9CC61C6F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86564"/>
            <a:ext cx="5181600" cy="202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391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4C9FC-49F8-4FE1-A97E-10B3E334A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DFC2E-907F-4E3D-AB52-5326D1EB4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 framing</a:t>
            </a:r>
          </a:p>
          <a:p>
            <a:pPr lvl="1"/>
            <a:r>
              <a:rPr lang="en-US" dirty="0"/>
              <a:t>Most machine learning applications map onto three key tasks – classification, regression, and vector embedding. </a:t>
            </a:r>
          </a:p>
          <a:p>
            <a:pPr lvl="1"/>
            <a:r>
              <a:rPr lang="en-US" dirty="0"/>
              <a:t>We will go over example mappings of different real-world tasks onto this set</a:t>
            </a:r>
          </a:p>
        </p:txBody>
      </p:sp>
    </p:spTree>
    <p:extLst>
      <p:ext uri="{BB962C8B-B14F-4D97-AF65-F5344CB8AC3E}">
        <p14:creationId xmlns:p14="http://schemas.microsoft.com/office/powerpoint/2010/main" val="1666993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93C72-D0DF-4CB7-BE8E-7238C6ED4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Instance segmentation as classification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6451AE-5076-4630-92C7-7CF9EA39E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6618" y="1550026"/>
            <a:ext cx="5507182" cy="4626937"/>
          </a:xfrm>
        </p:spPr>
        <p:txBody>
          <a:bodyPr/>
          <a:lstStyle/>
          <a:p>
            <a:r>
              <a:rPr lang="en-US"/>
              <a:t>Instance segmentation can be viewed as a pixel classification problem</a:t>
            </a:r>
          </a:p>
          <a:p>
            <a:pPr lvl="1"/>
            <a:r>
              <a:rPr lang="en-US"/>
              <a:t>This example is cell segmentation, which is an instance segmentation problem</a:t>
            </a:r>
          </a:p>
          <a:p>
            <a:r>
              <a:rPr lang="en-US"/>
              <a:t>For every pixel in an image, can we determine whether it is inside of a cell, at the cell boundary, or part of the image background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196B4-BAAC-44C6-9A5D-F3FD77C7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4" y="1550026"/>
            <a:ext cx="4286250" cy="42862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AC4E75-8549-49BF-ACCF-1C8931BB117D}"/>
              </a:ext>
            </a:extLst>
          </p:cNvPr>
          <p:cNvSpPr/>
          <p:nvPr/>
        </p:nvSpPr>
        <p:spPr>
          <a:xfrm>
            <a:off x="2556019" y="3433136"/>
            <a:ext cx="228600" cy="228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0C105A-1179-4C48-B09A-A8D75869D26A}"/>
              </a:ext>
            </a:extLst>
          </p:cNvPr>
          <p:cNvSpPr/>
          <p:nvPr/>
        </p:nvSpPr>
        <p:spPr>
          <a:xfrm>
            <a:off x="2190853" y="5237450"/>
            <a:ext cx="228600" cy="22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178873-1C48-4087-8BF0-EB8A1D59B094}"/>
              </a:ext>
            </a:extLst>
          </p:cNvPr>
          <p:cNvSpPr/>
          <p:nvPr/>
        </p:nvSpPr>
        <p:spPr>
          <a:xfrm>
            <a:off x="3453396" y="1850409"/>
            <a:ext cx="2286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61C8EB-FDF5-452B-BC6B-F25292C30B15}"/>
              </a:ext>
            </a:extLst>
          </p:cNvPr>
          <p:cNvSpPr txBox="1"/>
          <p:nvPr/>
        </p:nvSpPr>
        <p:spPr>
          <a:xfrm>
            <a:off x="870094" y="1546248"/>
            <a:ext cx="2175019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00B0F0"/>
                </a:solidFill>
                <a:latin typeface="+mj-lt"/>
              </a:rPr>
              <a:t>Interior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00B050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FF0000"/>
                </a:solidFill>
                <a:latin typeface="+mj-lt"/>
              </a:rPr>
              <a:t>Boundary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A1ECA8-F3E4-464F-AC4B-1822F53907DA}"/>
              </a:ext>
            </a:extLst>
          </p:cNvPr>
          <p:cNvSpPr txBox="1"/>
          <p:nvPr/>
        </p:nvSpPr>
        <p:spPr>
          <a:xfrm>
            <a:off x="7376852" y="6596390"/>
            <a:ext cx="48151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https://journals.plos.org/ploscompbiol/article?id=10.1371/journal.pcbi.1005177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216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93C72-D0DF-4CB7-BE8E-7238C6ED4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 segmentation as classification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6451AE-5076-4630-92C7-7CF9EA39E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7818" y="1690688"/>
            <a:ext cx="5507182" cy="4626937"/>
          </a:xfrm>
        </p:spPr>
        <p:txBody>
          <a:bodyPr/>
          <a:lstStyle/>
          <a:p>
            <a:r>
              <a:rPr lang="en-US"/>
              <a:t>If we can do this task (almost) perfectly, we can just threshold our prediction of the interior class and we are done</a:t>
            </a:r>
          </a:p>
          <a:p>
            <a:pPr lvl="1"/>
            <a:r>
              <a:rPr lang="en-US"/>
              <a:t>We can apply the label function from </a:t>
            </a:r>
            <a:r>
              <a:rPr lang="en-US" err="1"/>
              <a:t>skimage</a:t>
            </a:r>
            <a:r>
              <a:rPr lang="en-US"/>
              <a:t> on the interior prediction image (after thresholding) to assign unique ids to each cell</a:t>
            </a:r>
          </a:p>
          <a:p>
            <a:pPr lvl="1"/>
            <a:r>
              <a:rPr lang="en-US"/>
              <a:t>This requires us to nail the boundary of each cell – if we are off by one pixel, we are likely to have a merge or splitting error</a:t>
            </a:r>
          </a:p>
        </p:txBody>
      </p:sp>
      <p:pic>
        <p:nvPicPr>
          <p:cNvPr id="9" name="Picture 8" descr="A picture containing food&#10;&#10;Description generated with high confidence">
            <a:extLst>
              <a:ext uri="{FF2B5EF4-FFF2-40B4-BE49-F238E27FC236}">
                <a16:creationId xmlns:a16="http://schemas.microsoft.com/office/drawing/2014/main" id="{98D8DD4E-EB8C-4D0E-B359-AA62424DA8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6" b="6660"/>
          <a:stretch/>
        </p:blipFill>
        <p:spPr>
          <a:xfrm>
            <a:off x="565049" y="2576747"/>
            <a:ext cx="5530951" cy="286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15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372D7-7686-770A-9674-CD80CEDFA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 segmentation as classification</a:t>
            </a:r>
          </a:p>
        </p:txBody>
      </p:sp>
      <p:pic>
        <p:nvPicPr>
          <p:cNvPr id="5" name="section-1.1a">
            <a:hlinkClick r:id="" action="ppaction://media"/>
            <a:extLst>
              <a:ext uri="{FF2B5EF4-FFF2-40B4-BE49-F238E27FC236}">
                <a16:creationId xmlns:a16="http://schemas.microsoft.com/office/drawing/2014/main" id="{ABB286E3-6D1F-DD4A-CDB9-84BE7123F8C2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6360" y="1955529"/>
            <a:ext cx="3479800" cy="243607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14ADF-C676-A140-E7D1-0A86F762E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26958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New methods like Meta’s segment also fall in the classification task category</a:t>
            </a:r>
          </a:p>
          <a:p>
            <a:r>
              <a:rPr lang="en-US" dirty="0"/>
              <a:t>Given an image and a prompt, classify pixels as foreground or background</a:t>
            </a:r>
          </a:p>
          <a:p>
            <a:pPr lvl="1"/>
            <a:r>
              <a:rPr lang="en-US" dirty="0"/>
              <a:t>E.g., predict a binary mask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B962D4-15A1-2F33-7F80-8664C45C0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521507"/>
            <a:ext cx="9824720" cy="22077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8E611D-6E58-FA8B-EC52-459A8C0AC118}"/>
              </a:ext>
            </a:extLst>
          </p:cNvPr>
          <p:cNvSpPr txBox="1"/>
          <p:nvPr/>
        </p:nvSpPr>
        <p:spPr>
          <a:xfrm>
            <a:off x="10082048" y="6611779"/>
            <a:ext cx="21677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6"/>
              </a:rPr>
              <a:t>https://arxiv.org/pdf/2304.02643.pdf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9480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62EF7-4630-4785-8FB9-BA1D01721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Instance segmentation as regression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8F4E4-2680-4493-B3A6-E712588EFA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The marker-based watershed relies on two inputs</a:t>
            </a:r>
          </a:p>
          <a:p>
            <a:pPr lvl="1"/>
            <a:r>
              <a:rPr lang="en-US"/>
              <a:t>The outer distance transform – how far each pixel is from the background</a:t>
            </a:r>
          </a:p>
          <a:p>
            <a:pPr lvl="1"/>
            <a:r>
              <a:rPr lang="en-US"/>
              <a:t>Markers indicating the location of different objects to initialize the algorithm</a:t>
            </a:r>
          </a:p>
          <a:p>
            <a:pPr lvl="2"/>
            <a:r>
              <a:rPr lang="en-US"/>
              <a:t>One often uses the local maxima in the outer distance transform as markers</a:t>
            </a:r>
          </a:p>
        </p:txBody>
      </p:sp>
      <p:pic>
        <p:nvPicPr>
          <p:cNvPr id="5" name="Content Placeholder 6" descr="A picture containing monitor, laptop, computer, kite&#10;&#10;Description automatically generated">
            <a:extLst>
              <a:ext uri="{FF2B5EF4-FFF2-40B4-BE49-F238E27FC236}">
                <a16:creationId xmlns:a16="http://schemas.microsoft.com/office/drawing/2014/main" id="{55EEE9DC-31E3-4E3A-9AA9-DDC7EFE4A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05869"/>
            <a:ext cx="1347014" cy="1406551"/>
          </a:xfrm>
          <a:prstGeom prst="rect">
            <a:avLst/>
          </a:prstGeom>
        </p:spPr>
      </p:pic>
      <p:pic>
        <p:nvPicPr>
          <p:cNvPr id="6" name="Picture 5" descr="A close up of a screen&#10;&#10;Description automatically generated">
            <a:extLst>
              <a:ext uri="{FF2B5EF4-FFF2-40B4-BE49-F238E27FC236}">
                <a16:creationId xmlns:a16="http://schemas.microsoft.com/office/drawing/2014/main" id="{4FA6E3C1-794E-437A-94DE-9232C2298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54" y="2620790"/>
            <a:ext cx="1341565" cy="1339178"/>
          </a:xfrm>
          <a:prstGeom prst="rect">
            <a:avLst/>
          </a:prstGeom>
        </p:spPr>
      </p:pic>
      <p:pic>
        <p:nvPicPr>
          <p:cNvPr id="7" name="Picture 6" descr="A picture containing computer&#10;&#10;Description automatically generated">
            <a:extLst>
              <a:ext uri="{FF2B5EF4-FFF2-40B4-BE49-F238E27FC236}">
                <a16:creationId xmlns:a16="http://schemas.microsoft.com/office/drawing/2014/main" id="{D9EB91FB-92D8-4D2A-A80F-448B18FB3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98" y="3466067"/>
            <a:ext cx="1396522" cy="1406551"/>
          </a:xfrm>
          <a:prstGeom prst="rect">
            <a:avLst/>
          </a:prstGeom>
        </p:spPr>
      </p:pic>
      <p:pic>
        <p:nvPicPr>
          <p:cNvPr id="8" name="Content Placeholder 10" descr="A picture containing colorful, colored, kite, light&#10;&#10;Description automatically generated">
            <a:extLst>
              <a:ext uri="{FF2B5EF4-FFF2-40B4-BE49-F238E27FC236}">
                <a16:creationId xmlns:a16="http://schemas.microsoft.com/office/drawing/2014/main" id="{784BF0FE-E5FD-4B89-849C-01844CF32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45" y="4475506"/>
            <a:ext cx="1341565" cy="1363203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D9AE6608-40AC-4476-BD80-E968ECB963CC}"/>
              </a:ext>
            </a:extLst>
          </p:cNvPr>
          <p:cNvSpPr/>
          <p:nvPr/>
        </p:nvSpPr>
        <p:spPr>
          <a:xfrm rot="900000">
            <a:off x="2212556" y="4402743"/>
            <a:ext cx="556163" cy="2844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A01DBCE-0053-4B1F-B2D0-75B7A83672C7}"/>
              </a:ext>
            </a:extLst>
          </p:cNvPr>
          <p:cNvSpPr/>
          <p:nvPr/>
        </p:nvSpPr>
        <p:spPr>
          <a:xfrm rot="-900000">
            <a:off x="2212555" y="3817719"/>
            <a:ext cx="556163" cy="2844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BA64C07-BB0D-4B72-9C3C-059DF8775A5C}"/>
              </a:ext>
            </a:extLst>
          </p:cNvPr>
          <p:cNvSpPr/>
          <p:nvPr/>
        </p:nvSpPr>
        <p:spPr>
          <a:xfrm>
            <a:off x="3965190" y="4092310"/>
            <a:ext cx="475639" cy="2433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1069FC-9B4D-4CD6-9E6D-348D7BBBA415}"/>
              </a:ext>
            </a:extLst>
          </p:cNvPr>
          <p:cNvSpPr txBox="1"/>
          <p:nvPr/>
        </p:nvSpPr>
        <p:spPr>
          <a:xfrm>
            <a:off x="9953800" y="6596390"/>
            <a:ext cx="2238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6"/>
              </a:rPr>
              <a:t>https://arxiv.org/abs/1908.11211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0180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62EF7-4630-4785-8FB9-BA1D01721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Instance segmentation as regression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8F4E4-2680-4493-B3A6-E712588EFA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We can treat instance segmentation as a regression problem</a:t>
            </a:r>
          </a:p>
          <a:p>
            <a:r>
              <a:rPr lang="en-US"/>
              <a:t>The goal is to produce two outputs that recreate what marker-based watershed needs</a:t>
            </a:r>
          </a:p>
          <a:p>
            <a:pPr lvl="1"/>
            <a:r>
              <a:rPr lang="en-US"/>
              <a:t>A prediction of the outer distance transform</a:t>
            </a:r>
          </a:p>
          <a:p>
            <a:pPr lvl="1"/>
            <a:r>
              <a:rPr lang="en-US"/>
              <a:t>Seed locations for objects</a:t>
            </a:r>
          </a:p>
        </p:txBody>
      </p:sp>
      <p:pic>
        <p:nvPicPr>
          <p:cNvPr id="5" name="Content Placeholder 6" descr="A picture containing monitor, laptop, computer, kite&#10;&#10;Description automatically generated">
            <a:extLst>
              <a:ext uri="{FF2B5EF4-FFF2-40B4-BE49-F238E27FC236}">
                <a16:creationId xmlns:a16="http://schemas.microsoft.com/office/drawing/2014/main" id="{55EEE9DC-31E3-4E3A-9AA9-DDC7EFE4A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05869"/>
            <a:ext cx="1347014" cy="1406551"/>
          </a:xfrm>
          <a:prstGeom prst="rect">
            <a:avLst/>
          </a:prstGeom>
        </p:spPr>
      </p:pic>
      <p:pic>
        <p:nvPicPr>
          <p:cNvPr id="6" name="Picture 5" descr="A close up of a screen&#10;&#10;Description automatically generated">
            <a:extLst>
              <a:ext uri="{FF2B5EF4-FFF2-40B4-BE49-F238E27FC236}">
                <a16:creationId xmlns:a16="http://schemas.microsoft.com/office/drawing/2014/main" id="{4FA6E3C1-794E-437A-94DE-9232C2298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54" y="2620790"/>
            <a:ext cx="1341565" cy="1339178"/>
          </a:xfrm>
          <a:prstGeom prst="rect">
            <a:avLst/>
          </a:prstGeom>
        </p:spPr>
      </p:pic>
      <p:pic>
        <p:nvPicPr>
          <p:cNvPr id="7" name="Picture 6" descr="A picture containing computer&#10;&#10;Description automatically generated">
            <a:extLst>
              <a:ext uri="{FF2B5EF4-FFF2-40B4-BE49-F238E27FC236}">
                <a16:creationId xmlns:a16="http://schemas.microsoft.com/office/drawing/2014/main" id="{D9EB91FB-92D8-4D2A-A80F-448B18FB3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98" y="3466067"/>
            <a:ext cx="1396522" cy="1406551"/>
          </a:xfrm>
          <a:prstGeom prst="rect">
            <a:avLst/>
          </a:prstGeom>
        </p:spPr>
      </p:pic>
      <p:pic>
        <p:nvPicPr>
          <p:cNvPr id="8" name="Content Placeholder 10" descr="A picture containing colorful, colored, kite, light&#10;&#10;Description automatically generated">
            <a:extLst>
              <a:ext uri="{FF2B5EF4-FFF2-40B4-BE49-F238E27FC236}">
                <a16:creationId xmlns:a16="http://schemas.microsoft.com/office/drawing/2014/main" id="{784BF0FE-E5FD-4B89-849C-01844CF32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45" y="4475506"/>
            <a:ext cx="1341565" cy="1363203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D9AE6608-40AC-4476-BD80-E968ECB963CC}"/>
              </a:ext>
            </a:extLst>
          </p:cNvPr>
          <p:cNvSpPr/>
          <p:nvPr/>
        </p:nvSpPr>
        <p:spPr>
          <a:xfrm rot="900000">
            <a:off x="2212556" y="4402743"/>
            <a:ext cx="556163" cy="2844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A01DBCE-0053-4B1F-B2D0-75B7A83672C7}"/>
              </a:ext>
            </a:extLst>
          </p:cNvPr>
          <p:cNvSpPr/>
          <p:nvPr/>
        </p:nvSpPr>
        <p:spPr>
          <a:xfrm rot="-900000">
            <a:off x="2212555" y="3817719"/>
            <a:ext cx="556163" cy="2844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BA64C07-BB0D-4B72-9C3C-059DF8775A5C}"/>
              </a:ext>
            </a:extLst>
          </p:cNvPr>
          <p:cNvSpPr/>
          <p:nvPr/>
        </p:nvSpPr>
        <p:spPr>
          <a:xfrm>
            <a:off x="3965190" y="4092310"/>
            <a:ext cx="475639" cy="2433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72D110-2B2E-4B52-A997-00EEDD80996E}"/>
              </a:ext>
            </a:extLst>
          </p:cNvPr>
          <p:cNvSpPr txBox="1"/>
          <p:nvPr/>
        </p:nvSpPr>
        <p:spPr>
          <a:xfrm>
            <a:off x="9953800" y="6596390"/>
            <a:ext cx="2238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6"/>
              </a:rPr>
              <a:t>https://arxiv.org/abs/1908.11211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0292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62EF7-4630-4785-8FB9-BA1D01721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Instance segmentation as regression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8F4E4-2680-4493-B3A6-E712588EFA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For each image we predict perform two regression tasks</a:t>
            </a:r>
          </a:p>
          <a:p>
            <a:pPr lvl="1"/>
            <a:r>
              <a:rPr lang="en-US"/>
              <a:t>For each pixel, predict how far it is from a background pixel (the outer distance transform)</a:t>
            </a:r>
          </a:p>
          <a:p>
            <a:pPr lvl="1"/>
            <a:r>
              <a:rPr lang="en-US"/>
              <a:t>For each pixel inside of a cell, predict how far it is from the cell’s center of mass</a:t>
            </a:r>
          </a:p>
          <a:p>
            <a:r>
              <a:rPr lang="en-US"/>
              <a:t>Simple post-processing combined with marker-based watershed let us turn these two predictions into instance masks</a:t>
            </a:r>
          </a:p>
        </p:txBody>
      </p:sp>
      <p:pic>
        <p:nvPicPr>
          <p:cNvPr id="5" name="Content Placeholder 6" descr="A picture containing monitor, laptop, computer, kite&#10;&#10;Description automatically generated">
            <a:extLst>
              <a:ext uri="{FF2B5EF4-FFF2-40B4-BE49-F238E27FC236}">
                <a16:creationId xmlns:a16="http://schemas.microsoft.com/office/drawing/2014/main" id="{55EEE9DC-31E3-4E3A-9AA9-DDC7EFE4A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05869"/>
            <a:ext cx="1347014" cy="1406551"/>
          </a:xfrm>
          <a:prstGeom prst="rect">
            <a:avLst/>
          </a:prstGeom>
        </p:spPr>
      </p:pic>
      <p:pic>
        <p:nvPicPr>
          <p:cNvPr id="6" name="Picture 5" descr="A close up of a screen&#10;&#10;Description automatically generated">
            <a:extLst>
              <a:ext uri="{FF2B5EF4-FFF2-40B4-BE49-F238E27FC236}">
                <a16:creationId xmlns:a16="http://schemas.microsoft.com/office/drawing/2014/main" id="{4FA6E3C1-794E-437A-94DE-9232C2298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54" y="2620790"/>
            <a:ext cx="1341565" cy="1339178"/>
          </a:xfrm>
          <a:prstGeom prst="rect">
            <a:avLst/>
          </a:prstGeom>
        </p:spPr>
      </p:pic>
      <p:pic>
        <p:nvPicPr>
          <p:cNvPr id="7" name="Picture 6" descr="A picture containing computer&#10;&#10;Description automatically generated">
            <a:extLst>
              <a:ext uri="{FF2B5EF4-FFF2-40B4-BE49-F238E27FC236}">
                <a16:creationId xmlns:a16="http://schemas.microsoft.com/office/drawing/2014/main" id="{D9EB91FB-92D8-4D2A-A80F-448B18FB3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98" y="3466067"/>
            <a:ext cx="1396522" cy="1406551"/>
          </a:xfrm>
          <a:prstGeom prst="rect">
            <a:avLst/>
          </a:prstGeom>
        </p:spPr>
      </p:pic>
      <p:pic>
        <p:nvPicPr>
          <p:cNvPr id="8" name="Content Placeholder 10" descr="A picture containing colorful, colored, kite, light&#10;&#10;Description automatically generated">
            <a:extLst>
              <a:ext uri="{FF2B5EF4-FFF2-40B4-BE49-F238E27FC236}">
                <a16:creationId xmlns:a16="http://schemas.microsoft.com/office/drawing/2014/main" id="{784BF0FE-E5FD-4B89-849C-01844CF32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45" y="4475506"/>
            <a:ext cx="1341565" cy="1363203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D9AE6608-40AC-4476-BD80-E968ECB963CC}"/>
              </a:ext>
            </a:extLst>
          </p:cNvPr>
          <p:cNvSpPr/>
          <p:nvPr/>
        </p:nvSpPr>
        <p:spPr>
          <a:xfrm rot="900000">
            <a:off x="2212556" y="4402743"/>
            <a:ext cx="556163" cy="2844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A01DBCE-0053-4B1F-B2D0-75B7A83672C7}"/>
              </a:ext>
            </a:extLst>
          </p:cNvPr>
          <p:cNvSpPr/>
          <p:nvPr/>
        </p:nvSpPr>
        <p:spPr>
          <a:xfrm rot="-900000">
            <a:off x="2212555" y="3817719"/>
            <a:ext cx="556163" cy="2844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BA64C07-BB0D-4B72-9C3C-059DF8775A5C}"/>
              </a:ext>
            </a:extLst>
          </p:cNvPr>
          <p:cNvSpPr/>
          <p:nvPr/>
        </p:nvSpPr>
        <p:spPr>
          <a:xfrm>
            <a:off x="3965190" y="4092310"/>
            <a:ext cx="475639" cy="2433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29B8B5-79E2-453E-9979-FAE677770F91}"/>
              </a:ext>
            </a:extLst>
          </p:cNvPr>
          <p:cNvSpPr txBox="1"/>
          <p:nvPr/>
        </p:nvSpPr>
        <p:spPr>
          <a:xfrm>
            <a:off x="9953800" y="6596390"/>
            <a:ext cx="2238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6"/>
              </a:rPr>
              <a:t>https://arxiv.org/abs/1908.11211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4456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2BE1C-CF73-4AC1-A257-F678B981F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Instance segmentation as vector embedding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597E3B-C16F-41A4-9B1F-14CBCF37CB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409133"/>
            <a:ext cx="5181600" cy="318432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CE04F-9FAC-4082-8C5F-ABF30EF96E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We can also treat instance segmentation as a vector embedding problem</a:t>
            </a:r>
          </a:p>
          <a:p>
            <a:r>
              <a:rPr lang="en-US"/>
              <a:t>Every pixel in an image is mapped to a vector</a:t>
            </a:r>
          </a:p>
          <a:p>
            <a:r>
              <a:rPr lang="en-US"/>
              <a:t>We can design a loss function to encourage pixels from the same object to be mapped to the same vector </a:t>
            </a:r>
          </a:p>
          <a:p>
            <a:r>
              <a:rPr lang="en-US"/>
              <a:t>Pixels from different objects are mapped to different vectors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9EA239-EB70-4910-B9A9-2CBA73679971}"/>
              </a:ext>
            </a:extLst>
          </p:cNvPr>
          <p:cNvSpPr txBox="1"/>
          <p:nvPr/>
        </p:nvSpPr>
        <p:spPr>
          <a:xfrm>
            <a:off x="10053551" y="6596390"/>
            <a:ext cx="21384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https://arxiv.org/abs/1708.02551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264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A4E59-EDE4-4FB0-9325-698342DFF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Instance segmentation as vector embedding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6613B17-D9DF-44B6-BFA1-AAC3F5E5FE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2235" y="1825625"/>
            <a:ext cx="4293530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C369AE-539F-41E2-BF1D-D9F080DA6E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Unsupervised clustering in the embedding space creates the final segmentations</a:t>
            </a:r>
          </a:p>
          <a:p>
            <a:r>
              <a:rPr lang="en-US" dirty="0"/>
              <a:t>This approach has unique properties, like being able to segment overlapping objects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E559A-A789-4683-986B-A83B4C353DD8}"/>
              </a:ext>
            </a:extLst>
          </p:cNvPr>
          <p:cNvSpPr txBox="1"/>
          <p:nvPr/>
        </p:nvSpPr>
        <p:spPr>
          <a:xfrm>
            <a:off x="10053551" y="6596390"/>
            <a:ext cx="21384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https://arxiv.org/abs/1708.02551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6978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23F0D-5329-43B1-8A4C-F48C04C96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Instance segmentation as vector embedding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4A1CED-E1BB-4287-A026-D228876109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77509"/>
            <a:ext cx="5181600" cy="3847569"/>
          </a:xfrm>
        </p:spPr>
      </p:pic>
      <p:pic>
        <p:nvPicPr>
          <p:cNvPr id="7" name="Picture 2" descr="Slide 1">
            <a:extLst>
              <a:ext uri="{FF2B5EF4-FFF2-40B4-BE49-F238E27FC236}">
                <a16:creationId xmlns:a16="http://schemas.microsoft.com/office/drawing/2014/main" id="{7688DBF4-424C-4930-BA62-D95BF2B9434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429" y="1825625"/>
            <a:ext cx="515714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F7D49E-71C1-4350-8FA1-80D129118710}"/>
              </a:ext>
            </a:extLst>
          </p:cNvPr>
          <p:cNvSpPr txBox="1"/>
          <p:nvPr/>
        </p:nvSpPr>
        <p:spPr>
          <a:xfrm>
            <a:off x="10053551" y="6596390"/>
            <a:ext cx="21384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https://arxiv.org/abs/1708.02551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0261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5B507-61EF-429E-B156-4A248CC8D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Multi-object tracking as classification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582A19F-4529-4FDB-9534-36E0B0F38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3662" y="1690688"/>
            <a:ext cx="7884675" cy="50092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A4E36-C478-477B-AC05-B2509776F2F1}"/>
              </a:ext>
            </a:extLst>
          </p:cNvPr>
          <p:cNvSpPr txBox="1"/>
          <p:nvPr/>
        </p:nvSpPr>
        <p:spPr>
          <a:xfrm>
            <a:off x="0" y="6550223"/>
            <a:ext cx="1961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Moen et al, </a:t>
            </a:r>
            <a:r>
              <a:rPr lang="en-US" sz="1400" err="1"/>
              <a:t>biorxiv</a:t>
            </a:r>
            <a:r>
              <a:rPr lang="en-US" sz="140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054742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908B9-03C8-497F-8930-03D8E38BE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Vision and sequence tasks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39301-7154-47C3-B26C-7C68A34583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Vision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0B64C-7144-4914-B91A-2DB7B4B83B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  <a:p>
            <a:r>
              <a:rPr lang="en-US" dirty="0"/>
              <a:t>Object detection</a:t>
            </a:r>
          </a:p>
          <a:p>
            <a:r>
              <a:rPr lang="en-US" dirty="0"/>
              <a:t>Pose detection</a:t>
            </a:r>
          </a:p>
          <a:p>
            <a:r>
              <a:rPr lang="en-US" dirty="0"/>
              <a:t>Semantic segmentation</a:t>
            </a:r>
          </a:p>
          <a:p>
            <a:r>
              <a:rPr lang="en-US" dirty="0"/>
              <a:t>Instance segmentation</a:t>
            </a:r>
          </a:p>
          <a:p>
            <a:r>
              <a:rPr lang="en-US" dirty="0"/>
              <a:t>Multi-object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6CCA99-CF69-40A4-9AE1-397764850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Sequence Tasks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3DEADF-CA39-4D0A-B523-D82025E36CC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/>
              <a:t>Sequence level classification</a:t>
            </a:r>
          </a:p>
          <a:p>
            <a:r>
              <a:rPr lang="en-US"/>
              <a:t>Token level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806104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F1D6C-68AA-462A-928F-E0B86E9E8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Tracking single cells with deep learning</a:t>
            </a:r>
          </a:p>
        </p:txBody>
      </p:sp>
      <p:pic>
        <p:nvPicPr>
          <p:cNvPr id="1026" name="Picture 2" descr="Raw Image">
            <a:extLst>
              <a:ext uri="{FF2B5EF4-FFF2-40B4-BE49-F238E27FC236}">
                <a16:creationId xmlns:a16="http://schemas.microsoft.com/office/drawing/2014/main" id="{8FB05450-2BF2-4E88-8531-162DD49EC43D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690688"/>
            <a:ext cx="4876799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cked Image">
            <a:extLst>
              <a:ext uri="{FF2B5EF4-FFF2-40B4-BE49-F238E27FC236}">
                <a16:creationId xmlns:a16="http://schemas.microsoft.com/office/drawing/2014/main" id="{D6BF19D8-5C96-4D13-8E01-1C12D396F4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690688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73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65"/>
    </mc:Choice>
    <mc:Fallback xmlns="">
      <p:transition spd="slow" advTm="2596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598CF-FB74-4E57-8E49-4FF302060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transcription factor binding as a classification task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4350E7A-3F14-41F1-A1C0-839500CB81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1" y="1825625"/>
            <a:ext cx="5181600" cy="1748656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83E310-3DA5-4915-A673-826D10687D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</a:t>
            </a:r>
            <a:r>
              <a:rPr lang="en-US" dirty="0" err="1"/>
              <a:t>DeepBind</a:t>
            </a:r>
            <a:r>
              <a:rPr lang="en-US" dirty="0"/>
              <a:t> paper introduced deep learning models for a variety of tasks for sequence data, including finding binding sites for transcription factors</a:t>
            </a:r>
          </a:p>
          <a:p>
            <a:r>
              <a:rPr lang="en-US" dirty="0"/>
              <a:t>This is a classification problem with two classes</a:t>
            </a:r>
          </a:p>
          <a:p>
            <a:pPr lvl="1"/>
            <a:r>
              <a:rPr lang="en-US" dirty="0"/>
              <a:t>Candidate sequences can be placed into two categories – bound and background</a:t>
            </a:r>
          </a:p>
          <a:p>
            <a:r>
              <a:rPr lang="en-US" dirty="0"/>
              <a:t>Models can be trained on </a:t>
            </a:r>
            <a:r>
              <a:rPr lang="en-US" i="1" dirty="0"/>
              <a:t>in vitro</a:t>
            </a:r>
            <a:r>
              <a:rPr lang="en-US" dirty="0"/>
              <a:t> or </a:t>
            </a:r>
            <a:r>
              <a:rPr lang="en-US" i="1" dirty="0"/>
              <a:t>in vivo</a:t>
            </a:r>
            <a:r>
              <a:rPr lang="en-US" dirty="0"/>
              <a:t> data</a:t>
            </a:r>
          </a:p>
          <a:p>
            <a:pPr lvl="1"/>
            <a:r>
              <a:rPr lang="en-US" dirty="0"/>
              <a:t>Either protein binding microarrays (PBMs) or </a:t>
            </a:r>
            <a:r>
              <a:rPr lang="en-US" dirty="0" err="1"/>
              <a:t>ChIP</a:t>
            </a:r>
            <a:r>
              <a:rPr lang="en-US" dirty="0"/>
              <a:t>-Seq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44911C-5F25-4F6E-81C8-59595869B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086918"/>
            <a:ext cx="5334000" cy="16824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2921E9-CDEE-44D5-9FB8-4330783A88D9}"/>
              </a:ext>
            </a:extLst>
          </p:cNvPr>
          <p:cNvSpPr/>
          <p:nvPr/>
        </p:nvSpPr>
        <p:spPr>
          <a:xfrm>
            <a:off x="838200" y="4086918"/>
            <a:ext cx="279400" cy="274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33DA4B-556A-470F-8528-C24AACFFB6BA}"/>
              </a:ext>
            </a:extLst>
          </p:cNvPr>
          <p:cNvSpPr/>
          <p:nvPr/>
        </p:nvSpPr>
        <p:spPr>
          <a:xfrm>
            <a:off x="3400425" y="4086918"/>
            <a:ext cx="185738" cy="274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43980D-DFFE-48DF-861E-C9AA08AC5169}"/>
              </a:ext>
            </a:extLst>
          </p:cNvPr>
          <p:cNvSpPr txBox="1"/>
          <p:nvPr/>
        </p:nvSpPr>
        <p:spPr>
          <a:xfrm>
            <a:off x="9430096" y="6596390"/>
            <a:ext cx="27619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5"/>
              </a:rPr>
              <a:t>https://pubmed.ncbi.nlm.nih.gov/26213851/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738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40589-FF4B-40BB-8F85-7926D44B7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Predicting viral fitness and escape mutations with vector embeddings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CE2D56-ACD8-4591-8459-28C28A7DE5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605232"/>
            <a:ext cx="5181600" cy="2792124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DC88A7-109F-43B7-8040-630F9CD253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Viral sequences experience a trade off between fitness and immune escape during their evolution</a:t>
            </a:r>
          </a:p>
          <a:p>
            <a:pPr lvl="1"/>
            <a:r>
              <a:rPr lang="en-US" dirty="0"/>
              <a:t>Mutations allow them viruses to escape detection from the immune system, but can lead to a reduction in fitness</a:t>
            </a:r>
          </a:p>
          <a:p>
            <a:pPr lvl="1"/>
            <a:r>
              <a:rPr lang="en-US" dirty="0"/>
              <a:t>In He et al, this is modeled as a trade off between grammaticality semantics </a:t>
            </a:r>
          </a:p>
          <a:p>
            <a:pPr lvl="2"/>
            <a:r>
              <a:rPr lang="en-US" dirty="0"/>
              <a:t>Grammar: Am I following the rules of viral sequences?</a:t>
            </a:r>
          </a:p>
          <a:p>
            <a:pPr lvl="2"/>
            <a:r>
              <a:rPr lang="en-US" dirty="0"/>
              <a:t>Semantics: Did my meaning change?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7C8DEA-AAC0-4966-AA35-98A94B71864B}"/>
              </a:ext>
            </a:extLst>
          </p:cNvPr>
          <p:cNvSpPr txBox="1"/>
          <p:nvPr/>
        </p:nvSpPr>
        <p:spPr>
          <a:xfrm>
            <a:off x="8266315" y="6596390"/>
            <a:ext cx="39256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https://science.sciencemag.org/content/371/6526/284.abstract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2307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40589-FF4B-40BB-8F85-7926D44B7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Predicting viral fitness and escape mutations with vector embeddings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DC88A7-109F-43B7-8040-630F9CD253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Grammaticality can be approximated with a self supervised learning task</a:t>
            </a:r>
          </a:p>
          <a:p>
            <a:pPr lvl="1"/>
            <a:r>
              <a:rPr lang="en-US" dirty="0"/>
              <a:t>Predict a token based on its neighbors</a:t>
            </a:r>
          </a:p>
          <a:p>
            <a:r>
              <a:rPr lang="en-US" dirty="0"/>
              <a:t>The layer prior to the output layer can be viewed as vector embeddings</a:t>
            </a:r>
          </a:p>
          <a:p>
            <a:pPr lvl="1"/>
            <a:r>
              <a:rPr lang="en-US" dirty="0"/>
              <a:t>Not surprisingly, these embeddings contain semantic meaning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9E13C3B-2C35-4992-806B-9371EABFEC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651091"/>
            <a:ext cx="5181600" cy="270040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BA266E-0A82-4A97-BC6F-F3901242D1DD}"/>
              </a:ext>
            </a:extLst>
          </p:cNvPr>
          <p:cNvSpPr txBox="1"/>
          <p:nvPr/>
        </p:nvSpPr>
        <p:spPr>
          <a:xfrm>
            <a:off x="8266315" y="6596390"/>
            <a:ext cx="39256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https://science.sciencemag.org/content/371/6526/284.abstract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3953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20AEA-3756-672F-7FF4-576DD702C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Enzyme sequence classification with contrastive learning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3FE8DE-874C-3524-A53E-8D64DD114D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35593"/>
            <a:ext cx="5181600" cy="353140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D00F2-E23B-F6ED-6C28-0D7187C194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Categorizing enzymes into functional classes based on sequences can be viewed as a classification problem or a vector embedding problem</a:t>
            </a:r>
          </a:p>
          <a:p>
            <a:pPr lvl="1"/>
            <a:r>
              <a:rPr lang="en-US" dirty="0"/>
              <a:t>There are 7 major classes of enzymes, but many subclasses</a:t>
            </a:r>
          </a:p>
          <a:p>
            <a:pPr lvl="1"/>
            <a:r>
              <a:rPr lang="en-US" dirty="0"/>
              <a:t>This makes it hard to get good performance if framed as a pure classification task</a:t>
            </a:r>
          </a:p>
          <a:p>
            <a:r>
              <a:rPr lang="en-US" dirty="0"/>
              <a:t>A vector embedding task maps enzyme sequences to a vector space</a:t>
            </a:r>
          </a:p>
          <a:p>
            <a:pPr lvl="1"/>
            <a:r>
              <a:rPr lang="en-US" dirty="0"/>
              <a:t>Enzyme sequences with the same enzyme commission number are encouraged to be close</a:t>
            </a:r>
          </a:p>
          <a:p>
            <a:pPr lvl="1"/>
            <a:r>
              <a:rPr lang="en-US" dirty="0"/>
              <a:t>Enzyme sequences with a different EC number are pushed apart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64706E-C11C-3B41-C504-24FB7B93149C}"/>
              </a:ext>
            </a:extLst>
          </p:cNvPr>
          <p:cNvSpPr txBox="1"/>
          <p:nvPr/>
        </p:nvSpPr>
        <p:spPr>
          <a:xfrm>
            <a:off x="9147285" y="6609261"/>
            <a:ext cx="30447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https://www.science.org/doi/10.1126/science.adf2465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20268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6423D-2A30-F013-86FB-18ED725C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Enzyme sequence classification with contrastive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1B2C9-6635-41C2-11E9-0E1E3F56E3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5163207"/>
            <a:ext cx="10418379" cy="101375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Once trained, an EC number for an enzyme sequence is determined by finding the nearest EC in the embedding space</a:t>
            </a:r>
          </a:p>
          <a:p>
            <a:pPr lvl="1"/>
            <a:r>
              <a:rPr lang="en-US" dirty="0"/>
              <a:t>An EC’s embedding is taken as the average embedding vector of its member sequences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3DCE8B-A383-A50F-CB62-85D38477B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678" y="2106999"/>
            <a:ext cx="8235419" cy="2639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0BBD96-4DA1-1960-4F01-514F98723FAF}"/>
              </a:ext>
            </a:extLst>
          </p:cNvPr>
          <p:cNvSpPr txBox="1"/>
          <p:nvPr/>
        </p:nvSpPr>
        <p:spPr>
          <a:xfrm>
            <a:off x="9147285" y="6609261"/>
            <a:ext cx="30447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https://www.science.org/doi/10.1126/science.adf2465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56756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CBB44-56D7-4517-AF1A-9CBEC4CEF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25737-B08B-4407-9F0D-8EB9BED36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Biological data analysis tasks can be mapped on to three different machine learning tasks</a:t>
            </a:r>
          </a:p>
          <a:p>
            <a:r>
              <a:rPr lang="en-US" dirty="0"/>
              <a:t>Problem framing is a critical part of adapting deep learning methods to problems in biological data analysis</a:t>
            </a:r>
          </a:p>
        </p:txBody>
      </p:sp>
    </p:spTree>
    <p:extLst>
      <p:ext uri="{BB962C8B-B14F-4D97-AF65-F5344CB8AC3E}">
        <p14:creationId xmlns:p14="http://schemas.microsoft.com/office/powerpoint/2010/main" val="1174150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908B9-03C8-497F-8930-03D8E38BE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Vision and sequence tasks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39301-7154-47C3-B26C-7C68A34583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Sequence/Structure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0B64C-7144-4914-B91A-2DB7B4B83B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Protein structure prediction</a:t>
            </a:r>
          </a:p>
          <a:p>
            <a:r>
              <a:rPr lang="en-US" dirty="0"/>
              <a:t>Protein design</a:t>
            </a:r>
          </a:p>
          <a:p>
            <a:r>
              <a:rPr lang="en-US" dirty="0"/>
              <a:t>Molecular property prediction</a:t>
            </a:r>
          </a:p>
          <a:p>
            <a:r>
              <a:rPr lang="en-US" dirty="0"/>
              <a:t>Protein docking</a:t>
            </a:r>
          </a:p>
        </p:txBody>
      </p:sp>
    </p:spTree>
    <p:extLst>
      <p:ext uri="{BB962C8B-B14F-4D97-AF65-F5344CB8AC3E}">
        <p14:creationId xmlns:p14="http://schemas.microsoft.com/office/powerpoint/2010/main" val="986428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9C1D1B8-6742-4883-9D3D-D3C43D51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Machine learning tasks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41FEB2-1DA0-40C7-8C57-F4F6E4DEB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60324" y="1690688"/>
            <a:ext cx="5157787" cy="823912"/>
          </a:xfrm>
        </p:spPr>
        <p:txBody>
          <a:bodyPr/>
          <a:lstStyle/>
          <a:p>
            <a:pPr algn="ctr"/>
            <a:r>
              <a:rPr lang="en-US"/>
              <a:t>Classification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8C19B-6EDA-482C-A924-C1F344C98F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43312" y="1690688"/>
            <a:ext cx="5183188" cy="823912"/>
          </a:xfrm>
        </p:spPr>
        <p:txBody>
          <a:bodyPr/>
          <a:lstStyle/>
          <a:p>
            <a:pPr algn="ctr"/>
            <a:r>
              <a:rPr lang="en-US"/>
              <a:t>Regression</a:t>
            </a:r>
          </a:p>
        </p:txBody>
      </p:sp>
      <p:pic>
        <p:nvPicPr>
          <p:cNvPr id="9" name="Picture 2" descr="Supervised vs. Unsupervised Learning | by Devin Soni 👑 | Towards Data  Science">
            <a:extLst>
              <a:ext uri="{FF2B5EF4-FFF2-40B4-BE49-F238E27FC236}">
                <a16:creationId xmlns:a16="http://schemas.microsoft.com/office/drawing/2014/main" id="{06BC4A89-F1E4-4347-9A8E-B360404661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10511" r="49938"/>
          <a:stretch/>
        </p:blipFill>
        <p:spPr bwMode="auto">
          <a:xfrm>
            <a:off x="1264840" y="2878535"/>
            <a:ext cx="2507457" cy="230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upervised vs. Unsupervised Learning | by Devin Soni 👑 | Towards Data  Science">
            <a:extLst>
              <a:ext uri="{FF2B5EF4-FFF2-40B4-BE49-F238E27FC236}">
                <a16:creationId xmlns:a16="http://schemas.microsoft.com/office/drawing/2014/main" id="{EF14A95D-8FE5-4A4E-A2B0-0764A71F98C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4" t="12359" r="1179" b="3844"/>
          <a:stretch/>
        </p:blipFill>
        <p:spPr bwMode="auto">
          <a:xfrm>
            <a:off x="4990705" y="2946597"/>
            <a:ext cx="2507457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E6FEB9B-A14A-4B7A-AFB2-5870EA8E70CA}"/>
                  </a:ext>
                </a:extLst>
              </p:cNvPr>
              <p:cNvSpPr txBox="1"/>
              <p:nvPr/>
            </p:nvSpPr>
            <p:spPr>
              <a:xfrm>
                <a:off x="-530027" y="5350470"/>
                <a:ext cx="609719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/>
                  <a:t>Predict a class label for a given </a:t>
                </a:r>
              </a:p>
              <a:p>
                <a:pPr algn="ctr"/>
                <a:r>
                  <a:rPr lang="en-US"/>
                  <a:t>piece of input data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∈{0,…,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−1}</m:t>
                      </m:r>
                    </m:oMath>
                  </m:oMathPara>
                </a14:m>
                <a:endParaRPr lang="en-US"/>
              </a:p>
              <a:p>
                <a:pPr algn="ctr"/>
                <a:endParaRPr lang="en-US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E6FEB9B-A14A-4B7A-AFB2-5870EA8E7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30027" y="5350470"/>
                <a:ext cx="6097190" cy="1200329"/>
              </a:xfrm>
              <a:prstGeom prst="rect">
                <a:avLst/>
              </a:prstGeom>
              <a:blipFill>
                <a:blip r:embed="rId3"/>
                <a:stretch>
                  <a:fillRect t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9A9EFB-AA37-4F7D-802F-F2DA8576E873}"/>
                  </a:ext>
                </a:extLst>
              </p:cNvPr>
              <p:cNvSpPr txBox="1"/>
              <p:nvPr/>
            </p:nvSpPr>
            <p:spPr>
              <a:xfrm>
                <a:off x="3186311" y="5354834"/>
                <a:ext cx="609719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/>
                  <a:t>Predict a continuous value for a given </a:t>
                </a:r>
              </a:p>
              <a:p>
                <a:pPr algn="ctr"/>
                <a:r>
                  <a:rPr lang="en-US"/>
                  <a:t>piece of input data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∈[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/>
              </a:p>
              <a:p>
                <a:pPr algn="ctr"/>
                <a:endParaRPr lang="en-US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9A9EFB-AA37-4F7D-802F-F2DA8576E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311" y="5354834"/>
                <a:ext cx="6097190" cy="1200329"/>
              </a:xfrm>
              <a:prstGeom prst="rect">
                <a:avLst/>
              </a:prstGeom>
              <a:blipFill>
                <a:blip r:embed="rId4"/>
                <a:stretch>
                  <a:fillRect t="-2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t-SNE clustering of the MNIST dataset">
            <a:extLst>
              <a:ext uri="{FF2B5EF4-FFF2-40B4-BE49-F238E27FC236}">
                <a16:creationId xmlns:a16="http://schemas.microsoft.com/office/drawing/2014/main" id="{C2480EB1-63DC-4A29-961B-EA47DBE5D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378" y="2744889"/>
            <a:ext cx="3255297" cy="244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984FD6B-94C5-48BE-954B-1F00FDEA2330}"/>
              </a:ext>
            </a:extLst>
          </p:cNvPr>
          <p:cNvSpPr txBox="1">
            <a:spLocks/>
          </p:cNvSpPr>
          <p:nvPr/>
        </p:nvSpPr>
        <p:spPr>
          <a:xfrm>
            <a:off x="7346948" y="1684441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Vector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597F076-CBEE-4D1B-BEEA-C6690E395AD2}"/>
                  </a:ext>
                </a:extLst>
              </p:cNvPr>
              <p:cNvSpPr txBox="1"/>
              <p:nvPr/>
            </p:nvSpPr>
            <p:spPr>
              <a:xfrm>
                <a:off x="7074431" y="5359198"/>
                <a:ext cx="6097190" cy="12413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/>
                  <a:t>Map an input image to a vector and</a:t>
                </a:r>
              </a:p>
              <a:p>
                <a:pPr algn="ctr"/>
                <a:r>
                  <a:rPr lang="en-US"/>
                  <a:t>require this mapping to have </a:t>
                </a:r>
              </a:p>
              <a:p>
                <a:pPr algn="ctr"/>
                <a:r>
                  <a:rPr lang="en-US"/>
                  <a:t>certain properties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597F076-CBEE-4D1B-BEEA-C6690E395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431" y="5359198"/>
                <a:ext cx="6097190" cy="1241302"/>
              </a:xfrm>
              <a:prstGeom prst="rect">
                <a:avLst/>
              </a:prstGeom>
              <a:blipFill>
                <a:blip r:embed="rId6"/>
                <a:stretch>
                  <a:fillRect t="-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6538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632B8E6-0F37-4273-BC27-38B823E1F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Machine learning tasks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26B175-F04A-4BEC-833C-262F3CD21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 can usually map our desired task/problem onto one of these three machine learning tasks</a:t>
            </a:r>
          </a:p>
          <a:p>
            <a:r>
              <a:rPr lang="en-US"/>
              <a:t>Each method has strengths and weaknesses</a:t>
            </a:r>
          </a:p>
        </p:txBody>
      </p:sp>
    </p:spTree>
    <p:extLst>
      <p:ext uri="{BB962C8B-B14F-4D97-AF65-F5344CB8AC3E}">
        <p14:creationId xmlns:p14="http://schemas.microsoft.com/office/powerpoint/2010/main" val="3015406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53E9AE-AF28-4C80-9F51-656585839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130FBD-65E9-4654-A52A-00C3B1AA1E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Advantages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BA5FE22-CBB5-422C-BB17-8DDA40F6324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Usually this is the most straightforward approach</a:t>
            </a:r>
          </a:p>
          <a:p>
            <a:r>
              <a:rPr lang="en-US" dirty="0"/>
              <a:t>Classification problems are well-defined and have a pre-existing bag of tricks</a:t>
            </a:r>
          </a:p>
          <a:p>
            <a:r>
              <a:rPr lang="en-US" dirty="0"/>
              <a:t>Loss function: Cross-entropy and its variants</a:t>
            </a:r>
          </a:p>
        </p:txBody>
      </p:sp>
      <p:pic>
        <p:nvPicPr>
          <p:cNvPr id="7" name="Picture 2" descr="Supervised vs. Unsupervised Learning | by Devin Soni 👑 | Towards Data  Science">
            <a:extLst>
              <a:ext uri="{FF2B5EF4-FFF2-40B4-BE49-F238E27FC236}">
                <a16:creationId xmlns:a16="http://schemas.microsoft.com/office/drawing/2014/main" id="{6FCBF0E5-2F80-45E5-A795-ED53A7D3A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10511" r="49938"/>
          <a:stretch/>
        </p:blipFill>
        <p:spPr bwMode="auto">
          <a:xfrm>
            <a:off x="1668383" y="2093119"/>
            <a:ext cx="3274719" cy="301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5A9A6F-D262-4275-B583-7DBC6498856E}"/>
                  </a:ext>
                </a:extLst>
              </p:cNvPr>
              <p:cNvSpPr txBox="1"/>
              <p:nvPr/>
            </p:nvSpPr>
            <p:spPr>
              <a:xfrm>
                <a:off x="257148" y="5160455"/>
                <a:ext cx="609719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/>
                  <a:t>Predict a class label for a given </a:t>
                </a:r>
              </a:p>
              <a:p>
                <a:pPr algn="ctr"/>
                <a:r>
                  <a:rPr lang="en-US"/>
                  <a:t>piece of input data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∈{0,…,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−1}</m:t>
                      </m:r>
                    </m:oMath>
                  </m:oMathPara>
                </a14:m>
                <a:endParaRPr lang="en-US"/>
              </a:p>
              <a:p>
                <a:pPr algn="ctr"/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5A9A6F-D262-4275-B583-7DBC64988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48" y="5160455"/>
                <a:ext cx="6097190" cy="1200329"/>
              </a:xfrm>
              <a:prstGeom prst="rect">
                <a:avLst/>
              </a:prstGeom>
              <a:blipFill>
                <a:blip r:embed="rId3"/>
                <a:stretch>
                  <a:fillRect t="-3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6018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53E9AE-AF28-4C80-9F51-656585839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130FBD-65E9-4654-A52A-00C3B1AA1E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Disadvantages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BA5FE22-CBB5-422C-BB17-8DDA40F6324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Posing problems in this way often leads to issues with class imbalance</a:t>
            </a:r>
          </a:p>
          <a:p>
            <a:pPr lvl="1"/>
            <a:r>
              <a:rPr lang="en-US" dirty="0"/>
              <a:t>This is when you have substantially more examples of one class than others</a:t>
            </a:r>
          </a:p>
          <a:p>
            <a:pPr lvl="1"/>
            <a:r>
              <a:rPr lang="en-US" dirty="0"/>
              <a:t>There are methods to deal with this</a:t>
            </a:r>
          </a:p>
          <a:p>
            <a:r>
              <a:rPr lang="en-US" dirty="0"/>
              <a:t>Spurious misclassification errors can break downstream analyses</a:t>
            </a:r>
          </a:p>
          <a:p>
            <a:pPr lvl="1"/>
            <a:r>
              <a:rPr lang="en-US" dirty="0"/>
              <a:t>The overconfidence of deep learning methods can make this a serious issue</a:t>
            </a:r>
          </a:p>
        </p:txBody>
      </p:sp>
      <p:pic>
        <p:nvPicPr>
          <p:cNvPr id="7" name="Picture 2" descr="Supervised vs. Unsupervised Learning | by Devin Soni 👑 | Towards Data  Science">
            <a:extLst>
              <a:ext uri="{FF2B5EF4-FFF2-40B4-BE49-F238E27FC236}">
                <a16:creationId xmlns:a16="http://schemas.microsoft.com/office/drawing/2014/main" id="{6FCBF0E5-2F80-45E5-A795-ED53A7D3A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10511" r="49938"/>
          <a:stretch/>
        </p:blipFill>
        <p:spPr bwMode="auto">
          <a:xfrm>
            <a:off x="1668383" y="2093119"/>
            <a:ext cx="3274719" cy="301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5A9A6F-D262-4275-B583-7DBC6498856E}"/>
                  </a:ext>
                </a:extLst>
              </p:cNvPr>
              <p:cNvSpPr txBox="1"/>
              <p:nvPr/>
            </p:nvSpPr>
            <p:spPr>
              <a:xfrm>
                <a:off x="257148" y="5160455"/>
                <a:ext cx="609719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/>
                  <a:t>Predict a class label for a given </a:t>
                </a:r>
              </a:p>
              <a:p>
                <a:pPr algn="ctr"/>
                <a:r>
                  <a:rPr lang="en-US"/>
                  <a:t>piece of input data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∈{0,…,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−1}</m:t>
                      </m:r>
                    </m:oMath>
                  </m:oMathPara>
                </a14:m>
                <a:endParaRPr lang="en-US"/>
              </a:p>
              <a:p>
                <a:pPr algn="ctr"/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5A9A6F-D262-4275-B583-7DBC64988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48" y="5160455"/>
                <a:ext cx="6097190" cy="1200329"/>
              </a:xfrm>
              <a:prstGeom prst="rect">
                <a:avLst/>
              </a:prstGeom>
              <a:blipFill>
                <a:blip r:embed="rId3"/>
                <a:stretch>
                  <a:fillRect t="-3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6563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53E9AE-AF28-4C80-9F51-656585839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Regression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130FBD-65E9-4654-A52A-00C3B1AA1E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Advantages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BA5FE22-CBB5-422C-BB17-8DDA40F6324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/>
              <a:t>Resulting models are often able to produce smooth outputs</a:t>
            </a:r>
          </a:p>
          <a:p>
            <a:pPr lvl="1"/>
            <a:r>
              <a:rPr lang="en-US"/>
              <a:t>Models can interpolate between values</a:t>
            </a:r>
          </a:p>
          <a:p>
            <a:pPr lvl="1"/>
            <a:r>
              <a:rPr lang="en-US"/>
              <a:t>Don’t need to make hard, binary decisions like in classification</a:t>
            </a:r>
          </a:p>
          <a:p>
            <a:r>
              <a:rPr lang="en-US"/>
              <a:t>Loss function: Mean squared 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3CDFAD-49B7-4860-B1FD-8BBECD415CA9}"/>
                  </a:ext>
                </a:extLst>
              </p:cNvPr>
              <p:cNvSpPr txBox="1"/>
              <p:nvPr/>
            </p:nvSpPr>
            <p:spPr>
              <a:xfrm>
                <a:off x="135930" y="5076228"/>
                <a:ext cx="609719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/>
                  <a:t>Predict a continuous value for a given </a:t>
                </a:r>
              </a:p>
              <a:p>
                <a:pPr algn="ctr"/>
                <a:r>
                  <a:rPr lang="en-US"/>
                  <a:t>piece of input data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∈[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/>
              </a:p>
              <a:p>
                <a:pPr algn="ctr"/>
                <a:endParaRPr lang="en-US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3CDFAD-49B7-4860-B1FD-8BBECD415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30" y="5076228"/>
                <a:ext cx="6097190" cy="1200329"/>
              </a:xfrm>
              <a:prstGeom prst="rect">
                <a:avLst/>
              </a:prstGeom>
              <a:blipFill>
                <a:blip r:embed="rId2"/>
                <a:stretch>
                  <a:fillRect t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Supervised vs. Unsupervised Learning | by Devin Soni 👑 | Towards Data  Science">
            <a:extLst>
              <a:ext uri="{FF2B5EF4-FFF2-40B4-BE49-F238E27FC236}">
                <a16:creationId xmlns:a16="http://schemas.microsoft.com/office/drawing/2014/main" id="{CC1C1721-5BB5-4641-AA5A-C0EBBB7B7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4" t="12359" r="1179" b="3844"/>
          <a:stretch/>
        </p:blipFill>
        <p:spPr bwMode="auto">
          <a:xfrm>
            <a:off x="1618855" y="2195207"/>
            <a:ext cx="3131739" cy="271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392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EB5345102872449B73D62A7EF48A01" ma:contentTypeVersion="12" ma:contentTypeDescription="Create a new document." ma:contentTypeScope="" ma:versionID="83d524c6cf16e187fbc5b507fa6b24a0">
  <xsd:schema xmlns:xsd="http://www.w3.org/2001/XMLSchema" xmlns:xs="http://www.w3.org/2001/XMLSchema" xmlns:p="http://schemas.microsoft.com/office/2006/metadata/properties" xmlns:ns3="130bc1a2-0f69-44ca-9455-7bafa5c6b4c8" xmlns:ns4="244100b2-323f-4273-a093-58d539e2a967" targetNamespace="http://schemas.microsoft.com/office/2006/metadata/properties" ma:root="true" ma:fieldsID="abfb236be3c4f37ff8ad436156398973" ns3:_="" ns4:_="">
    <xsd:import namespace="130bc1a2-0f69-44ca-9455-7bafa5c6b4c8"/>
    <xsd:import namespace="244100b2-323f-4273-a093-58d539e2a96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bc1a2-0f69-44ca-9455-7bafa5c6b4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4100b2-323f-4273-a093-58d539e2a96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AA8E029-F383-4151-9E5A-A570AD018B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0AD7B6-A305-4C0D-9733-98ED2C43F6C7}">
  <ds:schemaRefs>
    <ds:schemaRef ds:uri="130bc1a2-0f69-44ca-9455-7bafa5c6b4c8"/>
    <ds:schemaRef ds:uri="244100b2-323f-4273-a093-58d539e2a96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574B8B3-DAFA-4737-A4E4-79EAE0A0F4F0}">
  <ds:schemaRefs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244100b2-323f-4273-a093-58d539e2a967"/>
    <ds:schemaRef ds:uri="130bc1a2-0f69-44ca-9455-7bafa5c6b4c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4590</TotalTime>
  <Words>1983</Words>
  <Application>Microsoft Office PowerPoint</Application>
  <PresentationFormat>Widescreen</PresentationFormat>
  <Paragraphs>220</Paragraphs>
  <Slides>36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Wingdings</vt:lpstr>
      <vt:lpstr>Office Theme</vt:lpstr>
      <vt:lpstr>BE/Bi 205 – Lecture 5</vt:lpstr>
      <vt:lpstr>Today’s lecture</vt:lpstr>
      <vt:lpstr>Vision and sequence tasks</vt:lpstr>
      <vt:lpstr>Vision and sequence tasks</vt:lpstr>
      <vt:lpstr>Machine learning tasks</vt:lpstr>
      <vt:lpstr>Machine learning tasks</vt:lpstr>
      <vt:lpstr>Classification</vt:lpstr>
      <vt:lpstr>Classification</vt:lpstr>
      <vt:lpstr>Regression</vt:lpstr>
      <vt:lpstr>Regression</vt:lpstr>
      <vt:lpstr>Vector embedding</vt:lpstr>
      <vt:lpstr>Vector embedding</vt:lpstr>
      <vt:lpstr>Segmentation can be framed as classification, regression, or vector embedding tasks </vt:lpstr>
      <vt:lpstr>Object detection as classification and regression</vt:lpstr>
      <vt:lpstr>Object detection as classification and regression</vt:lpstr>
      <vt:lpstr>Object detection as classification and regression</vt:lpstr>
      <vt:lpstr>Object detection as classification and regression</vt:lpstr>
      <vt:lpstr>Object detection as classification and regression</vt:lpstr>
      <vt:lpstr>Semantic segmentation as classification</vt:lpstr>
      <vt:lpstr>Instance segmentation as classification</vt:lpstr>
      <vt:lpstr>Instance segmentation as classification</vt:lpstr>
      <vt:lpstr>Instance segmentation as classification</vt:lpstr>
      <vt:lpstr>Instance segmentation as regression</vt:lpstr>
      <vt:lpstr>Instance segmentation as regression</vt:lpstr>
      <vt:lpstr>Instance segmentation as regression</vt:lpstr>
      <vt:lpstr>Instance segmentation as vector embedding</vt:lpstr>
      <vt:lpstr>Instance segmentation as vector embedding</vt:lpstr>
      <vt:lpstr>Instance segmentation as vector embedding</vt:lpstr>
      <vt:lpstr>Multi-object tracking as classification</vt:lpstr>
      <vt:lpstr>Tracking single cells with deep learning</vt:lpstr>
      <vt:lpstr>Predicting transcription factor binding as a classification task </vt:lpstr>
      <vt:lpstr>Predicting viral fitness and escape mutations with vector embeddings</vt:lpstr>
      <vt:lpstr>Predicting viral fitness and escape mutations with vector embeddings</vt:lpstr>
      <vt:lpstr>Enzyme sequence classification with contrastive learning</vt:lpstr>
      <vt:lpstr>Enzyme sequence classification with contrastive learning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BE/Bi 205 – Lecture 5</dc:title>
  <dc:creator>David Van Valen</dc:creator>
  <cp:lastModifiedBy>David Van Valen</cp:lastModifiedBy>
  <cp:revision>2</cp:revision>
  <dcterms:created xsi:type="dcterms:W3CDTF">2021-02-21T01:24:32Z</dcterms:created>
  <dcterms:modified xsi:type="dcterms:W3CDTF">2023-04-18T03:16:02Z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0x010100F1EB5345102872449B73D62A7EF48A01</vt:lpwstr>
  </property>
</Properties>
</file>