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1" r:id="rId4"/>
    <p:sldId id="260" r:id="rId5"/>
    <p:sldId id="258" r:id="rId6"/>
    <p:sldId id="268" r:id="rId7"/>
    <p:sldId id="259" r:id="rId8"/>
    <p:sldId id="262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88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62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9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07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6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74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05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45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92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16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35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9AB6E-380A-46AD-B0DF-BF56A396EB71}" type="datetimeFigureOut">
              <a:rPr lang="pt-BR" smtClean="0"/>
              <a:t>13/02/2017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C628D-E2EE-4C36-B3CA-723DF1EB3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2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ndhosp.com.br/waUpload/006184201616859.pdf" TargetMode="External"/><Relationship Id="rId2" Type="http://schemas.openxmlformats.org/officeDocument/2006/relationships/hyperlink" Target="http://www.sindhosp.com.br/waUpload/0061842016168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ndhosp.com.br/waUpload/006184201616100.pdf" TargetMode="External"/><Relationship Id="rId5" Type="http://schemas.openxmlformats.org/officeDocument/2006/relationships/hyperlink" Target="http://www.sindhosp.com.br/waUpload/006194201611199.pdf" TargetMode="External"/><Relationship Id="rId4" Type="http://schemas.openxmlformats.org/officeDocument/2006/relationships/hyperlink" Target="http://www.sindhosp.com.br/waUpload/006184201616930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048000" y="1012389"/>
            <a:ext cx="9144000" cy="2387600"/>
          </a:xfrm>
        </p:spPr>
        <p:txBody>
          <a:bodyPr/>
          <a:lstStyle/>
          <a:p>
            <a:r>
              <a:rPr lang="en-US" dirty="0"/>
              <a:t>CONTRATUALIZAÇÃO </a:t>
            </a:r>
            <a:br>
              <a:rPr lang="en-US" dirty="0"/>
            </a:br>
            <a:r>
              <a:rPr lang="en-US" dirty="0"/>
              <a:t>FATOR DE QUALIDADE 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538010" cy="2798762"/>
          </a:xfrm>
        </p:spPr>
        <p:txBody>
          <a:bodyPr>
            <a:normAutofit/>
          </a:bodyPr>
          <a:lstStyle/>
          <a:p>
            <a:r>
              <a:rPr lang="en-US" dirty="0"/>
              <a:t>MARCELO GERVILLA GREGORIO</a:t>
            </a:r>
          </a:p>
          <a:p>
            <a:endParaRPr lang="en-US" dirty="0"/>
          </a:p>
          <a:p>
            <a:r>
              <a:rPr lang="en-US" dirty="0"/>
              <a:t>SOCIEDADE BRASILEIRA DE PNEUMOLOGIA E TISIOLOGIA</a:t>
            </a:r>
          </a:p>
          <a:p>
            <a:r>
              <a:rPr lang="en-US" dirty="0"/>
              <a:t>DIRETORIA DE </a:t>
            </a:r>
            <a:r>
              <a:rPr lang="en-US" dirty="0"/>
              <a:t>DEFESA PROFISSIONAL </a:t>
            </a:r>
          </a:p>
          <a:p>
            <a:r>
              <a:rPr lang="en-US" dirty="0"/>
              <a:t>GESTÃO 2017 – 2018 </a:t>
            </a:r>
          </a:p>
          <a:p>
            <a:r>
              <a:rPr lang="en-US" dirty="0"/>
              <a:t> </a:t>
            </a:r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62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7" y="566737"/>
            <a:ext cx="477202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8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1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95" y="602166"/>
            <a:ext cx="8215952" cy="59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5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Conclusão</a:t>
            </a:r>
            <a:r>
              <a:rPr lang="en-US" dirty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Prestadores</a:t>
            </a:r>
            <a:r>
              <a:rPr lang="en-US" dirty="0"/>
              <a:t> PF </a:t>
            </a:r>
            <a:r>
              <a:rPr lang="en-US" dirty="0" err="1"/>
              <a:t>ou</a:t>
            </a:r>
            <a:r>
              <a:rPr lang="en-US" dirty="0"/>
              <a:t> PJ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atentos</a:t>
            </a:r>
            <a:r>
              <a:rPr lang="en-US" dirty="0"/>
              <a:t> e </a:t>
            </a:r>
            <a:r>
              <a:rPr lang="en-US" dirty="0" err="1"/>
              <a:t>revisar</a:t>
            </a:r>
            <a:r>
              <a:rPr lang="en-US" dirty="0"/>
              <a:t> </a:t>
            </a:r>
            <a:r>
              <a:rPr lang="en-US" dirty="0" err="1"/>
              <a:t>tosos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contratos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Cuidado</a:t>
            </a:r>
            <a:r>
              <a:rPr lang="en-US" dirty="0"/>
              <a:t> com </a:t>
            </a:r>
            <a:r>
              <a:rPr lang="en-US" dirty="0" err="1"/>
              <a:t>cláusulas</a:t>
            </a:r>
            <a:r>
              <a:rPr lang="en-US" dirty="0"/>
              <a:t> de </a:t>
            </a:r>
            <a:r>
              <a:rPr lang="en-US" dirty="0" err="1"/>
              <a:t>reajuste</a:t>
            </a:r>
            <a:r>
              <a:rPr lang="en-US" dirty="0"/>
              <a:t> com </a:t>
            </a:r>
            <a:r>
              <a:rPr lang="en-US" dirty="0" err="1"/>
              <a:t>submúltiplos</a:t>
            </a:r>
            <a:r>
              <a:rPr lang="en-US" dirty="0"/>
              <a:t> de IPCA </a:t>
            </a:r>
          </a:p>
          <a:p>
            <a:endParaRPr lang="en-US" dirty="0"/>
          </a:p>
          <a:p>
            <a:r>
              <a:rPr lang="en-US" dirty="0" err="1"/>
              <a:t>Tudo</a:t>
            </a:r>
            <a:r>
              <a:rPr lang="en-US" dirty="0"/>
              <a:t> </a:t>
            </a:r>
            <a:r>
              <a:rPr lang="en-US" dirty="0" err="1"/>
              <a:t>aquilo</a:t>
            </a:r>
            <a:r>
              <a:rPr lang="en-US" dirty="0"/>
              <a:t> que </a:t>
            </a:r>
            <a:r>
              <a:rPr lang="en-US" dirty="0" err="1"/>
              <a:t>ficar</a:t>
            </a:r>
            <a:r>
              <a:rPr lang="en-US" dirty="0"/>
              <a:t> </a:t>
            </a:r>
            <a:r>
              <a:rPr lang="en-US" dirty="0" err="1"/>
              <a:t>acordado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sofrerá</a:t>
            </a:r>
            <a:r>
              <a:rPr lang="en-US" dirty="0"/>
              <a:t> </a:t>
            </a:r>
            <a:r>
              <a:rPr lang="en-US" dirty="0" err="1"/>
              <a:t>influencia</a:t>
            </a:r>
            <a:r>
              <a:rPr lang="en-US" dirty="0"/>
              <a:t> do FQ </a:t>
            </a:r>
          </a:p>
          <a:p>
            <a:endParaRPr lang="en-US" dirty="0"/>
          </a:p>
          <a:p>
            <a:r>
              <a:rPr lang="en-US" dirty="0" err="1"/>
              <a:t>Preencham</a:t>
            </a:r>
            <a:r>
              <a:rPr lang="en-US" dirty="0"/>
              <a:t> o FQ com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precisas</a:t>
            </a:r>
            <a:r>
              <a:rPr lang="en-US" dirty="0"/>
              <a:t> no site da AMB que </a:t>
            </a:r>
            <a:r>
              <a:rPr lang="en-US" dirty="0" err="1"/>
              <a:t>este</a:t>
            </a:r>
            <a:r>
              <a:rPr lang="en-US" dirty="0"/>
              <a:t> so </a:t>
            </a:r>
            <a:r>
              <a:rPr lang="en-US" dirty="0" err="1"/>
              <a:t>trará</a:t>
            </a:r>
            <a:r>
              <a:rPr lang="en-US" dirty="0"/>
              <a:t> </a:t>
            </a:r>
            <a:r>
              <a:rPr lang="en-US" dirty="0" err="1"/>
              <a:t>benefícios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negociações</a:t>
            </a:r>
            <a:r>
              <a:rPr lang="en-US" dirty="0"/>
              <a:t> </a:t>
            </a:r>
            <a:r>
              <a:rPr lang="en-US" dirty="0" err="1"/>
              <a:t>futuras</a:t>
            </a:r>
            <a:r>
              <a:rPr lang="en-US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41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957262"/>
            <a:ext cx="7439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2" y="857250"/>
            <a:ext cx="53244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9896534" y="6057900"/>
            <a:ext cx="278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FONTE : SINDHOSP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11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RESOLUCOES RELACIONADAS: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u="sng" dirty="0">
                <a:hlinkClick r:id="rId2"/>
              </a:rPr>
              <a:t>Resolução normativa 363</a:t>
            </a:r>
            <a:r>
              <a:rPr lang="pt-BR" dirty="0"/>
              <a:t>: Dispõe sobre as regras para celebração dos contratos escritos firmados entre as operadoras de planos de assistência à saúde e os prestadores de serviços de atenção à saúde e dá outras providências.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3"/>
              </a:rPr>
              <a:t>Resolução normativa 364</a:t>
            </a:r>
            <a:r>
              <a:rPr lang="pt-BR" dirty="0"/>
              <a:t>: Dispõe sobre a definição de índice de reajuste pela Agência Nacional de Saúde Suplementar - ANS - a ser aplicado pelas operadoras de planos de assistência à saúde aos seus prestadores de serviços de atenção à saúde em situações específicas. </a:t>
            </a:r>
          </a:p>
          <a:p>
            <a:pPr marL="0" indent="0">
              <a:buNone/>
            </a:pPr>
            <a:r>
              <a:rPr lang="pt-BR" u="sng" dirty="0">
                <a:hlinkClick r:id="rId4"/>
              </a:rPr>
              <a:t>Resolução normativa 365</a:t>
            </a:r>
            <a:r>
              <a:rPr lang="pt-BR" dirty="0"/>
              <a:t>: Dispõe sobre a substituição de prestadores de serviços de atenção à saúde não hospitalares.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u="sng" dirty="0">
                <a:hlinkClick r:id="rId5"/>
              </a:rPr>
              <a:t>Resolução normativa 391</a:t>
            </a:r>
            <a:r>
              <a:rPr lang="pt-BR" dirty="0"/>
              <a:t>: Altera a RN nº 364, de 11 de dezembro de 2014, que dispõe sobre a </a:t>
            </a:r>
            <a:r>
              <a:rPr lang="pt-BR" dirty="0" err="1"/>
              <a:t>definiçãode</a:t>
            </a:r>
            <a:r>
              <a:rPr lang="pt-BR" dirty="0"/>
              <a:t> índice de reajuste pela Agência Nacional de Saúde Suplementar (ANS) a ser aplicado pelas operadoras de planos de assistência à saúde aos seus prestadores de serviços de atenção à saúde em situações específicas. 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u="sng" dirty="0">
                <a:hlinkClick r:id="rId6"/>
              </a:rPr>
              <a:t>Súmula 26</a:t>
            </a:r>
            <a:r>
              <a:rPr lang="pt-BR" dirty="0"/>
              <a:t>: A Diretoria Colegiada da ANS, em vista do que dispõem o artigo 3º e o inciso II, do artigo 4º, cumulados com o inciso II do artigo 10, todos da Lei nº 9.961, de 28 de janeiro de 2000; em conformidade com o disposto no inciso III do artigo 6º e no inciso III do artigo 86, ambos da RN n° 197, de 16 de julho de 2009.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7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09" y="377687"/>
            <a:ext cx="10268858" cy="61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7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09" y="377687"/>
            <a:ext cx="10268858" cy="618213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Retângulo 4"/>
          <p:cNvSpPr/>
          <p:nvPr/>
        </p:nvSpPr>
        <p:spPr>
          <a:xfrm>
            <a:off x="1027609" y="3326524"/>
            <a:ext cx="9897894" cy="1623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3791" y="1073426"/>
            <a:ext cx="8130209" cy="497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Problema: Alguns prestadores recebem propostas de reajuste de 20% do IPCA e não percebem que isto significa por exemplo 20% de reajuste sobre um índice anual médio de 9% </a:t>
            </a:r>
            <a:r>
              <a:rPr lang="pt-BR" sz="3600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significa 1,8%</a:t>
            </a:r>
            <a:endParaRPr lang="pt-BR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8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3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6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193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do Office</vt:lpstr>
      <vt:lpstr>CONTRATUALIZAÇÃO  FATOR DE QUALIDADE </vt:lpstr>
      <vt:lpstr>Apresentação do PowerPoint</vt:lpstr>
      <vt:lpstr>Apresentação do PowerPoint</vt:lpstr>
      <vt:lpstr>RESOLUCOES RELACIONADAS: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 Marcelo</dc:creator>
  <cp:lastModifiedBy>Dr Marcelo</cp:lastModifiedBy>
  <cp:revision>5</cp:revision>
  <dcterms:created xsi:type="dcterms:W3CDTF">2017-02-13T11:57:39Z</dcterms:created>
  <dcterms:modified xsi:type="dcterms:W3CDTF">2017-02-13T12:43:03Z</dcterms:modified>
</cp:coreProperties>
</file>