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1.xml" ContentType="application/vnd.openxmlformats-officedocument.drawingml.chart+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aveSubsetFonts="1" autoCompressPictures="0">
  <p:sldMasterIdLst>
    <p:sldMasterId id="2147483648" r:id="rId1"/>
  </p:sldMasterIdLst>
  <p:notesMasterIdLst>
    <p:notesMasterId r:id="rId45"/>
  </p:notesMasterIdLst>
  <p:sldIdLst>
    <p:sldId id="322" r:id="rId2"/>
    <p:sldId id="323" r:id="rId3"/>
    <p:sldId id="423" r:id="rId4"/>
    <p:sldId id="257" r:id="rId5"/>
    <p:sldId id="326" r:id="rId6"/>
    <p:sldId id="376" r:id="rId7"/>
    <p:sldId id="384" r:id="rId8"/>
    <p:sldId id="436" r:id="rId9"/>
    <p:sldId id="380" r:id="rId10"/>
    <p:sldId id="432" r:id="rId11"/>
    <p:sldId id="382" r:id="rId12"/>
    <p:sldId id="415" r:id="rId13"/>
    <p:sldId id="425" r:id="rId14"/>
    <p:sldId id="418" r:id="rId15"/>
    <p:sldId id="420" r:id="rId16"/>
    <p:sldId id="419" r:id="rId17"/>
    <p:sldId id="386" r:id="rId18"/>
    <p:sldId id="429" r:id="rId19"/>
    <p:sldId id="433" r:id="rId20"/>
    <p:sldId id="365" r:id="rId21"/>
    <p:sldId id="400" r:id="rId22"/>
    <p:sldId id="396" r:id="rId23"/>
    <p:sldId id="406" r:id="rId24"/>
    <p:sldId id="405" r:id="rId25"/>
    <p:sldId id="394" r:id="rId26"/>
    <p:sldId id="438" r:id="rId27"/>
    <p:sldId id="422" r:id="rId28"/>
    <p:sldId id="331" r:id="rId29"/>
    <p:sldId id="344" r:id="rId30"/>
    <p:sldId id="352" r:id="rId31"/>
    <p:sldId id="370" r:id="rId32"/>
    <p:sldId id="351" r:id="rId33"/>
    <p:sldId id="315" r:id="rId34"/>
    <p:sldId id="428" r:id="rId35"/>
    <p:sldId id="407" r:id="rId36"/>
    <p:sldId id="362" r:id="rId37"/>
    <p:sldId id="437" r:id="rId38"/>
    <p:sldId id="411" r:id="rId39"/>
    <p:sldId id="336" r:id="rId40"/>
    <p:sldId id="403" r:id="rId41"/>
    <p:sldId id="258" r:id="rId42"/>
    <p:sldId id="439" r:id="rId43"/>
    <p:sldId id="316" r:id="rId4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B2D5802-16F1-3BE5-9895-28450E04B253}" name="Guest User" initials="GU" userId="S::urn:spo:tenantanon#c06154ee-e89e-4a74-a582-2f91c6ea5358::" providerId="AD"/>
  <p188:author id="{F412E3FF-C9CA-D8DB-45BA-8773FF7C3CD4}" name="David Thompson" initials="DT" userId="S::david@boxabl.com::4bdb35be-d0cc-4407-8aa3-9bd36e38163d"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5F7FA"/>
    <a:srgbClr val="94A3B8"/>
    <a:srgbClr val="184273"/>
    <a:srgbClr val="FFFFFF"/>
    <a:srgbClr val="0791B2"/>
    <a:srgbClr val="FFA400"/>
    <a:srgbClr val="FF4830"/>
    <a:srgbClr val="0C183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F7D694-8380-4B3C-86EC-C49B611E2308}" v="13" dt="2026-05-13T20:38:13.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55"/>
    <p:restoredTop sz="94699"/>
  </p:normalViewPr>
  <p:slideViewPr>
    <p:cSldViewPr snapToGrid="0">
      <p:cViewPr>
        <p:scale>
          <a:sx n="200" d="100"/>
          <a:sy n="200" d="100"/>
        </p:scale>
        <p:origin x="3040" y="15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Thompson" userId="4bdb35be-d0cc-4407-8aa3-9bd36e38163d" providerId="ADAL" clId="{09F9B390-7BB9-5663-A9A9-AB792869DA3F}"/>
    <pc:docChg chg="undo custSel modSld">
      <pc:chgData name="David Thompson" userId="4bdb35be-d0cc-4407-8aa3-9bd36e38163d" providerId="ADAL" clId="{09F9B390-7BB9-5663-A9A9-AB792869DA3F}" dt="2026-05-12T22:21:52.170" v="92" actId="20577"/>
      <pc:docMkLst>
        <pc:docMk/>
      </pc:docMkLst>
      <pc:sldChg chg="addSp delSp modSp mod">
        <pc:chgData name="David Thompson" userId="4bdb35be-d0cc-4407-8aa3-9bd36e38163d" providerId="ADAL" clId="{09F9B390-7BB9-5663-A9A9-AB792869DA3F}" dt="2026-04-21T17:00:45.106" v="42" actId="20577"/>
        <pc:sldMkLst>
          <pc:docMk/>
          <pc:sldMk cId="1991865142" sldId="258"/>
        </pc:sldMkLst>
        <pc:spChg chg="mod">
          <ac:chgData name="David Thompson" userId="4bdb35be-d0cc-4407-8aa3-9bd36e38163d" providerId="ADAL" clId="{09F9B390-7BB9-5663-A9A9-AB792869DA3F}" dt="2026-04-21T17:00:20.491" v="15" actId="1076"/>
          <ac:spMkLst>
            <pc:docMk/>
            <pc:sldMk cId="1991865142" sldId="258"/>
            <ac:spMk id="2" creationId="{5076ED94-79CC-D2DB-9F6D-6225B5D42F10}"/>
          </ac:spMkLst>
        </pc:spChg>
        <pc:spChg chg="add mod">
          <ac:chgData name="David Thompson" userId="4bdb35be-d0cc-4407-8aa3-9bd36e38163d" providerId="ADAL" clId="{09F9B390-7BB9-5663-A9A9-AB792869DA3F}" dt="2026-04-21T17:00:45.106" v="42" actId="20577"/>
          <ac:spMkLst>
            <pc:docMk/>
            <pc:sldMk cId="1991865142" sldId="258"/>
            <ac:spMk id="6" creationId="{85A59C68-BDC6-1C25-0DB2-265C25A7C621}"/>
          </ac:spMkLst>
        </pc:spChg>
      </pc:sldChg>
      <pc:sldChg chg="modSp mod">
        <pc:chgData name="David Thompson" userId="4bdb35be-d0cc-4407-8aa3-9bd36e38163d" providerId="ADAL" clId="{09F9B390-7BB9-5663-A9A9-AB792869DA3F}" dt="2026-04-20T22:48:40.187" v="5" actId="20577"/>
        <pc:sldMkLst>
          <pc:docMk/>
          <pc:sldMk cId="1304917634" sldId="362"/>
        </pc:sldMkLst>
        <pc:spChg chg="mod">
          <ac:chgData name="David Thompson" userId="4bdb35be-d0cc-4407-8aa3-9bd36e38163d" providerId="ADAL" clId="{09F9B390-7BB9-5663-A9A9-AB792869DA3F}" dt="2026-04-20T22:48:40.187" v="5" actId="20577"/>
          <ac:spMkLst>
            <pc:docMk/>
            <pc:sldMk cId="1304917634" sldId="362"/>
            <ac:spMk id="16" creationId="{DDC8A814-066A-71FE-2D38-7C88955F7B60}"/>
          </ac:spMkLst>
        </pc:spChg>
      </pc:sldChg>
      <pc:sldChg chg="modSp mod">
        <pc:chgData name="David Thompson" userId="4bdb35be-d0cc-4407-8aa3-9bd36e38163d" providerId="ADAL" clId="{09F9B390-7BB9-5663-A9A9-AB792869DA3F}" dt="2026-05-12T22:21:52.170" v="92" actId="20577"/>
        <pc:sldMkLst>
          <pc:docMk/>
          <pc:sldMk cId="2014192623" sldId="396"/>
        </pc:sldMkLst>
        <pc:spChg chg="mod">
          <ac:chgData name="David Thompson" userId="4bdb35be-d0cc-4407-8aa3-9bd36e38163d" providerId="ADAL" clId="{09F9B390-7BB9-5663-A9A9-AB792869DA3F}" dt="2026-05-12T22:21:52.170" v="92" actId="20577"/>
          <ac:spMkLst>
            <pc:docMk/>
            <pc:sldMk cId="2014192623" sldId="396"/>
            <ac:spMk id="10" creationId="{C344AB8D-ABCA-F145-7DBA-DACEC94BA2B3}"/>
          </ac:spMkLst>
        </pc:spChg>
        <pc:spChg chg="mod">
          <ac:chgData name="David Thompson" userId="4bdb35be-d0cc-4407-8aa3-9bd36e38163d" providerId="ADAL" clId="{09F9B390-7BB9-5663-A9A9-AB792869DA3F}" dt="2026-05-12T22:19:42.922" v="47" actId="20577"/>
          <ac:spMkLst>
            <pc:docMk/>
            <pc:sldMk cId="2014192623" sldId="396"/>
            <ac:spMk id="23" creationId="{03CCEE6F-9345-0023-9A8D-3CFDCAAA5375}"/>
          </ac:spMkLst>
        </pc:spChg>
      </pc:sldChg>
      <pc:sldChg chg="addSp modSp mod">
        <pc:chgData name="David Thompson" userId="4bdb35be-d0cc-4407-8aa3-9bd36e38163d" providerId="ADAL" clId="{09F9B390-7BB9-5663-A9A9-AB792869DA3F}" dt="2026-04-21T17:00:49.865" v="43" actId="20577"/>
        <pc:sldMkLst>
          <pc:docMk/>
          <pc:sldMk cId="1969010695" sldId="403"/>
        </pc:sldMkLst>
        <pc:spChg chg="mod">
          <ac:chgData name="David Thompson" userId="4bdb35be-d0cc-4407-8aa3-9bd36e38163d" providerId="ADAL" clId="{09F9B390-7BB9-5663-A9A9-AB792869DA3F}" dt="2026-04-20T22:48:49.966" v="11" actId="20577"/>
          <ac:spMkLst>
            <pc:docMk/>
            <pc:sldMk cId="1969010695" sldId="403"/>
            <ac:spMk id="13" creationId="{3C33D5DC-76AC-12DF-683D-00D7C3EC74BB}"/>
          </ac:spMkLst>
        </pc:spChg>
        <pc:spChg chg="mod">
          <ac:chgData name="David Thompson" userId="4bdb35be-d0cc-4407-8aa3-9bd36e38163d" providerId="ADAL" clId="{09F9B390-7BB9-5663-A9A9-AB792869DA3F}" dt="2026-04-21T17:00:49.865" v="43" actId="20577"/>
          <ac:spMkLst>
            <pc:docMk/>
            <pc:sldMk cId="1969010695" sldId="403"/>
            <ac:spMk id="38" creationId="{8F46DB65-4DC5-D9E5-7920-B019430E7884}"/>
          </ac:spMkLst>
        </pc:spChg>
      </pc:sldChg>
      <pc:sldChg chg="modSp mod">
        <pc:chgData name="David Thompson" userId="4bdb35be-d0cc-4407-8aa3-9bd36e38163d" providerId="ADAL" clId="{09F9B390-7BB9-5663-A9A9-AB792869DA3F}" dt="2026-04-20T22:48:37.478" v="3" actId="20577"/>
        <pc:sldMkLst>
          <pc:docMk/>
          <pc:sldMk cId="2959712806" sldId="407"/>
        </pc:sldMkLst>
        <pc:spChg chg="mod">
          <ac:chgData name="David Thompson" userId="4bdb35be-d0cc-4407-8aa3-9bd36e38163d" providerId="ADAL" clId="{09F9B390-7BB9-5663-A9A9-AB792869DA3F}" dt="2026-04-20T22:48:37.478" v="3" actId="20577"/>
          <ac:spMkLst>
            <pc:docMk/>
            <pc:sldMk cId="2959712806" sldId="407"/>
            <ac:spMk id="28" creationId="{9C8A99CB-229C-4C39-DB6E-F0E580127004}"/>
          </ac:spMkLst>
        </pc:spChg>
      </pc:sldChg>
      <pc:sldChg chg="modSp mod">
        <pc:chgData name="David Thompson" userId="4bdb35be-d0cc-4407-8aa3-9bd36e38163d" providerId="ADAL" clId="{09F9B390-7BB9-5663-A9A9-AB792869DA3F}" dt="2026-04-20T22:48:46.496" v="9" actId="20577"/>
        <pc:sldMkLst>
          <pc:docMk/>
          <pc:sldMk cId="2834577629" sldId="411"/>
        </pc:sldMkLst>
        <pc:spChg chg="mod">
          <ac:chgData name="David Thompson" userId="4bdb35be-d0cc-4407-8aa3-9bd36e38163d" providerId="ADAL" clId="{09F9B390-7BB9-5663-A9A9-AB792869DA3F}" dt="2026-04-20T22:48:46.496" v="9" actId="20577"/>
          <ac:spMkLst>
            <pc:docMk/>
            <pc:sldMk cId="2834577629" sldId="411"/>
            <ac:spMk id="3" creationId="{350145BC-E1ED-9132-3A41-5641DA8DD00D}"/>
          </ac:spMkLst>
        </pc:spChg>
      </pc:sldChg>
      <pc:sldChg chg="modSp mod">
        <pc:chgData name="David Thompson" userId="4bdb35be-d0cc-4407-8aa3-9bd36e38163d" providerId="ADAL" clId="{09F9B390-7BB9-5663-A9A9-AB792869DA3F}" dt="2026-04-20T22:48:30.051" v="1" actId="20577"/>
        <pc:sldMkLst>
          <pc:docMk/>
          <pc:sldMk cId="19539079" sldId="428"/>
        </pc:sldMkLst>
        <pc:spChg chg="mod">
          <ac:chgData name="David Thompson" userId="4bdb35be-d0cc-4407-8aa3-9bd36e38163d" providerId="ADAL" clId="{09F9B390-7BB9-5663-A9A9-AB792869DA3F}" dt="2026-04-20T22:48:30.051" v="1" actId="20577"/>
          <ac:spMkLst>
            <pc:docMk/>
            <pc:sldMk cId="19539079" sldId="428"/>
            <ac:spMk id="28" creationId="{54D604B0-A343-4E44-DE6E-737D0B04DA3D}"/>
          </ac:spMkLst>
        </pc:spChg>
      </pc:sldChg>
      <pc:sldChg chg="modSp mod">
        <pc:chgData name="David Thompson" userId="4bdb35be-d0cc-4407-8aa3-9bd36e38163d" providerId="ADAL" clId="{09F9B390-7BB9-5663-A9A9-AB792869DA3F}" dt="2026-04-20T22:48:43.124" v="7" actId="20577"/>
        <pc:sldMkLst>
          <pc:docMk/>
          <pc:sldMk cId="3787172038" sldId="437"/>
        </pc:sldMkLst>
        <pc:spChg chg="mod">
          <ac:chgData name="David Thompson" userId="4bdb35be-d0cc-4407-8aa3-9bd36e38163d" providerId="ADAL" clId="{09F9B390-7BB9-5663-A9A9-AB792869DA3F}" dt="2026-04-20T22:48:43.124" v="7" actId="20577"/>
          <ac:spMkLst>
            <pc:docMk/>
            <pc:sldMk cId="3787172038" sldId="437"/>
            <ac:spMk id="3" creationId="{EB2D927C-3E58-3B63-7D85-703FEC2A3035}"/>
          </ac:spMkLst>
        </pc:spChg>
      </pc:sldChg>
    </pc:docChg>
  </pc:docChgLst>
  <pc:docChgLst>
    <pc:chgData name="David Thompson" userId="S::david@boxabl.com::4bdb35be-d0cc-4407-8aa3-9bd36e38163d" providerId="AD" clId="Web-{4AF7D694-8380-4B3C-86EC-C49B611E2308}"/>
    <pc:docChg chg="modSld">
      <pc:chgData name="David Thompson" userId="S::david@boxabl.com::4bdb35be-d0cc-4407-8aa3-9bd36e38163d" providerId="AD" clId="Web-{4AF7D694-8380-4B3C-86EC-C49B611E2308}" dt="2026-05-13T20:38:13.175" v="12" actId="1076"/>
      <pc:docMkLst>
        <pc:docMk/>
      </pc:docMkLst>
      <pc:sldChg chg="addSp modSp">
        <pc:chgData name="David Thompson" userId="S::david@boxabl.com::4bdb35be-d0cc-4407-8aa3-9bd36e38163d" providerId="AD" clId="Web-{4AF7D694-8380-4B3C-86EC-C49B611E2308}" dt="2026-05-13T20:37:43.581" v="4" actId="1076"/>
        <pc:sldMkLst>
          <pc:docMk/>
          <pc:sldMk cId="1991865142" sldId="258"/>
        </pc:sldMkLst>
        <pc:spChg chg="add mod">
          <ac:chgData name="David Thompson" userId="S::david@boxabl.com::4bdb35be-d0cc-4407-8aa3-9bd36e38163d" providerId="AD" clId="Web-{4AF7D694-8380-4B3C-86EC-C49B611E2308}" dt="2026-05-13T20:37:43.581" v="4" actId="1076"/>
          <ac:spMkLst>
            <pc:docMk/>
            <pc:sldMk cId="1991865142" sldId="258"/>
            <ac:spMk id="5" creationId="{FB75F106-539B-CFC3-DF1D-940F9362B6C7}"/>
          </ac:spMkLst>
        </pc:spChg>
        <pc:spChg chg="mod">
          <ac:chgData name="David Thompson" userId="S::david@boxabl.com::4bdb35be-d0cc-4407-8aa3-9bd36e38163d" providerId="AD" clId="Web-{4AF7D694-8380-4B3C-86EC-C49B611E2308}" dt="2026-05-13T20:37:41.613" v="3" actId="1076"/>
          <ac:spMkLst>
            <pc:docMk/>
            <pc:sldMk cId="1991865142" sldId="258"/>
            <ac:spMk id="6" creationId="{85A59C68-BDC6-1C25-0DB2-265C25A7C621}"/>
          </ac:spMkLst>
        </pc:spChg>
      </pc:sldChg>
      <pc:sldChg chg="addSp delSp modSp">
        <pc:chgData name="David Thompson" userId="S::david@boxabl.com::4bdb35be-d0cc-4407-8aa3-9bd36e38163d" providerId="AD" clId="Web-{4AF7D694-8380-4B3C-86EC-C49B611E2308}" dt="2026-05-13T20:38:13.175" v="12" actId="1076"/>
        <pc:sldMkLst>
          <pc:docMk/>
          <pc:sldMk cId="3067971772" sldId="439"/>
        </pc:sldMkLst>
        <pc:spChg chg="mod">
          <ac:chgData name="David Thompson" userId="S::david@boxabl.com::4bdb35be-d0cc-4407-8aa3-9bd36e38163d" providerId="AD" clId="Web-{4AF7D694-8380-4B3C-86EC-C49B611E2308}" dt="2026-05-13T20:38:13.175" v="12" actId="1076"/>
          <ac:spMkLst>
            <pc:docMk/>
            <pc:sldMk cId="3067971772" sldId="439"/>
            <ac:spMk id="3" creationId="{AF88FF62-8645-D2B4-4C1E-9F25C9962278}"/>
          </ac:spMkLst>
        </pc:spChg>
        <pc:spChg chg="add mod">
          <ac:chgData name="David Thompson" userId="S::david@boxabl.com::4bdb35be-d0cc-4407-8aa3-9bd36e38163d" providerId="AD" clId="Web-{4AF7D694-8380-4B3C-86EC-C49B611E2308}" dt="2026-05-13T20:38:07.644" v="11" actId="20577"/>
          <ac:spMkLst>
            <pc:docMk/>
            <pc:sldMk cId="3067971772" sldId="439"/>
            <ac:spMk id="5" creationId="{43ECD14C-466A-C7AE-3E22-737851D6C11D}"/>
          </ac:spMkLst>
        </pc:spChg>
        <pc:spChg chg="add">
          <ac:chgData name="David Thompson" userId="S::david@boxabl.com::4bdb35be-d0cc-4407-8aa3-9bd36e38163d" providerId="AD" clId="Web-{4AF7D694-8380-4B3C-86EC-C49B611E2308}" dt="2026-05-13T20:38:04.269" v="10"/>
          <ac:spMkLst>
            <pc:docMk/>
            <pc:sldMk cId="3067971772" sldId="439"/>
            <ac:spMk id="8" creationId="{8D498202-664B-C6BC-95CF-20905C84D47D}"/>
          </ac:spMkLst>
        </pc:spChg>
        <pc:spChg chg="del mod">
          <ac:chgData name="David Thompson" userId="S::david@boxabl.com::4bdb35be-d0cc-4407-8aa3-9bd36e38163d" providerId="AD" clId="Web-{4AF7D694-8380-4B3C-86EC-C49B611E2308}" dt="2026-05-13T20:38:01.847" v="8"/>
          <ac:spMkLst>
            <pc:docMk/>
            <pc:sldMk cId="3067971772" sldId="439"/>
            <ac:spMk id="21" creationId="{D80FF493-E14F-8ED9-8943-5020F84F6068}"/>
          </ac:spMkLst>
        </pc:spChg>
        <pc:spChg chg="del">
          <ac:chgData name="David Thompson" userId="S::david@boxabl.com::4bdb35be-d0cc-4407-8aa3-9bd36e38163d" providerId="AD" clId="Web-{4AF7D694-8380-4B3C-86EC-C49B611E2308}" dt="2026-05-13T20:37:47.675" v="5"/>
          <ac:spMkLst>
            <pc:docMk/>
            <pc:sldMk cId="3067971772" sldId="439"/>
            <ac:spMk id="23" creationId="{88B0815B-8909-F2DF-790F-3CE4DA79FF5D}"/>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4103471441069873E-2"/>
          <c:y val="7.4374529938143696E-2"/>
          <c:w val="0.9255766857267842"/>
          <c:h val="0.84765276051019933"/>
        </c:manualLayout>
      </c:layout>
      <c:barChart>
        <c:barDir val="bar"/>
        <c:grouping val="clustered"/>
        <c:varyColors val="0"/>
        <c:ser>
          <c:idx val="0"/>
          <c:order val="0"/>
          <c:tx>
            <c:strRef>
              <c:f>Sheet1!$B$1</c:f>
              <c:strCache>
                <c:ptCount val="1"/>
                <c:pt idx="0">
                  <c:v>Cost Reduction</c:v>
                </c:pt>
              </c:strCache>
            </c:strRef>
          </c:tx>
          <c:spPr>
            <a:solidFill>
              <a:srgbClr val="184273"/>
            </a:solidFill>
            <a:effectLst/>
          </c:spPr>
          <c:invertIfNegative val="0"/>
          <c:dLbls>
            <c:numFmt formatCode="0&quot;%&quot;" sourceLinked="0"/>
            <c:spPr>
              <a:noFill/>
              <a:ln>
                <a:noFill/>
              </a:ln>
              <a:effectLst/>
            </c:spPr>
            <c:txPr>
              <a:bodyPr/>
              <a:lstStyle/>
              <a:p>
                <a:pPr>
                  <a:defRPr sz="1100" b="1" i="0" u="none" strike="noStrike">
                    <a:solidFill>
                      <a:srgbClr val="0F1B2D"/>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2022</c:v>
                </c:pt>
                <c:pt idx="1">
                  <c:v>2023</c:v>
                </c:pt>
                <c:pt idx="2">
                  <c:v>2024</c:v>
                </c:pt>
              </c:strCache>
            </c:strRef>
          </c:cat>
          <c:val>
            <c:numRef>
              <c:f>Sheet1!$B$2:$B$4</c:f>
              <c:numCache>
                <c:formatCode>General</c:formatCode>
                <c:ptCount val="3"/>
                <c:pt idx="1">
                  <c:v>-34</c:v>
                </c:pt>
                <c:pt idx="2">
                  <c:v>-43</c:v>
                </c:pt>
              </c:numCache>
            </c:numRef>
          </c:val>
          <c:extLst>
            <c:ext xmlns:c16="http://schemas.microsoft.com/office/drawing/2014/chart" uri="{C3380CC4-5D6E-409C-BE32-E72D297353CC}">
              <c16:uniqueId val="{00000000-49EE-BA42-B348-CF6A0374843C}"/>
            </c:ext>
          </c:extLst>
        </c:ser>
        <c:dLbls>
          <c:showLegendKey val="0"/>
          <c:showVal val="1"/>
          <c:showCatName val="0"/>
          <c:showSerName val="0"/>
          <c:showPercent val="0"/>
          <c:showBubbleSize val="0"/>
        </c:dLbls>
        <c:gapWidth val="150"/>
        <c:axId val="2094734554"/>
        <c:axId val="2094734552"/>
      </c:barChart>
      <c:catAx>
        <c:axId val="2094734554"/>
        <c:scaling>
          <c:orientation val="maxMin"/>
        </c:scaling>
        <c:delete val="0"/>
        <c:axPos val="l"/>
        <c:numFmt formatCode="General" sourceLinked="1"/>
        <c:majorTickMark val="out"/>
        <c:minorTickMark val="none"/>
        <c:tickLblPos val="nextTo"/>
        <c:spPr>
          <a:ln w="12700" cap="flat">
            <a:noFill/>
            <a:prstDash val="solid"/>
            <a:round/>
          </a:ln>
        </c:spPr>
        <c:txPr>
          <a:bodyPr/>
          <a:lstStyle/>
          <a:p>
            <a:pPr>
              <a:defRPr sz="1000" b="1" i="0" u="none" strike="noStrike">
                <a:solidFill>
                  <a:srgbClr val="FFFFFF"/>
                </a:solidFill>
                <a:latin typeface="Arial"/>
              </a:defRPr>
            </a:pPr>
            <a:endParaRPr lang="en-US"/>
          </a:p>
        </c:txPr>
        <c:crossAx val="2094734552"/>
        <c:crosses val="autoZero"/>
        <c:auto val="1"/>
        <c:lblAlgn val="ctr"/>
        <c:lblOffset val="100"/>
        <c:noMultiLvlLbl val="1"/>
      </c:catAx>
      <c:valAx>
        <c:axId val="2094734552"/>
        <c:scaling>
          <c:orientation val="minMax"/>
          <c:max val="0"/>
          <c:min val="-70"/>
        </c:scaling>
        <c:delete val="0"/>
        <c:axPos val="t"/>
        <c:majorGridlines>
          <c:spPr>
            <a:ln w="12700" cap="flat">
              <a:solidFill>
                <a:srgbClr val="888888"/>
              </a:solidFill>
              <a:prstDash val="solid"/>
              <a:round/>
            </a:ln>
          </c:spPr>
        </c:majorGridlines>
        <c:numFmt formatCode="General" sourceLinked="0"/>
        <c:majorTickMark val="out"/>
        <c:minorTickMark val="none"/>
        <c:tickLblPos val="low"/>
        <c:spPr>
          <a:ln w="12700" cap="flat">
            <a:noFill/>
            <a:prstDash val="solid"/>
            <a:round/>
          </a:ln>
        </c:spPr>
        <c:txPr>
          <a:bodyPr/>
          <a:lstStyle/>
          <a:p>
            <a:pPr>
              <a:defRPr sz="800" b="0" i="0" u="none" strike="noStrike">
                <a:solidFill>
                  <a:srgbClr val="94A3B8"/>
                </a:solidFill>
                <a:latin typeface="Arial"/>
              </a:defRPr>
            </a:pPr>
            <a:endParaRPr lang="en-US"/>
          </a:p>
        </c:txPr>
        <c:crossAx val="2094734554"/>
        <c:crosses val="autoZero"/>
        <c:crossBetween val="between"/>
      </c:valAx>
      <c:spPr>
        <a:solidFill>
          <a:srgbClr val="FFFFFF"/>
        </a:solid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4476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756AF8-5E6C-7021-24C2-953E6919E0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CFE084-3F1B-C065-1C37-EECC665844A1}"/>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090B8983-8CC2-C3E8-4856-B35F30EC191E}"/>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6C98EB1E-04ED-F5B7-6606-49520CEEBFAA}"/>
              </a:ext>
            </a:extLst>
          </p:cNvPr>
          <p:cNvSpPr>
            <a:spLocks noGrp="1"/>
          </p:cNvSpPr>
          <p:nvPr>
            <p:ph type="sldNum" sz="quarter" idx="10"/>
          </p:nvPr>
        </p:nvSpPr>
        <p:spPr/>
        <p:txBody>
          <a:bodyPr lIns="91430" tIns="45714" rIns="91430" bIns="45714"/>
          <a:lstStyle/>
          <a:p>
            <a:fld id="{F7021451-1387-4CA6-816F-3879F97B5CBC}" type="slidenum">
              <a:rPr lang="en-US"/>
              <a:t>2</a:t>
            </a:fld>
            <a:endParaRPr lang="en-US" dirty="0"/>
          </a:p>
        </p:txBody>
      </p:sp>
    </p:spTree>
    <p:extLst>
      <p:ext uri="{BB962C8B-B14F-4D97-AF65-F5344CB8AC3E}">
        <p14:creationId xmlns:p14="http://schemas.microsoft.com/office/powerpoint/2010/main" val="3425605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7DE8B-2DCB-CA68-C170-1EDF0CC8A5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8939F9-1704-1227-B8ED-BF1580F4B893}"/>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8D254B41-6544-B8DB-0294-9F145F25389F}"/>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79295D9C-40B9-292B-A914-184727F2BDEB}"/>
              </a:ext>
            </a:extLst>
          </p:cNvPr>
          <p:cNvSpPr>
            <a:spLocks noGrp="1"/>
          </p:cNvSpPr>
          <p:nvPr>
            <p:ph type="sldNum" sz="quarter" idx="10"/>
          </p:nvPr>
        </p:nvSpPr>
        <p:spPr/>
        <p:txBody>
          <a:bodyPr lIns="91430" tIns="45714" rIns="91430" bIns="45714"/>
          <a:lstStyle/>
          <a:p>
            <a:fld id="{F7021451-1387-4CA6-816F-3879F97B5CBC}" type="slidenum">
              <a:rPr lang="en-US"/>
              <a:t>3</a:t>
            </a:fld>
            <a:endParaRPr lang="en-US" dirty="0"/>
          </a:p>
        </p:txBody>
      </p:sp>
    </p:spTree>
    <p:extLst>
      <p:ext uri="{BB962C8B-B14F-4D97-AF65-F5344CB8AC3E}">
        <p14:creationId xmlns:p14="http://schemas.microsoft.com/office/powerpoint/2010/main" val="740826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859A6-F32A-DBAA-E02D-933275B639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73C706-D72F-8B22-3501-6B79DE507ECF}"/>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84090C24-716E-42A4-CA09-371EAE59A1C2}"/>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A8202D6C-F585-401C-0EC0-3AD21032C9B7}"/>
              </a:ext>
            </a:extLst>
          </p:cNvPr>
          <p:cNvSpPr>
            <a:spLocks noGrp="1"/>
          </p:cNvSpPr>
          <p:nvPr>
            <p:ph type="sldNum" sz="quarter" idx="10"/>
          </p:nvPr>
        </p:nvSpPr>
        <p:spPr/>
        <p:txBody>
          <a:bodyPr lIns="91430" tIns="45714" rIns="91430" bIns="45714"/>
          <a:lstStyle/>
          <a:p>
            <a:fld id="{F7021451-1387-4CA6-816F-3879F97B5CBC}" type="slidenum">
              <a:rPr lang="en-US"/>
              <a:t>4</a:t>
            </a:fld>
            <a:endParaRPr lang="en-US" dirty="0"/>
          </a:p>
        </p:txBody>
      </p:sp>
    </p:spTree>
    <p:extLst>
      <p:ext uri="{BB962C8B-B14F-4D97-AF65-F5344CB8AC3E}">
        <p14:creationId xmlns:p14="http://schemas.microsoft.com/office/powerpoint/2010/main" val="682622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lIns="91430" tIns="45714" rIns="91430" bIns="45714"/>
          <a:lstStyle/>
          <a:p>
            <a:endParaRPr lang="en-US" dirty="0"/>
          </a:p>
        </p:txBody>
      </p:sp>
      <p:sp>
        <p:nvSpPr>
          <p:cNvPr id="3" name="Notes Placeholder 2"/>
          <p:cNvSpPr>
            <a:spLocks noGrp="1"/>
          </p:cNvSpPr>
          <p:nvPr>
            <p:ph type="body" idx="1"/>
          </p:nvPr>
        </p:nvSpPr>
        <p:spPr/>
        <p:txBody>
          <a:bodyPr lIns="91430" tIns="45714" rIns="91430" bIns="45714"/>
          <a:lstStyle/>
          <a:p>
            <a:endParaRPr lang="en-US" dirty="0"/>
          </a:p>
        </p:txBody>
      </p:sp>
      <p:sp>
        <p:nvSpPr>
          <p:cNvPr id="4" name="Slide Number Placeholder 3"/>
          <p:cNvSpPr>
            <a:spLocks noGrp="1"/>
          </p:cNvSpPr>
          <p:nvPr>
            <p:ph type="sldNum" sz="quarter" idx="10"/>
          </p:nvPr>
        </p:nvSpPr>
        <p:spPr/>
        <p:txBody>
          <a:bodyPr lIns="91430" tIns="45714" rIns="91430" bIns="45714"/>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lIns="91430" tIns="45714" rIns="91430" bIns="45714"/>
          <a:lstStyle/>
          <a:p>
            <a:endParaRPr lang="en-US" dirty="0"/>
          </a:p>
        </p:txBody>
      </p:sp>
    </p:spTree>
    <p:extLst>
      <p:ext uri="{BB962C8B-B14F-4D97-AF65-F5344CB8AC3E}">
        <p14:creationId xmlns:p14="http://schemas.microsoft.com/office/powerpoint/2010/main" val="1789670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6C2B8-E73B-784A-AF24-610748B603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877DD0-FB06-D2FC-8526-35BB70B94FB7}"/>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CBAED319-6D21-27E6-EF63-BD4032349BC0}"/>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414273AE-B929-C1DF-C566-999638E019FF}"/>
              </a:ext>
            </a:extLst>
          </p:cNvPr>
          <p:cNvSpPr>
            <a:spLocks noGrp="1"/>
          </p:cNvSpPr>
          <p:nvPr>
            <p:ph type="sldNum" sz="quarter" idx="10"/>
          </p:nvPr>
        </p:nvSpPr>
        <p:spPr/>
        <p:txBody>
          <a:bodyPr lIns="91430" tIns="45714" rIns="91430" bIns="45714"/>
          <a:lstStyle/>
          <a:p>
            <a:fld id="{F7021451-1387-4CA6-816F-3879F97B5CBC}" type="slidenum">
              <a:rPr lang="en-US"/>
              <a:t>8</a:t>
            </a:fld>
            <a:endParaRPr lang="en-US" dirty="0"/>
          </a:p>
        </p:txBody>
      </p:sp>
    </p:spTree>
    <p:extLst>
      <p:ext uri="{BB962C8B-B14F-4D97-AF65-F5344CB8AC3E}">
        <p14:creationId xmlns:p14="http://schemas.microsoft.com/office/powerpoint/2010/main" val="3175356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F2C24-9702-132C-3E8D-B6C8E2DF0A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8B417E-42AD-ECCA-86F4-687D5EC566AA}"/>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FB43624A-76EA-253E-F387-D57B5A61F2BE}"/>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E282F238-7311-1A8C-637F-1F484609067B}"/>
              </a:ext>
            </a:extLst>
          </p:cNvPr>
          <p:cNvSpPr>
            <a:spLocks noGrp="1"/>
          </p:cNvSpPr>
          <p:nvPr>
            <p:ph type="sldNum" sz="quarter" idx="10"/>
          </p:nvPr>
        </p:nvSpPr>
        <p:spPr/>
        <p:txBody>
          <a:bodyPr lIns="91430" tIns="45714" rIns="91430" bIns="45714"/>
          <a:lstStyle/>
          <a:p>
            <a:fld id="{F7021451-1387-4CA6-816F-3879F97B5CBC}" type="slidenum">
              <a:rPr lang="en-US"/>
              <a:t>9</a:t>
            </a:fld>
            <a:endParaRPr lang="en-US" dirty="0"/>
          </a:p>
        </p:txBody>
      </p:sp>
    </p:spTree>
    <p:extLst>
      <p:ext uri="{BB962C8B-B14F-4D97-AF65-F5344CB8AC3E}">
        <p14:creationId xmlns:p14="http://schemas.microsoft.com/office/powerpoint/2010/main" val="4120857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52268-3D89-C595-97C9-8B7E136C86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419857-06BE-B8CA-6B79-F24019737BB5}"/>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70176EDA-4932-C9CB-9FA8-D8CBEB2BBF71}"/>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909B97DC-2013-42AF-AE3E-8073EC153686}"/>
              </a:ext>
            </a:extLst>
          </p:cNvPr>
          <p:cNvSpPr>
            <a:spLocks noGrp="1"/>
          </p:cNvSpPr>
          <p:nvPr>
            <p:ph type="sldNum" sz="quarter" idx="10"/>
          </p:nvPr>
        </p:nvSpPr>
        <p:spPr/>
        <p:txBody>
          <a:bodyPr lIns="91430" tIns="45714" rIns="91430" bIns="45714"/>
          <a:lstStyle/>
          <a:p>
            <a:fld id="{F7021451-1387-4CA6-816F-3879F97B5CBC}" type="slidenum">
              <a:rPr lang="en-US"/>
              <a:t>10</a:t>
            </a:fld>
            <a:endParaRPr lang="en-US" dirty="0"/>
          </a:p>
        </p:txBody>
      </p:sp>
    </p:spTree>
    <p:extLst>
      <p:ext uri="{BB962C8B-B14F-4D97-AF65-F5344CB8AC3E}">
        <p14:creationId xmlns:p14="http://schemas.microsoft.com/office/powerpoint/2010/main" val="1663323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9A357-54AE-5F38-B0E9-6EEB25DC9C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6896E1-EB6C-3813-DB53-F20EC6FE7FD5}"/>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1FB67B39-44F0-BE43-18D1-60D4BBE59568}"/>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78E93592-3427-7557-3DF2-5E3B925ACA24}"/>
              </a:ext>
            </a:extLst>
          </p:cNvPr>
          <p:cNvSpPr>
            <a:spLocks noGrp="1"/>
          </p:cNvSpPr>
          <p:nvPr>
            <p:ph type="sldNum" sz="quarter" idx="10"/>
          </p:nvPr>
        </p:nvSpPr>
        <p:spPr/>
        <p:txBody>
          <a:bodyPr lIns="91430" tIns="45714" rIns="91430" bIns="45714"/>
          <a:lstStyle/>
          <a:p>
            <a:fld id="{F7021451-1387-4CA6-816F-3879F97B5CBC}" type="slidenum">
              <a:rPr lang="en-US"/>
              <a:t>11</a:t>
            </a:fld>
            <a:endParaRPr lang="en-US" dirty="0"/>
          </a:p>
        </p:txBody>
      </p:sp>
    </p:spTree>
    <p:extLst>
      <p:ext uri="{BB962C8B-B14F-4D97-AF65-F5344CB8AC3E}">
        <p14:creationId xmlns:p14="http://schemas.microsoft.com/office/powerpoint/2010/main" val="4109205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EDA79-6803-37F1-8123-74276A019F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64CD17-161B-AC53-C55C-A0E0969B9A88}"/>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5CCFF236-EDD3-1C53-1CDD-642083B80D9D}"/>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7CBF5AE7-C875-B72B-0CA4-E4664E2FB9C4}"/>
              </a:ext>
            </a:extLst>
          </p:cNvPr>
          <p:cNvSpPr>
            <a:spLocks noGrp="1"/>
          </p:cNvSpPr>
          <p:nvPr>
            <p:ph type="sldNum" sz="quarter" idx="10"/>
          </p:nvPr>
        </p:nvSpPr>
        <p:spPr/>
        <p:txBody>
          <a:bodyPr lIns="91430" tIns="45714" rIns="91430" bIns="45714"/>
          <a:lstStyle/>
          <a:p>
            <a:fld id="{F7021451-1387-4CA6-816F-3879F97B5CBC}" type="slidenum">
              <a:rPr lang="en-US"/>
              <a:t>12</a:t>
            </a:fld>
            <a:endParaRPr lang="en-US" dirty="0"/>
          </a:p>
        </p:txBody>
      </p:sp>
    </p:spTree>
    <p:extLst>
      <p:ext uri="{BB962C8B-B14F-4D97-AF65-F5344CB8AC3E}">
        <p14:creationId xmlns:p14="http://schemas.microsoft.com/office/powerpoint/2010/main" val="780255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C5FE19-E673-BFB7-68AF-D88F5C4CDC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9F7072-D672-1A43-F92A-B0CDDD4A25FF}"/>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9F25521E-ED6D-CD70-499D-5CB6F7C4AC2D}"/>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7446CF38-73FD-9B98-AFC2-79715F6F6CB4}"/>
              </a:ext>
            </a:extLst>
          </p:cNvPr>
          <p:cNvSpPr>
            <a:spLocks noGrp="1"/>
          </p:cNvSpPr>
          <p:nvPr>
            <p:ph type="sldNum" sz="quarter" idx="10"/>
          </p:nvPr>
        </p:nvSpPr>
        <p:spPr/>
        <p:txBody>
          <a:bodyPr lIns="91430" tIns="45714" rIns="91430" bIns="45714"/>
          <a:lstStyle/>
          <a:p>
            <a:fld id="{F7021451-1387-4CA6-816F-3879F97B5CBC}" type="slidenum">
              <a:rPr lang="en-US"/>
              <a:t>13</a:t>
            </a:fld>
            <a:endParaRPr lang="en-US" dirty="0"/>
          </a:p>
        </p:txBody>
      </p:sp>
    </p:spTree>
    <p:extLst>
      <p:ext uri="{BB962C8B-B14F-4D97-AF65-F5344CB8AC3E}">
        <p14:creationId xmlns:p14="http://schemas.microsoft.com/office/powerpoint/2010/main" val="2296803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24A936-C832-405E-74DB-1EDFC0D1B9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F73D41-56F1-2CA8-445A-8DC01C356778}"/>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A097581D-06A8-585F-478D-06667F73E3EF}"/>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93F64E3F-C321-1BB8-36BB-CFC8FCD8337C}"/>
              </a:ext>
            </a:extLst>
          </p:cNvPr>
          <p:cNvSpPr>
            <a:spLocks noGrp="1"/>
          </p:cNvSpPr>
          <p:nvPr>
            <p:ph type="sldNum" sz="quarter" idx="10"/>
          </p:nvPr>
        </p:nvSpPr>
        <p:spPr/>
        <p:txBody>
          <a:bodyPr lIns="91430" tIns="45714" rIns="91430" bIns="45714"/>
          <a:lstStyle/>
          <a:p>
            <a:fld id="{F7021451-1387-4CA6-816F-3879F97B5CBC}" type="slidenum">
              <a:rPr lang="en-US"/>
              <a:t>14</a:t>
            </a:fld>
            <a:endParaRPr lang="en-US" dirty="0"/>
          </a:p>
        </p:txBody>
      </p:sp>
    </p:spTree>
    <p:extLst>
      <p:ext uri="{BB962C8B-B14F-4D97-AF65-F5344CB8AC3E}">
        <p14:creationId xmlns:p14="http://schemas.microsoft.com/office/powerpoint/2010/main" val="41643549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FF4FC-1E53-754D-B28A-2C346E7D05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BF74C0-8C27-9CE4-C173-2EFFDF3C2D27}"/>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DD0DB1A8-2D45-9E62-EC5B-7FBF4530388B}"/>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E5FA01A0-7741-082F-D519-AA6D5CCD19DD}"/>
              </a:ext>
            </a:extLst>
          </p:cNvPr>
          <p:cNvSpPr>
            <a:spLocks noGrp="1"/>
          </p:cNvSpPr>
          <p:nvPr>
            <p:ph type="sldNum" sz="quarter" idx="10"/>
          </p:nvPr>
        </p:nvSpPr>
        <p:spPr/>
        <p:txBody>
          <a:bodyPr lIns="91430" tIns="45714" rIns="91430" bIns="45714"/>
          <a:lstStyle/>
          <a:p>
            <a:fld id="{F7021451-1387-4CA6-816F-3879F97B5CBC}" type="slidenum">
              <a:rPr lang="en-US"/>
              <a:t>15</a:t>
            </a:fld>
            <a:endParaRPr lang="en-US" dirty="0"/>
          </a:p>
        </p:txBody>
      </p:sp>
    </p:spTree>
    <p:extLst>
      <p:ext uri="{BB962C8B-B14F-4D97-AF65-F5344CB8AC3E}">
        <p14:creationId xmlns:p14="http://schemas.microsoft.com/office/powerpoint/2010/main" val="14749548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D5D147-57F8-EC40-2E77-AB5F163117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A5AFC0-99FB-EF8D-604A-C106502721AF}"/>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7DDF4581-6EF1-509E-9D65-8EE0BCE676B9}"/>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B7AB1E02-27ED-9C19-1F8D-A323128BCE35}"/>
              </a:ext>
            </a:extLst>
          </p:cNvPr>
          <p:cNvSpPr>
            <a:spLocks noGrp="1"/>
          </p:cNvSpPr>
          <p:nvPr>
            <p:ph type="sldNum" sz="quarter" idx="10"/>
          </p:nvPr>
        </p:nvSpPr>
        <p:spPr/>
        <p:txBody>
          <a:bodyPr lIns="91430" tIns="45714" rIns="91430" bIns="45714"/>
          <a:lstStyle/>
          <a:p>
            <a:fld id="{F7021451-1387-4CA6-816F-3879F97B5CBC}" type="slidenum">
              <a:rPr lang="en-US"/>
              <a:t>16</a:t>
            </a:fld>
            <a:endParaRPr lang="en-US" dirty="0"/>
          </a:p>
        </p:txBody>
      </p:sp>
    </p:spTree>
    <p:extLst>
      <p:ext uri="{BB962C8B-B14F-4D97-AF65-F5344CB8AC3E}">
        <p14:creationId xmlns:p14="http://schemas.microsoft.com/office/powerpoint/2010/main" val="81296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E7574-41F9-E199-E61F-F68821C56D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F2BE61-B6B7-8D8C-329A-021E1358BFAC}"/>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2F0B6776-1C69-DCB1-9471-7F0A0DAA8F3B}"/>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F5EA0B7F-BDFA-D248-C33C-E10DD09567C2}"/>
              </a:ext>
            </a:extLst>
          </p:cNvPr>
          <p:cNvSpPr>
            <a:spLocks noGrp="1"/>
          </p:cNvSpPr>
          <p:nvPr>
            <p:ph type="sldNum" sz="quarter" idx="10"/>
          </p:nvPr>
        </p:nvSpPr>
        <p:spPr/>
        <p:txBody>
          <a:bodyPr lIns="91430" tIns="45714" rIns="91430" bIns="45714"/>
          <a:lstStyle/>
          <a:p>
            <a:fld id="{F7021451-1387-4CA6-816F-3879F97B5CBC}" type="slidenum">
              <a:rPr lang="en-US"/>
              <a:t>17</a:t>
            </a:fld>
            <a:endParaRPr lang="en-US" dirty="0"/>
          </a:p>
        </p:txBody>
      </p:sp>
    </p:spTree>
    <p:extLst>
      <p:ext uri="{BB962C8B-B14F-4D97-AF65-F5344CB8AC3E}">
        <p14:creationId xmlns:p14="http://schemas.microsoft.com/office/powerpoint/2010/main" val="15570842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519991-E180-E453-609E-883D62F76A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F45246-504C-FC67-1345-462461FCA289}"/>
              </a:ext>
            </a:extLst>
          </p:cNvPr>
          <p:cNvSpPr>
            <a:spLocks noGrp="1" noRot="1" noChangeAspect="1"/>
          </p:cNvSpPr>
          <p:nvPr>
            <p:ph type="sldImg"/>
          </p:nvPr>
        </p:nvSpPr>
        <p:spPr/>
        <p:txBody>
          <a:bodyPr lIns="91430" tIns="45714" rIns="91430" bIns="45714"/>
          <a:lstStyle/>
          <a:p>
            <a:endParaRPr lang="en-US" dirty="0"/>
          </a:p>
        </p:txBody>
      </p:sp>
      <p:sp>
        <p:nvSpPr>
          <p:cNvPr id="3" name="Notes Placeholder 2">
            <a:extLst>
              <a:ext uri="{FF2B5EF4-FFF2-40B4-BE49-F238E27FC236}">
                <a16:creationId xmlns:a16="http://schemas.microsoft.com/office/drawing/2014/main" id="{8C46E95F-3A18-BA4B-ACB6-6E2CF0AA6FDC}"/>
              </a:ext>
            </a:extLst>
          </p:cNvPr>
          <p:cNvSpPr>
            <a:spLocks noGrp="1"/>
          </p:cNvSpPr>
          <p:nvPr>
            <p:ph type="body" idx="1"/>
          </p:nvPr>
        </p:nvSpPr>
        <p:spPr/>
        <p:txBody>
          <a:bodyPr lIns="91430" tIns="45714" rIns="91430" bIns="45714"/>
          <a:lstStyle/>
          <a:p>
            <a:endParaRPr lang="en-US" dirty="0"/>
          </a:p>
        </p:txBody>
      </p:sp>
      <p:sp>
        <p:nvSpPr>
          <p:cNvPr id="4" name="Slide Number Placeholder 3">
            <a:extLst>
              <a:ext uri="{FF2B5EF4-FFF2-40B4-BE49-F238E27FC236}">
                <a16:creationId xmlns:a16="http://schemas.microsoft.com/office/drawing/2014/main" id="{AD5F8604-3477-E74D-E1B3-B8C4773D44D8}"/>
              </a:ext>
            </a:extLst>
          </p:cNvPr>
          <p:cNvSpPr>
            <a:spLocks noGrp="1"/>
          </p:cNvSpPr>
          <p:nvPr>
            <p:ph type="sldNum" sz="quarter" idx="10"/>
          </p:nvPr>
        </p:nvSpPr>
        <p:spPr/>
        <p:txBody>
          <a:bodyPr lIns="91430" tIns="45714" rIns="91430" bIns="45714"/>
          <a:lstStyle/>
          <a:p>
            <a:fld id="{F7021451-1387-4CA6-816F-3879F97B5CBC}" type="slidenum">
              <a:rPr lang="en-US"/>
              <a:t>18</a:t>
            </a:fld>
            <a:endParaRPr lang="en-US" dirty="0"/>
          </a:p>
        </p:txBody>
      </p:sp>
    </p:spTree>
    <p:extLst>
      <p:ext uri="{BB962C8B-B14F-4D97-AF65-F5344CB8AC3E}">
        <p14:creationId xmlns:p14="http://schemas.microsoft.com/office/powerpoint/2010/main" val="37032135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5DB19-BD41-06D2-8692-32B2C85701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5F4AE0-F211-18F9-FEF1-01A148DBAE78}"/>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869813B5-75F5-D38B-807C-B5E987FA1944}"/>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C76DD40A-E303-48B7-25C6-BDF1618ACDA2}"/>
              </a:ext>
            </a:extLst>
          </p:cNvPr>
          <p:cNvSpPr>
            <a:spLocks noGrp="1"/>
          </p:cNvSpPr>
          <p:nvPr>
            <p:ph type="sldNum" sz="quarter" idx="10"/>
          </p:nvPr>
        </p:nvSpPr>
        <p:spPr/>
        <p:txBody>
          <a:bodyPr lIns="91430" tIns="45714" rIns="91430" bIns="45714"/>
          <a:lstStyle/>
          <a:p>
            <a:fld id="{F7021451-1387-4CA6-816F-3879F97B5CBC}" type="slidenum">
              <a:rPr lang="en-US"/>
              <a:t>19</a:t>
            </a:fld>
            <a:endParaRPr lang="en-US"/>
          </a:p>
        </p:txBody>
      </p:sp>
    </p:spTree>
    <p:extLst>
      <p:ext uri="{BB962C8B-B14F-4D97-AF65-F5344CB8AC3E}">
        <p14:creationId xmlns:p14="http://schemas.microsoft.com/office/powerpoint/2010/main" val="2773769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lIns="91430" tIns="45714" rIns="91430" bIns="45714"/>
          <a:lstStyle/>
          <a:p>
            <a:endParaRPr lang="en-US" dirty="0"/>
          </a:p>
        </p:txBody>
      </p:sp>
      <p:sp>
        <p:nvSpPr>
          <p:cNvPr id="3" name="Notes Placeholder 2"/>
          <p:cNvSpPr>
            <a:spLocks noGrp="1"/>
          </p:cNvSpPr>
          <p:nvPr>
            <p:ph type="body" idx="1"/>
          </p:nvPr>
        </p:nvSpPr>
        <p:spPr/>
        <p:txBody>
          <a:bodyPr lIns="91430" tIns="45714" rIns="91430" bIns="45714"/>
          <a:lstStyle/>
          <a:p>
            <a:endParaRPr lang="en-US" dirty="0"/>
          </a:p>
        </p:txBody>
      </p:sp>
      <p:sp>
        <p:nvSpPr>
          <p:cNvPr id="4" name="Slide Number Placeholder 3"/>
          <p:cNvSpPr>
            <a:spLocks noGrp="1"/>
          </p:cNvSpPr>
          <p:nvPr>
            <p:ph type="sldNum" sz="quarter" idx="10"/>
          </p:nvPr>
        </p:nvSpPr>
        <p:spPr/>
        <p:txBody>
          <a:bodyPr lIns="91430" tIns="45714" rIns="91430" bIns="45714"/>
          <a:lstStyle/>
          <a:p>
            <a:fld id="{F7021451-1387-4CA6-816F-3879F97B5CBC}" type="slidenum">
              <a:rPr lang="en-US"/>
              <a:t>21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DAEC6-497C-5C0A-5821-E3E60A1A76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65E50C-9D32-2A1E-D7C4-51FE2D1934F6}"/>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6A32DFB3-34BC-13F3-1E38-3682DB722D93}"/>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79A3CC94-BC18-E753-58D2-A40631BA6906}"/>
              </a:ext>
            </a:extLst>
          </p:cNvPr>
          <p:cNvSpPr>
            <a:spLocks noGrp="1"/>
          </p:cNvSpPr>
          <p:nvPr>
            <p:ph type="sldNum" sz="quarter" idx="10"/>
          </p:nvPr>
        </p:nvSpPr>
        <p:spPr/>
        <p:txBody>
          <a:bodyPr lIns="91430" tIns="45714" rIns="91430" bIns="45714"/>
          <a:lstStyle/>
          <a:p>
            <a:fld id="{F7021451-1387-4CA6-816F-3879F97B5CBC}" type="slidenum">
              <a:rPr lang="en-US"/>
              <a:t>22</a:t>
            </a:fld>
            <a:endParaRPr lang="en-US"/>
          </a:p>
        </p:txBody>
      </p:sp>
    </p:spTree>
    <p:extLst>
      <p:ext uri="{BB962C8B-B14F-4D97-AF65-F5344CB8AC3E}">
        <p14:creationId xmlns:p14="http://schemas.microsoft.com/office/powerpoint/2010/main" val="19982330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EAC7C-B08B-1D9B-39D0-EEB9E39962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A660A1-0656-CAD2-EDEC-F3F115470BB8}"/>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F5ECB35F-9DE1-1DEB-2C17-40CCCE1FDFB1}"/>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4A3E36FE-E381-795B-280B-9CC9B230195F}"/>
              </a:ext>
            </a:extLst>
          </p:cNvPr>
          <p:cNvSpPr>
            <a:spLocks noGrp="1"/>
          </p:cNvSpPr>
          <p:nvPr>
            <p:ph type="sldNum" sz="quarter" idx="10"/>
          </p:nvPr>
        </p:nvSpPr>
        <p:spPr/>
        <p:txBody>
          <a:bodyPr lIns="91430" tIns="45714" rIns="91430" bIns="45714"/>
          <a:lstStyle/>
          <a:p>
            <a:fld id="{F7021451-1387-4CA6-816F-3879F97B5CBC}" type="slidenum">
              <a:rPr lang="en-US"/>
              <a:t>23</a:t>
            </a:fld>
            <a:endParaRPr lang="en-US"/>
          </a:p>
        </p:txBody>
      </p:sp>
    </p:spTree>
    <p:extLst>
      <p:ext uri="{BB962C8B-B14F-4D97-AF65-F5344CB8AC3E}">
        <p14:creationId xmlns:p14="http://schemas.microsoft.com/office/powerpoint/2010/main" val="26092952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2B93A-4013-9727-929F-420B3A3C0E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C6AD45-FAF8-AEC8-D735-1B7EA40917AD}"/>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17E1D9C7-4B70-5A65-B400-32A4C90C30A2}"/>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0ED63910-DA1C-D37F-7F0F-7555816274F3}"/>
              </a:ext>
            </a:extLst>
          </p:cNvPr>
          <p:cNvSpPr>
            <a:spLocks noGrp="1"/>
          </p:cNvSpPr>
          <p:nvPr>
            <p:ph type="sldNum" sz="quarter" idx="10"/>
          </p:nvPr>
        </p:nvSpPr>
        <p:spPr/>
        <p:txBody>
          <a:bodyPr lIns="91430" tIns="45714" rIns="91430" bIns="45714"/>
          <a:lstStyle/>
          <a:p>
            <a:fld id="{F7021451-1387-4CA6-816F-3879F97B5CBC}" type="slidenum">
              <a:rPr lang="en-US"/>
              <a:t>24</a:t>
            </a:fld>
            <a:endParaRPr lang="en-US"/>
          </a:p>
        </p:txBody>
      </p:sp>
    </p:spTree>
    <p:extLst>
      <p:ext uri="{BB962C8B-B14F-4D97-AF65-F5344CB8AC3E}">
        <p14:creationId xmlns:p14="http://schemas.microsoft.com/office/powerpoint/2010/main" val="36745145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40F8F4-FD12-5571-75F8-225A86EAC5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595DFF-96CB-0310-4EE9-BA59EF4EFA81}"/>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29F5C4F7-7FAC-6226-FA65-CA9D2D05932A}"/>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DBD15466-B863-3749-58CA-1D58EC8EBAEE}"/>
              </a:ext>
            </a:extLst>
          </p:cNvPr>
          <p:cNvSpPr>
            <a:spLocks noGrp="1"/>
          </p:cNvSpPr>
          <p:nvPr>
            <p:ph type="sldNum" sz="quarter" idx="10"/>
          </p:nvPr>
        </p:nvSpPr>
        <p:spPr/>
        <p:txBody>
          <a:bodyPr lIns="91430" tIns="45714" rIns="91430" bIns="45714"/>
          <a:lstStyle/>
          <a:p>
            <a:fld id="{F7021451-1387-4CA6-816F-3879F97B5CBC}" type="slidenum">
              <a:rPr lang="en-US"/>
              <a:t>25</a:t>
            </a:fld>
            <a:endParaRPr lang="en-US"/>
          </a:p>
        </p:txBody>
      </p:sp>
    </p:spTree>
    <p:extLst>
      <p:ext uri="{BB962C8B-B14F-4D97-AF65-F5344CB8AC3E}">
        <p14:creationId xmlns:p14="http://schemas.microsoft.com/office/powerpoint/2010/main" val="7560150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953D0-F1DB-2BEF-DD5F-9266F80945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69B025-B067-7434-A4D1-2054A6326C47}"/>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BA119637-7551-A9A2-CB3E-A0DAB835A99D}"/>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07679025-09B4-9F8C-C206-1F52AC25E827}"/>
              </a:ext>
            </a:extLst>
          </p:cNvPr>
          <p:cNvSpPr>
            <a:spLocks noGrp="1"/>
          </p:cNvSpPr>
          <p:nvPr>
            <p:ph type="sldNum" sz="quarter" idx="10"/>
          </p:nvPr>
        </p:nvSpPr>
        <p:spPr/>
        <p:txBody>
          <a:bodyPr lIns="91430" tIns="45714" rIns="91430" bIns="45714"/>
          <a:lstStyle/>
          <a:p>
            <a:fld id="{F7021451-1387-4CA6-816F-3879F97B5CBC}" type="slidenum">
              <a:rPr lang="en-US"/>
              <a:t>26</a:t>
            </a:fld>
            <a:endParaRPr lang="en-US"/>
          </a:p>
        </p:txBody>
      </p:sp>
    </p:spTree>
    <p:extLst>
      <p:ext uri="{BB962C8B-B14F-4D97-AF65-F5344CB8AC3E}">
        <p14:creationId xmlns:p14="http://schemas.microsoft.com/office/powerpoint/2010/main" val="21857122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2A8CB-62CD-827B-0428-DB13CE02BE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D05944-2A71-0C92-E6FB-EEA561E736AF}"/>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E67A2545-0312-365E-E3FE-3B8012D9D77F}"/>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DECB1E28-4649-B348-E1C2-268A7E24C749}"/>
              </a:ext>
            </a:extLst>
          </p:cNvPr>
          <p:cNvSpPr>
            <a:spLocks noGrp="1"/>
          </p:cNvSpPr>
          <p:nvPr>
            <p:ph type="sldNum" sz="quarter" idx="10"/>
          </p:nvPr>
        </p:nvSpPr>
        <p:spPr/>
        <p:txBody>
          <a:bodyPr lIns="91430" tIns="45714" rIns="91430" bIns="45714"/>
          <a:lstStyle/>
          <a:p>
            <a:fld id="{F7021451-1387-4CA6-816F-3879F97B5CBC}" type="slidenum">
              <a:rPr lang="en-US"/>
              <a:t>28</a:t>
            </a:fld>
            <a:endParaRPr lang="en-US"/>
          </a:p>
        </p:txBody>
      </p:sp>
    </p:spTree>
    <p:extLst>
      <p:ext uri="{BB962C8B-B14F-4D97-AF65-F5344CB8AC3E}">
        <p14:creationId xmlns:p14="http://schemas.microsoft.com/office/powerpoint/2010/main" val="12669228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549DD2-0721-766D-1DC7-FA1E7BD76E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62A8A7-7153-FF4F-6FD2-48FE37DDE9E9}"/>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76B5223C-F991-29DE-C949-2FD179E05B2F}"/>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1ACF7D51-A31A-6C5E-21F3-31B3B5EEF65C}"/>
              </a:ext>
            </a:extLst>
          </p:cNvPr>
          <p:cNvSpPr>
            <a:spLocks noGrp="1"/>
          </p:cNvSpPr>
          <p:nvPr>
            <p:ph type="sldNum" sz="quarter" idx="10"/>
          </p:nvPr>
        </p:nvSpPr>
        <p:spPr/>
        <p:txBody>
          <a:bodyPr lIns="91430" tIns="45714" rIns="91430" bIns="45714"/>
          <a:lstStyle/>
          <a:p>
            <a:fld id="{F7021451-1387-4CA6-816F-3879F97B5CBC}" type="slidenum">
              <a:rPr lang="en-US"/>
              <a:t>29</a:t>
            </a:fld>
            <a:endParaRPr lang="en-US"/>
          </a:p>
        </p:txBody>
      </p:sp>
    </p:spTree>
    <p:extLst>
      <p:ext uri="{BB962C8B-B14F-4D97-AF65-F5344CB8AC3E}">
        <p14:creationId xmlns:p14="http://schemas.microsoft.com/office/powerpoint/2010/main" val="14880954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lIns="91430" tIns="45714" rIns="91430" bIns="45714"/>
          <a:lstStyle/>
          <a:p>
            <a:endParaRPr lang="en-US"/>
          </a:p>
        </p:txBody>
      </p:sp>
      <p:sp>
        <p:nvSpPr>
          <p:cNvPr id="3" name="Notes Placeholder 2"/>
          <p:cNvSpPr>
            <a:spLocks noGrp="1"/>
          </p:cNvSpPr>
          <p:nvPr>
            <p:ph type="body" idx="1"/>
          </p:nvPr>
        </p:nvSpPr>
        <p:spPr/>
        <p:txBody>
          <a:bodyPr lIns="91430" tIns="45714" rIns="91430" bIns="45714"/>
          <a:lstStyle/>
          <a:p>
            <a:endParaRPr lang="en-US"/>
          </a:p>
        </p:txBody>
      </p:sp>
      <p:sp>
        <p:nvSpPr>
          <p:cNvPr id="4" name="Slide Number Placeholder 3"/>
          <p:cNvSpPr>
            <a:spLocks noGrp="1"/>
          </p:cNvSpPr>
          <p:nvPr>
            <p:ph type="sldNum" sz="quarter" idx="10"/>
          </p:nvPr>
        </p:nvSpPr>
        <p:spPr/>
        <p:txBody>
          <a:bodyPr lIns="91430" tIns="45714" rIns="91430" bIns="45714"/>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9BAE8-7E8B-4672-458F-45960D1C7B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8CC974-BCCE-6152-83CD-405DE8AB1643}"/>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4B682C28-60C6-1114-4C97-C486B4931906}"/>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30C1BE7F-EECA-A297-D7CA-6DD4E740E487}"/>
              </a:ext>
            </a:extLst>
          </p:cNvPr>
          <p:cNvSpPr>
            <a:spLocks noGrp="1"/>
          </p:cNvSpPr>
          <p:nvPr>
            <p:ph type="sldNum" sz="quarter" idx="10"/>
          </p:nvPr>
        </p:nvSpPr>
        <p:spPr/>
        <p:txBody>
          <a:bodyPr lIns="91430" tIns="45714" rIns="91430" bIns="45714"/>
          <a:lstStyle/>
          <a:p>
            <a:fld id="{F7021451-1387-4CA6-816F-3879F97B5CBC}" type="slidenum">
              <a:rPr lang="en-US"/>
              <a:t>32</a:t>
            </a:fld>
            <a:endParaRPr lang="en-US"/>
          </a:p>
        </p:txBody>
      </p:sp>
    </p:spTree>
    <p:extLst>
      <p:ext uri="{BB962C8B-B14F-4D97-AF65-F5344CB8AC3E}">
        <p14:creationId xmlns:p14="http://schemas.microsoft.com/office/powerpoint/2010/main" val="15807494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lIns="91430" tIns="45714" rIns="91430" bIns="45714"/>
          <a:lstStyle/>
          <a:p>
            <a:endParaRPr lang="en-US"/>
          </a:p>
        </p:txBody>
      </p:sp>
      <p:sp>
        <p:nvSpPr>
          <p:cNvPr id="3" name="Notes Placeholder 2"/>
          <p:cNvSpPr>
            <a:spLocks noGrp="1"/>
          </p:cNvSpPr>
          <p:nvPr>
            <p:ph type="body" idx="1"/>
          </p:nvPr>
        </p:nvSpPr>
        <p:spPr/>
        <p:txBody>
          <a:bodyPr lIns="91430" tIns="45714" rIns="91430" bIns="45714"/>
          <a:lstStyle/>
          <a:p>
            <a:endParaRPr lang="en-US"/>
          </a:p>
        </p:txBody>
      </p:sp>
      <p:sp>
        <p:nvSpPr>
          <p:cNvPr id="4" name="Slide Number Placeholder 3"/>
          <p:cNvSpPr>
            <a:spLocks noGrp="1"/>
          </p:cNvSpPr>
          <p:nvPr>
            <p:ph type="sldNum" sz="quarter" idx="10"/>
          </p:nvPr>
        </p:nvSpPr>
        <p:spPr/>
        <p:txBody>
          <a:bodyPr lIns="91430" tIns="45714" rIns="91430" bIns="45714"/>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2378B-AC8E-E776-0557-105CEA2133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16DA8C-F9AD-A1E5-01B9-6C9E3362AE4B}"/>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E903626B-B149-2508-CCEF-F60403475C52}"/>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1B60AF46-D781-9018-9E21-D4F0E1CA79B1}"/>
              </a:ext>
            </a:extLst>
          </p:cNvPr>
          <p:cNvSpPr>
            <a:spLocks noGrp="1"/>
          </p:cNvSpPr>
          <p:nvPr>
            <p:ph type="sldNum" sz="quarter" idx="10"/>
          </p:nvPr>
        </p:nvSpPr>
        <p:spPr/>
        <p:txBody>
          <a:bodyPr lIns="91430" tIns="45714" rIns="91430" bIns="45714"/>
          <a:lstStyle/>
          <a:p>
            <a:fld id="{F7021451-1387-4CA6-816F-3879F97B5CBC}" type="slidenum">
              <a:rPr lang="en-US"/>
              <a:t>34</a:t>
            </a:fld>
            <a:endParaRPr lang="en-US"/>
          </a:p>
        </p:txBody>
      </p:sp>
    </p:spTree>
    <p:extLst>
      <p:ext uri="{BB962C8B-B14F-4D97-AF65-F5344CB8AC3E}">
        <p14:creationId xmlns:p14="http://schemas.microsoft.com/office/powerpoint/2010/main" val="11921052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5F7DC-455B-752D-CB7E-4D1EE909D5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44A415-773B-6B7B-BF92-87A7FE2F04B6}"/>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21DB4264-91C5-014C-A8DF-41FBCE0D6104}"/>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FCB4D652-0608-6851-2B02-9E7CB8B0E305}"/>
              </a:ext>
            </a:extLst>
          </p:cNvPr>
          <p:cNvSpPr>
            <a:spLocks noGrp="1"/>
          </p:cNvSpPr>
          <p:nvPr>
            <p:ph type="sldNum" sz="quarter" idx="10"/>
          </p:nvPr>
        </p:nvSpPr>
        <p:spPr/>
        <p:txBody>
          <a:bodyPr lIns="91430" tIns="45714" rIns="91430" bIns="45714"/>
          <a:lstStyle/>
          <a:p>
            <a:fld id="{F7021451-1387-4CA6-816F-3879F97B5CBC}" type="slidenum">
              <a:rPr lang="en-US"/>
              <a:t>35</a:t>
            </a:fld>
            <a:endParaRPr lang="en-US"/>
          </a:p>
        </p:txBody>
      </p:sp>
    </p:spTree>
    <p:extLst>
      <p:ext uri="{BB962C8B-B14F-4D97-AF65-F5344CB8AC3E}">
        <p14:creationId xmlns:p14="http://schemas.microsoft.com/office/powerpoint/2010/main" val="33403271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E909A8-5114-950B-A048-9DC34EB0FC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2F06E9-ACA5-FE1E-4B46-0F332DBACDFC}"/>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C4E64AF2-7D8D-06B9-F839-F251E17D0C4B}"/>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10AEBA0C-259C-7885-078E-DCB3DE79A557}"/>
              </a:ext>
            </a:extLst>
          </p:cNvPr>
          <p:cNvSpPr>
            <a:spLocks noGrp="1"/>
          </p:cNvSpPr>
          <p:nvPr>
            <p:ph type="sldNum" sz="quarter" idx="10"/>
          </p:nvPr>
        </p:nvSpPr>
        <p:spPr/>
        <p:txBody>
          <a:bodyPr lIns="91430" tIns="45714" rIns="91430" bIns="45714"/>
          <a:lstStyle/>
          <a:p>
            <a:fld id="{F7021451-1387-4CA6-816F-3879F97B5CBC}" type="slidenum">
              <a:rPr lang="en-US"/>
              <a:t>36</a:t>
            </a:fld>
            <a:endParaRPr lang="en-US"/>
          </a:p>
        </p:txBody>
      </p:sp>
    </p:spTree>
    <p:extLst>
      <p:ext uri="{BB962C8B-B14F-4D97-AF65-F5344CB8AC3E}">
        <p14:creationId xmlns:p14="http://schemas.microsoft.com/office/powerpoint/2010/main" val="23569264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B10A1-42F1-0F86-B54E-AE690C3868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2AB2D3-B10B-016E-F90C-AE77E628EE3F}"/>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B96192A8-A986-EFC3-22DC-E3ACA125ADD9}"/>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9632992F-681B-0598-1614-53071043840B}"/>
              </a:ext>
            </a:extLst>
          </p:cNvPr>
          <p:cNvSpPr>
            <a:spLocks noGrp="1"/>
          </p:cNvSpPr>
          <p:nvPr>
            <p:ph type="sldNum" sz="quarter" idx="10"/>
          </p:nvPr>
        </p:nvSpPr>
        <p:spPr/>
        <p:txBody>
          <a:bodyPr lIns="91430" tIns="45714" rIns="91430" bIns="45714"/>
          <a:lstStyle/>
          <a:p>
            <a:fld id="{F7021451-1387-4CA6-816F-3879F97B5CBC}" type="slidenum">
              <a:rPr lang="en-US"/>
              <a:t>37</a:t>
            </a:fld>
            <a:endParaRPr lang="en-US"/>
          </a:p>
        </p:txBody>
      </p:sp>
    </p:spTree>
    <p:extLst>
      <p:ext uri="{BB962C8B-B14F-4D97-AF65-F5344CB8AC3E}">
        <p14:creationId xmlns:p14="http://schemas.microsoft.com/office/powerpoint/2010/main" val="15836024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A95BA-AB09-7051-A120-FE1314DC0A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43A671-0250-D863-0754-B6CAF1930C48}"/>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DD108343-A8C2-107E-125E-0088C9567F11}"/>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890001B0-3F7D-E2F5-E800-D8CD49F8666A}"/>
              </a:ext>
            </a:extLst>
          </p:cNvPr>
          <p:cNvSpPr>
            <a:spLocks noGrp="1"/>
          </p:cNvSpPr>
          <p:nvPr>
            <p:ph type="sldNum" sz="quarter" idx="10"/>
          </p:nvPr>
        </p:nvSpPr>
        <p:spPr/>
        <p:txBody>
          <a:bodyPr lIns="91430" tIns="45714" rIns="91430" bIns="45714"/>
          <a:lstStyle/>
          <a:p>
            <a:fld id="{F7021451-1387-4CA6-816F-3879F97B5CBC}" type="slidenum">
              <a:rPr lang="en-US"/>
              <a:t>38</a:t>
            </a:fld>
            <a:endParaRPr lang="en-US"/>
          </a:p>
        </p:txBody>
      </p:sp>
    </p:spTree>
    <p:extLst>
      <p:ext uri="{BB962C8B-B14F-4D97-AF65-F5344CB8AC3E}">
        <p14:creationId xmlns:p14="http://schemas.microsoft.com/office/powerpoint/2010/main" val="21915246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6A776-D689-BC24-A079-0D83DFE379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9D4B6D-CDDE-CDC3-9AC1-984A6EC79204}"/>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AFD82C1E-C770-B6B9-B687-5157E21A541C}"/>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5C4608C3-FC96-CE8E-2AAA-7E320EB6F8EB}"/>
              </a:ext>
            </a:extLst>
          </p:cNvPr>
          <p:cNvSpPr>
            <a:spLocks noGrp="1"/>
          </p:cNvSpPr>
          <p:nvPr>
            <p:ph type="sldNum" sz="quarter" idx="10"/>
          </p:nvPr>
        </p:nvSpPr>
        <p:spPr/>
        <p:txBody>
          <a:bodyPr lIns="91430" tIns="45714" rIns="91430" bIns="45714"/>
          <a:lstStyle/>
          <a:p>
            <a:fld id="{F7021451-1387-4CA6-816F-3879F97B5CBC}" type="slidenum">
              <a:rPr lang="en-US"/>
              <a:t>40</a:t>
            </a:fld>
            <a:endParaRPr lang="en-US"/>
          </a:p>
        </p:txBody>
      </p:sp>
    </p:spTree>
    <p:extLst>
      <p:ext uri="{BB962C8B-B14F-4D97-AF65-F5344CB8AC3E}">
        <p14:creationId xmlns:p14="http://schemas.microsoft.com/office/powerpoint/2010/main" val="1238055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7A5FD1-AA6A-5F1F-7232-B482C3BCBC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A9B9D5-D1FB-2BE5-63B9-3E2ECA27AFFA}"/>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905DEBD4-A71A-09C3-6526-C5B65A1FE340}"/>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9DD224A1-A74F-ABD1-6899-96ADD6472D4B}"/>
              </a:ext>
            </a:extLst>
          </p:cNvPr>
          <p:cNvSpPr>
            <a:spLocks noGrp="1"/>
          </p:cNvSpPr>
          <p:nvPr>
            <p:ph type="sldNum" sz="quarter" idx="10"/>
          </p:nvPr>
        </p:nvSpPr>
        <p:spPr/>
        <p:txBody>
          <a:bodyPr lIns="91430" tIns="45714" rIns="91430" bIns="45714"/>
          <a:lstStyle/>
          <a:p>
            <a:fld id="{F7021451-1387-4CA6-816F-3879F97B5CBC}" type="slidenum">
              <a:rPr lang="en-US"/>
              <a:t>41</a:t>
            </a:fld>
            <a:endParaRPr lang="en-US"/>
          </a:p>
        </p:txBody>
      </p:sp>
    </p:spTree>
    <p:extLst>
      <p:ext uri="{BB962C8B-B14F-4D97-AF65-F5344CB8AC3E}">
        <p14:creationId xmlns:p14="http://schemas.microsoft.com/office/powerpoint/2010/main" val="27595961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CA5D2-8E4C-7E26-56F1-8687E1E37C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F2AE4A-C0CC-41AC-9A7F-8757F148D4A8}"/>
              </a:ext>
            </a:extLst>
          </p:cNvPr>
          <p:cNvSpPr>
            <a:spLocks noGrp="1" noRot="1" noChangeAspect="1"/>
          </p:cNvSpPr>
          <p:nvPr>
            <p:ph type="sldImg"/>
          </p:nvPr>
        </p:nvSpPr>
        <p:spPr/>
        <p:txBody>
          <a:bodyPr lIns="91430" tIns="45714" rIns="91430" bIns="45714"/>
          <a:lstStyle/>
          <a:p>
            <a:endParaRPr lang="en-US"/>
          </a:p>
        </p:txBody>
      </p:sp>
      <p:sp>
        <p:nvSpPr>
          <p:cNvPr id="3" name="Notes Placeholder 2">
            <a:extLst>
              <a:ext uri="{FF2B5EF4-FFF2-40B4-BE49-F238E27FC236}">
                <a16:creationId xmlns:a16="http://schemas.microsoft.com/office/drawing/2014/main" id="{66FF498E-6229-4153-E6C7-A0504C5E5481}"/>
              </a:ext>
            </a:extLst>
          </p:cNvPr>
          <p:cNvSpPr>
            <a:spLocks noGrp="1"/>
          </p:cNvSpPr>
          <p:nvPr>
            <p:ph type="body" idx="1"/>
          </p:nvPr>
        </p:nvSpPr>
        <p:spPr/>
        <p:txBody>
          <a:bodyPr lIns="91430" tIns="45714" rIns="91430" bIns="45714"/>
          <a:lstStyle/>
          <a:p>
            <a:endParaRPr lang="en-US"/>
          </a:p>
        </p:txBody>
      </p:sp>
      <p:sp>
        <p:nvSpPr>
          <p:cNvPr id="4" name="Slide Number Placeholder 3">
            <a:extLst>
              <a:ext uri="{FF2B5EF4-FFF2-40B4-BE49-F238E27FC236}">
                <a16:creationId xmlns:a16="http://schemas.microsoft.com/office/drawing/2014/main" id="{F25CCD2B-239C-A891-B014-05BA1D703D24}"/>
              </a:ext>
            </a:extLst>
          </p:cNvPr>
          <p:cNvSpPr>
            <a:spLocks noGrp="1"/>
          </p:cNvSpPr>
          <p:nvPr>
            <p:ph type="sldNum" sz="quarter" idx="10"/>
          </p:nvPr>
        </p:nvSpPr>
        <p:spPr/>
        <p:txBody>
          <a:bodyPr lIns="91430" tIns="45714" rIns="91430" bIns="45714"/>
          <a:lstStyle/>
          <a:p>
            <a:fld id="{F7021451-1387-4CA6-816F-3879F97B5CBC}" type="slidenum">
              <a:rPr lang="en-US"/>
              <a:t>44</a:t>
            </a:fld>
            <a:endParaRPr lang="en-US"/>
          </a:p>
        </p:txBody>
      </p:sp>
    </p:spTree>
    <p:extLst>
      <p:ext uri="{BB962C8B-B14F-4D97-AF65-F5344CB8AC3E}">
        <p14:creationId xmlns:p14="http://schemas.microsoft.com/office/powerpoint/2010/main" val="307017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AF24D-86F2-9B4E-51A4-D1E3C0E687ED}"/>
              </a:ext>
            </a:extLst>
          </p:cNvPr>
          <p:cNvSpPr>
            <a:spLocks noGrp="1"/>
          </p:cNvSpPr>
          <p:nvPr>
            <p:ph type="title"/>
          </p:nvPr>
        </p:nvSpPr>
        <p:spPr>
          <a:xfrm>
            <a:off x="0" y="0"/>
            <a:ext cx="9144000" cy="75303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E46F83B5-9511-9FE4-66E1-9E25F3D7F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E2C0B8-AB14-B536-F045-1441B13EC645}"/>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DA958E6-D8A9-CD8D-C84B-00368124E7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9CFFD7-D642-BBEE-028F-540CADF89ABC}"/>
              </a:ext>
            </a:extLst>
          </p:cNvPr>
          <p:cNvSpPr>
            <a:spLocks noGrp="1"/>
          </p:cNvSpPr>
          <p:nvPr>
            <p:ph type="sldNum" sz="quarter" idx="12"/>
          </p:nvPr>
        </p:nvSpPr>
        <p:spPr/>
        <p:txBody>
          <a:bodyPr/>
          <a:lstStyle/>
          <a:p>
            <a:fld id="{D5AC3E84-6A0C-42E0-8E75-E6016DAFAD1D}" type="slidenum">
              <a:rPr lang="en-US" smtClean="0"/>
              <a:t>‹#›</a:t>
            </a:fld>
            <a:endParaRPr lang="en-US"/>
          </a:p>
        </p:txBody>
      </p:sp>
    </p:spTree>
    <p:extLst>
      <p:ext uri="{BB962C8B-B14F-4D97-AF65-F5344CB8AC3E}">
        <p14:creationId xmlns:p14="http://schemas.microsoft.com/office/powerpoint/2010/main" val="3312704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6291572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png"/><Relationship Id="rId7" Type="http://schemas.openxmlformats.org/officeDocument/2006/relationships/hyperlink" Target="https://www.richmondfed.org/publications/research/economic_brief/2025/eb_25-31"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www.whitehouse.gov/releases/2026/04/2026-economic-report-of-the-president-released/" TargetMode="External"/><Relationship Id="rId4" Type="http://schemas.openxmlformats.org/officeDocument/2006/relationships/hyperlink" Target="https://www.nahb.org/blog/2024/05/housing-affordability-pyramid"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istockphoto.com/photo/in-winter-the-construction-of-frame-wooden-house-gm925396588-253950463" TargetMode="External"/><Relationship Id="rId3" Type="http://schemas.openxmlformats.org/officeDocument/2006/relationships/image" Target="../media/image5.jpeg"/><Relationship Id="rId7" Type="http://schemas.openxmlformats.org/officeDocument/2006/relationships/hyperlink" Target="https://www.arrowtimber.com/post/a-brief-history-and-evolution-of-timber-framin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hyperlink" Target="https://www.bakerinstitute.org/research/why-tesla-planning-automobile-factory-mexico-reasons-may-surprise-you" TargetMode="External"/><Relationship Id="rId4" Type="http://schemas.openxmlformats.org/officeDocument/2006/relationships/image" Target="../media/image6.png"/><Relationship Id="rId9" Type="http://schemas.openxmlformats.org/officeDocument/2006/relationships/hyperlink" Target="https://blog.newspapers.com/horse-and-buggy-the-primary-means-of-transportation-in-the-19th-century/"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bioshomes.com/modularhomes/" TargetMode="External"/><Relationship Id="rId7" Type="http://schemas.openxmlformats.org/officeDocument/2006/relationships/hyperlink" Target="https://www.linkedin.com/pulse/where-all-modular-home-factories-hiding-gary-fleisher/"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www.reddit.com/r/Wellthatsucks/comments/s4z76n/this_is_my_buddys_new_house_being_built_he_sure/" TargetMode="External"/><Relationship Id="rId5" Type="http://schemas.openxmlformats.org/officeDocument/2006/relationships/hyperlink" Target="https://www.wbdg.org/resources/site-and-modular-construction-explained" TargetMode="External"/><Relationship Id="rId4" Type="http://schemas.openxmlformats.org/officeDocument/2006/relationships/hyperlink" Target="https://www.projectsmallhouse.com/blog/2023/08/why-are-prefab-modular-homes-and-park-models-so-narrow/?utm_source=chatgpt.com" TargetMode="External"/><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www.constructiongenius.com/not-your-fathers-modular-how-boxabl-seeks-to-change-construction-with-paolo-tiramani-ep-208" TargetMode="External"/><Relationship Id="rId3" Type="http://schemas.openxmlformats.org/officeDocument/2006/relationships/slideLayout" Target="../slideLayouts/slideLayout1.xml"/><Relationship Id="rId7" Type="http://schemas.openxmlformats.org/officeDocument/2006/relationships/image" Target="../media/image1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insideevs.com/news/679267/giga-shanghai-produces-ev-every-40-seconds/" TargetMode="External"/><Relationship Id="rId5" Type="http://schemas.openxmlformats.org/officeDocument/2006/relationships/image" Target="../media/image17.jpe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hyperlink" Target="https://www.nahb.org/-/media/NAHB/news-and-economics/docs/housing-economics-plus/special-studies/2025/special-study-cost-of-constructing-a-home-2024-january-2025.pdf?rev=00a42a1ce63b4a22a4dba9bda8af954b" TargetMode="External"/><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9.jpeg"/></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s://insideevs.com/news/679267/giga-shanghai-produces-ev-every-40-seconds/" TargetMode="External"/><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49.png"/><Relationship Id="rId4" Type="http://schemas.openxmlformats.org/officeDocument/2006/relationships/image" Target="../media/image48.png"/></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55.sv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8" Type="http://schemas.openxmlformats.org/officeDocument/2006/relationships/hyperlink" Target="https://www.whitehouse.gov/releases/2026/04/2026-economic-report-of-the-president-released/" TargetMode="External"/><Relationship Id="rId3" Type="http://schemas.openxmlformats.org/officeDocument/2006/relationships/hyperlink" Target="https://fred.stlouisfed.org/series/HOUST" TargetMode="External"/><Relationship Id="rId7" Type="http://schemas.openxmlformats.org/officeDocument/2006/relationships/hyperlink" Target="https://www.census.gov/data/tables/time-series/econ/mhs/latest-data.html" TargetMode="External"/><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hyperlink" Target="https://www.custommarketinsights.com/report/us-prefabricated-housing-market/" TargetMode="External"/><Relationship Id="rId5" Type="http://schemas.openxmlformats.org/officeDocument/2006/relationships/hyperlink" Target="https://www.census.gov/construction/nrc/pdf/newresconst.pdf" TargetMode="External"/><Relationship Id="rId4" Type="http://schemas.openxmlformats.org/officeDocument/2006/relationships/hyperlink" Target="https://www.realtor.com/research/us-housing-supply-gap-2026/"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7.png"/><Relationship Id="rId7"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59.png"/><Relationship Id="rId5" Type="http://schemas.openxmlformats.org/officeDocument/2006/relationships/hyperlink" Target="https://youtu.be/yyN2Ry6kN9c" TargetMode="External"/><Relationship Id="rId4" Type="http://schemas.openxmlformats.org/officeDocument/2006/relationships/image" Target="../media/image58.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2.png"/><Relationship Id="rId5" Type="http://schemas.openxmlformats.org/officeDocument/2006/relationships/hyperlink" Target="https://idiyas.com/articles/why-copycats-cash-in-the-surprising-economics-of-imitation" TargetMode="External"/><Relationship Id="rId4" Type="http://schemas.openxmlformats.org/officeDocument/2006/relationships/image" Target="../media/image61.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8" Type="http://schemas.openxmlformats.org/officeDocument/2006/relationships/image" Target="../media/image68.png"/><Relationship Id="rId13" Type="http://schemas.openxmlformats.org/officeDocument/2006/relationships/image" Target="../media/image73.png"/><Relationship Id="rId3" Type="http://schemas.openxmlformats.org/officeDocument/2006/relationships/image" Target="../media/image63.png"/><Relationship Id="rId7" Type="http://schemas.openxmlformats.org/officeDocument/2006/relationships/image" Target="../media/image67.png"/><Relationship Id="rId12" Type="http://schemas.openxmlformats.org/officeDocument/2006/relationships/image" Target="../media/image72.png"/><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image" Target="../media/image66.png"/><Relationship Id="rId11" Type="http://schemas.openxmlformats.org/officeDocument/2006/relationships/image" Target="../media/image71.png"/><Relationship Id="rId5" Type="http://schemas.openxmlformats.org/officeDocument/2006/relationships/image" Target="../media/image65.png"/><Relationship Id="rId10" Type="http://schemas.openxmlformats.org/officeDocument/2006/relationships/image" Target="../media/image70.png"/><Relationship Id="rId4" Type="http://schemas.openxmlformats.org/officeDocument/2006/relationships/image" Target="../media/image64.png"/><Relationship Id="rId9" Type="http://schemas.openxmlformats.org/officeDocument/2006/relationships/image" Target="../media/image69.png"/><Relationship Id="rId14" Type="http://schemas.openxmlformats.org/officeDocument/2006/relationships/image" Target="../media/image74.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08756B89-2F51-79EE-4D69-3ABF077E2387}"/>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32871514-B722-97F0-B447-CC0E675CC8B9}"/>
              </a:ext>
            </a:extLst>
          </p:cNvPr>
          <p:cNvSpPr txBox="1"/>
          <p:nvPr/>
        </p:nvSpPr>
        <p:spPr>
          <a:xfrm>
            <a:off x="936" y="1417613"/>
            <a:ext cx="9140792" cy="2308324"/>
          </a:xfrm>
          <a:prstGeom prst="rect">
            <a:avLst/>
          </a:prstGeom>
          <a:noFill/>
        </p:spPr>
        <p:txBody>
          <a:bodyPr wrap="square" lIns="91440" tIns="45720" rIns="91440" bIns="45720" rtlCol="0" anchor="t">
            <a:spAutoFit/>
          </a:bodyPr>
          <a:lstStyle/>
          <a:p>
            <a:pPr algn="ctr"/>
            <a:r>
              <a:rPr lang="en-US" sz="4800" b="1" dirty="0">
                <a:solidFill>
                  <a:schemeClr val="bg1"/>
                </a:solidFill>
                <a:latin typeface="Arial"/>
                <a:cs typeface="Arial"/>
              </a:rPr>
              <a:t>THE COMPANY'S PURPOSE IS TO SOLVE THE HOUSING CRISIS</a:t>
            </a:r>
            <a:endParaRPr lang="en-US" sz="4800" b="1" dirty="0">
              <a:solidFill>
                <a:schemeClr val="bg1"/>
              </a:solidFill>
              <a:latin typeface="Arial"/>
              <a:ea typeface="Calibri"/>
              <a:cs typeface="Arial"/>
            </a:endParaRPr>
          </a:p>
        </p:txBody>
      </p:sp>
      <p:sp>
        <p:nvSpPr>
          <p:cNvPr id="5" name="Shape 0">
            <a:extLst>
              <a:ext uri="{FF2B5EF4-FFF2-40B4-BE49-F238E27FC236}">
                <a16:creationId xmlns:a16="http://schemas.microsoft.com/office/drawing/2014/main" id="{FE50C4BD-DCC1-A1A4-0E1B-030A70D1C1E1}"/>
              </a:ext>
            </a:extLst>
          </p:cNvPr>
          <p:cNvSpPr/>
          <p:nvPr/>
        </p:nvSpPr>
        <p:spPr>
          <a:xfrm>
            <a:off x="0" y="0"/>
            <a:ext cx="9144000" cy="54864"/>
          </a:xfrm>
          <a:prstGeom prst="rect">
            <a:avLst/>
          </a:prstGeom>
          <a:solidFill>
            <a:srgbClr val="FFA400"/>
          </a:solidFill>
          <a:ln/>
        </p:spPr>
        <p:txBody>
          <a:bodyPr/>
          <a:lstStyle/>
          <a:p>
            <a:endParaRPr lang="en-US" dirty="0"/>
          </a:p>
        </p:txBody>
      </p:sp>
    </p:spTree>
    <p:extLst>
      <p:ext uri="{BB962C8B-B14F-4D97-AF65-F5344CB8AC3E}">
        <p14:creationId xmlns:p14="http://schemas.microsoft.com/office/powerpoint/2010/main" val="492291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4A16E9-8F1F-5883-6A46-67AC800F6C04}"/>
            </a:ext>
          </a:extLst>
        </p:cNvPr>
        <p:cNvGrpSpPr/>
        <p:nvPr/>
      </p:nvGrpSpPr>
      <p:grpSpPr>
        <a:xfrm>
          <a:off x="0" y="0"/>
          <a:ext cx="0" cy="0"/>
          <a:chOff x="0" y="0"/>
          <a:chExt cx="0" cy="0"/>
        </a:xfrm>
      </p:grpSpPr>
      <p:pic>
        <p:nvPicPr>
          <p:cNvPr id="2" name="Picture 1" descr="A blue and white sign with white letters&#10;&#10;AI-generated content may be incorrect.">
            <a:extLst>
              <a:ext uri="{FF2B5EF4-FFF2-40B4-BE49-F238E27FC236}">
                <a16:creationId xmlns:a16="http://schemas.microsoft.com/office/drawing/2014/main" id="{7BBB44B1-348B-C860-15EE-57FF1206C78D}"/>
              </a:ext>
            </a:extLst>
          </p:cNvPr>
          <p:cNvPicPr>
            <a:picLocks noChangeAspect="1"/>
          </p:cNvPicPr>
          <p:nvPr/>
        </p:nvPicPr>
        <p:blipFill>
          <a:blip r:embed="rId3"/>
          <a:stretch>
            <a:fillRect/>
          </a:stretch>
        </p:blipFill>
        <p:spPr>
          <a:xfrm>
            <a:off x="0" y="1617853"/>
            <a:ext cx="9144000" cy="1627436"/>
          </a:xfrm>
          <a:prstGeom prst="rect">
            <a:avLst/>
          </a:prstGeom>
        </p:spPr>
      </p:pic>
    </p:spTree>
    <p:extLst>
      <p:ext uri="{BB962C8B-B14F-4D97-AF65-F5344CB8AC3E}">
        <p14:creationId xmlns:p14="http://schemas.microsoft.com/office/powerpoint/2010/main" val="3122161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2C94B376-20A4-A272-7344-5FE93D24DB2A}"/>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BB4314A-9E36-F3CA-C07F-4A3C5B8108E3}"/>
              </a:ext>
            </a:extLst>
          </p:cNvPr>
          <p:cNvSpPr/>
          <p:nvPr/>
        </p:nvSpPr>
        <p:spPr>
          <a:xfrm>
            <a:off x="0" y="0"/>
            <a:ext cx="9144000" cy="54864"/>
          </a:xfrm>
          <a:prstGeom prst="rect">
            <a:avLst/>
          </a:prstGeom>
          <a:solidFill>
            <a:srgbClr val="FFA400"/>
          </a:solidFill>
          <a:ln/>
        </p:spPr>
        <p:txBody>
          <a:bodyPr/>
          <a:lstStyle/>
          <a:p>
            <a:endParaRPr lang="en-US" dirty="0"/>
          </a:p>
        </p:txBody>
      </p:sp>
      <p:sp>
        <p:nvSpPr>
          <p:cNvPr id="10" name="TextBox 9">
            <a:extLst>
              <a:ext uri="{FF2B5EF4-FFF2-40B4-BE49-F238E27FC236}">
                <a16:creationId xmlns:a16="http://schemas.microsoft.com/office/drawing/2014/main" id="{11195DC7-51BD-7A87-EAEE-5A052B156AC6}"/>
              </a:ext>
            </a:extLst>
          </p:cNvPr>
          <p:cNvSpPr txBox="1"/>
          <p:nvPr/>
        </p:nvSpPr>
        <p:spPr>
          <a:xfrm>
            <a:off x="2940784" y="2156251"/>
            <a:ext cx="3262432" cy="830997"/>
          </a:xfrm>
          <a:prstGeom prst="rect">
            <a:avLst/>
          </a:prstGeom>
          <a:noFill/>
        </p:spPr>
        <p:txBody>
          <a:bodyPr wrap="none" lIns="91440" tIns="45720" rIns="91440" bIns="45720" rtlCol="0" anchor="t">
            <a:spAutoFit/>
          </a:bodyPr>
          <a:lstStyle/>
          <a:p>
            <a:r>
              <a:rPr lang="en-US" sz="4800" b="1" dirty="0">
                <a:solidFill>
                  <a:schemeClr val="bg1"/>
                </a:solidFill>
                <a:latin typeface="Arial"/>
                <a:cs typeface="Arial"/>
              </a:rPr>
              <a:t>PROBLEM</a:t>
            </a:r>
            <a:endParaRPr lang="en-US" dirty="0"/>
          </a:p>
        </p:txBody>
      </p:sp>
    </p:spTree>
    <p:extLst>
      <p:ext uri="{BB962C8B-B14F-4D97-AF65-F5344CB8AC3E}">
        <p14:creationId xmlns:p14="http://schemas.microsoft.com/office/powerpoint/2010/main" val="367455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2">
    <p:bg>
      <p:bgPr>
        <a:solidFill>
          <a:srgbClr val="F5F7FA"/>
        </a:solidFill>
        <a:effectLst/>
      </p:bgPr>
    </p:bg>
    <p:spTree>
      <p:nvGrpSpPr>
        <p:cNvPr id="1" name=""/>
        <p:cNvGrpSpPr/>
        <p:nvPr/>
      </p:nvGrpSpPr>
      <p:grpSpPr>
        <a:xfrm>
          <a:off x="0" y="0"/>
          <a:ext cx="0" cy="0"/>
          <a:chOff x="0" y="0"/>
          <a:chExt cx="0" cy="0"/>
        </a:xfrm>
      </p:grpSpPr>
      <p:sp>
        <p:nvSpPr>
          <p:cNvPr id="4" name="Shape 2"/>
          <p:cNvSpPr/>
          <p:nvPr/>
        </p:nvSpPr>
        <p:spPr>
          <a:xfrm>
            <a:off x="446417" y="1053609"/>
            <a:ext cx="2606040" cy="3246120"/>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a:lstStyle/>
          <a:p>
            <a:endParaRPr lang="en-US" dirty="0"/>
          </a:p>
        </p:txBody>
      </p:sp>
      <p:sp>
        <p:nvSpPr>
          <p:cNvPr id="5" name="Shape 3"/>
          <p:cNvSpPr/>
          <p:nvPr/>
        </p:nvSpPr>
        <p:spPr>
          <a:xfrm>
            <a:off x="446417" y="1053609"/>
            <a:ext cx="2606040" cy="54864"/>
          </a:xfrm>
          <a:prstGeom prst="rect">
            <a:avLst/>
          </a:prstGeom>
          <a:solidFill>
            <a:srgbClr val="FFA400"/>
          </a:solidFill>
          <a:ln/>
        </p:spPr>
        <p:txBody>
          <a:bodyPr/>
          <a:lstStyle/>
          <a:p>
            <a:endParaRPr lang="en-US" dirty="0"/>
          </a:p>
        </p:txBody>
      </p:sp>
      <p:pic>
        <p:nvPicPr>
          <p:cNvPr id="6" name="Image 0" descr="preencoded.png"/>
          <p:cNvPicPr>
            <a:picLocks noChangeAspect="1"/>
          </p:cNvPicPr>
          <p:nvPr/>
        </p:nvPicPr>
        <p:blipFill>
          <a:blip r:embed="rId3"/>
          <a:stretch>
            <a:fillRect/>
          </a:stretch>
        </p:blipFill>
        <p:spPr>
          <a:xfrm>
            <a:off x="629297" y="1236489"/>
            <a:ext cx="274320" cy="274320"/>
          </a:xfrm>
          <a:prstGeom prst="rect">
            <a:avLst/>
          </a:prstGeom>
        </p:spPr>
      </p:pic>
      <p:sp>
        <p:nvSpPr>
          <p:cNvPr id="7" name="Text 4"/>
          <p:cNvSpPr/>
          <p:nvPr/>
        </p:nvSpPr>
        <p:spPr>
          <a:xfrm>
            <a:off x="995057" y="1236489"/>
            <a:ext cx="1828800" cy="274320"/>
          </a:xfrm>
          <a:prstGeom prst="rect">
            <a:avLst/>
          </a:prstGeom>
          <a:noFill/>
          <a:ln/>
        </p:spPr>
        <p:txBody>
          <a:bodyPr wrap="square" lIns="0" tIns="0" rIns="0" bIns="0" rtlCol="0" anchor="ctr"/>
          <a:lstStyle/>
          <a:p>
            <a:pPr marL="0" indent="0">
              <a:buNone/>
            </a:pPr>
            <a:r>
              <a:rPr lang="en-US" sz="1100" b="1" kern="0" spc="200" dirty="0">
                <a:solidFill>
                  <a:srgbClr val="0F1B2D"/>
                </a:solidFill>
                <a:latin typeface="Arial" pitchFamily="34" charset="0"/>
                <a:ea typeface="Arial" pitchFamily="34" charset="-122"/>
                <a:cs typeface="Arial" pitchFamily="34" charset="-120"/>
              </a:rPr>
              <a:t>UNAFFORDABLE</a:t>
            </a:r>
            <a:endParaRPr lang="en-US" sz="1100" dirty="0"/>
          </a:p>
        </p:txBody>
      </p:sp>
      <p:sp>
        <p:nvSpPr>
          <p:cNvPr id="8" name="Text 5"/>
          <p:cNvSpPr/>
          <p:nvPr/>
        </p:nvSpPr>
        <p:spPr>
          <a:xfrm>
            <a:off x="583577" y="1647969"/>
            <a:ext cx="2331720" cy="548640"/>
          </a:xfrm>
          <a:prstGeom prst="rect">
            <a:avLst/>
          </a:prstGeom>
          <a:noFill/>
          <a:ln/>
        </p:spPr>
        <p:txBody>
          <a:bodyPr wrap="square" lIns="0" tIns="0" rIns="0" bIns="0" rtlCol="0" anchor="ctr"/>
          <a:lstStyle/>
          <a:p>
            <a:pPr marL="0" indent="0">
              <a:buNone/>
            </a:pPr>
            <a:r>
              <a:rPr lang="en-US" sz="3600" b="1" dirty="0">
                <a:solidFill>
                  <a:srgbClr val="184273"/>
                </a:solidFill>
                <a:latin typeface="Arial Black" pitchFamily="34" charset="0"/>
                <a:ea typeface="Arial Black" pitchFamily="34" charset="-122"/>
                <a:cs typeface="Arial Black" pitchFamily="34" charset="-120"/>
              </a:rPr>
              <a:t>4.7M</a:t>
            </a:r>
            <a:endParaRPr lang="en-US" sz="3600" dirty="0"/>
          </a:p>
        </p:txBody>
      </p:sp>
      <p:sp>
        <p:nvSpPr>
          <p:cNvPr id="9" name="Text 6"/>
          <p:cNvSpPr/>
          <p:nvPr/>
        </p:nvSpPr>
        <p:spPr>
          <a:xfrm>
            <a:off x="583577" y="2150889"/>
            <a:ext cx="2331720" cy="274320"/>
          </a:xfrm>
          <a:prstGeom prst="rect">
            <a:avLst/>
          </a:prstGeom>
          <a:noFill/>
          <a:ln/>
        </p:spPr>
        <p:txBody>
          <a:bodyPr wrap="square" lIns="0" tIns="0" rIns="0" bIns="0" rtlCol="0" anchor="ctr"/>
          <a:lstStyle/>
          <a:p>
            <a:r>
              <a:rPr lang="en-US" sz="1000" b="1" dirty="0">
                <a:solidFill>
                  <a:srgbClr val="0891B2"/>
                </a:solidFill>
                <a:latin typeface="Arial"/>
                <a:cs typeface="Arial"/>
              </a:rPr>
              <a:t>Home Shortfall</a:t>
            </a:r>
            <a:endParaRPr lang="en-US" dirty="0"/>
          </a:p>
        </p:txBody>
      </p:sp>
      <p:sp>
        <p:nvSpPr>
          <p:cNvPr id="10" name="Text 7"/>
          <p:cNvSpPr/>
          <p:nvPr/>
        </p:nvSpPr>
        <p:spPr>
          <a:xfrm>
            <a:off x="583577" y="2516649"/>
            <a:ext cx="2331720" cy="1097280"/>
          </a:xfrm>
          <a:prstGeom prst="rect">
            <a:avLst/>
          </a:prstGeom>
          <a:noFill/>
          <a:ln/>
        </p:spPr>
        <p:txBody>
          <a:bodyPr wrap="square" lIns="0" tIns="0" rIns="0" bIns="0" rtlCol="0" anchor="ctr"/>
          <a:lstStyle/>
          <a:p>
            <a:pPr marL="0" indent="0">
              <a:lnSpc>
                <a:spcPct val="130000"/>
              </a:lnSpc>
              <a:buNone/>
            </a:pPr>
            <a:r>
              <a:rPr lang="en-US" sz="1200" dirty="0">
                <a:solidFill>
                  <a:schemeClr val="bg1">
                    <a:lumMod val="65000"/>
                  </a:schemeClr>
                </a:solidFill>
                <a:latin typeface="Arial"/>
                <a:ea typeface="Arial" pitchFamily="34" charset="-122"/>
                <a:cs typeface="Arial"/>
              </a:rPr>
              <a:t>75% of U.S. households cannot afford a median-priced new home as the housing shortfall continues to grow and increases home pricing.  </a:t>
            </a:r>
            <a:endParaRPr lang="en-US" sz="1200" dirty="0">
              <a:solidFill>
                <a:schemeClr val="bg1">
                  <a:lumMod val="65000"/>
                </a:schemeClr>
              </a:solidFill>
              <a:latin typeface="Arial"/>
              <a:cs typeface="Arial"/>
            </a:endParaRPr>
          </a:p>
        </p:txBody>
      </p:sp>
      <p:sp>
        <p:nvSpPr>
          <p:cNvPr id="11" name="Text 8"/>
          <p:cNvSpPr/>
          <p:nvPr/>
        </p:nvSpPr>
        <p:spPr>
          <a:xfrm>
            <a:off x="583577" y="3888249"/>
            <a:ext cx="2331720" cy="274320"/>
          </a:xfrm>
          <a:prstGeom prst="rect">
            <a:avLst/>
          </a:prstGeom>
          <a:noFill/>
          <a:ln/>
        </p:spPr>
        <p:txBody>
          <a:bodyPr wrap="square" lIns="0" tIns="0" rIns="0" bIns="0" rtlCol="0" anchor="ctr"/>
          <a:lstStyle/>
          <a:p>
            <a:pPr marL="0" indent="0">
              <a:buNone/>
            </a:pPr>
            <a:r>
              <a:rPr lang="en-US" sz="700" i="1" dirty="0">
                <a:solidFill>
                  <a:srgbClr val="94A3B8"/>
                </a:solidFill>
                <a:latin typeface="Arial" pitchFamily="34" charset="0"/>
                <a:ea typeface="Arial" pitchFamily="34" charset="-122"/>
                <a:cs typeface="Arial" pitchFamily="34" charset="-120"/>
              </a:rPr>
              <a:t>Source: </a:t>
            </a:r>
            <a:r>
              <a:rPr lang="en-US" sz="700" i="1" dirty="0">
                <a:solidFill>
                  <a:srgbClr val="94A3B8"/>
                </a:solidFill>
                <a:latin typeface="Arial" pitchFamily="34" charset="0"/>
                <a:ea typeface="Arial" pitchFamily="34" charset="-122"/>
                <a:cs typeface="Arial" pitchFamily="34" charset="-120"/>
                <a:hlinkClick r:id="rId4"/>
              </a:rPr>
              <a:t>Zillow / NAHB 2025</a:t>
            </a:r>
            <a:endParaRPr lang="en-US" sz="700" dirty="0"/>
          </a:p>
        </p:txBody>
      </p:sp>
      <p:sp>
        <p:nvSpPr>
          <p:cNvPr id="12" name="Shape 9"/>
          <p:cNvSpPr/>
          <p:nvPr/>
        </p:nvSpPr>
        <p:spPr>
          <a:xfrm>
            <a:off x="3281057" y="1053609"/>
            <a:ext cx="2606040" cy="3246120"/>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a:lstStyle/>
          <a:p>
            <a:endParaRPr lang="en-US" dirty="0"/>
          </a:p>
        </p:txBody>
      </p:sp>
      <p:sp>
        <p:nvSpPr>
          <p:cNvPr id="13" name="Shape 10"/>
          <p:cNvSpPr/>
          <p:nvPr/>
        </p:nvSpPr>
        <p:spPr>
          <a:xfrm>
            <a:off x="3281057" y="1053609"/>
            <a:ext cx="2606040" cy="54864"/>
          </a:xfrm>
          <a:prstGeom prst="rect">
            <a:avLst/>
          </a:prstGeom>
          <a:solidFill>
            <a:srgbClr val="FFA400"/>
          </a:solidFill>
          <a:ln/>
        </p:spPr>
        <p:txBody>
          <a:bodyPr/>
          <a:lstStyle/>
          <a:p>
            <a:endParaRPr lang="en-US" dirty="0"/>
          </a:p>
        </p:txBody>
      </p:sp>
      <p:sp>
        <p:nvSpPr>
          <p:cNvPr id="15" name="Text 11"/>
          <p:cNvSpPr/>
          <p:nvPr/>
        </p:nvSpPr>
        <p:spPr>
          <a:xfrm>
            <a:off x="3829697" y="1236489"/>
            <a:ext cx="1828800" cy="274320"/>
          </a:xfrm>
          <a:prstGeom prst="rect">
            <a:avLst/>
          </a:prstGeom>
          <a:noFill/>
          <a:ln/>
        </p:spPr>
        <p:txBody>
          <a:bodyPr wrap="square" lIns="0" tIns="0" rIns="0" bIns="0" rtlCol="0" anchor="ctr"/>
          <a:lstStyle/>
          <a:p>
            <a:pPr marL="0" indent="0">
              <a:buNone/>
            </a:pPr>
            <a:r>
              <a:rPr lang="en-US" sz="1100" b="1" kern="0" spc="200" dirty="0">
                <a:solidFill>
                  <a:srgbClr val="0F1B2D"/>
                </a:solidFill>
                <a:latin typeface="Arial" pitchFamily="34" charset="0"/>
                <a:ea typeface="Arial" pitchFamily="34" charset="-122"/>
                <a:cs typeface="Arial" pitchFamily="34" charset="-120"/>
              </a:rPr>
              <a:t>OVERREGULATED</a:t>
            </a:r>
            <a:endParaRPr lang="en-US" sz="1100" dirty="0"/>
          </a:p>
        </p:txBody>
      </p:sp>
      <p:sp>
        <p:nvSpPr>
          <p:cNvPr id="16" name="Text 12"/>
          <p:cNvSpPr/>
          <p:nvPr/>
        </p:nvSpPr>
        <p:spPr>
          <a:xfrm>
            <a:off x="3418217" y="1647969"/>
            <a:ext cx="2331720" cy="548640"/>
          </a:xfrm>
          <a:prstGeom prst="rect">
            <a:avLst/>
          </a:prstGeom>
          <a:noFill/>
          <a:ln/>
        </p:spPr>
        <p:txBody>
          <a:bodyPr wrap="square" lIns="0" tIns="0" rIns="0" bIns="0" rtlCol="0" anchor="ctr"/>
          <a:lstStyle/>
          <a:p>
            <a:pPr marL="0" indent="0">
              <a:buNone/>
            </a:pPr>
            <a:r>
              <a:rPr lang="en-US" sz="3600" b="1" dirty="0">
                <a:solidFill>
                  <a:srgbClr val="184273"/>
                </a:solidFill>
                <a:latin typeface="Arial Black" pitchFamily="34" charset="0"/>
                <a:ea typeface="Arial Black" pitchFamily="34" charset="-122"/>
                <a:cs typeface="Arial Black" pitchFamily="34" charset="-120"/>
              </a:rPr>
              <a:t>42%</a:t>
            </a:r>
            <a:endParaRPr lang="en-US" sz="3600" dirty="0"/>
          </a:p>
        </p:txBody>
      </p:sp>
      <p:sp>
        <p:nvSpPr>
          <p:cNvPr id="17" name="Text 13"/>
          <p:cNvSpPr/>
          <p:nvPr/>
        </p:nvSpPr>
        <p:spPr>
          <a:xfrm>
            <a:off x="3418217" y="2150889"/>
            <a:ext cx="2331720" cy="274320"/>
          </a:xfrm>
          <a:prstGeom prst="rect">
            <a:avLst/>
          </a:prstGeom>
          <a:noFill/>
          <a:ln/>
        </p:spPr>
        <p:txBody>
          <a:bodyPr wrap="square" lIns="0" tIns="0" rIns="0" bIns="0" rtlCol="0" anchor="ctr"/>
          <a:lstStyle/>
          <a:p>
            <a:r>
              <a:rPr lang="en-US" sz="1000" b="1" dirty="0">
                <a:solidFill>
                  <a:srgbClr val="0891B2"/>
                </a:solidFill>
                <a:latin typeface="Arial"/>
                <a:cs typeface="Arial"/>
              </a:rPr>
              <a:t>Cost Increase Due to Regulation</a:t>
            </a:r>
            <a:endParaRPr lang="en-US" dirty="0"/>
          </a:p>
        </p:txBody>
      </p:sp>
      <p:sp>
        <p:nvSpPr>
          <p:cNvPr id="18" name="Text 14"/>
          <p:cNvSpPr/>
          <p:nvPr/>
        </p:nvSpPr>
        <p:spPr>
          <a:xfrm>
            <a:off x="3418217" y="2611000"/>
            <a:ext cx="2331720" cy="1097280"/>
          </a:xfrm>
          <a:prstGeom prst="rect">
            <a:avLst/>
          </a:prstGeom>
          <a:noFill/>
          <a:ln/>
        </p:spPr>
        <p:txBody>
          <a:bodyPr wrap="square" lIns="0" tIns="0" rIns="0" bIns="0" rtlCol="0" anchor="ctr"/>
          <a:lstStyle/>
          <a:p>
            <a:pPr marL="0" indent="0">
              <a:lnSpc>
                <a:spcPct val="130000"/>
              </a:lnSpc>
              <a:buNone/>
            </a:pPr>
            <a:r>
              <a:rPr lang="en-US" sz="1100" dirty="0">
                <a:solidFill>
                  <a:schemeClr val="bg1">
                    <a:lumMod val="65000"/>
                  </a:schemeClr>
                </a:solidFill>
                <a:latin typeface="Arial"/>
                <a:ea typeface="Arial" pitchFamily="34" charset="-122"/>
                <a:cs typeface="Arial"/>
              </a:rPr>
              <a:t>Bureaucratic red tape delays traditional construction projects by months &amp; adds ~42% to final price.</a:t>
            </a:r>
            <a:endParaRPr lang="en-US" sz="1100" dirty="0">
              <a:solidFill>
                <a:schemeClr val="bg1">
                  <a:lumMod val="65000"/>
                </a:schemeClr>
              </a:solidFill>
              <a:latin typeface="Arial"/>
              <a:cs typeface="Arial"/>
            </a:endParaRPr>
          </a:p>
        </p:txBody>
      </p:sp>
      <p:sp>
        <p:nvSpPr>
          <p:cNvPr id="19" name="Text 15"/>
          <p:cNvSpPr/>
          <p:nvPr/>
        </p:nvSpPr>
        <p:spPr>
          <a:xfrm>
            <a:off x="3418217" y="3888249"/>
            <a:ext cx="2331720" cy="274320"/>
          </a:xfrm>
          <a:prstGeom prst="rect">
            <a:avLst/>
          </a:prstGeom>
          <a:noFill/>
          <a:ln/>
        </p:spPr>
        <p:txBody>
          <a:bodyPr wrap="square" lIns="0" tIns="0" rIns="0" bIns="0" rtlCol="0" anchor="ctr"/>
          <a:lstStyle/>
          <a:p>
            <a:pPr marL="0" indent="0">
              <a:buNone/>
            </a:pPr>
            <a:r>
              <a:rPr lang="en-US" sz="700" i="1" dirty="0">
                <a:solidFill>
                  <a:srgbClr val="94A3B8"/>
                </a:solidFill>
                <a:latin typeface="Arial" pitchFamily="34" charset="0"/>
                <a:ea typeface="Arial" pitchFamily="34" charset="-122"/>
                <a:cs typeface="Arial" pitchFamily="34" charset="-120"/>
              </a:rPr>
              <a:t>Source: </a:t>
            </a:r>
            <a:r>
              <a:rPr lang="en-US" sz="700" i="1" dirty="0">
                <a:solidFill>
                  <a:srgbClr val="94A3B8"/>
                </a:solidFill>
                <a:latin typeface="Arial" pitchFamily="34" charset="0"/>
                <a:ea typeface="Arial" pitchFamily="34" charset="-122"/>
                <a:cs typeface="Arial" pitchFamily="34" charset="-120"/>
                <a:hlinkClick r:id="rId5"/>
              </a:rPr>
              <a:t>2026 Economic Report of the President Released</a:t>
            </a:r>
            <a:endParaRPr lang="en-US" sz="700" dirty="0"/>
          </a:p>
        </p:txBody>
      </p:sp>
      <p:sp>
        <p:nvSpPr>
          <p:cNvPr id="20" name="Shape 16"/>
          <p:cNvSpPr/>
          <p:nvPr/>
        </p:nvSpPr>
        <p:spPr>
          <a:xfrm>
            <a:off x="6115697" y="1053609"/>
            <a:ext cx="2606040" cy="3246120"/>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a:lstStyle/>
          <a:p>
            <a:endParaRPr lang="en-US" dirty="0"/>
          </a:p>
        </p:txBody>
      </p:sp>
      <p:sp>
        <p:nvSpPr>
          <p:cNvPr id="21" name="Shape 17"/>
          <p:cNvSpPr/>
          <p:nvPr/>
        </p:nvSpPr>
        <p:spPr>
          <a:xfrm>
            <a:off x="6115697" y="1053609"/>
            <a:ext cx="2606040" cy="54864"/>
          </a:xfrm>
          <a:prstGeom prst="rect">
            <a:avLst/>
          </a:prstGeom>
          <a:solidFill>
            <a:srgbClr val="FFA400"/>
          </a:solidFill>
          <a:ln/>
        </p:spPr>
        <p:txBody>
          <a:bodyPr/>
          <a:lstStyle/>
          <a:p>
            <a:endParaRPr lang="en-US" dirty="0"/>
          </a:p>
        </p:txBody>
      </p:sp>
      <p:pic>
        <p:nvPicPr>
          <p:cNvPr id="22" name="Image 2" descr="preencoded.png"/>
          <p:cNvPicPr>
            <a:picLocks noChangeAspect="1"/>
          </p:cNvPicPr>
          <p:nvPr/>
        </p:nvPicPr>
        <p:blipFill>
          <a:blip r:embed="rId6"/>
          <a:stretch>
            <a:fillRect/>
          </a:stretch>
        </p:blipFill>
        <p:spPr>
          <a:xfrm>
            <a:off x="3459846" y="1212061"/>
            <a:ext cx="301752" cy="301752"/>
          </a:xfrm>
          <a:prstGeom prst="rect">
            <a:avLst/>
          </a:prstGeom>
        </p:spPr>
      </p:pic>
      <p:sp>
        <p:nvSpPr>
          <p:cNvPr id="23" name="Text 18"/>
          <p:cNvSpPr/>
          <p:nvPr/>
        </p:nvSpPr>
        <p:spPr>
          <a:xfrm>
            <a:off x="6664337" y="1236489"/>
            <a:ext cx="1828800" cy="274320"/>
          </a:xfrm>
          <a:prstGeom prst="rect">
            <a:avLst/>
          </a:prstGeom>
          <a:noFill/>
          <a:ln/>
        </p:spPr>
        <p:txBody>
          <a:bodyPr wrap="square" lIns="0" tIns="0" rIns="0" bIns="0" rtlCol="0" anchor="ctr"/>
          <a:lstStyle/>
          <a:p>
            <a:pPr marL="0" indent="0">
              <a:buNone/>
            </a:pPr>
            <a:r>
              <a:rPr lang="en-US" sz="1100" b="1" kern="0" spc="200" dirty="0">
                <a:solidFill>
                  <a:srgbClr val="0F1B2D"/>
                </a:solidFill>
                <a:latin typeface="Arial" pitchFamily="34" charset="0"/>
                <a:ea typeface="Arial" pitchFamily="34" charset="-122"/>
                <a:cs typeface="Arial" pitchFamily="34" charset="-120"/>
              </a:rPr>
              <a:t>OUTDATED</a:t>
            </a:r>
            <a:endParaRPr lang="en-US" sz="1100" dirty="0"/>
          </a:p>
        </p:txBody>
      </p:sp>
      <p:sp>
        <p:nvSpPr>
          <p:cNvPr id="24" name="Text 19"/>
          <p:cNvSpPr/>
          <p:nvPr/>
        </p:nvSpPr>
        <p:spPr>
          <a:xfrm>
            <a:off x="6252857" y="1647969"/>
            <a:ext cx="2331720" cy="548640"/>
          </a:xfrm>
          <a:prstGeom prst="rect">
            <a:avLst/>
          </a:prstGeom>
          <a:noFill/>
          <a:ln/>
        </p:spPr>
        <p:txBody>
          <a:bodyPr wrap="square" lIns="0" tIns="0" rIns="0" bIns="0" rtlCol="0" anchor="ctr"/>
          <a:lstStyle/>
          <a:p>
            <a:r>
              <a:rPr lang="en-US" sz="3600" b="1" dirty="0">
                <a:solidFill>
                  <a:srgbClr val="184273"/>
                </a:solidFill>
                <a:latin typeface="Arial Black"/>
              </a:rPr>
              <a:t>1948</a:t>
            </a:r>
            <a:endParaRPr lang="en-US" sz="3600" dirty="0"/>
          </a:p>
        </p:txBody>
      </p:sp>
      <p:sp>
        <p:nvSpPr>
          <p:cNvPr id="25" name="Text 20"/>
          <p:cNvSpPr/>
          <p:nvPr/>
        </p:nvSpPr>
        <p:spPr>
          <a:xfrm>
            <a:off x="6252857" y="2150889"/>
            <a:ext cx="2331720" cy="274320"/>
          </a:xfrm>
          <a:prstGeom prst="rect">
            <a:avLst/>
          </a:prstGeom>
          <a:noFill/>
          <a:ln/>
        </p:spPr>
        <p:txBody>
          <a:bodyPr wrap="square" lIns="0" tIns="0" rIns="0" bIns="0" rtlCol="0" anchor="ctr"/>
          <a:lstStyle/>
          <a:p>
            <a:r>
              <a:rPr lang="en-US" sz="1000" b="1" dirty="0">
                <a:solidFill>
                  <a:srgbClr val="0891B2"/>
                </a:solidFill>
                <a:latin typeface="Arial"/>
                <a:cs typeface="Arial"/>
              </a:rPr>
              <a:t>Antiquated Efficiency</a:t>
            </a:r>
          </a:p>
        </p:txBody>
      </p:sp>
      <p:sp>
        <p:nvSpPr>
          <p:cNvPr id="26" name="Text 21"/>
          <p:cNvSpPr/>
          <p:nvPr/>
        </p:nvSpPr>
        <p:spPr>
          <a:xfrm>
            <a:off x="6252857" y="2618625"/>
            <a:ext cx="2331720" cy="1097280"/>
          </a:xfrm>
          <a:prstGeom prst="rect">
            <a:avLst/>
          </a:prstGeom>
          <a:noFill/>
          <a:ln/>
        </p:spPr>
        <p:txBody>
          <a:bodyPr wrap="square" lIns="0" tIns="0" rIns="0" bIns="0" rtlCol="0" anchor="ctr"/>
          <a:lstStyle/>
          <a:p>
            <a:pPr marL="0" indent="0">
              <a:lnSpc>
                <a:spcPct val="130000"/>
              </a:lnSpc>
              <a:buNone/>
            </a:pPr>
            <a:r>
              <a:rPr lang="en-US" sz="1200" dirty="0">
                <a:solidFill>
                  <a:schemeClr val="bg1">
                    <a:lumMod val="65000"/>
                  </a:schemeClr>
                </a:solidFill>
                <a:latin typeface="Arial"/>
                <a:ea typeface="Arial" pitchFamily="34" charset="-122"/>
                <a:cs typeface="Arial"/>
              </a:rPr>
              <a:t>A 30% reduction in construction productivity levels since 1970 puts us back at 1948 productivity level. </a:t>
            </a:r>
            <a:endParaRPr lang="en-US" sz="1200" dirty="0">
              <a:solidFill>
                <a:schemeClr val="bg1">
                  <a:lumMod val="65000"/>
                </a:schemeClr>
              </a:solidFill>
              <a:latin typeface="Arial"/>
              <a:ea typeface="Calibri"/>
              <a:cs typeface="Arial"/>
            </a:endParaRPr>
          </a:p>
        </p:txBody>
      </p:sp>
      <p:sp>
        <p:nvSpPr>
          <p:cNvPr id="27" name="Text 22"/>
          <p:cNvSpPr/>
          <p:nvPr/>
        </p:nvSpPr>
        <p:spPr>
          <a:xfrm>
            <a:off x="6252857" y="3888249"/>
            <a:ext cx="2331720" cy="274320"/>
          </a:xfrm>
          <a:prstGeom prst="rect">
            <a:avLst/>
          </a:prstGeom>
          <a:noFill/>
          <a:ln/>
        </p:spPr>
        <p:txBody>
          <a:bodyPr wrap="square" lIns="0" tIns="0" rIns="0" bIns="0" rtlCol="0" anchor="ctr"/>
          <a:lstStyle/>
          <a:p>
            <a:pPr marL="0" indent="0">
              <a:buNone/>
            </a:pPr>
            <a:r>
              <a:rPr lang="en-US" sz="700" i="1" dirty="0">
                <a:solidFill>
                  <a:srgbClr val="94A3B8"/>
                </a:solidFill>
                <a:latin typeface="Arial" pitchFamily="34" charset="0"/>
                <a:ea typeface="Arial" pitchFamily="34" charset="-122"/>
                <a:cs typeface="Arial" pitchFamily="34" charset="-120"/>
              </a:rPr>
              <a:t>Source: </a:t>
            </a:r>
            <a:r>
              <a:rPr lang="en-US" sz="700" i="1" dirty="0">
                <a:solidFill>
                  <a:srgbClr val="94A3B8"/>
                </a:solidFill>
                <a:latin typeface="Arial" pitchFamily="34" charset="0"/>
                <a:ea typeface="Arial" pitchFamily="34" charset="-122"/>
                <a:cs typeface="Arial" pitchFamily="34" charset="-120"/>
                <a:hlinkClick r:id="rId7"/>
              </a:rPr>
              <a:t>Richmond Fed / McKinsey</a:t>
            </a:r>
            <a:endParaRPr lang="en-US" sz="700" dirty="0"/>
          </a:p>
        </p:txBody>
      </p:sp>
      <p:sp>
        <p:nvSpPr>
          <p:cNvPr id="28" name="Shape 23"/>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33" name="Shape 0">
            <a:extLst>
              <a:ext uri="{FF2B5EF4-FFF2-40B4-BE49-F238E27FC236}">
                <a16:creationId xmlns:a16="http://schemas.microsoft.com/office/drawing/2014/main" id="{02D96ABE-D90F-4DEE-EDE5-CDD683650B43}"/>
              </a:ext>
            </a:extLst>
          </p:cNvPr>
          <p:cNvSpPr/>
          <p:nvPr/>
        </p:nvSpPr>
        <p:spPr>
          <a:xfrm>
            <a:off x="0" y="0"/>
            <a:ext cx="9144000" cy="54864"/>
          </a:xfrm>
          <a:prstGeom prst="rect">
            <a:avLst/>
          </a:prstGeom>
          <a:solidFill>
            <a:srgbClr val="FFA400"/>
          </a:solidFill>
          <a:ln/>
        </p:spPr>
        <p:txBody>
          <a:bodyPr/>
          <a:lstStyle/>
          <a:p>
            <a:endParaRPr lang="en-US" dirty="0"/>
          </a:p>
        </p:txBody>
      </p:sp>
      <p:sp>
        <p:nvSpPr>
          <p:cNvPr id="32" name="Text 2">
            <a:extLst>
              <a:ext uri="{FF2B5EF4-FFF2-40B4-BE49-F238E27FC236}">
                <a16:creationId xmlns:a16="http://schemas.microsoft.com/office/drawing/2014/main" id="{5386E597-2C3E-2A55-FC6B-31452C61BDD3}"/>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Housing Hell</a:t>
            </a:r>
            <a:endParaRPr lang="en-US" dirty="0"/>
          </a:p>
        </p:txBody>
      </p:sp>
      <p:sp>
        <p:nvSpPr>
          <p:cNvPr id="35" name="Text 1">
            <a:extLst>
              <a:ext uri="{FF2B5EF4-FFF2-40B4-BE49-F238E27FC236}">
                <a16:creationId xmlns:a16="http://schemas.microsoft.com/office/drawing/2014/main" id="{550F23E2-0144-CB30-C729-DCAA7748B9F1}"/>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The Crisis at a Glance</a:t>
            </a:r>
            <a:endParaRPr lang="en-US" dirty="0"/>
          </a:p>
        </p:txBody>
      </p:sp>
      <p:sp>
        <p:nvSpPr>
          <p:cNvPr id="30" name="Text 24">
            <a:extLst>
              <a:ext uri="{FF2B5EF4-FFF2-40B4-BE49-F238E27FC236}">
                <a16:creationId xmlns:a16="http://schemas.microsoft.com/office/drawing/2014/main" id="{FEB01A7A-7160-4BAC-A441-BA41CF528786}"/>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a:t>
            </a:r>
            <a:endParaRPr lang="en-US" sz="700" dirty="0"/>
          </a:p>
        </p:txBody>
      </p:sp>
      <p:pic>
        <p:nvPicPr>
          <p:cNvPr id="14" name="Image 1" descr="preencoded.png"/>
          <p:cNvPicPr>
            <a:picLocks noChangeAspect="1"/>
          </p:cNvPicPr>
          <p:nvPr/>
        </p:nvPicPr>
        <p:blipFill>
          <a:blip r:embed="rId8"/>
          <a:stretch>
            <a:fillRect/>
          </a:stretch>
        </p:blipFill>
        <p:spPr>
          <a:xfrm>
            <a:off x="6298577" y="1245633"/>
            <a:ext cx="274320" cy="274320"/>
          </a:xfrm>
          <a:prstGeom prst="rect">
            <a:avLst/>
          </a:prstGeom>
        </p:spPr>
      </p:pic>
      <p:sp>
        <p:nvSpPr>
          <p:cNvPr id="3" name="Text 26">
            <a:extLst>
              <a:ext uri="{FF2B5EF4-FFF2-40B4-BE49-F238E27FC236}">
                <a16:creationId xmlns:a16="http://schemas.microsoft.com/office/drawing/2014/main" id="{A051557C-F8B7-1113-1292-4AD583A95B46}"/>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a:t>
            </a:r>
            <a:endParaRPr lang="en-US" sz="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93AA1C2D-B8AA-A638-A0B0-214DEFEC8A53}"/>
            </a:ext>
          </a:extLst>
        </p:cNvPr>
        <p:cNvGrpSpPr/>
        <p:nvPr/>
      </p:nvGrpSpPr>
      <p:grpSpPr>
        <a:xfrm>
          <a:off x="0" y="0"/>
          <a:ext cx="0" cy="0"/>
          <a:chOff x="0" y="0"/>
          <a:chExt cx="0" cy="0"/>
        </a:xfrm>
      </p:grpSpPr>
      <p:pic>
        <p:nvPicPr>
          <p:cNvPr id="16" name="Picture 15">
            <a:extLst>
              <a:ext uri="{FF2B5EF4-FFF2-40B4-BE49-F238E27FC236}">
                <a16:creationId xmlns:a16="http://schemas.microsoft.com/office/drawing/2014/main" id="{9CFAAAB7-11C7-BE7F-36BF-7AD06A2434B4}"/>
              </a:ext>
            </a:extLst>
          </p:cNvPr>
          <p:cNvPicPr>
            <a:picLocks noChangeAspect="1"/>
          </p:cNvPicPr>
          <p:nvPr/>
        </p:nvPicPr>
        <p:blipFill>
          <a:blip r:embed="rId3"/>
          <a:srcRect l="15299" t="25910" r="326"/>
          <a:stretch>
            <a:fillRect/>
          </a:stretch>
        </p:blipFill>
        <p:spPr>
          <a:xfrm>
            <a:off x="4778359" y="3100191"/>
            <a:ext cx="2418128" cy="1373079"/>
          </a:xfrm>
          <a:prstGeom prst="rect">
            <a:avLst/>
          </a:prstGeom>
        </p:spPr>
      </p:pic>
      <p:pic>
        <p:nvPicPr>
          <p:cNvPr id="7" name="Picture 6">
            <a:extLst>
              <a:ext uri="{FF2B5EF4-FFF2-40B4-BE49-F238E27FC236}">
                <a16:creationId xmlns:a16="http://schemas.microsoft.com/office/drawing/2014/main" id="{919046DE-13BF-106C-ABE1-2BCF34219606}"/>
              </a:ext>
            </a:extLst>
          </p:cNvPr>
          <p:cNvPicPr>
            <a:picLocks noChangeAspect="1"/>
          </p:cNvPicPr>
          <p:nvPr/>
        </p:nvPicPr>
        <p:blipFill>
          <a:blip r:embed="rId4"/>
          <a:srcRect t="8766" b="9110"/>
          <a:stretch>
            <a:fillRect/>
          </a:stretch>
        </p:blipFill>
        <p:spPr>
          <a:xfrm flipH="1">
            <a:off x="1932218" y="3100191"/>
            <a:ext cx="2420368" cy="1374355"/>
          </a:xfrm>
          <a:prstGeom prst="rect">
            <a:avLst/>
          </a:prstGeom>
        </p:spPr>
      </p:pic>
      <p:sp>
        <p:nvSpPr>
          <p:cNvPr id="3" name="Text 10">
            <a:extLst>
              <a:ext uri="{FF2B5EF4-FFF2-40B4-BE49-F238E27FC236}">
                <a16:creationId xmlns:a16="http://schemas.microsoft.com/office/drawing/2014/main" id="{978FC77F-9DFE-8DE2-AB2C-25E0CBC59448}"/>
              </a:ext>
            </a:extLst>
          </p:cNvPr>
          <p:cNvSpPr/>
          <p:nvPr/>
        </p:nvSpPr>
        <p:spPr>
          <a:xfrm>
            <a:off x="2657435" y="2766747"/>
            <a:ext cx="899426" cy="280803"/>
          </a:xfrm>
          <a:prstGeom prst="rect">
            <a:avLst/>
          </a:prstGeom>
          <a:noFill/>
          <a:ln/>
        </p:spPr>
        <p:txBody>
          <a:bodyPr wrap="square" lIns="0" tIns="0" rIns="0" bIns="0" rtlCol="0" anchor="ctr"/>
          <a:lstStyle/>
          <a:p>
            <a:pPr marL="0" indent="0" algn="ctr">
              <a:buNone/>
            </a:pPr>
            <a:r>
              <a:rPr lang="en-US" b="1" dirty="0">
                <a:solidFill>
                  <a:srgbClr val="334155"/>
                </a:solidFill>
                <a:latin typeface="Arial"/>
                <a:cs typeface="Arial"/>
              </a:rPr>
              <a:t>1906</a:t>
            </a:r>
            <a:endParaRPr lang="en-US" b="1" dirty="0"/>
          </a:p>
        </p:txBody>
      </p:sp>
      <p:sp>
        <p:nvSpPr>
          <p:cNvPr id="4" name="Text 10">
            <a:extLst>
              <a:ext uri="{FF2B5EF4-FFF2-40B4-BE49-F238E27FC236}">
                <a16:creationId xmlns:a16="http://schemas.microsoft.com/office/drawing/2014/main" id="{C53EE9A7-DAC2-4CBC-EC43-43EBF1D23008}"/>
              </a:ext>
            </a:extLst>
          </p:cNvPr>
          <p:cNvSpPr/>
          <p:nvPr/>
        </p:nvSpPr>
        <p:spPr>
          <a:xfrm>
            <a:off x="5646190" y="2773669"/>
            <a:ext cx="682466" cy="280803"/>
          </a:xfrm>
          <a:prstGeom prst="rect">
            <a:avLst/>
          </a:prstGeom>
          <a:noFill/>
          <a:ln/>
        </p:spPr>
        <p:txBody>
          <a:bodyPr wrap="square" lIns="0" tIns="0" rIns="0" bIns="0" rtlCol="0" anchor="ctr"/>
          <a:lstStyle/>
          <a:p>
            <a:pPr marL="0" indent="0" algn="ctr">
              <a:buNone/>
            </a:pPr>
            <a:r>
              <a:rPr lang="en-US" b="1" dirty="0">
                <a:solidFill>
                  <a:srgbClr val="334155"/>
                </a:solidFill>
                <a:latin typeface="Arial"/>
                <a:cs typeface="Arial"/>
              </a:rPr>
              <a:t>2026</a:t>
            </a:r>
            <a:endParaRPr lang="en-US" b="1" dirty="0"/>
          </a:p>
        </p:txBody>
      </p:sp>
      <p:sp>
        <p:nvSpPr>
          <p:cNvPr id="5" name="Shape 0">
            <a:extLst>
              <a:ext uri="{FF2B5EF4-FFF2-40B4-BE49-F238E27FC236}">
                <a16:creationId xmlns:a16="http://schemas.microsoft.com/office/drawing/2014/main" id="{1F23AA4A-6E1A-62AC-8FCB-5D64A0E7002C}"/>
              </a:ext>
            </a:extLst>
          </p:cNvPr>
          <p:cNvSpPr/>
          <p:nvPr/>
        </p:nvSpPr>
        <p:spPr>
          <a:xfrm>
            <a:off x="0" y="0"/>
            <a:ext cx="9144000" cy="54864"/>
          </a:xfrm>
          <a:prstGeom prst="rect">
            <a:avLst/>
          </a:prstGeom>
          <a:solidFill>
            <a:srgbClr val="FFA400"/>
          </a:solidFill>
          <a:ln/>
        </p:spPr>
        <p:txBody>
          <a:bodyPr/>
          <a:lstStyle/>
          <a:p>
            <a:endParaRPr lang="en-US" dirty="0"/>
          </a:p>
        </p:txBody>
      </p:sp>
      <p:sp>
        <p:nvSpPr>
          <p:cNvPr id="12" name="Text 1">
            <a:extLst>
              <a:ext uri="{FF2B5EF4-FFF2-40B4-BE49-F238E27FC236}">
                <a16:creationId xmlns:a16="http://schemas.microsoft.com/office/drawing/2014/main" id="{22C41D44-5992-62C1-E5BD-44B74BCB2CC1}"/>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Home Construction Hasn't Evolved</a:t>
            </a:r>
            <a:endParaRPr lang="en-US" dirty="0"/>
          </a:p>
        </p:txBody>
      </p:sp>
      <p:sp>
        <p:nvSpPr>
          <p:cNvPr id="14" name="Text 2">
            <a:extLst>
              <a:ext uri="{FF2B5EF4-FFF2-40B4-BE49-F238E27FC236}">
                <a16:creationId xmlns:a16="http://schemas.microsoft.com/office/drawing/2014/main" id="{840E03B4-DBED-B529-5118-8EB937118D53}"/>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The Technology Gap</a:t>
            </a:r>
            <a:endParaRPr lang="en-US" dirty="0"/>
          </a:p>
        </p:txBody>
      </p:sp>
      <p:pic>
        <p:nvPicPr>
          <p:cNvPr id="6" name="Picture 5" descr="A group of people building a house&#10;&#10;AI-generated content may be incorrect.">
            <a:extLst>
              <a:ext uri="{FF2B5EF4-FFF2-40B4-BE49-F238E27FC236}">
                <a16:creationId xmlns:a16="http://schemas.microsoft.com/office/drawing/2014/main" id="{B33F69B2-9FB7-111E-41A9-577B62897959}"/>
              </a:ext>
            </a:extLst>
          </p:cNvPr>
          <p:cNvPicPr>
            <a:picLocks noChangeAspect="1"/>
          </p:cNvPicPr>
          <p:nvPr/>
        </p:nvPicPr>
        <p:blipFill>
          <a:blip r:embed="rId5"/>
          <a:stretch>
            <a:fillRect/>
          </a:stretch>
        </p:blipFill>
        <p:spPr>
          <a:xfrm>
            <a:off x="1934459" y="1341023"/>
            <a:ext cx="2418127" cy="1373084"/>
          </a:xfrm>
          <a:prstGeom prst="rect">
            <a:avLst/>
          </a:prstGeom>
          <a:effectLst/>
        </p:spPr>
      </p:pic>
      <p:pic>
        <p:nvPicPr>
          <p:cNvPr id="8" name="Picture 7" descr="A wood frame of a house under construction&#10;&#10;AI-generated content may be incorrect.">
            <a:extLst>
              <a:ext uri="{FF2B5EF4-FFF2-40B4-BE49-F238E27FC236}">
                <a16:creationId xmlns:a16="http://schemas.microsoft.com/office/drawing/2014/main" id="{B21262F0-3F99-FC07-7392-BE6B0A86F5C8}"/>
              </a:ext>
            </a:extLst>
          </p:cNvPr>
          <p:cNvPicPr>
            <a:picLocks noChangeAspect="1"/>
          </p:cNvPicPr>
          <p:nvPr/>
        </p:nvPicPr>
        <p:blipFill>
          <a:blip r:embed="rId6"/>
          <a:stretch>
            <a:fillRect/>
          </a:stretch>
        </p:blipFill>
        <p:spPr>
          <a:xfrm>
            <a:off x="4778359" y="1341023"/>
            <a:ext cx="2418128" cy="1373085"/>
          </a:xfrm>
          <a:prstGeom prst="rect">
            <a:avLst/>
          </a:prstGeom>
          <a:effectLst/>
        </p:spPr>
      </p:pic>
      <p:sp>
        <p:nvSpPr>
          <p:cNvPr id="20" name="Shape 23">
            <a:extLst>
              <a:ext uri="{FF2B5EF4-FFF2-40B4-BE49-F238E27FC236}">
                <a16:creationId xmlns:a16="http://schemas.microsoft.com/office/drawing/2014/main" id="{40078BFC-98E3-35E4-E0D3-8ADBAE4469CD}"/>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18" name="Right Arrow 17">
            <a:extLst>
              <a:ext uri="{FF2B5EF4-FFF2-40B4-BE49-F238E27FC236}">
                <a16:creationId xmlns:a16="http://schemas.microsoft.com/office/drawing/2014/main" id="{4B441D43-96FD-2CB9-8FEB-BD59A8FB2C46}"/>
              </a:ext>
            </a:extLst>
          </p:cNvPr>
          <p:cNvSpPr/>
          <p:nvPr/>
        </p:nvSpPr>
        <p:spPr>
          <a:xfrm>
            <a:off x="4357893" y="1901301"/>
            <a:ext cx="412717" cy="268453"/>
          </a:xfrm>
          <a:prstGeom prst="rightArrow">
            <a:avLst/>
          </a:prstGeom>
          <a:solidFill>
            <a:srgbClr val="184273"/>
          </a:solidFill>
          <a:ln>
            <a:solidFill>
              <a:srgbClr val="1842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Right Arrow 18">
            <a:extLst>
              <a:ext uri="{FF2B5EF4-FFF2-40B4-BE49-F238E27FC236}">
                <a16:creationId xmlns:a16="http://schemas.microsoft.com/office/drawing/2014/main" id="{365DE8B9-A91E-2676-7A1C-31F04D111783}"/>
              </a:ext>
            </a:extLst>
          </p:cNvPr>
          <p:cNvSpPr/>
          <p:nvPr/>
        </p:nvSpPr>
        <p:spPr>
          <a:xfrm>
            <a:off x="4363201" y="3654323"/>
            <a:ext cx="412717" cy="268453"/>
          </a:xfrm>
          <a:prstGeom prst="rightArrow">
            <a:avLst/>
          </a:prstGeom>
          <a:solidFill>
            <a:srgbClr val="184273"/>
          </a:solidFill>
          <a:ln>
            <a:solidFill>
              <a:srgbClr val="18427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3" name="TextBox 22">
            <a:extLst>
              <a:ext uri="{FF2B5EF4-FFF2-40B4-BE49-F238E27FC236}">
                <a16:creationId xmlns:a16="http://schemas.microsoft.com/office/drawing/2014/main" id="{363779B7-3199-E371-6E3B-BB1D52EBEF23}"/>
              </a:ext>
            </a:extLst>
          </p:cNvPr>
          <p:cNvSpPr txBox="1"/>
          <p:nvPr/>
        </p:nvSpPr>
        <p:spPr>
          <a:xfrm>
            <a:off x="370006" y="947688"/>
            <a:ext cx="832634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Calibri"/>
                <a:cs typeface="Arial"/>
              </a:rPr>
              <a:t>Enabled by the switch to factory production, transportation has evolved. Construction, not so much.</a:t>
            </a:r>
          </a:p>
        </p:txBody>
      </p:sp>
      <p:sp>
        <p:nvSpPr>
          <p:cNvPr id="10" name="Text 24">
            <a:extLst>
              <a:ext uri="{FF2B5EF4-FFF2-40B4-BE49-F238E27FC236}">
                <a16:creationId xmlns:a16="http://schemas.microsoft.com/office/drawing/2014/main" id="{49833E69-E155-9644-3D9F-581100C45EB4}"/>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 Image Source: </a:t>
            </a:r>
            <a:r>
              <a:rPr lang="en-US" sz="700" dirty="0">
                <a:solidFill>
                  <a:srgbClr val="94A3B8"/>
                </a:solidFill>
                <a:latin typeface="Arial" pitchFamily="34" charset="0"/>
                <a:ea typeface="Arial" pitchFamily="34" charset="-122"/>
                <a:cs typeface="Arial" pitchFamily="34" charset="-120"/>
                <a:hlinkClick r:id="rId7"/>
              </a:rPr>
              <a:t>1</a:t>
            </a:r>
            <a:r>
              <a:rPr lang="en-US" sz="700" dirty="0">
                <a:solidFill>
                  <a:srgbClr val="94A3B8"/>
                </a:solidFill>
                <a:latin typeface="Arial" pitchFamily="34" charset="0"/>
                <a:ea typeface="Arial" pitchFamily="34" charset="-122"/>
                <a:cs typeface="Arial" pitchFamily="34" charset="-120"/>
              </a:rPr>
              <a:t>, </a:t>
            </a:r>
            <a:r>
              <a:rPr lang="en-US" sz="700" dirty="0">
                <a:solidFill>
                  <a:srgbClr val="94A3B8"/>
                </a:solidFill>
                <a:latin typeface="Arial" pitchFamily="34" charset="0"/>
                <a:ea typeface="Arial" pitchFamily="34" charset="-122"/>
                <a:cs typeface="Arial" pitchFamily="34" charset="-120"/>
                <a:hlinkClick r:id="rId8"/>
              </a:rPr>
              <a:t>2</a:t>
            </a:r>
            <a:r>
              <a:rPr lang="en-US" sz="700" dirty="0">
                <a:solidFill>
                  <a:srgbClr val="94A3B8"/>
                </a:solidFill>
                <a:latin typeface="Arial" pitchFamily="34" charset="0"/>
                <a:ea typeface="Arial" pitchFamily="34" charset="-122"/>
                <a:cs typeface="Arial" pitchFamily="34" charset="-120"/>
              </a:rPr>
              <a:t>, </a:t>
            </a:r>
            <a:r>
              <a:rPr lang="en-US" sz="700" dirty="0">
                <a:solidFill>
                  <a:srgbClr val="94A3B8"/>
                </a:solidFill>
                <a:latin typeface="Arial" pitchFamily="34" charset="0"/>
                <a:ea typeface="Arial" pitchFamily="34" charset="-122"/>
                <a:cs typeface="Arial" pitchFamily="34" charset="-120"/>
                <a:hlinkClick r:id="rId9"/>
              </a:rPr>
              <a:t>3</a:t>
            </a:r>
            <a:r>
              <a:rPr lang="en-US" sz="700" dirty="0">
                <a:solidFill>
                  <a:srgbClr val="94A3B8"/>
                </a:solidFill>
                <a:latin typeface="Arial" pitchFamily="34" charset="0"/>
                <a:ea typeface="Arial" pitchFamily="34" charset="-122"/>
                <a:cs typeface="Arial" pitchFamily="34" charset="-120"/>
              </a:rPr>
              <a:t>, </a:t>
            </a:r>
            <a:r>
              <a:rPr lang="en-US" sz="700" dirty="0">
                <a:solidFill>
                  <a:srgbClr val="94A3B8"/>
                </a:solidFill>
                <a:latin typeface="Arial" pitchFamily="34" charset="0"/>
                <a:ea typeface="Arial" pitchFamily="34" charset="-122"/>
                <a:cs typeface="Arial" pitchFamily="34" charset="-120"/>
                <a:hlinkClick r:id="rId10"/>
              </a:rPr>
              <a:t>4</a:t>
            </a:r>
            <a:r>
              <a:rPr lang="en-US" sz="700" dirty="0">
                <a:solidFill>
                  <a:srgbClr val="94A3B8"/>
                </a:solidFill>
                <a:latin typeface="Arial" pitchFamily="34" charset="0"/>
                <a:ea typeface="Arial" pitchFamily="34" charset="-122"/>
                <a:cs typeface="Arial" pitchFamily="34" charset="-120"/>
              </a:rPr>
              <a:t> </a:t>
            </a:r>
            <a:endParaRPr lang="en-US" sz="700" dirty="0"/>
          </a:p>
        </p:txBody>
      </p:sp>
      <p:sp>
        <p:nvSpPr>
          <p:cNvPr id="2" name="Text 26">
            <a:extLst>
              <a:ext uri="{FF2B5EF4-FFF2-40B4-BE49-F238E27FC236}">
                <a16:creationId xmlns:a16="http://schemas.microsoft.com/office/drawing/2014/main" id="{A96271E9-1D7E-DD46-ECB3-D60E5099ABA5}"/>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a:t>
            </a:r>
            <a:endParaRPr lang="en-US" sz="700" dirty="0"/>
          </a:p>
        </p:txBody>
      </p:sp>
    </p:spTree>
    <p:extLst>
      <p:ext uri="{BB962C8B-B14F-4D97-AF65-F5344CB8AC3E}">
        <p14:creationId xmlns:p14="http://schemas.microsoft.com/office/powerpoint/2010/main" val="3292515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pic>
        <p:nvPicPr>
          <p:cNvPr id="4" name="Content Placeholder 3" descr="A house under construction with snow&#10;&#10;AI-generated content may be incorrect.">
            <a:extLst>
              <a:ext uri="{FF2B5EF4-FFF2-40B4-BE49-F238E27FC236}">
                <a16:creationId xmlns:a16="http://schemas.microsoft.com/office/drawing/2014/main" id="{BADB4E42-4641-FC4D-F83C-BA7F53179472}"/>
              </a:ext>
            </a:extLst>
          </p:cNvPr>
          <p:cNvPicPr>
            <a:picLocks noGrp="1" noChangeAspect="1"/>
          </p:cNvPicPr>
          <p:nvPr>
            <p:ph idx="1"/>
          </p:nvPr>
        </p:nvPicPr>
        <p:blipFill>
          <a:blip r:embed="rId2"/>
          <a:stretch>
            <a:fillRect/>
          </a:stretch>
        </p:blipFill>
        <p:spPr>
          <a:xfrm>
            <a:off x="-4763" y="-4763"/>
            <a:ext cx="9525" cy="9525"/>
          </a:xfrm>
        </p:spPr>
      </p:pic>
      <p:sp>
        <p:nvSpPr>
          <p:cNvPr id="19" name="Shape 23">
            <a:extLst>
              <a:ext uri="{FF2B5EF4-FFF2-40B4-BE49-F238E27FC236}">
                <a16:creationId xmlns:a16="http://schemas.microsoft.com/office/drawing/2014/main" id="{BD47F425-1E49-0F47-0FCE-449252BE59A2}"/>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20" name="Shape 0">
            <a:extLst>
              <a:ext uri="{FF2B5EF4-FFF2-40B4-BE49-F238E27FC236}">
                <a16:creationId xmlns:a16="http://schemas.microsoft.com/office/drawing/2014/main" id="{1A2D0816-E0DE-4F42-E584-66E75C90088D}"/>
              </a:ext>
            </a:extLst>
          </p:cNvPr>
          <p:cNvSpPr/>
          <p:nvPr/>
        </p:nvSpPr>
        <p:spPr>
          <a:xfrm>
            <a:off x="0" y="0"/>
            <a:ext cx="9144000" cy="54864"/>
          </a:xfrm>
          <a:prstGeom prst="rect">
            <a:avLst/>
          </a:prstGeom>
          <a:solidFill>
            <a:srgbClr val="FFA400"/>
          </a:solidFill>
          <a:ln/>
        </p:spPr>
        <p:txBody>
          <a:bodyPr/>
          <a:lstStyle/>
          <a:p>
            <a:endParaRPr lang="en-US" dirty="0"/>
          </a:p>
        </p:txBody>
      </p:sp>
      <p:sp>
        <p:nvSpPr>
          <p:cNvPr id="6" name="Text 24">
            <a:extLst>
              <a:ext uri="{FF2B5EF4-FFF2-40B4-BE49-F238E27FC236}">
                <a16:creationId xmlns:a16="http://schemas.microsoft.com/office/drawing/2014/main" id="{83D6D388-66E8-B10B-85F2-6C0FC294A481}"/>
              </a:ext>
            </a:extLst>
          </p:cNvPr>
          <p:cNvSpPr/>
          <p:nvPr/>
        </p:nvSpPr>
        <p:spPr>
          <a:xfrm>
            <a:off x="457200" y="4754880"/>
            <a:ext cx="6400800" cy="274320"/>
          </a:xfrm>
          <a:prstGeom prst="rect">
            <a:avLst/>
          </a:prstGeom>
          <a:noFill/>
          <a:ln/>
        </p:spPr>
        <p:txBody>
          <a:bodyPr wrap="square" lIns="0" tIns="0" rIns="0" bIns="0" rtlCol="0" anchor="ctr"/>
          <a:lstStyle/>
          <a:p>
            <a:r>
              <a:rPr lang="en-US" sz="700" dirty="0">
                <a:solidFill>
                  <a:srgbClr val="94A3B8"/>
                </a:solidFill>
                <a:latin typeface="Arial" pitchFamily="34" charset="0"/>
                <a:ea typeface="Arial" pitchFamily="34" charset="-122"/>
                <a:cs typeface="Arial" pitchFamily="34" charset="-120"/>
              </a:rPr>
              <a:t>BOXABL  |  Investor Presentation  |  April 2026  | Source: </a:t>
            </a:r>
            <a:r>
              <a:rPr lang="en-US" sz="700" dirty="0">
                <a:solidFill>
                  <a:srgbClr val="94A3B8"/>
                </a:solidFill>
                <a:latin typeface="Arial" pitchFamily="34" charset="0"/>
                <a:ea typeface="Arial" pitchFamily="34" charset="-122"/>
                <a:cs typeface="Arial" pitchFamily="34" charset="-120"/>
                <a:hlinkClick r:id="rId3"/>
              </a:rPr>
              <a:t>BiosHomes</a:t>
            </a:r>
            <a:r>
              <a:rPr lang="en-US" sz="700" dirty="0">
                <a:solidFill>
                  <a:srgbClr val="94A3B8"/>
                </a:solidFill>
                <a:latin typeface="Arial" pitchFamily="34" charset="0"/>
                <a:ea typeface="Arial" pitchFamily="34" charset="-122"/>
                <a:cs typeface="Arial" pitchFamily="34" charset="-120"/>
              </a:rPr>
              <a:t>, </a:t>
            </a:r>
            <a:r>
              <a:rPr lang="en-US" sz="700" dirty="0">
                <a:solidFill>
                  <a:srgbClr val="94A3B8"/>
                </a:solidFill>
                <a:latin typeface="Arial" pitchFamily="34" charset="0"/>
                <a:ea typeface="Arial" pitchFamily="34" charset="-122"/>
                <a:cs typeface="Arial" pitchFamily="34" charset="-120"/>
                <a:hlinkClick r:id="rId4"/>
              </a:rPr>
              <a:t>Project Small House</a:t>
            </a:r>
            <a:r>
              <a:rPr lang="en-US" sz="700" dirty="0">
                <a:solidFill>
                  <a:srgbClr val="94A3B8"/>
                </a:solidFill>
                <a:latin typeface="Arial" pitchFamily="34" charset="0"/>
                <a:ea typeface="Arial" pitchFamily="34" charset="-122"/>
                <a:cs typeface="Arial" pitchFamily="34" charset="-120"/>
              </a:rPr>
              <a:t>, </a:t>
            </a:r>
            <a:r>
              <a:rPr lang="en-US" sz="700" dirty="0">
                <a:solidFill>
                  <a:srgbClr val="94A3B8"/>
                </a:solidFill>
                <a:latin typeface="Arial" pitchFamily="34" charset="0"/>
                <a:ea typeface="Arial" pitchFamily="34" charset="-122"/>
                <a:cs typeface="Arial" pitchFamily="34" charset="-120"/>
                <a:hlinkClick r:id="rId5"/>
              </a:rPr>
              <a:t>WBDG</a:t>
            </a:r>
            <a:r>
              <a:rPr lang="en-US" sz="700" dirty="0">
                <a:solidFill>
                  <a:srgbClr val="94A3B8"/>
                </a:solidFill>
                <a:latin typeface="Arial" pitchFamily="34" charset="0"/>
                <a:ea typeface="Arial" pitchFamily="34" charset="-122"/>
                <a:cs typeface="Arial" pitchFamily="34" charset="-120"/>
              </a:rPr>
              <a:t>  |  Image Source: </a:t>
            </a:r>
            <a:r>
              <a:rPr lang="en-US" sz="700" dirty="0">
                <a:solidFill>
                  <a:srgbClr val="94A3B8"/>
                </a:solidFill>
                <a:latin typeface="Arial" pitchFamily="34" charset="0"/>
                <a:ea typeface="Arial" pitchFamily="34" charset="-122"/>
                <a:cs typeface="Arial" pitchFamily="34" charset="-120"/>
                <a:hlinkClick r:id="rId6"/>
              </a:rPr>
              <a:t>1</a:t>
            </a:r>
            <a:r>
              <a:rPr lang="en-US" sz="700" dirty="0">
                <a:solidFill>
                  <a:srgbClr val="94A3B8"/>
                </a:solidFill>
                <a:latin typeface="Arial" pitchFamily="34" charset="0"/>
                <a:ea typeface="Arial" pitchFamily="34" charset="-122"/>
                <a:cs typeface="Arial" pitchFamily="34" charset="-120"/>
              </a:rPr>
              <a:t>, </a:t>
            </a:r>
            <a:r>
              <a:rPr lang="en-US" sz="700" dirty="0">
                <a:solidFill>
                  <a:srgbClr val="94A3B8"/>
                </a:solidFill>
                <a:latin typeface="Arial" pitchFamily="34" charset="0"/>
                <a:ea typeface="Arial" pitchFamily="34" charset="-122"/>
                <a:cs typeface="Arial" pitchFamily="34" charset="-120"/>
                <a:hlinkClick r:id="rId7"/>
              </a:rPr>
              <a:t>2</a:t>
            </a:r>
            <a:endParaRPr lang="en-US" sz="700" dirty="0"/>
          </a:p>
        </p:txBody>
      </p:sp>
      <p:sp>
        <p:nvSpPr>
          <p:cNvPr id="96" name="TextBox 95">
            <a:extLst>
              <a:ext uri="{FF2B5EF4-FFF2-40B4-BE49-F238E27FC236}">
                <a16:creationId xmlns:a16="http://schemas.microsoft.com/office/drawing/2014/main" id="{3803DC1A-1970-3877-32C4-56FCB4AAFC88}"/>
              </a:ext>
            </a:extLst>
          </p:cNvPr>
          <p:cNvSpPr txBox="1"/>
          <p:nvPr/>
        </p:nvSpPr>
        <p:spPr>
          <a:xfrm>
            <a:off x="1946740" y="1461804"/>
            <a:ext cx="196273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solidFill>
                  <a:srgbClr val="000000"/>
                </a:solidFill>
                <a:latin typeface="Arial"/>
                <a:ea typeface="Segoe UI"/>
                <a:cs typeface="Segoe UI"/>
              </a:rPr>
              <a:t> </a:t>
            </a:r>
            <a:r>
              <a:rPr lang="en-US" sz="800" baseline="0" dirty="0">
                <a:solidFill>
                  <a:srgbClr val="000000"/>
                </a:solidFill>
                <a:latin typeface="Arial"/>
                <a:ea typeface="Segoe UI"/>
                <a:cs typeface="Segoe UI"/>
              </a:rPr>
              <a:t>Permitting hurdles</a:t>
            </a:r>
            <a:r>
              <a:rPr lang="en-US" sz="800" dirty="0">
                <a:latin typeface="Arial"/>
                <a:ea typeface="Segoe UI"/>
                <a:cs typeface="Segoe UI"/>
              </a:rPr>
              <a:t>​</a:t>
            </a:r>
          </a:p>
          <a:p>
            <a:pPr rtl="0"/>
            <a:r>
              <a:rPr lang="en-US" sz="800" baseline="0" dirty="0">
                <a:solidFill>
                  <a:srgbClr val="000000"/>
                </a:solidFill>
                <a:latin typeface="Arial"/>
                <a:ea typeface="Segoe UI"/>
                <a:cs typeface="Segoe UI"/>
              </a:rPr>
              <a:t> Weather damage and delays</a:t>
            </a:r>
            <a:r>
              <a:rPr lang="en-US" sz="800" dirty="0">
                <a:latin typeface="Arial"/>
                <a:ea typeface="Segoe UI"/>
                <a:cs typeface="Segoe UI"/>
              </a:rPr>
              <a:t>​</a:t>
            </a:r>
          </a:p>
          <a:p>
            <a:pPr rtl="0"/>
            <a:r>
              <a:rPr lang="en-US" sz="800" baseline="0" dirty="0">
                <a:solidFill>
                  <a:srgbClr val="000000"/>
                </a:solidFill>
                <a:latin typeface="Arial"/>
                <a:ea typeface="Segoe UI"/>
                <a:cs typeface="Segoe UI"/>
              </a:rPr>
              <a:t> Local skilled labor shortages</a:t>
            </a:r>
            <a:r>
              <a:rPr lang="en-US" sz="800" dirty="0">
                <a:latin typeface="Arial"/>
                <a:ea typeface="Segoe UI"/>
                <a:cs typeface="Segoe UI"/>
              </a:rPr>
              <a:t>​</a:t>
            </a:r>
          </a:p>
          <a:p>
            <a:pPr marL="171450" lvl="0" indent="-171450" rtl="0">
              <a:buFont typeface="Wingdings,Sans-Serif"/>
              <a:buChar char="§"/>
            </a:pPr>
            <a:endParaRPr lang="en-US" sz="800" dirty="0">
              <a:latin typeface="Arial"/>
              <a:ea typeface="Arial"/>
              <a:cs typeface="Arial"/>
            </a:endParaRPr>
          </a:p>
          <a:p>
            <a:pPr rtl="0"/>
            <a:r>
              <a:rPr lang="en-US" sz="800" baseline="0" dirty="0">
                <a:solidFill>
                  <a:srgbClr val="000000"/>
                </a:solidFill>
                <a:latin typeface="Arial"/>
                <a:ea typeface="Segoe UI"/>
                <a:cs typeface="Segoe UI"/>
              </a:rPr>
              <a:t> Site theft</a:t>
            </a:r>
            <a:r>
              <a:rPr lang="en-US" sz="800" dirty="0">
                <a:latin typeface="Arial"/>
                <a:ea typeface="Segoe UI"/>
                <a:cs typeface="Segoe UI"/>
              </a:rPr>
              <a:t>​</a:t>
            </a:r>
          </a:p>
          <a:p>
            <a:pPr rtl="0"/>
            <a:r>
              <a:rPr lang="en-US" sz="800" baseline="0" dirty="0">
                <a:solidFill>
                  <a:srgbClr val="000000"/>
                </a:solidFill>
                <a:latin typeface="Arial"/>
                <a:ea typeface="Segoe UI"/>
                <a:cs typeface="Segoe UI"/>
              </a:rPr>
              <a:t> Inconsistent quality and design</a:t>
            </a:r>
            <a:r>
              <a:rPr lang="en-US" sz="800" dirty="0">
                <a:latin typeface="Arial"/>
                <a:ea typeface="Segoe UI"/>
                <a:cs typeface="Segoe UI"/>
              </a:rPr>
              <a:t>​</a:t>
            </a:r>
          </a:p>
          <a:p>
            <a:pPr rtl="0"/>
            <a:r>
              <a:rPr lang="en-US" sz="800" baseline="0" dirty="0">
                <a:solidFill>
                  <a:srgbClr val="000000"/>
                </a:solidFill>
                <a:latin typeface="Arial"/>
                <a:ea typeface="Segoe UI"/>
                <a:cs typeface="Segoe UI"/>
              </a:rPr>
              <a:t> Difficult warranty recourse</a:t>
            </a:r>
          </a:p>
        </p:txBody>
      </p:sp>
      <p:sp>
        <p:nvSpPr>
          <p:cNvPr id="97" name="TextBox 96">
            <a:extLst>
              <a:ext uri="{FF2B5EF4-FFF2-40B4-BE49-F238E27FC236}">
                <a16:creationId xmlns:a16="http://schemas.microsoft.com/office/drawing/2014/main" id="{ECE3D2BA-DBAA-3753-B7B8-4C350FEF0393}"/>
              </a:ext>
            </a:extLst>
          </p:cNvPr>
          <p:cNvSpPr txBox="1"/>
          <p:nvPr/>
        </p:nvSpPr>
        <p:spPr>
          <a:xfrm>
            <a:off x="327550" y="1161512"/>
            <a:ext cx="290971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latin typeface="Arial"/>
              <a:ea typeface="Calibri"/>
              <a:cs typeface="Arial"/>
            </a:endParaRPr>
          </a:p>
          <a:p>
            <a:pPr marL="171450" indent="-171450">
              <a:buFont typeface="Wingdings"/>
              <a:buChar char="§"/>
            </a:pPr>
            <a:endParaRPr lang="en-US" sz="800" dirty="0">
              <a:latin typeface="Arial"/>
              <a:ea typeface="Calibri"/>
              <a:cs typeface="Arial"/>
            </a:endParaRPr>
          </a:p>
          <a:p>
            <a:r>
              <a:rPr lang="en-US" sz="800" dirty="0">
                <a:latin typeface="Arial"/>
                <a:ea typeface="Calibri"/>
                <a:cs typeface="Arial"/>
              </a:rPr>
              <a:t>   No fixed pricing</a:t>
            </a:r>
            <a:br>
              <a:rPr lang="en-US" sz="800" dirty="0">
                <a:latin typeface="Arial"/>
                <a:ea typeface="Calibri"/>
                <a:cs typeface="Arial"/>
              </a:rPr>
            </a:br>
            <a:r>
              <a:rPr lang="en-US" sz="800" dirty="0">
                <a:latin typeface="Arial"/>
                <a:ea typeface="Calibri"/>
                <a:cs typeface="Arial"/>
              </a:rPr>
              <a:t>   High pricing </a:t>
            </a:r>
            <a:endParaRPr lang="en-US" sz="800" dirty="0"/>
          </a:p>
          <a:p>
            <a:r>
              <a:rPr lang="en-US" sz="800" dirty="0">
                <a:latin typeface="Arial"/>
                <a:ea typeface="Calibri"/>
                <a:cs typeface="Arial"/>
              </a:rPr>
              <a:t>   No pricing standards</a:t>
            </a:r>
          </a:p>
          <a:p>
            <a:pPr marL="171450" indent="-171450">
              <a:buFont typeface="Wingdings"/>
              <a:buChar char="§"/>
            </a:pPr>
            <a:endParaRPr lang="en-US" sz="800" dirty="0">
              <a:latin typeface="Arial"/>
              <a:ea typeface="Calibri"/>
              <a:cs typeface="Arial"/>
            </a:endParaRPr>
          </a:p>
          <a:p>
            <a:r>
              <a:rPr lang="en-US" sz="800" dirty="0">
                <a:latin typeface="Arial"/>
                <a:ea typeface="Calibri"/>
                <a:cs typeface="Arial"/>
              </a:rPr>
              <a:t>   No pricing transparency</a:t>
            </a:r>
          </a:p>
          <a:p>
            <a:r>
              <a:rPr lang="en-US" sz="800" dirty="0">
                <a:latin typeface="Arial"/>
                <a:ea typeface="Calibri"/>
                <a:cs typeface="Arial"/>
              </a:rPr>
              <a:t>   Long lead times</a:t>
            </a:r>
          </a:p>
          <a:p>
            <a:r>
              <a:rPr lang="en-US" sz="800" dirty="0">
                <a:latin typeface="Arial"/>
                <a:ea typeface="Calibri"/>
                <a:cs typeface="Arial"/>
              </a:rPr>
              <a:t>   Professional fees</a:t>
            </a:r>
          </a:p>
          <a:p>
            <a:pPr marL="171450" indent="-171450">
              <a:buFont typeface="Wingdings"/>
              <a:buChar char="§"/>
            </a:pPr>
            <a:endParaRPr lang="en-US" sz="800" dirty="0">
              <a:latin typeface="Arial"/>
              <a:ea typeface="Calibri"/>
              <a:cs typeface="Arial"/>
            </a:endParaRPr>
          </a:p>
        </p:txBody>
      </p:sp>
      <p:pic>
        <p:nvPicPr>
          <p:cNvPr id="98" name="Picture 97">
            <a:extLst>
              <a:ext uri="{FF2B5EF4-FFF2-40B4-BE49-F238E27FC236}">
                <a16:creationId xmlns:a16="http://schemas.microsoft.com/office/drawing/2014/main" id="{27CF7F1B-5E68-7289-708E-EE225E116B23}"/>
              </a:ext>
            </a:extLst>
          </p:cNvPr>
          <p:cNvPicPr>
            <a:picLocks noChangeAspect="1"/>
          </p:cNvPicPr>
          <p:nvPr/>
        </p:nvPicPr>
        <p:blipFill>
          <a:blip r:embed="rId8"/>
          <a:srcRect t="10056" b="11129"/>
          <a:stretch>
            <a:fillRect/>
          </a:stretch>
        </p:blipFill>
        <p:spPr>
          <a:xfrm>
            <a:off x="455509" y="2574009"/>
            <a:ext cx="3183621" cy="1873358"/>
          </a:xfrm>
          <a:prstGeom prst="rect">
            <a:avLst/>
          </a:prstGeom>
        </p:spPr>
      </p:pic>
      <p:sp>
        <p:nvSpPr>
          <p:cNvPr id="99" name="Text 1">
            <a:extLst>
              <a:ext uri="{FF2B5EF4-FFF2-40B4-BE49-F238E27FC236}">
                <a16:creationId xmlns:a16="http://schemas.microsoft.com/office/drawing/2014/main" id="{F224C5D9-6DB3-470C-4435-BA82306FBC28}"/>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Challenges</a:t>
            </a:r>
            <a:endParaRPr lang="en-US" dirty="0"/>
          </a:p>
        </p:txBody>
      </p:sp>
      <p:sp>
        <p:nvSpPr>
          <p:cNvPr id="100" name="Text 2">
            <a:extLst>
              <a:ext uri="{FF2B5EF4-FFF2-40B4-BE49-F238E27FC236}">
                <a16:creationId xmlns:a16="http://schemas.microsoft.com/office/drawing/2014/main" id="{A56B1FFA-C0FD-5F57-E555-B294627CE67B}"/>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Stick Built in a Field</a:t>
            </a:r>
          </a:p>
        </p:txBody>
      </p:sp>
      <p:sp>
        <p:nvSpPr>
          <p:cNvPr id="101" name="Multiplication Sign 7">
            <a:extLst>
              <a:ext uri="{FF2B5EF4-FFF2-40B4-BE49-F238E27FC236}">
                <a16:creationId xmlns:a16="http://schemas.microsoft.com/office/drawing/2014/main" id="{0FB65098-ADFF-2DCF-D75D-2DBB1D8D3BE3}"/>
              </a:ext>
            </a:extLst>
          </p:cNvPr>
          <p:cNvSpPr/>
          <p:nvPr/>
        </p:nvSpPr>
        <p:spPr>
          <a:xfrm>
            <a:off x="583715" y="1490801"/>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Text 2">
            <a:extLst>
              <a:ext uri="{FF2B5EF4-FFF2-40B4-BE49-F238E27FC236}">
                <a16:creationId xmlns:a16="http://schemas.microsoft.com/office/drawing/2014/main" id="{0C516D48-2400-A410-B104-9EECC2689F11}"/>
              </a:ext>
            </a:extLst>
          </p:cNvPr>
          <p:cNvSpPr/>
          <p:nvPr/>
        </p:nvSpPr>
        <p:spPr>
          <a:xfrm>
            <a:off x="4588328" y="411480"/>
            <a:ext cx="4098472" cy="411480"/>
          </a:xfrm>
          <a:prstGeom prst="rect">
            <a:avLst/>
          </a:prstGeom>
          <a:noFill/>
          <a:ln/>
        </p:spPr>
        <p:txBody>
          <a:bodyPr wrap="square" lIns="0" tIns="0" rIns="0" bIns="0" rtlCol="0" anchor="ctr"/>
          <a:lstStyle/>
          <a:p>
            <a:r>
              <a:rPr lang="en-US" sz="2400" b="1" dirty="0">
                <a:solidFill>
                  <a:srgbClr val="0F1B2D"/>
                </a:solidFill>
                <a:latin typeface="Arial Black"/>
              </a:rPr>
              <a:t>Stick Built Under a Roof</a:t>
            </a:r>
          </a:p>
        </p:txBody>
      </p:sp>
      <p:pic>
        <p:nvPicPr>
          <p:cNvPr id="103" name="Picture 102">
            <a:extLst>
              <a:ext uri="{FF2B5EF4-FFF2-40B4-BE49-F238E27FC236}">
                <a16:creationId xmlns:a16="http://schemas.microsoft.com/office/drawing/2014/main" id="{3691CF83-3A2E-4204-AF08-747DCC563D68}"/>
              </a:ext>
            </a:extLst>
          </p:cNvPr>
          <p:cNvPicPr>
            <a:picLocks noChangeAspect="1"/>
          </p:cNvPicPr>
          <p:nvPr/>
        </p:nvPicPr>
        <p:blipFill>
          <a:blip r:embed="rId9"/>
          <a:srcRect l="15892" t="11479"/>
          <a:stretch>
            <a:fillRect/>
          </a:stretch>
        </p:blipFill>
        <p:spPr>
          <a:xfrm>
            <a:off x="4587455" y="2570454"/>
            <a:ext cx="3171374" cy="1877480"/>
          </a:xfrm>
          <a:prstGeom prst="rect">
            <a:avLst/>
          </a:prstGeom>
        </p:spPr>
      </p:pic>
      <p:sp>
        <p:nvSpPr>
          <p:cNvPr id="104" name="Multiplication Sign 7">
            <a:extLst>
              <a:ext uri="{FF2B5EF4-FFF2-40B4-BE49-F238E27FC236}">
                <a16:creationId xmlns:a16="http://schemas.microsoft.com/office/drawing/2014/main" id="{6B66E2EC-5456-14A4-13AE-FF65FDAE83BE}"/>
              </a:ext>
            </a:extLst>
          </p:cNvPr>
          <p:cNvSpPr/>
          <p:nvPr/>
        </p:nvSpPr>
        <p:spPr>
          <a:xfrm>
            <a:off x="1995656" y="1611683"/>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Multiplication Sign 7">
            <a:extLst>
              <a:ext uri="{FF2B5EF4-FFF2-40B4-BE49-F238E27FC236}">
                <a16:creationId xmlns:a16="http://schemas.microsoft.com/office/drawing/2014/main" id="{42192A24-D92F-89CB-D676-44D9DB9CA153}"/>
              </a:ext>
            </a:extLst>
          </p:cNvPr>
          <p:cNvSpPr/>
          <p:nvPr/>
        </p:nvSpPr>
        <p:spPr>
          <a:xfrm>
            <a:off x="1991129" y="1734522"/>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Multiplication Sign 7">
            <a:extLst>
              <a:ext uri="{FF2B5EF4-FFF2-40B4-BE49-F238E27FC236}">
                <a16:creationId xmlns:a16="http://schemas.microsoft.com/office/drawing/2014/main" id="{BD398B8C-3B00-3FF2-93C0-C89EDF539FBC}"/>
              </a:ext>
            </a:extLst>
          </p:cNvPr>
          <p:cNvSpPr/>
          <p:nvPr/>
        </p:nvSpPr>
        <p:spPr>
          <a:xfrm>
            <a:off x="1998600" y="1488894"/>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7" name="Multiplication Sign 7">
            <a:extLst>
              <a:ext uri="{FF2B5EF4-FFF2-40B4-BE49-F238E27FC236}">
                <a16:creationId xmlns:a16="http://schemas.microsoft.com/office/drawing/2014/main" id="{4C954154-CA1E-6037-4E34-3F971CFA4558}"/>
              </a:ext>
            </a:extLst>
          </p:cNvPr>
          <p:cNvSpPr/>
          <p:nvPr/>
        </p:nvSpPr>
        <p:spPr>
          <a:xfrm>
            <a:off x="1992096" y="1973497"/>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Multiplication Sign 7">
            <a:extLst>
              <a:ext uri="{FF2B5EF4-FFF2-40B4-BE49-F238E27FC236}">
                <a16:creationId xmlns:a16="http://schemas.microsoft.com/office/drawing/2014/main" id="{67253598-316E-775E-743D-3672DC2119C6}"/>
              </a:ext>
            </a:extLst>
          </p:cNvPr>
          <p:cNvSpPr/>
          <p:nvPr/>
        </p:nvSpPr>
        <p:spPr>
          <a:xfrm>
            <a:off x="1987569" y="2096336"/>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Multiplication Sign 7">
            <a:extLst>
              <a:ext uri="{FF2B5EF4-FFF2-40B4-BE49-F238E27FC236}">
                <a16:creationId xmlns:a16="http://schemas.microsoft.com/office/drawing/2014/main" id="{2526E2F8-94C1-A5AD-06C5-00F29D02235F}"/>
              </a:ext>
            </a:extLst>
          </p:cNvPr>
          <p:cNvSpPr/>
          <p:nvPr/>
        </p:nvSpPr>
        <p:spPr>
          <a:xfrm>
            <a:off x="1987569" y="2224237"/>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TextBox 109">
            <a:extLst>
              <a:ext uri="{FF2B5EF4-FFF2-40B4-BE49-F238E27FC236}">
                <a16:creationId xmlns:a16="http://schemas.microsoft.com/office/drawing/2014/main" id="{94012D40-2137-03F9-51A1-D1B70810BD69}"/>
              </a:ext>
            </a:extLst>
          </p:cNvPr>
          <p:cNvSpPr txBox="1"/>
          <p:nvPr/>
        </p:nvSpPr>
        <p:spPr>
          <a:xfrm>
            <a:off x="4572000" y="969616"/>
            <a:ext cx="350736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Calibri"/>
                <a:cs typeface="Arial"/>
              </a:rPr>
              <a:t>Factory builders using wood framing don’t take advantage of post-industrial technology.</a:t>
            </a:r>
          </a:p>
          <a:p>
            <a:endParaRPr lang="en-US" sz="800" dirty="0">
              <a:latin typeface="Arial"/>
              <a:ea typeface="Calibri"/>
              <a:cs typeface="Arial"/>
            </a:endParaRPr>
          </a:p>
          <a:p>
            <a:r>
              <a:rPr lang="en-US" sz="800" dirty="0">
                <a:latin typeface="Arial"/>
                <a:ea typeface="Calibri"/>
                <a:cs typeface="Arial"/>
              </a:rPr>
              <a:t>   Limited delivery radius </a:t>
            </a:r>
            <a:br>
              <a:rPr lang="en-US" sz="800" dirty="0">
                <a:latin typeface="Arial"/>
                <a:ea typeface="Calibri"/>
                <a:cs typeface="Arial"/>
              </a:rPr>
            </a:br>
            <a:r>
              <a:rPr lang="en-US" sz="800" dirty="0">
                <a:latin typeface="Arial"/>
                <a:ea typeface="Calibri"/>
                <a:cs typeface="Arial"/>
              </a:rPr>
              <a:t>   Volumetric inefficiency</a:t>
            </a:r>
          </a:p>
          <a:p>
            <a:r>
              <a:rPr lang="en-US" sz="800" dirty="0">
                <a:latin typeface="Arial"/>
                <a:ea typeface="Calibri"/>
                <a:cs typeface="Arial"/>
              </a:rPr>
              <a:t>   Slow, oversized loads with two escort cars</a:t>
            </a:r>
            <a:br>
              <a:rPr lang="en-US" sz="800" dirty="0">
                <a:latin typeface="Arial"/>
                <a:ea typeface="Calibri"/>
                <a:cs typeface="Arial"/>
              </a:rPr>
            </a:br>
            <a:endParaRPr lang="en-US" sz="800" dirty="0">
              <a:latin typeface="Arial"/>
              <a:ea typeface="Calibri"/>
              <a:cs typeface="Arial"/>
            </a:endParaRPr>
          </a:p>
          <a:p>
            <a:r>
              <a:rPr lang="en-US" sz="800" dirty="0">
                <a:latin typeface="Arial"/>
                <a:ea typeface="Calibri"/>
                <a:cs typeface="Arial"/>
              </a:rPr>
              <a:t>   State line permits and overnight stopovers</a:t>
            </a:r>
          </a:p>
          <a:p>
            <a:r>
              <a:rPr lang="en-US" sz="800" dirty="0">
                <a:latin typeface="Arial"/>
                <a:ea typeface="Calibri"/>
                <a:cs typeface="Arial"/>
              </a:rPr>
              <a:t>   Design limitations</a:t>
            </a:r>
          </a:p>
          <a:p>
            <a:r>
              <a:rPr lang="en-US" sz="800" dirty="0">
                <a:latin typeface="Arial"/>
                <a:ea typeface="Calibri"/>
                <a:cs typeface="Arial"/>
              </a:rPr>
              <a:t>   Narrow 14ft. rooms (4.25m)</a:t>
            </a:r>
          </a:p>
        </p:txBody>
      </p:sp>
      <p:sp>
        <p:nvSpPr>
          <p:cNvPr id="111" name="Multiplication Sign 2">
            <a:extLst>
              <a:ext uri="{FF2B5EF4-FFF2-40B4-BE49-F238E27FC236}">
                <a16:creationId xmlns:a16="http://schemas.microsoft.com/office/drawing/2014/main" id="{A16AE863-9D2A-729E-461C-BAECA7C6FB65}"/>
              </a:ext>
            </a:extLst>
          </p:cNvPr>
          <p:cNvSpPr/>
          <p:nvPr/>
        </p:nvSpPr>
        <p:spPr>
          <a:xfrm>
            <a:off x="4817055" y="1489747"/>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Multiplication Sign 7">
            <a:extLst>
              <a:ext uri="{FF2B5EF4-FFF2-40B4-BE49-F238E27FC236}">
                <a16:creationId xmlns:a16="http://schemas.microsoft.com/office/drawing/2014/main" id="{33A13B99-4749-73DA-1DF6-7CF10EC951DD}"/>
              </a:ext>
            </a:extLst>
          </p:cNvPr>
          <p:cNvSpPr/>
          <p:nvPr/>
        </p:nvSpPr>
        <p:spPr>
          <a:xfrm>
            <a:off x="579188" y="1613640"/>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3" name="Multiplication Sign 7">
            <a:extLst>
              <a:ext uri="{FF2B5EF4-FFF2-40B4-BE49-F238E27FC236}">
                <a16:creationId xmlns:a16="http://schemas.microsoft.com/office/drawing/2014/main" id="{6CC8214E-484D-86BB-A41A-A2C053CB3D15}"/>
              </a:ext>
            </a:extLst>
          </p:cNvPr>
          <p:cNvSpPr/>
          <p:nvPr/>
        </p:nvSpPr>
        <p:spPr>
          <a:xfrm>
            <a:off x="579188" y="1741541"/>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Multiplication Sign 7">
            <a:extLst>
              <a:ext uri="{FF2B5EF4-FFF2-40B4-BE49-F238E27FC236}">
                <a16:creationId xmlns:a16="http://schemas.microsoft.com/office/drawing/2014/main" id="{BA8F5CEA-F32A-A0DF-C253-AB029DAEC85B}"/>
              </a:ext>
            </a:extLst>
          </p:cNvPr>
          <p:cNvSpPr/>
          <p:nvPr/>
        </p:nvSpPr>
        <p:spPr>
          <a:xfrm>
            <a:off x="579188" y="1974390"/>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Multiplication Sign 7">
            <a:extLst>
              <a:ext uri="{FF2B5EF4-FFF2-40B4-BE49-F238E27FC236}">
                <a16:creationId xmlns:a16="http://schemas.microsoft.com/office/drawing/2014/main" id="{CBD7B506-0D5C-1885-D095-DF00548A230C}"/>
              </a:ext>
            </a:extLst>
          </p:cNvPr>
          <p:cNvSpPr/>
          <p:nvPr/>
        </p:nvSpPr>
        <p:spPr>
          <a:xfrm>
            <a:off x="574661" y="2097229"/>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Multiplication Sign 7">
            <a:extLst>
              <a:ext uri="{FF2B5EF4-FFF2-40B4-BE49-F238E27FC236}">
                <a16:creationId xmlns:a16="http://schemas.microsoft.com/office/drawing/2014/main" id="{9A910785-26A2-72B7-BF12-98AB3EC91754}"/>
              </a:ext>
            </a:extLst>
          </p:cNvPr>
          <p:cNvSpPr/>
          <p:nvPr/>
        </p:nvSpPr>
        <p:spPr>
          <a:xfrm>
            <a:off x="574661" y="2225130"/>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7" name="Multiplication Sign 2">
            <a:extLst>
              <a:ext uri="{FF2B5EF4-FFF2-40B4-BE49-F238E27FC236}">
                <a16:creationId xmlns:a16="http://schemas.microsoft.com/office/drawing/2014/main" id="{74F1E1AA-97B5-2CD9-8C50-BEA0F5291D76}"/>
              </a:ext>
            </a:extLst>
          </p:cNvPr>
          <p:cNvSpPr/>
          <p:nvPr/>
        </p:nvSpPr>
        <p:spPr>
          <a:xfrm>
            <a:off x="4817055" y="1619273"/>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8" name="Multiplication Sign 2">
            <a:extLst>
              <a:ext uri="{FF2B5EF4-FFF2-40B4-BE49-F238E27FC236}">
                <a16:creationId xmlns:a16="http://schemas.microsoft.com/office/drawing/2014/main" id="{32478A2F-42BE-EA9D-A0E7-B6E46C25AC12}"/>
              </a:ext>
            </a:extLst>
          </p:cNvPr>
          <p:cNvSpPr/>
          <p:nvPr/>
        </p:nvSpPr>
        <p:spPr>
          <a:xfrm>
            <a:off x="4817055" y="1747174"/>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9" name="Multiplication Sign 2">
            <a:extLst>
              <a:ext uri="{FF2B5EF4-FFF2-40B4-BE49-F238E27FC236}">
                <a16:creationId xmlns:a16="http://schemas.microsoft.com/office/drawing/2014/main" id="{E6A7C755-7F4E-C798-10BB-F233DF7F02BD}"/>
              </a:ext>
            </a:extLst>
          </p:cNvPr>
          <p:cNvSpPr/>
          <p:nvPr/>
        </p:nvSpPr>
        <p:spPr>
          <a:xfrm>
            <a:off x="4817055" y="1976617"/>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0" name="Multiplication Sign 2">
            <a:extLst>
              <a:ext uri="{FF2B5EF4-FFF2-40B4-BE49-F238E27FC236}">
                <a16:creationId xmlns:a16="http://schemas.microsoft.com/office/drawing/2014/main" id="{384F3161-C2DB-3FA4-1B6B-3B652A0A6D99}"/>
              </a:ext>
            </a:extLst>
          </p:cNvPr>
          <p:cNvSpPr/>
          <p:nvPr/>
        </p:nvSpPr>
        <p:spPr>
          <a:xfrm>
            <a:off x="4817055" y="2106143"/>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Multiplication Sign 2">
            <a:extLst>
              <a:ext uri="{FF2B5EF4-FFF2-40B4-BE49-F238E27FC236}">
                <a16:creationId xmlns:a16="http://schemas.microsoft.com/office/drawing/2014/main" id="{F9902F97-778B-CF90-CB25-DB6F0D268E10}"/>
              </a:ext>
            </a:extLst>
          </p:cNvPr>
          <p:cNvSpPr/>
          <p:nvPr/>
        </p:nvSpPr>
        <p:spPr>
          <a:xfrm>
            <a:off x="4817055" y="2234044"/>
            <a:ext cx="129680" cy="127901"/>
          </a:xfrm>
          <a:prstGeom prst="mathMultiply">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 name="TextBox 121">
            <a:extLst>
              <a:ext uri="{FF2B5EF4-FFF2-40B4-BE49-F238E27FC236}">
                <a16:creationId xmlns:a16="http://schemas.microsoft.com/office/drawing/2014/main" id="{717A0C4D-AC6C-BCE9-9B5E-2C1899A329B5}"/>
              </a:ext>
            </a:extLst>
          </p:cNvPr>
          <p:cNvSpPr txBox="1"/>
          <p:nvPr/>
        </p:nvSpPr>
        <p:spPr>
          <a:xfrm>
            <a:off x="386392" y="992868"/>
            <a:ext cx="4572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Arial"/>
                <a:cs typeface="Arial"/>
              </a:rPr>
              <a:t>On-site construction creates high costs.</a:t>
            </a:r>
            <a:endParaRPr lang="en-US" sz="1200" dirty="0">
              <a:latin typeface="Arial"/>
              <a:cs typeface="Arial"/>
            </a:endParaRPr>
          </a:p>
        </p:txBody>
      </p:sp>
      <p:sp>
        <p:nvSpPr>
          <p:cNvPr id="2" name="Text 26">
            <a:extLst>
              <a:ext uri="{FF2B5EF4-FFF2-40B4-BE49-F238E27FC236}">
                <a16:creationId xmlns:a16="http://schemas.microsoft.com/office/drawing/2014/main" id="{2CDB41C8-1E16-C5DE-B7E9-05666C888AFC}"/>
              </a:ext>
            </a:extLst>
          </p:cNvPr>
          <p:cNvSpPr/>
          <p:nvPr/>
        </p:nvSpPr>
        <p:spPr>
          <a:xfrm>
            <a:off x="8228532" y="4754880"/>
            <a:ext cx="458268"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3</a:t>
            </a:r>
            <a:endParaRPr lang="en-US" sz="700" dirty="0"/>
          </a:p>
        </p:txBody>
      </p:sp>
    </p:spTree>
    <p:extLst>
      <p:ext uri="{BB962C8B-B14F-4D97-AF65-F5344CB8AC3E}">
        <p14:creationId xmlns:p14="http://schemas.microsoft.com/office/powerpoint/2010/main" val="1527522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2F74D2EC-AFB5-AD46-4214-5A034DE3A3B0}"/>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F1631065-F545-7AD7-FC82-67CADF72FBE3}"/>
              </a:ext>
            </a:extLst>
          </p:cNvPr>
          <p:cNvSpPr/>
          <p:nvPr/>
        </p:nvSpPr>
        <p:spPr>
          <a:xfrm>
            <a:off x="0" y="0"/>
            <a:ext cx="9144000" cy="54864"/>
          </a:xfrm>
          <a:prstGeom prst="rect">
            <a:avLst/>
          </a:prstGeom>
          <a:solidFill>
            <a:srgbClr val="FFA400"/>
          </a:solidFill>
          <a:ln/>
        </p:spPr>
        <p:txBody>
          <a:bodyPr/>
          <a:lstStyle/>
          <a:p>
            <a:endParaRPr lang="en-US" dirty="0"/>
          </a:p>
        </p:txBody>
      </p:sp>
      <p:sp>
        <p:nvSpPr>
          <p:cNvPr id="10" name="TextBox 9">
            <a:extLst>
              <a:ext uri="{FF2B5EF4-FFF2-40B4-BE49-F238E27FC236}">
                <a16:creationId xmlns:a16="http://schemas.microsoft.com/office/drawing/2014/main" id="{584136A9-D7DB-F1CB-2BA3-FB5C34DB56BE}"/>
              </a:ext>
            </a:extLst>
          </p:cNvPr>
          <p:cNvSpPr txBox="1"/>
          <p:nvPr/>
        </p:nvSpPr>
        <p:spPr>
          <a:xfrm>
            <a:off x="2888686" y="2156251"/>
            <a:ext cx="3366627" cy="830997"/>
          </a:xfrm>
          <a:prstGeom prst="rect">
            <a:avLst/>
          </a:prstGeom>
          <a:noFill/>
        </p:spPr>
        <p:txBody>
          <a:bodyPr wrap="none" lIns="91440" tIns="45720" rIns="91440" bIns="45720" rtlCol="0" anchor="t">
            <a:spAutoFit/>
          </a:bodyPr>
          <a:lstStyle/>
          <a:p>
            <a:r>
              <a:rPr lang="en-US" sz="4800" b="1" dirty="0">
                <a:solidFill>
                  <a:schemeClr val="bg1"/>
                </a:solidFill>
                <a:latin typeface="Arial"/>
                <a:cs typeface="Arial"/>
              </a:rPr>
              <a:t>SOLUTION</a:t>
            </a:r>
            <a:endParaRPr lang="en-US" dirty="0"/>
          </a:p>
        </p:txBody>
      </p:sp>
    </p:spTree>
    <p:extLst>
      <p:ext uri="{BB962C8B-B14F-4D97-AF65-F5344CB8AC3E}">
        <p14:creationId xmlns:p14="http://schemas.microsoft.com/office/powerpoint/2010/main" val="1909987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367AAC7A-E5B3-5B31-D879-1DE5C71F7E7D}"/>
            </a:ext>
          </a:extLst>
        </p:cNvPr>
        <p:cNvGrpSpPr/>
        <p:nvPr/>
      </p:nvGrpSpPr>
      <p:grpSpPr>
        <a:xfrm>
          <a:off x="0" y="0"/>
          <a:ext cx="0" cy="0"/>
          <a:chOff x="0" y="0"/>
          <a:chExt cx="0" cy="0"/>
        </a:xfrm>
      </p:grpSpPr>
      <p:pic>
        <p:nvPicPr>
          <p:cNvPr id="15" name="1 Casita Unfold">
            <a:hlinkClick r:id="" action="ppaction://media"/>
            <a:hlinkHover r:id="" action="ppaction://ole?verb=0"/>
            <a:extLst>
              <a:ext uri="{FF2B5EF4-FFF2-40B4-BE49-F238E27FC236}">
                <a16:creationId xmlns:a16="http://schemas.microsoft.com/office/drawing/2014/main" id="{DF3345ED-D1A2-C946-29B9-41DDBDAFE2E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181098" y="1551196"/>
            <a:ext cx="5504634" cy="3054307"/>
          </a:xfrm>
          <a:prstGeom prst="rect">
            <a:avLst/>
          </a:prstGeom>
        </p:spPr>
      </p:pic>
      <p:sp>
        <p:nvSpPr>
          <p:cNvPr id="3" name="Text 1">
            <a:extLst>
              <a:ext uri="{FF2B5EF4-FFF2-40B4-BE49-F238E27FC236}">
                <a16:creationId xmlns:a16="http://schemas.microsoft.com/office/drawing/2014/main" id="{C3EBADFE-C1CB-984F-F998-45C7F911FC5F}"/>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BOXABL Solves</a:t>
            </a:r>
          </a:p>
        </p:txBody>
      </p:sp>
      <p:sp>
        <p:nvSpPr>
          <p:cNvPr id="11" name="Shape 0">
            <a:extLst>
              <a:ext uri="{FF2B5EF4-FFF2-40B4-BE49-F238E27FC236}">
                <a16:creationId xmlns:a16="http://schemas.microsoft.com/office/drawing/2014/main" id="{C60AAFDE-50CA-EF83-AFAF-7E38B50EBE3E}"/>
              </a:ext>
            </a:extLst>
          </p:cNvPr>
          <p:cNvSpPr/>
          <p:nvPr/>
        </p:nvSpPr>
        <p:spPr>
          <a:xfrm>
            <a:off x="0" y="0"/>
            <a:ext cx="9144000" cy="54864"/>
          </a:xfrm>
          <a:prstGeom prst="rect">
            <a:avLst/>
          </a:prstGeom>
          <a:solidFill>
            <a:srgbClr val="FFA400"/>
          </a:solidFill>
          <a:ln/>
        </p:spPr>
        <p:txBody>
          <a:bodyPr/>
          <a:lstStyle/>
          <a:p>
            <a:endParaRPr lang="en-US" dirty="0"/>
          </a:p>
        </p:txBody>
      </p:sp>
      <p:sp>
        <p:nvSpPr>
          <p:cNvPr id="16" name="TextBox 15">
            <a:extLst>
              <a:ext uri="{FF2B5EF4-FFF2-40B4-BE49-F238E27FC236}">
                <a16:creationId xmlns:a16="http://schemas.microsoft.com/office/drawing/2014/main" id="{8F1A44A5-C15C-A909-4224-6157B9C42620}"/>
              </a:ext>
            </a:extLst>
          </p:cNvPr>
          <p:cNvSpPr txBox="1"/>
          <p:nvPr/>
        </p:nvSpPr>
        <p:spPr>
          <a:xfrm>
            <a:off x="370006" y="947688"/>
            <a:ext cx="8716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Calibri"/>
                <a:cs typeface="Arial"/>
              </a:rPr>
              <a:t>Homes are typically 70% empty space, 30% fitted space. BOXABL folds the empty space to ship nationally, enabling factory mass production. Engineered to ship two units in one load—maximizing space and cutting typical factory shipping costs.</a:t>
            </a:r>
            <a:endParaRPr lang="en-US" dirty="0">
              <a:ea typeface="Calibri"/>
              <a:cs typeface="Calibri"/>
            </a:endParaRPr>
          </a:p>
        </p:txBody>
      </p:sp>
      <p:sp>
        <p:nvSpPr>
          <p:cNvPr id="6" name="Shape 23">
            <a:extLst>
              <a:ext uri="{FF2B5EF4-FFF2-40B4-BE49-F238E27FC236}">
                <a16:creationId xmlns:a16="http://schemas.microsoft.com/office/drawing/2014/main" id="{5B36275B-4853-84DC-FFAE-C0469516018D}"/>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13" name="Text 26">
            <a:extLst>
              <a:ext uri="{FF2B5EF4-FFF2-40B4-BE49-F238E27FC236}">
                <a16:creationId xmlns:a16="http://schemas.microsoft.com/office/drawing/2014/main" id="{6E1E4A68-5CB2-97F8-F6E6-FA99E79E98B4}"/>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4</a:t>
            </a:r>
            <a:endParaRPr lang="en-US" sz="700" dirty="0"/>
          </a:p>
        </p:txBody>
      </p:sp>
      <p:pic>
        <p:nvPicPr>
          <p:cNvPr id="14" name="Picture 13" descr="A white truck with a white cover on the back&#10;&#10;AI-generated content may be incorrect.">
            <a:extLst>
              <a:ext uri="{FF2B5EF4-FFF2-40B4-BE49-F238E27FC236}">
                <a16:creationId xmlns:a16="http://schemas.microsoft.com/office/drawing/2014/main" id="{DBFFA299-5712-652C-931B-935C07628B04}"/>
              </a:ext>
            </a:extLst>
          </p:cNvPr>
          <p:cNvPicPr>
            <a:picLocks noChangeAspect="1"/>
          </p:cNvPicPr>
          <p:nvPr/>
        </p:nvPicPr>
        <p:blipFill>
          <a:blip r:embed="rId6"/>
          <a:srcRect l="5419" t="2035" r="12823" b="828"/>
          <a:stretch>
            <a:fillRect/>
          </a:stretch>
        </p:blipFill>
        <p:spPr>
          <a:xfrm>
            <a:off x="447594" y="3115805"/>
            <a:ext cx="2197448" cy="1489698"/>
          </a:xfrm>
          <a:prstGeom prst="rect">
            <a:avLst/>
          </a:prstGeom>
          <a:effectLst/>
        </p:spPr>
      </p:pic>
      <p:sp>
        <p:nvSpPr>
          <p:cNvPr id="5" name="Text 2">
            <a:extLst>
              <a:ext uri="{FF2B5EF4-FFF2-40B4-BE49-F238E27FC236}">
                <a16:creationId xmlns:a16="http://schemas.microsoft.com/office/drawing/2014/main" id="{E5C4B2E1-C86D-C872-C8D5-5952B0DBC94B}"/>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#1 Shipping</a:t>
            </a:r>
            <a:endParaRPr lang="en-US" dirty="0"/>
          </a:p>
        </p:txBody>
      </p:sp>
      <p:pic>
        <p:nvPicPr>
          <p:cNvPr id="4" name="Picture 3" descr="A blueprint of a house&#10;&#10;AI-generated content may be incorrect.">
            <a:extLst>
              <a:ext uri="{FF2B5EF4-FFF2-40B4-BE49-F238E27FC236}">
                <a16:creationId xmlns:a16="http://schemas.microsoft.com/office/drawing/2014/main" id="{D4175052-4962-98C7-9EA4-997C7E83E26E}"/>
              </a:ext>
            </a:extLst>
          </p:cNvPr>
          <p:cNvPicPr>
            <a:picLocks noChangeAspect="1"/>
          </p:cNvPicPr>
          <p:nvPr/>
        </p:nvPicPr>
        <p:blipFill>
          <a:blip r:embed="rId7"/>
          <a:srcRect t="19278"/>
          <a:stretch>
            <a:fillRect/>
          </a:stretch>
        </p:blipFill>
        <p:spPr>
          <a:xfrm>
            <a:off x="-1049966" y="1377456"/>
            <a:ext cx="5134641" cy="2317359"/>
          </a:xfrm>
          <a:prstGeom prst="rect">
            <a:avLst/>
          </a:prstGeom>
        </p:spPr>
      </p:pic>
      <p:sp>
        <p:nvSpPr>
          <p:cNvPr id="2" name="Text 24">
            <a:extLst>
              <a:ext uri="{FF2B5EF4-FFF2-40B4-BE49-F238E27FC236}">
                <a16:creationId xmlns:a16="http://schemas.microsoft.com/office/drawing/2014/main" id="{A8B48EEC-8987-2E20-9810-635D28AE1292}"/>
              </a:ext>
            </a:extLst>
          </p:cNvPr>
          <p:cNvSpPr/>
          <p:nvPr/>
        </p:nvSpPr>
        <p:spPr>
          <a:xfrm>
            <a:off x="457199"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  Source: </a:t>
            </a:r>
            <a:r>
              <a:rPr lang="en-US" sz="700" dirty="0">
                <a:solidFill>
                  <a:srgbClr val="94A3B8"/>
                </a:solidFill>
                <a:latin typeface="Arial" pitchFamily="34" charset="0"/>
                <a:ea typeface="Arial" pitchFamily="34" charset="-122"/>
                <a:cs typeface="Arial" pitchFamily="34" charset="-120"/>
                <a:hlinkClick r:id="rId8"/>
              </a:rPr>
              <a:t>Construction Genius</a:t>
            </a:r>
            <a:endParaRPr lang="en-US" sz="700" dirty="0"/>
          </a:p>
        </p:txBody>
      </p:sp>
      <p:sp>
        <p:nvSpPr>
          <p:cNvPr id="8" name="TextBox 7">
            <a:extLst>
              <a:ext uri="{FF2B5EF4-FFF2-40B4-BE49-F238E27FC236}">
                <a16:creationId xmlns:a16="http://schemas.microsoft.com/office/drawing/2014/main" id="{C7E2A35C-FEE6-07C8-A4FE-91498333EBEC}"/>
              </a:ext>
            </a:extLst>
          </p:cNvPr>
          <p:cNvSpPr txBox="1"/>
          <p:nvPr/>
        </p:nvSpPr>
        <p:spPr>
          <a:xfrm>
            <a:off x="848759" y="2959229"/>
            <a:ext cx="574398"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dirty="0">
                <a:solidFill>
                  <a:schemeClr val="bg1">
                    <a:lumMod val="50000"/>
                  </a:schemeClr>
                </a:solidFill>
                <a:latin typeface="Arial"/>
                <a:cs typeface="Arial"/>
              </a:rPr>
              <a:t>Unfolded</a:t>
            </a:r>
            <a:endParaRPr lang="en-US" sz="700" dirty="0">
              <a:solidFill>
                <a:schemeClr val="bg1">
                  <a:lumMod val="50000"/>
                </a:schemeClr>
              </a:solidFill>
            </a:endParaRPr>
          </a:p>
        </p:txBody>
      </p:sp>
      <p:sp>
        <p:nvSpPr>
          <p:cNvPr id="9" name="TextBox 8">
            <a:extLst>
              <a:ext uri="{FF2B5EF4-FFF2-40B4-BE49-F238E27FC236}">
                <a16:creationId xmlns:a16="http://schemas.microsoft.com/office/drawing/2014/main" id="{A3AFE24A-9CC1-4E80-3537-540F1475CD7C}"/>
              </a:ext>
            </a:extLst>
          </p:cNvPr>
          <p:cNvSpPr txBox="1"/>
          <p:nvPr/>
        </p:nvSpPr>
        <p:spPr>
          <a:xfrm>
            <a:off x="1906382" y="2950054"/>
            <a:ext cx="574398"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dirty="0">
                <a:solidFill>
                  <a:schemeClr val="bg1">
                    <a:lumMod val="50000"/>
                  </a:schemeClr>
                </a:solidFill>
                <a:latin typeface="Arial"/>
                <a:cs typeface="Arial"/>
              </a:rPr>
              <a:t>Folded</a:t>
            </a:r>
            <a:endParaRPr lang="en-US" sz="700" dirty="0">
              <a:solidFill>
                <a:schemeClr val="bg1">
                  <a:lumMod val="50000"/>
                </a:schemeClr>
              </a:solidFill>
            </a:endParaRPr>
          </a:p>
        </p:txBody>
      </p:sp>
    </p:spTree>
    <p:extLst>
      <p:ext uri="{BB962C8B-B14F-4D97-AF65-F5344CB8AC3E}">
        <p14:creationId xmlns:p14="http://schemas.microsoft.com/office/powerpoint/2010/main" val="620361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34"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vol="96970" mute="1">
                <p:cTn id="12" fill="hold" display="0">
                  <p:stCondLst>
                    <p:cond delay="indefinite"/>
                  </p:stCondLst>
                </p:cTn>
                <p:tgtEl>
                  <p:spTgt spid="15"/>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3583693A-686F-5C57-F42B-E2014AE663FC}"/>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FE06DB26-1C2F-2825-E8C0-FB62DB795E5E}"/>
              </a:ext>
            </a:extLst>
          </p:cNvPr>
          <p:cNvPicPr>
            <a:picLocks noChangeAspect="1"/>
          </p:cNvPicPr>
          <p:nvPr/>
        </p:nvPicPr>
        <p:blipFill>
          <a:blip r:embed="rId3"/>
          <a:stretch>
            <a:fillRect/>
          </a:stretch>
        </p:blipFill>
        <p:spPr>
          <a:xfrm rot="20802015">
            <a:off x="6728314" y="-151200"/>
            <a:ext cx="2728858" cy="1534983"/>
          </a:xfrm>
          <a:prstGeom prst="rect">
            <a:avLst/>
          </a:prstGeom>
        </p:spPr>
      </p:pic>
      <p:sp>
        <p:nvSpPr>
          <p:cNvPr id="3" name="Text 1">
            <a:extLst>
              <a:ext uri="{FF2B5EF4-FFF2-40B4-BE49-F238E27FC236}">
                <a16:creationId xmlns:a16="http://schemas.microsoft.com/office/drawing/2014/main" id="{9FAED6DD-678E-59A0-965F-A96C64B06D59}"/>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BOXABL Solves</a:t>
            </a:r>
          </a:p>
        </p:txBody>
      </p:sp>
      <p:sp>
        <p:nvSpPr>
          <p:cNvPr id="4" name="Text 2">
            <a:extLst>
              <a:ext uri="{FF2B5EF4-FFF2-40B4-BE49-F238E27FC236}">
                <a16:creationId xmlns:a16="http://schemas.microsoft.com/office/drawing/2014/main" id="{7951CAA1-8884-DBA1-7A5B-9FE55E81F286}"/>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#2 Three Modules on the Production Line</a:t>
            </a:r>
            <a:endParaRPr lang="en-US" dirty="0"/>
          </a:p>
        </p:txBody>
      </p:sp>
      <p:sp>
        <p:nvSpPr>
          <p:cNvPr id="11" name="Shape 0">
            <a:extLst>
              <a:ext uri="{FF2B5EF4-FFF2-40B4-BE49-F238E27FC236}">
                <a16:creationId xmlns:a16="http://schemas.microsoft.com/office/drawing/2014/main" id="{7F243342-777E-4F60-50A0-D88DDBF95726}"/>
              </a:ext>
            </a:extLst>
          </p:cNvPr>
          <p:cNvSpPr/>
          <p:nvPr/>
        </p:nvSpPr>
        <p:spPr>
          <a:xfrm>
            <a:off x="0" y="0"/>
            <a:ext cx="9144000" cy="54864"/>
          </a:xfrm>
          <a:prstGeom prst="rect">
            <a:avLst/>
          </a:prstGeom>
          <a:solidFill>
            <a:srgbClr val="FFA400"/>
          </a:solidFill>
          <a:ln/>
        </p:spPr>
        <p:txBody>
          <a:bodyPr/>
          <a:lstStyle/>
          <a:p>
            <a:endParaRPr lang="en-US" dirty="0"/>
          </a:p>
        </p:txBody>
      </p:sp>
      <p:sp>
        <p:nvSpPr>
          <p:cNvPr id="16" name="TextBox 15">
            <a:extLst>
              <a:ext uri="{FF2B5EF4-FFF2-40B4-BE49-F238E27FC236}">
                <a16:creationId xmlns:a16="http://schemas.microsoft.com/office/drawing/2014/main" id="{1F711AA0-1B82-A313-AA50-B1C3FD13635F}"/>
              </a:ext>
            </a:extLst>
          </p:cNvPr>
          <p:cNvSpPr txBox="1"/>
          <p:nvPr/>
        </p:nvSpPr>
        <p:spPr>
          <a:xfrm>
            <a:off x="370006" y="947688"/>
            <a:ext cx="87528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Calibri" panose="020F0502020204030204"/>
                <a:cs typeface="Arial"/>
              </a:rPr>
              <a:t>Only three standardized building modules enable ultra-fast linear manufacturing. </a:t>
            </a:r>
          </a:p>
          <a:p>
            <a:r>
              <a:rPr lang="en-US" sz="1200" dirty="0">
                <a:latin typeface="Arial"/>
                <a:ea typeface="Calibri" panose="020F0502020204030204"/>
                <a:cs typeface="Arial"/>
              </a:rPr>
              <a:t>Tesla builds a car every 40 seconds. Homes are far less complicated. This is the power of the standardized production line.</a:t>
            </a:r>
            <a:endParaRPr lang="en-US" dirty="0">
              <a:latin typeface="Arial"/>
              <a:ea typeface="Calibri" panose="020F0502020204030204"/>
              <a:cs typeface="Arial"/>
            </a:endParaRPr>
          </a:p>
        </p:txBody>
      </p:sp>
      <p:sp>
        <p:nvSpPr>
          <p:cNvPr id="6" name="Shape 23">
            <a:extLst>
              <a:ext uri="{FF2B5EF4-FFF2-40B4-BE49-F238E27FC236}">
                <a16:creationId xmlns:a16="http://schemas.microsoft.com/office/drawing/2014/main" id="{6B87CFA1-E61F-6279-E0D5-FA92BCEBD41B}"/>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13" name="Text 26">
            <a:extLst>
              <a:ext uri="{FF2B5EF4-FFF2-40B4-BE49-F238E27FC236}">
                <a16:creationId xmlns:a16="http://schemas.microsoft.com/office/drawing/2014/main" id="{94536FA9-5E7E-97EB-E996-1BE071D4A701}"/>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5</a:t>
            </a:r>
            <a:endParaRPr lang="en-US" sz="700" dirty="0"/>
          </a:p>
        </p:txBody>
      </p:sp>
      <p:pic>
        <p:nvPicPr>
          <p:cNvPr id="9" name="Picture 8" descr="A warehouse with stacks of white boxes&#10;&#10;AI-generated content may be incorrect.">
            <a:extLst>
              <a:ext uri="{FF2B5EF4-FFF2-40B4-BE49-F238E27FC236}">
                <a16:creationId xmlns:a16="http://schemas.microsoft.com/office/drawing/2014/main" id="{B9D7B226-6DCB-BDE9-1D7B-8DF861F51D36}"/>
              </a:ext>
            </a:extLst>
          </p:cNvPr>
          <p:cNvPicPr>
            <a:picLocks noChangeAspect="1"/>
          </p:cNvPicPr>
          <p:nvPr/>
        </p:nvPicPr>
        <p:blipFill>
          <a:blip r:embed="rId4"/>
          <a:srcRect l="7193" t="-48" r="9124" b="1131"/>
          <a:stretch>
            <a:fillRect/>
          </a:stretch>
        </p:blipFill>
        <p:spPr>
          <a:xfrm>
            <a:off x="467952" y="1676544"/>
            <a:ext cx="3983826" cy="2689419"/>
          </a:xfrm>
          <a:prstGeom prst="rect">
            <a:avLst/>
          </a:prstGeom>
          <a:effectLst/>
        </p:spPr>
      </p:pic>
      <p:pic>
        <p:nvPicPr>
          <p:cNvPr id="14" name="Picture 13" descr="A row of white containers in a factory&#10;&#10;AI-generated content may be incorrect.">
            <a:extLst>
              <a:ext uri="{FF2B5EF4-FFF2-40B4-BE49-F238E27FC236}">
                <a16:creationId xmlns:a16="http://schemas.microsoft.com/office/drawing/2014/main" id="{E3F668B7-402F-412B-6979-4FB5177410FA}"/>
              </a:ext>
            </a:extLst>
          </p:cNvPr>
          <p:cNvPicPr>
            <a:picLocks noChangeAspect="1"/>
          </p:cNvPicPr>
          <p:nvPr/>
        </p:nvPicPr>
        <p:blipFill>
          <a:blip r:embed="rId5"/>
          <a:srcRect l="13224" t="5973" r="5290" b="9056"/>
          <a:stretch>
            <a:fillRect/>
          </a:stretch>
        </p:blipFill>
        <p:spPr>
          <a:xfrm>
            <a:off x="4726442" y="1677080"/>
            <a:ext cx="3949606" cy="2696664"/>
          </a:xfrm>
          <a:prstGeom prst="rect">
            <a:avLst/>
          </a:prstGeom>
          <a:effectLst/>
        </p:spPr>
      </p:pic>
      <p:sp>
        <p:nvSpPr>
          <p:cNvPr id="19" name="TextBox 18">
            <a:extLst>
              <a:ext uri="{FF2B5EF4-FFF2-40B4-BE49-F238E27FC236}">
                <a16:creationId xmlns:a16="http://schemas.microsoft.com/office/drawing/2014/main" id="{AD2B688D-C3E2-0E98-7070-324D263AB46B}"/>
              </a:ext>
            </a:extLst>
          </p:cNvPr>
          <p:cNvSpPr txBox="1"/>
          <p:nvPr/>
        </p:nvSpPr>
        <p:spPr>
          <a:xfrm>
            <a:off x="8950712" y="2616820"/>
            <a:ext cx="184731" cy="369332"/>
          </a:xfrm>
          <a:prstGeom prst="rect">
            <a:avLst/>
          </a:prstGeom>
          <a:noFill/>
        </p:spPr>
        <p:txBody>
          <a:bodyPr wrap="none" rtlCol="0">
            <a:spAutoFit/>
          </a:bodyPr>
          <a:lstStyle/>
          <a:p>
            <a:endParaRPr lang="en-US" dirty="0"/>
          </a:p>
        </p:txBody>
      </p:sp>
      <p:sp>
        <p:nvSpPr>
          <p:cNvPr id="2" name="Text 24">
            <a:extLst>
              <a:ext uri="{FF2B5EF4-FFF2-40B4-BE49-F238E27FC236}">
                <a16:creationId xmlns:a16="http://schemas.microsoft.com/office/drawing/2014/main" id="{BBC9E0A9-557C-A8D7-8C22-BADC172CC1DD}"/>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  Source: </a:t>
            </a:r>
            <a:r>
              <a:rPr lang="en-US" sz="700" dirty="0">
                <a:solidFill>
                  <a:srgbClr val="94A3B8"/>
                </a:solidFill>
                <a:latin typeface="Arial" pitchFamily="34" charset="0"/>
                <a:ea typeface="Arial" pitchFamily="34" charset="-122"/>
                <a:cs typeface="Arial" pitchFamily="34" charset="-120"/>
                <a:hlinkClick r:id="rId6"/>
              </a:rPr>
              <a:t>InsideEvs</a:t>
            </a:r>
            <a:endParaRPr lang="en-US" sz="700" dirty="0"/>
          </a:p>
        </p:txBody>
      </p:sp>
    </p:spTree>
    <p:extLst>
      <p:ext uri="{BB962C8B-B14F-4D97-AF65-F5344CB8AC3E}">
        <p14:creationId xmlns:p14="http://schemas.microsoft.com/office/powerpoint/2010/main" val="1815027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281CE079-7AB2-37A7-83FC-BCC5B74F51E8}"/>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2006FE82-98BC-3FDE-FF5B-4FF752AA6057}"/>
              </a:ext>
            </a:extLst>
          </p:cNvPr>
          <p:cNvPicPr>
            <a:picLocks noChangeAspect="1"/>
          </p:cNvPicPr>
          <p:nvPr/>
        </p:nvPicPr>
        <p:blipFill>
          <a:blip r:embed="rId3"/>
          <a:srcRect l="-23419" t="12119" r="1" b="14224"/>
          <a:stretch>
            <a:fillRect/>
          </a:stretch>
        </p:blipFill>
        <p:spPr>
          <a:xfrm>
            <a:off x="3671296" y="1937853"/>
            <a:ext cx="3610943" cy="2476483"/>
          </a:xfrm>
          <a:prstGeom prst="rect">
            <a:avLst/>
          </a:prstGeom>
        </p:spPr>
      </p:pic>
      <p:pic>
        <p:nvPicPr>
          <p:cNvPr id="22" name="Picture 21">
            <a:extLst>
              <a:ext uri="{FF2B5EF4-FFF2-40B4-BE49-F238E27FC236}">
                <a16:creationId xmlns:a16="http://schemas.microsoft.com/office/drawing/2014/main" id="{B382578F-CE72-3A82-5AE2-CCD9B004B80E}"/>
              </a:ext>
            </a:extLst>
          </p:cNvPr>
          <p:cNvPicPr>
            <a:picLocks noChangeAspect="1"/>
          </p:cNvPicPr>
          <p:nvPr/>
        </p:nvPicPr>
        <p:blipFill>
          <a:blip r:embed="rId4"/>
          <a:srcRect l="43790" t="23572" r="27099" b="31406"/>
          <a:stretch>
            <a:fillRect/>
          </a:stretch>
        </p:blipFill>
        <p:spPr>
          <a:xfrm>
            <a:off x="1673183" y="1464488"/>
            <a:ext cx="2833731" cy="2465193"/>
          </a:xfrm>
          <a:prstGeom prst="rect">
            <a:avLst/>
          </a:prstGeom>
        </p:spPr>
      </p:pic>
      <p:sp>
        <p:nvSpPr>
          <p:cNvPr id="3" name="Text 1">
            <a:extLst>
              <a:ext uri="{FF2B5EF4-FFF2-40B4-BE49-F238E27FC236}">
                <a16:creationId xmlns:a16="http://schemas.microsoft.com/office/drawing/2014/main" id="{59E130C8-8845-DA41-BB90-66F4DBF47D14}"/>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BOXABL Solves</a:t>
            </a:r>
          </a:p>
        </p:txBody>
      </p:sp>
      <p:sp>
        <p:nvSpPr>
          <p:cNvPr id="4" name="Text 2">
            <a:extLst>
              <a:ext uri="{FF2B5EF4-FFF2-40B4-BE49-F238E27FC236}">
                <a16:creationId xmlns:a16="http://schemas.microsoft.com/office/drawing/2014/main" id="{730DA5EB-2CE2-8E47-8A71-E0FC8C014B7F}"/>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#3 Three Modules Can Make Any Shape </a:t>
            </a:r>
            <a:endParaRPr lang="en-US" dirty="0"/>
          </a:p>
        </p:txBody>
      </p:sp>
      <p:sp>
        <p:nvSpPr>
          <p:cNvPr id="11" name="Shape 0">
            <a:extLst>
              <a:ext uri="{FF2B5EF4-FFF2-40B4-BE49-F238E27FC236}">
                <a16:creationId xmlns:a16="http://schemas.microsoft.com/office/drawing/2014/main" id="{2B07AC41-5108-89CE-394E-E7F096CD3C34}"/>
              </a:ext>
            </a:extLst>
          </p:cNvPr>
          <p:cNvSpPr/>
          <p:nvPr/>
        </p:nvSpPr>
        <p:spPr>
          <a:xfrm>
            <a:off x="0" y="0"/>
            <a:ext cx="9144000" cy="54864"/>
          </a:xfrm>
          <a:prstGeom prst="rect">
            <a:avLst/>
          </a:prstGeom>
          <a:solidFill>
            <a:srgbClr val="FFA400"/>
          </a:solidFill>
          <a:ln/>
        </p:spPr>
        <p:txBody>
          <a:bodyPr/>
          <a:lstStyle/>
          <a:p>
            <a:endParaRPr lang="en-US" dirty="0"/>
          </a:p>
        </p:txBody>
      </p:sp>
      <p:sp>
        <p:nvSpPr>
          <p:cNvPr id="16" name="TextBox 15">
            <a:extLst>
              <a:ext uri="{FF2B5EF4-FFF2-40B4-BE49-F238E27FC236}">
                <a16:creationId xmlns:a16="http://schemas.microsoft.com/office/drawing/2014/main" id="{D0644DEA-F4CD-C94F-F040-648F37EB4C59}"/>
              </a:ext>
            </a:extLst>
          </p:cNvPr>
          <p:cNvSpPr txBox="1"/>
          <p:nvPr/>
        </p:nvSpPr>
        <p:spPr>
          <a:xfrm>
            <a:off x="370006" y="947688"/>
            <a:ext cx="831228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The three standardized building modules can build any residential configuration from a Casita to a large home.</a:t>
            </a:r>
            <a:endParaRPr lang="en-US" dirty="0"/>
          </a:p>
        </p:txBody>
      </p:sp>
      <p:sp>
        <p:nvSpPr>
          <p:cNvPr id="6" name="Shape 23">
            <a:extLst>
              <a:ext uri="{FF2B5EF4-FFF2-40B4-BE49-F238E27FC236}">
                <a16:creationId xmlns:a16="http://schemas.microsoft.com/office/drawing/2014/main" id="{F67EF93D-D4D7-87AD-48E9-81CB8C23077E}"/>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13" name="Text 26">
            <a:extLst>
              <a:ext uri="{FF2B5EF4-FFF2-40B4-BE49-F238E27FC236}">
                <a16:creationId xmlns:a16="http://schemas.microsoft.com/office/drawing/2014/main" id="{C8DC194A-984E-4AE6-DDCA-57AE0AE5928C}"/>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6</a:t>
            </a:r>
            <a:endParaRPr lang="en-US" sz="700" dirty="0"/>
          </a:p>
        </p:txBody>
      </p:sp>
      <p:sp>
        <p:nvSpPr>
          <p:cNvPr id="8" name="TextBox 7">
            <a:extLst>
              <a:ext uri="{FF2B5EF4-FFF2-40B4-BE49-F238E27FC236}">
                <a16:creationId xmlns:a16="http://schemas.microsoft.com/office/drawing/2014/main" id="{C5F6D073-C334-7E87-F4E5-3AC0FC459E88}"/>
              </a:ext>
            </a:extLst>
          </p:cNvPr>
          <p:cNvSpPr txBox="1"/>
          <p:nvPr/>
        </p:nvSpPr>
        <p:spPr>
          <a:xfrm>
            <a:off x="3287032" y="2460359"/>
            <a:ext cx="8314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dirty="0">
                <a:solidFill>
                  <a:schemeClr val="bg1">
                    <a:lumMod val="50000"/>
                  </a:schemeClr>
                </a:solidFill>
                <a:latin typeface="Arial"/>
                <a:cs typeface="Arial"/>
              </a:rPr>
              <a:t>Townhomes</a:t>
            </a:r>
          </a:p>
          <a:p>
            <a:pPr algn="ctr"/>
            <a:r>
              <a:rPr lang="en-US" sz="700" dirty="0">
                <a:solidFill>
                  <a:schemeClr val="bg1">
                    <a:lumMod val="50000"/>
                  </a:schemeClr>
                </a:solidFill>
                <a:latin typeface="Arial"/>
                <a:cs typeface="Arial"/>
              </a:rPr>
              <a:t>1,200-2,400sqft</a:t>
            </a:r>
            <a:endParaRPr lang="en-US" sz="700" dirty="0">
              <a:solidFill>
                <a:schemeClr val="bg1">
                  <a:lumMod val="50000"/>
                </a:schemeClr>
              </a:solidFill>
            </a:endParaRPr>
          </a:p>
        </p:txBody>
      </p:sp>
      <p:sp>
        <p:nvSpPr>
          <p:cNvPr id="9" name="TextBox 8">
            <a:extLst>
              <a:ext uri="{FF2B5EF4-FFF2-40B4-BE49-F238E27FC236}">
                <a16:creationId xmlns:a16="http://schemas.microsoft.com/office/drawing/2014/main" id="{C714896F-B7B1-189B-2506-479A81C9B30D}"/>
              </a:ext>
            </a:extLst>
          </p:cNvPr>
          <p:cNvSpPr txBox="1"/>
          <p:nvPr/>
        </p:nvSpPr>
        <p:spPr>
          <a:xfrm>
            <a:off x="564315" y="3809453"/>
            <a:ext cx="8215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dirty="0">
                <a:solidFill>
                  <a:schemeClr val="bg1">
                    <a:lumMod val="50000"/>
                  </a:schemeClr>
                </a:solidFill>
                <a:latin typeface="Arial"/>
                <a:cs typeface="Arial"/>
              </a:rPr>
              <a:t>Single Family</a:t>
            </a:r>
          </a:p>
          <a:p>
            <a:pPr algn="ctr"/>
            <a:r>
              <a:rPr lang="en-US" sz="700" dirty="0">
                <a:solidFill>
                  <a:schemeClr val="bg1">
                    <a:lumMod val="50000"/>
                  </a:schemeClr>
                </a:solidFill>
                <a:latin typeface="Arial"/>
                <a:cs typeface="Arial"/>
              </a:rPr>
              <a:t>2,000-4,000sqft</a:t>
            </a:r>
            <a:endParaRPr lang="en-US" sz="700" dirty="0">
              <a:solidFill>
                <a:schemeClr val="bg1">
                  <a:lumMod val="50000"/>
                </a:schemeClr>
              </a:solidFill>
            </a:endParaRPr>
          </a:p>
        </p:txBody>
      </p:sp>
      <p:sp>
        <p:nvSpPr>
          <p:cNvPr id="12" name="TextBox 11">
            <a:extLst>
              <a:ext uri="{FF2B5EF4-FFF2-40B4-BE49-F238E27FC236}">
                <a16:creationId xmlns:a16="http://schemas.microsoft.com/office/drawing/2014/main" id="{9B88FC13-7D89-74D4-919C-FC377B0BDC5E}"/>
              </a:ext>
            </a:extLst>
          </p:cNvPr>
          <p:cNvSpPr txBox="1"/>
          <p:nvPr/>
        </p:nvSpPr>
        <p:spPr>
          <a:xfrm>
            <a:off x="2286671" y="3805088"/>
            <a:ext cx="1714157"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dirty="0">
                <a:solidFill>
                  <a:schemeClr val="bg1">
                    <a:lumMod val="50000"/>
                  </a:schemeClr>
                </a:solidFill>
                <a:latin typeface="Arial"/>
                <a:cs typeface="Arial"/>
              </a:rPr>
              <a:t>Large Single Family!</a:t>
            </a:r>
          </a:p>
          <a:p>
            <a:pPr algn="ctr"/>
            <a:r>
              <a:rPr lang="en-US" sz="700" dirty="0">
                <a:solidFill>
                  <a:schemeClr val="bg1">
                    <a:lumMod val="50000"/>
                  </a:schemeClr>
                </a:solidFill>
                <a:latin typeface="Arial"/>
                <a:cs typeface="Arial"/>
              </a:rPr>
              <a:t>4,000-8,400sqft </a:t>
            </a:r>
            <a:br>
              <a:rPr lang="en-US" sz="700" dirty="0">
                <a:solidFill>
                  <a:schemeClr val="bg1">
                    <a:lumMod val="50000"/>
                  </a:schemeClr>
                </a:solidFill>
                <a:latin typeface="Arial"/>
                <a:cs typeface="Arial"/>
              </a:rPr>
            </a:br>
            <a:r>
              <a:rPr lang="en-US" sz="700" dirty="0">
                <a:solidFill>
                  <a:schemeClr val="bg1">
                    <a:lumMod val="50000"/>
                  </a:schemeClr>
                </a:solidFill>
                <a:latin typeface="Arial"/>
                <a:cs typeface="Arial"/>
              </a:rPr>
              <a:t>(this configuration 8,400sqft)</a:t>
            </a:r>
            <a:endParaRPr lang="en-US" sz="700" dirty="0">
              <a:solidFill>
                <a:schemeClr val="bg1">
                  <a:lumMod val="50000"/>
                </a:schemeClr>
              </a:solidFill>
            </a:endParaRPr>
          </a:p>
        </p:txBody>
      </p:sp>
      <p:sp>
        <p:nvSpPr>
          <p:cNvPr id="14" name="TextBox 13">
            <a:extLst>
              <a:ext uri="{FF2B5EF4-FFF2-40B4-BE49-F238E27FC236}">
                <a16:creationId xmlns:a16="http://schemas.microsoft.com/office/drawing/2014/main" id="{299BF36D-9438-935A-8A2A-F66F8F3EDD33}"/>
              </a:ext>
            </a:extLst>
          </p:cNvPr>
          <p:cNvSpPr txBox="1"/>
          <p:nvPr/>
        </p:nvSpPr>
        <p:spPr>
          <a:xfrm>
            <a:off x="6889689" y="3821629"/>
            <a:ext cx="2029968"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dirty="0">
                <a:solidFill>
                  <a:schemeClr val="bg1">
                    <a:lumMod val="50000"/>
                  </a:schemeClr>
                </a:solidFill>
                <a:latin typeface="Arial"/>
                <a:cs typeface="Arial"/>
              </a:rPr>
              <a:t>Multi-Family Apartments</a:t>
            </a:r>
          </a:p>
          <a:p>
            <a:pPr algn="ctr"/>
            <a:r>
              <a:rPr lang="en-US" sz="700" dirty="0">
                <a:solidFill>
                  <a:schemeClr val="bg1">
                    <a:lumMod val="50000"/>
                  </a:schemeClr>
                </a:solidFill>
                <a:latin typeface="Arial"/>
                <a:cs typeface="Arial"/>
              </a:rPr>
              <a:t>20,000-200,000sqft</a:t>
            </a:r>
          </a:p>
          <a:p>
            <a:pPr algn="ctr"/>
            <a:r>
              <a:rPr lang="en-US" sz="700" dirty="0">
                <a:solidFill>
                  <a:schemeClr val="bg1">
                    <a:lumMod val="50000"/>
                  </a:schemeClr>
                </a:solidFill>
                <a:latin typeface="Arial"/>
                <a:cs typeface="Arial"/>
              </a:rPr>
              <a:t>(this configuration 55,000sqft)</a:t>
            </a:r>
            <a:endParaRPr lang="en-US" sz="700" dirty="0">
              <a:solidFill>
                <a:schemeClr val="bg1">
                  <a:lumMod val="50000"/>
                </a:schemeClr>
              </a:solidFill>
            </a:endParaRPr>
          </a:p>
        </p:txBody>
      </p:sp>
      <p:pic>
        <p:nvPicPr>
          <p:cNvPr id="2" name="Picture 1">
            <a:extLst>
              <a:ext uri="{FF2B5EF4-FFF2-40B4-BE49-F238E27FC236}">
                <a16:creationId xmlns:a16="http://schemas.microsoft.com/office/drawing/2014/main" id="{FE3A5397-CA6F-7789-5F33-EFA4FA4A285A}"/>
              </a:ext>
            </a:extLst>
          </p:cNvPr>
          <p:cNvPicPr>
            <a:picLocks noChangeAspect="1"/>
          </p:cNvPicPr>
          <p:nvPr/>
        </p:nvPicPr>
        <p:blipFill>
          <a:blip r:embed="rId4"/>
          <a:srcRect l="13647" t="44444" r="77653" b="31605"/>
          <a:stretch>
            <a:fillRect/>
          </a:stretch>
        </p:blipFill>
        <p:spPr>
          <a:xfrm>
            <a:off x="2802124" y="1296094"/>
            <a:ext cx="846846" cy="1311473"/>
          </a:xfrm>
          <a:prstGeom prst="rect">
            <a:avLst/>
          </a:prstGeom>
        </p:spPr>
      </p:pic>
      <p:pic>
        <p:nvPicPr>
          <p:cNvPr id="5" name="Picture 4">
            <a:extLst>
              <a:ext uri="{FF2B5EF4-FFF2-40B4-BE49-F238E27FC236}">
                <a16:creationId xmlns:a16="http://schemas.microsoft.com/office/drawing/2014/main" id="{01709331-557A-0C3E-9643-A3977A85998F}"/>
              </a:ext>
            </a:extLst>
          </p:cNvPr>
          <p:cNvPicPr>
            <a:picLocks noChangeAspect="1"/>
          </p:cNvPicPr>
          <p:nvPr/>
        </p:nvPicPr>
        <p:blipFill>
          <a:blip r:embed="rId4"/>
          <a:srcRect t="44444" r="84568" b="31605"/>
          <a:stretch>
            <a:fillRect/>
          </a:stretch>
        </p:blipFill>
        <p:spPr>
          <a:xfrm>
            <a:off x="-330280" y="1243271"/>
            <a:ext cx="1502139" cy="1311473"/>
          </a:xfrm>
          <a:prstGeom prst="rect">
            <a:avLst/>
          </a:prstGeom>
        </p:spPr>
      </p:pic>
      <p:pic>
        <p:nvPicPr>
          <p:cNvPr id="17" name="Picture 16">
            <a:extLst>
              <a:ext uri="{FF2B5EF4-FFF2-40B4-BE49-F238E27FC236}">
                <a16:creationId xmlns:a16="http://schemas.microsoft.com/office/drawing/2014/main" id="{257CB15C-9793-CE61-4201-AF8E6BACF62C}"/>
              </a:ext>
            </a:extLst>
          </p:cNvPr>
          <p:cNvPicPr>
            <a:picLocks noChangeAspect="1"/>
          </p:cNvPicPr>
          <p:nvPr/>
        </p:nvPicPr>
        <p:blipFill>
          <a:blip r:embed="rId4"/>
          <a:srcRect l="29418" t="44444" r="55820" b="31605"/>
          <a:stretch>
            <a:fillRect/>
          </a:stretch>
        </p:blipFill>
        <p:spPr>
          <a:xfrm>
            <a:off x="223906" y="2573621"/>
            <a:ext cx="1436918" cy="1311473"/>
          </a:xfrm>
          <a:prstGeom prst="rect">
            <a:avLst/>
          </a:prstGeom>
        </p:spPr>
      </p:pic>
      <p:pic>
        <p:nvPicPr>
          <p:cNvPr id="19" name="Picture 18">
            <a:extLst>
              <a:ext uri="{FF2B5EF4-FFF2-40B4-BE49-F238E27FC236}">
                <a16:creationId xmlns:a16="http://schemas.microsoft.com/office/drawing/2014/main" id="{4CA15F85-5AA4-BACE-C38B-F25FB258AD4E}"/>
              </a:ext>
            </a:extLst>
          </p:cNvPr>
          <p:cNvPicPr>
            <a:picLocks noChangeAspect="1"/>
          </p:cNvPicPr>
          <p:nvPr/>
        </p:nvPicPr>
        <p:blipFill>
          <a:blip r:embed="rId5"/>
          <a:stretch>
            <a:fillRect/>
          </a:stretch>
        </p:blipFill>
        <p:spPr>
          <a:xfrm>
            <a:off x="1277857" y="1251594"/>
            <a:ext cx="1529720" cy="1757902"/>
          </a:xfrm>
          <a:prstGeom prst="rect">
            <a:avLst/>
          </a:prstGeom>
        </p:spPr>
      </p:pic>
      <p:sp>
        <p:nvSpPr>
          <p:cNvPr id="21" name="TextBox 20">
            <a:extLst>
              <a:ext uri="{FF2B5EF4-FFF2-40B4-BE49-F238E27FC236}">
                <a16:creationId xmlns:a16="http://schemas.microsoft.com/office/drawing/2014/main" id="{DD3C0E3E-9253-634F-63E0-5E036F91AE8F}"/>
              </a:ext>
            </a:extLst>
          </p:cNvPr>
          <p:cNvSpPr txBox="1"/>
          <p:nvPr/>
        </p:nvSpPr>
        <p:spPr>
          <a:xfrm>
            <a:off x="1414823" y="2460358"/>
            <a:ext cx="116019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dirty="0">
                <a:solidFill>
                  <a:schemeClr val="bg1">
                    <a:lumMod val="50000"/>
                  </a:schemeClr>
                </a:solidFill>
                <a:latin typeface="Arial"/>
                <a:cs typeface="Arial"/>
              </a:rPr>
              <a:t>Ranches</a:t>
            </a:r>
          </a:p>
          <a:p>
            <a:pPr algn="ctr"/>
            <a:r>
              <a:rPr lang="en-US" sz="700" dirty="0">
                <a:solidFill>
                  <a:schemeClr val="bg1">
                    <a:lumMod val="50000"/>
                  </a:schemeClr>
                </a:solidFill>
                <a:latin typeface="Arial"/>
                <a:cs typeface="Arial"/>
              </a:rPr>
              <a:t>800-1,600sqft</a:t>
            </a:r>
            <a:endParaRPr lang="en-US" sz="700" dirty="0">
              <a:solidFill>
                <a:schemeClr val="bg1">
                  <a:lumMod val="50000"/>
                </a:schemeClr>
              </a:solidFill>
            </a:endParaRPr>
          </a:p>
        </p:txBody>
      </p:sp>
      <p:pic>
        <p:nvPicPr>
          <p:cNvPr id="23" name="Picture 22">
            <a:extLst>
              <a:ext uri="{FF2B5EF4-FFF2-40B4-BE49-F238E27FC236}">
                <a16:creationId xmlns:a16="http://schemas.microsoft.com/office/drawing/2014/main" id="{7CCBB6EE-E87B-C3B8-1CCC-8B7FCBF986A1}"/>
              </a:ext>
            </a:extLst>
          </p:cNvPr>
          <p:cNvPicPr>
            <a:picLocks noChangeAspect="1"/>
          </p:cNvPicPr>
          <p:nvPr/>
        </p:nvPicPr>
        <p:blipFill>
          <a:blip r:embed="rId4"/>
          <a:srcRect l="21161" t="44444" r="69584" b="31605"/>
          <a:stretch>
            <a:fillRect/>
          </a:stretch>
        </p:blipFill>
        <p:spPr>
          <a:xfrm>
            <a:off x="3756517" y="1278676"/>
            <a:ext cx="900822" cy="1311473"/>
          </a:xfrm>
          <a:prstGeom prst="rect">
            <a:avLst/>
          </a:prstGeom>
        </p:spPr>
      </p:pic>
      <p:sp>
        <p:nvSpPr>
          <p:cNvPr id="24" name="TextBox 23">
            <a:extLst>
              <a:ext uri="{FF2B5EF4-FFF2-40B4-BE49-F238E27FC236}">
                <a16:creationId xmlns:a16="http://schemas.microsoft.com/office/drawing/2014/main" id="{EE1BC465-168F-E139-40E3-D378C09FDED7}"/>
              </a:ext>
            </a:extLst>
          </p:cNvPr>
          <p:cNvSpPr txBox="1"/>
          <p:nvPr/>
        </p:nvSpPr>
        <p:spPr>
          <a:xfrm>
            <a:off x="110856" y="2460359"/>
            <a:ext cx="1160198"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dirty="0">
                <a:solidFill>
                  <a:schemeClr val="bg1">
                    <a:lumMod val="50000"/>
                  </a:schemeClr>
                </a:solidFill>
                <a:latin typeface="Arial"/>
                <a:cs typeface="Arial"/>
              </a:rPr>
              <a:t>Casita</a:t>
            </a:r>
            <a:br>
              <a:rPr lang="en-US" sz="700" dirty="0">
                <a:solidFill>
                  <a:schemeClr val="bg1">
                    <a:lumMod val="50000"/>
                  </a:schemeClr>
                </a:solidFill>
                <a:latin typeface="Arial"/>
                <a:cs typeface="Arial"/>
              </a:rPr>
            </a:br>
            <a:r>
              <a:rPr lang="en-US" sz="700" dirty="0">
                <a:solidFill>
                  <a:schemeClr val="bg1">
                    <a:lumMod val="50000"/>
                  </a:schemeClr>
                </a:solidFill>
                <a:latin typeface="Arial"/>
                <a:cs typeface="Arial"/>
              </a:rPr>
              <a:t>Backyard ADU</a:t>
            </a:r>
          </a:p>
          <a:p>
            <a:pPr algn="ctr"/>
            <a:r>
              <a:rPr lang="en-US" sz="700" dirty="0">
                <a:solidFill>
                  <a:schemeClr val="bg1">
                    <a:lumMod val="50000"/>
                  </a:schemeClr>
                </a:solidFill>
                <a:latin typeface="Arial"/>
                <a:cs typeface="Arial"/>
              </a:rPr>
              <a:t>400-800sqft</a:t>
            </a:r>
            <a:endParaRPr lang="en-US" sz="700" dirty="0">
              <a:solidFill>
                <a:schemeClr val="bg1">
                  <a:lumMod val="50000"/>
                </a:schemeClr>
              </a:solidFill>
            </a:endParaRPr>
          </a:p>
        </p:txBody>
      </p:sp>
      <p:sp>
        <p:nvSpPr>
          <p:cNvPr id="27" name="TextBox 26">
            <a:extLst>
              <a:ext uri="{FF2B5EF4-FFF2-40B4-BE49-F238E27FC236}">
                <a16:creationId xmlns:a16="http://schemas.microsoft.com/office/drawing/2014/main" id="{7095D56F-5ABD-3450-7AB4-E05A571DE7F7}"/>
              </a:ext>
            </a:extLst>
          </p:cNvPr>
          <p:cNvSpPr txBox="1"/>
          <p:nvPr/>
        </p:nvSpPr>
        <p:spPr>
          <a:xfrm>
            <a:off x="4909514" y="3821629"/>
            <a:ext cx="1798060" cy="415498"/>
          </a:xfrm>
          <a:prstGeom prst="rect">
            <a:avLst/>
          </a:prstGeom>
          <a:noFill/>
        </p:spPr>
        <p:txBody>
          <a:bodyPr wrap="square">
            <a:spAutoFit/>
          </a:bodyPr>
          <a:lstStyle/>
          <a:p>
            <a:pPr algn="ctr"/>
            <a:r>
              <a:rPr lang="en-US" sz="700" dirty="0">
                <a:solidFill>
                  <a:schemeClr val="bg1">
                    <a:lumMod val="50000"/>
                  </a:schemeClr>
                </a:solidFill>
                <a:latin typeface="Arial"/>
                <a:cs typeface="Arial"/>
              </a:rPr>
              <a:t>Hotel – Condotel – Mixed Use</a:t>
            </a:r>
            <a:br>
              <a:rPr lang="en-US" sz="700" dirty="0">
                <a:solidFill>
                  <a:schemeClr val="bg1">
                    <a:lumMod val="50000"/>
                  </a:schemeClr>
                </a:solidFill>
                <a:latin typeface="Arial"/>
                <a:cs typeface="Arial"/>
              </a:rPr>
            </a:br>
            <a:r>
              <a:rPr lang="en-US" sz="700" dirty="0">
                <a:solidFill>
                  <a:schemeClr val="bg1">
                    <a:lumMod val="50000"/>
                  </a:schemeClr>
                </a:solidFill>
                <a:latin typeface="Arial"/>
                <a:cs typeface="Arial"/>
              </a:rPr>
              <a:t>20,000-200,000</a:t>
            </a:r>
            <a:br>
              <a:rPr lang="en-US" sz="700" dirty="0">
                <a:solidFill>
                  <a:schemeClr val="bg1">
                    <a:lumMod val="50000"/>
                  </a:schemeClr>
                </a:solidFill>
                <a:latin typeface="Arial"/>
                <a:cs typeface="Arial"/>
              </a:rPr>
            </a:br>
            <a:r>
              <a:rPr lang="en-US" sz="700" dirty="0">
                <a:solidFill>
                  <a:schemeClr val="bg1">
                    <a:lumMod val="50000"/>
                  </a:schemeClr>
                </a:solidFill>
                <a:latin typeface="Arial"/>
                <a:cs typeface="Arial"/>
              </a:rPr>
              <a:t>(this configuration 42,000 – 100 rooms)</a:t>
            </a:r>
            <a:endParaRPr lang="en-US" sz="700" dirty="0">
              <a:solidFill>
                <a:schemeClr val="bg1">
                  <a:lumMod val="50000"/>
                </a:schemeClr>
              </a:solidFill>
            </a:endParaRPr>
          </a:p>
        </p:txBody>
      </p:sp>
      <p:pic>
        <p:nvPicPr>
          <p:cNvPr id="7" name="Picture 6">
            <a:extLst>
              <a:ext uri="{FF2B5EF4-FFF2-40B4-BE49-F238E27FC236}">
                <a16:creationId xmlns:a16="http://schemas.microsoft.com/office/drawing/2014/main" id="{D711FB54-F755-493F-4498-ADF6EEEF8210}"/>
              </a:ext>
            </a:extLst>
          </p:cNvPr>
          <p:cNvPicPr>
            <a:picLocks noChangeAspect="1"/>
          </p:cNvPicPr>
          <p:nvPr/>
        </p:nvPicPr>
        <p:blipFill>
          <a:blip r:embed="rId4"/>
          <a:srcRect l="72832" t="23572" r="5989" b="31406"/>
          <a:stretch>
            <a:fillRect/>
          </a:stretch>
        </p:blipFill>
        <p:spPr>
          <a:xfrm>
            <a:off x="6857999" y="1498148"/>
            <a:ext cx="2061658" cy="2465193"/>
          </a:xfrm>
          <a:prstGeom prst="rect">
            <a:avLst/>
          </a:prstGeom>
        </p:spPr>
      </p:pic>
      <p:pic>
        <p:nvPicPr>
          <p:cNvPr id="10" name="Picture 9">
            <a:extLst>
              <a:ext uri="{FF2B5EF4-FFF2-40B4-BE49-F238E27FC236}">
                <a16:creationId xmlns:a16="http://schemas.microsoft.com/office/drawing/2014/main" id="{74BD841C-A7F8-C371-DFD2-8199EC9EBCA8}"/>
              </a:ext>
            </a:extLst>
          </p:cNvPr>
          <p:cNvPicPr>
            <a:picLocks noChangeAspect="1"/>
          </p:cNvPicPr>
          <p:nvPr/>
        </p:nvPicPr>
        <p:blipFill>
          <a:blip r:embed="rId6"/>
          <a:stretch>
            <a:fillRect/>
          </a:stretch>
        </p:blipFill>
        <p:spPr>
          <a:xfrm rot="20802015">
            <a:off x="6728314" y="-151200"/>
            <a:ext cx="2728858" cy="1534983"/>
          </a:xfrm>
          <a:prstGeom prst="rect">
            <a:avLst/>
          </a:prstGeom>
        </p:spPr>
      </p:pic>
      <p:sp>
        <p:nvSpPr>
          <p:cNvPr id="18" name="Text 24">
            <a:extLst>
              <a:ext uri="{FF2B5EF4-FFF2-40B4-BE49-F238E27FC236}">
                <a16:creationId xmlns:a16="http://schemas.microsoft.com/office/drawing/2014/main" id="{B114FF01-5177-153D-DDFB-1B91AE33C435}"/>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  Some images may be rendered.</a:t>
            </a:r>
            <a:endParaRPr lang="en-US" sz="700" dirty="0"/>
          </a:p>
        </p:txBody>
      </p:sp>
    </p:spTree>
    <p:extLst>
      <p:ext uri="{BB962C8B-B14F-4D97-AF65-F5344CB8AC3E}">
        <p14:creationId xmlns:p14="http://schemas.microsoft.com/office/powerpoint/2010/main" val="900333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7A4D7CE8-5303-E030-D0D6-56DC0997D09E}"/>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0C7A0AAE-AC28-19C7-CDF7-5F7F0E72EB86}"/>
              </a:ext>
            </a:extLst>
          </p:cNvPr>
          <p:cNvPicPr>
            <a:picLocks noChangeAspect="1"/>
          </p:cNvPicPr>
          <p:nvPr/>
        </p:nvPicPr>
        <p:blipFill>
          <a:blip r:embed="rId3"/>
          <a:stretch>
            <a:fillRect/>
          </a:stretch>
        </p:blipFill>
        <p:spPr>
          <a:xfrm>
            <a:off x="-62993" y="366142"/>
            <a:ext cx="9269986" cy="5214367"/>
          </a:xfrm>
          <a:prstGeom prst="rect">
            <a:avLst/>
          </a:prstGeom>
        </p:spPr>
      </p:pic>
      <p:sp>
        <p:nvSpPr>
          <p:cNvPr id="3" name="Text 1">
            <a:extLst>
              <a:ext uri="{FF2B5EF4-FFF2-40B4-BE49-F238E27FC236}">
                <a16:creationId xmlns:a16="http://schemas.microsoft.com/office/drawing/2014/main" id="{28748784-2EDD-04E3-A2E9-67166AEA23AC}"/>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BOXABL Solves</a:t>
            </a:r>
          </a:p>
        </p:txBody>
      </p:sp>
      <p:sp>
        <p:nvSpPr>
          <p:cNvPr id="4" name="Text 2">
            <a:extLst>
              <a:ext uri="{FF2B5EF4-FFF2-40B4-BE49-F238E27FC236}">
                <a16:creationId xmlns:a16="http://schemas.microsoft.com/office/drawing/2014/main" id="{EFCB5D53-459C-F7A5-8056-7140A6FC8E74}"/>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#4 Three Modules Can Make Any Style</a:t>
            </a:r>
          </a:p>
        </p:txBody>
      </p:sp>
      <p:sp>
        <p:nvSpPr>
          <p:cNvPr id="11" name="Shape 0">
            <a:extLst>
              <a:ext uri="{FF2B5EF4-FFF2-40B4-BE49-F238E27FC236}">
                <a16:creationId xmlns:a16="http://schemas.microsoft.com/office/drawing/2014/main" id="{C8830A88-B21A-6BCA-BE7C-E26E6A266A3B}"/>
              </a:ext>
            </a:extLst>
          </p:cNvPr>
          <p:cNvSpPr/>
          <p:nvPr/>
        </p:nvSpPr>
        <p:spPr>
          <a:xfrm>
            <a:off x="0" y="0"/>
            <a:ext cx="9144000" cy="54864"/>
          </a:xfrm>
          <a:prstGeom prst="rect">
            <a:avLst/>
          </a:prstGeom>
          <a:solidFill>
            <a:srgbClr val="FFA400"/>
          </a:solidFill>
          <a:ln/>
        </p:spPr>
        <p:txBody>
          <a:bodyPr/>
          <a:lstStyle/>
          <a:p>
            <a:endParaRPr lang="en-US" dirty="0"/>
          </a:p>
        </p:txBody>
      </p:sp>
      <p:sp>
        <p:nvSpPr>
          <p:cNvPr id="6" name="Shape 23">
            <a:extLst>
              <a:ext uri="{FF2B5EF4-FFF2-40B4-BE49-F238E27FC236}">
                <a16:creationId xmlns:a16="http://schemas.microsoft.com/office/drawing/2014/main" id="{7C944034-E27C-304F-A6D2-F96749BA58C4}"/>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13" name="Text 26">
            <a:extLst>
              <a:ext uri="{FF2B5EF4-FFF2-40B4-BE49-F238E27FC236}">
                <a16:creationId xmlns:a16="http://schemas.microsoft.com/office/drawing/2014/main" id="{38E569CB-979F-7FCF-A190-D5B326267726}"/>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7</a:t>
            </a:r>
            <a:endParaRPr lang="en-US" sz="700" dirty="0"/>
          </a:p>
        </p:txBody>
      </p:sp>
      <p:sp>
        <p:nvSpPr>
          <p:cNvPr id="5" name="TextBox 4">
            <a:extLst>
              <a:ext uri="{FF2B5EF4-FFF2-40B4-BE49-F238E27FC236}">
                <a16:creationId xmlns:a16="http://schemas.microsoft.com/office/drawing/2014/main" id="{20212B35-D3D2-81FA-B659-DCA2B125A1C2}"/>
              </a:ext>
            </a:extLst>
          </p:cNvPr>
          <p:cNvSpPr txBox="1"/>
          <p:nvPr/>
        </p:nvSpPr>
        <p:spPr>
          <a:xfrm>
            <a:off x="366500" y="961713"/>
            <a:ext cx="83242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Shape is separated from style. The module is separate from exterior cladding and trusses. Both can be delivered as plans, kits, or custom options for maximum freedom. Separation is key to enable high speed factory mass production.</a:t>
            </a:r>
            <a:endParaRPr lang="en-US" dirty="0"/>
          </a:p>
        </p:txBody>
      </p:sp>
      <p:sp>
        <p:nvSpPr>
          <p:cNvPr id="29" name="TextBox 28">
            <a:extLst>
              <a:ext uri="{FF2B5EF4-FFF2-40B4-BE49-F238E27FC236}">
                <a16:creationId xmlns:a16="http://schemas.microsoft.com/office/drawing/2014/main" id="{7A0F9323-9074-5143-5E59-B62663D0811B}"/>
              </a:ext>
            </a:extLst>
          </p:cNvPr>
          <p:cNvSpPr txBox="1"/>
          <p:nvPr/>
        </p:nvSpPr>
        <p:spPr>
          <a:xfrm>
            <a:off x="-224259" y="2765682"/>
            <a:ext cx="190757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b="1" i="1" dirty="0">
                <a:solidFill>
                  <a:srgbClr val="FFFFFF"/>
                </a:solidFill>
                <a:latin typeface="Arial"/>
                <a:cs typeface="Arial"/>
              </a:rPr>
              <a:t>THE OG</a:t>
            </a:r>
            <a:endParaRPr lang="en-US" sz="1000" b="1" i="1" dirty="0">
              <a:solidFill>
                <a:srgbClr val="FFFFFF"/>
              </a:solidFill>
            </a:endParaRPr>
          </a:p>
        </p:txBody>
      </p:sp>
      <p:sp>
        <p:nvSpPr>
          <p:cNvPr id="31" name="TextBox 30">
            <a:extLst>
              <a:ext uri="{FF2B5EF4-FFF2-40B4-BE49-F238E27FC236}">
                <a16:creationId xmlns:a16="http://schemas.microsoft.com/office/drawing/2014/main" id="{39990E60-6E5A-DCE8-4140-B60178271B20}"/>
              </a:ext>
            </a:extLst>
          </p:cNvPr>
          <p:cNvSpPr txBox="1"/>
          <p:nvPr/>
        </p:nvSpPr>
        <p:spPr>
          <a:xfrm>
            <a:off x="457199" y="4509105"/>
            <a:ext cx="8328141"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dirty="0">
                <a:solidFill>
                  <a:schemeClr val="bg1">
                    <a:lumMod val="65000"/>
                  </a:schemeClr>
                </a:solidFill>
                <a:latin typeface="Arial" panose="020B0604020202020204" pitchFamily="34" charset="0"/>
                <a:cs typeface="Arial" panose="020B0604020202020204" pitchFamily="34" charset="0"/>
              </a:rPr>
              <a:t>U.S. Styles: Colonial 35%, Contemporary 15%, American Craftsman 12%, Mid-Century Modern 10%, Victorian 8%, Mediterranean 7%, Modernist 5%, Neoclassical 4%, Industrial 2%, Gothic 2%</a:t>
            </a:r>
          </a:p>
        </p:txBody>
      </p:sp>
      <p:pic>
        <p:nvPicPr>
          <p:cNvPr id="2" name="Picture 1">
            <a:extLst>
              <a:ext uri="{FF2B5EF4-FFF2-40B4-BE49-F238E27FC236}">
                <a16:creationId xmlns:a16="http://schemas.microsoft.com/office/drawing/2014/main" id="{5E239A55-380E-1A00-90D5-2C69A078B0BC}"/>
              </a:ext>
            </a:extLst>
          </p:cNvPr>
          <p:cNvPicPr>
            <a:picLocks noChangeAspect="1"/>
          </p:cNvPicPr>
          <p:nvPr/>
        </p:nvPicPr>
        <p:blipFill>
          <a:blip r:embed="rId4"/>
          <a:stretch>
            <a:fillRect/>
          </a:stretch>
        </p:blipFill>
        <p:spPr>
          <a:xfrm rot="20802015">
            <a:off x="6728314" y="-151200"/>
            <a:ext cx="2728858" cy="1534983"/>
          </a:xfrm>
          <a:prstGeom prst="rect">
            <a:avLst/>
          </a:prstGeom>
        </p:spPr>
      </p:pic>
      <p:sp>
        <p:nvSpPr>
          <p:cNvPr id="10" name="Text 24">
            <a:extLst>
              <a:ext uri="{FF2B5EF4-FFF2-40B4-BE49-F238E27FC236}">
                <a16:creationId xmlns:a16="http://schemas.microsoft.com/office/drawing/2014/main" id="{4DE675BF-2F2E-1C8D-C342-C60B3D94FDDA}"/>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  Some images may be rendered.</a:t>
            </a:r>
            <a:endParaRPr lang="en-US" sz="700" dirty="0"/>
          </a:p>
        </p:txBody>
      </p:sp>
    </p:spTree>
    <p:extLst>
      <p:ext uri="{BB962C8B-B14F-4D97-AF65-F5344CB8AC3E}">
        <p14:creationId xmlns:p14="http://schemas.microsoft.com/office/powerpoint/2010/main" val="1770325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28C86BD1-61C3-12E0-52B9-45FC7FD12D62}"/>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40198CD4-F15C-936C-C2F9-6289FB1A11B9}"/>
              </a:ext>
            </a:extLst>
          </p:cNvPr>
          <p:cNvSpPr txBox="1"/>
          <p:nvPr/>
        </p:nvSpPr>
        <p:spPr>
          <a:xfrm>
            <a:off x="2958417" y="2156251"/>
            <a:ext cx="3227165" cy="830997"/>
          </a:xfrm>
          <a:prstGeom prst="rect">
            <a:avLst/>
          </a:prstGeom>
          <a:noFill/>
        </p:spPr>
        <p:txBody>
          <a:bodyPr wrap="none" lIns="91440" tIns="45720" rIns="91440" bIns="45720" rtlCol="0" anchor="t">
            <a:spAutoFit/>
          </a:bodyPr>
          <a:lstStyle/>
          <a:p>
            <a:r>
              <a:rPr lang="en-US" sz="4800" b="1" dirty="0">
                <a:solidFill>
                  <a:schemeClr val="bg1"/>
                </a:solidFill>
                <a:latin typeface="Arial"/>
                <a:cs typeface="Arial"/>
              </a:rPr>
              <a:t>PRODUCT</a:t>
            </a:r>
          </a:p>
        </p:txBody>
      </p:sp>
      <p:sp>
        <p:nvSpPr>
          <p:cNvPr id="4" name="Shape 0">
            <a:extLst>
              <a:ext uri="{FF2B5EF4-FFF2-40B4-BE49-F238E27FC236}">
                <a16:creationId xmlns:a16="http://schemas.microsoft.com/office/drawing/2014/main" id="{B0348994-0F82-0BED-6D8F-EEE4200E7F30}"/>
              </a:ext>
            </a:extLst>
          </p:cNvPr>
          <p:cNvSpPr/>
          <p:nvPr/>
        </p:nvSpPr>
        <p:spPr>
          <a:xfrm>
            <a:off x="0" y="0"/>
            <a:ext cx="9144000" cy="54864"/>
          </a:xfrm>
          <a:prstGeom prst="rect">
            <a:avLst/>
          </a:prstGeom>
          <a:solidFill>
            <a:srgbClr val="FFA400"/>
          </a:solidFill>
          <a:ln/>
        </p:spPr>
        <p:txBody>
          <a:bodyPr/>
          <a:lstStyle/>
          <a:p>
            <a:endParaRPr lang="en-US" dirty="0"/>
          </a:p>
        </p:txBody>
      </p:sp>
    </p:spTree>
    <p:extLst>
      <p:ext uri="{BB962C8B-B14F-4D97-AF65-F5344CB8AC3E}">
        <p14:creationId xmlns:p14="http://schemas.microsoft.com/office/powerpoint/2010/main" val="2235134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8695FFB2-F2D5-6924-BA9A-E5232CD2BF73}"/>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DBFC8F1D-FA06-8E7A-21EE-C8701FB866D0}"/>
              </a:ext>
            </a:extLst>
          </p:cNvPr>
          <p:cNvPicPr>
            <a:picLocks noChangeAspect="1"/>
          </p:cNvPicPr>
          <p:nvPr/>
        </p:nvPicPr>
        <p:blipFill>
          <a:blip r:embed="rId3"/>
          <a:stretch>
            <a:fillRect/>
          </a:stretch>
        </p:blipFill>
        <p:spPr>
          <a:xfrm>
            <a:off x="1351424" y="1314542"/>
            <a:ext cx="6016264" cy="3384149"/>
          </a:xfrm>
          <a:prstGeom prst="rect">
            <a:avLst/>
          </a:prstGeom>
        </p:spPr>
      </p:pic>
      <p:sp>
        <p:nvSpPr>
          <p:cNvPr id="8" name="Rectangle 7">
            <a:extLst>
              <a:ext uri="{FF2B5EF4-FFF2-40B4-BE49-F238E27FC236}">
                <a16:creationId xmlns:a16="http://schemas.microsoft.com/office/drawing/2014/main" id="{0C5B0926-2214-23EE-2319-BCAE24F221C4}"/>
              </a:ext>
            </a:extLst>
          </p:cNvPr>
          <p:cNvSpPr/>
          <p:nvPr/>
        </p:nvSpPr>
        <p:spPr>
          <a:xfrm>
            <a:off x="7519458" y="809623"/>
            <a:ext cx="682623" cy="3878793"/>
          </a:xfrm>
          <a:prstGeom prst="rect">
            <a:avLst/>
          </a:prstGeom>
          <a:solidFill>
            <a:schemeClr val="bg1">
              <a:lumMod val="8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1">
            <a:extLst>
              <a:ext uri="{FF2B5EF4-FFF2-40B4-BE49-F238E27FC236}">
                <a16:creationId xmlns:a16="http://schemas.microsoft.com/office/drawing/2014/main" id="{56B87BC6-BBCB-9A27-45BA-75C08DDD0D89}"/>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Specification</a:t>
            </a:r>
          </a:p>
        </p:txBody>
      </p:sp>
      <p:sp>
        <p:nvSpPr>
          <p:cNvPr id="4" name="Text 2">
            <a:extLst>
              <a:ext uri="{FF2B5EF4-FFF2-40B4-BE49-F238E27FC236}">
                <a16:creationId xmlns:a16="http://schemas.microsoft.com/office/drawing/2014/main" id="{56DC40E5-4837-19F6-F95B-A3D51F7804A0}"/>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ea typeface="Calibri"/>
                <a:cs typeface="Calibri"/>
              </a:rPr>
              <a:t>Radically Simplified Engineering</a:t>
            </a:r>
            <a:endParaRPr lang="en-US" dirty="0"/>
          </a:p>
        </p:txBody>
      </p:sp>
      <p:sp>
        <p:nvSpPr>
          <p:cNvPr id="11" name="Shape 0">
            <a:extLst>
              <a:ext uri="{FF2B5EF4-FFF2-40B4-BE49-F238E27FC236}">
                <a16:creationId xmlns:a16="http://schemas.microsoft.com/office/drawing/2014/main" id="{380E2D8A-9A31-0562-6076-E2C169A2BBD9}"/>
              </a:ext>
            </a:extLst>
          </p:cNvPr>
          <p:cNvSpPr/>
          <p:nvPr/>
        </p:nvSpPr>
        <p:spPr>
          <a:xfrm>
            <a:off x="0" y="0"/>
            <a:ext cx="9144000" cy="54864"/>
          </a:xfrm>
          <a:prstGeom prst="rect">
            <a:avLst/>
          </a:prstGeom>
          <a:solidFill>
            <a:srgbClr val="FFA400"/>
          </a:solidFill>
          <a:ln/>
        </p:spPr>
        <p:txBody>
          <a:bodyPr/>
          <a:lstStyle/>
          <a:p>
            <a:endParaRPr lang="en-US" dirty="0"/>
          </a:p>
        </p:txBody>
      </p:sp>
      <p:sp>
        <p:nvSpPr>
          <p:cNvPr id="6" name="Shape 23">
            <a:extLst>
              <a:ext uri="{FF2B5EF4-FFF2-40B4-BE49-F238E27FC236}">
                <a16:creationId xmlns:a16="http://schemas.microsoft.com/office/drawing/2014/main" id="{32FAFEBA-35C7-858F-5122-5F6D1B8D2152}"/>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13" name="Text 26">
            <a:extLst>
              <a:ext uri="{FF2B5EF4-FFF2-40B4-BE49-F238E27FC236}">
                <a16:creationId xmlns:a16="http://schemas.microsoft.com/office/drawing/2014/main" id="{61491475-59E9-BB2E-FB9B-73F338F2F8FE}"/>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8</a:t>
            </a:r>
            <a:endParaRPr lang="en-US" sz="700" dirty="0"/>
          </a:p>
        </p:txBody>
      </p:sp>
      <p:sp>
        <p:nvSpPr>
          <p:cNvPr id="5" name="TextBox 4">
            <a:extLst>
              <a:ext uri="{FF2B5EF4-FFF2-40B4-BE49-F238E27FC236}">
                <a16:creationId xmlns:a16="http://schemas.microsoft.com/office/drawing/2014/main" id="{60BB7841-B80E-381F-CDBF-FBA0447F59F9}"/>
              </a:ext>
            </a:extLst>
          </p:cNvPr>
          <p:cNvSpPr txBox="1"/>
          <p:nvPr/>
        </p:nvSpPr>
        <p:spPr>
          <a:xfrm>
            <a:off x="370006" y="943359"/>
            <a:ext cx="67813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libri"/>
                <a:ea typeface="Calibri"/>
                <a:cs typeface="Calibri"/>
              </a:rPr>
              <a:t>Three folding building shells stack, connect, cantilever, and onboard interior partitions, appliances, and services as required to build versions-of any residential building, size, geometry, and architecture.</a:t>
            </a:r>
            <a:endParaRPr lang="en-US" sz="1200" dirty="0">
              <a:ea typeface="Calibri"/>
              <a:cs typeface="Calibri"/>
            </a:endParaRPr>
          </a:p>
        </p:txBody>
      </p:sp>
      <p:sp>
        <p:nvSpPr>
          <p:cNvPr id="18" name="TextBox 17">
            <a:extLst>
              <a:ext uri="{FF2B5EF4-FFF2-40B4-BE49-F238E27FC236}">
                <a16:creationId xmlns:a16="http://schemas.microsoft.com/office/drawing/2014/main" id="{CF01B7E4-30CB-56FE-9C52-DEBF2AA13DA9}"/>
              </a:ext>
            </a:extLst>
          </p:cNvPr>
          <p:cNvSpPr txBox="1"/>
          <p:nvPr/>
        </p:nvSpPr>
        <p:spPr>
          <a:xfrm>
            <a:off x="9860692" y="2273643"/>
            <a:ext cx="184731" cy="369332"/>
          </a:xfrm>
          <a:prstGeom prst="rect">
            <a:avLst/>
          </a:prstGeom>
          <a:noFill/>
        </p:spPr>
        <p:txBody>
          <a:bodyPr wrap="none" rtlCol="0">
            <a:spAutoFit/>
          </a:bodyPr>
          <a:lstStyle/>
          <a:p>
            <a:endParaRPr lang="en-US" dirty="0"/>
          </a:p>
        </p:txBody>
      </p:sp>
      <p:sp>
        <p:nvSpPr>
          <p:cNvPr id="12" name="TextBox 11">
            <a:extLst>
              <a:ext uri="{FF2B5EF4-FFF2-40B4-BE49-F238E27FC236}">
                <a16:creationId xmlns:a16="http://schemas.microsoft.com/office/drawing/2014/main" id="{A6AB9C7B-D6DB-6EEC-A239-598416A9409E}"/>
              </a:ext>
            </a:extLst>
          </p:cNvPr>
          <p:cNvSpPr txBox="1"/>
          <p:nvPr/>
        </p:nvSpPr>
        <p:spPr>
          <a:xfrm>
            <a:off x="458931" y="1557193"/>
            <a:ext cx="1715463"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Clr>
                <a:srgbClr val="00B050"/>
              </a:buClr>
              <a:buFont typeface="Wingdings"/>
              <a:buChar char="ü"/>
            </a:pPr>
            <a:r>
              <a:rPr lang="en-US" sz="900" dirty="0">
                <a:solidFill>
                  <a:srgbClr val="000000"/>
                </a:solidFill>
                <a:latin typeface="Calibri"/>
                <a:ea typeface="Segoe UI"/>
                <a:cs typeface="Segoe UI"/>
              </a:rPr>
              <a:t>Minimum</a:t>
            </a:r>
            <a:r>
              <a:rPr lang="en-US" sz="900" baseline="0" dirty="0">
                <a:solidFill>
                  <a:srgbClr val="000000"/>
                </a:solidFill>
                <a:latin typeface="Calibri"/>
                <a:ea typeface="Segoe UI"/>
                <a:cs typeface="Segoe UI"/>
              </a:rPr>
              <a:t> number of total components</a:t>
            </a:r>
            <a:br>
              <a:rPr lang="en-US" sz="900" dirty="0">
                <a:solidFill>
                  <a:srgbClr val="000000"/>
                </a:solidFill>
                <a:latin typeface="Calibri"/>
                <a:ea typeface="Segoe UI"/>
                <a:cs typeface="Segoe UI"/>
              </a:rPr>
            </a:br>
            <a:endParaRPr lang="en-US" sz="900" dirty="0">
              <a:solidFill>
                <a:srgbClr val="000000"/>
              </a:solidFill>
              <a:latin typeface="Calibri"/>
              <a:ea typeface="Calibri" panose="020F0502020204030204"/>
              <a:cs typeface="Calibri" panose="020F0502020204030204"/>
            </a:endParaRPr>
          </a:p>
          <a:p>
            <a:pPr marL="171450" indent="-171450">
              <a:buClr>
                <a:srgbClr val="00B050"/>
              </a:buClr>
              <a:buFont typeface="Wingdings"/>
              <a:buChar char="ü"/>
            </a:pPr>
            <a:r>
              <a:rPr lang="en-US" sz="900" dirty="0">
                <a:solidFill>
                  <a:srgbClr val="000000"/>
                </a:solidFill>
                <a:latin typeface="Calibri"/>
                <a:ea typeface="Segoe UI"/>
                <a:cs typeface="Segoe UI"/>
              </a:rPr>
              <a:t>Minimum</a:t>
            </a:r>
            <a:r>
              <a:rPr lang="en-US" sz="900" baseline="0" dirty="0">
                <a:solidFill>
                  <a:srgbClr val="000000"/>
                </a:solidFill>
                <a:latin typeface="Calibri"/>
                <a:ea typeface="Segoe UI"/>
                <a:cs typeface="Segoe UI"/>
              </a:rPr>
              <a:t> number of unique </a:t>
            </a:r>
            <a:r>
              <a:rPr lang="en-US" sz="900" dirty="0">
                <a:solidFill>
                  <a:srgbClr val="000000"/>
                </a:solidFill>
                <a:latin typeface="Calibri"/>
                <a:ea typeface="Segoe UI"/>
                <a:cs typeface="Segoe UI"/>
              </a:rPr>
              <a:t>components </a:t>
            </a:r>
            <a:br>
              <a:rPr lang="en-US" sz="900" dirty="0">
                <a:solidFill>
                  <a:srgbClr val="000000"/>
                </a:solidFill>
                <a:latin typeface="Calibri"/>
                <a:ea typeface="Segoe UI"/>
                <a:cs typeface="Segoe UI"/>
              </a:rPr>
            </a:br>
            <a:endParaRPr lang="en-US" sz="900" dirty="0">
              <a:solidFill>
                <a:srgbClr val="000000"/>
              </a:solidFill>
              <a:latin typeface="Calibri"/>
              <a:ea typeface="Calibri" panose="020F0502020204030204"/>
              <a:cs typeface="Calibri" panose="020F0502020204030204"/>
            </a:endParaRPr>
          </a:p>
          <a:p>
            <a:pPr marL="171450" indent="-171450">
              <a:buClr>
                <a:srgbClr val="00B050"/>
              </a:buClr>
              <a:buFont typeface="Wingdings"/>
              <a:buChar char="ü"/>
            </a:pPr>
            <a:r>
              <a:rPr lang="en-US" sz="900" dirty="0">
                <a:solidFill>
                  <a:srgbClr val="000000"/>
                </a:solidFill>
                <a:latin typeface="Calibri"/>
                <a:ea typeface="Segoe UI"/>
                <a:cs typeface="Segoe UI"/>
              </a:rPr>
              <a:t>Maximum number of</a:t>
            </a:r>
            <a:r>
              <a:rPr lang="en-US" sz="900" baseline="0" dirty="0">
                <a:solidFill>
                  <a:srgbClr val="000000"/>
                </a:solidFill>
                <a:latin typeface="Calibri"/>
                <a:ea typeface="Segoe UI"/>
                <a:cs typeface="Segoe UI"/>
              </a:rPr>
              <a:t> </a:t>
            </a:r>
            <a:r>
              <a:rPr lang="en-US" sz="900" dirty="0">
                <a:solidFill>
                  <a:srgbClr val="000000"/>
                </a:solidFill>
                <a:latin typeface="Calibri"/>
                <a:ea typeface="Segoe UI"/>
                <a:cs typeface="Segoe UI"/>
              </a:rPr>
              <a:t>common </a:t>
            </a:r>
            <a:r>
              <a:rPr lang="en-US" sz="900" baseline="0" dirty="0">
                <a:solidFill>
                  <a:srgbClr val="000000"/>
                </a:solidFill>
                <a:latin typeface="Calibri"/>
                <a:ea typeface="Segoe UI"/>
                <a:cs typeface="Segoe UI"/>
              </a:rPr>
              <a:t>components across the three shells</a:t>
            </a:r>
            <a:br>
              <a:rPr lang="en-US" sz="900" dirty="0">
                <a:latin typeface="Calibri"/>
                <a:ea typeface="Segoe UI"/>
                <a:cs typeface="Segoe UI"/>
              </a:rPr>
            </a:br>
            <a:r>
              <a:rPr lang="en-US" sz="900" dirty="0">
                <a:latin typeface="Calibri"/>
                <a:ea typeface="Segoe UI"/>
                <a:cs typeface="Segoe UI"/>
              </a:rPr>
              <a:t>​</a:t>
            </a:r>
            <a:endParaRPr lang="en-US" sz="900" dirty="0">
              <a:ea typeface="Calibri" panose="020F0502020204030204"/>
              <a:cs typeface="Calibri" panose="020F0502020204030204"/>
            </a:endParaRPr>
          </a:p>
          <a:p>
            <a:pPr marL="171450" indent="-171450" rtl="0">
              <a:buClr>
                <a:srgbClr val="00B050"/>
              </a:buClr>
              <a:buFont typeface="Wingdings"/>
              <a:buChar char="ü"/>
            </a:pPr>
            <a:r>
              <a:rPr lang="en-US" sz="900" baseline="0" dirty="0">
                <a:solidFill>
                  <a:srgbClr val="000000"/>
                </a:solidFill>
                <a:latin typeface="Calibri"/>
                <a:ea typeface="Segoe UI"/>
                <a:cs typeface="Segoe UI"/>
              </a:rPr>
              <a:t>The shells are engineered for linear open-face production line assembly and installation of interior configuration</a:t>
            </a:r>
          </a:p>
          <a:p>
            <a:pPr marL="171450" indent="-171450" rtl="0">
              <a:buClr>
                <a:srgbClr val="00B050"/>
              </a:buClr>
              <a:buFont typeface="Wingdings"/>
              <a:buChar char="ü"/>
            </a:pPr>
            <a:endParaRPr lang="en-US" sz="900" baseline="0" dirty="0">
              <a:solidFill>
                <a:srgbClr val="000000"/>
              </a:solidFill>
              <a:latin typeface="Calibri"/>
              <a:ea typeface="Segoe UI"/>
              <a:cs typeface="Segoe UI"/>
            </a:endParaRPr>
          </a:p>
          <a:p>
            <a:pPr marL="171450" indent="-171450" rtl="0">
              <a:buClr>
                <a:srgbClr val="00B050"/>
              </a:buClr>
              <a:buFont typeface="Wingdings"/>
              <a:buChar char="ü"/>
            </a:pPr>
            <a:r>
              <a:rPr lang="en-US" sz="900" dirty="0">
                <a:solidFill>
                  <a:srgbClr val="000000"/>
                </a:solidFill>
                <a:latin typeface="Calibri"/>
                <a:ea typeface="Segoe UI"/>
                <a:cs typeface="Segoe UI"/>
              </a:rPr>
              <a:t>Exterior panels co-developed with Owens Corning</a:t>
            </a:r>
            <a:endParaRPr lang="en-US" sz="900" baseline="0" dirty="0">
              <a:solidFill>
                <a:srgbClr val="000000"/>
              </a:solidFill>
              <a:latin typeface="Calibri"/>
              <a:ea typeface="Segoe UI"/>
              <a:cs typeface="Segoe UI"/>
            </a:endParaRPr>
          </a:p>
          <a:p>
            <a:endParaRPr lang="en-US" sz="800" dirty="0">
              <a:latin typeface="Arial"/>
              <a:ea typeface="Calibri" panose="020F0502020204030204"/>
              <a:cs typeface="Arial"/>
            </a:endParaRPr>
          </a:p>
        </p:txBody>
      </p:sp>
      <p:pic>
        <p:nvPicPr>
          <p:cNvPr id="16" name="Picture 15" descr="A purple cubes with a black background&#10;&#10;AI-generated content may be incorrect.">
            <a:extLst>
              <a:ext uri="{FF2B5EF4-FFF2-40B4-BE49-F238E27FC236}">
                <a16:creationId xmlns:a16="http://schemas.microsoft.com/office/drawing/2014/main" id="{354F6DEB-C6EF-BE17-7713-ACD24648C29C}"/>
              </a:ext>
            </a:extLst>
          </p:cNvPr>
          <p:cNvPicPr>
            <a:picLocks noChangeAspect="1"/>
          </p:cNvPicPr>
          <p:nvPr/>
        </p:nvPicPr>
        <p:blipFill>
          <a:blip r:embed="rId4"/>
          <a:srcRect l="72162" r="-63" b="596"/>
          <a:stretch>
            <a:fillRect/>
          </a:stretch>
        </p:blipFill>
        <p:spPr>
          <a:xfrm>
            <a:off x="6855708" y="93298"/>
            <a:ext cx="2413682" cy="4798819"/>
          </a:xfrm>
          <a:prstGeom prst="rect">
            <a:avLst/>
          </a:prstGeom>
        </p:spPr>
      </p:pic>
      <p:sp>
        <p:nvSpPr>
          <p:cNvPr id="9" name="TextBox 8">
            <a:extLst>
              <a:ext uri="{FF2B5EF4-FFF2-40B4-BE49-F238E27FC236}">
                <a16:creationId xmlns:a16="http://schemas.microsoft.com/office/drawing/2014/main" id="{E14B518D-A49B-97BE-DAAF-A51E3EBAD09C}"/>
              </a:ext>
            </a:extLst>
          </p:cNvPr>
          <p:cNvSpPr txBox="1"/>
          <p:nvPr/>
        </p:nvSpPr>
        <p:spPr>
          <a:xfrm>
            <a:off x="7473831" y="1761814"/>
            <a:ext cx="492156"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900" dirty="0">
                <a:solidFill>
                  <a:schemeClr val="bg1"/>
                </a:solidFill>
                <a:latin typeface="Calibri"/>
                <a:ea typeface="Calibri" panose="020F0502020204030204"/>
                <a:cs typeface="Segoe UI"/>
              </a:rPr>
              <a:t>20x20</a:t>
            </a:r>
            <a:endParaRPr lang="en-US" sz="900" baseline="0" dirty="0">
              <a:solidFill>
                <a:schemeClr val="bg1"/>
              </a:solidFill>
              <a:latin typeface="Calibri"/>
              <a:ea typeface="Calibri" panose="020F0502020204030204"/>
              <a:cs typeface="Segoe UI"/>
            </a:endParaRPr>
          </a:p>
          <a:p>
            <a:pPr algn="ctr"/>
            <a:endParaRPr lang="en-US" dirty="0"/>
          </a:p>
        </p:txBody>
      </p:sp>
      <p:sp>
        <p:nvSpPr>
          <p:cNvPr id="14" name="TextBox 13">
            <a:extLst>
              <a:ext uri="{FF2B5EF4-FFF2-40B4-BE49-F238E27FC236}">
                <a16:creationId xmlns:a16="http://schemas.microsoft.com/office/drawing/2014/main" id="{F921AD27-D0DC-E832-5AE1-F3D214446997}"/>
              </a:ext>
            </a:extLst>
          </p:cNvPr>
          <p:cNvSpPr txBox="1"/>
          <p:nvPr/>
        </p:nvSpPr>
        <p:spPr>
          <a:xfrm>
            <a:off x="7473831" y="3052057"/>
            <a:ext cx="492156"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900" dirty="0">
                <a:solidFill>
                  <a:schemeClr val="bg1"/>
                </a:solidFill>
                <a:latin typeface="Calibri"/>
                <a:ea typeface="Calibri" panose="020F0502020204030204"/>
                <a:cs typeface="Segoe UI"/>
              </a:rPr>
              <a:t>20x30</a:t>
            </a:r>
            <a:endParaRPr lang="en-US" sz="900" baseline="0" dirty="0">
              <a:solidFill>
                <a:schemeClr val="bg1"/>
              </a:solidFill>
              <a:latin typeface="Calibri"/>
              <a:ea typeface="Calibri" panose="020F0502020204030204"/>
              <a:cs typeface="Segoe UI"/>
            </a:endParaRPr>
          </a:p>
          <a:p>
            <a:pPr algn="ctr"/>
            <a:endParaRPr lang="en-US" dirty="0"/>
          </a:p>
        </p:txBody>
      </p:sp>
      <p:sp>
        <p:nvSpPr>
          <p:cNvPr id="15" name="TextBox 14">
            <a:extLst>
              <a:ext uri="{FF2B5EF4-FFF2-40B4-BE49-F238E27FC236}">
                <a16:creationId xmlns:a16="http://schemas.microsoft.com/office/drawing/2014/main" id="{138CBB01-C24E-1851-F9A6-F0F3F3282CE0}"/>
              </a:ext>
            </a:extLst>
          </p:cNvPr>
          <p:cNvSpPr txBox="1"/>
          <p:nvPr/>
        </p:nvSpPr>
        <p:spPr>
          <a:xfrm>
            <a:off x="7473831" y="4322945"/>
            <a:ext cx="492156"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900" dirty="0">
                <a:solidFill>
                  <a:schemeClr val="bg1"/>
                </a:solidFill>
                <a:latin typeface="Calibri"/>
                <a:ea typeface="Calibri" panose="020F0502020204030204"/>
                <a:cs typeface="Segoe UI"/>
              </a:rPr>
              <a:t>20x40</a:t>
            </a:r>
            <a:endParaRPr lang="en-US" sz="900" baseline="0" dirty="0">
              <a:solidFill>
                <a:schemeClr val="bg1"/>
              </a:solidFill>
              <a:latin typeface="Calibri"/>
              <a:ea typeface="Calibri" panose="020F0502020204030204"/>
              <a:cs typeface="Segoe UI"/>
            </a:endParaRPr>
          </a:p>
          <a:p>
            <a:pPr algn="ctr"/>
            <a:endParaRPr lang="en-US" dirty="0"/>
          </a:p>
        </p:txBody>
      </p:sp>
      <p:sp>
        <p:nvSpPr>
          <p:cNvPr id="21" name="TextBox 20">
            <a:extLst>
              <a:ext uri="{FF2B5EF4-FFF2-40B4-BE49-F238E27FC236}">
                <a16:creationId xmlns:a16="http://schemas.microsoft.com/office/drawing/2014/main" id="{30CAC00B-24E0-02E7-A75D-9E5DB8BAC88D}"/>
              </a:ext>
            </a:extLst>
          </p:cNvPr>
          <p:cNvSpPr txBox="1"/>
          <p:nvPr/>
        </p:nvSpPr>
        <p:spPr>
          <a:xfrm>
            <a:off x="7416460" y="666320"/>
            <a:ext cx="93202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800" b="1" dirty="0">
                <a:solidFill>
                  <a:schemeClr val="bg1">
                    <a:lumMod val="85000"/>
                  </a:schemeClr>
                </a:solidFill>
                <a:latin typeface="Calibri"/>
                <a:ea typeface="Calibri" panose="020F0502020204030204"/>
                <a:cs typeface="Segoe UI"/>
              </a:rPr>
              <a:t>PACKED TO SHIP</a:t>
            </a:r>
            <a:endParaRPr lang="en-US" sz="800" b="1" baseline="0" dirty="0">
              <a:solidFill>
                <a:schemeClr val="bg1">
                  <a:lumMod val="85000"/>
                </a:schemeClr>
              </a:solidFill>
              <a:latin typeface="Calibri"/>
              <a:ea typeface="Calibri" panose="020F0502020204030204"/>
              <a:cs typeface="Segoe UI"/>
            </a:endParaRPr>
          </a:p>
        </p:txBody>
      </p:sp>
      <p:pic>
        <p:nvPicPr>
          <p:cNvPr id="22" name="Picture 21">
            <a:extLst>
              <a:ext uri="{FF2B5EF4-FFF2-40B4-BE49-F238E27FC236}">
                <a16:creationId xmlns:a16="http://schemas.microsoft.com/office/drawing/2014/main" id="{3D1D9FEA-EAC4-6813-E394-58E5D2993029}"/>
              </a:ext>
            </a:extLst>
          </p:cNvPr>
          <p:cNvPicPr>
            <a:picLocks noChangeAspect="1"/>
          </p:cNvPicPr>
          <p:nvPr/>
        </p:nvPicPr>
        <p:blipFill>
          <a:blip r:embed="rId5"/>
          <a:stretch>
            <a:fillRect/>
          </a:stretch>
        </p:blipFill>
        <p:spPr>
          <a:xfrm rot="20802015">
            <a:off x="5333258" y="-170182"/>
            <a:ext cx="2728858" cy="1534983"/>
          </a:xfrm>
          <a:prstGeom prst="rect">
            <a:avLst/>
          </a:prstGeom>
        </p:spPr>
      </p:pic>
      <p:sp>
        <p:nvSpPr>
          <p:cNvPr id="2" name="Text 24">
            <a:extLst>
              <a:ext uri="{FF2B5EF4-FFF2-40B4-BE49-F238E27FC236}">
                <a16:creationId xmlns:a16="http://schemas.microsoft.com/office/drawing/2014/main" id="{4C7B3A45-1F84-466B-E4B9-E0AE66C1A110}"/>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a:t>
            </a:r>
            <a:endParaRPr lang="en-US" sz="700" dirty="0"/>
          </a:p>
        </p:txBody>
      </p:sp>
    </p:spTree>
    <p:extLst>
      <p:ext uri="{BB962C8B-B14F-4D97-AF65-F5344CB8AC3E}">
        <p14:creationId xmlns:p14="http://schemas.microsoft.com/office/powerpoint/2010/main" val="3466554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8B4473-A678-851E-BFD9-E140369E2E1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7186FEA-997D-C933-211C-785043E97DA5}"/>
              </a:ext>
            </a:extLst>
          </p:cNvPr>
          <p:cNvPicPr>
            <a:picLocks noChangeAspect="1"/>
          </p:cNvPicPr>
          <p:nvPr/>
        </p:nvPicPr>
        <p:blipFill>
          <a:blip r:embed="rId3"/>
          <a:stretch>
            <a:fillRect/>
          </a:stretch>
        </p:blipFill>
        <p:spPr>
          <a:xfrm>
            <a:off x="82005" y="101219"/>
            <a:ext cx="8910466" cy="5012137"/>
          </a:xfrm>
          <a:prstGeom prst="rect">
            <a:avLst/>
          </a:prstGeom>
        </p:spPr>
      </p:pic>
      <p:sp>
        <p:nvSpPr>
          <p:cNvPr id="4" name="Shape 0">
            <a:extLst>
              <a:ext uri="{FF2B5EF4-FFF2-40B4-BE49-F238E27FC236}">
                <a16:creationId xmlns:a16="http://schemas.microsoft.com/office/drawing/2014/main" id="{5F063364-70C7-47F4-A738-6B9D13215EA8}"/>
              </a:ext>
            </a:extLst>
          </p:cNvPr>
          <p:cNvSpPr/>
          <p:nvPr/>
        </p:nvSpPr>
        <p:spPr>
          <a:xfrm>
            <a:off x="0" y="0"/>
            <a:ext cx="9144000" cy="54864"/>
          </a:xfrm>
          <a:prstGeom prst="rect">
            <a:avLst/>
          </a:prstGeom>
          <a:solidFill>
            <a:srgbClr val="FFA400"/>
          </a:solidFill>
          <a:ln/>
        </p:spPr>
        <p:txBody>
          <a:bodyPr/>
          <a:lstStyle/>
          <a:p>
            <a:endParaRPr lang="en-US" dirty="0"/>
          </a:p>
        </p:txBody>
      </p:sp>
      <p:sp>
        <p:nvSpPr>
          <p:cNvPr id="7" name="Text 1">
            <a:extLst>
              <a:ext uri="{FF2B5EF4-FFF2-40B4-BE49-F238E27FC236}">
                <a16:creationId xmlns:a16="http://schemas.microsoft.com/office/drawing/2014/main" id="{3D4AE204-EC0F-9343-84A6-953CCF89EC36}"/>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Floor Plans</a:t>
            </a:r>
          </a:p>
        </p:txBody>
      </p:sp>
      <p:sp>
        <p:nvSpPr>
          <p:cNvPr id="8" name="Text 2">
            <a:extLst>
              <a:ext uri="{FF2B5EF4-FFF2-40B4-BE49-F238E27FC236}">
                <a16:creationId xmlns:a16="http://schemas.microsoft.com/office/drawing/2014/main" id="{A1E40013-83F8-6F53-84AA-66F464B2ABB7}"/>
              </a:ext>
            </a:extLst>
          </p:cNvPr>
          <p:cNvSpPr/>
          <p:nvPr/>
        </p:nvSpPr>
        <p:spPr>
          <a:xfrm>
            <a:off x="432486"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Floor Plans That Flow</a:t>
            </a:r>
          </a:p>
        </p:txBody>
      </p:sp>
      <p:sp>
        <p:nvSpPr>
          <p:cNvPr id="9" name="TextBox 8">
            <a:extLst>
              <a:ext uri="{FF2B5EF4-FFF2-40B4-BE49-F238E27FC236}">
                <a16:creationId xmlns:a16="http://schemas.microsoft.com/office/drawing/2014/main" id="{E5B12312-7637-76F3-6715-33D83493492C}"/>
              </a:ext>
            </a:extLst>
          </p:cNvPr>
          <p:cNvSpPr txBox="1"/>
          <p:nvPr/>
        </p:nvSpPr>
        <p:spPr>
          <a:xfrm>
            <a:off x="358345" y="805197"/>
            <a:ext cx="85521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panose="020B0604020202020204" pitchFamily="34" charset="0"/>
                <a:cs typeface="Arial" panose="020B0604020202020204" pitchFamily="34" charset="0"/>
              </a:rPr>
              <a:t>400-2400sqft | Studio-4bds | 1-3.5ba | 0-3gar</a:t>
            </a:r>
          </a:p>
          <a:p>
            <a:r>
              <a:rPr lang="en-US" sz="800" dirty="0">
                <a:latin typeface="Arial" panose="020B0604020202020204" pitchFamily="34" charset="0"/>
                <a:cs typeface="Arial" panose="020B0604020202020204" pitchFamily="34" charset="0"/>
              </a:rPr>
              <a:t>Steel construction | 10' ceilings | Huge doors &amp; windows</a:t>
            </a:r>
          </a:p>
          <a:p>
            <a:r>
              <a:rPr lang="en-US" sz="800" dirty="0">
                <a:latin typeface="Arial" panose="020B0604020202020204" pitchFamily="34" charset="0"/>
                <a:cs typeface="Arial" panose="020B0604020202020204" pitchFamily="34" charset="0"/>
              </a:rPr>
              <a:t>Any architectural style </a:t>
            </a:r>
          </a:p>
        </p:txBody>
      </p:sp>
      <p:sp>
        <p:nvSpPr>
          <p:cNvPr id="2" name="Text 26">
            <a:extLst>
              <a:ext uri="{FF2B5EF4-FFF2-40B4-BE49-F238E27FC236}">
                <a16:creationId xmlns:a16="http://schemas.microsoft.com/office/drawing/2014/main" id="{1A6A19D3-C138-35BA-0A77-EB1D9BB3A909}"/>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9</a:t>
            </a:r>
            <a:endParaRPr lang="en-US" sz="700" dirty="0"/>
          </a:p>
        </p:txBody>
      </p:sp>
    </p:spTree>
    <p:extLst>
      <p:ext uri="{BB962C8B-B14F-4D97-AF65-F5344CB8AC3E}">
        <p14:creationId xmlns:p14="http://schemas.microsoft.com/office/powerpoint/2010/main" val="4153744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7D7E2EAC-D847-95BE-C3F1-0492A4BAB9B7}"/>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3A1BD4D7-91F9-F2A3-C521-54C4EFBB52CE}"/>
              </a:ext>
            </a:extLst>
          </p:cNvPr>
          <p:cNvPicPr>
            <a:picLocks noChangeAspect="1"/>
          </p:cNvPicPr>
          <p:nvPr/>
        </p:nvPicPr>
        <p:blipFill>
          <a:blip r:embed="rId3"/>
          <a:stretch>
            <a:fillRect/>
          </a:stretch>
        </p:blipFill>
        <p:spPr>
          <a:xfrm>
            <a:off x="-66261" y="-182217"/>
            <a:ext cx="9425607" cy="5301904"/>
          </a:xfrm>
          <a:prstGeom prst="rect">
            <a:avLst/>
          </a:prstGeom>
        </p:spPr>
      </p:pic>
      <p:sp>
        <p:nvSpPr>
          <p:cNvPr id="3" name="Text 1">
            <a:extLst>
              <a:ext uri="{FF2B5EF4-FFF2-40B4-BE49-F238E27FC236}">
                <a16:creationId xmlns:a16="http://schemas.microsoft.com/office/drawing/2014/main" id="{A47B56DD-A246-D666-A2C5-AB7B7262C0FF}"/>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Interiors</a:t>
            </a:r>
          </a:p>
        </p:txBody>
      </p:sp>
      <p:sp>
        <p:nvSpPr>
          <p:cNvPr id="4" name="Text 2">
            <a:extLst>
              <a:ext uri="{FF2B5EF4-FFF2-40B4-BE49-F238E27FC236}">
                <a16:creationId xmlns:a16="http://schemas.microsoft.com/office/drawing/2014/main" id="{765E62E6-9199-A329-6F42-09AD0E742C9E}"/>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Beautiful Interiors</a:t>
            </a:r>
          </a:p>
        </p:txBody>
      </p:sp>
      <p:sp>
        <p:nvSpPr>
          <p:cNvPr id="11" name="Shape 0">
            <a:extLst>
              <a:ext uri="{FF2B5EF4-FFF2-40B4-BE49-F238E27FC236}">
                <a16:creationId xmlns:a16="http://schemas.microsoft.com/office/drawing/2014/main" id="{1EE7B967-10FF-921A-7BC7-C5168A6282BD}"/>
              </a:ext>
            </a:extLst>
          </p:cNvPr>
          <p:cNvSpPr/>
          <p:nvPr/>
        </p:nvSpPr>
        <p:spPr>
          <a:xfrm>
            <a:off x="0" y="0"/>
            <a:ext cx="9144000" cy="54864"/>
          </a:xfrm>
          <a:prstGeom prst="rect">
            <a:avLst/>
          </a:prstGeom>
          <a:solidFill>
            <a:srgbClr val="FFA400"/>
          </a:solidFill>
          <a:ln/>
        </p:spPr>
        <p:txBody>
          <a:bodyPr/>
          <a:lstStyle/>
          <a:p>
            <a:endParaRPr lang="en-US" dirty="0"/>
          </a:p>
        </p:txBody>
      </p:sp>
      <p:sp>
        <p:nvSpPr>
          <p:cNvPr id="6" name="Shape 23">
            <a:extLst>
              <a:ext uri="{FF2B5EF4-FFF2-40B4-BE49-F238E27FC236}">
                <a16:creationId xmlns:a16="http://schemas.microsoft.com/office/drawing/2014/main" id="{948B6AED-9332-C449-40D4-65727D0F00AF}"/>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13" name="Text 26">
            <a:extLst>
              <a:ext uri="{FF2B5EF4-FFF2-40B4-BE49-F238E27FC236}">
                <a16:creationId xmlns:a16="http://schemas.microsoft.com/office/drawing/2014/main" id="{751E292E-3BD5-666A-076A-0651664466B8}"/>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10</a:t>
            </a:r>
            <a:endParaRPr lang="en-US" sz="700" dirty="0"/>
          </a:p>
        </p:txBody>
      </p:sp>
      <p:sp>
        <p:nvSpPr>
          <p:cNvPr id="5" name="TextBox 4">
            <a:extLst>
              <a:ext uri="{FF2B5EF4-FFF2-40B4-BE49-F238E27FC236}">
                <a16:creationId xmlns:a16="http://schemas.microsoft.com/office/drawing/2014/main" id="{16E6C280-38C2-766A-2190-E9D87D7E1C51}"/>
              </a:ext>
            </a:extLst>
          </p:cNvPr>
          <p:cNvSpPr txBox="1"/>
          <p:nvPr/>
        </p:nvSpPr>
        <p:spPr>
          <a:xfrm>
            <a:off x="370006" y="947688"/>
            <a:ext cx="85521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Obsessively designed to create feel-good spaces, great sightlines, with tall ceilings, and big windows.</a:t>
            </a:r>
            <a:endParaRPr lang="en-US" dirty="0"/>
          </a:p>
        </p:txBody>
      </p:sp>
      <p:sp>
        <p:nvSpPr>
          <p:cNvPr id="18" name="TextBox 17">
            <a:extLst>
              <a:ext uri="{FF2B5EF4-FFF2-40B4-BE49-F238E27FC236}">
                <a16:creationId xmlns:a16="http://schemas.microsoft.com/office/drawing/2014/main" id="{7AFC7C67-8C9E-239E-21F7-01E900240E43}"/>
              </a:ext>
            </a:extLst>
          </p:cNvPr>
          <p:cNvSpPr txBox="1"/>
          <p:nvPr/>
        </p:nvSpPr>
        <p:spPr>
          <a:xfrm>
            <a:off x="9860692" y="2273643"/>
            <a:ext cx="184731" cy="369332"/>
          </a:xfrm>
          <a:prstGeom prst="rect">
            <a:avLst/>
          </a:prstGeom>
          <a:noFill/>
        </p:spPr>
        <p:txBody>
          <a:bodyPr wrap="none" rtlCol="0">
            <a:spAutoFit/>
          </a:bodyPr>
          <a:lstStyle/>
          <a:p>
            <a:endParaRPr lang="en-US" dirty="0"/>
          </a:p>
        </p:txBody>
      </p:sp>
      <p:sp>
        <p:nvSpPr>
          <p:cNvPr id="2" name="Text 24">
            <a:extLst>
              <a:ext uri="{FF2B5EF4-FFF2-40B4-BE49-F238E27FC236}">
                <a16:creationId xmlns:a16="http://schemas.microsoft.com/office/drawing/2014/main" id="{B6C5749B-53F9-B815-51D2-6B71561F3D2B}"/>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a:t>
            </a:r>
            <a:endParaRPr lang="en-US" sz="700" dirty="0"/>
          </a:p>
        </p:txBody>
      </p:sp>
    </p:spTree>
    <p:extLst>
      <p:ext uri="{BB962C8B-B14F-4D97-AF65-F5344CB8AC3E}">
        <p14:creationId xmlns:p14="http://schemas.microsoft.com/office/powerpoint/2010/main" val="4172998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8976C15C-45A9-9C56-E057-D0FCE769E1A8}"/>
            </a:ext>
          </a:extLst>
        </p:cNvPr>
        <p:cNvGrpSpPr/>
        <p:nvPr/>
      </p:nvGrpSpPr>
      <p:grpSpPr>
        <a:xfrm>
          <a:off x="0" y="0"/>
          <a:ext cx="0" cy="0"/>
          <a:chOff x="0" y="0"/>
          <a:chExt cx="0" cy="0"/>
        </a:xfrm>
      </p:grpSpPr>
      <p:pic>
        <p:nvPicPr>
          <p:cNvPr id="7" name="Picture 6" descr="A collage of several houses&#10;&#10;AI-generated content may be incorrect.">
            <a:extLst>
              <a:ext uri="{FF2B5EF4-FFF2-40B4-BE49-F238E27FC236}">
                <a16:creationId xmlns:a16="http://schemas.microsoft.com/office/drawing/2014/main" id="{56514892-2C1D-4CB9-6D74-0E2E95D372F0}"/>
              </a:ext>
            </a:extLst>
          </p:cNvPr>
          <p:cNvPicPr>
            <a:picLocks noChangeAspect="1"/>
          </p:cNvPicPr>
          <p:nvPr/>
        </p:nvPicPr>
        <p:blipFill>
          <a:blip r:embed="rId3"/>
          <a:stretch>
            <a:fillRect/>
          </a:stretch>
        </p:blipFill>
        <p:spPr>
          <a:xfrm>
            <a:off x="-66262" y="-182217"/>
            <a:ext cx="9425608" cy="5325717"/>
          </a:xfrm>
          <a:prstGeom prst="rect">
            <a:avLst/>
          </a:prstGeom>
        </p:spPr>
      </p:pic>
      <p:sp>
        <p:nvSpPr>
          <p:cNvPr id="3" name="Text 1">
            <a:extLst>
              <a:ext uri="{FF2B5EF4-FFF2-40B4-BE49-F238E27FC236}">
                <a16:creationId xmlns:a16="http://schemas.microsoft.com/office/drawing/2014/main" id="{663C3A04-6ECF-E05E-435B-DC4F5DE0B66D}"/>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Exteriors</a:t>
            </a:r>
          </a:p>
        </p:txBody>
      </p:sp>
      <p:sp>
        <p:nvSpPr>
          <p:cNvPr id="4" name="Text 2">
            <a:extLst>
              <a:ext uri="{FF2B5EF4-FFF2-40B4-BE49-F238E27FC236}">
                <a16:creationId xmlns:a16="http://schemas.microsoft.com/office/drawing/2014/main" id="{243E1C91-C6DA-6F81-8F3F-5E68DA03BAA5}"/>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Beautiful Exteriors</a:t>
            </a:r>
          </a:p>
        </p:txBody>
      </p:sp>
      <p:sp>
        <p:nvSpPr>
          <p:cNvPr id="11" name="Shape 0">
            <a:extLst>
              <a:ext uri="{FF2B5EF4-FFF2-40B4-BE49-F238E27FC236}">
                <a16:creationId xmlns:a16="http://schemas.microsoft.com/office/drawing/2014/main" id="{9BD0600F-A366-7D01-AC23-FFCAFE4F5FD7}"/>
              </a:ext>
            </a:extLst>
          </p:cNvPr>
          <p:cNvSpPr/>
          <p:nvPr/>
        </p:nvSpPr>
        <p:spPr>
          <a:xfrm>
            <a:off x="0" y="0"/>
            <a:ext cx="9144000" cy="54864"/>
          </a:xfrm>
          <a:prstGeom prst="rect">
            <a:avLst/>
          </a:prstGeom>
          <a:solidFill>
            <a:srgbClr val="FFA400"/>
          </a:solidFill>
          <a:ln/>
        </p:spPr>
        <p:txBody>
          <a:bodyPr/>
          <a:lstStyle/>
          <a:p>
            <a:endParaRPr lang="en-US" dirty="0"/>
          </a:p>
        </p:txBody>
      </p:sp>
      <p:sp>
        <p:nvSpPr>
          <p:cNvPr id="6" name="Shape 23">
            <a:extLst>
              <a:ext uri="{FF2B5EF4-FFF2-40B4-BE49-F238E27FC236}">
                <a16:creationId xmlns:a16="http://schemas.microsoft.com/office/drawing/2014/main" id="{C82D657C-4DB0-7966-29A6-F8C8D33B2D98}"/>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13" name="Text 26">
            <a:extLst>
              <a:ext uri="{FF2B5EF4-FFF2-40B4-BE49-F238E27FC236}">
                <a16:creationId xmlns:a16="http://schemas.microsoft.com/office/drawing/2014/main" id="{D2245680-C85D-19AE-0F0D-ED232DB2CF01}"/>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11</a:t>
            </a:r>
            <a:endParaRPr lang="en-US" sz="700" dirty="0"/>
          </a:p>
        </p:txBody>
      </p:sp>
      <p:sp>
        <p:nvSpPr>
          <p:cNvPr id="5" name="TextBox 4">
            <a:extLst>
              <a:ext uri="{FF2B5EF4-FFF2-40B4-BE49-F238E27FC236}">
                <a16:creationId xmlns:a16="http://schemas.microsoft.com/office/drawing/2014/main" id="{C93555B4-EB0D-D07D-F76F-D116562B1D70}"/>
              </a:ext>
            </a:extLst>
          </p:cNvPr>
          <p:cNvSpPr txBox="1"/>
          <p:nvPr/>
        </p:nvSpPr>
        <p:spPr>
          <a:xfrm>
            <a:off x="370006" y="947688"/>
            <a:ext cx="85521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Perfect proportions create great curb appeal, any style you like.</a:t>
            </a:r>
            <a:endParaRPr lang="en-US" dirty="0"/>
          </a:p>
        </p:txBody>
      </p:sp>
      <p:sp>
        <p:nvSpPr>
          <p:cNvPr id="18" name="TextBox 17">
            <a:extLst>
              <a:ext uri="{FF2B5EF4-FFF2-40B4-BE49-F238E27FC236}">
                <a16:creationId xmlns:a16="http://schemas.microsoft.com/office/drawing/2014/main" id="{21E65375-CFFB-ECA8-DA9C-B9FB3B85368B}"/>
              </a:ext>
            </a:extLst>
          </p:cNvPr>
          <p:cNvSpPr txBox="1"/>
          <p:nvPr/>
        </p:nvSpPr>
        <p:spPr>
          <a:xfrm>
            <a:off x="9860692" y="2273643"/>
            <a:ext cx="184731" cy="369332"/>
          </a:xfrm>
          <a:prstGeom prst="rect">
            <a:avLst/>
          </a:prstGeom>
          <a:noFill/>
        </p:spPr>
        <p:txBody>
          <a:bodyPr wrap="none" rtlCol="0">
            <a:spAutoFit/>
          </a:bodyPr>
          <a:lstStyle/>
          <a:p>
            <a:endParaRPr lang="en-US" dirty="0"/>
          </a:p>
        </p:txBody>
      </p:sp>
      <p:sp>
        <p:nvSpPr>
          <p:cNvPr id="2" name="Text 24">
            <a:extLst>
              <a:ext uri="{FF2B5EF4-FFF2-40B4-BE49-F238E27FC236}">
                <a16:creationId xmlns:a16="http://schemas.microsoft.com/office/drawing/2014/main" id="{5516E672-C406-B3C0-BEAD-0AAEDC4E03FB}"/>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  Some images may be rendered.</a:t>
            </a:r>
            <a:endParaRPr lang="en-US" sz="700" dirty="0"/>
          </a:p>
        </p:txBody>
      </p:sp>
    </p:spTree>
    <p:extLst>
      <p:ext uri="{BB962C8B-B14F-4D97-AF65-F5344CB8AC3E}">
        <p14:creationId xmlns:p14="http://schemas.microsoft.com/office/powerpoint/2010/main" val="1993227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C727932F-BB56-2059-9DBC-38BB0AE2448A}"/>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30E3E55E-91D2-574D-98D7-A3027EF70578}"/>
              </a:ext>
            </a:extLst>
          </p:cNvPr>
          <p:cNvSpPr txBox="1"/>
          <p:nvPr/>
        </p:nvSpPr>
        <p:spPr>
          <a:xfrm>
            <a:off x="3162800" y="2156251"/>
            <a:ext cx="2818400" cy="830997"/>
          </a:xfrm>
          <a:prstGeom prst="rect">
            <a:avLst/>
          </a:prstGeom>
          <a:noFill/>
        </p:spPr>
        <p:txBody>
          <a:bodyPr wrap="none" lIns="91440" tIns="45720" rIns="91440" bIns="45720" rtlCol="0" anchor="t">
            <a:spAutoFit/>
          </a:bodyPr>
          <a:lstStyle/>
          <a:p>
            <a:r>
              <a:rPr lang="en-US" sz="4800" b="1" dirty="0">
                <a:solidFill>
                  <a:schemeClr val="bg1"/>
                </a:solidFill>
                <a:latin typeface="Arial"/>
                <a:cs typeface="Arial"/>
              </a:rPr>
              <a:t>BENEFIT</a:t>
            </a:r>
          </a:p>
        </p:txBody>
      </p:sp>
      <p:sp>
        <p:nvSpPr>
          <p:cNvPr id="4" name="Shape 0">
            <a:extLst>
              <a:ext uri="{FF2B5EF4-FFF2-40B4-BE49-F238E27FC236}">
                <a16:creationId xmlns:a16="http://schemas.microsoft.com/office/drawing/2014/main" id="{461A4629-A5B9-46B0-69FC-FA8CE7A5539D}"/>
              </a:ext>
            </a:extLst>
          </p:cNvPr>
          <p:cNvSpPr/>
          <p:nvPr/>
        </p:nvSpPr>
        <p:spPr>
          <a:xfrm>
            <a:off x="0" y="0"/>
            <a:ext cx="9144000" cy="54864"/>
          </a:xfrm>
          <a:prstGeom prst="rect">
            <a:avLst/>
          </a:prstGeom>
          <a:solidFill>
            <a:srgbClr val="FFA400"/>
          </a:solidFill>
          <a:ln/>
        </p:spPr>
        <p:txBody>
          <a:bodyPr/>
          <a:lstStyle/>
          <a:p>
            <a:endParaRPr lang="en-US" dirty="0"/>
          </a:p>
        </p:txBody>
      </p:sp>
    </p:spTree>
    <p:extLst>
      <p:ext uri="{BB962C8B-B14F-4D97-AF65-F5344CB8AC3E}">
        <p14:creationId xmlns:p14="http://schemas.microsoft.com/office/powerpoint/2010/main" val="3866320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0321C48E-F9AB-F946-ED36-551A90FC6666}"/>
            </a:ext>
          </a:extLst>
        </p:cNvPr>
        <p:cNvGrpSpPr/>
        <p:nvPr/>
      </p:nvGrpSpPr>
      <p:grpSpPr>
        <a:xfrm>
          <a:off x="0" y="0"/>
          <a:ext cx="0" cy="0"/>
          <a:chOff x="0" y="0"/>
          <a:chExt cx="0" cy="0"/>
        </a:xfrm>
      </p:grpSpPr>
      <p:sp>
        <p:nvSpPr>
          <p:cNvPr id="27" name="Shape 0">
            <a:extLst>
              <a:ext uri="{FF2B5EF4-FFF2-40B4-BE49-F238E27FC236}">
                <a16:creationId xmlns:a16="http://schemas.microsoft.com/office/drawing/2014/main" id="{37EE200B-7076-44B1-1029-9C0509B5993D}"/>
              </a:ext>
            </a:extLst>
          </p:cNvPr>
          <p:cNvSpPr/>
          <p:nvPr/>
        </p:nvSpPr>
        <p:spPr>
          <a:xfrm>
            <a:off x="0" y="0"/>
            <a:ext cx="9144000" cy="45720"/>
          </a:xfrm>
          <a:prstGeom prst="rect">
            <a:avLst/>
          </a:prstGeom>
          <a:solidFill>
            <a:srgbClr val="FFA400"/>
          </a:solidFill>
          <a:ln/>
        </p:spPr>
        <p:txBody>
          <a:bodyPr/>
          <a:lstStyle/>
          <a:p>
            <a:endParaRPr lang="en-US" dirty="0"/>
          </a:p>
        </p:txBody>
      </p:sp>
      <p:sp>
        <p:nvSpPr>
          <p:cNvPr id="30" name="Shape 11">
            <a:extLst>
              <a:ext uri="{FF2B5EF4-FFF2-40B4-BE49-F238E27FC236}">
                <a16:creationId xmlns:a16="http://schemas.microsoft.com/office/drawing/2014/main" id="{85C9FB14-7E40-8DDF-6184-0A5BDEF00000}"/>
              </a:ext>
            </a:extLst>
          </p:cNvPr>
          <p:cNvSpPr/>
          <p:nvPr/>
        </p:nvSpPr>
        <p:spPr>
          <a:xfrm>
            <a:off x="457199" y="1017270"/>
            <a:ext cx="4023360" cy="3204604"/>
          </a:xfrm>
          <a:prstGeom prst="rect">
            <a:avLst/>
          </a:prstGeom>
          <a:solidFill>
            <a:srgbClr val="184273"/>
          </a:solidFill>
          <a:ln>
            <a:solidFill>
              <a:srgbClr val="184273"/>
            </a:solidFill>
          </a:ln>
        </p:spPr>
        <p:style>
          <a:lnRef idx="2">
            <a:schemeClr val="dk1"/>
          </a:lnRef>
          <a:fillRef idx="1">
            <a:schemeClr val="lt1"/>
          </a:fillRef>
          <a:effectRef idx="0">
            <a:schemeClr val="dk1"/>
          </a:effectRef>
          <a:fontRef idx="minor">
            <a:schemeClr val="dk1"/>
          </a:fontRef>
        </p:style>
        <p:txBody>
          <a:bodyPr/>
          <a:lstStyle/>
          <a:p>
            <a:endParaRPr lang="en-US" dirty="0"/>
          </a:p>
        </p:txBody>
      </p:sp>
      <p:sp>
        <p:nvSpPr>
          <p:cNvPr id="32" name="Shape 12">
            <a:extLst>
              <a:ext uri="{FF2B5EF4-FFF2-40B4-BE49-F238E27FC236}">
                <a16:creationId xmlns:a16="http://schemas.microsoft.com/office/drawing/2014/main" id="{7361350F-2F52-F3F7-41ED-714C7FB1F622}"/>
              </a:ext>
            </a:extLst>
          </p:cNvPr>
          <p:cNvSpPr/>
          <p:nvPr/>
        </p:nvSpPr>
        <p:spPr>
          <a:xfrm>
            <a:off x="457199" y="1017270"/>
            <a:ext cx="4023360" cy="54864"/>
          </a:xfrm>
          <a:prstGeom prst="rect">
            <a:avLst/>
          </a:prstGeom>
          <a:solidFill>
            <a:srgbClr val="10B981"/>
          </a:solidFill>
          <a:ln/>
        </p:spPr>
        <p:txBody>
          <a:bodyPr/>
          <a:lstStyle/>
          <a:p>
            <a:endParaRPr lang="en-US" dirty="0"/>
          </a:p>
        </p:txBody>
      </p:sp>
      <p:sp>
        <p:nvSpPr>
          <p:cNvPr id="33" name="Shape 13">
            <a:extLst>
              <a:ext uri="{FF2B5EF4-FFF2-40B4-BE49-F238E27FC236}">
                <a16:creationId xmlns:a16="http://schemas.microsoft.com/office/drawing/2014/main" id="{C59FDC1F-45AF-CEB7-4F98-020B985579E6}"/>
              </a:ext>
            </a:extLst>
          </p:cNvPr>
          <p:cNvSpPr/>
          <p:nvPr/>
        </p:nvSpPr>
        <p:spPr>
          <a:xfrm>
            <a:off x="685799" y="1245870"/>
            <a:ext cx="457200" cy="457200"/>
          </a:xfrm>
          <a:prstGeom prst="ellipse">
            <a:avLst/>
          </a:prstGeom>
          <a:solidFill>
            <a:srgbClr val="10B981"/>
          </a:solidFill>
          <a:ln/>
        </p:spPr>
        <p:txBody>
          <a:bodyPr/>
          <a:lstStyle/>
          <a:p>
            <a:endParaRPr lang="en-US" dirty="0"/>
          </a:p>
        </p:txBody>
      </p:sp>
      <p:pic>
        <p:nvPicPr>
          <p:cNvPr id="36" name="Image 1" descr="preencoded.png">
            <a:extLst>
              <a:ext uri="{FF2B5EF4-FFF2-40B4-BE49-F238E27FC236}">
                <a16:creationId xmlns:a16="http://schemas.microsoft.com/office/drawing/2014/main" id="{FF3328F7-1952-4519-129B-EEAA980C5D7E}"/>
              </a:ext>
            </a:extLst>
          </p:cNvPr>
          <p:cNvPicPr>
            <a:picLocks noChangeAspect="1"/>
          </p:cNvPicPr>
          <p:nvPr/>
        </p:nvPicPr>
        <p:blipFill>
          <a:blip r:embed="rId3"/>
          <a:stretch>
            <a:fillRect/>
          </a:stretch>
        </p:blipFill>
        <p:spPr>
          <a:xfrm>
            <a:off x="754379" y="1314450"/>
            <a:ext cx="320040" cy="320040"/>
          </a:xfrm>
          <a:prstGeom prst="rect">
            <a:avLst/>
          </a:prstGeom>
        </p:spPr>
      </p:pic>
      <p:sp>
        <p:nvSpPr>
          <p:cNvPr id="37" name="Text 14">
            <a:extLst>
              <a:ext uri="{FF2B5EF4-FFF2-40B4-BE49-F238E27FC236}">
                <a16:creationId xmlns:a16="http://schemas.microsoft.com/office/drawing/2014/main" id="{AC57E127-49FC-8A22-BA6E-9629DBC6602B}"/>
              </a:ext>
            </a:extLst>
          </p:cNvPr>
          <p:cNvSpPr/>
          <p:nvPr/>
        </p:nvSpPr>
        <p:spPr>
          <a:xfrm>
            <a:off x="1234439" y="1291590"/>
            <a:ext cx="3063240" cy="32004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BOXABL Factory Production</a:t>
            </a:r>
            <a:endParaRPr lang="en-US" sz="1400" dirty="0"/>
          </a:p>
        </p:txBody>
      </p:sp>
      <p:sp>
        <p:nvSpPr>
          <p:cNvPr id="38" name="Text 15">
            <a:extLst>
              <a:ext uri="{FF2B5EF4-FFF2-40B4-BE49-F238E27FC236}">
                <a16:creationId xmlns:a16="http://schemas.microsoft.com/office/drawing/2014/main" id="{D4E491D1-0649-647E-E208-54528CDAC8ED}"/>
              </a:ext>
            </a:extLst>
          </p:cNvPr>
          <p:cNvSpPr/>
          <p:nvPr/>
        </p:nvSpPr>
        <p:spPr>
          <a:xfrm>
            <a:off x="1234439" y="1565910"/>
            <a:ext cx="3063240" cy="201168"/>
          </a:xfrm>
          <a:prstGeom prst="rect">
            <a:avLst/>
          </a:prstGeom>
          <a:noFill/>
          <a:ln/>
        </p:spPr>
        <p:txBody>
          <a:bodyPr wrap="square" lIns="0" tIns="0" rIns="0" bIns="0" rtlCol="0" anchor="ctr"/>
          <a:lstStyle/>
          <a:p>
            <a:r>
              <a:rPr lang="en-US" sz="900" dirty="0">
                <a:solidFill>
                  <a:srgbClr val="CBD5E1"/>
                </a:solidFill>
                <a:latin typeface="Arial"/>
                <a:cs typeface="Arial"/>
              </a:rPr>
              <a:t>2,400 sq ft BOXABL home (estimate)</a:t>
            </a:r>
            <a:endParaRPr lang="en-US" dirty="0"/>
          </a:p>
        </p:txBody>
      </p:sp>
      <p:sp>
        <p:nvSpPr>
          <p:cNvPr id="41" name="Text 16">
            <a:extLst>
              <a:ext uri="{FF2B5EF4-FFF2-40B4-BE49-F238E27FC236}">
                <a16:creationId xmlns:a16="http://schemas.microsoft.com/office/drawing/2014/main" id="{DE866171-C743-EE27-529F-A240C4D32C55}"/>
              </a:ext>
            </a:extLst>
          </p:cNvPr>
          <p:cNvSpPr/>
          <p:nvPr/>
        </p:nvSpPr>
        <p:spPr>
          <a:xfrm>
            <a:off x="640079" y="1931670"/>
            <a:ext cx="3657600" cy="640080"/>
          </a:xfrm>
          <a:prstGeom prst="rect">
            <a:avLst/>
          </a:prstGeom>
          <a:noFill/>
          <a:ln/>
        </p:spPr>
        <p:txBody>
          <a:bodyPr wrap="square" lIns="91440" tIns="45720" rIns="91440" bIns="45720" rtlCol="0" anchor="ctr"/>
          <a:lstStyle/>
          <a:p>
            <a:pPr algn="ctr"/>
            <a:r>
              <a:rPr lang="en-US" sz="4400" b="1" dirty="0">
                <a:solidFill>
                  <a:srgbClr val="10B981"/>
                </a:solidFill>
                <a:latin typeface="Arial Black"/>
                <a:ea typeface="Arial Black" pitchFamily="34" charset="-122"/>
                <a:cs typeface="Arial Black" pitchFamily="34" charset="-120"/>
              </a:rPr>
              <a:t>$88/sq ft</a:t>
            </a:r>
            <a:endParaRPr lang="en-US" dirty="0">
              <a:latin typeface="Arial Black"/>
            </a:endParaRPr>
          </a:p>
        </p:txBody>
      </p:sp>
      <p:sp>
        <p:nvSpPr>
          <p:cNvPr id="42" name="Text 17">
            <a:extLst>
              <a:ext uri="{FF2B5EF4-FFF2-40B4-BE49-F238E27FC236}">
                <a16:creationId xmlns:a16="http://schemas.microsoft.com/office/drawing/2014/main" id="{467784ED-2220-8005-3473-1DE5AD6ADE0B}"/>
              </a:ext>
            </a:extLst>
          </p:cNvPr>
          <p:cNvSpPr/>
          <p:nvPr/>
        </p:nvSpPr>
        <p:spPr>
          <a:xfrm>
            <a:off x="640079" y="2553462"/>
            <a:ext cx="3657600" cy="274320"/>
          </a:xfrm>
          <a:prstGeom prst="rect">
            <a:avLst/>
          </a:prstGeom>
          <a:noFill/>
          <a:ln/>
        </p:spPr>
        <p:txBody>
          <a:bodyPr wrap="square" lIns="91440" tIns="45720" rIns="91440" bIns="45720" rtlCol="0" anchor="ctr"/>
          <a:lstStyle/>
          <a:p>
            <a:pPr marL="0" indent="0" algn="ctr">
              <a:buNone/>
            </a:pPr>
            <a:r>
              <a:rPr lang="en-US" sz="1600" b="1" dirty="0">
                <a:solidFill>
                  <a:srgbClr val="FFFFFF"/>
                </a:solidFill>
                <a:latin typeface="Arial"/>
                <a:ea typeface="Arial" pitchFamily="34" charset="-122"/>
                <a:cs typeface="Arial"/>
              </a:rPr>
              <a:t>$213,551</a:t>
            </a:r>
            <a:endParaRPr lang="en-US" dirty="0">
              <a:latin typeface="Arial"/>
              <a:cs typeface="Arial"/>
            </a:endParaRPr>
          </a:p>
        </p:txBody>
      </p:sp>
      <p:sp>
        <p:nvSpPr>
          <p:cNvPr id="43" name="Text 1">
            <a:extLst>
              <a:ext uri="{FF2B5EF4-FFF2-40B4-BE49-F238E27FC236}">
                <a16:creationId xmlns:a16="http://schemas.microsoft.com/office/drawing/2014/main" id="{326743C8-682E-E813-3DDD-9626BB9C4473}"/>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Cost Comparison</a:t>
            </a:r>
            <a:endParaRPr lang="en-US" dirty="0"/>
          </a:p>
        </p:txBody>
      </p:sp>
      <p:sp>
        <p:nvSpPr>
          <p:cNvPr id="44" name="Text 2">
            <a:extLst>
              <a:ext uri="{FF2B5EF4-FFF2-40B4-BE49-F238E27FC236}">
                <a16:creationId xmlns:a16="http://schemas.microsoft.com/office/drawing/2014/main" id="{2C47D2DC-C64D-019C-C21F-3B4CD67AF85E}"/>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Total Cost Savings</a:t>
            </a:r>
            <a:endParaRPr lang="en-US" dirty="0"/>
          </a:p>
        </p:txBody>
      </p:sp>
      <p:sp>
        <p:nvSpPr>
          <p:cNvPr id="45" name="Shape 23">
            <a:extLst>
              <a:ext uri="{FF2B5EF4-FFF2-40B4-BE49-F238E27FC236}">
                <a16:creationId xmlns:a16="http://schemas.microsoft.com/office/drawing/2014/main" id="{AD085D7D-9644-BD29-36D3-0429CC891478}"/>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46" name="TextBox 45">
            <a:extLst>
              <a:ext uri="{FF2B5EF4-FFF2-40B4-BE49-F238E27FC236}">
                <a16:creationId xmlns:a16="http://schemas.microsoft.com/office/drawing/2014/main" id="{4EBEC9DB-642F-514C-8301-13E1279F8980}"/>
              </a:ext>
            </a:extLst>
          </p:cNvPr>
          <p:cNvSpPr txBox="1"/>
          <p:nvPr/>
        </p:nvSpPr>
        <p:spPr>
          <a:xfrm>
            <a:off x="1319756" y="2917225"/>
            <a:ext cx="1223826" cy="846386"/>
          </a:xfrm>
          <a:prstGeom prst="rect">
            <a:avLst/>
          </a:prstGeom>
          <a:noFill/>
        </p:spPr>
        <p:txBody>
          <a:bodyPr wrap="square" rtlCol="0">
            <a:spAutoFit/>
          </a:bodyPr>
          <a:lstStyle/>
          <a:p>
            <a:r>
              <a:rPr lang="en-US" sz="700" b="1" dirty="0">
                <a:solidFill>
                  <a:schemeClr val="bg1"/>
                </a:solidFill>
                <a:latin typeface="Arial" panose="020B0604020202020204" pitchFamily="34" charset="0"/>
                <a:cs typeface="Arial" panose="020B0604020202020204" pitchFamily="34" charset="0"/>
              </a:rPr>
              <a:t>Construction Detail</a:t>
            </a:r>
            <a:br>
              <a:rPr lang="en-US" sz="700" dirty="0">
                <a:solidFill>
                  <a:schemeClr val="bg1"/>
                </a:solidFill>
                <a:latin typeface="Arial" panose="020B0604020202020204" pitchFamily="34" charset="0"/>
                <a:cs typeface="Arial" panose="020B0604020202020204" pitchFamily="34" charset="0"/>
              </a:rPr>
            </a:br>
            <a:r>
              <a:rPr lang="en-US" sz="700" dirty="0">
                <a:solidFill>
                  <a:schemeClr val="bg1"/>
                </a:solidFill>
                <a:latin typeface="Arial" panose="020B0604020202020204" pitchFamily="34" charset="0"/>
                <a:cs typeface="Arial" panose="020B0604020202020204" pitchFamily="34" charset="0"/>
              </a:rPr>
              <a:t>Engineering &amp; Permit</a:t>
            </a:r>
            <a:br>
              <a:rPr lang="en-US" sz="700" dirty="0">
                <a:solidFill>
                  <a:schemeClr val="bg1"/>
                </a:solidFill>
                <a:latin typeface="Arial" panose="020B0604020202020204" pitchFamily="34" charset="0"/>
                <a:cs typeface="Arial" panose="020B0604020202020204" pitchFamily="34" charset="0"/>
              </a:rPr>
            </a:br>
            <a:r>
              <a:rPr lang="en-US" sz="700" dirty="0">
                <a:solidFill>
                  <a:schemeClr val="bg1"/>
                </a:solidFill>
                <a:latin typeface="Arial" panose="020B0604020202020204" pitchFamily="34" charset="0"/>
                <a:cs typeface="Arial" panose="020B0604020202020204" pitchFamily="34" charset="0"/>
              </a:rPr>
              <a:t>Direct Materials</a:t>
            </a:r>
            <a:br>
              <a:rPr lang="en-US" sz="700" dirty="0">
                <a:solidFill>
                  <a:schemeClr val="bg1"/>
                </a:solidFill>
                <a:latin typeface="Arial" panose="020B0604020202020204" pitchFamily="34" charset="0"/>
                <a:cs typeface="Arial" panose="020B0604020202020204" pitchFamily="34" charset="0"/>
              </a:rPr>
            </a:br>
            <a:r>
              <a:rPr lang="en-US" sz="700" dirty="0">
                <a:solidFill>
                  <a:schemeClr val="bg1"/>
                </a:solidFill>
                <a:latin typeface="Arial" panose="020B0604020202020204" pitchFamily="34" charset="0"/>
                <a:cs typeface="Arial" panose="020B0604020202020204" pitchFamily="34" charset="0"/>
              </a:rPr>
              <a:t>Direct Labor</a:t>
            </a:r>
            <a:br>
              <a:rPr lang="en-US" sz="700" dirty="0">
                <a:solidFill>
                  <a:schemeClr val="bg1"/>
                </a:solidFill>
                <a:latin typeface="Arial" panose="020B0604020202020204" pitchFamily="34" charset="0"/>
                <a:cs typeface="Arial" panose="020B0604020202020204" pitchFamily="34" charset="0"/>
              </a:rPr>
            </a:br>
            <a:r>
              <a:rPr lang="en-US" sz="700" dirty="0">
                <a:solidFill>
                  <a:schemeClr val="bg1"/>
                </a:solidFill>
                <a:latin typeface="Arial" panose="020B0604020202020204" pitchFamily="34" charset="0"/>
                <a:cs typeface="Arial" panose="020B0604020202020204" pitchFamily="34" charset="0"/>
              </a:rPr>
              <a:t>Roofing</a:t>
            </a:r>
            <a:br>
              <a:rPr lang="en-US" sz="700" dirty="0">
                <a:solidFill>
                  <a:schemeClr val="bg1"/>
                </a:solidFill>
                <a:latin typeface="Arial" panose="020B0604020202020204" pitchFamily="34" charset="0"/>
                <a:cs typeface="Arial" panose="020B0604020202020204" pitchFamily="34" charset="0"/>
              </a:rPr>
            </a:br>
            <a:r>
              <a:rPr lang="en-US" sz="700" dirty="0">
                <a:solidFill>
                  <a:schemeClr val="bg1"/>
                </a:solidFill>
                <a:latin typeface="Arial" panose="020B0604020202020204" pitchFamily="34" charset="0"/>
                <a:cs typeface="Arial" panose="020B0604020202020204" pitchFamily="34" charset="0"/>
              </a:rPr>
              <a:t>Cladding</a:t>
            </a:r>
            <a:br>
              <a:rPr lang="en-US" sz="700" dirty="0">
                <a:solidFill>
                  <a:schemeClr val="bg1"/>
                </a:solidFill>
                <a:latin typeface="Arial" panose="020B0604020202020204" pitchFamily="34" charset="0"/>
                <a:cs typeface="Arial" panose="020B0604020202020204" pitchFamily="34" charset="0"/>
              </a:rPr>
            </a:br>
            <a:r>
              <a:rPr lang="en-US" sz="700" dirty="0">
                <a:solidFill>
                  <a:schemeClr val="bg1"/>
                </a:solidFill>
                <a:latin typeface="Arial" panose="020B0604020202020204" pitchFamily="34" charset="0"/>
                <a:cs typeface="Arial" panose="020B0604020202020204" pitchFamily="34" charset="0"/>
              </a:rPr>
              <a:t>Shipping &amp; Install</a:t>
            </a:r>
          </a:p>
        </p:txBody>
      </p:sp>
      <p:sp>
        <p:nvSpPr>
          <p:cNvPr id="47" name="TextBox 46">
            <a:extLst>
              <a:ext uri="{FF2B5EF4-FFF2-40B4-BE49-F238E27FC236}">
                <a16:creationId xmlns:a16="http://schemas.microsoft.com/office/drawing/2014/main" id="{7F79C66A-02B3-1278-1824-13F14CD13FDF}"/>
              </a:ext>
            </a:extLst>
          </p:cNvPr>
          <p:cNvSpPr txBox="1"/>
          <p:nvPr/>
        </p:nvSpPr>
        <p:spPr>
          <a:xfrm>
            <a:off x="2433773" y="2917225"/>
            <a:ext cx="1223826" cy="954107"/>
          </a:xfrm>
          <a:prstGeom prst="rect">
            <a:avLst/>
          </a:prstGeom>
          <a:noFill/>
        </p:spPr>
        <p:txBody>
          <a:bodyPr wrap="square" rtlCol="0">
            <a:spAutoFit/>
          </a:bodyPr>
          <a:lstStyle/>
          <a:p>
            <a:r>
              <a:rPr lang="en-US" sz="700" b="1">
                <a:solidFill>
                  <a:schemeClr val="bg1"/>
                </a:solidFill>
                <a:latin typeface="Arial" panose="020B0604020202020204" pitchFamily="34" charset="0"/>
                <a:cs typeface="Arial" panose="020B0604020202020204" pitchFamily="34" charset="0"/>
              </a:rPr>
              <a:t>Total Cost</a:t>
            </a:r>
            <a:br>
              <a:rPr lang="en-US" sz="700">
                <a:solidFill>
                  <a:schemeClr val="bg1"/>
                </a:solidFill>
                <a:latin typeface="Arial" panose="020B0604020202020204" pitchFamily="34" charset="0"/>
                <a:cs typeface="Arial" panose="020B0604020202020204" pitchFamily="34" charset="0"/>
              </a:rPr>
            </a:br>
            <a:r>
              <a:rPr lang="en-US" sz="700">
                <a:solidFill>
                  <a:schemeClr val="bg1"/>
                </a:solidFill>
                <a:latin typeface="Arial" panose="020B0604020202020204" pitchFamily="34" charset="0"/>
                <a:cs typeface="Arial" panose="020B0604020202020204" pitchFamily="34" charset="0"/>
              </a:rPr>
              <a:t>$22,903.30</a:t>
            </a:r>
          </a:p>
          <a:p>
            <a:r>
              <a:rPr lang="en-US" sz="700">
                <a:solidFill>
                  <a:schemeClr val="bg1"/>
                </a:solidFill>
                <a:latin typeface="Arial" panose="020B0604020202020204" pitchFamily="34" charset="0"/>
                <a:cs typeface="Arial" panose="020B0604020202020204" pitchFamily="34" charset="0"/>
              </a:rPr>
              <a:t>$125,575.00</a:t>
            </a:r>
          </a:p>
          <a:p>
            <a:r>
              <a:rPr lang="en-US" sz="700">
                <a:solidFill>
                  <a:schemeClr val="bg1"/>
                </a:solidFill>
                <a:latin typeface="Arial" panose="020B0604020202020204" pitchFamily="34" charset="0"/>
                <a:cs typeface="Arial" panose="020B0604020202020204" pitchFamily="34" charset="0"/>
              </a:rPr>
              <a:t>$13,907.00</a:t>
            </a:r>
          </a:p>
          <a:p>
            <a:r>
              <a:rPr lang="en-US" sz="700">
                <a:solidFill>
                  <a:schemeClr val="bg1"/>
                </a:solidFill>
                <a:latin typeface="Arial" panose="020B0604020202020204" pitchFamily="34" charset="0"/>
                <a:cs typeface="Arial" panose="020B0604020202020204" pitchFamily="34" charset="0"/>
              </a:rPr>
              <a:t>$9,792.00</a:t>
            </a:r>
          </a:p>
          <a:p>
            <a:r>
              <a:rPr lang="en-US" sz="700">
                <a:solidFill>
                  <a:schemeClr val="bg1"/>
                </a:solidFill>
                <a:latin typeface="Arial" panose="020B0604020202020204" pitchFamily="34" charset="0"/>
                <a:cs typeface="Arial" panose="020B0604020202020204" pitchFamily="34" charset="0"/>
              </a:rPr>
              <a:t>$5,824.00</a:t>
            </a:r>
          </a:p>
          <a:p>
            <a:r>
              <a:rPr lang="en-US" sz="700">
                <a:solidFill>
                  <a:schemeClr val="bg1"/>
                </a:solidFill>
                <a:latin typeface="Arial" panose="020B0604020202020204" pitchFamily="34" charset="0"/>
                <a:cs typeface="Arial" panose="020B0604020202020204" pitchFamily="34" charset="0"/>
              </a:rPr>
              <a:t>$25,550.00</a:t>
            </a:r>
          </a:p>
          <a:p>
            <a:r>
              <a:rPr lang="en-US" sz="700" b="1">
                <a:solidFill>
                  <a:schemeClr val="bg1"/>
                </a:solidFill>
                <a:latin typeface="Arial" panose="020B0604020202020204" pitchFamily="34" charset="0"/>
                <a:cs typeface="Arial" panose="020B0604020202020204" pitchFamily="34" charset="0"/>
              </a:rPr>
              <a:t>$213,551.30</a:t>
            </a:r>
          </a:p>
        </p:txBody>
      </p:sp>
      <p:sp>
        <p:nvSpPr>
          <p:cNvPr id="48" name="TextBox 47">
            <a:extLst>
              <a:ext uri="{FF2B5EF4-FFF2-40B4-BE49-F238E27FC236}">
                <a16:creationId xmlns:a16="http://schemas.microsoft.com/office/drawing/2014/main" id="{515A79DB-3CD7-9E99-582B-E47FAC600DF5}"/>
              </a:ext>
            </a:extLst>
          </p:cNvPr>
          <p:cNvSpPr txBox="1"/>
          <p:nvPr/>
        </p:nvSpPr>
        <p:spPr>
          <a:xfrm>
            <a:off x="3069997" y="2916354"/>
            <a:ext cx="1223826" cy="954107"/>
          </a:xfrm>
          <a:prstGeom prst="rect">
            <a:avLst/>
          </a:prstGeom>
          <a:noFill/>
        </p:spPr>
        <p:txBody>
          <a:bodyPr wrap="square" rtlCol="0">
            <a:spAutoFit/>
          </a:bodyPr>
          <a:lstStyle/>
          <a:p>
            <a:r>
              <a:rPr lang="en-US" sz="700" b="1" dirty="0">
                <a:solidFill>
                  <a:schemeClr val="bg1"/>
                </a:solidFill>
                <a:latin typeface="Arial" panose="020B0604020202020204" pitchFamily="34" charset="0"/>
                <a:cs typeface="Arial" panose="020B0604020202020204" pitchFamily="34" charset="0"/>
              </a:rPr>
              <a:t>Cost/sq ft</a:t>
            </a:r>
          </a:p>
          <a:p>
            <a:r>
              <a:rPr lang="en-US" sz="700" dirty="0">
                <a:solidFill>
                  <a:schemeClr val="bg1"/>
                </a:solidFill>
                <a:latin typeface="Arial" panose="020B0604020202020204" pitchFamily="34" charset="0"/>
                <a:cs typeface="Arial" panose="020B0604020202020204" pitchFamily="34" charset="0"/>
              </a:rPr>
              <a:t>$9.54</a:t>
            </a:r>
          </a:p>
          <a:p>
            <a:r>
              <a:rPr lang="en-US" sz="700" dirty="0">
                <a:solidFill>
                  <a:schemeClr val="bg1"/>
                </a:solidFill>
                <a:latin typeface="Arial" panose="020B0604020202020204" pitchFamily="34" charset="0"/>
                <a:cs typeface="Arial" panose="020B0604020202020204" pitchFamily="34" charset="0"/>
              </a:rPr>
              <a:t>$56.49</a:t>
            </a:r>
          </a:p>
          <a:p>
            <a:r>
              <a:rPr lang="en-US" sz="700" dirty="0">
                <a:solidFill>
                  <a:schemeClr val="bg1"/>
                </a:solidFill>
                <a:latin typeface="Arial" panose="020B0604020202020204" pitchFamily="34" charset="0"/>
                <a:cs typeface="Arial" panose="020B0604020202020204" pitchFamily="34" charset="0"/>
              </a:rPr>
              <a:t>$5.79</a:t>
            </a:r>
          </a:p>
          <a:p>
            <a:r>
              <a:rPr lang="en-US" sz="700" dirty="0">
                <a:solidFill>
                  <a:schemeClr val="bg1"/>
                </a:solidFill>
                <a:latin typeface="Arial" panose="020B0604020202020204" pitchFamily="34" charset="0"/>
                <a:cs typeface="Arial" panose="020B0604020202020204" pitchFamily="34" charset="0"/>
              </a:rPr>
              <a:t>$4.08</a:t>
            </a:r>
          </a:p>
          <a:p>
            <a:r>
              <a:rPr lang="en-US" sz="700" dirty="0">
                <a:solidFill>
                  <a:schemeClr val="bg1"/>
                </a:solidFill>
                <a:latin typeface="Arial" panose="020B0604020202020204" pitchFamily="34" charset="0"/>
                <a:cs typeface="Arial" panose="020B0604020202020204" pitchFamily="34" charset="0"/>
              </a:rPr>
              <a:t>$2.43</a:t>
            </a:r>
          </a:p>
          <a:p>
            <a:r>
              <a:rPr lang="en-US" sz="700" dirty="0">
                <a:solidFill>
                  <a:schemeClr val="bg1"/>
                </a:solidFill>
                <a:latin typeface="Arial" panose="020B0604020202020204" pitchFamily="34" charset="0"/>
                <a:cs typeface="Arial" panose="020B0604020202020204" pitchFamily="34" charset="0"/>
              </a:rPr>
              <a:t>$10.65</a:t>
            </a:r>
          </a:p>
          <a:p>
            <a:r>
              <a:rPr lang="en-US" sz="700" b="1" dirty="0">
                <a:solidFill>
                  <a:schemeClr val="bg1"/>
                </a:solidFill>
                <a:latin typeface="Arial" panose="020B0604020202020204" pitchFamily="34" charset="0"/>
                <a:cs typeface="Arial" panose="020B0604020202020204" pitchFamily="34" charset="0"/>
              </a:rPr>
              <a:t>$88.98</a:t>
            </a:r>
          </a:p>
        </p:txBody>
      </p:sp>
      <p:sp>
        <p:nvSpPr>
          <p:cNvPr id="49" name="Text 26">
            <a:extLst>
              <a:ext uri="{FF2B5EF4-FFF2-40B4-BE49-F238E27FC236}">
                <a16:creationId xmlns:a16="http://schemas.microsoft.com/office/drawing/2014/main" id="{195A3F0C-CC94-9B23-84DB-B3417EFDA89C}"/>
              </a:ext>
            </a:extLst>
          </p:cNvPr>
          <p:cNvSpPr/>
          <p:nvPr/>
        </p:nvSpPr>
        <p:spPr>
          <a:xfrm>
            <a:off x="8228532" y="4754880"/>
            <a:ext cx="457198"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12</a:t>
            </a:r>
            <a:endParaRPr lang="en-US" sz="700" dirty="0"/>
          </a:p>
        </p:txBody>
      </p:sp>
      <p:sp>
        <p:nvSpPr>
          <p:cNvPr id="50" name="Text 7">
            <a:extLst>
              <a:ext uri="{FF2B5EF4-FFF2-40B4-BE49-F238E27FC236}">
                <a16:creationId xmlns:a16="http://schemas.microsoft.com/office/drawing/2014/main" id="{870B12F9-D7D2-7EE5-8948-F73FF843623F}"/>
              </a:ext>
            </a:extLst>
          </p:cNvPr>
          <p:cNvSpPr/>
          <p:nvPr/>
        </p:nvSpPr>
        <p:spPr>
          <a:xfrm>
            <a:off x="597410" y="4259037"/>
            <a:ext cx="3672725" cy="201168"/>
          </a:xfrm>
          <a:prstGeom prst="rect">
            <a:avLst/>
          </a:prstGeom>
          <a:noFill/>
          <a:ln/>
        </p:spPr>
        <p:txBody>
          <a:bodyPr wrap="square" lIns="0" tIns="0" rIns="0" bIns="0" rtlCol="0" anchor="ctr"/>
          <a:lstStyle/>
          <a:p>
            <a:pPr marL="0" indent="0">
              <a:buNone/>
            </a:pPr>
            <a:r>
              <a:rPr lang="en-US" sz="800" i="1">
                <a:solidFill>
                  <a:srgbClr val="94A3B8"/>
                </a:solidFill>
                <a:latin typeface="Arial" pitchFamily="34" charset="0"/>
                <a:cs typeface="Arial" pitchFamily="34" charset="-120"/>
              </a:rPr>
              <a:t>BOXABL estimated cost after investment in 5,000 annual unit automated factory. </a:t>
            </a:r>
            <a:endParaRPr lang="en-US" sz="800" i="1"/>
          </a:p>
        </p:txBody>
      </p:sp>
      <p:sp>
        <p:nvSpPr>
          <p:cNvPr id="51" name="Text 24">
            <a:extLst>
              <a:ext uri="{FF2B5EF4-FFF2-40B4-BE49-F238E27FC236}">
                <a16:creationId xmlns:a16="http://schemas.microsoft.com/office/drawing/2014/main" id="{98AE8197-55CE-1CC6-495D-05FEFDFCAC7E}"/>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  </a:t>
            </a:r>
            <a:endParaRPr lang="en-US" sz="700"/>
          </a:p>
        </p:txBody>
      </p:sp>
      <p:sp>
        <p:nvSpPr>
          <p:cNvPr id="52" name="Shape 3">
            <a:extLst>
              <a:ext uri="{FF2B5EF4-FFF2-40B4-BE49-F238E27FC236}">
                <a16:creationId xmlns:a16="http://schemas.microsoft.com/office/drawing/2014/main" id="{34BE61B4-F724-E1EC-B3DE-574443611112}"/>
              </a:ext>
            </a:extLst>
          </p:cNvPr>
          <p:cNvSpPr/>
          <p:nvPr/>
        </p:nvSpPr>
        <p:spPr>
          <a:xfrm>
            <a:off x="4796550" y="1001315"/>
            <a:ext cx="3889182" cy="3204604"/>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a:lstStyle/>
          <a:p>
            <a:endParaRPr lang="en-US" dirty="0"/>
          </a:p>
        </p:txBody>
      </p:sp>
      <p:sp>
        <p:nvSpPr>
          <p:cNvPr id="53" name="Shape 4">
            <a:extLst>
              <a:ext uri="{FF2B5EF4-FFF2-40B4-BE49-F238E27FC236}">
                <a16:creationId xmlns:a16="http://schemas.microsoft.com/office/drawing/2014/main" id="{4E9AB035-AB8B-2AD7-E873-0C15FC6FFD86}"/>
              </a:ext>
            </a:extLst>
          </p:cNvPr>
          <p:cNvSpPr/>
          <p:nvPr/>
        </p:nvSpPr>
        <p:spPr>
          <a:xfrm>
            <a:off x="4796549" y="1001314"/>
            <a:ext cx="3889181" cy="70815"/>
          </a:xfrm>
          <a:prstGeom prst="rect">
            <a:avLst/>
          </a:prstGeom>
          <a:solidFill>
            <a:srgbClr val="EF4444"/>
          </a:solidFill>
          <a:ln/>
        </p:spPr>
        <p:txBody>
          <a:bodyPr/>
          <a:lstStyle/>
          <a:p>
            <a:endParaRPr lang="en-US" dirty="0"/>
          </a:p>
        </p:txBody>
      </p:sp>
      <p:sp>
        <p:nvSpPr>
          <p:cNvPr id="54" name="Shape 5">
            <a:extLst>
              <a:ext uri="{FF2B5EF4-FFF2-40B4-BE49-F238E27FC236}">
                <a16:creationId xmlns:a16="http://schemas.microsoft.com/office/drawing/2014/main" id="{2DE0DD95-0781-F594-B6CD-CD4B7B4F4B80}"/>
              </a:ext>
            </a:extLst>
          </p:cNvPr>
          <p:cNvSpPr/>
          <p:nvPr/>
        </p:nvSpPr>
        <p:spPr>
          <a:xfrm>
            <a:off x="5052694" y="1251353"/>
            <a:ext cx="457200" cy="457200"/>
          </a:xfrm>
          <a:prstGeom prst="ellipse">
            <a:avLst/>
          </a:prstGeom>
          <a:solidFill>
            <a:srgbClr val="EF4444"/>
          </a:solidFill>
          <a:ln/>
        </p:spPr>
        <p:txBody>
          <a:bodyPr/>
          <a:lstStyle/>
          <a:p>
            <a:endParaRPr lang="en-US" dirty="0"/>
          </a:p>
        </p:txBody>
      </p:sp>
      <p:pic>
        <p:nvPicPr>
          <p:cNvPr id="55" name="Image 0" descr="preencoded.png">
            <a:extLst>
              <a:ext uri="{FF2B5EF4-FFF2-40B4-BE49-F238E27FC236}">
                <a16:creationId xmlns:a16="http://schemas.microsoft.com/office/drawing/2014/main" id="{D4554989-5EC1-28D2-807B-1AA8E48BF397}"/>
              </a:ext>
            </a:extLst>
          </p:cNvPr>
          <p:cNvPicPr>
            <a:picLocks noChangeAspect="1"/>
          </p:cNvPicPr>
          <p:nvPr/>
        </p:nvPicPr>
        <p:blipFill>
          <a:blip r:embed="rId4"/>
          <a:stretch>
            <a:fillRect/>
          </a:stretch>
        </p:blipFill>
        <p:spPr>
          <a:xfrm>
            <a:off x="5121274" y="1319933"/>
            <a:ext cx="320040" cy="320040"/>
          </a:xfrm>
          <a:prstGeom prst="rect">
            <a:avLst/>
          </a:prstGeom>
        </p:spPr>
      </p:pic>
      <p:sp>
        <p:nvSpPr>
          <p:cNvPr id="56" name="Text 6">
            <a:extLst>
              <a:ext uri="{FF2B5EF4-FFF2-40B4-BE49-F238E27FC236}">
                <a16:creationId xmlns:a16="http://schemas.microsoft.com/office/drawing/2014/main" id="{885B5C82-A96C-4389-442E-02FF99C60507}"/>
              </a:ext>
            </a:extLst>
          </p:cNvPr>
          <p:cNvSpPr/>
          <p:nvPr/>
        </p:nvSpPr>
        <p:spPr>
          <a:xfrm>
            <a:off x="5601334" y="1297073"/>
            <a:ext cx="2788920" cy="320040"/>
          </a:xfrm>
          <a:prstGeom prst="rect">
            <a:avLst/>
          </a:prstGeom>
          <a:noFill/>
          <a:ln/>
        </p:spPr>
        <p:txBody>
          <a:bodyPr wrap="square" lIns="0" tIns="0" rIns="0" bIns="0" rtlCol="0" anchor="ctr"/>
          <a:lstStyle/>
          <a:p>
            <a:pPr marL="0" indent="0">
              <a:buNone/>
            </a:pPr>
            <a:r>
              <a:rPr lang="en-US" sz="1400" b="1" dirty="0">
                <a:solidFill>
                  <a:srgbClr val="0F1B2D"/>
                </a:solidFill>
                <a:latin typeface="Arial" pitchFamily="34" charset="0"/>
                <a:ea typeface="Arial" pitchFamily="34" charset="-122"/>
                <a:cs typeface="Arial" pitchFamily="34" charset="-120"/>
              </a:rPr>
              <a:t>Traditional Construction</a:t>
            </a:r>
            <a:endParaRPr lang="en-US" sz="1400" dirty="0"/>
          </a:p>
        </p:txBody>
      </p:sp>
      <p:sp>
        <p:nvSpPr>
          <p:cNvPr id="57" name="Text 7">
            <a:extLst>
              <a:ext uri="{FF2B5EF4-FFF2-40B4-BE49-F238E27FC236}">
                <a16:creationId xmlns:a16="http://schemas.microsoft.com/office/drawing/2014/main" id="{27834D1B-86BE-4BDA-8D04-2C4A493081BD}"/>
              </a:ext>
            </a:extLst>
          </p:cNvPr>
          <p:cNvSpPr/>
          <p:nvPr/>
        </p:nvSpPr>
        <p:spPr>
          <a:xfrm>
            <a:off x="5601334" y="1571393"/>
            <a:ext cx="2788920" cy="201168"/>
          </a:xfrm>
          <a:prstGeom prst="rect">
            <a:avLst/>
          </a:prstGeom>
          <a:noFill/>
          <a:ln/>
        </p:spPr>
        <p:txBody>
          <a:bodyPr wrap="square" lIns="0" tIns="0" rIns="0" bIns="0" rtlCol="0" anchor="ctr"/>
          <a:lstStyle/>
          <a:p>
            <a:pPr marL="0" indent="0">
              <a:buNone/>
            </a:pPr>
            <a:r>
              <a:rPr lang="en-US" sz="900" dirty="0">
                <a:solidFill>
                  <a:srgbClr val="94A3B8"/>
                </a:solidFill>
                <a:latin typeface="Arial" pitchFamily="34" charset="0"/>
                <a:ea typeface="Arial" pitchFamily="34" charset="-122"/>
                <a:cs typeface="Arial" pitchFamily="34" charset="-120"/>
              </a:rPr>
              <a:t>Average 2,647 sq ft home</a:t>
            </a:r>
            <a:endParaRPr lang="en-US" sz="900" dirty="0"/>
          </a:p>
        </p:txBody>
      </p:sp>
      <p:sp>
        <p:nvSpPr>
          <p:cNvPr id="58" name="Text 8">
            <a:extLst>
              <a:ext uri="{FF2B5EF4-FFF2-40B4-BE49-F238E27FC236}">
                <a16:creationId xmlns:a16="http://schemas.microsoft.com/office/drawing/2014/main" id="{1C6A3EF7-45CB-57F3-EAE6-6ECF5F1CBA81}"/>
              </a:ext>
            </a:extLst>
          </p:cNvPr>
          <p:cNvSpPr/>
          <p:nvPr/>
        </p:nvSpPr>
        <p:spPr>
          <a:xfrm>
            <a:off x="5006974" y="1937153"/>
            <a:ext cx="3383280" cy="640080"/>
          </a:xfrm>
          <a:prstGeom prst="rect">
            <a:avLst/>
          </a:prstGeom>
          <a:noFill/>
          <a:ln/>
        </p:spPr>
        <p:txBody>
          <a:bodyPr wrap="square" lIns="91440" tIns="45720" rIns="91440" bIns="45720" rtlCol="0" anchor="ctr"/>
          <a:lstStyle/>
          <a:p>
            <a:pPr algn="ctr"/>
            <a:r>
              <a:rPr lang="en-US" sz="4400" b="1" dirty="0">
                <a:solidFill>
                  <a:srgbClr val="EF4444"/>
                </a:solidFill>
                <a:latin typeface="Arial Black"/>
                <a:ea typeface="Arial Black" pitchFamily="34" charset="-122"/>
                <a:cs typeface="Arial Black" pitchFamily="34" charset="-120"/>
              </a:rPr>
              <a:t>$134/sq ft</a:t>
            </a:r>
            <a:endParaRPr lang="en-US" dirty="0">
              <a:latin typeface="Arial Black"/>
            </a:endParaRPr>
          </a:p>
        </p:txBody>
      </p:sp>
      <p:sp>
        <p:nvSpPr>
          <p:cNvPr id="59" name="Text 9">
            <a:extLst>
              <a:ext uri="{FF2B5EF4-FFF2-40B4-BE49-F238E27FC236}">
                <a16:creationId xmlns:a16="http://schemas.microsoft.com/office/drawing/2014/main" id="{40A23A39-9E02-4CCA-CE23-BBA2E3F66266}"/>
              </a:ext>
            </a:extLst>
          </p:cNvPr>
          <p:cNvSpPr/>
          <p:nvPr/>
        </p:nvSpPr>
        <p:spPr>
          <a:xfrm>
            <a:off x="5006974" y="2558945"/>
            <a:ext cx="3383280" cy="274320"/>
          </a:xfrm>
          <a:prstGeom prst="rect">
            <a:avLst/>
          </a:prstGeom>
          <a:noFill/>
          <a:ln/>
        </p:spPr>
        <p:txBody>
          <a:bodyPr wrap="square" lIns="91440" tIns="45720" rIns="91440" bIns="45720" rtlCol="0" anchor="ctr"/>
          <a:lstStyle/>
          <a:p>
            <a:pPr marL="0" indent="0" algn="ctr">
              <a:buNone/>
            </a:pPr>
            <a:r>
              <a:rPr lang="en-US" sz="1600" b="1" dirty="0">
                <a:solidFill>
                  <a:srgbClr val="334155"/>
                </a:solidFill>
                <a:latin typeface="Arial"/>
                <a:ea typeface="Arial" pitchFamily="34" charset="-122"/>
                <a:cs typeface="Arial"/>
              </a:rPr>
              <a:t>$355,757</a:t>
            </a:r>
            <a:endParaRPr lang="en-US" dirty="0">
              <a:latin typeface="Arial"/>
              <a:cs typeface="Arial"/>
            </a:endParaRPr>
          </a:p>
        </p:txBody>
      </p:sp>
      <p:sp>
        <p:nvSpPr>
          <p:cNvPr id="60" name="TextBox 59">
            <a:extLst>
              <a:ext uri="{FF2B5EF4-FFF2-40B4-BE49-F238E27FC236}">
                <a16:creationId xmlns:a16="http://schemas.microsoft.com/office/drawing/2014/main" id="{CC52EC02-F885-1ADA-8D8A-AE57BB1DEEDD}"/>
              </a:ext>
            </a:extLst>
          </p:cNvPr>
          <p:cNvSpPr txBox="1"/>
          <p:nvPr/>
        </p:nvSpPr>
        <p:spPr>
          <a:xfrm>
            <a:off x="5484767" y="2923579"/>
            <a:ext cx="1223826" cy="846386"/>
          </a:xfrm>
          <a:prstGeom prst="rect">
            <a:avLst/>
          </a:prstGeom>
          <a:noFill/>
        </p:spPr>
        <p:txBody>
          <a:bodyPr wrap="square" rtlCol="0">
            <a:spAutoFit/>
          </a:bodyPr>
          <a:lstStyle/>
          <a:p>
            <a:r>
              <a:rPr lang="en-US" sz="700" b="1" dirty="0">
                <a:latin typeface="Arial" panose="020B0604020202020204" pitchFamily="34" charset="0"/>
                <a:cs typeface="Arial" panose="020B0604020202020204" pitchFamily="34" charset="0"/>
              </a:rPr>
              <a:t>Construction Detail</a:t>
            </a:r>
            <a:br>
              <a:rPr lang="en-US" sz="700" dirty="0">
                <a:latin typeface="Arial" panose="020B0604020202020204" pitchFamily="34" charset="0"/>
                <a:cs typeface="Arial" panose="020B0604020202020204" pitchFamily="34" charset="0"/>
              </a:rPr>
            </a:br>
            <a:r>
              <a:rPr lang="en-US" sz="700" dirty="0">
                <a:latin typeface="Arial" panose="020B0604020202020204" pitchFamily="34" charset="0"/>
                <a:cs typeface="Arial" panose="020B0604020202020204" pitchFamily="34" charset="0"/>
              </a:rPr>
              <a:t>Engineering &amp; Permit</a:t>
            </a:r>
            <a:br>
              <a:rPr lang="en-US" sz="700" dirty="0">
                <a:latin typeface="Arial" panose="020B0604020202020204" pitchFamily="34" charset="0"/>
                <a:cs typeface="Arial" panose="020B0604020202020204" pitchFamily="34" charset="0"/>
              </a:rPr>
            </a:br>
            <a:r>
              <a:rPr lang="en-US" sz="700" dirty="0">
                <a:latin typeface="Arial" panose="020B0604020202020204" pitchFamily="34" charset="0"/>
                <a:cs typeface="Arial" panose="020B0604020202020204" pitchFamily="34" charset="0"/>
              </a:rPr>
              <a:t>Framing</a:t>
            </a:r>
            <a:br>
              <a:rPr lang="en-US" sz="700" dirty="0">
                <a:latin typeface="Arial" panose="020B0604020202020204" pitchFamily="34" charset="0"/>
                <a:cs typeface="Arial" panose="020B0604020202020204" pitchFamily="34" charset="0"/>
              </a:rPr>
            </a:br>
            <a:r>
              <a:rPr lang="en-US" sz="700" dirty="0">
                <a:latin typeface="Arial" panose="020B0604020202020204" pitchFamily="34" charset="0"/>
                <a:cs typeface="Arial" panose="020B0604020202020204" pitchFamily="34" charset="0"/>
              </a:rPr>
              <a:t>Exterior Finishes</a:t>
            </a:r>
            <a:br>
              <a:rPr lang="en-US" sz="700" dirty="0">
                <a:latin typeface="Arial" panose="020B0604020202020204" pitchFamily="34" charset="0"/>
                <a:cs typeface="Arial" panose="020B0604020202020204" pitchFamily="34" charset="0"/>
              </a:rPr>
            </a:br>
            <a:r>
              <a:rPr lang="en-US" sz="700" dirty="0">
                <a:latin typeface="Arial" panose="020B0604020202020204" pitchFamily="34" charset="0"/>
                <a:cs typeface="Arial" panose="020B0604020202020204" pitchFamily="34" charset="0"/>
              </a:rPr>
              <a:t>Major Systems Rough-ins</a:t>
            </a:r>
            <a:br>
              <a:rPr lang="en-US" sz="700" dirty="0">
                <a:latin typeface="Arial" panose="020B0604020202020204" pitchFamily="34" charset="0"/>
                <a:cs typeface="Arial" panose="020B0604020202020204" pitchFamily="34" charset="0"/>
              </a:rPr>
            </a:br>
            <a:r>
              <a:rPr lang="en-US" sz="700" dirty="0">
                <a:latin typeface="Arial" panose="020B0604020202020204" pitchFamily="34" charset="0"/>
                <a:cs typeface="Arial" panose="020B0604020202020204" pitchFamily="34" charset="0"/>
              </a:rPr>
              <a:t>Interior Finishes</a:t>
            </a:r>
            <a:br>
              <a:rPr lang="en-US" sz="700" dirty="0">
                <a:latin typeface="Arial" panose="020B0604020202020204" pitchFamily="34" charset="0"/>
                <a:cs typeface="Arial" panose="020B0604020202020204" pitchFamily="34" charset="0"/>
              </a:rPr>
            </a:br>
            <a:r>
              <a:rPr lang="en-US" sz="700" dirty="0">
                <a:latin typeface="Arial" panose="020B0604020202020204" pitchFamily="34" charset="0"/>
                <a:cs typeface="Arial" panose="020B0604020202020204" pitchFamily="34" charset="0"/>
              </a:rPr>
              <a:t>Other</a:t>
            </a:r>
          </a:p>
        </p:txBody>
      </p:sp>
      <p:sp>
        <p:nvSpPr>
          <p:cNvPr id="61" name="TextBox 60">
            <a:extLst>
              <a:ext uri="{FF2B5EF4-FFF2-40B4-BE49-F238E27FC236}">
                <a16:creationId xmlns:a16="http://schemas.microsoft.com/office/drawing/2014/main" id="{4D85929F-4A40-E910-93E6-EECA49BACCF6}"/>
              </a:ext>
            </a:extLst>
          </p:cNvPr>
          <p:cNvSpPr txBox="1"/>
          <p:nvPr/>
        </p:nvSpPr>
        <p:spPr>
          <a:xfrm>
            <a:off x="6598784" y="2923579"/>
            <a:ext cx="1223826" cy="954107"/>
          </a:xfrm>
          <a:prstGeom prst="rect">
            <a:avLst/>
          </a:prstGeom>
          <a:noFill/>
        </p:spPr>
        <p:txBody>
          <a:bodyPr wrap="square" rtlCol="0">
            <a:spAutoFit/>
          </a:bodyPr>
          <a:lstStyle/>
          <a:p>
            <a:r>
              <a:rPr lang="en-US" sz="700" b="1" dirty="0">
                <a:latin typeface="Arial" panose="020B0604020202020204" pitchFamily="34" charset="0"/>
                <a:cs typeface="Arial" panose="020B0604020202020204" pitchFamily="34" charset="0"/>
              </a:rPr>
              <a:t>Total Cost</a:t>
            </a:r>
            <a:br>
              <a:rPr lang="en-US" sz="700" dirty="0">
                <a:latin typeface="Arial" panose="020B0604020202020204" pitchFamily="34" charset="0"/>
                <a:cs typeface="Arial" panose="020B0604020202020204" pitchFamily="34" charset="0"/>
              </a:rPr>
            </a:br>
            <a:r>
              <a:rPr lang="en-US" sz="700" dirty="0">
                <a:latin typeface="Arial" panose="020B0604020202020204" pitchFamily="34" charset="0"/>
                <a:cs typeface="Arial" panose="020B0604020202020204" pitchFamily="34" charset="0"/>
              </a:rPr>
              <a:t>$32,719.00</a:t>
            </a:r>
            <a:br>
              <a:rPr lang="en-US" sz="700" dirty="0">
                <a:latin typeface="Arial" panose="020B0604020202020204" pitchFamily="34" charset="0"/>
                <a:cs typeface="Arial" panose="020B0604020202020204" pitchFamily="34" charset="0"/>
              </a:rPr>
            </a:br>
            <a:r>
              <a:rPr lang="en-US" sz="700" dirty="0">
                <a:latin typeface="Arial" panose="020B0604020202020204" pitchFamily="34" charset="0"/>
                <a:cs typeface="Arial" panose="020B0604020202020204" pitchFamily="34" charset="0"/>
              </a:rPr>
              <a:t>$70,982.00</a:t>
            </a:r>
          </a:p>
          <a:p>
            <a:r>
              <a:rPr lang="en-US" sz="700" dirty="0">
                <a:latin typeface="Arial" panose="020B0604020202020204" pitchFamily="34" charset="0"/>
                <a:cs typeface="Arial" panose="020B0604020202020204" pitchFamily="34" charset="0"/>
              </a:rPr>
              <a:t>$57,510.00</a:t>
            </a:r>
          </a:p>
          <a:p>
            <a:r>
              <a:rPr lang="en-US" sz="700" dirty="0">
                <a:latin typeface="Arial" panose="020B0604020202020204" pitchFamily="34" charset="0"/>
                <a:cs typeface="Arial" panose="020B0604020202020204" pitchFamily="34" charset="0"/>
              </a:rPr>
              <a:t>$82,319.00</a:t>
            </a:r>
          </a:p>
          <a:p>
            <a:r>
              <a:rPr lang="en-US" sz="700" dirty="0">
                <a:latin typeface="Arial" panose="020B0604020202020204" pitchFamily="34" charset="0"/>
                <a:cs typeface="Arial" panose="020B0604020202020204" pitchFamily="34" charset="0"/>
              </a:rPr>
              <a:t>$103,391.00</a:t>
            </a:r>
          </a:p>
          <a:p>
            <a:r>
              <a:rPr lang="en-US" sz="700" dirty="0">
                <a:latin typeface="Arial" panose="020B0604020202020204" pitchFamily="34" charset="0"/>
                <a:cs typeface="Arial" panose="020B0604020202020204" pitchFamily="34" charset="0"/>
              </a:rPr>
              <a:t>$8,835.00</a:t>
            </a:r>
          </a:p>
          <a:p>
            <a:r>
              <a:rPr lang="en-US" sz="700" b="1" dirty="0">
                <a:latin typeface="Arial" panose="020B0604020202020204" pitchFamily="34" charset="0"/>
                <a:cs typeface="Arial" panose="020B0604020202020204" pitchFamily="34" charset="0"/>
              </a:rPr>
              <a:t>$355,756.00</a:t>
            </a:r>
          </a:p>
        </p:txBody>
      </p:sp>
      <p:sp>
        <p:nvSpPr>
          <p:cNvPr id="62" name="TextBox 61">
            <a:extLst>
              <a:ext uri="{FF2B5EF4-FFF2-40B4-BE49-F238E27FC236}">
                <a16:creationId xmlns:a16="http://schemas.microsoft.com/office/drawing/2014/main" id="{995834ED-3DF6-F90C-77D3-9F9043978DFB}"/>
              </a:ext>
            </a:extLst>
          </p:cNvPr>
          <p:cNvSpPr txBox="1"/>
          <p:nvPr/>
        </p:nvSpPr>
        <p:spPr>
          <a:xfrm>
            <a:off x="7235008" y="2922708"/>
            <a:ext cx="1223826" cy="954107"/>
          </a:xfrm>
          <a:prstGeom prst="rect">
            <a:avLst/>
          </a:prstGeom>
          <a:noFill/>
        </p:spPr>
        <p:txBody>
          <a:bodyPr wrap="square" rtlCol="0">
            <a:spAutoFit/>
          </a:bodyPr>
          <a:lstStyle/>
          <a:p>
            <a:r>
              <a:rPr lang="en-US" sz="700" b="1" dirty="0">
                <a:latin typeface="Arial" panose="020B0604020202020204" pitchFamily="34" charset="0"/>
                <a:cs typeface="Arial" panose="020B0604020202020204" pitchFamily="34" charset="0"/>
              </a:rPr>
              <a:t>Cost/sq ft</a:t>
            </a:r>
          </a:p>
          <a:p>
            <a:r>
              <a:rPr lang="en-US" sz="700" dirty="0">
                <a:latin typeface="Arial" panose="020B0604020202020204" pitchFamily="34" charset="0"/>
                <a:cs typeface="Arial" panose="020B0604020202020204" pitchFamily="34" charset="0"/>
              </a:rPr>
              <a:t>$13.63</a:t>
            </a:r>
          </a:p>
          <a:p>
            <a:r>
              <a:rPr lang="en-US" sz="700" dirty="0">
                <a:latin typeface="Arial" panose="020B0604020202020204" pitchFamily="34" charset="0"/>
                <a:cs typeface="Arial" panose="020B0604020202020204" pitchFamily="34" charset="0"/>
              </a:rPr>
              <a:t>$29.58</a:t>
            </a:r>
          </a:p>
          <a:p>
            <a:r>
              <a:rPr lang="en-US" sz="700" dirty="0">
                <a:latin typeface="Arial" panose="020B0604020202020204" pitchFamily="34" charset="0"/>
                <a:cs typeface="Arial" panose="020B0604020202020204" pitchFamily="34" charset="0"/>
              </a:rPr>
              <a:t>$23.96</a:t>
            </a:r>
          </a:p>
          <a:p>
            <a:r>
              <a:rPr lang="en-US" sz="700" dirty="0">
                <a:latin typeface="Arial" panose="020B0604020202020204" pitchFamily="34" charset="0"/>
                <a:cs typeface="Arial" panose="020B0604020202020204" pitchFamily="34" charset="0"/>
              </a:rPr>
              <a:t>$34.30</a:t>
            </a:r>
          </a:p>
          <a:p>
            <a:r>
              <a:rPr lang="en-US" sz="700" dirty="0">
                <a:latin typeface="Arial" panose="020B0604020202020204" pitchFamily="34" charset="0"/>
                <a:cs typeface="Arial" panose="020B0604020202020204" pitchFamily="34" charset="0"/>
              </a:rPr>
              <a:t>$43.08</a:t>
            </a:r>
          </a:p>
          <a:p>
            <a:r>
              <a:rPr lang="en-US" sz="700" dirty="0">
                <a:latin typeface="Arial" panose="020B0604020202020204" pitchFamily="34" charset="0"/>
                <a:cs typeface="Arial" panose="020B0604020202020204" pitchFamily="34" charset="0"/>
              </a:rPr>
              <a:t>$3.68</a:t>
            </a:r>
          </a:p>
          <a:p>
            <a:r>
              <a:rPr lang="en-US" sz="700" b="1" dirty="0">
                <a:latin typeface="Arial" panose="020B0604020202020204" pitchFamily="34" charset="0"/>
                <a:cs typeface="Arial" panose="020B0604020202020204" pitchFamily="34" charset="0"/>
              </a:rPr>
              <a:t>$134.40</a:t>
            </a:r>
          </a:p>
        </p:txBody>
      </p:sp>
      <p:sp>
        <p:nvSpPr>
          <p:cNvPr id="63" name="Text 7">
            <a:extLst>
              <a:ext uri="{FF2B5EF4-FFF2-40B4-BE49-F238E27FC236}">
                <a16:creationId xmlns:a16="http://schemas.microsoft.com/office/drawing/2014/main" id="{C3EF1BEF-AC7D-CE24-A43B-7AB02DCA0902}"/>
              </a:ext>
            </a:extLst>
          </p:cNvPr>
          <p:cNvSpPr/>
          <p:nvPr/>
        </p:nvSpPr>
        <p:spPr>
          <a:xfrm>
            <a:off x="5400735" y="4259635"/>
            <a:ext cx="2595757" cy="201168"/>
          </a:xfrm>
          <a:prstGeom prst="rect">
            <a:avLst/>
          </a:prstGeom>
          <a:noFill/>
          <a:ln/>
        </p:spPr>
        <p:txBody>
          <a:bodyPr wrap="square" lIns="0" tIns="0" rIns="0" bIns="0" rtlCol="0" anchor="ctr"/>
          <a:lstStyle/>
          <a:p>
            <a:pPr marL="0" indent="0">
              <a:buNone/>
            </a:pPr>
            <a:r>
              <a:rPr lang="en-US" sz="800" i="1">
                <a:solidFill>
                  <a:srgbClr val="94A3B8"/>
                </a:solidFill>
                <a:latin typeface="Arial" pitchFamily="34" charset="0"/>
                <a:ea typeface="Arial" pitchFamily="34" charset="-122"/>
                <a:cs typeface="Arial" pitchFamily="34" charset="-120"/>
              </a:rPr>
              <a:t>Source: </a:t>
            </a:r>
            <a:r>
              <a:rPr lang="en-US" sz="800" i="1">
                <a:solidFill>
                  <a:srgbClr val="94A3B8"/>
                </a:solidFill>
                <a:latin typeface="Arial" pitchFamily="34" charset="0"/>
                <a:ea typeface="Arial" pitchFamily="34" charset="-122"/>
                <a:cs typeface="Arial" pitchFamily="34" charset="-120"/>
                <a:hlinkClick r:id="rId5"/>
              </a:rPr>
              <a:t>NAHB, Cost of Constructing a Home (Jan 2025)</a:t>
            </a:r>
            <a:endParaRPr lang="en-US" sz="800" i="1"/>
          </a:p>
        </p:txBody>
      </p:sp>
      <p:sp>
        <p:nvSpPr>
          <p:cNvPr id="64" name="Shape 19">
            <a:extLst>
              <a:ext uri="{FF2B5EF4-FFF2-40B4-BE49-F238E27FC236}">
                <a16:creationId xmlns:a16="http://schemas.microsoft.com/office/drawing/2014/main" id="{22D099EE-9AB6-548F-26CD-951D6CBE3B31}"/>
              </a:ext>
            </a:extLst>
          </p:cNvPr>
          <p:cNvSpPr/>
          <p:nvPr/>
        </p:nvSpPr>
        <p:spPr>
          <a:xfrm>
            <a:off x="4355205" y="1977390"/>
            <a:ext cx="548640" cy="548640"/>
          </a:xfrm>
          <a:prstGeom prst="ellipse">
            <a:avLst/>
          </a:prstGeom>
          <a:solidFill>
            <a:srgbClr val="FFA400"/>
          </a:solidFill>
          <a:ln/>
          <a:effectLst>
            <a:outerShdw blurRad="76200" dist="25400" dir="8100000" algn="bl" rotWithShape="0">
              <a:srgbClr val="000000">
                <a:alpha val="18000"/>
              </a:srgbClr>
            </a:outerShdw>
          </a:effectLst>
        </p:spPr>
        <p:txBody>
          <a:bodyPr/>
          <a:lstStyle/>
          <a:p>
            <a:endParaRPr lang="en-US" dirty="0"/>
          </a:p>
        </p:txBody>
      </p:sp>
      <p:sp>
        <p:nvSpPr>
          <p:cNvPr id="65" name="Text 20">
            <a:extLst>
              <a:ext uri="{FF2B5EF4-FFF2-40B4-BE49-F238E27FC236}">
                <a16:creationId xmlns:a16="http://schemas.microsoft.com/office/drawing/2014/main" id="{E2788DDF-D14B-E741-EA01-D2AC785AE6A8}"/>
              </a:ext>
            </a:extLst>
          </p:cNvPr>
          <p:cNvSpPr/>
          <p:nvPr/>
        </p:nvSpPr>
        <p:spPr>
          <a:xfrm>
            <a:off x="4353978" y="1984819"/>
            <a:ext cx="548640" cy="548640"/>
          </a:xfrm>
          <a:prstGeom prst="rect">
            <a:avLst/>
          </a:prstGeom>
          <a:noFill/>
          <a:ln/>
        </p:spPr>
        <p:txBody>
          <a:bodyPr wrap="square" rtlCol="0" anchor="ctr"/>
          <a:lstStyle/>
          <a:p>
            <a:pPr marL="0" indent="0" algn="ctr">
              <a:buNone/>
            </a:pPr>
            <a:r>
              <a:rPr lang="en-US" sz="1600" b="1" dirty="0">
                <a:solidFill>
                  <a:srgbClr val="0F1B2D"/>
                </a:solidFill>
                <a:latin typeface="Arial Black" pitchFamily="34" charset="0"/>
                <a:ea typeface="Arial Black" pitchFamily="34" charset="-122"/>
                <a:cs typeface="Arial Black" pitchFamily="34" charset="-120"/>
              </a:rPr>
              <a:t>VS</a:t>
            </a:r>
            <a:endParaRPr lang="en-US" sz="1600" dirty="0"/>
          </a:p>
        </p:txBody>
      </p:sp>
    </p:spTree>
    <p:extLst>
      <p:ext uri="{BB962C8B-B14F-4D97-AF65-F5344CB8AC3E}">
        <p14:creationId xmlns:p14="http://schemas.microsoft.com/office/powerpoint/2010/main" val="42156974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82B944-6760-6076-7D58-80F046B9DBD5}"/>
              </a:ext>
            </a:extLst>
          </p:cNvPr>
          <p:cNvSpPr>
            <a:spLocks noGrp="1"/>
          </p:cNvSpPr>
          <p:nvPr>
            <p:ph idx="1"/>
          </p:nvPr>
        </p:nvSpPr>
        <p:spPr/>
        <p:txBody>
          <a:bodyPr/>
          <a:lstStyle/>
          <a:p>
            <a:pPr marL="0" indent="0">
              <a:buNone/>
            </a:pPr>
            <a:endParaRPr lang="en-US"/>
          </a:p>
          <a:p>
            <a:pPr marL="0" indent="0">
              <a:buNone/>
            </a:pPr>
            <a:endParaRPr lang="en-US"/>
          </a:p>
          <a:p>
            <a:pPr marL="0" indent="0">
              <a:buNone/>
            </a:pPr>
            <a:endParaRPr lang="en-US"/>
          </a:p>
        </p:txBody>
      </p:sp>
      <p:sp>
        <p:nvSpPr>
          <p:cNvPr id="4" name="Shape 3">
            <a:extLst>
              <a:ext uri="{FF2B5EF4-FFF2-40B4-BE49-F238E27FC236}">
                <a16:creationId xmlns:a16="http://schemas.microsoft.com/office/drawing/2014/main" id="{4689C4AA-A650-7653-2670-EF3903B6F682}"/>
              </a:ext>
            </a:extLst>
          </p:cNvPr>
          <p:cNvSpPr/>
          <p:nvPr/>
        </p:nvSpPr>
        <p:spPr>
          <a:xfrm>
            <a:off x="411480" y="1051560"/>
            <a:ext cx="5303520" cy="3429000"/>
          </a:xfrm>
          <a:prstGeom prst="rect">
            <a:avLst/>
          </a:prstGeom>
          <a:noFill/>
          <a:ln/>
          <a:effectLst>
            <a:outerShdw blurRad="76200" dist="25400" dir="8100000" algn="bl" rotWithShape="0">
              <a:srgbClr val="000000">
                <a:alpha val="18000"/>
              </a:srgbClr>
            </a:outerShdw>
          </a:effectLst>
        </p:spPr>
        <p:txBody>
          <a:bodyPr/>
          <a:lstStyle/>
          <a:p>
            <a:endParaRPr lang="en-US"/>
          </a:p>
        </p:txBody>
      </p:sp>
      <p:sp>
        <p:nvSpPr>
          <p:cNvPr id="5" name="Text 4">
            <a:extLst>
              <a:ext uri="{FF2B5EF4-FFF2-40B4-BE49-F238E27FC236}">
                <a16:creationId xmlns:a16="http://schemas.microsoft.com/office/drawing/2014/main" id="{1FB69851-F0DE-52C6-E2CE-EBB92222EF26}"/>
              </a:ext>
            </a:extLst>
          </p:cNvPr>
          <p:cNvSpPr/>
          <p:nvPr/>
        </p:nvSpPr>
        <p:spPr>
          <a:xfrm>
            <a:off x="457199" y="4027824"/>
            <a:ext cx="5029200" cy="274320"/>
          </a:xfrm>
          <a:prstGeom prst="rect">
            <a:avLst/>
          </a:prstGeom>
          <a:noFill/>
          <a:ln/>
        </p:spPr>
        <p:txBody>
          <a:bodyPr wrap="square" rtlCol="0" anchor="ctr"/>
          <a:lstStyle/>
          <a:p>
            <a:pPr marL="0" indent="0">
              <a:buNone/>
            </a:pPr>
            <a:r>
              <a:rPr lang="en-US" sz="900">
                <a:solidFill>
                  <a:schemeClr val="bg1">
                    <a:lumMod val="65000"/>
                  </a:schemeClr>
                </a:solidFill>
                <a:latin typeface="Arial" pitchFamily="34" charset="0"/>
                <a:ea typeface="Arial" pitchFamily="34" charset="-122"/>
                <a:cs typeface="Arial" pitchFamily="34" charset="-120"/>
              </a:rPr>
              <a:t>Direct Material Cost Reduction - 2022 Baseline</a:t>
            </a:r>
            <a:endParaRPr lang="en-US" sz="900">
              <a:solidFill>
                <a:schemeClr val="bg1">
                  <a:lumMod val="65000"/>
                </a:schemeClr>
              </a:solidFill>
            </a:endParaRPr>
          </a:p>
        </p:txBody>
      </p:sp>
      <p:graphicFrame>
        <p:nvGraphicFramePr>
          <p:cNvPr id="6" name="Chart 0">
            <a:extLst>
              <a:ext uri="{FF2B5EF4-FFF2-40B4-BE49-F238E27FC236}">
                <a16:creationId xmlns:a16="http://schemas.microsoft.com/office/drawing/2014/main" id="{61B6D106-DBD6-432A-AA0D-7B52FB3B1BA7}"/>
              </a:ext>
            </a:extLst>
          </p:cNvPr>
          <p:cNvGraphicFramePr/>
          <p:nvPr>
            <p:extLst>
              <p:ext uri="{D42A27DB-BD31-4B8C-83A1-F6EECF244321}">
                <p14:modId xmlns:p14="http://schemas.microsoft.com/office/powerpoint/2010/main" val="2350560575"/>
              </p:ext>
            </p:extLst>
          </p:nvPr>
        </p:nvGraphicFramePr>
        <p:xfrm>
          <a:off x="365760" y="1513225"/>
          <a:ext cx="5120640" cy="2606040"/>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 5">
            <a:extLst>
              <a:ext uri="{FF2B5EF4-FFF2-40B4-BE49-F238E27FC236}">
                <a16:creationId xmlns:a16="http://schemas.microsoft.com/office/drawing/2014/main" id="{7CF97AE0-8FEE-7B2F-15D1-EEC8D892D1AF}"/>
              </a:ext>
            </a:extLst>
          </p:cNvPr>
          <p:cNvSpPr/>
          <p:nvPr/>
        </p:nvSpPr>
        <p:spPr>
          <a:xfrm>
            <a:off x="4525164" y="2057801"/>
            <a:ext cx="904392" cy="274320"/>
          </a:xfrm>
          <a:prstGeom prst="rect">
            <a:avLst/>
          </a:prstGeom>
          <a:noFill/>
          <a:ln/>
        </p:spPr>
        <p:txBody>
          <a:bodyPr wrap="square" lIns="0" tIns="0" rIns="0" bIns="0" rtlCol="0" anchor="ctr"/>
          <a:lstStyle/>
          <a:p>
            <a:pPr marL="0" indent="0" algn="ctr">
              <a:buNone/>
            </a:pPr>
            <a:r>
              <a:rPr lang="en-US" sz="1000" b="1">
                <a:solidFill>
                  <a:srgbClr val="334155"/>
                </a:solidFill>
                <a:latin typeface="Arial" pitchFamily="34" charset="0"/>
                <a:ea typeface="Arial" pitchFamily="34" charset="-122"/>
                <a:cs typeface="Arial" pitchFamily="34" charset="-120"/>
              </a:rPr>
              <a:t>2022 (Baseline)</a:t>
            </a:r>
            <a:endParaRPr lang="en-US" sz="1000"/>
          </a:p>
        </p:txBody>
      </p:sp>
      <p:sp>
        <p:nvSpPr>
          <p:cNvPr id="8" name="Shape 6">
            <a:extLst>
              <a:ext uri="{FF2B5EF4-FFF2-40B4-BE49-F238E27FC236}">
                <a16:creationId xmlns:a16="http://schemas.microsoft.com/office/drawing/2014/main" id="{CD9529B1-7D27-8759-0695-6E633359EB74}"/>
              </a:ext>
            </a:extLst>
          </p:cNvPr>
          <p:cNvSpPr/>
          <p:nvPr/>
        </p:nvSpPr>
        <p:spPr>
          <a:xfrm>
            <a:off x="5989320" y="1563517"/>
            <a:ext cx="2743200" cy="1051560"/>
          </a:xfrm>
          <a:prstGeom prst="rect">
            <a:avLst/>
          </a:prstGeom>
          <a:noFill/>
          <a:ln/>
          <a:effectLst>
            <a:outerShdw blurRad="76200" dist="25400" dir="8100000" algn="bl" rotWithShape="0">
              <a:srgbClr val="000000">
                <a:alpha val="18000"/>
              </a:srgbClr>
            </a:outerShdw>
          </a:effectLst>
        </p:spPr>
        <p:txBody>
          <a:bodyPr/>
          <a:lstStyle/>
          <a:p>
            <a:endParaRPr lang="en-US"/>
          </a:p>
        </p:txBody>
      </p:sp>
      <p:sp>
        <p:nvSpPr>
          <p:cNvPr id="9" name="Shape 7">
            <a:extLst>
              <a:ext uri="{FF2B5EF4-FFF2-40B4-BE49-F238E27FC236}">
                <a16:creationId xmlns:a16="http://schemas.microsoft.com/office/drawing/2014/main" id="{CE136AF0-6E1D-9954-30D0-46B4FB3027FB}"/>
              </a:ext>
            </a:extLst>
          </p:cNvPr>
          <p:cNvSpPr/>
          <p:nvPr/>
        </p:nvSpPr>
        <p:spPr>
          <a:xfrm>
            <a:off x="5802184" y="1764685"/>
            <a:ext cx="54864" cy="1051560"/>
          </a:xfrm>
          <a:prstGeom prst="rect">
            <a:avLst/>
          </a:prstGeom>
          <a:solidFill>
            <a:srgbClr val="FFA400"/>
          </a:solidFill>
          <a:ln/>
        </p:spPr>
        <p:txBody>
          <a:bodyPr/>
          <a:lstStyle/>
          <a:p>
            <a:endParaRPr lang="en-US"/>
          </a:p>
        </p:txBody>
      </p:sp>
      <p:sp>
        <p:nvSpPr>
          <p:cNvPr id="10" name="Text 8">
            <a:extLst>
              <a:ext uri="{FF2B5EF4-FFF2-40B4-BE49-F238E27FC236}">
                <a16:creationId xmlns:a16="http://schemas.microsoft.com/office/drawing/2014/main" id="{87569DDA-D245-E821-91C1-0770939410E9}"/>
              </a:ext>
            </a:extLst>
          </p:cNvPr>
          <p:cNvSpPr/>
          <p:nvPr/>
        </p:nvSpPr>
        <p:spPr>
          <a:xfrm>
            <a:off x="5985064" y="1792117"/>
            <a:ext cx="2377440" cy="502920"/>
          </a:xfrm>
          <a:prstGeom prst="rect">
            <a:avLst/>
          </a:prstGeom>
          <a:noFill/>
          <a:ln/>
        </p:spPr>
        <p:txBody>
          <a:bodyPr wrap="square" lIns="0" tIns="0" rIns="0" bIns="0" rtlCol="0" anchor="ctr"/>
          <a:lstStyle/>
          <a:p>
            <a:pPr marL="0" indent="0">
              <a:buNone/>
            </a:pPr>
            <a:r>
              <a:rPr lang="en-US" sz="3800" b="1">
                <a:solidFill>
                  <a:srgbClr val="FFA400"/>
                </a:solidFill>
                <a:latin typeface="Arial Black" pitchFamily="34" charset="0"/>
                <a:ea typeface="Arial Black" pitchFamily="34" charset="-122"/>
                <a:cs typeface="Arial Black" pitchFamily="34" charset="-120"/>
              </a:rPr>
              <a:t>43%</a:t>
            </a:r>
            <a:endParaRPr lang="en-US" sz="3800"/>
          </a:p>
        </p:txBody>
      </p:sp>
      <p:sp>
        <p:nvSpPr>
          <p:cNvPr id="11" name="Text 9">
            <a:extLst>
              <a:ext uri="{FF2B5EF4-FFF2-40B4-BE49-F238E27FC236}">
                <a16:creationId xmlns:a16="http://schemas.microsoft.com/office/drawing/2014/main" id="{15D0DD41-B997-0E6A-4F28-0AA8E84780C1}"/>
              </a:ext>
            </a:extLst>
          </p:cNvPr>
          <p:cNvSpPr/>
          <p:nvPr/>
        </p:nvSpPr>
        <p:spPr>
          <a:xfrm>
            <a:off x="5985064" y="2267605"/>
            <a:ext cx="2377440" cy="457200"/>
          </a:xfrm>
          <a:prstGeom prst="rect">
            <a:avLst/>
          </a:prstGeom>
          <a:noFill/>
          <a:ln/>
        </p:spPr>
        <p:txBody>
          <a:bodyPr wrap="square" lIns="0" tIns="0" rIns="0" bIns="0" rtlCol="0" anchor="t"/>
          <a:lstStyle/>
          <a:p>
            <a:pPr marL="0" indent="0">
              <a:buNone/>
            </a:pPr>
            <a:r>
              <a:rPr lang="en-US" sz="1000">
                <a:solidFill>
                  <a:srgbClr val="334155"/>
                </a:solidFill>
                <a:latin typeface="Arial" pitchFamily="34" charset="0"/>
                <a:ea typeface="Arial" pitchFamily="34" charset="-122"/>
                <a:cs typeface="Arial" pitchFamily="34" charset="-120"/>
              </a:rPr>
              <a:t>cost reduction achieved since 2022</a:t>
            </a:r>
            <a:endParaRPr lang="en-US" sz="1000"/>
          </a:p>
        </p:txBody>
      </p:sp>
      <p:sp>
        <p:nvSpPr>
          <p:cNvPr id="12" name="Shape 14">
            <a:extLst>
              <a:ext uri="{FF2B5EF4-FFF2-40B4-BE49-F238E27FC236}">
                <a16:creationId xmlns:a16="http://schemas.microsoft.com/office/drawing/2014/main" id="{3ADAE3D3-352D-FFE0-B4F4-DB8F6A2920A0}"/>
              </a:ext>
            </a:extLst>
          </p:cNvPr>
          <p:cNvSpPr/>
          <p:nvPr/>
        </p:nvSpPr>
        <p:spPr>
          <a:xfrm>
            <a:off x="5802184" y="3090565"/>
            <a:ext cx="2794000" cy="777240"/>
          </a:xfrm>
          <a:prstGeom prst="rect">
            <a:avLst/>
          </a:prstGeom>
          <a:solidFill>
            <a:srgbClr val="122F52"/>
          </a:solidFill>
          <a:ln/>
          <a:effectLst>
            <a:outerShdw blurRad="76200" dist="25400" dir="8100000" algn="bl" rotWithShape="0">
              <a:srgbClr val="000000">
                <a:alpha val="18000"/>
              </a:srgbClr>
            </a:outerShdw>
          </a:effectLst>
        </p:spPr>
        <p:txBody>
          <a:bodyPr/>
          <a:lstStyle/>
          <a:p>
            <a:endParaRPr lang="en-US"/>
          </a:p>
        </p:txBody>
      </p:sp>
      <p:sp>
        <p:nvSpPr>
          <p:cNvPr id="13" name="Text 15">
            <a:extLst>
              <a:ext uri="{FF2B5EF4-FFF2-40B4-BE49-F238E27FC236}">
                <a16:creationId xmlns:a16="http://schemas.microsoft.com/office/drawing/2014/main" id="{1ECD2929-B1BF-2603-71B1-08DD4F5021EE}"/>
              </a:ext>
            </a:extLst>
          </p:cNvPr>
          <p:cNvSpPr/>
          <p:nvPr/>
        </p:nvSpPr>
        <p:spPr>
          <a:xfrm>
            <a:off x="5955820" y="3127141"/>
            <a:ext cx="2514600" cy="320040"/>
          </a:xfrm>
          <a:prstGeom prst="rect">
            <a:avLst/>
          </a:prstGeom>
          <a:noFill/>
          <a:ln/>
        </p:spPr>
        <p:txBody>
          <a:bodyPr wrap="square" lIns="0" tIns="0" rIns="0" bIns="0" rtlCol="0" anchor="ctr"/>
          <a:lstStyle/>
          <a:p>
            <a:pPr marL="0" indent="0">
              <a:buNone/>
            </a:pPr>
            <a:r>
              <a:rPr lang="en-US" sz="1200" b="1">
                <a:solidFill>
                  <a:srgbClr val="FFFFFF"/>
                </a:solidFill>
                <a:latin typeface="Arial Black" pitchFamily="34" charset="0"/>
                <a:ea typeface="Arial Black" pitchFamily="34" charset="-122"/>
                <a:cs typeface="Arial Black" pitchFamily="34" charset="-120"/>
              </a:rPr>
              <a:t>Lowest Cost Path to Scale</a:t>
            </a:r>
            <a:endParaRPr lang="en-US" sz="1200"/>
          </a:p>
        </p:txBody>
      </p:sp>
      <p:sp>
        <p:nvSpPr>
          <p:cNvPr id="14" name="Text 16">
            <a:extLst>
              <a:ext uri="{FF2B5EF4-FFF2-40B4-BE49-F238E27FC236}">
                <a16:creationId xmlns:a16="http://schemas.microsoft.com/office/drawing/2014/main" id="{716E7064-319E-F255-9070-E35386B8DD2D}"/>
              </a:ext>
            </a:extLst>
          </p:cNvPr>
          <p:cNvSpPr/>
          <p:nvPr/>
        </p:nvSpPr>
        <p:spPr>
          <a:xfrm>
            <a:off x="5955820" y="3397753"/>
            <a:ext cx="2514600" cy="384048"/>
          </a:xfrm>
          <a:prstGeom prst="rect">
            <a:avLst/>
          </a:prstGeom>
          <a:noFill/>
          <a:ln/>
        </p:spPr>
        <p:txBody>
          <a:bodyPr wrap="square" lIns="0" tIns="0" rIns="0" bIns="0" rtlCol="0" anchor="t"/>
          <a:lstStyle/>
          <a:p>
            <a:pPr marL="0" indent="0">
              <a:buNone/>
            </a:pPr>
            <a:r>
              <a:rPr lang="en-US" sz="850">
                <a:solidFill>
                  <a:srgbClr val="CBD5E1"/>
                </a:solidFill>
                <a:latin typeface="Arial" pitchFamily="34" charset="0"/>
                <a:ea typeface="Arial" pitchFamily="34" charset="-122"/>
                <a:cs typeface="Arial" pitchFamily="34" charset="-120"/>
              </a:rPr>
              <a:t>Assembly line efficiency, automation, and bulk purchasing drive costs below traditional construction.</a:t>
            </a:r>
            <a:endParaRPr lang="en-US" sz="850"/>
          </a:p>
        </p:txBody>
      </p:sp>
      <p:sp>
        <p:nvSpPr>
          <p:cNvPr id="16" name="Text 2">
            <a:extLst>
              <a:ext uri="{FF2B5EF4-FFF2-40B4-BE49-F238E27FC236}">
                <a16:creationId xmlns:a16="http://schemas.microsoft.com/office/drawing/2014/main" id="{6135C628-C1A5-56FC-F7A3-2428B600BF54}"/>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Unit Cost Trends</a:t>
            </a:r>
            <a:endParaRPr lang="en-US">
              <a:ea typeface="Calibri" panose="020F0502020204030204"/>
              <a:cs typeface="Calibri" panose="020F0502020204030204"/>
            </a:endParaRPr>
          </a:p>
        </p:txBody>
      </p:sp>
      <p:sp>
        <p:nvSpPr>
          <p:cNvPr id="17" name="Text 1">
            <a:extLst>
              <a:ext uri="{FF2B5EF4-FFF2-40B4-BE49-F238E27FC236}">
                <a16:creationId xmlns:a16="http://schemas.microsoft.com/office/drawing/2014/main" id="{C05CC869-ABD2-DC78-8984-9FE9ACF7D895}"/>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Cost Trajectory</a:t>
            </a:r>
          </a:p>
        </p:txBody>
      </p:sp>
      <p:sp>
        <p:nvSpPr>
          <p:cNvPr id="18" name="Shape 0">
            <a:extLst>
              <a:ext uri="{FF2B5EF4-FFF2-40B4-BE49-F238E27FC236}">
                <a16:creationId xmlns:a16="http://schemas.microsoft.com/office/drawing/2014/main" id="{8BF0DB1A-B329-7E69-3652-C5DCC19B0EAA}"/>
              </a:ext>
            </a:extLst>
          </p:cNvPr>
          <p:cNvSpPr/>
          <p:nvPr/>
        </p:nvSpPr>
        <p:spPr>
          <a:xfrm>
            <a:off x="0" y="0"/>
            <a:ext cx="9144000" cy="45720"/>
          </a:xfrm>
          <a:prstGeom prst="rect">
            <a:avLst/>
          </a:prstGeom>
          <a:solidFill>
            <a:srgbClr val="FFA400"/>
          </a:solidFill>
          <a:ln/>
        </p:spPr>
        <p:txBody>
          <a:bodyPr/>
          <a:lstStyle/>
          <a:p>
            <a:endParaRPr lang="en-US"/>
          </a:p>
        </p:txBody>
      </p:sp>
      <p:sp>
        <p:nvSpPr>
          <p:cNvPr id="19" name="Text 26">
            <a:extLst>
              <a:ext uri="{FF2B5EF4-FFF2-40B4-BE49-F238E27FC236}">
                <a16:creationId xmlns:a16="http://schemas.microsoft.com/office/drawing/2014/main" id="{C797DC74-9651-4874-EB01-33870DA75EC3}"/>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13</a:t>
            </a:r>
            <a:endParaRPr lang="en-US" dirty="0"/>
          </a:p>
        </p:txBody>
      </p:sp>
      <p:sp>
        <p:nvSpPr>
          <p:cNvPr id="21" name="Shape 23">
            <a:extLst>
              <a:ext uri="{FF2B5EF4-FFF2-40B4-BE49-F238E27FC236}">
                <a16:creationId xmlns:a16="http://schemas.microsoft.com/office/drawing/2014/main" id="{62B254EB-8FA9-5CC0-1CD4-916CC0B277A8}"/>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24" name="TextBox 23">
            <a:extLst>
              <a:ext uri="{FF2B5EF4-FFF2-40B4-BE49-F238E27FC236}">
                <a16:creationId xmlns:a16="http://schemas.microsoft.com/office/drawing/2014/main" id="{6DBEFF90-DBC1-C467-0C5D-2A722E923AA3}"/>
              </a:ext>
            </a:extLst>
          </p:cNvPr>
          <p:cNvSpPr txBox="1"/>
          <p:nvPr/>
        </p:nvSpPr>
        <p:spPr>
          <a:xfrm>
            <a:off x="391470" y="829057"/>
            <a:ext cx="843428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eaLnBrk="0" fontAlgn="base" hangingPunct="0">
              <a:spcBef>
                <a:spcPct val="0"/>
              </a:spcBef>
              <a:spcAft>
                <a:spcPct val="0"/>
              </a:spcAft>
            </a:pPr>
            <a:r>
              <a:rPr lang="en-US" altLang="en-US" sz="1200">
                <a:solidFill>
                  <a:srgbClr val="000000"/>
                </a:solidFill>
                <a:latin typeface="Arial" panose="020B0604020202020204" pitchFamily="34" charset="0"/>
                <a:cs typeface="Arial" panose="020B0604020202020204" pitchFamily="34" charset="0"/>
              </a:rPr>
              <a:t>The cost of goods at scale with a systematized production line and appropriate automation should not significantly exceed the cost of negotiated raw materials.  </a:t>
            </a:r>
            <a:endParaRPr lang="en-US" altLang="en-US" sz="600">
              <a:latin typeface="Arial" panose="020B0604020202020204" pitchFamily="34" charset="0"/>
              <a:cs typeface="Arial" panose="020B0604020202020204" pitchFamily="34" charset="0"/>
            </a:endParaRPr>
          </a:p>
        </p:txBody>
      </p:sp>
      <p:sp>
        <p:nvSpPr>
          <p:cNvPr id="2" name="Text 24">
            <a:extLst>
              <a:ext uri="{FF2B5EF4-FFF2-40B4-BE49-F238E27FC236}">
                <a16:creationId xmlns:a16="http://schemas.microsoft.com/office/drawing/2014/main" id="{FC0714D4-FB6F-E1DB-0D50-80177958FE8A}"/>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a:t>
            </a:r>
            <a:endParaRPr lang="en-US" sz="700"/>
          </a:p>
        </p:txBody>
      </p:sp>
    </p:spTree>
    <p:extLst>
      <p:ext uri="{BB962C8B-B14F-4D97-AF65-F5344CB8AC3E}">
        <p14:creationId xmlns:p14="http://schemas.microsoft.com/office/powerpoint/2010/main" val="3093435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9" name="Shape 0">
            <a:extLst>
              <a:ext uri="{FF2B5EF4-FFF2-40B4-BE49-F238E27FC236}">
                <a16:creationId xmlns:a16="http://schemas.microsoft.com/office/drawing/2014/main" id="{E0F3AE98-E1EB-4BC0-F181-E7C03DBA1E5F}"/>
              </a:ext>
            </a:extLst>
          </p:cNvPr>
          <p:cNvSpPr/>
          <p:nvPr/>
        </p:nvSpPr>
        <p:spPr>
          <a:xfrm>
            <a:off x="0" y="0"/>
            <a:ext cx="9144000" cy="45720"/>
          </a:xfrm>
          <a:prstGeom prst="rect">
            <a:avLst/>
          </a:prstGeom>
          <a:solidFill>
            <a:srgbClr val="FFA400"/>
          </a:solidFill>
          <a:ln/>
        </p:spPr>
        <p:txBody>
          <a:bodyPr/>
          <a:lstStyle/>
          <a:p>
            <a:endParaRPr lang="en-US" dirty="0"/>
          </a:p>
        </p:txBody>
      </p:sp>
      <p:sp>
        <p:nvSpPr>
          <p:cNvPr id="53" name="Shape 3">
            <a:extLst>
              <a:ext uri="{FF2B5EF4-FFF2-40B4-BE49-F238E27FC236}">
                <a16:creationId xmlns:a16="http://schemas.microsoft.com/office/drawing/2014/main" id="{564C07B7-822C-8D32-9C2D-C022E1D859E7}"/>
              </a:ext>
            </a:extLst>
          </p:cNvPr>
          <p:cNvSpPr/>
          <p:nvPr/>
        </p:nvSpPr>
        <p:spPr>
          <a:xfrm>
            <a:off x="457199" y="1163701"/>
            <a:ext cx="2514600" cy="1435607"/>
          </a:xfrm>
          <a:prstGeom prst="rect">
            <a:avLst/>
          </a:prstGeom>
          <a:solidFill>
            <a:srgbClr val="184273"/>
          </a:solidFill>
          <a:ln>
            <a:solidFill>
              <a:srgbClr val="184273"/>
            </a:solidFill>
          </a:ln>
        </p:spPr>
        <p:style>
          <a:lnRef idx="2">
            <a:schemeClr val="dk1"/>
          </a:lnRef>
          <a:fillRef idx="1">
            <a:schemeClr val="lt1"/>
          </a:fillRef>
          <a:effectRef idx="0">
            <a:schemeClr val="dk1"/>
          </a:effectRef>
          <a:fontRef idx="minor">
            <a:schemeClr val="dk1"/>
          </a:fontRef>
        </p:style>
        <p:txBody>
          <a:bodyPr/>
          <a:lstStyle/>
          <a:p>
            <a:endParaRPr lang="en-US" dirty="0"/>
          </a:p>
        </p:txBody>
      </p:sp>
      <p:sp>
        <p:nvSpPr>
          <p:cNvPr id="54" name="Shape 5">
            <a:extLst>
              <a:ext uri="{FF2B5EF4-FFF2-40B4-BE49-F238E27FC236}">
                <a16:creationId xmlns:a16="http://schemas.microsoft.com/office/drawing/2014/main" id="{1A3A40FC-A18C-A9B2-9D81-4D1F60D9B5C1}"/>
              </a:ext>
            </a:extLst>
          </p:cNvPr>
          <p:cNvSpPr/>
          <p:nvPr/>
        </p:nvSpPr>
        <p:spPr>
          <a:xfrm>
            <a:off x="1458467" y="1433189"/>
            <a:ext cx="512064" cy="512064"/>
          </a:xfrm>
          <a:prstGeom prst="ellipse">
            <a:avLst/>
          </a:prstGeom>
          <a:solidFill>
            <a:srgbClr val="FFA400"/>
          </a:solidFill>
          <a:ln/>
        </p:spPr>
        <p:txBody>
          <a:bodyPr/>
          <a:lstStyle/>
          <a:p>
            <a:endParaRPr lang="en-US" dirty="0"/>
          </a:p>
        </p:txBody>
      </p:sp>
      <p:pic>
        <p:nvPicPr>
          <p:cNvPr id="57" name="Image 0" descr="preencoded.png">
            <a:extLst>
              <a:ext uri="{FF2B5EF4-FFF2-40B4-BE49-F238E27FC236}">
                <a16:creationId xmlns:a16="http://schemas.microsoft.com/office/drawing/2014/main" id="{C02358B2-E17D-3E62-5766-0FF940EF1BA6}"/>
              </a:ext>
            </a:extLst>
          </p:cNvPr>
          <p:cNvPicPr>
            <a:picLocks noChangeAspect="1"/>
          </p:cNvPicPr>
          <p:nvPr/>
        </p:nvPicPr>
        <p:blipFill>
          <a:blip r:embed="rId3"/>
          <a:stretch>
            <a:fillRect/>
          </a:stretch>
        </p:blipFill>
        <p:spPr>
          <a:xfrm>
            <a:off x="1535277" y="1509999"/>
            <a:ext cx="358445" cy="358445"/>
          </a:xfrm>
          <a:prstGeom prst="rect">
            <a:avLst/>
          </a:prstGeom>
        </p:spPr>
      </p:pic>
      <p:sp>
        <p:nvSpPr>
          <p:cNvPr id="59" name="Text 6">
            <a:extLst>
              <a:ext uri="{FF2B5EF4-FFF2-40B4-BE49-F238E27FC236}">
                <a16:creationId xmlns:a16="http://schemas.microsoft.com/office/drawing/2014/main" id="{F47D4521-2528-5CEB-910B-0DC35C623034}"/>
              </a:ext>
            </a:extLst>
          </p:cNvPr>
          <p:cNvSpPr/>
          <p:nvPr/>
        </p:nvSpPr>
        <p:spPr>
          <a:xfrm>
            <a:off x="548639" y="2036693"/>
            <a:ext cx="2331720" cy="32004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Less Cost</a:t>
            </a:r>
            <a:endParaRPr lang="en-US" sz="1800" dirty="0"/>
          </a:p>
        </p:txBody>
      </p:sp>
      <p:sp>
        <p:nvSpPr>
          <p:cNvPr id="60" name="Shape 18">
            <a:extLst>
              <a:ext uri="{FF2B5EF4-FFF2-40B4-BE49-F238E27FC236}">
                <a16:creationId xmlns:a16="http://schemas.microsoft.com/office/drawing/2014/main" id="{638D0D8A-2EF7-B57E-9300-58A90D8DFCD4}"/>
              </a:ext>
            </a:extLst>
          </p:cNvPr>
          <p:cNvSpPr/>
          <p:nvPr/>
        </p:nvSpPr>
        <p:spPr>
          <a:xfrm>
            <a:off x="3319170" y="1163697"/>
            <a:ext cx="2514600" cy="1435603"/>
          </a:xfrm>
          <a:prstGeom prst="rect">
            <a:avLst/>
          </a:prstGeom>
          <a:solidFill>
            <a:srgbClr val="184273"/>
          </a:solidFill>
          <a:ln>
            <a:solidFill>
              <a:srgbClr val="184273"/>
            </a:solidFill>
          </a:ln>
        </p:spPr>
        <p:style>
          <a:lnRef idx="2">
            <a:schemeClr val="dk1"/>
          </a:lnRef>
          <a:fillRef idx="1">
            <a:schemeClr val="lt1"/>
          </a:fillRef>
          <a:effectRef idx="0">
            <a:schemeClr val="dk1"/>
          </a:effectRef>
          <a:fontRef idx="minor">
            <a:schemeClr val="dk1"/>
          </a:fontRef>
        </p:style>
        <p:txBody>
          <a:bodyPr/>
          <a:lstStyle/>
          <a:p>
            <a:endParaRPr lang="en-US" dirty="0"/>
          </a:p>
        </p:txBody>
      </p:sp>
      <p:sp>
        <p:nvSpPr>
          <p:cNvPr id="61" name="Shape 20">
            <a:extLst>
              <a:ext uri="{FF2B5EF4-FFF2-40B4-BE49-F238E27FC236}">
                <a16:creationId xmlns:a16="http://schemas.microsoft.com/office/drawing/2014/main" id="{07C0AEF5-FAA7-16A8-A6F5-2D6B7D2D077E}"/>
              </a:ext>
            </a:extLst>
          </p:cNvPr>
          <p:cNvSpPr/>
          <p:nvPr/>
        </p:nvSpPr>
        <p:spPr>
          <a:xfrm>
            <a:off x="4320438" y="1433185"/>
            <a:ext cx="512064" cy="512064"/>
          </a:xfrm>
          <a:prstGeom prst="ellipse">
            <a:avLst/>
          </a:prstGeom>
          <a:solidFill>
            <a:srgbClr val="0891B2"/>
          </a:solidFill>
          <a:ln/>
        </p:spPr>
        <p:txBody>
          <a:bodyPr/>
          <a:lstStyle/>
          <a:p>
            <a:endParaRPr lang="en-US" dirty="0"/>
          </a:p>
        </p:txBody>
      </p:sp>
      <p:pic>
        <p:nvPicPr>
          <p:cNvPr id="62" name="Image 1" descr="preencoded.png">
            <a:extLst>
              <a:ext uri="{FF2B5EF4-FFF2-40B4-BE49-F238E27FC236}">
                <a16:creationId xmlns:a16="http://schemas.microsoft.com/office/drawing/2014/main" id="{95F62ECC-F02A-E4B8-797D-D01CB6F3D07D}"/>
              </a:ext>
            </a:extLst>
          </p:cNvPr>
          <p:cNvPicPr>
            <a:picLocks noChangeAspect="1"/>
          </p:cNvPicPr>
          <p:nvPr/>
        </p:nvPicPr>
        <p:blipFill>
          <a:blip r:embed="rId4"/>
          <a:stretch>
            <a:fillRect/>
          </a:stretch>
        </p:blipFill>
        <p:spPr>
          <a:xfrm>
            <a:off x="4397248" y="1509995"/>
            <a:ext cx="358445" cy="358445"/>
          </a:xfrm>
          <a:prstGeom prst="rect">
            <a:avLst/>
          </a:prstGeom>
        </p:spPr>
      </p:pic>
      <p:sp>
        <p:nvSpPr>
          <p:cNvPr id="63" name="Text 21">
            <a:extLst>
              <a:ext uri="{FF2B5EF4-FFF2-40B4-BE49-F238E27FC236}">
                <a16:creationId xmlns:a16="http://schemas.microsoft.com/office/drawing/2014/main" id="{3D7296A4-6D9A-D177-35DF-E7AB70DBF44A}"/>
              </a:ext>
            </a:extLst>
          </p:cNvPr>
          <p:cNvSpPr/>
          <p:nvPr/>
        </p:nvSpPr>
        <p:spPr>
          <a:xfrm>
            <a:off x="3410610" y="2036689"/>
            <a:ext cx="2331720" cy="32004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More Speed</a:t>
            </a:r>
            <a:endParaRPr lang="en-US" sz="1800" dirty="0"/>
          </a:p>
        </p:txBody>
      </p:sp>
      <p:sp>
        <p:nvSpPr>
          <p:cNvPr id="64" name="Shape 33">
            <a:extLst>
              <a:ext uri="{FF2B5EF4-FFF2-40B4-BE49-F238E27FC236}">
                <a16:creationId xmlns:a16="http://schemas.microsoft.com/office/drawing/2014/main" id="{BD5B0401-EE70-17C2-8338-30E04A23FFD6}"/>
              </a:ext>
            </a:extLst>
          </p:cNvPr>
          <p:cNvSpPr/>
          <p:nvPr/>
        </p:nvSpPr>
        <p:spPr>
          <a:xfrm>
            <a:off x="6172203" y="1163701"/>
            <a:ext cx="2514600" cy="1435602"/>
          </a:xfrm>
          <a:prstGeom prst="rect">
            <a:avLst/>
          </a:prstGeom>
          <a:solidFill>
            <a:srgbClr val="184273"/>
          </a:solidFill>
          <a:ln>
            <a:solidFill>
              <a:srgbClr val="184273"/>
            </a:solidFill>
          </a:ln>
        </p:spPr>
        <p:style>
          <a:lnRef idx="2">
            <a:schemeClr val="dk1"/>
          </a:lnRef>
          <a:fillRef idx="1">
            <a:schemeClr val="lt1"/>
          </a:fillRef>
          <a:effectRef idx="0">
            <a:schemeClr val="dk1"/>
          </a:effectRef>
          <a:fontRef idx="minor">
            <a:schemeClr val="dk1"/>
          </a:fontRef>
        </p:style>
        <p:txBody>
          <a:bodyPr/>
          <a:lstStyle/>
          <a:p>
            <a:endParaRPr lang="en-US" dirty="0"/>
          </a:p>
        </p:txBody>
      </p:sp>
      <p:sp>
        <p:nvSpPr>
          <p:cNvPr id="65" name="Shape 35">
            <a:extLst>
              <a:ext uri="{FF2B5EF4-FFF2-40B4-BE49-F238E27FC236}">
                <a16:creationId xmlns:a16="http://schemas.microsoft.com/office/drawing/2014/main" id="{DA8B67B5-A116-73A0-9E94-0672192C8D22}"/>
              </a:ext>
            </a:extLst>
          </p:cNvPr>
          <p:cNvSpPr/>
          <p:nvPr/>
        </p:nvSpPr>
        <p:spPr>
          <a:xfrm>
            <a:off x="7173471" y="1433189"/>
            <a:ext cx="512064" cy="512064"/>
          </a:xfrm>
          <a:prstGeom prst="ellipse">
            <a:avLst/>
          </a:prstGeom>
          <a:solidFill>
            <a:srgbClr val="10B981"/>
          </a:solidFill>
          <a:ln/>
        </p:spPr>
        <p:txBody>
          <a:bodyPr/>
          <a:lstStyle/>
          <a:p>
            <a:endParaRPr lang="en-US" dirty="0"/>
          </a:p>
        </p:txBody>
      </p:sp>
      <p:pic>
        <p:nvPicPr>
          <p:cNvPr id="66" name="Image 2" descr="preencoded.png">
            <a:extLst>
              <a:ext uri="{FF2B5EF4-FFF2-40B4-BE49-F238E27FC236}">
                <a16:creationId xmlns:a16="http://schemas.microsoft.com/office/drawing/2014/main" id="{BDC05994-FFDE-C7CD-CD01-B07565DD3D31}"/>
              </a:ext>
            </a:extLst>
          </p:cNvPr>
          <p:cNvPicPr>
            <a:picLocks noChangeAspect="1"/>
          </p:cNvPicPr>
          <p:nvPr/>
        </p:nvPicPr>
        <p:blipFill>
          <a:blip r:embed="rId5"/>
          <a:stretch>
            <a:fillRect/>
          </a:stretch>
        </p:blipFill>
        <p:spPr>
          <a:xfrm>
            <a:off x="7250281" y="1509999"/>
            <a:ext cx="358445" cy="358445"/>
          </a:xfrm>
          <a:prstGeom prst="rect">
            <a:avLst/>
          </a:prstGeom>
        </p:spPr>
      </p:pic>
      <p:sp>
        <p:nvSpPr>
          <p:cNvPr id="67" name="Text 36">
            <a:extLst>
              <a:ext uri="{FF2B5EF4-FFF2-40B4-BE49-F238E27FC236}">
                <a16:creationId xmlns:a16="http://schemas.microsoft.com/office/drawing/2014/main" id="{4D8A68D7-6195-CABF-1C18-F7CB61581526}"/>
              </a:ext>
            </a:extLst>
          </p:cNvPr>
          <p:cNvSpPr/>
          <p:nvPr/>
        </p:nvSpPr>
        <p:spPr>
          <a:xfrm>
            <a:off x="6263643" y="2036693"/>
            <a:ext cx="2331720" cy="32004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High Quality</a:t>
            </a:r>
            <a:endParaRPr lang="en-US" sz="1800" dirty="0"/>
          </a:p>
        </p:txBody>
      </p:sp>
      <p:sp>
        <p:nvSpPr>
          <p:cNvPr id="68" name="Shape 23">
            <a:extLst>
              <a:ext uri="{FF2B5EF4-FFF2-40B4-BE49-F238E27FC236}">
                <a16:creationId xmlns:a16="http://schemas.microsoft.com/office/drawing/2014/main" id="{E77C95FE-93BB-A50A-B2E0-05ED5321787A}"/>
              </a:ext>
            </a:extLst>
          </p:cNvPr>
          <p:cNvSpPr/>
          <p:nvPr/>
        </p:nvSpPr>
        <p:spPr>
          <a:xfrm>
            <a:off x="457200" y="4709160"/>
            <a:ext cx="8229600" cy="0"/>
          </a:xfrm>
          <a:prstGeom prst="line">
            <a:avLst/>
          </a:prstGeom>
          <a:noFill/>
          <a:ln w="6350">
            <a:solidFill>
              <a:srgbClr val="FFA400"/>
            </a:solidFill>
            <a:prstDash val="solid"/>
          </a:ln>
        </p:spPr>
        <p:txBody>
          <a:bodyPr/>
          <a:lstStyle/>
          <a:p>
            <a:endParaRPr lang="en-US" dirty="0"/>
          </a:p>
        </p:txBody>
      </p:sp>
      <p:sp>
        <p:nvSpPr>
          <p:cNvPr id="69" name="Text 1">
            <a:extLst>
              <a:ext uri="{FF2B5EF4-FFF2-40B4-BE49-F238E27FC236}">
                <a16:creationId xmlns:a16="http://schemas.microsoft.com/office/drawing/2014/main" id="{A85B5C63-16A9-4D37-84A5-2ABA0D1605CA}"/>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Six Post Industrial Drivers</a:t>
            </a:r>
            <a:endParaRPr lang="en-US" dirty="0"/>
          </a:p>
        </p:txBody>
      </p:sp>
      <p:sp>
        <p:nvSpPr>
          <p:cNvPr id="70" name="Text 2">
            <a:extLst>
              <a:ext uri="{FF2B5EF4-FFF2-40B4-BE49-F238E27FC236}">
                <a16:creationId xmlns:a16="http://schemas.microsoft.com/office/drawing/2014/main" id="{52ACA8DE-9169-9FEB-77E3-68AAA8A8877C}"/>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The Factory Advantage</a:t>
            </a:r>
            <a:endParaRPr lang="en-US" b="1" i="1" dirty="0"/>
          </a:p>
        </p:txBody>
      </p:sp>
      <p:sp>
        <p:nvSpPr>
          <p:cNvPr id="71" name="Text 26">
            <a:extLst>
              <a:ext uri="{FF2B5EF4-FFF2-40B4-BE49-F238E27FC236}">
                <a16:creationId xmlns:a16="http://schemas.microsoft.com/office/drawing/2014/main" id="{54B6B481-F108-98A3-714C-19FEE9986EE8}"/>
              </a:ext>
            </a:extLst>
          </p:cNvPr>
          <p:cNvSpPr/>
          <p:nvPr/>
        </p:nvSpPr>
        <p:spPr>
          <a:xfrm>
            <a:off x="8228532" y="4754880"/>
            <a:ext cx="458268"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14</a:t>
            </a:r>
            <a:endParaRPr lang="en-US" sz="700" dirty="0"/>
          </a:p>
        </p:txBody>
      </p:sp>
      <p:sp>
        <p:nvSpPr>
          <p:cNvPr id="72" name="Text 24">
            <a:extLst>
              <a:ext uri="{FF2B5EF4-FFF2-40B4-BE49-F238E27FC236}">
                <a16:creationId xmlns:a16="http://schemas.microsoft.com/office/drawing/2014/main" id="{F3981A78-E53E-52CF-99B2-1E14C4FCBF4B}"/>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a:t>
            </a:r>
            <a:endParaRPr lang="en-US" sz="700" dirty="0"/>
          </a:p>
        </p:txBody>
      </p:sp>
      <p:sp>
        <p:nvSpPr>
          <p:cNvPr id="73" name="Shape 3">
            <a:extLst>
              <a:ext uri="{FF2B5EF4-FFF2-40B4-BE49-F238E27FC236}">
                <a16:creationId xmlns:a16="http://schemas.microsoft.com/office/drawing/2014/main" id="{CE9E1B7C-65FD-4C3C-7A6D-3F921DDFFCC4}"/>
              </a:ext>
            </a:extLst>
          </p:cNvPr>
          <p:cNvSpPr/>
          <p:nvPr/>
        </p:nvSpPr>
        <p:spPr>
          <a:xfrm>
            <a:off x="457199" y="2951100"/>
            <a:ext cx="2514600" cy="1449061"/>
          </a:xfrm>
          <a:prstGeom prst="rect">
            <a:avLst/>
          </a:prstGeom>
          <a:solidFill>
            <a:srgbClr val="184273"/>
          </a:solidFill>
          <a:ln>
            <a:solidFill>
              <a:schemeClr val="bg1"/>
            </a:solid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74" name="Shape 5">
            <a:extLst>
              <a:ext uri="{FF2B5EF4-FFF2-40B4-BE49-F238E27FC236}">
                <a16:creationId xmlns:a16="http://schemas.microsoft.com/office/drawing/2014/main" id="{8692536D-0D11-A67E-3910-666C90702E1A}"/>
              </a:ext>
            </a:extLst>
          </p:cNvPr>
          <p:cNvSpPr/>
          <p:nvPr/>
        </p:nvSpPr>
        <p:spPr>
          <a:xfrm>
            <a:off x="1453997" y="3153945"/>
            <a:ext cx="512064" cy="512064"/>
          </a:xfrm>
          <a:prstGeom prst="ellipse">
            <a:avLst/>
          </a:prstGeom>
          <a:solidFill>
            <a:srgbClr val="10B981"/>
          </a:solidFill>
          <a:ln/>
        </p:spPr>
        <p:txBody>
          <a:bodyPr/>
          <a:lstStyle/>
          <a:p>
            <a:endParaRPr lang="en-US"/>
          </a:p>
        </p:txBody>
      </p:sp>
      <p:pic>
        <p:nvPicPr>
          <p:cNvPr id="75" name="Image 0" descr="preencoded.png">
            <a:extLst>
              <a:ext uri="{FF2B5EF4-FFF2-40B4-BE49-F238E27FC236}">
                <a16:creationId xmlns:a16="http://schemas.microsoft.com/office/drawing/2014/main" id="{C2E4CB11-A901-1793-E6E6-07C689812A5B}"/>
              </a:ext>
            </a:extLst>
          </p:cNvPr>
          <p:cNvPicPr>
            <a:picLocks noChangeAspect="1"/>
          </p:cNvPicPr>
          <p:nvPr/>
        </p:nvPicPr>
        <p:blipFill>
          <a:blip r:embed="rId6"/>
          <a:stretch>
            <a:fillRect/>
          </a:stretch>
        </p:blipFill>
        <p:spPr>
          <a:xfrm>
            <a:off x="1530807" y="3225647"/>
            <a:ext cx="358445" cy="358445"/>
          </a:xfrm>
          <a:prstGeom prst="rect">
            <a:avLst/>
          </a:prstGeom>
        </p:spPr>
      </p:pic>
      <p:sp>
        <p:nvSpPr>
          <p:cNvPr id="76" name="Shape 12">
            <a:extLst>
              <a:ext uri="{FF2B5EF4-FFF2-40B4-BE49-F238E27FC236}">
                <a16:creationId xmlns:a16="http://schemas.microsoft.com/office/drawing/2014/main" id="{5A066156-A6B5-691E-99FA-8657892DC27F}"/>
              </a:ext>
            </a:extLst>
          </p:cNvPr>
          <p:cNvSpPr/>
          <p:nvPr/>
        </p:nvSpPr>
        <p:spPr>
          <a:xfrm>
            <a:off x="3319170" y="2951100"/>
            <a:ext cx="2514600" cy="1449062"/>
          </a:xfrm>
          <a:prstGeom prst="rect">
            <a:avLst/>
          </a:prstGeom>
          <a:solidFill>
            <a:srgbClr val="184273"/>
          </a:solidFill>
          <a:ln>
            <a:solidFill>
              <a:schemeClr val="bg1"/>
            </a:solid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77" name="Shape 21">
            <a:extLst>
              <a:ext uri="{FF2B5EF4-FFF2-40B4-BE49-F238E27FC236}">
                <a16:creationId xmlns:a16="http://schemas.microsoft.com/office/drawing/2014/main" id="{EB52A6B8-892B-C7D1-20F1-D6F8CC53D2A8}"/>
              </a:ext>
            </a:extLst>
          </p:cNvPr>
          <p:cNvSpPr/>
          <p:nvPr/>
        </p:nvSpPr>
        <p:spPr>
          <a:xfrm>
            <a:off x="6181141" y="2951102"/>
            <a:ext cx="2514600" cy="1449059"/>
          </a:xfrm>
          <a:prstGeom prst="rect">
            <a:avLst/>
          </a:prstGeom>
          <a:solidFill>
            <a:srgbClr val="184273"/>
          </a:solidFill>
          <a:ln>
            <a:solidFill>
              <a:schemeClr val="bg1"/>
            </a:solid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78" name="Shape 23">
            <a:extLst>
              <a:ext uri="{FF2B5EF4-FFF2-40B4-BE49-F238E27FC236}">
                <a16:creationId xmlns:a16="http://schemas.microsoft.com/office/drawing/2014/main" id="{53EAD8CB-7C4E-D9F1-BBA7-6D5487E8BA42}"/>
              </a:ext>
            </a:extLst>
          </p:cNvPr>
          <p:cNvSpPr/>
          <p:nvPr/>
        </p:nvSpPr>
        <p:spPr>
          <a:xfrm>
            <a:off x="7169001" y="3153945"/>
            <a:ext cx="512064" cy="512064"/>
          </a:xfrm>
          <a:prstGeom prst="ellipse">
            <a:avLst/>
          </a:prstGeom>
          <a:solidFill>
            <a:srgbClr val="0891B2"/>
          </a:solidFill>
          <a:ln/>
        </p:spPr>
        <p:txBody>
          <a:bodyPr/>
          <a:lstStyle/>
          <a:p>
            <a:endParaRPr lang="en-US"/>
          </a:p>
        </p:txBody>
      </p:sp>
      <p:pic>
        <p:nvPicPr>
          <p:cNvPr id="79" name="Image 2" descr="preencoded.png">
            <a:extLst>
              <a:ext uri="{FF2B5EF4-FFF2-40B4-BE49-F238E27FC236}">
                <a16:creationId xmlns:a16="http://schemas.microsoft.com/office/drawing/2014/main" id="{7F3DEB68-7906-4809-7D45-112C5D775F51}"/>
              </a:ext>
            </a:extLst>
          </p:cNvPr>
          <p:cNvPicPr>
            <a:picLocks noChangeAspect="1"/>
          </p:cNvPicPr>
          <p:nvPr/>
        </p:nvPicPr>
        <p:blipFill>
          <a:blip r:embed="rId7"/>
          <a:stretch>
            <a:fillRect/>
          </a:stretch>
        </p:blipFill>
        <p:spPr>
          <a:xfrm>
            <a:off x="7245810" y="3233038"/>
            <a:ext cx="358445" cy="358445"/>
          </a:xfrm>
          <a:prstGeom prst="rect">
            <a:avLst/>
          </a:prstGeom>
        </p:spPr>
      </p:pic>
      <p:sp>
        <p:nvSpPr>
          <p:cNvPr id="80" name="Shape 14">
            <a:extLst>
              <a:ext uri="{FF2B5EF4-FFF2-40B4-BE49-F238E27FC236}">
                <a16:creationId xmlns:a16="http://schemas.microsoft.com/office/drawing/2014/main" id="{FF9A0423-2016-E330-4F78-416030FCCB4F}"/>
              </a:ext>
            </a:extLst>
          </p:cNvPr>
          <p:cNvSpPr/>
          <p:nvPr/>
        </p:nvSpPr>
        <p:spPr>
          <a:xfrm>
            <a:off x="4320436" y="3168112"/>
            <a:ext cx="512064" cy="512064"/>
          </a:xfrm>
          <a:prstGeom prst="ellipse">
            <a:avLst/>
          </a:prstGeom>
          <a:solidFill>
            <a:srgbClr val="EF4444"/>
          </a:solidFill>
          <a:ln/>
        </p:spPr>
        <p:txBody>
          <a:bodyPr/>
          <a:lstStyle/>
          <a:p>
            <a:endParaRPr lang="en-US"/>
          </a:p>
        </p:txBody>
      </p:sp>
      <p:sp>
        <p:nvSpPr>
          <p:cNvPr id="81" name="Text 24">
            <a:extLst>
              <a:ext uri="{FF2B5EF4-FFF2-40B4-BE49-F238E27FC236}">
                <a16:creationId xmlns:a16="http://schemas.microsoft.com/office/drawing/2014/main" id="{61A0FACA-9B0F-E752-5BBC-B3D3FFD1E210}"/>
              </a:ext>
            </a:extLst>
          </p:cNvPr>
          <p:cNvSpPr/>
          <p:nvPr/>
        </p:nvSpPr>
        <p:spPr>
          <a:xfrm>
            <a:off x="6272581" y="3692982"/>
            <a:ext cx="2331720" cy="475488"/>
          </a:xfrm>
          <a:prstGeom prst="rect">
            <a:avLst/>
          </a:prstGeom>
          <a:noFill/>
          <a:ln/>
        </p:spPr>
        <p:txBody>
          <a:bodyPr wrap="square" rtlCol="0" anchor="ctr">
            <a:normAutofit fontScale="55000" lnSpcReduction="20000"/>
          </a:bodyPr>
          <a:lstStyle/>
          <a:p>
            <a:pPr marL="0" indent="0" algn="ctr">
              <a:buNone/>
            </a:pPr>
            <a:r>
              <a:rPr lang="en-US" sz="3600" b="1" dirty="0">
                <a:solidFill>
                  <a:srgbClr val="FFFFFF"/>
                </a:solidFill>
                <a:latin typeface="Arial Black" pitchFamily="34" charset="0"/>
                <a:ea typeface="Arial Black" pitchFamily="34" charset="-122"/>
                <a:cs typeface="Arial Black" pitchFamily="34" charset="-120"/>
              </a:rPr>
              <a:t>Reconfigurable</a:t>
            </a:r>
            <a:endParaRPr lang="en-US" sz="3600" dirty="0"/>
          </a:p>
        </p:txBody>
      </p:sp>
      <p:pic>
        <p:nvPicPr>
          <p:cNvPr id="82" name="Picture 81">
            <a:extLst>
              <a:ext uri="{FF2B5EF4-FFF2-40B4-BE49-F238E27FC236}">
                <a16:creationId xmlns:a16="http://schemas.microsoft.com/office/drawing/2014/main" id="{DD47BAA5-F860-3036-E403-DB85ABED668C}"/>
              </a:ext>
            </a:extLst>
          </p:cNvPr>
          <p:cNvPicPr>
            <a:picLocks noChangeAspect="1"/>
          </p:cNvPicPr>
          <p:nvPr/>
        </p:nvPicPr>
        <p:blipFill>
          <a:blip r:embed="rId8"/>
          <a:stretch>
            <a:fillRect/>
          </a:stretch>
        </p:blipFill>
        <p:spPr>
          <a:xfrm>
            <a:off x="4136100" y="3156008"/>
            <a:ext cx="880737" cy="536272"/>
          </a:xfrm>
          <a:prstGeom prst="rect">
            <a:avLst/>
          </a:prstGeom>
        </p:spPr>
      </p:pic>
      <p:sp>
        <p:nvSpPr>
          <p:cNvPr id="83" name="Text 24">
            <a:extLst>
              <a:ext uri="{FF2B5EF4-FFF2-40B4-BE49-F238E27FC236}">
                <a16:creationId xmlns:a16="http://schemas.microsoft.com/office/drawing/2014/main" id="{0F64F78F-8F12-9809-4705-CDDF7715F3B0}"/>
              </a:ext>
            </a:extLst>
          </p:cNvPr>
          <p:cNvSpPr/>
          <p:nvPr/>
        </p:nvSpPr>
        <p:spPr>
          <a:xfrm>
            <a:off x="3401670" y="3692982"/>
            <a:ext cx="2331720" cy="475488"/>
          </a:xfrm>
          <a:prstGeom prst="rect">
            <a:avLst/>
          </a:prstGeom>
          <a:noFill/>
          <a:ln/>
        </p:spPr>
        <p:txBody>
          <a:bodyPr wrap="square" rtlCol="0" anchor="ctr">
            <a:normAutofit/>
          </a:bodyPr>
          <a:lstStyle/>
          <a:p>
            <a:pPr marL="0" indent="0" algn="ctr">
              <a:buNone/>
            </a:pPr>
            <a:r>
              <a:rPr lang="en-US" sz="2000" b="1" dirty="0">
                <a:solidFill>
                  <a:srgbClr val="FFFFFF"/>
                </a:solidFill>
                <a:latin typeface="Arial Black" pitchFamily="34" charset="0"/>
                <a:ea typeface="Arial Black" pitchFamily="34" charset="-122"/>
                <a:cs typeface="Arial Black" pitchFamily="34" charset="-120"/>
              </a:rPr>
              <a:t>Less Mold</a:t>
            </a:r>
            <a:endParaRPr lang="en-US" sz="2000" dirty="0"/>
          </a:p>
        </p:txBody>
      </p:sp>
      <p:sp>
        <p:nvSpPr>
          <p:cNvPr id="84" name="Text 24">
            <a:extLst>
              <a:ext uri="{FF2B5EF4-FFF2-40B4-BE49-F238E27FC236}">
                <a16:creationId xmlns:a16="http://schemas.microsoft.com/office/drawing/2014/main" id="{07F5F00F-124E-74FE-C324-3C34E5D44117}"/>
              </a:ext>
            </a:extLst>
          </p:cNvPr>
          <p:cNvSpPr/>
          <p:nvPr/>
        </p:nvSpPr>
        <p:spPr>
          <a:xfrm>
            <a:off x="544169" y="3769213"/>
            <a:ext cx="2331720" cy="475488"/>
          </a:xfrm>
          <a:prstGeom prst="rect">
            <a:avLst/>
          </a:prstGeom>
          <a:noFill/>
          <a:ln/>
        </p:spPr>
        <p:txBody>
          <a:bodyPr wrap="square" rtlCol="0" anchor="ctr">
            <a:noAutofit/>
          </a:bodyPr>
          <a:lstStyle/>
          <a:p>
            <a:pPr marL="0" indent="0" algn="ctr">
              <a:buNone/>
            </a:pPr>
            <a:r>
              <a:rPr lang="en-US" b="1" dirty="0">
                <a:solidFill>
                  <a:srgbClr val="FFFFFF"/>
                </a:solidFill>
                <a:latin typeface="Arial Black" pitchFamily="34" charset="0"/>
                <a:ea typeface="Arial Black" pitchFamily="34" charset="-122"/>
                <a:cs typeface="Arial Black" pitchFamily="34" charset="-120"/>
              </a:rPr>
              <a:t>Less Site Waste</a:t>
            </a:r>
            <a:br>
              <a:rPr lang="en-US" b="1" dirty="0">
                <a:solidFill>
                  <a:srgbClr val="FFFFFF"/>
                </a:solidFill>
                <a:latin typeface="Arial Black" pitchFamily="34" charset="0"/>
                <a:ea typeface="Arial Black" pitchFamily="34" charset="-122"/>
                <a:cs typeface="Arial Black" pitchFamily="34" charset="-120"/>
              </a:rPr>
            </a:br>
            <a:r>
              <a:rPr lang="en-US" b="1" dirty="0">
                <a:solidFill>
                  <a:srgbClr val="FFFFFF"/>
                </a:solidFill>
                <a:latin typeface="Arial Black" pitchFamily="34" charset="0"/>
                <a:ea typeface="Arial Black" pitchFamily="34" charset="-122"/>
                <a:cs typeface="Arial Black" pitchFamily="34" charset="-120"/>
              </a:rPr>
              <a:t>Less Site Theft</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F56663C5-2B6A-A2E9-9CE7-EF71C9E71462}"/>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5739E210-91F5-B46F-E41F-37300A3AD65D}"/>
              </a:ext>
            </a:extLst>
          </p:cNvPr>
          <p:cNvSpPr txBox="1"/>
          <p:nvPr/>
        </p:nvSpPr>
        <p:spPr>
          <a:xfrm>
            <a:off x="2724314" y="2156251"/>
            <a:ext cx="3695371" cy="830997"/>
          </a:xfrm>
          <a:prstGeom prst="rect">
            <a:avLst/>
          </a:prstGeom>
          <a:noFill/>
        </p:spPr>
        <p:txBody>
          <a:bodyPr wrap="none" lIns="91440" tIns="45720" rIns="91440" bIns="45720" rtlCol="0" anchor="t">
            <a:spAutoFit/>
          </a:bodyPr>
          <a:lstStyle/>
          <a:p>
            <a:r>
              <a:rPr lang="en-US" sz="4800" b="1">
                <a:solidFill>
                  <a:schemeClr val="bg1"/>
                </a:solidFill>
                <a:latin typeface="Arial"/>
                <a:cs typeface="Arial"/>
              </a:rPr>
              <a:t>CUSTOMER</a:t>
            </a:r>
          </a:p>
        </p:txBody>
      </p:sp>
      <p:sp>
        <p:nvSpPr>
          <p:cNvPr id="4" name="Shape 0">
            <a:extLst>
              <a:ext uri="{FF2B5EF4-FFF2-40B4-BE49-F238E27FC236}">
                <a16:creationId xmlns:a16="http://schemas.microsoft.com/office/drawing/2014/main" id="{3EA517C3-D090-177C-8171-45A0B9180D2A}"/>
              </a:ext>
            </a:extLst>
          </p:cNvPr>
          <p:cNvSpPr/>
          <p:nvPr/>
        </p:nvSpPr>
        <p:spPr>
          <a:xfrm>
            <a:off x="0" y="0"/>
            <a:ext cx="9144000" cy="54864"/>
          </a:xfrm>
          <a:prstGeom prst="rect">
            <a:avLst/>
          </a:prstGeom>
          <a:solidFill>
            <a:srgbClr val="FFA400"/>
          </a:solidFill>
          <a:ln/>
        </p:spPr>
        <p:txBody>
          <a:bodyPr/>
          <a:lstStyle/>
          <a:p>
            <a:endParaRPr lang="en-US"/>
          </a:p>
        </p:txBody>
      </p:sp>
    </p:spTree>
    <p:extLst>
      <p:ext uri="{BB962C8B-B14F-4D97-AF65-F5344CB8AC3E}">
        <p14:creationId xmlns:p14="http://schemas.microsoft.com/office/powerpoint/2010/main" val="1364468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8D18472A-2E57-0F3E-5680-058031ADB39F}"/>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96489633-DD96-3B19-F320-077720E0F135}"/>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Sales</a:t>
            </a:r>
            <a:endParaRPr lang="en-US"/>
          </a:p>
        </p:txBody>
      </p:sp>
      <p:sp>
        <p:nvSpPr>
          <p:cNvPr id="4" name="Text 2">
            <a:extLst>
              <a:ext uri="{FF2B5EF4-FFF2-40B4-BE49-F238E27FC236}">
                <a16:creationId xmlns:a16="http://schemas.microsoft.com/office/drawing/2014/main" id="{0AD6094E-5EC8-3465-05E4-425EBEAD9E2B}"/>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#1 Homeowner</a:t>
            </a:r>
            <a:endParaRPr lang="en-US"/>
          </a:p>
        </p:txBody>
      </p:sp>
      <p:sp>
        <p:nvSpPr>
          <p:cNvPr id="11" name="Shape 0">
            <a:extLst>
              <a:ext uri="{FF2B5EF4-FFF2-40B4-BE49-F238E27FC236}">
                <a16:creationId xmlns:a16="http://schemas.microsoft.com/office/drawing/2014/main" id="{7CD2E4B0-7214-CC57-86F1-1183C7EF8758}"/>
              </a:ext>
            </a:extLst>
          </p:cNvPr>
          <p:cNvSpPr/>
          <p:nvPr/>
        </p:nvSpPr>
        <p:spPr>
          <a:xfrm>
            <a:off x="0" y="0"/>
            <a:ext cx="9144000" cy="54864"/>
          </a:xfrm>
          <a:prstGeom prst="rect">
            <a:avLst/>
          </a:prstGeom>
          <a:solidFill>
            <a:srgbClr val="FFA400"/>
          </a:solidFill>
          <a:ln/>
        </p:spPr>
        <p:txBody>
          <a:bodyPr/>
          <a:lstStyle/>
          <a:p>
            <a:endParaRPr lang="en-US"/>
          </a:p>
        </p:txBody>
      </p:sp>
      <p:sp>
        <p:nvSpPr>
          <p:cNvPr id="6" name="Shape 23">
            <a:extLst>
              <a:ext uri="{FF2B5EF4-FFF2-40B4-BE49-F238E27FC236}">
                <a16:creationId xmlns:a16="http://schemas.microsoft.com/office/drawing/2014/main" id="{BF099B8E-1207-36EB-750C-89CA432AC2BB}"/>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13" name="Text 26">
            <a:extLst>
              <a:ext uri="{FF2B5EF4-FFF2-40B4-BE49-F238E27FC236}">
                <a16:creationId xmlns:a16="http://schemas.microsoft.com/office/drawing/2014/main" id="{BAD09B81-382C-C431-F6AC-9E9ED96C978E}"/>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15</a:t>
            </a:r>
            <a:endParaRPr lang="en-US" sz="700" dirty="0"/>
          </a:p>
        </p:txBody>
      </p:sp>
      <p:sp>
        <p:nvSpPr>
          <p:cNvPr id="2" name="Shape 4">
            <a:extLst>
              <a:ext uri="{FF2B5EF4-FFF2-40B4-BE49-F238E27FC236}">
                <a16:creationId xmlns:a16="http://schemas.microsoft.com/office/drawing/2014/main" id="{0DE0F80D-25F5-FDE4-FDA3-70F498CCEC42}"/>
              </a:ext>
            </a:extLst>
          </p:cNvPr>
          <p:cNvSpPr/>
          <p:nvPr/>
        </p:nvSpPr>
        <p:spPr>
          <a:xfrm>
            <a:off x="462915" y="1384742"/>
            <a:ext cx="2529840" cy="2770635"/>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 name="Text 5">
            <a:extLst>
              <a:ext uri="{FF2B5EF4-FFF2-40B4-BE49-F238E27FC236}">
                <a16:creationId xmlns:a16="http://schemas.microsoft.com/office/drawing/2014/main" id="{6D56404A-953C-DAC2-E21E-E6F2A45E49AA}"/>
              </a:ext>
            </a:extLst>
          </p:cNvPr>
          <p:cNvSpPr/>
          <p:nvPr/>
        </p:nvSpPr>
        <p:spPr>
          <a:xfrm>
            <a:off x="554355" y="3195259"/>
            <a:ext cx="2346960"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F1B2D"/>
                </a:solidFill>
                <a:latin typeface="Arial Black" pitchFamily="34" charset="0"/>
                <a:ea typeface="Arial Black" pitchFamily="34" charset="-122"/>
                <a:cs typeface="Arial Black" pitchFamily="34" charset="-120"/>
              </a:rPr>
              <a:t>Casita Studio</a:t>
            </a:r>
            <a:endParaRPr lang="en-US" sz="1400"/>
          </a:p>
        </p:txBody>
      </p:sp>
      <p:sp>
        <p:nvSpPr>
          <p:cNvPr id="8" name="Shape 6">
            <a:extLst>
              <a:ext uri="{FF2B5EF4-FFF2-40B4-BE49-F238E27FC236}">
                <a16:creationId xmlns:a16="http://schemas.microsoft.com/office/drawing/2014/main" id="{02F7E72B-B56B-F990-9149-767A6D6805EE}"/>
              </a:ext>
            </a:extLst>
          </p:cNvPr>
          <p:cNvSpPr/>
          <p:nvPr/>
        </p:nvSpPr>
        <p:spPr>
          <a:xfrm>
            <a:off x="554355" y="3542731"/>
            <a:ext cx="2346960" cy="0"/>
          </a:xfrm>
          <a:prstGeom prst="line">
            <a:avLst/>
          </a:prstGeom>
          <a:noFill/>
          <a:ln w="19050">
            <a:solidFill>
              <a:srgbClr val="FFA400"/>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 name="Text 7">
            <a:extLst>
              <a:ext uri="{FF2B5EF4-FFF2-40B4-BE49-F238E27FC236}">
                <a16:creationId xmlns:a16="http://schemas.microsoft.com/office/drawing/2014/main" id="{7920800F-FDB7-C351-3EAC-8528F4C2D782}"/>
              </a:ext>
            </a:extLst>
          </p:cNvPr>
          <p:cNvSpPr/>
          <p:nvPr/>
        </p:nvSpPr>
        <p:spPr>
          <a:xfrm>
            <a:off x="554355" y="3606739"/>
            <a:ext cx="1290828"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00">
                <a:solidFill>
                  <a:srgbClr val="94A3B8"/>
                </a:solidFill>
                <a:latin typeface="Arial" pitchFamily="34" charset="0"/>
                <a:ea typeface="Arial" pitchFamily="34" charset="-122"/>
                <a:cs typeface="Arial" pitchFamily="34" charset="-120"/>
              </a:rPr>
              <a:t>Turnkey Price</a:t>
            </a:r>
            <a:endParaRPr lang="en-US" sz="900"/>
          </a:p>
        </p:txBody>
      </p:sp>
      <p:sp>
        <p:nvSpPr>
          <p:cNvPr id="12" name="Text 8">
            <a:extLst>
              <a:ext uri="{FF2B5EF4-FFF2-40B4-BE49-F238E27FC236}">
                <a16:creationId xmlns:a16="http://schemas.microsoft.com/office/drawing/2014/main" id="{83C20ADD-EBF1-3FB2-3188-9D8D491DA447}"/>
              </a:ext>
            </a:extLst>
          </p:cNvPr>
          <p:cNvSpPr/>
          <p:nvPr/>
        </p:nvSpPr>
        <p:spPr>
          <a:xfrm>
            <a:off x="1375791" y="3606739"/>
            <a:ext cx="1525524"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r">
              <a:buNone/>
            </a:pPr>
            <a:r>
              <a:rPr lang="en-US" sz="1800" b="1">
                <a:solidFill>
                  <a:srgbClr val="FFA400"/>
                </a:solidFill>
                <a:latin typeface="Arial Black" pitchFamily="34" charset="0"/>
                <a:ea typeface="Arial Black" pitchFamily="34" charset="-122"/>
                <a:cs typeface="Arial Black" pitchFamily="34" charset="-120"/>
              </a:rPr>
              <a:t>$150K</a:t>
            </a:r>
            <a:endParaRPr lang="en-US" sz="1800"/>
          </a:p>
        </p:txBody>
      </p:sp>
      <p:sp>
        <p:nvSpPr>
          <p:cNvPr id="14" name="Shape 9">
            <a:extLst>
              <a:ext uri="{FF2B5EF4-FFF2-40B4-BE49-F238E27FC236}">
                <a16:creationId xmlns:a16="http://schemas.microsoft.com/office/drawing/2014/main" id="{55C0FBA1-8D02-680A-A5FB-F467DC981635}"/>
              </a:ext>
            </a:extLst>
          </p:cNvPr>
          <p:cNvSpPr/>
          <p:nvPr/>
        </p:nvSpPr>
        <p:spPr>
          <a:xfrm>
            <a:off x="3307080" y="1399032"/>
            <a:ext cx="2529840" cy="2770633"/>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5" name="Text 10">
            <a:extLst>
              <a:ext uri="{FF2B5EF4-FFF2-40B4-BE49-F238E27FC236}">
                <a16:creationId xmlns:a16="http://schemas.microsoft.com/office/drawing/2014/main" id="{3CA187E5-E928-26A0-4BBE-ACEC66A48A33}"/>
              </a:ext>
            </a:extLst>
          </p:cNvPr>
          <p:cNvSpPr/>
          <p:nvPr/>
        </p:nvSpPr>
        <p:spPr>
          <a:xfrm>
            <a:off x="3398520" y="3209546"/>
            <a:ext cx="2346960"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F1B2D"/>
                </a:solidFill>
                <a:latin typeface="Arial Black" pitchFamily="34" charset="0"/>
                <a:ea typeface="Arial Black" pitchFamily="34" charset="-122"/>
                <a:cs typeface="Arial Black" pitchFamily="34" charset="-120"/>
              </a:rPr>
              <a:t>Casita 1-Bedroom</a:t>
            </a:r>
            <a:endParaRPr lang="en-US" sz="1400"/>
          </a:p>
        </p:txBody>
      </p:sp>
      <p:sp>
        <p:nvSpPr>
          <p:cNvPr id="16" name="Shape 11">
            <a:extLst>
              <a:ext uri="{FF2B5EF4-FFF2-40B4-BE49-F238E27FC236}">
                <a16:creationId xmlns:a16="http://schemas.microsoft.com/office/drawing/2014/main" id="{4E0AA06E-51E5-1162-5A26-3FBA53469DDB}"/>
              </a:ext>
            </a:extLst>
          </p:cNvPr>
          <p:cNvSpPr/>
          <p:nvPr/>
        </p:nvSpPr>
        <p:spPr>
          <a:xfrm>
            <a:off x="3398520" y="3557018"/>
            <a:ext cx="2346960" cy="0"/>
          </a:xfrm>
          <a:prstGeom prst="line">
            <a:avLst/>
          </a:prstGeom>
          <a:noFill/>
          <a:ln w="19050">
            <a:solidFill>
              <a:srgbClr val="FFA400"/>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Text 12">
            <a:extLst>
              <a:ext uri="{FF2B5EF4-FFF2-40B4-BE49-F238E27FC236}">
                <a16:creationId xmlns:a16="http://schemas.microsoft.com/office/drawing/2014/main" id="{C15B88E0-8B71-CA5A-08E7-0D80C17DE14C}"/>
              </a:ext>
            </a:extLst>
          </p:cNvPr>
          <p:cNvSpPr/>
          <p:nvPr/>
        </p:nvSpPr>
        <p:spPr>
          <a:xfrm>
            <a:off x="3398520" y="3621026"/>
            <a:ext cx="1290828"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00">
                <a:solidFill>
                  <a:srgbClr val="94A3B8"/>
                </a:solidFill>
                <a:latin typeface="Arial" pitchFamily="34" charset="0"/>
                <a:ea typeface="Arial" pitchFamily="34" charset="-122"/>
                <a:cs typeface="Arial" pitchFamily="34" charset="-120"/>
              </a:rPr>
              <a:t>Turnkey Price</a:t>
            </a:r>
            <a:endParaRPr lang="en-US" sz="900"/>
          </a:p>
        </p:txBody>
      </p:sp>
      <p:sp>
        <p:nvSpPr>
          <p:cNvPr id="18" name="Text 13">
            <a:extLst>
              <a:ext uri="{FF2B5EF4-FFF2-40B4-BE49-F238E27FC236}">
                <a16:creationId xmlns:a16="http://schemas.microsoft.com/office/drawing/2014/main" id="{19200D3F-4AA6-6355-1455-EBA91D7E4745}"/>
              </a:ext>
            </a:extLst>
          </p:cNvPr>
          <p:cNvSpPr/>
          <p:nvPr/>
        </p:nvSpPr>
        <p:spPr>
          <a:xfrm>
            <a:off x="4219956" y="3621026"/>
            <a:ext cx="1525524"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r">
              <a:buNone/>
            </a:pPr>
            <a:r>
              <a:rPr lang="en-US" sz="1800" b="1">
                <a:solidFill>
                  <a:srgbClr val="FFA400"/>
                </a:solidFill>
                <a:latin typeface="Arial Black" pitchFamily="34" charset="0"/>
                <a:ea typeface="Arial Black" pitchFamily="34" charset="-122"/>
                <a:cs typeface="Arial Black" pitchFamily="34" charset="-120"/>
              </a:rPr>
              <a:t>$195K</a:t>
            </a:r>
            <a:endParaRPr lang="en-US" sz="1800"/>
          </a:p>
        </p:txBody>
      </p:sp>
      <p:sp>
        <p:nvSpPr>
          <p:cNvPr id="19" name="Shape 14">
            <a:extLst>
              <a:ext uri="{FF2B5EF4-FFF2-40B4-BE49-F238E27FC236}">
                <a16:creationId xmlns:a16="http://schemas.microsoft.com/office/drawing/2014/main" id="{6BFB3B07-BDD2-58B8-6118-1C7895259377}"/>
              </a:ext>
            </a:extLst>
          </p:cNvPr>
          <p:cNvSpPr/>
          <p:nvPr/>
        </p:nvSpPr>
        <p:spPr>
          <a:xfrm>
            <a:off x="6194108" y="1406176"/>
            <a:ext cx="2529840" cy="2770634"/>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Text 15">
            <a:extLst>
              <a:ext uri="{FF2B5EF4-FFF2-40B4-BE49-F238E27FC236}">
                <a16:creationId xmlns:a16="http://schemas.microsoft.com/office/drawing/2014/main" id="{E70D4022-EFA6-5D0E-C63F-DB9FB4FAB6FA}"/>
              </a:ext>
            </a:extLst>
          </p:cNvPr>
          <p:cNvSpPr/>
          <p:nvPr/>
        </p:nvSpPr>
        <p:spPr>
          <a:xfrm>
            <a:off x="6285548" y="3216690"/>
            <a:ext cx="2346960"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F1B2D"/>
                </a:solidFill>
                <a:latin typeface="Arial Black" pitchFamily="34" charset="0"/>
                <a:ea typeface="Arial Black" pitchFamily="34" charset="-122"/>
                <a:cs typeface="Arial Black" pitchFamily="34" charset="-120"/>
              </a:rPr>
              <a:t>Casita 2-Bedroom</a:t>
            </a:r>
            <a:endParaRPr lang="en-US" sz="1400"/>
          </a:p>
        </p:txBody>
      </p:sp>
      <p:sp>
        <p:nvSpPr>
          <p:cNvPr id="21" name="Shape 16">
            <a:extLst>
              <a:ext uri="{FF2B5EF4-FFF2-40B4-BE49-F238E27FC236}">
                <a16:creationId xmlns:a16="http://schemas.microsoft.com/office/drawing/2014/main" id="{A0216399-AADB-3D04-7206-CE6AD3D72F7E}"/>
              </a:ext>
            </a:extLst>
          </p:cNvPr>
          <p:cNvSpPr/>
          <p:nvPr/>
        </p:nvSpPr>
        <p:spPr>
          <a:xfrm>
            <a:off x="6285548" y="3564162"/>
            <a:ext cx="2346960" cy="0"/>
          </a:xfrm>
          <a:prstGeom prst="line">
            <a:avLst/>
          </a:prstGeom>
          <a:noFill/>
          <a:ln w="19050">
            <a:solidFill>
              <a:srgbClr val="FFA400"/>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Text 17">
            <a:extLst>
              <a:ext uri="{FF2B5EF4-FFF2-40B4-BE49-F238E27FC236}">
                <a16:creationId xmlns:a16="http://schemas.microsoft.com/office/drawing/2014/main" id="{172398BD-BF76-1A61-2E28-513989D5D5FF}"/>
              </a:ext>
            </a:extLst>
          </p:cNvPr>
          <p:cNvSpPr/>
          <p:nvPr/>
        </p:nvSpPr>
        <p:spPr>
          <a:xfrm>
            <a:off x="6285548" y="3628170"/>
            <a:ext cx="1290828"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00">
                <a:solidFill>
                  <a:srgbClr val="94A3B8"/>
                </a:solidFill>
                <a:latin typeface="Arial" pitchFamily="34" charset="0"/>
                <a:ea typeface="Arial" pitchFamily="34" charset="-122"/>
                <a:cs typeface="Arial" pitchFamily="34" charset="-120"/>
              </a:rPr>
              <a:t>Turnkey Price</a:t>
            </a:r>
            <a:endParaRPr lang="en-US" sz="900"/>
          </a:p>
        </p:txBody>
      </p:sp>
      <p:sp>
        <p:nvSpPr>
          <p:cNvPr id="23" name="Text 18">
            <a:extLst>
              <a:ext uri="{FF2B5EF4-FFF2-40B4-BE49-F238E27FC236}">
                <a16:creationId xmlns:a16="http://schemas.microsoft.com/office/drawing/2014/main" id="{03CCEE6F-9345-0023-9A8D-3CFDCAAA5375}"/>
              </a:ext>
            </a:extLst>
          </p:cNvPr>
          <p:cNvSpPr/>
          <p:nvPr/>
        </p:nvSpPr>
        <p:spPr>
          <a:xfrm>
            <a:off x="7106983" y="3628170"/>
            <a:ext cx="1525524"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r">
              <a:buNone/>
            </a:pPr>
            <a:r>
              <a:rPr lang="en-US" sz="1800" b="1" dirty="0">
                <a:solidFill>
                  <a:srgbClr val="FFA400"/>
                </a:solidFill>
                <a:latin typeface="Arial Black" pitchFamily="34" charset="0"/>
                <a:ea typeface="Arial Black" pitchFamily="34" charset="-122"/>
                <a:cs typeface="Arial Black" pitchFamily="34" charset="-120"/>
              </a:rPr>
              <a:t>$210K</a:t>
            </a:r>
            <a:endParaRPr lang="en-US" sz="1800" dirty="0"/>
          </a:p>
        </p:txBody>
      </p:sp>
      <p:pic>
        <p:nvPicPr>
          <p:cNvPr id="24" name="Picture 23" descr="A floor plan of a house&#10;&#10;AI-generated content may be incorrect.">
            <a:extLst>
              <a:ext uri="{FF2B5EF4-FFF2-40B4-BE49-F238E27FC236}">
                <a16:creationId xmlns:a16="http://schemas.microsoft.com/office/drawing/2014/main" id="{EABC5347-BC28-BA2D-4B2C-1CCE58CF1F49}"/>
              </a:ext>
            </a:extLst>
          </p:cNvPr>
          <p:cNvPicPr>
            <a:picLocks noChangeAspect="1"/>
          </p:cNvPicPr>
          <p:nvPr/>
        </p:nvPicPr>
        <p:blipFill>
          <a:blip r:embed="rId3"/>
          <a:srcRect l="34406" t="22190" r="30382" b="20452"/>
          <a:stretch>
            <a:fillRect/>
          </a:stretch>
        </p:blipFill>
        <p:spPr>
          <a:xfrm>
            <a:off x="955598" y="1582409"/>
            <a:ext cx="1544473" cy="1415182"/>
          </a:xfrm>
          <a:prstGeom prst="rect">
            <a:avLst/>
          </a:prstGeom>
        </p:spPr>
      </p:pic>
      <p:pic>
        <p:nvPicPr>
          <p:cNvPr id="25" name="Picture 24" descr="A floor plan of a house&#10;&#10;AI-generated content may be incorrect.">
            <a:extLst>
              <a:ext uri="{FF2B5EF4-FFF2-40B4-BE49-F238E27FC236}">
                <a16:creationId xmlns:a16="http://schemas.microsoft.com/office/drawing/2014/main" id="{F40F7974-EB2A-F4F6-65C1-9C9905BBF0EC}"/>
              </a:ext>
            </a:extLst>
          </p:cNvPr>
          <p:cNvPicPr>
            <a:picLocks noChangeAspect="1"/>
          </p:cNvPicPr>
          <p:nvPr/>
        </p:nvPicPr>
        <p:blipFill>
          <a:blip r:embed="rId4"/>
          <a:srcRect l="22258" t="22190" r="21919" b="15654"/>
          <a:stretch>
            <a:fillRect/>
          </a:stretch>
        </p:blipFill>
        <p:spPr>
          <a:xfrm>
            <a:off x="3325837" y="1532014"/>
            <a:ext cx="2485791" cy="1556913"/>
          </a:xfrm>
          <a:prstGeom prst="rect">
            <a:avLst/>
          </a:prstGeom>
        </p:spPr>
      </p:pic>
      <p:pic>
        <p:nvPicPr>
          <p:cNvPr id="26" name="Picture 25" descr="A 3d rendering of a house&#10;&#10;AI-generated content may be incorrect.">
            <a:extLst>
              <a:ext uri="{FF2B5EF4-FFF2-40B4-BE49-F238E27FC236}">
                <a16:creationId xmlns:a16="http://schemas.microsoft.com/office/drawing/2014/main" id="{BC3E71C9-5EFF-B8A2-461C-1798F9F8387E}"/>
              </a:ext>
            </a:extLst>
          </p:cNvPr>
          <p:cNvPicPr>
            <a:picLocks noChangeAspect="1"/>
          </p:cNvPicPr>
          <p:nvPr/>
        </p:nvPicPr>
        <p:blipFill>
          <a:blip r:embed="rId5"/>
          <a:srcRect l="23610" t="18906" r="21263" b="18230"/>
          <a:stretch>
            <a:fillRect/>
          </a:stretch>
        </p:blipFill>
        <p:spPr>
          <a:xfrm>
            <a:off x="6242893" y="1445046"/>
            <a:ext cx="2476839" cy="1588764"/>
          </a:xfrm>
          <a:prstGeom prst="rect">
            <a:avLst/>
          </a:prstGeom>
        </p:spPr>
      </p:pic>
      <p:sp>
        <p:nvSpPr>
          <p:cNvPr id="27" name="TextBox 26">
            <a:extLst>
              <a:ext uri="{FF2B5EF4-FFF2-40B4-BE49-F238E27FC236}">
                <a16:creationId xmlns:a16="http://schemas.microsoft.com/office/drawing/2014/main" id="{49620167-9B3B-8280-2732-B1F354F78F7F}"/>
              </a:ext>
            </a:extLst>
          </p:cNvPr>
          <p:cNvSpPr txBox="1"/>
          <p:nvPr/>
        </p:nvSpPr>
        <p:spPr>
          <a:xfrm>
            <a:off x="370006" y="947688"/>
            <a:ext cx="899097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Turnkey Casita ownership program with financing and installation for a fixed price,* focused first on the CA market. </a:t>
            </a:r>
            <a:endParaRPr lang="en-US" sz="1200">
              <a:latin typeface="Arial"/>
              <a:ea typeface="Calibri" panose="020F0502020204030204"/>
              <a:cs typeface="Arial"/>
            </a:endParaRPr>
          </a:p>
        </p:txBody>
      </p:sp>
      <p:sp>
        <p:nvSpPr>
          <p:cNvPr id="5" name="TextBox 4">
            <a:extLst>
              <a:ext uri="{FF2B5EF4-FFF2-40B4-BE49-F238E27FC236}">
                <a16:creationId xmlns:a16="http://schemas.microsoft.com/office/drawing/2014/main" id="{F3D623E4-3C93-0A58-6DA2-266B82DB7022}"/>
              </a:ext>
            </a:extLst>
          </p:cNvPr>
          <p:cNvSpPr txBox="1"/>
          <p:nvPr/>
        </p:nvSpPr>
        <p:spPr>
          <a:xfrm>
            <a:off x="372717" y="4427055"/>
            <a:ext cx="4572000"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baseline="0">
                <a:solidFill>
                  <a:srgbClr val="94A3B8"/>
                </a:solidFill>
                <a:latin typeface="Arial"/>
              </a:rPr>
              <a:t>*Subject to individual site conditions</a:t>
            </a:r>
            <a:r>
              <a:rPr sz="700">
                <a:latin typeface="Arial"/>
                <a:ea typeface="Arial"/>
                <a:cs typeface="Arial"/>
              </a:rPr>
              <a:t>​</a:t>
            </a:r>
            <a:endParaRPr lang="en-US"/>
          </a:p>
        </p:txBody>
      </p:sp>
      <p:sp>
        <p:nvSpPr>
          <p:cNvPr id="10" name="Text 24">
            <a:extLst>
              <a:ext uri="{FF2B5EF4-FFF2-40B4-BE49-F238E27FC236}">
                <a16:creationId xmlns:a16="http://schemas.microsoft.com/office/drawing/2014/main" id="{C344AB8D-ABCA-F145-7DBA-DACEC94BA2B3}"/>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dirty="0">
                <a:solidFill>
                  <a:srgbClr val="94A3B8"/>
                </a:solidFill>
                <a:latin typeface="Arial" pitchFamily="34" charset="0"/>
                <a:ea typeface="Arial" pitchFamily="34" charset="-122"/>
                <a:cs typeface="Arial" pitchFamily="34" charset="-120"/>
              </a:rPr>
              <a:t>BOXABL  |  Investor Presentation  |  April 2026  |  Some images may be rendered  | Pricing may be subject to change</a:t>
            </a:r>
            <a:endParaRPr lang="en-US" sz="700" dirty="0"/>
          </a:p>
        </p:txBody>
      </p:sp>
    </p:spTree>
    <p:extLst>
      <p:ext uri="{BB962C8B-B14F-4D97-AF65-F5344CB8AC3E}">
        <p14:creationId xmlns:p14="http://schemas.microsoft.com/office/powerpoint/2010/main" val="2014192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1B6EFD61-B313-9617-92F6-11562234C6C4}"/>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B3EAB3F-7CED-AA0C-DF1A-822FD90901B7}"/>
              </a:ext>
            </a:extLst>
          </p:cNvPr>
          <p:cNvPicPr>
            <a:picLocks noChangeAspect="1"/>
          </p:cNvPicPr>
          <p:nvPr/>
        </p:nvPicPr>
        <p:blipFill>
          <a:blip r:embed="rId3"/>
          <a:srcRect l="4293" t="662" r="6928"/>
          <a:stretch>
            <a:fillRect/>
          </a:stretch>
        </p:blipFill>
        <p:spPr>
          <a:xfrm>
            <a:off x="3771899" y="1318740"/>
            <a:ext cx="4913833" cy="3092803"/>
          </a:xfrm>
          <a:prstGeom prst="rect">
            <a:avLst/>
          </a:prstGeom>
        </p:spPr>
      </p:pic>
      <p:sp>
        <p:nvSpPr>
          <p:cNvPr id="3" name="Text 1">
            <a:extLst>
              <a:ext uri="{FF2B5EF4-FFF2-40B4-BE49-F238E27FC236}">
                <a16:creationId xmlns:a16="http://schemas.microsoft.com/office/drawing/2014/main" id="{862E82AA-7EBF-663A-EE18-6D5D1E4D41A9}"/>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Sales</a:t>
            </a:r>
            <a:endParaRPr lang="en-US"/>
          </a:p>
        </p:txBody>
      </p:sp>
      <p:sp>
        <p:nvSpPr>
          <p:cNvPr id="4" name="Text 2">
            <a:extLst>
              <a:ext uri="{FF2B5EF4-FFF2-40B4-BE49-F238E27FC236}">
                <a16:creationId xmlns:a16="http://schemas.microsoft.com/office/drawing/2014/main" id="{0EDB38F8-095E-0B84-065D-AB0CBE80D644}"/>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#2 Small Builder</a:t>
            </a:r>
            <a:endParaRPr lang="en-US"/>
          </a:p>
        </p:txBody>
      </p:sp>
      <p:sp>
        <p:nvSpPr>
          <p:cNvPr id="11" name="Shape 0">
            <a:extLst>
              <a:ext uri="{FF2B5EF4-FFF2-40B4-BE49-F238E27FC236}">
                <a16:creationId xmlns:a16="http://schemas.microsoft.com/office/drawing/2014/main" id="{BE91B143-D115-89C2-46C4-98E6EB68239B}"/>
              </a:ext>
            </a:extLst>
          </p:cNvPr>
          <p:cNvSpPr/>
          <p:nvPr/>
        </p:nvSpPr>
        <p:spPr>
          <a:xfrm>
            <a:off x="0" y="0"/>
            <a:ext cx="9144000" cy="54864"/>
          </a:xfrm>
          <a:prstGeom prst="rect">
            <a:avLst/>
          </a:prstGeom>
          <a:solidFill>
            <a:srgbClr val="FFA400"/>
          </a:solidFill>
          <a:ln/>
        </p:spPr>
        <p:txBody>
          <a:bodyPr/>
          <a:lstStyle/>
          <a:p>
            <a:endParaRPr lang="en-US"/>
          </a:p>
        </p:txBody>
      </p:sp>
      <p:sp>
        <p:nvSpPr>
          <p:cNvPr id="6" name="Shape 23">
            <a:extLst>
              <a:ext uri="{FF2B5EF4-FFF2-40B4-BE49-F238E27FC236}">
                <a16:creationId xmlns:a16="http://schemas.microsoft.com/office/drawing/2014/main" id="{FAC0FB26-9352-4E50-2373-CCB900EDAC8E}"/>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13" name="Text 26">
            <a:extLst>
              <a:ext uri="{FF2B5EF4-FFF2-40B4-BE49-F238E27FC236}">
                <a16:creationId xmlns:a16="http://schemas.microsoft.com/office/drawing/2014/main" id="{EB041961-8884-0FC1-421D-51C3EAD02BB9}"/>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16</a:t>
            </a:r>
            <a:endParaRPr lang="en-US" sz="700" dirty="0"/>
          </a:p>
        </p:txBody>
      </p:sp>
      <p:sp>
        <p:nvSpPr>
          <p:cNvPr id="5" name="TextBox 4">
            <a:extLst>
              <a:ext uri="{FF2B5EF4-FFF2-40B4-BE49-F238E27FC236}">
                <a16:creationId xmlns:a16="http://schemas.microsoft.com/office/drawing/2014/main" id="{8E2CF2A2-55EC-5DB7-C89C-72492B0C91A1}"/>
              </a:ext>
            </a:extLst>
          </p:cNvPr>
          <p:cNvSpPr txBox="1"/>
          <p:nvPr/>
        </p:nvSpPr>
        <p:spPr>
          <a:xfrm>
            <a:off x="370006" y="947688"/>
            <a:ext cx="88264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There are millions of small lots in our country. Standard configurations enable small builders to service their communities.</a:t>
            </a:r>
            <a:endParaRPr lang="en-US"/>
          </a:p>
        </p:txBody>
      </p:sp>
      <p:sp>
        <p:nvSpPr>
          <p:cNvPr id="16" name="TextBox 15">
            <a:extLst>
              <a:ext uri="{FF2B5EF4-FFF2-40B4-BE49-F238E27FC236}">
                <a16:creationId xmlns:a16="http://schemas.microsoft.com/office/drawing/2014/main" id="{AF95D490-0065-F80C-FA14-457321EE3C15}"/>
              </a:ext>
            </a:extLst>
          </p:cNvPr>
          <p:cNvSpPr txBox="1"/>
          <p:nvPr/>
        </p:nvSpPr>
        <p:spPr>
          <a:xfrm>
            <a:off x="716310" y="1304304"/>
            <a:ext cx="2603986" cy="1323439"/>
          </a:xfrm>
          <a:prstGeom prst="rect">
            <a:avLst/>
          </a:prstGeom>
          <a:noFill/>
        </p:spPr>
        <p:txBody>
          <a:bodyPr wrap="square" rtlCol="0">
            <a:spAutoFit/>
          </a:bodyPr>
          <a:lstStyle/>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Financing Assistance</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Sales Materials Support</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Fewer professional fees</a:t>
            </a:r>
            <a:br>
              <a:rPr lang="en-US" sz="800" dirty="0">
                <a:latin typeface="Arial" panose="020B0604020202020204" pitchFamily="34" charset="0"/>
                <a:cs typeface="Arial" panose="020B0604020202020204" pitchFamily="34" charset="0"/>
              </a:rPr>
            </a:br>
            <a:endParaRPr lang="en-US" sz="800" dirty="0">
              <a:latin typeface="Arial" panose="020B0604020202020204" pitchFamily="34" charset="0"/>
              <a:cs typeface="Arial" panose="020B0604020202020204" pitchFamily="34" charset="0"/>
            </a:endParaRP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Reduced insurance</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Single source warranty</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Approved State stamped drawings</a:t>
            </a:r>
            <a:br>
              <a:rPr lang="en-US" sz="800" dirty="0">
                <a:latin typeface="Arial" panose="020B0604020202020204" pitchFamily="34" charset="0"/>
                <a:cs typeface="Arial" panose="020B0604020202020204" pitchFamily="34" charset="0"/>
              </a:rPr>
            </a:br>
            <a:endParaRPr lang="en-US" sz="800" dirty="0">
              <a:latin typeface="Arial" panose="020B0604020202020204" pitchFamily="34" charset="0"/>
              <a:cs typeface="Arial" panose="020B0604020202020204" pitchFamily="34" charset="0"/>
            </a:endParaRP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Certificate of Origin (Title)</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Steel framing and 10’ ceilings standard</a:t>
            </a:r>
          </a:p>
        </p:txBody>
      </p:sp>
      <p:pic>
        <p:nvPicPr>
          <p:cNvPr id="21" name="Picture 20">
            <a:extLst>
              <a:ext uri="{FF2B5EF4-FFF2-40B4-BE49-F238E27FC236}">
                <a16:creationId xmlns:a16="http://schemas.microsoft.com/office/drawing/2014/main" id="{9A38CCB9-2A3A-4F07-9F62-3886EE4FA4AE}"/>
              </a:ext>
            </a:extLst>
          </p:cNvPr>
          <p:cNvPicPr>
            <a:picLocks noChangeAspect="1"/>
          </p:cNvPicPr>
          <p:nvPr/>
        </p:nvPicPr>
        <p:blipFill>
          <a:blip r:embed="rId4"/>
          <a:stretch>
            <a:fillRect/>
          </a:stretch>
        </p:blipFill>
        <p:spPr>
          <a:xfrm>
            <a:off x="457199" y="2710205"/>
            <a:ext cx="2549472" cy="1695399"/>
          </a:xfrm>
          <a:prstGeom prst="rect">
            <a:avLst/>
          </a:prstGeom>
        </p:spPr>
      </p:pic>
      <p:sp>
        <p:nvSpPr>
          <p:cNvPr id="2" name="Text 24">
            <a:extLst>
              <a:ext uri="{FF2B5EF4-FFF2-40B4-BE49-F238E27FC236}">
                <a16:creationId xmlns:a16="http://schemas.microsoft.com/office/drawing/2014/main" id="{0D6BB452-EE14-6430-028D-78A1CF68E262}"/>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  |  Some images may be rendered.</a:t>
            </a:r>
            <a:endParaRPr lang="en-US" sz="700"/>
          </a:p>
        </p:txBody>
      </p:sp>
    </p:spTree>
    <p:extLst>
      <p:ext uri="{BB962C8B-B14F-4D97-AF65-F5344CB8AC3E}">
        <p14:creationId xmlns:p14="http://schemas.microsoft.com/office/powerpoint/2010/main" val="8759855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C6BC0CEB-12AC-6F92-34F4-064A49DE39C9}"/>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A90CA902-8491-7D2D-3F04-861D0DADE508}"/>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Sales</a:t>
            </a:r>
            <a:endParaRPr lang="en-US"/>
          </a:p>
        </p:txBody>
      </p:sp>
      <p:sp>
        <p:nvSpPr>
          <p:cNvPr id="4" name="Text 2">
            <a:extLst>
              <a:ext uri="{FF2B5EF4-FFF2-40B4-BE49-F238E27FC236}">
                <a16:creationId xmlns:a16="http://schemas.microsoft.com/office/drawing/2014/main" id="{96D86FC6-AC9F-1146-CF5C-21160B1657CC}"/>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#3 Developer</a:t>
            </a:r>
            <a:endParaRPr lang="en-US"/>
          </a:p>
        </p:txBody>
      </p:sp>
      <p:sp>
        <p:nvSpPr>
          <p:cNvPr id="11" name="Shape 0">
            <a:extLst>
              <a:ext uri="{FF2B5EF4-FFF2-40B4-BE49-F238E27FC236}">
                <a16:creationId xmlns:a16="http://schemas.microsoft.com/office/drawing/2014/main" id="{114DED0F-148A-AEEC-7E02-C9815082FB64}"/>
              </a:ext>
            </a:extLst>
          </p:cNvPr>
          <p:cNvSpPr/>
          <p:nvPr/>
        </p:nvSpPr>
        <p:spPr>
          <a:xfrm>
            <a:off x="0" y="0"/>
            <a:ext cx="9144000" cy="54864"/>
          </a:xfrm>
          <a:prstGeom prst="rect">
            <a:avLst/>
          </a:prstGeom>
          <a:solidFill>
            <a:srgbClr val="FFA400"/>
          </a:solidFill>
          <a:ln/>
        </p:spPr>
        <p:txBody>
          <a:bodyPr/>
          <a:lstStyle/>
          <a:p>
            <a:endParaRPr lang="en-US"/>
          </a:p>
        </p:txBody>
      </p:sp>
      <p:sp>
        <p:nvSpPr>
          <p:cNvPr id="6" name="Shape 23">
            <a:extLst>
              <a:ext uri="{FF2B5EF4-FFF2-40B4-BE49-F238E27FC236}">
                <a16:creationId xmlns:a16="http://schemas.microsoft.com/office/drawing/2014/main" id="{76ED9DF3-E140-50E4-708B-1DFAE08F8968}"/>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13" name="Text 26">
            <a:extLst>
              <a:ext uri="{FF2B5EF4-FFF2-40B4-BE49-F238E27FC236}">
                <a16:creationId xmlns:a16="http://schemas.microsoft.com/office/drawing/2014/main" id="{ED296358-2EE0-3799-588D-9E6E2F032082}"/>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17</a:t>
            </a:r>
            <a:endParaRPr lang="en-US" sz="700" dirty="0"/>
          </a:p>
        </p:txBody>
      </p:sp>
      <p:sp>
        <p:nvSpPr>
          <p:cNvPr id="2" name="TextBox 1">
            <a:extLst>
              <a:ext uri="{FF2B5EF4-FFF2-40B4-BE49-F238E27FC236}">
                <a16:creationId xmlns:a16="http://schemas.microsoft.com/office/drawing/2014/main" id="{BB3653A8-7128-776D-9936-AC6E20302C95}"/>
              </a:ext>
            </a:extLst>
          </p:cNvPr>
          <p:cNvSpPr txBox="1"/>
          <p:nvPr/>
        </p:nvSpPr>
        <p:spPr>
          <a:xfrm>
            <a:off x="739557" y="1318742"/>
            <a:ext cx="2603986" cy="3293209"/>
          </a:xfrm>
          <a:prstGeom prst="rect">
            <a:avLst/>
          </a:prstGeom>
          <a:noFill/>
        </p:spPr>
        <p:txBody>
          <a:bodyPr wrap="square" rtlCol="0">
            <a:spAutoFit/>
          </a:bodyPr>
          <a:lstStyle/>
          <a:p>
            <a:pPr>
              <a:buClr>
                <a:srgbClr val="00B14A"/>
              </a:buClr>
            </a:pPr>
            <a:r>
              <a:rPr lang="en-US" sz="800" b="1" dirty="0">
                <a:latin typeface="Arial" panose="020B0604020202020204" pitchFamily="34" charset="0"/>
                <a:cs typeface="Arial" panose="020B0604020202020204" pitchFamily="34" charset="0"/>
              </a:rPr>
              <a:t>More Profit</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Lower price per </a:t>
            </a:r>
            <a:r>
              <a:rPr lang="en-US" sz="800" dirty="0" err="1">
                <a:latin typeface="Arial" panose="020B0604020202020204" pitchFamily="34" charset="0"/>
                <a:cs typeface="Arial" panose="020B0604020202020204" pitchFamily="34" charset="0"/>
              </a:rPr>
              <a:t>sqft</a:t>
            </a:r>
            <a:endParaRPr lang="en-US" sz="800" dirty="0">
              <a:latin typeface="Arial" panose="020B0604020202020204" pitchFamily="34" charset="0"/>
              <a:cs typeface="Arial" panose="020B0604020202020204" pitchFamily="34" charset="0"/>
            </a:endParaRP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Turn project faster with the same back-office</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Less professional fees</a:t>
            </a:r>
            <a:br>
              <a:rPr lang="en-US" sz="800" dirty="0">
                <a:latin typeface="Arial" panose="020B0604020202020204" pitchFamily="34" charset="0"/>
                <a:cs typeface="Arial" panose="020B0604020202020204" pitchFamily="34" charset="0"/>
              </a:rPr>
            </a:br>
            <a:endParaRPr lang="en-US" sz="800" dirty="0">
              <a:latin typeface="Arial" panose="020B0604020202020204" pitchFamily="34" charset="0"/>
              <a:cs typeface="Arial" panose="020B0604020202020204" pitchFamily="34" charset="0"/>
            </a:endParaRPr>
          </a:p>
          <a:p>
            <a:pPr>
              <a:buClr>
                <a:srgbClr val="00B14A"/>
              </a:buClr>
            </a:pPr>
            <a:r>
              <a:rPr lang="en-US" sz="800" b="1" dirty="0">
                <a:latin typeface="Arial" panose="020B0604020202020204" pitchFamily="34" charset="0"/>
                <a:cs typeface="Arial" panose="020B0604020202020204" pitchFamily="34" charset="0"/>
              </a:rPr>
              <a:t>Less Risk</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Reduced insurance</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Minimizes site theft and site waste</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Eliminate most weather delays</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Single source warranty</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Full product traceability</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Mold resistant</a:t>
            </a:r>
          </a:p>
          <a:p>
            <a:pPr marL="171450" indent="-171450">
              <a:buClr>
                <a:srgbClr val="00B14A"/>
              </a:buClr>
              <a:buFont typeface="Wingdings" pitchFamily="2" charset="2"/>
              <a:buChar char="ü"/>
            </a:pPr>
            <a:endParaRPr lang="en-US" sz="800" b="1" dirty="0">
              <a:latin typeface="Arial" panose="020B0604020202020204" pitchFamily="34" charset="0"/>
              <a:cs typeface="Arial" panose="020B0604020202020204" pitchFamily="34" charset="0"/>
            </a:endParaRPr>
          </a:p>
          <a:p>
            <a:pPr>
              <a:buClr>
                <a:srgbClr val="00B14A"/>
              </a:buClr>
            </a:pPr>
            <a:r>
              <a:rPr lang="en-US" sz="800" b="1" dirty="0">
                <a:latin typeface="Arial" panose="020B0604020202020204" pitchFamily="34" charset="0"/>
                <a:cs typeface="Arial" panose="020B0604020202020204" pitchFamily="34" charset="0"/>
              </a:rPr>
              <a:t>Sell Faster</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A fast, designer furnished model home</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Sell sooner with quieter phased build outs</a:t>
            </a:r>
          </a:p>
          <a:p>
            <a:pPr marL="171450" indent="-171450">
              <a:buClr>
                <a:srgbClr val="00B14A"/>
              </a:buClr>
              <a:buFont typeface="Wingdings" pitchFamily="2" charset="2"/>
              <a:buChar char="ü"/>
            </a:pPr>
            <a:endParaRPr lang="en-US" sz="800" dirty="0">
              <a:latin typeface="Arial" panose="020B0604020202020204" pitchFamily="34" charset="0"/>
              <a:cs typeface="Arial" panose="020B0604020202020204" pitchFamily="34" charset="0"/>
            </a:endParaRPr>
          </a:p>
          <a:p>
            <a:pPr>
              <a:buClr>
                <a:srgbClr val="00B14A"/>
              </a:buClr>
            </a:pPr>
            <a:r>
              <a:rPr lang="en-US" sz="800" b="1" dirty="0">
                <a:latin typeface="Arial" panose="020B0604020202020204" pitchFamily="34" charset="0"/>
                <a:cs typeface="Arial" panose="020B0604020202020204" pitchFamily="34" charset="0"/>
              </a:rPr>
              <a:t>Standardized Documentation</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Approved State stamped drawings</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Certificate of Origin (Title)</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Traceable BOXABL serial number (BIN)</a:t>
            </a:r>
          </a:p>
          <a:p>
            <a:pPr>
              <a:buClr>
                <a:srgbClr val="00B14A"/>
              </a:buClr>
            </a:pPr>
            <a:endParaRPr lang="en-US" sz="800" b="1" dirty="0">
              <a:latin typeface="Arial" panose="020B0604020202020204" pitchFamily="34" charset="0"/>
              <a:cs typeface="Arial" panose="020B0604020202020204" pitchFamily="34" charset="0"/>
            </a:endParaRPr>
          </a:p>
          <a:p>
            <a:pPr>
              <a:buClr>
                <a:srgbClr val="00B14A"/>
              </a:buClr>
            </a:pPr>
            <a:r>
              <a:rPr lang="en-US" sz="800" b="1" dirty="0">
                <a:latin typeface="Arial" panose="020B0604020202020204" pitchFamily="34" charset="0"/>
                <a:cs typeface="Arial" panose="020B0604020202020204" pitchFamily="34" charset="0"/>
              </a:rPr>
              <a:t>Better Built</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Steel framing and 10’ ceilings standard</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Quality assurance certified</a:t>
            </a:r>
          </a:p>
        </p:txBody>
      </p:sp>
      <p:sp>
        <p:nvSpPr>
          <p:cNvPr id="9" name="TextBox 8">
            <a:extLst>
              <a:ext uri="{FF2B5EF4-FFF2-40B4-BE49-F238E27FC236}">
                <a16:creationId xmlns:a16="http://schemas.microsoft.com/office/drawing/2014/main" id="{80D0ACF3-595E-4FDA-6A82-F8CAFC303EB9}"/>
              </a:ext>
            </a:extLst>
          </p:cNvPr>
          <p:cNvSpPr txBox="1"/>
          <p:nvPr/>
        </p:nvSpPr>
        <p:spPr>
          <a:xfrm>
            <a:off x="370007" y="947688"/>
            <a:ext cx="393348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Less time building means more time selling. </a:t>
            </a:r>
            <a:endParaRPr lang="en-US" sz="1200">
              <a:latin typeface="Arial"/>
              <a:ea typeface="Calibri" panose="020F0502020204030204"/>
              <a:cs typeface="Arial"/>
            </a:endParaRPr>
          </a:p>
        </p:txBody>
      </p:sp>
      <p:pic>
        <p:nvPicPr>
          <p:cNvPr id="8" name="Picture 7">
            <a:extLst>
              <a:ext uri="{FF2B5EF4-FFF2-40B4-BE49-F238E27FC236}">
                <a16:creationId xmlns:a16="http://schemas.microsoft.com/office/drawing/2014/main" id="{D3E607E0-F9A8-FF19-FC5C-7F179F020ED2}"/>
              </a:ext>
            </a:extLst>
          </p:cNvPr>
          <p:cNvPicPr>
            <a:picLocks noChangeAspect="1"/>
          </p:cNvPicPr>
          <p:nvPr/>
        </p:nvPicPr>
        <p:blipFill>
          <a:blip r:embed="rId3"/>
          <a:srcRect t="5496"/>
          <a:stretch>
            <a:fillRect/>
          </a:stretch>
        </p:blipFill>
        <p:spPr>
          <a:xfrm>
            <a:off x="3771900" y="1318742"/>
            <a:ext cx="4913832" cy="3092806"/>
          </a:xfrm>
          <a:prstGeom prst="rect">
            <a:avLst/>
          </a:prstGeom>
        </p:spPr>
      </p:pic>
      <p:sp>
        <p:nvSpPr>
          <p:cNvPr id="5" name="Text 24">
            <a:extLst>
              <a:ext uri="{FF2B5EF4-FFF2-40B4-BE49-F238E27FC236}">
                <a16:creationId xmlns:a16="http://schemas.microsoft.com/office/drawing/2014/main" id="{11E7CF66-B452-5CD1-8CA2-0FA6DE5F2F8F}"/>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  |  Some images may be rendered.</a:t>
            </a:r>
            <a:endParaRPr lang="en-US" sz="700"/>
          </a:p>
        </p:txBody>
      </p:sp>
    </p:spTree>
    <p:extLst>
      <p:ext uri="{BB962C8B-B14F-4D97-AF65-F5344CB8AC3E}">
        <p14:creationId xmlns:p14="http://schemas.microsoft.com/office/powerpoint/2010/main" val="44795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61EBA6B7-8BCA-D60F-3534-95640163E37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4B6972F-4F9D-8185-8BEC-AA74187D8394}"/>
              </a:ext>
            </a:extLst>
          </p:cNvPr>
          <p:cNvSpPr txBox="1"/>
          <p:nvPr/>
        </p:nvSpPr>
        <p:spPr>
          <a:xfrm>
            <a:off x="370006" y="947688"/>
            <a:ext cx="85521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eaLnBrk="0" fontAlgn="base" hangingPunct="0">
              <a:spcBef>
                <a:spcPct val="0"/>
              </a:spcBef>
              <a:spcAft>
                <a:spcPct val="0"/>
              </a:spcAft>
            </a:pPr>
            <a:r>
              <a:rPr lang="en-US" altLang="en-US" sz="1200">
                <a:solidFill>
                  <a:srgbClr val="000000"/>
                </a:solidFill>
                <a:latin typeface="Arial" panose="020B0604020202020204" pitchFamily="34" charset="0"/>
                <a:cs typeface="Arial" panose="020B0604020202020204" pitchFamily="34" charset="0"/>
              </a:rPr>
              <a:t>A new generation of travel trailer that looks and feels like a real studio home, packed with technology to go anywhere. </a:t>
            </a:r>
            <a:endParaRPr lang="en-US" altLang="en-US">
              <a:latin typeface="Arial" panose="020B0604020202020204" pitchFamily="34" charset="0"/>
              <a:cs typeface="Arial" panose="020B0604020202020204" pitchFamily="34" charset="0"/>
            </a:endParaRPr>
          </a:p>
        </p:txBody>
      </p:sp>
      <p:pic>
        <p:nvPicPr>
          <p:cNvPr id="18" name="BabyBox_1 (1)">
            <a:hlinkHover r:id="" action="ppaction://ole?verb=0"/>
            <a:extLst>
              <a:ext uri="{FF2B5EF4-FFF2-40B4-BE49-F238E27FC236}">
                <a16:creationId xmlns:a16="http://schemas.microsoft.com/office/drawing/2014/main" id="{10F8D3A9-52BB-1B0F-7B14-D5A7587F7B3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05438" y="1331138"/>
            <a:ext cx="5480294" cy="3082665"/>
          </a:xfrm>
          <a:prstGeom prst="rect">
            <a:avLst/>
          </a:prstGeom>
        </p:spPr>
      </p:pic>
      <p:sp>
        <p:nvSpPr>
          <p:cNvPr id="3" name="Text 1">
            <a:extLst>
              <a:ext uri="{FF2B5EF4-FFF2-40B4-BE49-F238E27FC236}">
                <a16:creationId xmlns:a16="http://schemas.microsoft.com/office/drawing/2014/main" id="{7490D2C7-2D71-27D0-6EDB-B9228C378044}"/>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Sales</a:t>
            </a:r>
          </a:p>
        </p:txBody>
      </p:sp>
      <p:sp>
        <p:nvSpPr>
          <p:cNvPr id="4" name="Text 2">
            <a:extLst>
              <a:ext uri="{FF2B5EF4-FFF2-40B4-BE49-F238E27FC236}">
                <a16:creationId xmlns:a16="http://schemas.microsoft.com/office/drawing/2014/main" id="{8495C713-06A7-BCA7-0C22-3711E78CC1EE}"/>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#4 Retail</a:t>
            </a:r>
            <a:endParaRPr lang="en-US"/>
          </a:p>
        </p:txBody>
      </p:sp>
      <p:sp>
        <p:nvSpPr>
          <p:cNvPr id="11" name="Shape 0">
            <a:extLst>
              <a:ext uri="{FF2B5EF4-FFF2-40B4-BE49-F238E27FC236}">
                <a16:creationId xmlns:a16="http://schemas.microsoft.com/office/drawing/2014/main" id="{A728422E-8720-B403-C29C-55998A162FCD}"/>
              </a:ext>
            </a:extLst>
          </p:cNvPr>
          <p:cNvSpPr/>
          <p:nvPr/>
        </p:nvSpPr>
        <p:spPr>
          <a:xfrm>
            <a:off x="0" y="0"/>
            <a:ext cx="9144000" cy="54864"/>
          </a:xfrm>
          <a:prstGeom prst="rect">
            <a:avLst/>
          </a:prstGeom>
          <a:solidFill>
            <a:srgbClr val="FFA400"/>
          </a:solidFill>
          <a:ln/>
        </p:spPr>
        <p:txBody>
          <a:bodyPr/>
          <a:lstStyle/>
          <a:p>
            <a:endParaRPr lang="en-US"/>
          </a:p>
        </p:txBody>
      </p:sp>
      <p:sp>
        <p:nvSpPr>
          <p:cNvPr id="6" name="Shape 23">
            <a:extLst>
              <a:ext uri="{FF2B5EF4-FFF2-40B4-BE49-F238E27FC236}">
                <a16:creationId xmlns:a16="http://schemas.microsoft.com/office/drawing/2014/main" id="{4A79C316-FBBF-F86D-4982-1C5B58DCDE6C}"/>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13" name="Text 26">
            <a:extLst>
              <a:ext uri="{FF2B5EF4-FFF2-40B4-BE49-F238E27FC236}">
                <a16:creationId xmlns:a16="http://schemas.microsoft.com/office/drawing/2014/main" id="{963844C0-A936-E9D3-7074-6A08130C0082}"/>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18</a:t>
            </a:r>
            <a:endParaRPr lang="en-US" sz="700" dirty="0"/>
          </a:p>
        </p:txBody>
      </p:sp>
      <p:pic>
        <p:nvPicPr>
          <p:cNvPr id="22" name="Picture 21">
            <a:extLst>
              <a:ext uri="{FF2B5EF4-FFF2-40B4-BE49-F238E27FC236}">
                <a16:creationId xmlns:a16="http://schemas.microsoft.com/office/drawing/2014/main" id="{D6C44383-8096-784B-B5B0-A21A4395459B}"/>
              </a:ext>
            </a:extLst>
          </p:cNvPr>
          <p:cNvPicPr>
            <a:picLocks noChangeAspect="1"/>
          </p:cNvPicPr>
          <p:nvPr/>
        </p:nvPicPr>
        <p:blipFill>
          <a:blip r:embed="rId6"/>
          <a:srcRect t="12945" r="5450" b="12938"/>
          <a:stretch>
            <a:fillRect/>
          </a:stretch>
        </p:blipFill>
        <p:spPr>
          <a:xfrm>
            <a:off x="263691" y="3351788"/>
            <a:ext cx="2929178" cy="1284481"/>
          </a:xfrm>
          <a:prstGeom prst="rect">
            <a:avLst/>
          </a:prstGeom>
        </p:spPr>
      </p:pic>
      <p:sp>
        <p:nvSpPr>
          <p:cNvPr id="26" name="TextBox 25">
            <a:extLst>
              <a:ext uri="{FF2B5EF4-FFF2-40B4-BE49-F238E27FC236}">
                <a16:creationId xmlns:a16="http://schemas.microsoft.com/office/drawing/2014/main" id="{9F86FBBB-FC3D-B1BC-6507-2C01DE11B707}"/>
              </a:ext>
            </a:extLst>
          </p:cNvPr>
          <p:cNvSpPr txBox="1"/>
          <p:nvPr/>
        </p:nvSpPr>
        <p:spPr>
          <a:xfrm>
            <a:off x="739557" y="1318742"/>
            <a:ext cx="2603986" cy="1938992"/>
          </a:xfrm>
          <a:prstGeom prst="rect">
            <a:avLst/>
          </a:prstGeom>
          <a:noFill/>
        </p:spPr>
        <p:txBody>
          <a:bodyPr wrap="square" rtlCol="0">
            <a:spAutoFit/>
          </a:bodyPr>
          <a:lstStyle/>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Patented self leveling 4WD carrier</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Pull with the vehicle you own</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Auto lowers to the ground for easy walk in</a:t>
            </a:r>
          </a:p>
          <a:p>
            <a:pPr>
              <a:buClr>
                <a:srgbClr val="00B14A"/>
              </a:buClr>
            </a:pPr>
            <a:endParaRPr lang="en-US" sz="800" dirty="0">
              <a:latin typeface="Arial" panose="020B0604020202020204" pitchFamily="34" charset="0"/>
              <a:cs typeface="Arial" panose="020B0604020202020204" pitchFamily="34" charset="0"/>
            </a:endParaRP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Kitchen, living room, full size bathroom</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Huge closet, full length mirror</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Tall ceilings, windows, and doors</a:t>
            </a:r>
          </a:p>
          <a:p>
            <a:pPr marL="171450" indent="-171450">
              <a:buClr>
                <a:srgbClr val="00B14A"/>
              </a:buClr>
              <a:buFont typeface="Wingdings" pitchFamily="2" charset="2"/>
              <a:buChar char="ü"/>
            </a:pPr>
            <a:endParaRPr lang="en-US" sz="800" dirty="0">
              <a:latin typeface="Arial" panose="020B0604020202020204" pitchFamily="34" charset="0"/>
              <a:cs typeface="Arial" panose="020B0604020202020204" pitchFamily="34" charset="0"/>
            </a:endParaRP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6,000 BTU ductless heating and A/C</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Solid R12 walls</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Phone-controlled tech powerhouse</a:t>
            </a:r>
            <a:br>
              <a:rPr lang="en-US" sz="800" dirty="0">
                <a:latin typeface="Arial" panose="020B0604020202020204" pitchFamily="34" charset="0"/>
                <a:cs typeface="Arial" panose="020B0604020202020204" pitchFamily="34" charset="0"/>
              </a:rPr>
            </a:br>
            <a:endParaRPr lang="en-US" sz="800" dirty="0">
              <a:latin typeface="Arial" panose="020B0604020202020204" pitchFamily="34" charset="0"/>
              <a:cs typeface="Arial" panose="020B0604020202020204" pitchFamily="34" charset="0"/>
            </a:endParaRP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All utilities onboard</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5,000 pre-orders as of 2026</a:t>
            </a:r>
          </a:p>
          <a:p>
            <a:pPr marL="171450" indent="-171450">
              <a:buClr>
                <a:srgbClr val="00B14A"/>
              </a:buClr>
              <a:buFont typeface="Wingdings" pitchFamily="2" charset="2"/>
              <a:buChar char="ü"/>
            </a:pPr>
            <a:r>
              <a:rPr lang="en-US" sz="800" dirty="0">
                <a:latin typeface="Arial" panose="020B0604020202020204" pitchFamily="34" charset="0"/>
                <a:cs typeface="Arial" panose="020B0604020202020204" pitchFamily="34" charset="0"/>
              </a:rPr>
              <a:t>In tooling, anticipated 2027 launch</a:t>
            </a:r>
          </a:p>
        </p:txBody>
      </p:sp>
      <p:sp>
        <p:nvSpPr>
          <p:cNvPr id="7" name="Text 24">
            <a:extLst>
              <a:ext uri="{FF2B5EF4-FFF2-40B4-BE49-F238E27FC236}">
                <a16:creationId xmlns:a16="http://schemas.microsoft.com/office/drawing/2014/main" id="{CD3C2D96-BA1F-B402-771F-817AC1BA37A9}"/>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  |  Some images may be rendered.</a:t>
            </a:r>
            <a:endParaRPr lang="en-US" sz="700"/>
          </a:p>
        </p:txBody>
      </p:sp>
    </p:spTree>
    <p:extLst>
      <p:ext uri="{BB962C8B-B14F-4D97-AF65-F5344CB8AC3E}">
        <p14:creationId xmlns:p14="http://schemas.microsoft.com/office/powerpoint/2010/main" val="2996551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77"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E0600134-5C09-10E5-D664-8FBF9263D00A}"/>
            </a:ext>
          </a:extLst>
        </p:cNvPr>
        <p:cNvGrpSpPr/>
        <p:nvPr/>
      </p:nvGrpSpPr>
      <p:grpSpPr>
        <a:xfrm>
          <a:off x="0" y="0"/>
          <a:ext cx="0" cy="0"/>
          <a:chOff x="0" y="0"/>
          <a:chExt cx="0" cy="0"/>
        </a:xfrm>
      </p:grpSpPr>
      <p:pic>
        <p:nvPicPr>
          <p:cNvPr id="4" name="Content Placeholder 3" descr="A house under construction with snow&#10;&#10;AI-generated content may be incorrect.">
            <a:extLst>
              <a:ext uri="{FF2B5EF4-FFF2-40B4-BE49-F238E27FC236}">
                <a16:creationId xmlns:a16="http://schemas.microsoft.com/office/drawing/2014/main" id="{D851C62F-B4E2-17B8-6B7D-15C992449FD3}"/>
              </a:ext>
            </a:extLst>
          </p:cNvPr>
          <p:cNvPicPr>
            <a:picLocks noGrp="1" noChangeAspect="1"/>
          </p:cNvPicPr>
          <p:nvPr>
            <p:ph idx="1"/>
          </p:nvPr>
        </p:nvPicPr>
        <p:blipFill>
          <a:blip r:embed="rId2"/>
          <a:stretch>
            <a:fillRect/>
          </a:stretch>
        </p:blipFill>
        <p:spPr>
          <a:xfrm>
            <a:off x="-4763" y="-4763"/>
            <a:ext cx="9525" cy="9525"/>
          </a:xfrm>
        </p:spPr>
      </p:pic>
      <p:sp>
        <p:nvSpPr>
          <p:cNvPr id="19" name="Shape 23">
            <a:extLst>
              <a:ext uri="{FF2B5EF4-FFF2-40B4-BE49-F238E27FC236}">
                <a16:creationId xmlns:a16="http://schemas.microsoft.com/office/drawing/2014/main" id="{DEB69CB4-EDDC-E63D-151D-3ABD0A83F7C1}"/>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20" name="Shape 0">
            <a:extLst>
              <a:ext uri="{FF2B5EF4-FFF2-40B4-BE49-F238E27FC236}">
                <a16:creationId xmlns:a16="http://schemas.microsoft.com/office/drawing/2014/main" id="{ACA6C185-DB2A-CCA9-699E-2B1EC06AC2C1}"/>
              </a:ext>
            </a:extLst>
          </p:cNvPr>
          <p:cNvSpPr/>
          <p:nvPr/>
        </p:nvSpPr>
        <p:spPr>
          <a:xfrm>
            <a:off x="0" y="0"/>
            <a:ext cx="9144000" cy="54864"/>
          </a:xfrm>
          <a:prstGeom prst="rect">
            <a:avLst/>
          </a:prstGeom>
          <a:solidFill>
            <a:srgbClr val="FFA400"/>
          </a:solidFill>
          <a:ln/>
        </p:spPr>
        <p:txBody>
          <a:bodyPr/>
          <a:lstStyle/>
          <a:p>
            <a:endParaRPr lang="en-US"/>
          </a:p>
        </p:txBody>
      </p:sp>
      <p:sp>
        <p:nvSpPr>
          <p:cNvPr id="9" name="Text 24">
            <a:extLst>
              <a:ext uri="{FF2B5EF4-FFF2-40B4-BE49-F238E27FC236}">
                <a16:creationId xmlns:a16="http://schemas.microsoft.com/office/drawing/2014/main" id="{86AD388F-5635-263D-8BA6-8624CB7376A7}"/>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a:t>
            </a:r>
            <a:endParaRPr lang="en-US" sz="700"/>
          </a:p>
        </p:txBody>
      </p:sp>
      <p:sp>
        <p:nvSpPr>
          <p:cNvPr id="10" name="Text 26">
            <a:extLst>
              <a:ext uri="{FF2B5EF4-FFF2-40B4-BE49-F238E27FC236}">
                <a16:creationId xmlns:a16="http://schemas.microsoft.com/office/drawing/2014/main" id="{B696F3F0-7238-9C73-31D3-28EB7771C721}"/>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19</a:t>
            </a:r>
            <a:endParaRPr lang="en-US" sz="700" dirty="0"/>
          </a:p>
        </p:txBody>
      </p:sp>
      <p:sp>
        <p:nvSpPr>
          <p:cNvPr id="12" name="Text 1">
            <a:extLst>
              <a:ext uri="{FF2B5EF4-FFF2-40B4-BE49-F238E27FC236}">
                <a16:creationId xmlns:a16="http://schemas.microsoft.com/office/drawing/2014/main" id="{0CE73183-A126-3716-D71B-D81DA6F9D96E}"/>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Sales</a:t>
            </a:r>
            <a:endParaRPr lang="en-US"/>
          </a:p>
        </p:txBody>
      </p:sp>
      <p:sp>
        <p:nvSpPr>
          <p:cNvPr id="14" name="Text 2">
            <a:extLst>
              <a:ext uri="{FF2B5EF4-FFF2-40B4-BE49-F238E27FC236}">
                <a16:creationId xmlns:a16="http://schemas.microsoft.com/office/drawing/2014/main" id="{DB3DB10B-91BA-4921-22FA-D5500348CF7F}"/>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#5 Commercial</a:t>
            </a:r>
            <a:endParaRPr lang="en-US"/>
          </a:p>
        </p:txBody>
      </p:sp>
      <p:sp>
        <p:nvSpPr>
          <p:cNvPr id="16" name="TextBox 15">
            <a:extLst>
              <a:ext uri="{FF2B5EF4-FFF2-40B4-BE49-F238E27FC236}">
                <a16:creationId xmlns:a16="http://schemas.microsoft.com/office/drawing/2014/main" id="{A99DB967-3764-3853-24AF-F862CF57600B}"/>
              </a:ext>
            </a:extLst>
          </p:cNvPr>
          <p:cNvSpPr txBox="1"/>
          <p:nvPr/>
        </p:nvSpPr>
        <p:spPr>
          <a:xfrm>
            <a:off x="370006" y="947688"/>
            <a:ext cx="85521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Tier one supplier collaborating with the world’s largest technology companies.</a:t>
            </a:r>
          </a:p>
        </p:txBody>
      </p:sp>
      <p:pic>
        <p:nvPicPr>
          <p:cNvPr id="31" name="Picture 30">
            <a:extLst>
              <a:ext uri="{FF2B5EF4-FFF2-40B4-BE49-F238E27FC236}">
                <a16:creationId xmlns:a16="http://schemas.microsoft.com/office/drawing/2014/main" id="{7DF522AD-75C9-52A5-5DE5-B30E1C6AE296}"/>
              </a:ext>
            </a:extLst>
          </p:cNvPr>
          <p:cNvPicPr>
            <a:picLocks noChangeAspect="1"/>
          </p:cNvPicPr>
          <p:nvPr/>
        </p:nvPicPr>
        <p:blipFill>
          <a:blip r:embed="rId3"/>
          <a:stretch>
            <a:fillRect/>
          </a:stretch>
        </p:blipFill>
        <p:spPr>
          <a:xfrm>
            <a:off x="422564" y="1331127"/>
            <a:ext cx="8298872" cy="3213443"/>
          </a:xfrm>
          <a:prstGeom prst="rect">
            <a:avLst/>
          </a:prstGeom>
        </p:spPr>
      </p:pic>
    </p:spTree>
    <p:extLst>
      <p:ext uri="{BB962C8B-B14F-4D97-AF65-F5344CB8AC3E}">
        <p14:creationId xmlns:p14="http://schemas.microsoft.com/office/powerpoint/2010/main" val="39853522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A4B8F835-0161-6B3E-A9FA-CBD1CC999D9C}"/>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1D6D8AA7-7702-D5A4-D4D0-A5CC6A9BF9D0}"/>
              </a:ext>
            </a:extLst>
          </p:cNvPr>
          <p:cNvPicPr>
            <a:picLocks noChangeAspect="1"/>
          </p:cNvPicPr>
          <p:nvPr/>
        </p:nvPicPr>
        <p:blipFill>
          <a:blip r:embed="rId5"/>
          <a:srcRect t="17072" r="15250" b="11486"/>
          <a:stretch>
            <a:fillRect/>
          </a:stretch>
        </p:blipFill>
        <p:spPr>
          <a:xfrm>
            <a:off x="457199" y="1406438"/>
            <a:ext cx="5301730" cy="3120969"/>
          </a:xfrm>
          <a:prstGeom prst="rect">
            <a:avLst/>
          </a:prstGeom>
        </p:spPr>
      </p:pic>
      <p:sp>
        <p:nvSpPr>
          <p:cNvPr id="3" name="Text 1">
            <a:extLst>
              <a:ext uri="{FF2B5EF4-FFF2-40B4-BE49-F238E27FC236}">
                <a16:creationId xmlns:a16="http://schemas.microsoft.com/office/drawing/2014/main" id="{387A34A2-454E-5EA9-001F-9842BA1EC305}"/>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Sales</a:t>
            </a:r>
            <a:endParaRPr lang="en-US"/>
          </a:p>
        </p:txBody>
      </p:sp>
      <p:sp>
        <p:nvSpPr>
          <p:cNvPr id="4" name="Text 2">
            <a:extLst>
              <a:ext uri="{FF2B5EF4-FFF2-40B4-BE49-F238E27FC236}">
                <a16:creationId xmlns:a16="http://schemas.microsoft.com/office/drawing/2014/main" id="{35BA1103-1D3A-5730-DDD7-43D5A21AF994}"/>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#6 Public Sector</a:t>
            </a:r>
            <a:endParaRPr lang="en-US"/>
          </a:p>
        </p:txBody>
      </p:sp>
      <p:sp>
        <p:nvSpPr>
          <p:cNvPr id="11" name="Shape 0">
            <a:extLst>
              <a:ext uri="{FF2B5EF4-FFF2-40B4-BE49-F238E27FC236}">
                <a16:creationId xmlns:a16="http://schemas.microsoft.com/office/drawing/2014/main" id="{AD7301D7-59E5-026F-F86B-CBED00DFB93D}"/>
              </a:ext>
            </a:extLst>
          </p:cNvPr>
          <p:cNvSpPr/>
          <p:nvPr/>
        </p:nvSpPr>
        <p:spPr>
          <a:xfrm>
            <a:off x="0" y="0"/>
            <a:ext cx="9144000" cy="54864"/>
          </a:xfrm>
          <a:prstGeom prst="rect">
            <a:avLst/>
          </a:prstGeom>
          <a:solidFill>
            <a:srgbClr val="FFA400"/>
          </a:solidFill>
          <a:ln/>
        </p:spPr>
        <p:txBody>
          <a:bodyPr/>
          <a:lstStyle/>
          <a:p>
            <a:endParaRPr lang="en-US"/>
          </a:p>
        </p:txBody>
      </p:sp>
      <p:sp>
        <p:nvSpPr>
          <p:cNvPr id="6" name="Shape 23">
            <a:extLst>
              <a:ext uri="{FF2B5EF4-FFF2-40B4-BE49-F238E27FC236}">
                <a16:creationId xmlns:a16="http://schemas.microsoft.com/office/drawing/2014/main" id="{7BBCC8EF-B164-8FA3-C4F2-41CAA62A816E}"/>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13" name="Text 26">
            <a:extLst>
              <a:ext uri="{FF2B5EF4-FFF2-40B4-BE49-F238E27FC236}">
                <a16:creationId xmlns:a16="http://schemas.microsoft.com/office/drawing/2014/main" id="{0EFC3721-2F3F-74C8-75D4-37C67C8D21D7}"/>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20</a:t>
            </a:r>
            <a:endParaRPr lang="en-US" sz="700" dirty="0"/>
          </a:p>
        </p:txBody>
      </p:sp>
      <p:pic>
        <p:nvPicPr>
          <p:cNvPr id="20" name="Timelapse_Government">
            <a:hlinkClick r:id="" action="ppaction://media"/>
            <a:hlinkHover r:id="" action="ppaction://ole?verb=0"/>
            <a:extLst>
              <a:ext uri="{FF2B5EF4-FFF2-40B4-BE49-F238E27FC236}">
                <a16:creationId xmlns:a16="http://schemas.microsoft.com/office/drawing/2014/main" id="{EB85D417-684C-812A-75CC-DEFF28616ACF}"/>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24757" t="5726" r="27469"/>
          <a:stretch>
            <a:fillRect/>
          </a:stretch>
        </p:blipFill>
        <p:spPr>
          <a:xfrm>
            <a:off x="5951766" y="1400854"/>
            <a:ext cx="2816744" cy="3126554"/>
          </a:xfrm>
          <a:prstGeom prst="rect">
            <a:avLst/>
          </a:prstGeom>
        </p:spPr>
      </p:pic>
      <p:sp>
        <p:nvSpPr>
          <p:cNvPr id="5" name="TextBox 4">
            <a:extLst>
              <a:ext uri="{FF2B5EF4-FFF2-40B4-BE49-F238E27FC236}">
                <a16:creationId xmlns:a16="http://schemas.microsoft.com/office/drawing/2014/main" id="{6CF21B0E-01CF-CF1B-F945-8E525886FA75}"/>
              </a:ext>
            </a:extLst>
          </p:cNvPr>
          <p:cNvSpPr txBox="1"/>
          <p:nvPr/>
        </p:nvSpPr>
        <p:spPr>
          <a:xfrm>
            <a:off x="370006" y="947688"/>
            <a:ext cx="88264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Developing FEMA, military, workforce, &amp; homeless. Thermally superior rapid assembly structures.</a:t>
            </a:r>
            <a:endParaRPr lang="en-US" dirty="0"/>
          </a:p>
        </p:txBody>
      </p:sp>
      <p:sp>
        <p:nvSpPr>
          <p:cNvPr id="2" name="Text 24">
            <a:extLst>
              <a:ext uri="{FF2B5EF4-FFF2-40B4-BE49-F238E27FC236}">
                <a16:creationId xmlns:a16="http://schemas.microsoft.com/office/drawing/2014/main" id="{37CE5E6D-1151-392A-24A2-83C86839C5E3}"/>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  |  Some images may be rendered.</a:t>
            </a:r>
            <a:endParaRPr lang="en-US" sz="700"/>
          </a:p>
        </p:txBody>
      </p:sp>
      <p:sp>
        <p:nvSpPr>
          <p:cNvPr id="25" name="TextBox 24">
            <a:extLst>
              <a:ext uri="{FF2B5EF4-FFF2-40B4-BE49-F238E27FC236}">
                <a16:creationId xmlns:a16="http://schemas.microsoft.com/office/drawing/2014/main" id="{869C0790-0C7A-CC72-0EDF-0ADFB5683C07}"/>
              </a:ext>
            </a:extLst>
          </p:cNvPr>
          <p:cNvSpPr txBox="1"/>
          <p:nvPr/>
        </p:nvSpPr>
        <p:spPr>
          <a:xfrm>
            <a:off x="6512352" y="4518699"/>
            <a:ext cx="1695571"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a:solidFill>
                  <a:schemeClr val="bg1">
                    <a:lumMod val="50000"/>
                  </a:schemeClr>
                </a:solidFill>
                <a:latin typeface="Arial"/>
                <a:cs typeface="Arial"/>
              </a:rPr>
              <a:t>Flat pack and 20 minutes assembly</a:t>
            </a:r>
            <a:endParaRPr lang="en-US" sz="700">
              <a:solidFill>
                <a:schemeClr val="bg1">
                  <a:lumMod val="50000"/>
                </a:schemeClr>
              </a:solidFill>
            </a:endParaRPr>
          </a:p>
        </p:txBody>
      </p:sp>
    </p:spTree>
    <p:extLst>
      <p:ext uri="{BB962C8B-B14F-4D97-AF65-F5344CB8AC3E}">
        <p14:creationId xmlns:p14="http://schemas.microsoft.com/office/powerpoint/2010/main" val="42132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8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0FB0D9AB-DB29-CFFC-D13F-4872BD4FD979}"/>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FFFDC34F-701B-B732-8313-4FD0011C7198}"/>
              </a:ext>
            </a:extLst>
          </p:cNvPr>
          <p:cNvSpPr txBox="1"/>
          <p:nvPr/>
        </p:nvSpPr>
        <p:spPr>
          <a:xfrm>
            <a:off x="2485101" y="2156251"/>
            <a:ext cx="4176271" cy="830997"/>
          </a:xfrm>
          <a:prstGeom prst="rect">
            <a:avLst/>
          </a:prstGeom>
          <a:noFill/>
        </p:spPr>
        <p:txBody>
          <a:bodyPr wrap="none" lIns="91440" tIns="45720" rIns="91440" bIns="45720" rtlCol="0" anchor="t">
            <a:spAutoFit/>
          </a:bodyPr>
          <a:lstStyle/>
          <a:p>
            <a:r>
              <a:rPr lang="en-US" sz="4800" b="1">
                <a:solidFill>
                  <a:schemeClr val="bg1"/>
                </a:solidFill>
                <a:latin typeface="Arial"/>
                <a:cs typeface="Arial"/>
              </a:rPr>
              <a:t>MILESTONES</a:t>
            </a:r>
          </a:p>
        </p:txBody>
      </p:sp>
      <p:sp>
        <p:nvSpPr>
          <p:cNvPr id="4" name="Shape 0">
            <a:extLst>
              <a:ext uri="{FF2B5EF4-FFF2-40B4-BE49-F238E27FC236}">
                <a16:creationId xmlns:a16="http://schemas.microsoft.com/office/drawing/2014/main" id="{85891492-C83B-C277-C65D-E864E47A7EFE}"/>
              </a:ext>
            </a:extLst>
          </p:cNvPr>
          <p:cNvSpPr/>
          <p:nvPr/>
        </p:nvSpPr>
        <p:spPr>
          <a:xfrm>
            <a:off x="0" y="0"/>
            <a:ext cx="9144000" cy="54864"/>
          </a:xfrm>
          <a:prstGeom prst="rect">
            <a:avLst/>
          </a:prstGeom>
          <a:solidFill>
            <a:srgbClr val="FFA400"/>
          </a:solidFill>
          <a:ln/>
        </p:spPr>
        <p:txBody>
          <a:bodyPr/>
          <a:lstStyle/>
          <a:p>
            <a:endParaRPr lang="en-US"/>
          </a:p>
        </p:txBody>
      </p:sp>
    </p:spTree>
    <p:extLst>
      <p:ext uri="{BB962C8B-B14F-4D97-AF65-F5344CB8AC3E}">
        <p14:creationId xmlns:p14="http://schemas.microsoft.com/office/powerpoint/2010/main" val="37262345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C94BA4BD-C8E3-CEA4-C808-34AFF31DC941}"/>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3B36D97-A5A1-0FAC-D0BC-7621193A419E}"/>
              </a:ext>
            </a:extLst>
          </p:cNvPr>
          <p:cNvPicPr>
            <a:picLocks noChangeAspect="1"/>
          </p:cNvPicPr>
          <p:nvPr/>
        </p:nvPicPr>
        <p:blipFill>
          <a:blip r:embed="rId2"/>
          <a:srcRect l="35" t="23269" r="9" b="9741"/>
          <a:stretch>
            <a:fillRect/>
          </a:stretch>
        </p:blipFill>
        <p:spPr>
          <a:xfrm>
            <a:off x="455422" y="1419629"/>
            <a:ext cx="8229600" cy="3091409"/>
          </a:xfrm>
          <a:prstGeom prst="rect">
            <a:avLst/>
          </a:prstGeom>
          <a:effectLst/>
        </p:spPr>
      </p:pic>
      <p:sp>
        <p:nvSpPr>
          <p:cNvPr id="8" name="Text 2">
            <a:extLst>
              <a:ext uri="{FF2B5EF4-FFF2-40B4-BE49-F238E27FC236}">
                <a16:creationId xmlns:a16="http://schemas.microsoft.com/office/drawing/2014/main" id="{33445247-CB83-4D4D-00C1-EA4BE00A01D7}"/>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400,000sqft of Factories</a:t>
            </a:r>
            <a:endParaRPr lang="en-US">
              <a:ea typeface="Calibri" panose="020F0502020204030204"/>
              <a:cs typeface="Calibri" panose="020F0502020204030204"/>
            </a:endParaRPr>
          </a:p>
        </p:txBody>
      </p:sp>
      <p:sp>
        <p:nvSpPr>
          <p:cNvPr id="4" name="Text 1">
            <a:extLst>
              <a:ext uri="{FF2B5EF4-FFF2-40B4-BE49-F238E27FC236}">
                <a16:creationId xmlns:a16="http://schemas.microsoft.com/office/drawing/2014/main" id="{2E8FCAFD-C04D-0827-67D3-A3FCABE510A9}"/>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Manufacturing Proving Ground</a:t>
            </a:r>
          </a:p>
        </p:txBody>
      </p:sp>
      <p:sp>
        <p:nvSpPr>
          <p:cNvPr id="5" name="Shape 0">
            <a:extLst>
              <a:ext uri="{FF2B5EF4-FFF2-40B4-BE49-F238E27FC236}">
                <a16:creationId xmlns:a16="http://schemas.microsoft.com/office/drawing/2014/main" id="{D14153CC-6C23-43D7-FCB5-D25547EC8794}"/>
              </a:ext>
            </a:extLst>
          </p:cNvPr>
          <p:cNvSpPr/>
          <p:nvPr/>
        </p:nvSpPr>
        <p:spPr>
          <a:xfrm>
            <a:off x="0" y="0"/>
            <a:ext cx="9144000" cy="45720"/>
          </a:xfrm>
          <a:prstGeom prst="rect">
            <a:avLst/>
          </a:prstGeom>
          <a:solidFill>
            <a:srgbClr val="FFA400"/>
          </a:solidFill>
          <a:ln/>
        </p:spPr>
        <p:txBody>
          <a:bodyPr/>
          <a:lstStyle/>
          <a:p>
            <a:endParaRPr lang="en-US"/>
          </a:p>
        </p:txBody>
      </p:sp>
      <p:sp>
        <p:nvSpPr>
          <p:cNvPr id="3" name="Shape 23">
            <a:extLst>
              <a:ext uri="{FF2B5EF4-FFF2-40B4-BE49-F238E27FC236}">
                <a16:creationId xmlns:a16="http://schemas.microsoft.com/office/drawing/2014/main" id="{8F96563F-2529-EFC3-53D7-11EE6F78D814}"/>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11" name="Text 26">
            <a:extLst>
              <a:ext uri="{FF2B5EF4-FFF2-40B4-BE49-F238E27FC236}">
                <a16:creationId xmlns:a16="http://schemas.microsoft.com/office/drawing/2014/main" id="{8698E66A-CF63-4FCE-BD54-CC239A67DE2E}"/>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21</a:t>
            </a:r>
            <a:endParaRPr lang="en-US" sz="700" dirty="0"/>
          </a:p>
        </p:txBody>
      </p:sp>
      <p:sp>
        <p:nvSpPr>
          <p:cNvPr id="2" name="TextBox 1">
            <a:extLst>
              <a:ext uri="{FF2B5EF4-FFF2-40B4-BE49-F238E27FC236}">
                <a16:creationId xmlns:a16="http://schemas.microsoft.com/office/drawing/2014/main" id="{5318E820-A26D-0E85-93DB-6685501A7D08}"/>
              </a:ext>
            </a:extLst>
          </p:cNvPr>
          <p:cNvSpPr txBox="1"/>
          <p:nvPr/>
        </p:nvSpPr>
        <p:spPr>
          <a:xfrm>
            <a:off x="385159" y="890807"/>
            <a:ext cx="84342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An automated factory can produce more volume with less labor. Compared to a manual factory of the same size.</a:t>
            </a:r>
            <a:endParaRPr lang="en-US">
              <a:latin typeface="Arial"/>
              <a:cs typeface="Arial"/>
            </a:endParaRPr>
          </a:p>
        </p:txBody>
      </p:sp>
      <p:sp>
        <p:nvSpPr>
          <p:cNvPr id="6" name="Text 24">
            <a:extLst>
              <a:ext uri="{FF2B5EF4-FFF2-40B4-BE49-F238E27FC236}">
                <a16:creationId xmlns:a16="http://schemas.microsoft.com/office/drawing/2014/main" id="{B182EB5E-505C-AAED-519D-62B480E8714B}"/>
              </a:ext>
            </a:extLst>
          </p:cNvPr>
          <p:cNvSpPr/>
          <p:nvPr/>
        </p:nvSpPr>
        <p:spPr>
          <a:xfrm>
            <a:off x="457200" y="4754880"/>
            <a:ext cx="6400800" cy="274320"/>
          </a:xfrm>
          <a:prstGeom prst="rect">
            <a:avLst/>
          </a:prstGeom>
          <a:noFill/>
          <a:ln/>
        </p:spPr>
        <p:txBody>
          <a:bodyPr wrap="square" lIns="0" tIns="0" rIns="0" bIns="0" rtlCol="0" anchor="ctr"/>
          <a:lstStyle/>
          <a:p>
            <a:r>
              <a:rPr lang="en-US" sz="700">
                <a:solidFill>
                  <a:srgbClr val="94A3B8"/>
                </a:solidFill>
                <a:latin typeface="Arial" pitchFamily="34" charset="0"/>
                <a:ea typeface="Arial" pitchFamily="34" charset="-122"/>
                <a:cs typeface="Arial" pitchFamily="34" charset="-120"/>
              </a:rPr>
              <a:t>BOXABL  |  Investor Presentation  | </a:t>
            </a:r>
            <a:r>
              <a:rPr lang="en-US" sz="800">
                <a:solidFill>
                  <a:srgbClr val="94A3B8"/>
                </a:solidFill>
              </a:rPr>
              <a:t> </a:t>
            </a:r>
            <a:r>
              <a:rPr lang="en-US" sz="700">
                <a:solidFill>
                  <a:srgbClr val="94A3B8"/>
                </a:solidFill>
                <a:latin typeface="Arial" pitchFamily="34" charset="0"/>
                <a:ea typeface="Arial" pitchFamily="34" charset="-122"/>
                <a:cs typeface="Arial" pitchFamily="34" charset="-120"/>
              </a:rPr>
              <a:t>April 2026  | Source: </a:t>
            </a:r>
            <a:r>
              <a:rPr lang="en-US" sz="700">
                <a:solidFill>
                  <a:srgbClr val="94A3B8"/>
                </a:solidFill>
                <a:latin typeface="Arial" pitchFamily="34" charset="0"/>
                <a:ea typeface="Arial" pitchFamily="34" charset="-122"/>
                <a:cs typeface="Arial" pitchFamily="34" charset="-120"/>
                <a:hlinkClick r:id="rId3"/>
              </a:rPr>
              <a:t>InsideEvs</a:t>
            </a:r>
            <a:endParaRPr lang="en-US" sz="700"/>
          </a:p>
        </p:txBody>
      </p:sp>
    </p:spTree>
    <p:extLst>
      <p:ext uri="{BB962C8B-B14F-4D97-AF65-F5344CB8AC3E}">
        <p14:creationId xmlns:p14="http://schemas.microsoft.com/office/powerpoint/2010/main" val="11674197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42" name="Shape 3">
            <a:extLst>
              <a:ext uri="{FF2B5EF4-FFF2-40B4-BE49-F238E27FC236}">
                <a16:creationId xmlns:a16="http://schemas.microsoft.com/office/drawing/2014/main" id="{FAF69A42-F5CF-06F3-767A-3B9329BB042F}"/>
              </a:ext>
            </a:extLst>
          </p:cNvPr>
          <p:cNvSpPr/>
          <p:nvPr/>
        </p:nvSpPr>
        <p:spPr>
          <a:xfrm>
            <a:off x="457199" y="1400402"/>
            <a:ext cx="2514600" cy="3017520"/>
          </a:xfrm>
          <a:prstGeom prst="rect">
            <a:avLst/>
          </a:prstGeom>
          <a:solidFill>
            <a:srgbClr val="184273"/>
          </a:solidFill>
          <a:ln>
            <a:solidFill>
              <a:schemeClr val="bg1"/>
            </a:solidFill>
          </a:ln>
        </p:spPr>
        <p:style>
          <a:lnRef idx="2">
            <a:schemeClr val="dk1"/>
          </a:lnRef>
          <a:fillRef idx="1">
            <a:schemeClr val="lt1"/>
          </a:fillRef>
          <a:effectRef idx="0">
            <a:schemeClr val="dk1"/>
          </a:effectRef>
          <a:fontRef idx="minor">
            <a:schemeClr val="dk1"/>
          </a:fontRef>
        </p:style>
        <p:txBody>
          <a:bodyPr lIns="91440" tIns="45720" rIns="91440" bIns="45720" anchor="t"/>
          <a:lstStyle/>
          <a:p>
            <a:endParaRPr lang="en-US"/>
          </a:p>
        </p:txBody>
      </p:sp>
      <p:sp>
        <p:nvSpPr>
          <p:cNvPr id="43" name="Shape 4">
            <a:extLst>
              <a:ext uri="{FF2B5EF4-FFF2-40B4-BE49-F238E27FC236}">
                <a16:creationId xmlns:a16="http://schemas.microsoft.com/office/drawing/2014/main" id="{D5DC2AFB-6599-ABCA-897F-BF90448BB3CD}"/>
              </a:ext>
            </a:extLst>
          </p:cNvPr>
          <p:cNvSpPr/>
          <p:nvPr/>
        </p:nvSpPr>
        <p:spPr>
          <a:xfrm>
            <a:off x="457199" y="1400402"/>
            <a:ext cx="2514600" cy="54864"/>
          </a:xfrm>
          <a:prstGeom prst="rect">
            <a:avLst/>
          </a:prstGeom>
          <a:solidFill>
            <a:srgbClr val="0891B2"/>
          </a:solidFill>
          <a:ln/>
        </p:spPr>
        <p:txBody>
          <a:bodyPr/>
          <a:lstStyle/>
          <a:p>
            <a:endParaRPr lang="en-US"/>
          </a:p>
        </p:txBody>
      </p:sp>
      <p:sp>
        <p:nvSpPr>
          <p:cNvPr id="44" name="Shape 5">
            <a:extLst>
              <a:ext uri="{FF2B5EF4-FFF2-40B4-BE49-F238E27FC236}">
                <a16:creationId xmlns:a16="http://schemas.microsoft.com/office/drawing/2014/main" id="{E62588BD-2F9B-F296-2D5E-7B28148E3F27}"/>
              </a:ext>
            </a:extLst>
          </p:cNvPr>
          <p:cNvSpPr/>
          <p:nvPr/>
        </p:nvSpPr>
        <p:spPr>
          <a:xfrm>
            <a:off x="1394459" y="1674722"/>
            <a:ext cx="640080" cy="640080"/>
          </a:xfrm>
          <a:prstGeom prst="ellipse">
            <a:avLst/>
          </a:prstGeom>
          <a:solidFill>
            <a:srgbClr val="0891B2"/>
          </a:solidFill>
          <a:ln/>
        </p:spPr>
        <p:txBody>
          <a:bodyPr/>
          <a:lstStyle/>
          <a:p>
            <a:endParaRPr lang="en-US"/>
          </a:p>
        </p:txBody>
      </p:sp>
      <p:pic>
        <p:nvPicPr>
          <p:cNvPr id="45" name="Image 0" descr="preencoded.png">
            <a:extLst>
              <a:ext uri="{FF2B5EF4-FFF2-40B4-BE49-F238E27FC236}">
                <a16:creationId xmlns:a16="http://schemas.microsoft.com/office/drawing/2014/main" id="{5F217BA8-DF8D-21D6-6051-EA2D944B17FD}"/>
              </a:ext>
            </a:extLst>
          </p:cNvPr>
          <p:cNvPicPr>
            <a:picLocks noChangeAspect="1"/>
          </p:cNvPicPr>
          <p:nvPr/>
        </p:nvPicPr>
        <p:blipFill>
          <a:blip r:embed="rId3"/>
          <a:stretch>
            <a:fillRect/>
          </a:stretch>
        </p:blipFill>
        <p:spPr>
          <a:xfrm>
            <a:off x="1490471" y="1770734"/>
            <a:ext cx="448056" cy="448056"/>
          </a:xfrm>
          <a:prstGeom prst="rect">
            <a:avLst/>
          </a:prstGeom>
        </p:spPr>
      </p:pic>
      <p:sp>
        <p:nvSpPr>
          <p:cNvPr id="46" name="Text 6">
            <a:extLst>
              <a:ext uri="{FF2B5EF4-FFF2-40B4-BE49-F238E27FC236}">
                <a16:creationId xmlns:a16="http://schemas.microsoft.com/office/drawing/2014/main" id="{50144874-093E-112E-93D6-80DD12043248}"/>
              </a:ext>
            </a:extLst>
          </p:cNvPr>
          <p:cNvSpPr/>
          <p:nvPr/>
        </p:nvSpPr>
        <p:spPr>
          <a:xfrm>
            <a:off x="548639" y="2497682"/>
            <a:ext cx="2331720" cy="594360"/>
          </a:xfrm>
          <a:prstGeom prst="rect">
            <a:avLst/>
          </a:prstGeom>
          <a:noFill/>
          <a:ln/>
        </p:spPr>
        <p:txBody>
          <a:bodyPr wrap="square" rtlCol="0" anchor="ctr"/>
          <a:lstStyle/>
          <a:p>
            <a:pPr marL="0" indent="0" algn="ctr">
              <a:buNone/>
            </a:pPr>
            <a:r>
              <a:rPr lang="en-US" sz="4200" b="1">
                <a:solidFill>
                  <a:srgbClr val="FFFFFF"/>
                </a:solidFill>
                <a:latin typeface="Arial Black" pitchFamily="34" charset="0"/>
                <a:ea typeface="Arial Black" pitchFamily="34" charset="-122"/>
                <a:cs typeface="Arial Black" pitchFamily="34" charset="-120"/>
              </a:rPr>
              <a:t>35M+</a:t>
            </a:r>
            <a:endParaRPr lang="en-US" sz="4200"/>
          </a:p>
        </p:txBody>
      </p:sp>
      <p:sp>
        <p:nvSpPr>
          <p:cNvPr id="47" name="Text 7">
            <a:extLst>
              <a:ext uri="{FF2B5EF4-FFF2-40B4-BE49-F238E27FC236}">
                <a16:creationId xmlns:a16="http://schemas.microsoft.com/office/drawing/2014/main" id="{70AA7E44-7536-046C-0216-27A23FC0F082}"/>
              </a:ext>
            </a:extLst>
          </p:cNvPr>
          <p:cNvSpPr/>
          <p:nvPr/>
        </p:nvSpPr>
        <p:spPr>
          <a:xfrm>
            <a:off x="548639" y="3092042"/>
            <a:ext cx="2331720" cy="320040"/>
          </a:xfrm>
          <a:prstGeom prst="rect">
            <a:avLst/>
          </a:prstGeom>
          <a:noFill/>
          <a:ln/>
        </p:spPr>
        <p:txBody>
          <a:bodyPr wrap="square" rtlCol="0" anchor="ctr"/>
          <a:lstStyle/>
          <a:p>
            <a:pPr marL="0" indent="0" algn="ctr">
              <a:buNone/>
            </a:pPr>
            <a:r>
              <a:rPr lang="en-US" sz="1400" b="1">
                <a:solidFill>
                  <a:srgbClr val="0891B2"/>
                </a:solidFill>
                <a:latin typeface="Arial" pitchFamily="34" charset="0"/>
                <a:ea typeface="Arial" pitchFamily="34" charset="-122"/>
                <a:cs typeface="Arial" pitchFamily="34" charset="-120"/>
              </a:rPr>
              <a:t>Website Views</a:t>
            </a:r>
            <a:endParaRPr lang="en-US" sz="1400"/>
          </a:p>
        </p:txBody>
      </p:sp>
      <p:sp>
        <p:nvSpPr>
          <p:cNvPr id="48" name="Text 8">
            <a:extLst>
              <a:ext uri="{FF2B5EF4-FFF2-40B4-BE49-F238E27FC236}">
                <a16:creationId xmlns:a16="http://schemas.microsoft.com/office/drawing/2014/main" id="{9D14350A-E6D6-F0CD-ABF0-D318E230DF5A}"/>
              </a:ext>
            </a:extLst>
          </p:cNvPr>
          <p:cNvSpPr/>
          <p:nvPr/>
        </p:nvSpPr>
        <p:spPr>
          <a:xfrm>
            <a:off x="594359" y="3412082"/>
            <a:ext cx="2240280" cy="274320"/>
          </a:xfrm>
          <a:prstGeom prst="rect">
            <a:avLst/>
          </a:prstGeom>
          <a:noFill/>
          <a:ln/>
        </p:spPr>
        <p:txBody>
          <a:bodyPr wrap="square" rtlCol="0" anchor="t"/>
          <a:lstStyle/>
          <a:p>
            <a:pPr marL="0" indent="0" algn="ctr">
              <a:buNone/>
            </a:pPr>
            <a:r>
              <a:rPr lang="en-US" sz="1000">
                <a:solidFill>
                  <a:srgbClr val="CBD5E1"/>
                </a:solidFill>
                <a:latin typeface="Arial" pitchFamily="34" charset="0"/>
                <a:ea typeface="Arial" pitchFamily="34" charset="-122"/>
                <a:cs typeface="Arial" pitchFamily="34" charset="-120"/>
              </a:rPr>
              <a:t>in the last 12 months</a:t>
            </a:r>
            <a:endParaRPr lang="en-US" sz="1000"/>
          </a:p>
        </p:txBody>
      </p:sp>
      <p:sp>
        <p:nvSpPr>
          <p:cNvPr id="49" name="Shape 9">
            <a:extLst>
              <a:ext uri="{FF2B5EF4-FFF2-40B4-BE49-F238E27FC236}">
                <a16:creationId xmlns:a16="http://schemas.microsoft.com/office/drawing/2014/main" id="{466CE01D-0B0C-C66D-619C-668C4EFB5483}"/>
              </a:ext>
            </a:extLst>
          </p:cNvPr>
          <p:cNvSpPr/>
          <p:nvPr/>
        </p:nvSpPr>
        <p:spPr>
          <a:xfrm>
            <a:off x="914399" y="3823562"/>
            <a:ext cx="1600200" cy="0"/>
          </a:xfrm>
          <a:prstGeom prst="line">
            <a:avLst/>
          </a:prstGeom>
          <a:noFill/>
          <a:ln w="19050">
            <a:solidFill>
              <a:srgbClr val="0891B2"/>
            </a:solidFill>
            <a:prstDash val="solid"/>
          </a:ln>
        </p:spPr>
        <p:txBody>
          <a:bodyPr/>
          <a:lstStyle/>
          <a:p>
            <a:endParaRPr lang="en-US"/>
          </a:p>
        </p:txBody>
      </p:sp>
      <p:sp>
        <p:nvSpPr>
          <p:cNvPr id="50" name="Shape 10">
            <a:extLst>
              <a:ext uri="{FF2B5EF4-FFF2-40B4-BE49-F238E27FC236}">
                <a16:creationId xmlns:a16="http://schemas.microsoft.com/office/drawing/2014/main" id="{6882EC39-F9B3-3995-BDA4-4DDFB342F960}"/>
              </a:ext>
            </a:extLst>
          </p:cNvPr>
          <p:cNvSpPr/>
          <p:nvPr/>
        </p:nvSpPr>
        <p:spPr>
          <a:xfrm>
            <a:off x="3300385" y="1400402"/>
            <a:ext cx="2514600" cy="3017520"/>
          </a:xfrm>
          <a:prstGeom prst="rect">
            <a:avLst/>
          </a:prstGeom>
          <a:solidFill>
            <a:srgbClr val="184273"/>
          </a:solidFill>
          <a:ln>
            <a:solidFill>
              <a:schemeClr val="bg1"/>
            </a:solid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51" name="Shape 11">
            <a:extLst>
              <a:ext uri="{FF2B5EF4-FFF2-40B4-BE49-F238E27FC236}">
                <a16:creationId xmlns:a16="http://schemas.microsoft.com/office/drawing/2014/main" id="{467E7BDB-C718-D752-FC00-37AD1E149D22}"/>
              </a:ext>
            </a:extLst>
          </p:cNvPr>
          <p:cNvSpPr/>
          <p:nvPr/>
        </p:nvSpPr>
        <p:spPr>
          <a:xfrm>
            <a:off x="3300385" y="1400402"/>
            <a:ext cx="2514600" cy="54864"/>
          </a:xfrm>
          <a:prstGeom prst="rect">
            <a:avLst/>
          </a:prstGeom>
          <a:solidFill>
            <a:srgbClr val="FFA400"/>
          </a:solidFill>
          <a:ln/>
        </p:spPr>
        <p:txBody>
          <a:bodyPr/>
          <a:lstStyle/>
          <a:p>
            <a:endParaRPr lang="en-US"/>
          </a:p>
        </p:txBody>
      </p:sp>
      <p:sp>
        <p:nvSpPr>
          <p:cNvPr id="52" name="Shape 12">
            <a:extLst>
              <a:ext uri="{FF2B5EF4-FFF2-40B4-BE49-F238E27FC236}">
                <a16:creationId xmlns:a16="http://schemas.microsoft.com/office/drawing/2014/main" id="{0D05468E-E1AB-2C20-4C5A-E681F2A1E9B7}"/>
              </a:ext>
            </a:extLst>
          </p:cNvPr>
          <p:cNvSpPr/>
          <p:nvPr/>
        </p:nvSpPr>
        <p:spPr>
          <a:xfrm>
            <a:off x="4237645" y="1674722"/>
            <a:ext cx="640080" cy="640080"/>
          </a:xfrm>
          <a:prstGeom prst="ellipse">
            <a:avLst/>
          </a:prstGeom>
          <a:solidFill>
            <a:srgbClr val="FFA400"/>
          </a:solidFill>
          <a:ln/>
        </p:spPr>
        <p:txBody>
          <a:bodyPr/>
          <a:lstStyle/>
          <a:p>
            <a:endParaRPr lang="en-US"/>
          </a:p>
        </p:txBody>
      </p:sp>
      <p:pic>
        <p:nvPicPr>
          <p:cNvPr id="53" name="Image 1" descr="preencoded.png">
            <a:extLst>
              <a:ext uri="{FF2B5EF4-FFF2-40B4-BE49-F238E27FC236}">
                <a16:creationId xmlns:a16="http://schemas.microsoft.com/office/drawing/2014/main" id="{F251DA22-6628-153C-12FF-36666A812A34}"/>
              </a:ext>
            </a:extLst>
          </p:cNvPr>
          <p:cNvPicPr>
            <a:picLocks noChangeAspect="1"/>
          </p:cNvPicPr>
          <p:nvPr/>
        </p:nvPicPr>
        <p:blipFill>
          <a:blip r:embed="rId4"/>
          <a:stretch>
            <a:fillRect/>
          </a:stretch>
        </p:blipFill>
        <p:spPr>
          <a:xfrm>
            <a:off x="4333657" y="1770734"/>
            <a:ext cx="448056" cy="448056"/>
          </a:xfrm>
          <a:prstGeom prst="rect">
            <a:avLst/>
          </a:prstGeom>
        </p:spPr>
      </p:pic>
      <p:sp>
        <p:nvSpPr>
          <p:cNvPr id="54" name="Text 13">
            <a:extLst>
              <a:ext uri="{FF2B5EF4-FFF2-40B4-BE49-F238E27FC236}">
                <a16:creationId xmlns:a16="http://schemas.microsoft.com/office/drawing/2014/main" id="{1DAB84E4-C61D-6D99-D77D-2D8FDD39D445}"/>
              </a:ext>
            </a:extLst>
          </p:cNvPr>
          <p:cNvSpPr/>
          <p:nvPr/>
        </p:nvSpPr>
        <p:spPr>
          <a:xfrm>
            <a:off x="3391825" y="2497682"/>
            <a:ext cx="2331720" cy="594360"/>
          </a:xfrm>
          <a:prstGeom prst="rect">
            <a:avLst/>
          </a:prstGeom>
          <a:noFill/>
          <a:ln/>
        </p:spPr>
        <p:txBody>
          <a:bodyPr wrap="square" lIns="91440" tIns="45720" rIns="91440" bIns="45720" rtlCol="0" anchor="ctr"/>
          <a:lstStyle/>
          <a:p>
            <a:pPr marL="0" indent="0" algn="ctr">
              <a:buNone/>
            </a:pPr>
            <a:r>
              <a:rPr lang="en-US" sz="4200" b="1">
                <a:solidFill>
                  <a:srgbClr val="FFFFFF"/>
                </a:solidFill>
                <a:latin typeface="Arial Black"/>
                <a:ea typeface="Arial Black" pitchFamily="34" charset="-122"/>
                <a:cs typeface="Arial Black" pitchFamily="34" charset="-120"/>
              </a:rPr>
              <a:t>750M+</a:t>
            </a:r>
            <a:endParaRPr lang="en-US" sz="4200">
              <a:latin typeface="Arial Black"/>
            </a:endParaRPr>
          </a:p>
        </p:txBody>
      </p:sp>
      <p:sp>
        <p:nvSpPr>
          <p:cNvPr id="55" name="Text 14">
            <a:extLst>
              <a:ext uri="{FF2B5EF4-FFF2-40B4-BE49-F238E27FC236}">
                <a16:creationId xmlns:a16="http://schemas.microsoft.com/office/drawing/2014/main" id="{ED08A777-7D6A-7204-3C26-03EB4351F4E7}"/>
              </a:ext>
            </a:extLst>
          </p:cNvPr>
          <p:cNvSpPr/>
          <p:nvPr/>
        </p:nvSpPr>
        <p:spPr>
          <a:xfrm>
            <a:off x="3391825" y="3092042"/>
            <a:ext cx="2331720" cy="320040"/>
          </a:xfrm>
          <a:prstGeom prst="rect">
            <a:avLst/>
          </a:prstGeom>
          <a:noFill/>
          <a:ln/>
        </p:spPr>
        <p:txBody>
          <a:bodyPr wrap="square" rtlCol="0" anchor="ctr"/>
          <a:lstStyle/>
          <a:p>
            <a:pPr marL="0" indent="0" algn="ctr">
              <a:buNone/>
            </a:pPr>
            <a:r>
              <a:rPr lang="en-US" sz="1400" b="1">
                <a:solidFill>
                  <a:srgbClr val="FFA400"/>
                </a:solidFill>
                <a:latin typeface="Arial" pitchFamily="34" charset="0"/>
                <a:ea typeface="Arial" pitchFamily="34" charset="-122"/>
                <a:cs typeface="Arial" pitchFamily="34" charset="-120"/>
              </a:rPr>
              <a:t>Social Media Views</a:t>
            </a:r>
            <a:endParaRPr lang="en-US" sz="1400"/>
          </a:p>
        </p:txBody>
      </p:sp>
      <p:sp>
        <p:nvSpPr>
          <p:cNvPr id="56" name="Text 15">
            <a:extLst>
              <a:ext uri="{FF2B5EF4-FFF2-40B4-BE49-F238E27FC236}">
                <a16:creationId xmlns:a16="http://schemas.microsoft.com/office/drawing/2014/main" id="{B9706B70-E3B5-EA6A-A03A-AB08193BAD51}"/>
              </a:ext>
            </a:extLst>
          </p:cNvPr>
          <p:cNvSpPr/>
          <p:nvPr/>
        </p:nvSpPr>
        <p:spPr>
          <a:xfrm>
            <a:off x="3437545" y="3412082"/>
            <a:ext cx="2240280" cy="274320"/>
          </a:xfrm>
          <a:prstGeom prst="rect">
            <a:avLst/>
          </a:prstGeom>
          <a:noFill/>
          <a:ln/>
        </p:spPr>
        <p:txBody>
          <a:bodyPr wrap="square" rtlCol="0" anchor="t"/>
          <a:lstStyle/>
          <a:p>
            <a:pPr marL="0" indent="0" algn="ctr">
              <a:buNone/>
            </a:pPr>
            <a:r>
              <a:rPr lang="en-US" sz="1000">
                <a:solidFill>
                  <a:srgbClr val="CBD5E1"/>
                </a:solidFill>
                <a:latin typeface="Arial" pitchFamily="34" charset="0"/>
                <a:ea typeface="Arial" pitchFamily="34" charset="-122"/>
                <a:cs typeface="Arial" pitchFamily="34" charset="-120"/>
              </a:rPr>
              <a:t>across all platforms</a:t>
            </a:r>
            <a:br>
              <a:rPr lang="en-US" sz="1000">
                <a:solidFill>
                  <a:srgbClr val="CBD5E1"/>
                </a:solidFill>
                <a:latin typeface="Arial" pitchFamily="34" charset="0"/>
                <a:ea typeface="Arial" pitchFamily="34" charset="-122"/>
                <a:cs typeface="Arial" pitchFamily="34" charset="-120"/>
              </a:rPr>
            </a:br>
            <a:r>
              <a:rPr lang="en-US" sz="1000">
                <a:solidFill>
                  <a:srgbClr val="CBD5E1"/>
                </a:solidFill>
                <a:latin typeface="Arial" pitchFamily="34" charset="0"/>
                <a:ea typeface="Arial" pitchFamily="34" charset="-122"/>
                <a:cs typeface="Arial" pitchFamily="34" charset="-120"/>
              </a:rPr>
              <a:t>since 2017</a:t>
            </a:r>
            <a:endParaRPr lang="en-US" sz="1000"/>
          </a:p>
        </p:txBody>
      </p:sp>
      <p:sp>
        <p:nvSpPr>
          <p:cNvPr id="57" name="Shape 16">
            <a:extLst>
              <a:ext uri="{FF2B5EF4-FFF2-40B4-BE49-F238E27FC236}">
                <a16:creationId xmlns:a16="http://schemas.microsoft.com/office/drawing/2014/main" id="{A3DB9324-7644-EAC0-4AE1-7D2715AA01EB}"/>
              </a:ext>
            </a:extLst>
          </p:cNvPr>
          <p:cNvSpPr/>
          <p:nvPr/>
        </p:nvSpPr>
        <p:spPr>
          <a:xfrm>
            <a:off x="3757585" y="3823562"/>
            <a:ext cx="1600200" cy="0"/>
          </a:xfrm>
          <a:prstGeom prst="line">
            <a:avLst/>
          </a:prstGeom>
          <a:noFill/>
          <a:ln w="19050">
            <a:solidFill>
              <a:srgbClr val="FFA400"/>
            </a:solidFill>
            <a:prstDash val="solid"/>
          </a:ln>
        </p:spPr>
        <p:txBody>
          <a:bodyPr/>
          <a:lstStyle/>
          <a:p>
            <a:endParaRPr lang="en-US"/>
          </a:p>
        </p:txBody>
      </p:sp>
      <p:sp>
        <p:nvSpPr>
          <p:cNvPr id="58" name="Shape 17">
            <a:extLst>
              <a:ext uri="{FF2B5EF4-FFF2-40B4-BE49-F238E27FC236}">
                <a16:creationId xmlns:a16="http://schemas.microsoft.com/office/drawing/2014/main" id="{CC331CF2-889E-6E21-F15A-24F4D76CCF92}"/>
              </a:ext>
            </a:extLst>
          </p:cNvPr>
          <p:cNvSpPr/>
          <p:nvPr/>
        </p:nvSpPr>
        <p:spPr>
          <a:xfrm>
            <a:off x="6143033" y="1400940"/>
            <a:ext cx="2514600" cy="3017520"/>
          </a:xfrm>
          <a:prstGeom prst="rect">
            <a:avLst/>
          </a:prstGeom>
          <a:solidFill>
            <a:srgbClr val="184273"/>
          </a:solidFill>
          <a:ln>
            <a:solidFill>
              <a:schemeClr val="bg1"/>
            </a:solid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59" name="Shape 18">
            <a:extLst>
              <a:ext uri="{FF2B5EF4-FFF2-40B4-BE49-F238E27FC236}">
                <a16:creationId xmlns:a16="http://schemas.microsoft.com/office/drawing/2014/main" id="{459278A7-B106-00D5-BA60-87FFED0A5FE4}"/>
              </a:ext>
            </a:extLst>
          </p:cNvPr>
          <p:cNvSpPr/>
          <p:nvPr/>
        </p:nvSpPr>
        <p:spPr>
          <a:xfrm>
            <a:off x="6138230" y="1400402"/>
            <a:ext cx="2514600" cy="54864"/>
          </a:xfrm>
          <a:prstGeom prst="rect">
            <a:avLst/>
          </a:prstGeom>
          <a:solidFill>
            <a:srgbClr val="10B981"/>
          </a:solidFill>
          <a:ln/>
        </p:spPr>
        <p:txBody>
          <a:bodyPr/>
          <a:lstStyle/>
          <a:p>
            <a:endParaRPr lang="en-US"/>
          </a:p>
        </p:txBody>
      </p:sp>
      <p:sp>
        <p:nvSpPr>
          <p:cNvPr id="60" name="Shape 19">
            <a:extLst>
              <a:ext uri="{FF2B5EF4-FFF2-40B4-BE49-F238E27FC236}">
                <a16:creationId xmlns:a16="http://schemas.microsoft.com/office/drawing/2014/main" id="{72339D7E-785B-3055-1DAA-E15A8E7CAD54}"/>
              </a:ext>
            </a:extLst>
          </p:cNvPr>
          <p:cNvSpPr/>
          <p:nvPr/>
        </p:nvSpPr>
        <p:spPr>
          <a:xfrm>
            <a:off x="7075490" y="1680063"/>
            <a:ext cx="640080" cy="640080"/>
          </a:xfrm>
          <a:prstGeom prst="ellipse">
            <a:avLst/>
          </a:prstGeom>
          <a:solidFill>
            <a:srgbClr val="10B981"/>
          </a:solidFill>
          <a:ln/>
        </p:spPr>
        <p:txBody>
          <a:bodyPr/>
          <a:lstStyle/>
          <a:p>
            <a:endParaRPr lang="en-US"/>
          </a:p>
        </p:txBody>
      </p:sp>
      <p:pic>
        <p:nvPicPr>
          <p:cNvPr id="61" name="Image 2" descr="preencoded.png">
            <a:extLst>
              <a:ext uri="{FF2B5EF4-FFF2-40B4-BE49-F238E27FC236}">
                <a16:creationId xmlns:a16="http://schemas.microsoft.com/office/drawing/2014/main" id="{EC8EEEBD-1C76-E60B-3C24-B9D7E8B3063C}"/>
              </a:ext>
            </a:extLst>
          </p:cNvPr>
          <p:cNvPicPr>
            <a:picLocks noChangeAspect="1"/>
          </p:cNvPicPr>
          <p:nvPr/>
        </p:nvPicPr>
        <p:blipFill>
          <a:blip r:embed="rId5"/>
          <a:stretch>
            <a:fillRect/>
          </a:stretch>
        </p:blipFill>
        <p:spPr>
          <a:xfrm>
            <a:off x="7171502" y="1776075"/>
            <a:ext cx="448056" cy="448056"/>
          </a:xfrm>
          <a:prstGeom prst="rect">
            <a:avLst/>
          </a:prstGeom>
        </p:spPr>
      </p:pic>
      <p:sp>
        <p:nvSpPr>
          <p:cNvPr id="62" name="Text 20">
            <a:extLst>
              <a:ext uri="{FF2B5EF4-FFF2-40B4-BE49-F238E27FC236}">
                <a16:creationId xmlns:a16="http://schemas.microsoft.com/office/drawing/2014/main" id="{C5388511-A7B3-749E-D350-1EA8A853A929}"/>
              </a:ext>
            </a:extLst>
          </p:cNvPr>
          <p:cNvSpPr/>
          <p:nvPr/>
        </p:nvSpPr>
        <p:spPr>
          <a:xfrm>
            <a:off x="6229670" y="2503023"/>
            <a:ext cx="2331720" cy="594360"/>
          </a:xfrm>
          <a:prstGeom prst="rect">
            <a:avLst/>
          </a:prstGeom>
          <a:noFill/>
          <a:ln/>
        </p:spPr>
        <p:txBody>
          <a:bodyPr wrap="square" rtlCol="0" anchor="ctr"/>
          <a:lstStyle/>
          <a:p>
            <a:pPr marL="0" indent="0" algn="ctr">
              <a:buNone/>
            </a:pPr>
            <a:r>
              <a:rPr lang="en-US" sz="4200" b="1">
                <a:solidFill>
                  <a:srgbClr val="FFFFFF"/>
                </a:solidFill>
                <a:latin typeface="Arial Black" pitchFamily="34" charset="0"/>
                <a:ea typeface="Arial Black" pitchFamily="34" charset="-122"/>
                <a:cs typeface="Arial Black" pitchFamily="34" charset="-120"/>
              </a:rPr>
              <a:t>200K+</a:t>
            </a:r>
            <a:endParaRPr lang="en-US" sz="4200"/>
          </a:p>
        </p:txBody>
      </p:sp>
      <p:sp>
        <p:nvSpPr>
          <p:cNvPr id="63" name="Text 21">
            <a:extLst>
              <a:ext uri="{FF2B5EF4-FFF2-40B4-BE49-F238E27FC236}">
                <a16:creationId xmlns:a16="http://schemas.microsoft.com/office/drawing/2014/main" id="{D697476F-0887-BCB0-265A-C39DE4A54A9D}"/>
              </a:ext>
            </a:extLst>
          </p:cNvPr>
          <p:cNvSpPr/>
          <p:nvPr/>
        </p:nvSpPr>
        <p:spPr>
          <a:xfrm>
            <a:off x="6229670" y="3097383"/>
            <a:ext cx="2331720" cy="320040"/>
          </a:xfrm>
          <a:prstGeom prst="rect">
            <a:avLst/>
          </a:prstGeom>
          <a:noFill/>
          <a:ln/>
        </p:spPr>
        <p:txBody>
          <a:bodyPr wrap="square" rtlCol="0" anchor="ctr"/>
          <a:lstStyle/>
          <a:p>
            <a:pPr marL="0" indent="0" algn="ctr">
              <a:buNone/>
            </a:pPr>
            <a:r>
              <a:rPr lang="en-US" sz="1400" b="1">
                <a:solidFill>
                  <a:srgbClr val="10B981"/>
                </a:solidFill>
                <a:latin typeface="Arial" pitchFamily="34" charset="0"/>
                <a:ea typeface="Arial" pitchFamily="34" charset="-122"/>
                <a:cs typeface="Arial" pitchFamily="34" charset="-120"/>
              </a:rPr>
              <a:t>Customer Inquiries</a:t>
            </a:r>
            <a:endParaRPr lang="en-US" sz="1400"/>
          </a:p>
        </p:txBody>
      </p:sp>
      <p:sp>
        <p:nvSpPr>
          <p:cNvPr id="64" name="Text 22">
            <a:extLst>
              <a:ext uri="{FF2B5EF4-FFF2-40B4-BE49-F238E27FC236}">
                <a16:creationId xmlns:a16="http://schemas.microsoft.com/office/drawing/2014/main" id="{F675833E-5BB9-4B88-B604-A37784171E86}"/>
              </a:ext>
            </a:extLst>
          </p:cNvPr>
          <p:cNvSpPr/>
          <p:nvPr/>
        </p:nvSpPr>
        <p:spPr>
          <a:xfrm>
            <a:off x="6275390" y="3417423"/>
            <a:ext cx="2240280" cy="274320"/>
          </a:xfrm>
          <a:prstGeom prst="rect">
            <a:avLst/>
          </a:prstGeom>
          <a:noFill/>
          <a:ln/>
        </p:spPr>
        <p:txBody>
          <a:bodyPr wrap="square" rtlCol="0" anchor="t"/>
          <a:lstStyle/>
          <a:p>
            <a:pPr marL="0" indent="0" algn="ctr">
              <a:buNone/>
            </a:pPr>
            <a:r>
              <a:rPr lang="en-US" sz="1000">
                <a:solidFill>
                  <a:srgbClr val="CBD5E1"/>
                </a:solidFill>
                <a:latin typeface="Arial" pitchFamily="34" charset="0"/>
                <a:ea typeface="Arial" pitchFamily="34" charset="-122"/>
                <a:cs typeface="Arial" pitchFamily="34" charset="-120"/>
              </a:rPr>
              <a:t>through our website</a:t>
            </a:r>
          </a:p>
          <a:p>
            <a:pPr marL="0" indent="0" algn="ctr">
              <a:buNone/>
            </a:pPr>
            <a:r>
              <a:rPr lang="en-US" sz="1000">
                <a:solidFill>
                  <a:srgbClr val="CBD5E1"/>
                </a:solidFill>
                <a:latin typeface="Arial" pitchFamily="34" charset="0"/>
                <a:cs typeface="Arial" pitchFamily="34" charset="-120"/>
              </a:rPr>
              <a:t>since 2017</a:t>
            </a:r>
            <a:endParaRPr lang="en-US" sz="1000"/>
          </a:p>
        </p:txBody>
      </p:sp>
      <p:sp>
        <p:nvSpPr>
          <p:cNvPr id="65" name="Shape 23">
            <a:extLst>
              <a:ext uri="{FF2B5EF4-FFF2-40B4-BE49-F238E27FC236}">
                <a16:creationId xmlns:a16="http://schemas.microsoft.com/office/drawing/2014/main" id="{9F0115EA-153C-43CD-E455-24610F569824}"/>
              </a:ext>
            </a:extLst>
          </p:cNvPr>
          <p:cNvSpPr/>
          <p:nvPr/>
        </p:nvSpPr>
        <p:spPr>
          <a:xfrm>
            <a:off x="6595430" y="3828903"/>
            <a:ext cx="1600200" cy="0"/>
          </a:xfrm>
          <a:prstGeom prst="line">
            <a:avLst/>
          </a:prstGeom>
          <a:noFill/>
          <a:ln w="19050">
            <a:solidFill>
              <a:srgbClr val="10B981"/>
            </a:solidFill>
            <a:prstDash val="solid"/>
          </a:ln>
        </p:spPr>
        <p:txBody>
          <a:bodyPr/>
          <a:lstStyle/>
          <a:p>
            <a:endParaRPr lang="en-US"/>
          </a:p>
        </p:txBody>
      </p:sp>
      <p:sp>
        <p:nvSpPr>
          <p:cNvPr id="66" name="Shape 0">
            <a:extLst>
              <a:ext uri="{FF2B5EF4-FFF2-40B4-BE49-F238E27FC236}">
                <a16:creationId xmlns:a16="http://schemas.microsoft.com/office/drawing/2014/main" id="{259FC368-61A9-EC19-BEC6-6B4E112D307A}"/>
              </a:ext>
            </a:extLst>
          </p:cNvPr>
          <p:cNvSpPr/>
          <p:nvPr/>
        </p:nvSpPr>
        <p:spPr>
          <a:xfrm>
            <a:off x="0" y="0"/>
            <a:ext cx="9144000" cy="54864"/>
          </a:xfrm>
          <a:prstGeom prst="rect">
            <a:avLst/>
          </a:prstGeom>
          <a:solidFill>
            <a:srgbClr val="FFA400"/>
          </a:solidFill>
          <a:ln/>
        </p:spPr>
        <p:txBody>
          <a:bodyPr/>
          <a:lstStyle/>
          <a:p>
            <a:endParaRPr lang="en-US"/>
          </a:p>
        </p:txBody>
      </p:sp>
      <p:sp>
        <p:nvSpPr>
          <p:cNvPr id="67" name="Text 1">
            <a:extLst>
              <a:ext uri="{FF2B5EF4-FFF2-40B4-BE49-F238E27FC236}">
                <a16:creationId xmlns:a16="http://schemas.microsoft.com/office/drawing/2014/main" id="{52CEEECF-D4F8-491A-F8EF-E9938D03554D}"/>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dirty="0">
                <a:solidFill>
                  <a:srgbClr val="0891B2"/>
                </a:solidFill>
                <a:latin typeface="Arial"/>
                <a:cs typeface="Arial"/>
              </a:rPr>
              <a:t>A Powerful Brand</a:t>
            </a:r>
            <a:endParaRPr lang="en-US" dirty="0"/>
          </a:p>
        </p:txBody>
      </p:sp>
      <p:sp>
        <p:nvSpPr>
          <p:cNvPr id="68" name="Shape 23">
            <a:extLst>
              <a:ext uri="{FF2B5EF4-FFF2-40B4-BE49-F238E27FC236}">
                <a16:creationId xmlns:a16="http://schemas.microsoft.com/office/drawing/2014/main" id="{DB42C4E5-0095-6D7D-2AD4-6B36E376276C}"/>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69" name="Text 26">
            <a:extLst>
              <a:ext uri="{FF2B5EF4-FFF2-40B4-BE49-F238E27FC236}">
                <a16:creationId xmlns:a16="http://schemas.microsoft.com/office/drawing/2014/main" id="{F8C73EF1-47C8-3A39-F9EC-68966028C2E3}"/>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22</a:t>
            </a:r>
            <a:endParaRPr lang="en-US" sz="700" dirty="0"/>
          </a:p>
        </p:txBody>
      </p:sp>
      <p:sp>
        <p:nvSpPr>
          <p:cNvPr id="70" name="Text 24">
            <a:extLst>
              <a:ext uri="{FF2B5EF4-FFF2-40B4-BE49-F238E27FC236}">
                <a16:creationId xmlns:a16="http://schemas.microsoft.com/office/drawing/2014/main" id="{7C2EE5A2-0958-07BE-21E7-11BA292776B7}"/>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a:t>
            </a:r>
            <a:endParaRPr lang="en-US" sz="700"/>
          </a:p>
        </p:txBody>
      </p:sp>
      <p:pic>
        <p:nvPicPr>
          <p:cNvPr id="71" name="Picture 70">
            <a:extLst>
              <a:ext uri="{FF2B5EF4-FFF2-40B4-BE49-F238E27FC236}">
                <a16:creationId xmlns:a16="http://schemas.microsoft.com/office/drawing/2014/main" id="{42E47B6D-4B5E-9647-AA98-D7D740D083CC}"/>
              </a:ext>
            </a:extLst>
          </p:cNvPr>
          <p:cNvPicPr>
            <a:picLocks noChangeAspect="1"/>
          </p:cNvPicPr>
          <p:nvPr/>
        </p:nvPicPr>
        <p:blipFill>
          <a:blip r:embed="rId6"/>
          <a:stretch>
            <a:fillRect/>
          </a:stretch>
        </p:blipFill>
        <p:spPr>
          <a:xfrm>
            <a:off x="406567" y="429688"/>
            <a:ext cx="2581449" cy="448353"/>
          </a:xfrm>
          <a:prstGeom prst="rect">
            <a:avLst/>
          </a:prstGeom>
        </p:spPr>
      </p:pic>
      <p:sp>
        <p:nvSpPr>
          <p:cNvPr id="72" name="TextBox 71">
            <a:extLst>
              <a:ext uri="{FF2B5EF4-FFF2-40B4-BE49-F238E27FC236}">
                <a16:creationId xmlns:a16="http://schemas.microsoft.com/office/drawing/2014/main" id="{7A81EA29-5E2B-36DD-1EC0-A38A3ADC43EE}"/>
              </a:ext>
            </a:extLst>
          </p:cNvPr>
          <p:cNvSpPr txBox="1"/>
          <p:nvPr/>
        </p:nvSpPr>
        <p:spPr>
          <a:xfrm>
            <a:off x="406567" y="1005840"/>
            <a:ext cx="84342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One of the world’s largest crowdfunds with $235MM raised.</a:t>
            </a:r>
            <a:endParaRPr lang="en-US" dirty="0">
              <a:latin typeface="Arial"/>
              <a:cs typeface="Arial"/>
            </a:endParaRPr>
          </a:p>
        </p:txBody>
      </p:sp>
      <p:sp>
        <p:nvSpPr>
          <p:cNvPr id="73" name="Text 2">
            <a:extLst>
              <a:ext uri="{FF2B5EF4-FFF2-40B4-BE49-F238E27FC236}">
                <a16:creationId xmlns:a16="http://schemas.microsoft.com/office/drawing/2014/main" id="{9F85198E-9605-B8EB-1642-4D3F9E985DD1}"/>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		        A Big Brand Built By Media</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F2B75D76-6554-E787-9DD5-B07BF30E93F1}"/>
            </a:ext>
          </a:extLst>
        </p:cNvPr>
        <p:cNvGrpSpPr/>
        <p:nvPr/>
      </p:nvGrpSpPr>
      <p:grpSpPr>
        <a:xfrm>
          <a:off x="0" y="0"/>
          <a:ext cx="0" cy="0"/>
          <a:chOff x="0" y="0"/>
          <a:chExt cx="0" cy="0"/>
        </a:xfrm>
      </p:grpSpPr>
      <p:sp>
        <p:nvSpPr>
          <p:cNvPr id="9" name="Shape 0">
            <a:extLst>
              <a:ext uri="{FF2B5EF4-FFF2-40B4-BE49-F238E27FC236}">
                <a16:creationId xmlns:a16="http://schemas.microsoft.com/office/drawing/2014/main" id="{9F35E38B-6ED3-7E44-3900-FE2675EBB609}"/>
              </a:ext>
            </a:extLst>
          </p:cNvPr>
          <p:cNvSpPr/>
          <p:nvPr/>
        </p:nvSpPr>
        <p:spPr>
          <a:xfrm>
            <a:off x="0" y="0"/>
            <a:ext cx="9144000" cy="54864"/>
          </a:xfrm>
          <a:prstGeom prst="rect">
            <a:avLst/>
          </a:prstGeom>
          <a:solidFill>
            <a:srgbClr val="FFA400"/>
          </a:solidFill>
          <a:ln/>
        </p:spPr>
        <p:txBody>
          <a:bodyPr/>
          <a:lstStyle/>
          <a:p>
            <a:endParaRPr lang="en-US"/>
          </a:p>
        </p:txBody>
      </p:sp>
      <p:pic>
        <p:nvPicPr>
          <p:cNvPr id="25" name="Picture 24" descr="A collage of a house&#10;&#10;AI-generated content may be incorrect.">
            <a:extLst>
              <a:ext uri="{FF2B5EF4-FFF2-40B4-BE49-F238E27FC236}">
                <a16:creationId xmlns:a16="http://schemas.microsoft.com/office/drawing/2014/main" id="{0737191D-AC65-DEF9-F4D0-9DBA35DDBDE0}"/>
              </a:ext>
            </a:extLst>
          </p:cNvPr>
          <p:cNvPicPr>
            <a:picLocks noChangeAspect="1"/>
          </p:cNvPicPr>
          <p:nvPr/>
        </p:nvPicPr>
        <p:blipFill>
          <a:blip r:embed="rId3"/>
          <a:stretch>
            <a:fillRect/>
          </a:stretch>
        </p:blipFill>
        <p:spPr>
          <a:xfrm>
            <a:off x="-74477" y="-66972"/>
            <a:ext cx="9286875" cy="5210472"/>
          </a:xfrm>
          <a:prstGeom prst="rect">
            <a:avLst/>
          </a:prstGeom>
        </p:spPr>
      </p:pic>
      <p:sp>
        <p:nvSpPr>
          <p:cNvPr id="3" name="Shape 4">
            <a:extLst>
              <a:ext uri="{FF2B5EF4-FFF2-40B4-BE49-F238E27FC236}">
                <a16:creationId xmlns:a16="http://schemas.microsoft.com/office/drawing/2014/main" id="{54DB9100-A1B6-8B36-33F7-A56BAC558CA6}"/>
              </a:ext>
            </a:extLst>
          </p:cNvPr>
          <p:cNvSpPr/>
          <p:nvPr/>
        </p:nvSpPr>
        <p:spPr>
          <a:xfrm>
            <a:off x="444403" y="875597"/>
            <a:ext cx="2514600" cy="658368"/>
          </a:xfrm>
          <a:prstGeom prst="rect">
            <a:avLst/>
          </a:prstGeom>
          <a:solidFill>
            <a:srgbClr val="184273"/>
          </a:solidFill>
          <a:ln>
            <a:solidFill>
              <a:srgbClr val="184273"/>
            </a:solidFill>
          </a:ln>
        </p:spPr>
        <p:style>
          <a:lnRef idx="2">
            <a:schemeClr val="dk1"/>
          </a:lnRef>
          <a:fillRef idx="1">
            <a:schemeClr val="lt1"/>
          </a:fillRef>
          <a:effectRef idx="0">
            <a:schemeClr val="dk1"/>
          </a:effectRef>
          <a:fontRef idx="minor">
            <a:schemeClr val="dk1"/>
          </a:fontRef>
        </p:style>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 name="Shape 5">
            <a:extLst>
              <a:ext uri="{FF2B5EF4-FFF2-40B4-BE49-F238E27FC236}">
                <a16:creationId xmlns:a16="http://schemas.microsoft.com/office/drawing/2014/main" id="{C5F99F83-510F-0411-C991-64EAB1DF67D3}"/>
              </a:ext>
            </a:extLst>
          </p:cNvPr>
          <p:cNvSpPr/>
          <p:nvPr/>
        </p:nvSpPr>
        <p:spPr>
          <a:xfrm>
            <a:off x="457797" y="863886"/>
            <a:ext cx="2505670" cy="45720"/>
          </a:xfrm>
          <a:prstGeom prst="rect">
            <a:avLst/>
          </a:prstGeom>
          <a:solidFill>
            <a:srgbClr val="FFA400"/>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 name="Shape 6">
            <a:extLst>
              <a:ext uri="{FF2B5EF4-FFF2-40B4-BE49-F238E27FC236}">
                <a16:creationId xmlns:a16="http://schemas.microsoft.com/office/drawing/2014/main" id="{C64F15C5-7C14-A4DC-ECF6-D8249750F418}"/>
              </a:ext>
            </a:extLst>
          </p:cNvPr>
          <p:cNvSpPr/>
          <p:nvPr/>
        </p:nvSpPr>
        <p:spPr>
          <a:xfrm>
            <a:off x="554131" y="996582"/>
            <a:ext cx="384048" cy="384048"/>
          </a:xfrm>
          <a:prstGeom prst="ellipse">
            <a:avLst/>
          </a:prstGeom>
          <a:solidFill>
            <a:srgbClr val="FFA400"/>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pic>
        <p:nvPicPr>
          <p:cNvPr id="6" name="Image 1">
            <a:extLst>
              <a:ext uri="{FF2B5EF4-FFF2-40B4-BE49-F238E27FC236}">
                <a16:creationId xmlns:a16="http://schemas.microsoft.com/office/drawing/2014/main" id="{76DEC38E-47C9-4E6C-59E7-2C990E13219A}"/>
              </a:ext>
            </a:extLst>
          </p:cNvPr>
          <p:cNvPicPr>
            <a:picLocks noChangeAspect="1"/>
          </p:cNvPicPr>
          <p:nvPr/>
        </p:nvPicPr>
        <p:blipFill>
          <a:blip r:embed="rId4"/>
          <a:stretch>
            <a:fillRect/>
          </a:stretch>
        </p:blipFill>
        <p:spPr>
          <a:xfrm>
            <a:off x="611737" y="1054189"/>
            <a:ext cx="268834" cy="268834"/>
          </a:xfrm>
          <a:prstGeom prst="rect">
            <a:avLst/>
          </a:prstGeom>
        </p:spPr>
      </p:pic>
      <p:sp>
        <p:nvSpPr>
          <p:cNvPr id="7" name="Text 7">
            <a:extLst>
              <a:ext uri="{FF2B5EF4-FFF2-40B4-BE49-F238E27FC236}">
                <a16:creationId xmlns:a16="http://schemas.microsoft.com/office/drawing/2014/main" id="{3CBB59F0-B33F-254B-94F2-6A94ED585C41}"/>
              </a:ext>
            </a:extLst>
          </p:cNvPr>
          <p:cNvSpPr/>
          <p:nvPr/>
        </p:nvSpPr>
        <p:spPr>
          <a:xfrm>
            <a:off x="1011331" y="997854"/>
            <a:ext cx="1801368" cy="292608"/>
          </a:xfrm>
          <a:prstGeom prst="rect">
            <a:avLst/>
          </a:prstGeom>
          <a:noFill/>
          <a:ln/>
        </p:spPr>
        <p:txBody>
          <a:bodyPr wrap="square" lIns="0" tIns="0" rIns="0" bIns="0" rtlCol="0" anchor="ct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600" b="1">
                <a:solidFill>
                  <a:srgbClr val="FFFFFF"/>
                </a:solidFill>
                <a:latin typeface="Arial Black" pitchFamily="34" charset="0"/>
                <a:ea typeface="Arial Black" pitchFamily="34" charset="-122"/>
                <a:cs typeface="Arial Black" pitchFamily="34" charset="-120"/>
              </a:rPr>
              <a:t>800+</a:t>
            </a:r>
            <a:endParaRPr lang="en-US" sz="1600"/>
          </a:p>
        </p:txBody>
      </p:sp>
      <p:sp>
        <p:nvSpPr>
          <p:cNvPr id="8" name="Text 8">
            <a:extLst>
              <a:ext uri="{FF2B5EF4-FFF2-40B4-BE49-F238E27FC236}">
                <a16:creationId xmlns:a16="http://schemas.microsoft.com/office/drawing/2014/main" id="{8A3C2CD4-E5C2-10E9-31F3-63BE09D79F44}"/>
              </a:ext>
            </a:extLst>
          </p:cNvPr>
          <p:cNvSpPr/>
          <p:nvPr/>
        </p:nvSpPr>
        <p:spPr>
          <a:xfrm>
            <a:off x="1011331" y="1225182"/>
            <a:ext cx="1801368" cy="20116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00" b="1">
                <a:solidFill>
                  <a:srgbClr val="FFA400"/>
                </a:solidFill>
                <a:latin typeface="Arial" pitchFamily="34" charset="0"/>
                <a:ea typeface="Arial" pitchFamily="34" charset="-122"/>
                <a:cs typeface="Arial" pitchFamily="34" charset="-120"/>
              </a:rPr>
              <a:t>Homes Built</a:t>
            </a:r>
            <a:endParaRPr lang="en-US" sz="900"/>
          </a:p>
        </p:txBody>
      </p:sp>
      <p:sp>
        <p:nvSpPr>
          <p:cNvPr id="10" name="Shape 9">
            <a:extLst>
              <a:ext uri="{FF2B5EF4-FFF2-40B4-BE49-F238E27FC236}">
                <a16:creationId xmlns:a16="http://schemas.microsoft.com/office/drawing/2014/main" id="{B83B6CD8-E528-6405-5BB4-B23D3EEEB4F3}"/>
              </a:ext>
            </a:extLst>
          </p:cNvPr>
          <p:cNvSpPr/>
          <p:nvPr/>
        </p:nvSpPr>
        <p:spPr>
          <a:xfrm>
            <a:off x="3311661" y="869278"/>
            <a:ext cx="2514600" cy="658368"/>
          </a:xfrm>
          <a:prstGeom prst="rect">
            <a:avLst/>
          </a:prstGeom>
          <a:solidFill>
            <a:srgbClr val="184273"/>
          </a:solidFill>
          <a:ln>
            <a:solidFill>
              <a:srgbClr val="184273"/>
            </a:solidFill>
          </a:ln>
        </p:spPr>
        <p:style>
          <a:lnRef idx="2">
            <a:schemeClr val="dk1"/>
          </a:lnRef>
          <a:fillRef idx="1">
            <a:schemeClr val="lt1"/>
          </a:fillRef>
          <a:effectRef idx="0">
            <a:schemeClr val="dk1"/>
          </a:effectRef>
          <a:fontRef idx="minor">
            <a:schemeClr val="dk1"/>
          </a:fontRef>
        </p:style>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1" name="Shape 10">
            <a:extLst>
              <a:ext uri="{FF2B5EF4-FFF2-40B4-BE49-F238E27FC236}">
                <a16:creationId xmlns:a16="http://schemas.microsoft.com/office/drawing/2014/main" id="{E7810434-99ED-EFD5-6C45-14193C1CDD3C}"/>
              </a:ext>
            </a:extLst>
          </p:cNvPr>
          <p:cNvSpPr/>
          <p:nvPr/>
        </p:nvSpPr>
        <p:spPr>
          <a:xfrm>
            <a:off x="3311661" y="869278"/>
            <a:ext cx="2514600" cy="45720"/>
          </a:xfrm>
          <a:prstGeom prst="rect">
            <a:avLst/>
          </a:prstGeom>
          <a:solidFill>
            <a:srgbClr val="0891B2"/>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2" name="Shape 11">
            <a:extLst>
              <a:ext uri="{FF2B5EF4-FFF2-40B4-BE49-F238E27FC236}">
                <a16:creationId xmlns:a16="http://schemas.microsoft.com/office/drawing/2014/main" id="{0359AB6D-6E78-75BF-66D4-CEE253016684}"/>
              </a:ext>
            </a:extLst>
          </p:cNvPr>
          <p:cNvSpPr/>
          <p:nvPr/>
        </p:nvSpPr>
        <p:spPr>
          <a:xfrm>
            <a:off x="3421389" y="1006438"/>
            <a:ext cx="384048" cy="384048"/>
          </a:xfrm>
          <a:prstGeom prst="ellipse">
            <a:avLst/>
          </a:prstGeom>
          <a:solidFill>
            <a:srgbClr val="0891B2"/>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pic>
        <p:nvPicPr>
          <p:cNvPr id="13" name="Image 2">
            <a:extLst>
              <a:ext uri="{FF2B5EF4-FFF2-40B4-BE49-F238E27FC236}">
                <a16:creationId xmlns:a16="http://schemas.microsoft.com/office/drawing/2014/main" id="{A33618F4-C428-9A50-B06A-599624939243}"/>
              </a:ext>
            </a:extLst>
          </p:cNvPr>
          <p:cNvPicPr>
            <a:picLocks noChangeAspect="1"/>
          </p:cNvPicPr>
          <p:nvPr/>
        </p:nvPicPr>
        <p:blipFill>
          <a:blip r:embed="rId5"/>
          <a:stretch>
            <a:fillRect/>
          </a:stretch>
        </p:blipFill>
        <p:spPr>
          <a:xfrm>
            <a:off x="3478996" y="1064045"/>
            <a:ext cx="268834" cy="268834"/>
          </a:xfrm>
          <a:prstGeom prst="rect">
            <a:avLst/>
          </a:prstGeom>
        </p:spPr>
      </p:pic>
      <p:sp>
        <p:nvSpPr>
          <p:cNvPr id="14" name="Text 12">
            <a:extLst>
              <a:ext uri="{FF2B5EF4-FFF2-40B4-BE49-F238E27FC236}">
                <a16:creationId xmlns:a16="http://schemas.microsoft.com/office/drawing/2014/main" id="{E42CE4B6-D3A0-1ED4-451B-EE5DE5001737}"/>
              </a:ext>
            </a:extLst>
          </p:cNvPr>
          <p:cNvSpPr/>
          <p:nvPr/>
        </p:nvSpPr>
        <p:spPr>
          <a:xfrm>
            <a:off x="3857558" y="1006438"/>
            <a:ext cx="1863547" cy="292608"/>
          </a:xfrm>
          <a:prstGeom prst="rect">
            <a:avLst/>
          </a:prstGeom>
          <a:noFill/>
          <a:ln/>
        </p:spPr>
        <p:txBody>
          <a:bodyPr wrap="square" lIns="0" tIns="0" rIns="0" bIns="0" rtlCol="0" anchor="ctr">
            <a:normAutofit fontScale="77500" lnSpcReduction="20000"/>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600" b="1">
                <a:solidFill>
                  <a:srgbClr val="FFFFFF"/>
                </a:solidFill>
                <a:latin typeface="Arial Black"/>
                <a:ea typeface="Arial Black" pitchFamily="34" charset="-122"/>
                <a:cs typeface="Arial Black" pitchFamily="34" charset="-120"/>
              </a:rPr>
              <a:t>NV, CA, UT, OK, HI+ </a:t>
            </a:r>
            <a:endParaRPr lang="en-US" sz="1600">
              <a:latin typeface="Arial Black"/>
            </a:endParaRPr>
          </a:p>
        </p:txBody>
      </p:sp>
      <p:sp>
        <p:nvSpPr>
          <p:cNvPr id="15" name="Text 13">
            <a:extLst>
              <a:ext uri="{FF2B5EF4-FFF2-40B4-BE49-F238E27FC236}">
                <a16:creationId xmlns:a16="http://schemas.microsoft.com/office/drawing/2014/main" id="{2F3622F1-57E3-97B9-DA63-5A61E9D20F66}"/>
              </a:ext>
            </a:extLst>
          </p:cNvPr>
          <p:cNvSpPr/>
          <p:nvPr/>
        </p:nvSpPr>
        <p:spPr>
          <a:xfrm>
            <a:off x="3878589" y="1235038"/>
            <a:ext cx="1801368" cy="20116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00" b="1">
                <a:solidFill>
                  <a:srgbClr val="0891B2"/>
                </a:solidFill>
                <a:latin typeface="Arial" pitchFamily="34" charset="0"/>
                <a:ea typeface="Arial" pitchFamily="34" charset="-122"/>
                <a:cs typeface="Arial" pitchFamily="34" charset="-120"/>
              </a:rPr>
              <a:t>States Deployed</a:t>
            </a:r>
            <a:endParaRPr lang="en-US" sz="900"/>
          </a:p>
        </p:txBody>
      </p:sp>
      <p:sp>
        <p:nvSpPr>
          <p:cNvPr id="16" name="Shape 14">
            <a:extLst>
              <a:ext uri="{FF2B5EF4-FFF2-40B4-BE49-F238E27FC236}">
                <a16:creationId xmlns:a16="http://schemas.microsoft.com/office/drawing/2014/main" id="{82AFAAFE-8B96-2AB4-DEC6-649211649637}"/>
              </a:ext>
            </a:extLst>
          </p:cNvPr>
          <p:cNvSpPr/>
          <p:nvPr/>
        </p:nvSpPr>
        <p:spPr>
          <a:xfrm>
            <a:off x="6188608" y="871133"/>
            <a:ext cx="2496741" cy="653903"/>
          </a:xfrm>
          <a:prstGeom prst="rect">
            <a:avLst/>
          </a:prstGeom>
          <a:solidFill>
            <a:srgbClr val="184273"/>
          </a:solidFill>
          <a:ln>
            <a:solidFill>
              <a:srgbClr val="184273"/>
            </a:solidFill>
          </a:ln>
        </p:spPr>
        <p:style>
          <a:lnRef idx="2">
            <a:schemeClr val="dk1"/>
          </a:lnRef>
          <a:fillRef idx="1">
            <a:schemeClr val="lt1"/>
          </a:fillRef>
          <a:effectRef idx="0">
            <a:schemeClr val="dk1"/>
          </a:effectRef>
          <a:fontRef idx="minor">
            <a:schemeClr val="dk1"/>
          </a:fontRef>
        </p:style>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Shape 15">
            <a:extLst>
              <a:ext uri="{FF2B5EF4-FFF2-40B4-BE49-F238E27FC236}">
                <a16:creationId xmlns:a16="http://schemas.microsoft.com/office/drawing/2014/main" id="{EC4B2054-4350-5A28-21C5-DE02C80FAF28}"/>
              </a:ext>
            </a:extLst>
          </p:cNvPr>
          <p:cNvSpPr/>
          <p:nvPr/>
        </p:nvSpPr>
        <p:spPr>
          <a:xfrm>
            <a:off x="6188608" y="864814"/>
            <a:ext cx="2514600" cy="45720"/>
          </a:xfrm>
          <a:prstGeom prst="rect">
            <a:avLst/>
          </a:prstGeom>
          <a:solidFill>
            <a:srgbClr val="10B981"/>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Shape 16">
            <a:extLst>
              <a:ext uri="{FF2B5EF4-FFF2-40B4-BE49-F238E27FC236}">
                <a16:creationId xmlns:a16="http://schemas.microsoft.com/office/drawing/2014/main" id="{EE64708E-2909-A051-C8AB-72CC2BE128EC}"/>
              </a:ext>
            </a:extLst>
          </p:cNvPr>
          <p:cNvSpPr/>
          <p:nvPr/>
        </p:nvSpPr>
        <p:spPr>
          <a:xfrm>
            <a:off x="6298336" y="1012757"/>
            <a:ext cx="384048" cy="384048"/>
          </a:xfrm>
          <a:prstGeom prst="ellipse">
            <a:avLst/>
          </a:prstGeom>
          <a:solidFill>
            <a:srgbClr val="10B981"/>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pic>
        <p:nvPicPr>
          <p:cNvPr id="19" name="Image 3">
            <a:extLst>
              <a:ext uri="{FF2B5EF4-FFF2-40B4-BE49-F238E27FC236}">
                <a16:creationId xmlns:a16="http://schemas.microsoft.com/office/drawing/2014/main" id="{ED80829A-656B-29F0-3D93-7FABDA3E0760}"/>
              </a:ext>
            </a:extLst>
          </p:cNvPr>
          <p:cNvPicPr>
            <a:picLocks noChangeAspect="1"/>
          </p:cNvPicPr>
          <p:nvPr/>
        </p:nvPicPr>
        <p:blipFill>
          <a:blip r:embed="rId6"/>
          <a:stretch>
            <a:fillRect/>
          </a:stretch>
        </p:blipFill>
        <p:spPr>
          <a:xfrm>
            <a:off x="6355942" y="1070364"/>
            <a:ext cx="268834" cy="268834"/>
          </a:xfrm>
          <a:prstGeom prst="rect">
            <a:avLst/>
          </a:prstGeom>
        </p:spPr>
      </p:pic>
      <p:sp>
        <p:nvSpPr>
          <p:cNvPr id="20" name="Text 17">
            <a:extLst>
              <a:ext uri="{FF2B5EF4-FFF2-40B4-BE49-F238E27FC236}">
                <a16:creationId xmlns:a16="http://schemas.microsoft.com/office/drawing/2014/main" id="{268D074E-4E23-B49C-C877-FC87311CDEEB}"/>
              </a:ext>
            </a:extLst>
          </p:cNvPr>
          <p:cNvSpPr/>
          <p:nvPr/>
        </p:nvSpPr>
        <p:spPr>
          <a:xfrm>
            <a:off x="6739990" y="1015043"/>
            <a:ext cx="1801368" cy="292608"/>
          </a:xfrm>
          <a:prstGeom prst="rect">
            <a:avLst/>
          </a:prstGeom>
          <a:noFill/>
          <a:ln/>
        </p:spPr>
        <p:txBody>
          <a:bodyPr wrap="square" lIns="0" tIns="0" rIns="0" bIns="0" rtlCol="0" anchor="ctr">
            <a:normAutofit fontScale="55000" lnSpcReduction="20000"/>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600" b="1">
                <a:solidFill>
                  <a:srgbClr val="FFFFFF"/>
                </a:solidFill>
                <a:latin typeface="Arial Black" pitchFamily="34" charset="0"/>
                <a:ea typeface="Arial Black" pitchFamily="34" charset="-122"/>
                <a:cs typeface="Arial Black" pitchFamily="34" charset="-120"/>
              </a:rPr>
              <a:t>AK, CA, CT, DE, KS, NY, OK, OR, UT, VT, WV, &amp; WY</a:t>
            </a:r>
            <a:endParaRPr lang="en-US" sz="1600"/>
          </a:p>
        </p:txBody>
      </p:sp>
      <p:sp>
        <p:nvSpPr>
          <p:cNvPr id="21" name="Text 18">
            <a:extLst>
              <a:ext uri="{FF2B5EF4-FFF2-40B4-BE49-F238E27FC236}">
                <a16:creationId xmlns:a16="http://schemas.microsoft.com/office/drawing/2014/main" id="{2E0FCC60-24D9-5F51-A940-CBC28BC8D24E}"/>
              </a:ext>
            </a:extLst>
          </p:cNvPr>
          <p:cNvSpPr/>
          <p:nvPr/>
        </p:nvSpPr>
        <p:spPr>
          <a:xfrm>
            <a:off x="6755536" y="1241357"/>
            <a:ext cx="1801368" cy="20116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00" b="1">
                <a:solidFill>
                  <a:srgbClr val="10B981"/>
                </a:solidFill>
                <a:latin typeface="Arial" pitchFamily="34" charset="0"/>
                <a:ea typeface="Arial" pitchFamily="34" charset="-122"/>
                <a:cs typeface="Arial" pitchFamily="34" charset="-120"/>
              </a:rPr>
              <a:t>States Approved</a:t>
            </a:r>
            <a:endParaRPr lang="en-US" sz="900"/>
          </a:p>
        </p:txBody>
      </p:sp>
      <p:sp>
        <p:nvSpPr>
          <p:cNvPr id="22" name="Shape 0">
            <a:extLst>
              <a:ext uri="{FF2B5EF4-FFF2-40B4-BE49-F238E27FC236}">
                <a16:creationId xmlns:a16="http://schemas.microsoft.com/office/drawing/2014/main" id="{7316E1F1-08A9-FC7C-735E-B11AF65BF73D}"/>
              </a:ext>
            </a:extLst>
          </p:cNvPr>
          <p:cNvSpPr/>
          <p:nvPr/>
        </p:nvSpPr>
        <p:spPr>
          <a:xfrm>
            <a:off x="0" y="0"/>
            <a:ext cx="9144000" cy="54864"/>
          </a:xfrm>
          <a:prstGeom prst="rect">
            <a:avLst/>
          </a:prstGeom>
          <a:solidFill>
            <a:srgbClr val="FFA400"/>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3" name="Text 2">
            <a:extLst>
              <a:ext uri="{FF2B5EF4-FFF2-40B4-BE49-F238E27FC236}">
                <a16:creationId xmlns:a16="http://schemas.microsoft.com/office/drawing/2014/main" id="{ABD30752-2402-FFAD-7DA3-D10DDC0E7461}"/>
              </a:ext>
            </a:extLst>
          </p:cNvPr>
          <p:cNvSpPr/>
          <p:nvPr/>
        </p:nvSpPr>
        <p:spPr>
          <a:xfrm>
            <a:off x="457200" y="429768"/>
            <a:ext cx="8229600" cy="41148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0F1B2D"/>
                </a:solidFill>
                <a:latin typeface="Arial Black"/>
              </a:rPr>
              <a:t>Home</a:t>
            </a:r>
            <a:endParaRPr lang="en-US"/>
          </a:p>
        </p:txBody>
      </p:sp>
      <p:sp>
        <p:nvSpPr>
          <p:cNvPr id="24" name="Text 1">
            <a:extLst>
              <a:ext uri="{FF2B5EF4-FFF2-40B4-BE49-F238E27FC236}">
                <a16:creationId xmlns:a16="http://schemas.microsoft.com/office/drawing/2014/main" id="{ABCC34A8-B7FF-6CD0-2B47-10959400F51A}"/>
              </a:ext>
            </a:extLst>
          </p:cNvPr>
          <p:cNvSpPr/>
          <p:nvPr/>
        </p:nvSpPr>
        <p:spPr>
          <a:xfrm>
            <a:off x="457199" y="182880"/>
            <a:ext cx="4399612" cy="2286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b="1" kern="0" spc="400">
                <a:solidFill>
                  <a:srgbClr val="0891B2"/>
                </a:solidFill>
                <a:latin typeface="Arial"/>
                <a:cs typeface="Arial"/>
              </a:rPr>
              <a:t>Delivered</a:t>
            </a:r>
            <a:endParaRPr lang="en-US"/>
          </a:p>
        </p:txBody>
      </p:sp>
      <p:sp>
        <p:nvSpPr>
          <p:cNvPr id="27" name="Shape 23">
            <a:extLst>
              <a:ext uri="{FF2B5EF4-FFF2-40B4-BE49-F238E27FC236}">
                <a16:creationId xmlns:a16="http://schemas.microsoft.com/office/drawing/2014/main" id="{E172F66F-45F6-7E96-8FE3-D52A6AE4A579}"/>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31" name="Text 26">
            <a:extLst>
              <a:ext uri="{FF2B5EF4-FFF2-40B4-BE49-F238E27FC236}">
                <a16:creationId xmlns:a16="http://schemas.microsoft.com/office/drawing/2014/main" id="{45742C3E-CA89-782F-1BDA-4E2294F5E5A9}"/>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23</a:t>
            </a:r>
            <a:endParaRPr lang="en-US" sz="700" dirty="0"/>
          </a:p>
        </p:txBody>
      </p:sp>
      <p:sp>
        <p:nvSpPr>
          <p:cNvPr id="2" name="Text 24">
            <a:extLst>
              <a:ext uri="{FF2B5EF4-FFF2-40B4-BE49-F238E27FC236}">
                <a16:creationId xmlns:a16="http://schemas.microsoft.com/office/drawing/2014/main" id="{85DB155D-9A63-1B63-3068-394BDCE90168}"/>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  </a:t>
            </a:r>
            <a:endParaRPr lang="en-US" sz="700"/>
          </a:p>
        </p:txBody>
      </p:sp>
    </p:spTree>
    <p:extLst>
      <p:ext uri="{BB962C8B-B14F-4D97-AF65-F5344CB8AC3E}">
        <p14:creationId xmlns:p14="http://schemas.microsoft.com/office/powerpoint/2010/main" val="3208947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681C566-80C9-46C3-9F01-2C00D82B0717}"/>
              </a:ext>
            </a:extLst>
          </p:cNvPr>
          <p:cNvPicPr>
            <a:picLocks noChangeAspect="1"/>
          </p:cNvPicPr>
          <p:nvPr/>
        </p:nvPicPr>
        <p:blipFill>
          <a:blip r:embed="rId3">
            <a:alphaModFix amt="45000"/>
          </a:blip>
          <a:stretch>
            <a:fillRect/>
          </a:stretch>
        </p:blipFill>
        <p:spPr>
          <a:xfrm>
            <a:off x="0" y="0"/>
            <a:ext cx="9144000" cy="5136614"/>
          </a:xfrm>
          <a:prstGeom prst="rect">
            <a:avLst/>
          </a:prstGeom>
        </p:spPr>
      </p:pic>
      <p:sp>
        <p:nvSpPr>
          <p:cNvPr id="8" name="Text 6"/>
          <p:cNvSpPr/>
          <p:nvPr/>
        </p:nvSpPr>
        <p:spPr>
          <a:xfrm>
            <a:off x="2697480" y="2501562"/>
            <a:ext cx="3749040" cy="320040"/>
          </a:xfrm>
          <a:prstGeom prst="rect">
            <a:avLst/>
          </a:prstGeom>
          <a:noFill/>
          <a:ln/>
        </p:spPr>
        <p:txBody>
          <a:bodyPr wrap="square" lIns="91440" tIns="45720" rIns="91440" bIns="45720" rtlCol="0" anchor="ctr"/>
          <a:lstStyle/>
          <a:p>
            <a:pPr marL="0" indent="0" algn="ctr">
              <a:buNone/>
            </a:pPr>
            <a:endParaRPr lang="en-US" sz="1400" b="1">
              <a:solidFill>
                <a:srgbClr val="FFFFFF"/>
              </a:solidFill>
              <a:latin typeface="Arial"/>
              <a:cs typeface="Arial"/>
            </a:endParaRPr>
          </a:p>
        </p:txBody>
      </p:sp>
      <p:pic>
        <p:nvPicPr>
          <p:cNvPr id="13" name="Graphic 12">
            <a:extLst>
              <a:ext uri="{FF2B5EF4-FFF2-40B4-BE49-F238E27FC236}">
                <a16:creationId xmlns:a16="http://schemas.microsoft.com/office/drawing/2014/main" id="{733D75D8-8737-92E4-347D-9E27619C736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35907" y="1396092"/>
            <a:ext cx="2820317" cy="2851019"/>
          </a:xfrm>
          <a:prstGeom prst="rect">
            <a:avLst/>
          </a:prstGeom>
        </p:spPr>
      </p:pic>
      <p:sp>
        <p:nvSpPr>
          <p:cNvPr id="15" name="Shape 0">
            <a:extLst>
              <a:ext uri="{FF2B5EF4-FFF2-40B4-BE49-F238E27FC236}">
                <a16:creationId xmlns:a16="http://schemas.microsoft.com/office/drawing/2014/main" id="{B3CB69AC-CE50-6F2F-1691-728AD60F44CF}"/>
              </a:ext>
            </a:extLst>
          </p:cNvPr>
          <p:cNvSpPr/>
          <p:nvPr/>
        </p:nvSpPr>
        <p:spPr>
          <a:xfrm>
            <a:off x="0" y="0"/>
            <a:ext cx="9144000" cy="45720"/>
          </a:xfrm>
          <a:prstGeom prst="rect">
            <a:avLst/>
          </a:prstGeom>
          <a:solidFill>
            <a:srgbClr val="FFA400"/>
          </a:solidFill>
          <a:ln/>
        </p:spPr>
        <p:txBody>
          <a:bodyPr/>
          <a:lstStyle/>
          <a:p>
            <a:endParaRPr lang="en-US"/>
          </a:p>
        </p:txBody>
      </p:sp>
      <p:sp>
        <p:nvSpPr>
          <p:cNvPr id="17" name="Text 2">
            <a:extLst>
              <a:ext uri="{FF2B5EF4-FFF2-40B4-BE49-F238E27FC236}">
                <a16:creationId xmlns:a16="http://schemas.microsoft.com/office/drawing/2014/main" id="{99D191B8-CE88-9AAE-9125-87E1CBBE8F0D}"/>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BOXABL Is a Technology Company</a:t>
            </a:r>
            <a:endParaRPr lang="en-US"/>
          </a:p>
        </p:txBody>
      </p:sp>
      <p:sp>
        <p:nvSpPr>
          <p:cNvPr id="19" name="Text 1">
            <a:extLst>
              <a:ext uri="{FF2B5EF4-FFF2-40B4-BE49-F238E27FC236}">
                <a16:creationId xmlns:a16="http://schemas.microsoft.com/office/drawing/2014/main" id="{2D2DA2AC-AD7A-9D5B-B7BD-216A7A0B06FD}"/>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IP MOAT</a:t>
            </a:r>
          </a:p>
        </p:txBody>
      </p:sp>
      <p:sp>
        <p:nvSpPr>
          <p:cNvPr id="3" name="Shape 23">
            <a:extLst>
              <a:ext uri="{FF2B5EF4-FFF2-40B4-BE49-F238E27FC236}">
                <a16:creationId xmlns:a16="http://schemas.microsoft.com/office/drawing/2014/main" id="{8F02D80D-2948-12B0-48AB-19C82C866024}"/>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11" name="Text 26">
            <a:extLst>
              <a:ext uri="{FF2B5EF4-FFF2-40B4-BE49-F238E27FC236}">
                <a16:creationId xmlns:a16="http://schemas.microsoft.com/office/drawing/2014/main" id="{EBB9F557-B4AC-2201-63C2-CEA7E52AAC65}"/>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24</a:t>
            </a:r>
            <a:endParaRPr lang="en-US" sz="700" dirty="0"/>
          </a:p>
        </p:txBody>
      </p:sp>
      <p:sp>
        <p:nvSpPr>
          <p:cNvPr id="4" name="TextBox 3">
            <a:extLst>
              <a:ext uri="{FF2B5EF4-FFF2-40B4-BE49-F238E27FC236}">
                <a16:creationId xmlns:a16="http://schemas.microsoft.com/office/drawing/2014/main" id="{8D633B3B-CE5C-1115-FC36-24B20F107687}"/>
              </a:ext>
            </a:extLst>
          </p:cNvPr>
          <p:cNvSpPr txBox="1"/>
          <p:nvPr/>
        </p:nvSpPr>
        <p:spPr>
          <a:xfrm>
            <a:off x="370006" y="947688"/>
            <a:ext cx="85521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eaLnBrk="0" fontAlgn="base" hangingPunct="0">
              <a:spcBef>
                <a:spcPct val="0"/>
              </a:spcBef>
              <a:spcAft>
                <a:spcPct val="0"/>
              </a:spcAft>
            </a:pPr>
            <a:r>
              <a:rPr lang="en-US" altLang="en-US" sz="1200" b="1">
                <a:solidFill>
                  <a:srgbClr val="000000"/>
                </a:solidFill>
                <a:latin typeface="Arial" panose="020B0604020202020204" pitchFamily="34" charset="0"/>
                <a:cs typeface="Arial" panose="020B0604020202020204" pitchFamily="34" charset="0"/>
              </a:rPr>
              <a:t>An IP portfolio with             mechanical patent filings and growing.</a:t>
            </a:r>
            <a:endParaRPr lang="en-US" altLang="en-US" b="1">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C101210-FBC6-916A-A56E-4FECE167329D}"/>
              </a:ext>
            </a:extLst>
          </p:cNvPr>
          <p:cNvSpPr txBox="1"/>
          <p:nvPr/>
        </p:nvSpPr>
        <p:spPr>
          <a:xfrm>
            <a:off x="1875865" y="859536"/>
            <a:ext cx="524435" cy="461665"/>
          </a:xfrm>
          <a:prstGeom prst="rect">
            <a:avLst/>
          </a:prstGeom>
          <a:noFill/>
        </p:spPr>
        <p:txBody>
          <a:bodyPr wrap="square">
            <a:spAutoFit/>
          </a:bodyPr>
          <a:lstStyle/>
          <a:p>
            <a:pPr algn="ctr"/>
            <a:r>
              <a:rPr lang="en-US" altLang="en-US" sz="2400" b="1">
                <a:solidFill>
                  <a:srgbClr val="FF0000"/>
                </a:solidFill>
                <a:latin typeface="Arial" panose="020B0604020202020204" pitchFamily="34" charset="0"/>
                <a:cs typeface="Arial" panose="020B0604020202020204" pitchFamily="34" charset="0"/>
              </a:rPr>
              <a:t>53</a:t>
            </a:r>
            <a:endParaRPr lang="en-US" sz="24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8BC7230E-74D3-2222-C59B-F5142BD5A120}"/>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7939ACFE-FF88-9822-C82D-978B6547E84E}"/>
              </a:ext>
            </a:extLst>
          </p:cNvPr>
          <p:cNvSpPr/>
          <p:nvPr/>
        </p:nvSpPr>
        <p:spPr>
          <a:xfrm>
            <a:off x="0" y="0"/>
            <a:ext cx="9144000" cy="54864"/>
          </a:xfrm>
          <a:prstGeom prst="rect">
            <a:avLst/>
          </a:prstGeom>
          <a:solidFill>
            <a:srgbClr val="FFA400"/>
          </a:solidFill>
          <a:ln/>
        </p:spPr>
        <p:txBody>
          <a:bodyPr/>
          <a:lstStyle/>
          <a:p>
            <a:endParaRPr lang="en-US"/>
          </a:p>
        </p:txBody>
      </p:sp>
      <p:sp>
        <p:nvSpPr>
          <p:cNvPr id="10" name="TextBox 9">
            <a:extLst>
              <a:ext uri="{FF2B5EF4-FFF2-40B4-BE49-F238E27FC236}">
                <a16:creationId xmlns:a16="http://schemas.microsoft.com/office/drawing/2014/main" id="{F9CF3BC6-606D-2717-3CAF-9CFB9681C4AC}"/>
              </a:ext>
            </a:extLst>
          </p:cNvPr>
          <p:cNvSpPr txBox="1"/>
          <p:nvPr/>
        </p:nvSpPr>
        <p:spPr>
          <a:xfrm>
            <a:off x="2940597" y="2156251"/>
            <a:ext cx="3264035" cy="830997"/>
          </a:xfrm>
          <a:prstGeom prst="rect">
            <a:avLst/>
          </a:prstGeom>
          <a:noFill/>
        </p:spPr>
        <p:txBody>
          <a:bodyPr wrap="none" lIns="91440" tIns="45720" rIns="91440" bIns="45720" rtlCol="0" anchor="t">
            <a:spAutoFit/>
          </a:bodyPr>
          <a:lstStyle/>
          <a:p>
            <a:r>
              <a:rPr lang="en-US" sz="4800" b="1">
                <a:solidFill>
                  <a:schemeClr val="bg1"/>
                </a:solidFill>
                <a:latin typeface="Arial"/>
                <a:cs typeface="Arial"/>
              </a:rPr>
              <a:t>OUTLOOK</a:t>
            </a:r>
            <a:endParaRPr lang="en-US">
              <a:solidFill>
                <a:schemeClr val="bg1"/>
              </a:solidFill>
            </a:endParaRPr>
          </a:p>
        </p:txBody>
      </p:sp>
    </p:spTree>
    <p:extLst>
      <p:ext uri="{BB962C8B-B14F-4D97-AF65-F5344CB8AC3E}">
        <p14:creationId xmlns:p14="http://schemas.microsoft.com/office/powerpoint/2010/main" val="33606497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51464A42-74AE-3CA2-ED26-9D0256FE6C72}"/>
            </a:ext>
          </a:extLst>
        </p:cNvPr>
        <p:cNvGrpSpPr/>
        <p:nvPr/>
      </p:nvGrpSpPr>
      <p:grpSpPr>
        <a:xfrm>
          <a:off x="0" y="0"/>
          <a:ext cx="0" cy="0"/>
          <a:chOff x="0" y="0"/>
          <a:chExt cx="0" cy="0"/>
        </a:xfrm>
      </p:grpSpPr>
      <p:sp>
        <p:nvSpPr>
          <p:cNvPr id="32" name="Shape 0">
            <a:extLst>
              <a:ext uri="{FF2B5EF4-FFF2-40B4-BE49-F238E27FC236}">
                <a16:creationId xmlns:a16="http://schemas.microsoft.com/office/drawing/2014/main" id="{38A7D345-8E8F-EA69-EDB0-AB152155C9BC}"/>
              </a:ext>
            </a:extLst>
          </p:cNvPr>
          <p:cNvSpPr/>
          <p:nvPr/>
        </p:nvSpPr>
        <p:spPr>
          <a:xfrm>
            <a:off x="0" y="0"/>
            <a:ext cx="9144000" cy="45720"/>
          </a:xfrm>
          <a:prstGeom prst="rect">
            <a:avLst/>
          </a:prstGeom>
          <a:solidFill>
            <a:srgbClr val="FFA400"/>
          </a:solidFill>
          <a:ln/>
        </p:spPr>
        <p:txBody>
          <a:bodyPr/>
          <a:lstStyle/>
          <a:p>
            <a:endParaRPr lang="en-US"/>
          </a:p>
        </p:txBody>
      </p:sp>
      <p:sp>
        <p:nvSpPr>
          <p:cNvPr id="39" name="Text 1">
            <a:extLst>
              <a:ext uri="{FF2B5EF4-FFF2-40B4-BE49-F238E27FC236}">
                <a16:creationId xmlns:a16="http://schemas.microsoft.com/office/drawing/2014/main" id="{8B6B900C-6B23-BD6A-AF0A-965257686A3D}"/>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Outlook</a:t>
            </a:r>
            <a:endParaRPr lang="en-US"/>
          </a:p>
        </p:txBody>
      </p:sp>
      <p:sp>
        <p:nvSpPr>
          <p:cNvPr id="43" name="Text 2">
            <a:extLst>
              <a:ext uri="{FF2B5EF4-FFF2-40B4-BE49-F238E27FC236}">
                <a16:creationId xmlns:a16="http://schemas.microsoft.com/office/drawing/2014/main" id="{2DF44B70-724F-8C6F-11C3-FF48B5B95D94}"/>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Big Market, Big Opportunity</a:t>
            </a:r>
            <a:endParaRPr lang="en-US"/>
          </a:p>
        </p:txBody>
      </p:sp>
      <p:sp>
        <p:nvSpPr>
          <p:cNvPr id="3" name="Shape 23">
            <a:extLst>
              <a:ext uri="{FF2B5EF4-FFF2-40B4-BE49-F238E27FC236}">
                <a16:creationId xmlns:a16="http://schemas.microsoft.com/office/drawing/2014/main" id="{5BCCF42B-4829-26DD-3D81-3F67EBB8202F}"/>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28" name="Text 26">
            <a:extLst>
              <a:ext uri="{FF2B5EF4-FFF2-40B4-BE49-F238E27FC236}">
                <a16:creationId xmlns:a16="http://schemas.microsoft.com/office/drawing/2014/main" id="{54D604B0-A343-4E44-DE6E-737D0B04DA3D}"/>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25</a:t>
            </a:r>
            <a:endParaRPr lang="en-US" dirty="0"/>
          </a:p>
        </p:txBody>
      </p:sp>
      <p:sp>
        <p:nvSpPr>
          <p:cNvPr id="4" name="Shape 4">
            <a:extLst>
              <a:ext uri="{FF2B5EF4-FFF2-40B4-BE49-F238E27FC236}">
                <a16:creationId xmlns:a16="http://schemas.microsoft.com/office/drawing/2014/main" id="{A513772F-A954-1E5B-6F70-ECC23A0FC4CD}"/>
              </a:ext>
            </a:extLst>
          </p:cNvPr>
          <p:cNvSpPr/>
          <p:nvPr/>
        </p:nvSpPr>
        <p:spPr>
          <a:xfrm>
            <a:off x="427638" y="1599063"/>
            <a:ext cx="2627773" cy="2352282"/>
          </a:xfrm>
          <a:prstGeom prst="rect">
            <a:avLst/>
          </a:prstGeom>
          <a:solidFill>
            <a:srgbClr val="0891B2"/>
          </a:solidFill>
          <a:ln/>
          <a:effectLst>
            <a:outerShdw blurRad="63500" dist="254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 name="Text 5">
            <a:extLst>
              <a:ext uri="{FF2B5EF4-FFF2-40B4-BE49-F238E27FC236}">
                <a16:creationId xmlns:a16="http://schemas.microsoft.com/office/drawing/2014/main" id="{155B8505-05B0-EDDF-DA4C-A0E050158DF7}"/>
              </a:ext>
            </a:extLst>
          </p:cNvPr>
          <p:cNvSpPr/>
          <p:nvPr/>
        </p:nvSpPr>
        <p:spPr>
          <a:xfrm>
            <a:off x="558000" y="1790000"/>
            <a:ext cx="2370000" cy="20116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700" b="1" kern="0" spc="150">
                <a:solidFill>
                  <a:srgbClr val="FFA400"/>
                </a:solidFill>
                <a:latin typeface="Arial"/>
                <a:cs typeface="Arial"/>
              </a:rPr>
              <a:t>TAM (Total Addressable Market)</a:t>
            </a:r>
            <a:endParaRPr lang="en-US" sz="900"/>
          </a:p>
        </p:txBody>
      </p:sp>
      <p:sp>
        <p:nvSpPr>
          <p:cNvPr id="14" name="Text 6">
            <a:extLst>
              <a:ext uri="{FF2B5EF4-FFF2-40B4-BE49-F238E27FC236}">
                <a16:creationId xmlns:a16="http://schemas.microsoft.com/office/drawing/2014/main" id="{6A990996-5B34-26A0-6639-58C37EC5E869}"/>
              </a:ext>
            </a:extLst>
          </p:cNvPr>
          <p:cNvSpPr/>
          <p:nvPr/>
        </p:nvSpPr>
        <p:spPr>
          <a:xfrm>
            <a:off x="558000" y="2470000"/>
            <a:ext cx="2370000" cy="5943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4800" b="1">
                <a:solidFill>
                  <a:srgbClr val="FFFFFF"/>
                </a:solidFill>
                <a:latin typeface="Arial Black"/>
              </a:rPr>
              <a:t>$2.2T</a:t>
            </a:r>
          </a:p>
        </p:txBody>
      </p:sp>
      <p:sp>
        <p:nvSpPr>
          <p:cNvPr id="16" name="Text 8">
            <a:extLst>
              <a:ext uri="{FF2B5EF4-FFF2-40B4-BE49-F238E27FC236}">
                <a16:creationId xmlns:a16="http://schemas.microsoft.com/office/drawing/2014/main" id="{C9A06A61-46AF-6559-93A1-D9C8DD2B7641}"/>
              </a:ext>
            </a:extLst>
          </p:cNvPr>
          <p:cNvSpPr/>
          <p:nvPr/>
        </p:nvSpPr>
        <p:spPr>
          <a:xfrm>
            <a:off x="558000" y="3610000"/>
            <a:ext cx="2370000" cy="1748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700" i="1">
                <a:solidFill>
                  <a:srgbClr val="94A3B8"/>
                </a:solidFill>
                <a:latin typeface="Arial" pitchFamily="34" charset="0"/>
                <a:cs typeface="Arial" pitchFamily="34" charset="-120"/>
                <a:hlinkClick r:id="rId3"/>
              </a:rPr>
              <a:t>FRED MSPUS Q4 </a:t>
            </a:r>
            <a:r>
              <a:rPr lang="en-US" sz="700" i="1">
                <a:solidFill>
                  <a:srgbClr val="94A3B8"/>
                </a:solidFill>
                <a:latin typeface="Arial" pitchFamily="34" charset="0"/>
                <a:cs typeface="Arial" pitchFamily="34" charset="-120"/>
              </a:rPr>
              <a:t>2025; </a:t>
            </a:r>
            <a:r>
              <a:rPr lang="en-US" sz="700" i="1">
                <a:solidFill>
                  <a:srgbClr val="94A3B8"/>
                </a:solidFill>
                <a:latin typeface="Arial" pitchFamily="34" charset="0"/>
                <a:cs typeface="Arial" pitchFamily="34" charset="-120"/>
                <a:hlinkClick r:id="rId4"/>
              </a:rPr>
              <a:t>Realtor.com </a:t>
            </a:r>
            <a:r>
              <a:rPr lang="en-US" sz="700" i="1">
                <a:solidFill>
                  <a:srgbClr val="94A3B8"/>
                </a:solidFill>
                <a:latin typeface="Arial" pitchFamily="34" charset="0"/>
                <a:cs typeface="Arial" pitchFamily="34" charset="-120"/>
              </a:rPr>
              <a:t>(2025); </a:t>
            </a:r>
            <a:r>
              <a:rPr lang="en-US" sz="700" i="1">
                <a:solidFill>
                  <a:srgbClr val="94A3B8"/>
                </a:solidFill>
                <a:latin typeface="Arial" pitchFamily="34" charset="0"/>
                <a:cs typeface="Arial" pitchFamily="34" charset="-120"/>
                <a:hlinkClick r:id="rId5"/>
              </a:rPr>
              <a:t>Census HOUST</a:t>
            </a:r>
            <a:r>
              <a:rPr lang="en-US" sz="700" i="1">
                <a:solidFill>
                  <a:srgbClr val="94A3B8"/>
                </a:solidFill>
                <a:latin typeface="Arial" pitchFamily="34" charset="0"/>
                <a:cs typeface="Arial" pitchFamily="34" charset="-120"/>
              </a:rPr>
              <a:t> (2025)</a:t>
            </a:r>
          </a:p>
        </p:txBody>
      </p:sp>
      <p:sp>
        <p:nvSpPr>
          <p:cNvPr id="17" name="TAM Desc">
            <a:extLst>
              <a:ext uri="{FF2B5EF4-FFF2-40B4-BE49-F238E27FC236}">
                <a16:creationId xmlns:a16="http://schemas.microsoft.com/office/drawing/2014/main" id="{910B498F-1D21-7316-65F1-3B28FE1CB499}"/>
              </a:ext>
            </a:extLst>
          </p:cNvPr>
          <p:cNvSpPr/>
          <p:nvPr/>
        </p:nvSpPr>
        <p:spPr>
          <a:xfrm>
            <a:off x="558000" y="3100000"/>
            <a:ext cx="2370000" cy="40000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a:solidFill>
                  <a:srgbClr val="FFFFFF"/>
                </a:solidFill>
                <a:latin typeface="Arial"/>
                <a:cs typeface="Arial"/>
              </a:rPr>
              <a:t>5.4M homes needed: 4.03M shortfall + 1.36M annual starts at $405K median price.</a:t>
            </a:r>
          </a:p>
        </p:txBody>
      </p:sp>
      <p:sp>
        <p:nvSpPr>
          <p:cNvPr id="18" name="Shape 9">
            <a:extLst>
              <a:ext uri="{FF2B5EF4-FFF2-40B4-BE49-F238E27FC236}">
                <a16:creationId xmlns:a16="http://schemas.microsoft.com/office/drawing/2014/main" id="{CE820CA7-D660-9B9E-8945-F041FA63C3A3}"/>
              </a:ext>
            </a:extLst>
          </p:cNvPr>
          <p:cNvSpPr/>
          <p:nvPr/>
        </p:nvSpPr>
        <p:spPr>
          <a:xfrm>
            <a:off x="3262456" y="1602590"/>
            <a:ext cx="2619088" cy="2345069"/>
          </a:xfrm>
          <a:prstGeom prst="rect">
            <a:avLst/>
          </a:prstGeom>
          <a:solidFill>
            <a:srgbClr val="184273"/>
          </a:solidFill>
          <a:ln/>
          <a:effectLst>
            <a:outerShdw blurRad="63500" dist="254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Text 10">
            <a:extLst>
              <a:ext uri="{FF2B5EF4-FFF2-40B4-BE49-F238E27FC236}">
                <a16:creationId xmlns:a16="http://schemas.microsoft.com/office/drawing/2014/main" id="{1D28A793-6B9B-B914-38FF-244578626A6A}"/>
              </a:ext>
            </a:extLst>
          </p:cNvPr>
          <p:cNvSpPr/>
          <p:nvPr/>
        </p:nvSpPr>
        <p:spPr>
          <a:xfrm>
            <a:off x="3392000" y="1790000"/>
            <a:ext cx="2360000" cy="20116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700" b="1" kern="0" spc="150">
                <a:solidFill>
                  <a:srgbClr val="FFA400"/>
                </a:solidFill>
                <a:latin typeface="Arial"/>
                <a:cs typeface="Arial"/>
              </a:rPr>
              <a:t>SAM (Serviceable Addressable Market)</a:t>
            </a:r>
          </a:p>
        </p:txBody>
      </p:sp>
      <p:sp>
        <p:nvSpPr>
          <p:cNvPr id="20" name="Text 11">
            <a:extLst>
              <a:ext uri="{FF2B5EF4-FFF2-40B4-BE49-F238E27FC236}">
                <a16:creationId xmlns:a16="http://schemas.microsoft.com/office/drawing/2014/main" id="{A7B99670-3263-2560-4141-CD09A6793654}"/>
              </a:ext>
            </a:extLst>
          </p:cNvPr>
          <p:cNvSpPr/>
          <p:nvPr/>
        </p:nvSpPr>
        <p:spPr>
          <a:xfrm>
            <a:off x="3392000" y="2470000"/>
            <a:ext cx="2360000" cy="5943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4800" b="1">
                <a:solidFill>
                  <a:srgbClr val="FFFFFF"/>
                </a:solidFill>
                <a:latin typeface="Arial Black"/>
                <a:ea typeface="Arial Black" pitchFamily="34" charset="-122"/>
                <a:cs typeface="Arial Black" pitchFamily="34" charset="-120"/>
              </a:rPr>
              <a:t>$36B</a:t>
            </a:r>
            <a:endParaRPr lang="en-US" sz="4800"/>
          </a:p>
        </p:txBody>
      </p:sp>
      <p:sp>
        <p:nvSpPr>
          <p:cNvPr id="22" name="Text 13">
            <a:extLst>
              <a:ext uri="{FF2B5EF4-FFF2-40B4-BE49-F238E27FC236}">
                <a16:creationId xmlns:a16="http://schemas.microsoft.com/office/drawing/2014/main" id="{21DDC28E-4173-15ED-89D5-1F6BF5D58D94}"/>
              </a:ext>
            </a:extLst>
          </p:cNvPr>
          <p:cNvSpPr/>
          <p:nvPr/>
        </p:nvSpPr>
        <p:spPr>
          <a:xfrm>
            <a:off x="3392000" y="3610000"/>
            <a:ext cx="2360000" cy="16459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700" i="1">
                <a:solidFill>
                  <a:srgbClr val="94A3B8"/>
                </a:solidFill>
                <a:latin typeface="Arial" pitchFamily="34" charset="0"/>
                <a:ea typeface="Arial" pitchFamily="34" charset="-122"/>
                <a:cs typeface="Arial" pitchFamily="34" charset="-120"/>
                <a:hlinkClick r:id="rId6"/>
              </a:rPr>
              <a:t>Custom Market Insights </a:t>
            </a:r>
            <a:r>
              <a:rPr lang="en-US" sz="700" i="1">
                <a:solidFill>
                  <a:srgbClr val="94A3B8"/>
                </a:solidFill>
                <a:latin typeface="Arial" pitchFamily="34" charset="0"/>
                <a:ea typeface="Arial" pitchFamily="34" charset="-122"/>
                <a:cs typeface="Arial" pitchFamily="34" charset="-120"/>
              </a:rPr>
              <a:t>(2024); </a:t>
            </a:r>
            <a:r>
              <a:rPr lang="en-US" sz="700" i="1">
                <a:solidFill>
                  <a:srgbClr val="94A3B8"/>
                </a:solidFill>
                <a:latin typeface="Arial" pitchFamily="34" charset="0"/>
                <a:ea typeface="Arial" pitchFamily="34" charset="-122"/>
                <a:cs typeface="Arial" pitchFamily="34" charset="-120"/>
                <a:hlinkClick r:id="rId7"/>
              </a:rPr>
              <a:t>Census MHS</a:t>
            </a:r>
            <a:r>
              <a:rPr lang="en-US" sz="700" i="1">
                <a:solidFill>
                  <a:srgbClr val="94A3B8"/>
                </a:solidFill>
                <a:latin typeface="Arial" pitchFamily="34" charset="0"/>
                <a:ea typeface="Arial" pitchFamily="34" charset="-122"/>
                <a:cs typeface="Arial" pitchFamily="34" charset="-120"/>
              </a:rPr>
              <a:t> (2024)</a:t>
            </a:r>
            <a:endParaRPr lang="en-US" sz="700"/>
          </a:p>
        </p:txBody>
      </p:sp>
      <p:sp>
        <p:nvSpPr>
          <p:cNvPr id="23" name="SAM Desc">
            <a:extLst>
              <a:ext uri="{FF2B5EF4-FFF2-40B4-BE49-F238E27FC236}">
                <a16:creationId xmlns:a16="http://schemas.microsoft.com/office/drawing/2014/main" id="{4212DE4A-8E08-6E43-B908-40D1E5291576}"/>
              </a:ext>
            </a:extLst>
          </p:cNvPr>
          <p:cNvSpPr/>
          <p:nvPr/>
        </p:nvSpPr>
        <p:spPr>
          <a:xfrm>
            <a:off x="3392000" y="3100000"/>
            <a:ext cx="2360000" cy="40000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a:solidFill>
                  <a:srgbClr val="FFFFFF"/>
                </a:solidFill>
                <a:latin typeface="Arial"/>
                <a:cs typeface="Arial"/>
              </a:rPr>
              <a:t>~103K manufactured homes shipped in 2024. The prefab segment BOXABL competes in.</a:t>
            </a:r>
          </a:p>
        </p:txBody>
      </p:sp>
      <p:sp>
        <p:nvSpPr>
          <p:cNvPr id="24" name="Shape 9">
            <a:extLst>
              <a:ext uri="{FF2B5EF4-FFF2-40B4-BE49-F238E27FC236}">
                <a16:creationId xmlns:a16="http://schemas.microsoft.com/office/drawing/2014/main" id="{05911A79-AE45-0CA1-3B45-CA8AA2DFB0BC}"/>
              </a:ext>
            </a:extLst>
          </p:cNvPr>
          <p:cNvSpPr/>
          <p:nvPr/>
        </p:nvSpPr>
        <p:spPr>
          <a:xfrm>
            <a:off x="6085477" y="1599062"/>
            <a:ext cx="2627175" cy="2349530"/>
          </a:xfrm>
          <a:prstGeom prst="rect">
            <a:avLst/>
          </a:prstGeom>
          <a:solidFill>
            <a:srgbClr val="FF4830"/>
          </a:solidFill>
          <a:ln/>
          <a:effectLst>
            <a:outerShdw blurRad="63500" dist="254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5" name="Text 11">
            <a:extLst>
              <a:ext uri="{FF2B5EF4-FFF2-40B4-BE49-F238E27FC236}">
                <a16:creationId xmlns:a16="http://schemas.microsoft.com/office/drawing/2014/main" id="{454C7D5A-CFD9-04EF-0EF6-E444E5842B10}"/>
              </a:ext>
            </a:extLst>
          </p:cNvPr>
          <p:cNvSpPr/>
          <p:nvPr/>
        </p:nvSpPr>
        <p:spPr>
          <a:xfrm>
            <a:off x="6215000" y="2470000"/>
            <a:ext cx="2370000" cy="5943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4800" b="1">
                <a:solidFill>
                  <a:srgbClr val="FFFFFF"/>
                </a:solidFill>
                <a:latin typeface="Arial Black"/>
                <a:ea typeface="Arial Black" pitchFamily="34" charset="-122"/>
                <a:cs typeface="Arial Black" pitchFamily="34" charset="-120"/>
              </a:rPr>
              <a:t>~$1B</a:t>
            </a:r>
            <a:endParaRPr lang="en-US" sz="4800"/>
          </a:p>
          <a:p>
            <a:pPr marL="0" indent="0">
              <a:buNone/>
            </a:pPr>
            <a:r>
              <a:rPr lang="en-US" sz="1400" b="1">
                <a:solidFill>
                  <a:srgbClr val="FFA400"/>
                </a:solidFill>
                <a:latin typeface="Arial"/>
                <a:cs typeface="Arial"/>
              </a:rPr>
              <a:t>5,000 Homes / Year</a:t>
            </a:r>
          </a:p>
        </p:txBody>
      </p:sp>
      <p:sp>
        <p:nvSpPr>
          <p:cNvPr id="26" name="Text 13">
            <a:extLst>
              <a:ext uri="{FF2B5EF4-FFF2-40B4-BE49-F238E27FC236}">
                <a16:creationId xmlns:a16="http://schemas.microsoft.com/office/drawing/2014/main" id="{4E1BD9D4-5C2C-87A4-5299-5175039F66E0}"/>
              </a:ext>
            </a:extLst>
          </p:cNvPr>
          <p:cNvSpPr/>
          <p:nvPr/>
        </p:nvSpPr>
        <p:spPr>
          <a:xfrm>
            <a:off x="6215000" y="3610000"/>
            <a:ext cx="2370000" cy="16459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700" i="1">
                <a:solidFill>
                  <a:srgbClr val="94A3B8"/>
                </a:solidFill>
                <a:latin typeface="Arial"/>
                <a:cs typeface="Arial"/>
              </a:rPr>
              <a:t>BOXABL Investor Presentation (2026)</a:t>
            </a:r>
            <a:endParaRPr lang="en-US"/>
          </a:p>
        </p:txBody>
      </p:sp>
      <p:sp>
        <p:nvSpPr>
          <p:cNvPr id="31" name="SOM Desc">
            <a:extLst>
              <a:ext uri="{FF2B5EF4-FFF2-40B4-BE49-F238E27FC236}">
                <a16:creationId xmlns:a16="http://schemas.microsoft.com/office/drawing/2014/main" id="{F8958192-30B0-59C4-5CA8-7AC8F7E809DC}"/>
              </a:ext>
            </a:extLst>
          </p:cNvPr>
          <p:cNvSpPr/>
          <p:nvPr/>
        </p:nvSpPr>
        <p:spPr>
          <a:xfrm>
            <a:off x="6215000" y="3220000"/>
            <a:ext cx="2370000" cy="30000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a:solidFill>
                  <a:srgbClr val="FFFFFF"/>
                </a:solidFill>
                <a:latin typeface="Arial"/>
                <a:cs typeface="Arial"/>
              </a:rPr>
              <a:t>BOXABL single-factory capacity at scale. ~$175K avg. turnkey price per home.</a:t>
            </a:r>
          </a:p>
        </p:txBody>
      </p:sp>
      <p:sp>
        <p:nvSpPr>
          <p:cNvPr id="33" name="Text 10">
            <a:extLst>
              <a:ext uri="{FF2B5EF4-FFF2-40B4-BE49-F238E27FC236}">
                <a16:creationId xmlns:a16="http://schemas.microsoft.com/office/drawing/2014/main" id="{18359241-101E-745E-DD8B-EBF226ACA9B4}"/>
              </a:ext>
            </a:extLst>
          </p:cNvPr>
          <p:cNvSpPr/>
          <p:nvPr/>
        </p:nvSpPr>
        <p:spPr>
          <a:xfrm>
            <a:off x="6215000" y="1790000"/>
            <a:ext cx="2370000" cy="20116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700" b="1" kern="0" spc="150">
                <a:solidFill>
                  <a:srgbClr val="FFA400"/>
                </a:solidFill>
                <a:latin typeface="Arial"/>
                <a:cs typeface="Arial"/>
              </a:rPr>
              <a:t>SOM (Serviceable Obtainable Market)</a:t>
            </a:r>
            <a:endParaRPr lang="en-US"/>
          </a:p>
        </p:txBody>
      </p:sp>
      <p:sp>
        <p:nvSpPr>
          <p:cNvPr id="34" name="TextBox 1">
            <a:extLst>
              <a:ext uri="{FF2B5EF4-FFF2-40B4-BE49-F238E27FC236}">
                <a16:creationId xmlns:a16="http://schemas.microsoft.com/office/drawing/2014/main" id="{E336A09A-9FF2-BD73-2268-049821D005E2}"/>
              </a:ext>
            </a:extLst>
          </p:cNvPr>
          <p:cNvSpPr txBox="1"/>
          <p:nvPr/>
        </p:nvSpPr>
        <p:spPr>
          <a:xfrm>
            <a:off x="2496307" y="2417861"/>
            <a:ext cx="46495" cy="307777"/>
          </a:xfrm>
          <a:prstGeom prst="rect">
            <a:avLst/>
          </a:prstGeom>
          <a:noFill/>
        </p:spPr>
        <p:txBody>
          <a:bodyPr wrap="square"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a:solidFill>
                  <a:schemeClr val="bg1"/>
                </a:solidFill>
              </a:rPr>
              <a:t> </a:t>
            </a:r>
          </a:p>
        </p:txBody>
      </p:sp>
      <p:sp>
        <p:nvSpPr>
          <p:cNvPr id="36" name="TextBox 4">
            <a:extLst>
              <a:ext uri="{FF2B5EF4-FFF2-40B4-BE49-F238E27FC236}">
                <a16:creationId xmlns:a16="http://schemas.microsoft.com/office/drawing/2014/main" id="{D38F6DEF-0326-575D-EF36-12570A849E11}"/>
              </a:ext>
            </a:extLst>
          </p:cNvPr>
          <p:cNvSpPr txBox="1"/>
          <p:nvPr/>
        </p:nvSpPr>
        <p:spPr>
          <a:xfrm>
            <a:off x="391470" y="869241"/>
            <a:ext cx="8612530"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latin typeface="Arial"/>
                <a:cs typeface="Arial"/>
              </a:rPr>
              <a:t>A $2.2T total demand driven by a 4M+ home deficit, and 1.36M annual starts. BOXABL targets the prefab segment.</a:t>
            </a:r>
            <a:endParaRPr lang="en-US">
              <a:latin typeface="Arial"/>
              <a:cs typeface="Arial"/>
            </a:endParaRPr>
          </a:p>
        </p:txBody>
      </p:sp>
      <p:sp>
        <p:nvSpPr>
          <p:cNvPr id="5" name="Text 24">
            <a:extLst>
              <a:ext uri="{FF2B5EF4-FFF2-40B4-BE49-F238E27FC236}">
                <a16:creationId xmlns:a16="http://schemas.microsoft.com/office/drawing/2014/main" id="{10B0DB66-8200-9005-43CA-043217080B06}"/>
              </a:ext>
            </a:extLst>
          </p:cNvPr>
          <p:cNvSpPr/>
          <p:nvPr/>
        </p:nvSpPr>
        <p:spPr>
          <a:xfrm>
            <a:off x="457200" y="4754880"/>
            <a:ext cx="6400800" cy="274320"/>
          </a:xfrm>
          <a:prstGeom prst="rect">
            <a:avLst/>
          </a:prstGeom>
          <a:noFill/>
          <a:ln/>
        </p:spPr>
        <p:txBody>
          <a:bodyPr wrap="square" lIns="0" tIns="0" rIns="0" bIns="0" rtlCol="0" anchor="ctr"/>
          <a:lstStyle/>
          <a:p>
            <a:r>
              <a:rPr lang="en-US" sz="700" dirty="0">
                <a:solidFill>
                  <a:srgbClr val="94A3B8"/>
                </a:solidFill>
                <a:latin typeface="Arial" pitchFamily="34" charset="0"/>
                <a:ea typeface="Arial" pitchFamily="34" charset="-122"/>
                <a:cs typeface="Arial" pitchFamily="34" charset="-120"/>
              </a:rPr>
              <a:t>BOXABL  |  Investor Presentation  |  April 2026  |  Source: </a:t>
            </a:r>
            <a:r>
              <a:rPr lang="en-US" sz="700" dirty="0">
                <a:solidFill>
                  <a:srgbClr val="94A3B8"/>
                </a:solidFill>
                <a:latin typeface="Arial" pitchFamily="34" charset="0"/>
                <a:ea typeface="Arial" pitchFamily="34" charset="-122"/>
                <a:cs typeface="Arial" pitchFamily="34" charset="-120"/>
                <a:hlinkClick r:id="rId8"/>
              </a:rPr>
              <a:t>2026 Economic Report of the President Released</a:t>
            </a:r>
            <a:endParaRPr lang="en-US" sz="700" dirty="0"/>
          </a:p>
        </p:txBody>
      </p:sp>
    </p:spTree>
    <p:extLst>
      <p:ext uri="{BB962C8B-B14F-4D97-AF65-F5344CB8AC3E}">
        <p14:creationId xmlns:p14="http://schemas.microsoft.com/office/powerpoint/2010/main" val="195390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C198D5D8-9203-27D0-A596-A3F693B06722}"/>
            </a:ext>
          </a:extLst>
        </p:cNvPr>
        <p:cNvGrpSpPr/>
        <p:nvPr/>
      </p:nvGrpSpPr>
      <p:grpSpPr>
        <a:xfrm>
          <a:off x="0" y="0"/>
          <a:ext cx="0" cy="0"/>
          <a:chOff x="0" y="0"/>
          <a:chExt cx="0" cy="0"/>
        </a:xfrm>
      </p:grpSpPr>
      <p:sp>
        <p:nvSpPr>
          <p:cNvPr id="32" name="Shape 0">
            <a:extLst>
              <a:ext uri="{FF2B5EF4-FFF2-40B4-BE49-F238E27FC236}">
                <a16:creationId xmlns:a16="http://schemas.microsoft.com/office/drawing/2014/main" id="{0DC0F26A-0E42-3D37-5AE3-F3BFC86D240E}"/>
              </a:ext>
            </a:extLst>
          </p:cNvPr>
          <p:cNvSpPr/>
          <p:nvPr/>
        </p:nvSpPr>
        <p:spPr>
          <a:xfrm>
            <a:off x="0" y="0"/>
            <a:ext cx="9144000" cy="45720"/>
          </a:xfrm>
          <a:prstGeom prst="rect">
            <a:avLst/>
          </a:prstGeom>
          <a:solidFill>
            <a:srgbClr val="FFA400"/>
          </a:solidFill>
          <a:ln/>
        </p:spPr>
        <p:txBody>
          <a:bodyPr/>
          <a:lstStyle/>
          <a:p>
            <a:endParaRPr lang="en-US"/>
          </a:p>
        </p:txBody>
      </p:sp>
      <p:sp>
        <p:nvSpPr>
          <p:cNvPr id="39" name="Text 1">
            <a:extLst>
              <a:ext uri="{FF2B5EF4-FFF2-40B4-BE49-F238E27FC236}">
                <a16:creationId xmlns:a16="http://schemas.microsoft.com/office/drawing/2014/main" id="{12A0C58F-CD4F-4253-0232-445CD70528D2}"/>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Digital Preparedness</a:t>
            </a:r>
            <a:endParaRPr lang="en-US"/>
          </a:p>
        </p:txBody>
      </p:sp>
      <p:sp>
        <p:nvSpPr>
          <p:cNvPr id="43" name="Text 2">
            <a:extLst>
              <a:ext uri="{FF2B5EF4-FFF2-40B4-BE49-F238E27FC236}">
                <a16:creationId xmlns:a16="http://schemas.microsoft.com/office/drawing/2014/main" id="{75B0C0CF-8538-5848-7CAE-B4C40F7D1746}"/>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AI is the 3rd Industrial Revolution</a:t>
            </a:r>
            <a:endParaRPr lang="en-US"/>
          </a:p>
        </p:txBody>
      </p:sp>
      <p:sp>
        <p:nvSpPr>
          <p:cNvPr id="3" name="Shape 23">
            <a:extLst>
              <a:ext uri="{FF2B5EF4-FFF2-40B4-BE49-F238E27FC236}">
                <a16:creationId xmlns:a16="http://schemas.microsoft.com/office/drawing/2014/main" id="{7EF09AF0-32E8-0619-95C5-AE315455EB62}"/>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28" name="Text 26">
            <a:extLst>
              <a:ext uri="{FF2B5EF4-FFF2-40B4-BE49-F238E27FC236}">
                <a16:creationId xmlns:a16="http://schemas.microsoft.com/office/drawing/2014/main" id="{9C8A99CB-229C-4C39-DB6E-F0E580127004}"/>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26</a:t>
            </a:r>
            <a:endParaRPr lang="en-US" dirty="0"/>
          </a:p>
        </p:txBody>
      </p:sp>
      <p:sp>
        <p:nvSpPr>
          <p:cNvPr id="4" name="TextBox 3">
            <a:extLst>
              <a:ext uri="{FF2B5EF4-FFF2-40B4-BE49-F238E27FC236}">
                <a16:creationId xmlns:a16="http://schemas.microsoft.com/office/drawing/2014/main" id="{C0305E3F-FEDE-51C1-76F7-6FB0B3FA0B47}"/>
              </a:ext>
            </a:extLst>
          </p:cNvPr>
          <p:cNvSpPr txBox="1"/>
          <p:nvPr/>
        </p:nvSpPr>
        <p:spPr>
          <a:xfrm>
            <a:off x="391470" y="869241"/>
            <a:ext cx="903775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This will be the first time in history that the cost of goods and services is not based on a formula of the price of human labor.</a:t>
            </a:r>
            <a:br>
              <a:rPr lang="en-US" sz="1100">
                <a:latin typeface="Arial"/>
                <a:cs typeface="Arial"/>
              </a:rPr>
            </a:br>
            <a:r>
              <a:rPr lang="en-US" sz="1100">
                <a:latin typeface="Arial"/>
                <a:cs typeface="Arial"/>
              </a:rPr>
              <a:t>Physical tech companies, and especially makers of big things, like BOXABL, are best positioned to take advantage of the revolution.</a:t>
            </a:r>
          </a:p>
        </p:txBody>
      </p:sp>
      <p:pic>
        <p:nvPicPr>
          <p:cNvPr id="26" name="Picture 25">
            <a:extLst>
              <a:ext uri="{FF2B5EF4-FFF2-40B4-BE49-F238E27FC236}">
                <a16:creationId xmlns:a16="http://schemas.microsoft.com/office/drawing/2014/main" id="{80E40DB1-AA01-53F4-98B6-D67A23DDF597}"/>
              </a:ext>
            </a:extLst>
          </p:cNvPr>
          <p:cNvPicPr>
            <a:picLocks noChangeAspect="1"/>
          </p:cNvPicPr>
          <p:nvPr/>
        </p:nvPicPr>
        <p:blipFill>
          <a:blip r:embed="rId3"/>
          <a:stretch>
            <a:fillRect/>
          </a:stretch>
        </p:blipFill>
        <p:spPr>
          <a:xfrm>
            <a:off x="420571" y="1525858"/>
            <a:ext cx="8302857" cy="3137583"/>
          </a:xfrm>
          <a:prstGeom prst="rect">
            <a:avLst/>
          </a:prstGeom>
        </p:spPr>
      </p:pic>
      <p:sp>
        <p:nvSpPr>
          <p:cNvPr id="33" name="TextBox 32">
            <a:extLst>
              <a:ext uri="{FF2B5EF4-FFF2-40B4-BE49-F238E27FC236}">
                <a16:creationId xmlns:a16="http://schemas.microsoft.com/office/drawing/2014/main" id="{AFF50C38-4A88-502D-E262-43AD1EF775A4}"/>
              </a:ext>
            </a:extLst>
          </p:cNvPr>
          <p:cNvSpPr txBox="1"/>
          <p:nvPr/>
        </p:nvSpPr>
        <p:spPr>
          <a:xfrm>
            <a:off x="3747154" y="1282635"/>
            <a:ext cx="164969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rgbClr val="FFA400"/>
                </a:solidFill>
                <a:latin typeface="Arial Black" panose="020B0604020202020204" pitchFamily="34" charset="0"/>
                <a:cs typeface="Arial Black" panose="020B0604020202020204" pitchFamily="34" charset="0"/>
              </a:rPr>
              <a:t>AI-NATIVE</a:t>
            </a:r>
          </a:p>
        </p:txBody>
      </p:sp>
      <p:sp>
        <p:nvSpPr>
          <p:cNvPr id="36" name="Rectangle 35">
            <a:extLst>
              <a:ext uri="{FF2B5EF4-FFF2-40B4-BE49-F238E27FC236}">
                <a16:creationId xmlns:a16="http://schemas.microsoft.com/office/drawing/2014/main" id="{D1BAA765-CCC8-D661-453D-B4943EE2A03D}"/>
              </a:ext>
            </a:extLst>
          </p:cNvPr>
          <p:cNvSpPr/>
          <p:nvPr/>
        </p:nvSpPr>
        <p:spPr>
          <a:xfrm>
            <a:off x="457732" y="1565762"/>
            <a:ext cx="8228533" cy="201297"/>
          </a:xfrm>
          <a:prstGeom prst="rect">
            <a:avLst/>
          </a:prstGeom>
          <a:solidFill>
            <a:srgbClr val="FFA4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A400"/>
              </a:solidFill>
            </a:endParaRPr>
          </a:p>
        </p:txBody>
      </p:sp>
      <p:sp>
        <p:nvSpPr>
          <p:cNvPr id="2" name="Text 24">
            <a:extLst>
              <a:ext uri="{FF2B5EF4-FFF2-40B4-BE49-F238E27FC236}">
                <a16:creationId xmlns:a16="http://schemas.microsoft.com/office/drawing/2014/main" id="{756D8ACE-11D1-1060-8AE7-DA66E446FE9E}"/>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a:t>
            </a:r>
            <a:endParaRPr lang="en-US" sz="700"/>
          </a:p>
        </p:txBody>
      </p:sp>
    </p:spTree>
    <p:extLst>
      <p:ext uri="{BB962C8B-B14F-4D97-AF65-F5344CB8AC3E}">
        <p14:creationId xmlns:p14="http://schemas.microsoft.com/office/powerpoint/2010/main" val="29597128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3B9AED8F-0697-BC71-D1B5-DD7E8DB32B94}"/>
            </a:ext>
          </a:extLst>
        </p:cNvPr>
        <p:cNvGrpSpPr/>
        <p:nvPr/>
      </p:nvGrpSpPr>
      <p:grpSpPr>
        <a:xfrm>
          <a:off x="0" y="0"/>
          <a:ext cx="0" cy="0"/>
          <a:chOff x="0" y="0"/>
          <a:chExt cx="0" cy="0"/>
        </a:xfrm>
      </p:grpSpPr>
      <p:sp>
        <p:nvSpPr>
          <p:cNvPr id="10" name="Shape 0">
            <a:extLst>
              <a:ext uri="{FF2B5EF4-FFF2-40B4-BE49-F238E27FC236}">
                <a16:creationId xmlns:a16="http://schemas.microsoft.com/office/drawing/2014/main" id="{94AA4755-20A8-8F41-56D0-897EE734864B}"/>
              </a:ext>
            </a:extLst>
          </p:cNvPr>
          <p:cNvSpPr/>
          <p:nvPr/>
        </p:nvSpPr>
        <p:spPr>
          <a:xfrm>
            <a:off x="0" y="0"/>
            <a:ext cx="9144000" cy="54864"/>
          </a:xfrm>
          <a:prstGeom prst="rect">
            <a:avLst/>
          </a:prstGeom>
          <a:solidFill>
            <a:srgbClr val="FFA400"/>
          </a:solidFill>
          <a:ln/>
        </p:spPr>
        <p:txBody>
          <a:bodyPr/>
          <a:lstStyle/>
          <a:p>
            <a:endParaRPr lang="en-US"/>
          </a:p>
        </p:txBody>
      </p:sp>
      <p:sp>
        <p:nvSpPr>
          <p:cNvPr id="12" name="Text 2">
            <a:extLst>
              <a:ext uri="{FF2B5EF4-FFF2-40B4-BE49-F238E27FC236}">
                <a16:creationId xmlns:a16="http://schemas.microsoft.com/office/drawing/2014/main" id="{F085E9DC-60CC-8F5B-5F85-41836AED6A29}"/>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Business Lines</a:t>
            </a:r>
          </a:p>
        </p:txBody>
      </p:sp>
      <p:sp>
        <p:nvSpPr>
          <p:cNvPr id="11" name="Shape 23">
            <a:extLst>
              <a:ext uri="{FF2B5EF4-FFF2-40B4-BE49-F238E27FC236}">
                <a16:creationId xmlns:a16="http://schemas.microsoft.com/office/drawing/2014/main" id="{4A26C499-62A3-2423-4B3C-DF3B3E831B39}"/>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4" name="Text 1">
            <a:extLst>
              <a:ext uri="{FF2B5EF4-FFF2-40B4-BE49-F238E27FC236}">
                <a16:creationId xmlns:a16="http://schemas.microsoft.com/office/drawing/2014/main" id="{AF1BF15D-C5A1-6A69-2DA0-7B27C96B1BCE}"/>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Outlook</a:t>
            </a:r>
            <a:endParaRPr lang="en-US"/>
          </a:p>
        </p:txBody>
      </p:sp>
      <p:sp>
        <p:nvSpPr>
          <p:cNvPr id="5" name="Rectangle 4">
            <a:extLst>
              <a:ext uri="{FF2B5EF4-FFF2-40B4-BE49-F238E27FC236}">
                <a16:creationId xmlns:a16="http://schemas.microsoft.com/office/drawing/2014/main" id="{A2760C68-6D5D-0A05-EDA1-31F0A6B0E8B0}"/>
              </a:ext>
            </a:extLst>
          </p:cNvPr>
          <p:cNvSpPr/>
          <p:nvPr/>
        </p:nvSpPr>
        <p:spPr>
          <a:xfrm>
            <a:off x="457731" y="1655623"/>
            <a:ext cx="4009314" cy="2887497"/>
          </a:xfrm>
          <a:prstGeom prst="rect">
            <a:avLst/>
          </a:prstGeom>
          <a:solidFill>
            <a:srgbClr val="18427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616E28BE-74F2-2958-C9A6-A96089E191FC}"/>
              </a:ext>
            </a:extLst>
          </p:cNvPr>
          <p:cNvSpPr/>
          <p:nvPr/>
        </p:nvSpPr>
        <p:spPr>
          <a:xfrm>
            <a:off x="4676950" y="1655625"/>
            <a:ext cx="4009314" cy="2887497"/>
          </a:xfrm>
          <a:prstGeom prst="rect">
            <a:avLst/>
          </a:prstGeom>
          <a:solidFill>
            <a:srgbClr val="18427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 name="TextBox 8">
            <a:extLst>
              <a:ext uri="{FF2B5EF4-FFF2-40B4-BE49-F238E27FC236}">
                <a16:creationId xmlns:a16="http://schemas.microsoft.com/office/drawing/2014/main" id="{C43B0770-8370-2872-E147-8C0D4AC1153D}"/>
              </a:ext>
            </a:extLst>
          </p:cNvPr>
          <p:cNvSpPr txBox="1"/>
          <p:nvPr/>
        </p:nvSpPr>
        <p:spPr>
          <a:xfrm>
            <a:off x="391470" y="869241"/>
            <a:ext cx="86125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Lower-margin physical product is the carrier for recurring higher-margin services. </a:t>
            </a:r>
            <a:endParaRPr lang="en-US">
              <a:latin typeface="Arial"/>
              <a:cs typeface="Arial"/>
            </a:endParaRPr>
          </a:p>
        </p:txBody>
      </p:sp>
      <p:sp>
        <p:nvSpPr>
          <p:cNvPr id="14" name="Text 2">
            <a:extLst>
              <a:ext uri="{FF2B5EF4-FFF2-40B4-BE49-F238E27FC236}">
                <a16:creationId xmlns:a16="http://schemas.microsoft.com/office/drawing/2014/main" id="{A7308769-70A1-7FD9-D911-D1C0CAF1E3F2}"/>
              </a:ext>
            </a:extLst>
          </p:cNvPr>
          <p:cNvSpPr/>
          <p:nvPr/>
        </p:nvSpPr>
        <p:spPr>
          <a:xfrm>
            <a:off x="544323" y="1855191"/>
            <a:ext cx="3836127" cy="411480"/>
          </a:xfrm>
          <a:prstGeom prst="rect">
            <a:avLst/>
          </a:prstGeom>
          <a:noFill/>
          <a:ln/>
        </p:spPr>
        <p:txBody>
          <a:bodyPr wrap="square" lIns="0" tIns="0" rIns="0" bIns="0" rtlCol="0" anchor="ctr"/>
          <a:lstStyle/>
          <a:p>
            <a:pPr algn="ctr"/>
            <a:r>
              <a:rPr lang="en-US" sz="2000" b="1">
                <a:solidFill>
                  <a:srgbClr val="FFA400"/>
                </a:solidFill>
                <a:latin typeface="Arial Black"/>
              </a:rPr>
              <a:t>BUSINESS LINES</a:t>
            </a:r>
          </a:p>
        </p:txBody>
      </p:sp>
      <p:sp>
        <p:nvSpPr>
          <p:cNvPr id="15" name="Text 2">
            <a:extLst>
              <a:ext uri="{FF2B5EF4-FFF2-40B4-BE49-F238E27FC236}">
                <a16:creationId xmlns:a16="http://schemas.microsoft.com/office/drawing/2014/main" id="{70DD30D9-A1E4-5DDC-FC6B-E7F49DB0A7A4}"/>
              </a:ext>
            </a:extLst>
          </p:cNvPr>
          <p:cNvSpPr/>
          <p:nvPr/>
        </p:nvSpPr>
        <p:spPr>
          <a:xfrm>
            <a:off x="4719269" y="1860851"/>
            <a:ext cx="3924675" cy="411480"/>
          </a:xfrm>
          <a:prstGeom prst="rect">
            <a:avLst/>
          </a:prstGeom>
          <a:noFill/>
          <a:ln/>
        </p:spPr>
        <p:txBody>
          <a:bodyPr wrap="square" lIns="0" tIns="0" rIns="0" bIns="0" rtlCol="0" anchor="ctr"/>
          <a:lstStyle/>
          <a:p>
            <a:pPr algn="ctr"/>
            <a:r>
              <a:rPr lang="en-US" sz="2000" b="1">
                <a:solidFill>
                  <a:srgbClr val="FFA400"/>
                </a:solidFill>
                <a:latin typeface="Arial Black"/>
              </a:rPr>
              <a:t>SERVICES</a:t>
            </a:r>
          </a:p>
        </p:txBody>
      </p:sp>
      <p:sp>
        <p:nvSpPr>
          <p:cNvPr id="35" name="Rectangle 34">
            <a:extLst>
              <a:ext uri="{FF2B5EF4-FFF2-40B4-BE49-F238E27FC236}">
                <a16:creationId xmlns:a16="http://schemas.microsoft.com/office/drawing/2014/main" id="{364E424C-0F9B-5DB3-65A9-06DEBCC571B1}"/>
              </a:ext>
            </a:extLst>
          </p:cNvPr>
          <p:cNvSpPr/>
          <p:nvPr/>
        </p:nvSpPr>
        <p:spPr>
          <a:xfrm>
            <a:off x="457730" y="1442853"/>
            <a:ext cx="8228533" cy="212771"/>
          </a:xfrm>
          <a:prstGeom prst="rect">
            <a:avLst/>
          </a:prstGeom>
          <a:solidFill>
            <a:srgbClr val="FFA4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A400"/>
              </a:solidFill>
            </a:endParaRPr>
          </a:p>
        </p:txBody>
      </p:sp>
      <p:sp>
        <p:nvSpPr>
          <p:cNvPr id="36" name="TextBox 35">
            <a:extLst>
              <a:ext uri="{FF2B5EF4-FFF2-40B4-BE49-F238E27FC236}">
                <a16:creationId xmlns:a16="http://schemas.microsoft.com/office/drawing/2014/main" id="{42A0FC58-A44C-2D36-B700-BE0A57AC14AA}"/>
              </a:ext>
            </a:extLst>
          </p:cNvPr>
          <p:cNvSpPr txBox="1"/>
          <p:nvPr/>
        </p:nvSpPr>
        <p:spPr>
          <a:xfrm>
            <a:off x="3747152" y="1159726"/>
            <a:ext cx="164969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rgbClr val="FFA400"/>
                </a:solidFill>
                <a:latin typeface="Arial Black" panose="020B0604020202020204" pitchFamily="34" charset="0"/>
                <a:cs typeface="Arial Black" panose="020B0604020202020204" pitchFamily="34" charset="0"/>
              </a:rPr>
              <a:t>LINK</a:t>
            </a:r>
          </a:p>
        </p:txBody>
      </p:sp>
      <p:sp>
        <p:nvSpPr>
          <p:cNvPr id="2" name="TextBox 1">
            <a:extLst>
              <a:ext uri="{FF2B5EF4-FFF2-40B4-BE49-F238E27FC236}">
                <a16:creationId xmlns:a16="http://schemas.microsoft.com/office/drawing/2014/main" id="{880AE4F7-B771-12DE-4D31-C2C9646A3775}"/>
              </a:ext>
            </a:extLst>
          </p:cNvPr>
          <p:cNvSpPr txBox="1"/>
          <p:nvPr/>
        </p:nvSpPr>
        <p:spPr>
          <a:xfrm>
            <a:off x="5975662" y="2473506"/>
            <a:ext cx="2144614"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lumMod val="85000"/>
                  </a:schemeClr>
                </a:solidFill>
                <a:latin typeface="Arial" panose="020B0604020202020204" pitchFamily="34" charset="0"/>
                <a:cs typeface="Arial" panose="020B0604020202020204" pitchFamily="34" charset="0"/>
              </a:rPr>
              <a:t>- Mortgage Fee</a:t>
            </a:r>
            <a:br>
              <a:rPr lang="en-US" sz="1400">
                <a:solidFill>
                  <a:schemeClr val="bg1">
                    <a:lumMod val="85000"/>
                  </a:schemeClr>
                </a:solidFill>
                <a:latin typeface="Arial" panose="020B0604020202020204" pitchFamily="34" charset="0"/>
                <a:cs typeface="Arial" panose="020B0604020202020204" pitchFamily="34" charset="0"/>
              </a:rPr>
            </a:br>
            <a:r>
              <a:rPr lang="en-US" sz="1400">
                <a:solidFill>
                  <a:schemeClr val="bg1">
                    <a:lumMod val="85000"/>
                  </a:schemeClr>
                </a:solidFill>
                <a:latin typeface="Arial" panose="020B0604020202020204" pitchFamily="34" charset="0"/>
                <a:cs typeface="Arial" panose="020B0604020202020204" pitchFamily="34" charset="0"/>
              </a:rPr>
              <a:t>- SaaS</a:t>
            </a:r>
            <a:br>
              <a:rPr lang="en-US" sz="1400">
                <a:solidFill>
                  <a:schemeClr val="bg1">
                    <a:lumMod val="85000"/>
                  </a:schemeClr>
                </a:solidFill>
                <a:latin typeface="Arial" panose="020B0604020202020204" pitchFamily="34" charset="0"/>
                <a:cs typeface="Arial" panose="020B0604020202020204" pitchFamily="34" charset="0"/>
              </a:rPr>
            </a:br>
            <a:r>
              <a:rPr lang="en-US" sz="1400">
                <a:solidFill>
                  <a:schemeClr val="bg1">
                    <a:lumMod val="85000"/>
                  </a:schemeClr>
                </a:solidFill>
                <a:latin typeface="Arial" panose="020B0604020202020204" pitchFamily="34" charset="0"/>
                <a:cs typeface="Arial" panose="020B0604020202020204" pitchFamily="34" charset="0"/>
              </a:rPr>
              <a:t>- Insurance</a:t>
            </a:r>
            <a:br>
              <a:rPr lang="en-US" sz="1400">
                <a:solidFill>
                  <a:schemeClr val="bg1">
                    <a:lumMod val="85000"/>
                  </a:schemeClr>
                </a:solidFill>
                <a:latin typeface="Arial" panose="020B0604020202020204" pitchFamily="34" charset="0"/>
                <a:cs typeface="Arial" panose="020B0604020202020204" pitchFamily="34" charset="0"/>
              </a:rPr>
            </a:br>
            <a:r>
              <a:rPr lang="en-US" sz="1400">
                <a:solidFill>
                  <a:schemeClr val="bg1">
                    <a:lumMod val="85000"/>
                  </a:schemeClr>
                </a:solidFill>
                <a:latin typeface="Arial" panose="020B0604020202020204" pitchFamily="34" charset="0"/>
                <a:cs typeface="Arial" panose="020B0604020202020204" pitchFamily="34" charset="0"/>
              </a:rPr>
              <a:t>- Extended Warranties</a:t>
            </a:r>
          </a:p>
          <a:p>
            <a:r>
              <a:rPr lang="en-US" sz="1400">
                <a:solidFill>
                  <a:schemeClr val="bg1">
                    <a:lumMod val="85000"/>
                  </a:schemeClr>
                </a:solidFill>
                <a:latin typeface="Arial" panose="020B0604020202020204" pitchFamily="34" charset="0"/>
                <a:cs typeface="Arial" panose="020B0604020202020204" pitchFamily="34" charset="0"/>
              </a:rPr>
              <a:t>- Maintenance</a:t>
            </a:r>
          </a:p>
        </p:txBody>
      </p:sp>
      <p:sp>
        <p:nvSpPr>
          <p:cNvPr id="3" name="TextBox 2">
            <a:extLst>
              <a:ext uri="{FF2B5EF4-FFF2-40B4-BE49-F238E27FC236}">
                <a16:creationId xmlns:a16="http://schemas.microsoft.com/office/drawing/2014/main" id="{CF6174F1-5A41-BCDC-4010-6912B96905A8}"/>
              </a:ext>
            </a:extLst>
          </p:cNvPr>
          <p:cNvSpPr txBox="1"/>
          <p:nvPr/>
        </p:nvSpPr>
        <p:spPr>
          <a:xfrm>
            <a:off x="1423399" y="2477557"/>
            <a:ext cx="2323753"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400">
                <a:solidFill>
                  <a:schemeClr val="bg1">
                    <a:lumMod val="85000"/>
                  </a:schemeClr>
                </a:solidFill>
                <a:latin typeface="Arial" panose="020B0604020202020204" pitchFamily="34" charset="0"/>
                <a:cs typeface="Arial" panose="020B0604020202020204" pitchFamily="34" charset="0"/>
              </a:rPr>
              <a:t>Homeowner</a:t>
            </a:r>
          </a:p>
          <a:p>
            <a:pPr marL="342900" indent="-342900">
              <a:buAutoNum type="arabicPeriod"/>
            </a:pPr>
            <a:r>
              <a:rPr lang="en-US" sz="1400">
                <a:solidFill>
                  <a:schemeClr val="bg1">
                    <a:lumMod val="85000"/>
                  </a:schemeClr>
                </a:solidFill>
                <a:latin typeface="Arial" panose="020B0604020202020204" pitchFamily="34" charset="0"/>
                <a:cs typeface="Arial" panose="020B0604020202020204" pitchFamily="34" charset="0"/>
              </a:rPr>
              <a:t>Small Builder</a:t>
            </a:r>
          </a:p>
          <a:p>
            <a:pPr marL="342900" indent="-342900">
              <a:buAutoNum type="arabicPeriod"/>
            </a:pPr>
            <a:r>
              <a:rPr lang="en-US" sz="1400">
                <a:solidFill>
                  <a:schemeClr val="bg1">
                    <a:lumMod val="85000"/>
                  </a:schemeClr>
                </a:solidFill>
                <a:latin typeface="Arial" panose="020B0604020202020204" pitchFamily="34" charset="0"/>
                <a:cs typeface="Arial" panose="020B0604020202020204" pitchFamily="34" charset="0"/>
              </a:rPr>
              <a:t>Developer</a:t>
            </a:r>
          </a:p>
          <a:p>
            <a:pPr marL="342900" indent="-342900">
              <a:buAutoNum type="arabicPeriod"/>
            </a:pPr>
            <a:r>
              <a:rPr lang="en-US" sz="1400">
                <a:solidFill>
                  <a:schemeClr val="bg1">
                    <a:lumMod val="85000"/>
                  </a:schemeClr>
                </a:solidFill>
                <a:latin typeface="Arial" panose="020B0604020202020204" pitchFamily="34" charset="0"/>
                <a:cs typeface="Arial" panose="020B0604020202020204" pitchFamily="34" charset="0"/>
              </a:rPr>
              <a:t>BOXABL Communities</a:t>
            </a:r>
          </a:p>
          <a:p>
            <a:pPr marL="342900" indent="-342900">
              <a:buAutoNum type="arabicPeriod"/>
            </a:pPr>
            <a:r>
              <a:rPr lang="en-US" sz="1400">
                <a:solidFill>
                  <a:schemeClr val="bg1">
                    <a:lumMod val="85000"/>
                  </a:schemeClr>
                </a:solidFill>
                <a:latin typeface="Arial" panose="020B0604020202020204" pitchFamily="34" charset="0"/>
                <a:cs typeface="Arial" panose="020B0604020202020204" pitchFamily="34" charset="0"/>
              </a:rPr>
              <a:t>Retail</a:t>
            </a:r>
          </a:p>
          <a:p>
            <a:pPr marL="342900" indent="-342900">
              <a:buAutoNum type="arabicPeriod"/>
            </a:pPr>
            <a:r>
              <a:rPr lang="en-US" sz="1400">
                <a:solidFill>
                  <a:schemeClr val="bg1">
                    <a:lumMod val="85000"/>
                  </a:schemeClr>
                </a:solidFill>
                <a:latin typeface="Arial" panose="020B0604020202020204" pitchFamily="34" charset="0"/>
                <a:cs typeface="Arial" panose="020B0604020202020204" pitchFamily="34" charset="0"/>
              </a:rPr>
              <a:t>Commercial</a:t>
            </a:r>
          </a:p>
          <a:p>
            <a:pPr marL="342900" indent="-342900">
              <a:buAutoNum type="arabicPeriod"/>
            </a:pPr>
            <a:r>
              <a:rPr lang="en-US" sz="1400">
                <a:solidFill>
                  <a:schemeClr val="bg1">
                    <a:lumMod val="85000"/>
                  </a:schemeClr>
                </a:solidFill>
                <a:latin typeface="Arial" panose="020B0604020202020204" pitchFamily="34" charset="0"/>
                <a:cs typeface="Arial" panose="020B0604020202020204" pitchFamily="34" charset="0"/>
              </a:rPr>
              <a:t>Public Sector</a:t>
            </a:r>
          </a:p>
        </p:txBody>
      </p:sp>
      <p:sp>
        <p:nvSpPr>
          <p:cNvPr id="6" name="Text 24">
            <a:extLst>
              <a:ext uri="{FF2B5EF4-FFF2-40B4-BE49-F238E27FC236}">
                <a16:creationId xmlns:a16="http://schemas.microsoft.com/office/drawing/2014/main" id="{777F4E69-3AE4-55B1-5CA3-F9B5E7E495A9}"/>
              </a:ext>
            </a:extLst>
          </p:cNvPr>
          <p:cNvSpPr/>
          <p:nvPr/>
        </p:nvSpPr>
        <p:spPr>
          <a:xfrm>
            <a:off x="1300509" y="2203237"/>
            <a:ext cx="2323753" cy="274320"/>
          </a:xfrm>
          <a:prstGeom prst="rect">
            <a:avLst/>
          </a:prstGeom>
          <a:noFill/>
          <a:ln/>
        </p:spPr>
        <p:txBody>
          <a:bodyPr wrap="square" lIns="0" tIns="0" rIns="0" bIns="0" rtlCol="0" anchor="ctr"/>
          <a:lstStyle/>
          <a:p>
            <a:pPr marL="0" indent="0" algn="ctr">
              <a:buNone/>
            </a:pPr>
            <a:r>
              <a:rPr lang="en-US" sz="1000" b="1">
                <a:solidFill>
                  <a:srgbClr val="0791B2"/>
                </a:solidFill>
                <a:latin typeface="Arial Black" panose="020B0604020202020204" pitchFamily="34" charset="0"/>
                <a:ea typeface="Arial" pitchFamily="34" charset="-122"/>
                <a:cs typeface="Arial Black" panose="020B0604020202020204" pitchFamily="34" charset="0"/>
              </a:rPr>
              <a:t>0-30% gross margin</a:t>
            </a:r>
            <a:endParaRPr lang="en-US" sz="1000" b="1">
              <a:solidFill>
                <a:srgbClr val="0791B2"/>
              </a:solidFill>
              <a:latin typeface="Arial Black" panose="020B0604020202020204" pitchFamily="34" charset="0"/>
              <a:cs typeface="Arial Black" panose="020B0604020202020204" pitchFamily="34" charset="0"/>
            </a:endParaRPr>
          </a:p>
        </p:txBody>
      </p:sp>
      <p:sp>
        <p:nvSpPr>
          <p:cNvPr id="7" name="Text 24">
            <a:extLst>
              <a:ext uri="{FF2B5EF4-FFF2-40B4-BE49-F238E27FC236}">
                <a16:creationId xmlns:a16="http://schemas.microsoft.com/office/drawing/2014/main" id="{387E8E48-BA0B-66E0-6F35-013A8BA45706}"/>
              </a:ext>
            </a:extLst>
          </p:cNvPr>
          <p:cNvSpPr/>
          <p:nvPr/>
        </p:nvSpPr>
        <p:spPr>
          <a:xfrm>
            <a:off x="5250844" y="2203237"/>
            <a:ext cx="2869432" cy="274320"/>
          </a:xfrm>
          <a:prstGeom prst="rect">
            <a:avLst/>
          </a:prstGeom>
          <a:noFill/>
          <a:ln/>
        </p:spPr>
        <p:txBody>
          <a:bodyPr wrap="square" lIns="0" tIns="0" rIns="0" bIns="0" rtlCol="0" anchor="ctr"/>
          <a:lstStyle/>
          <a:p>
            <a:pPr marL="0" indent="0" algn="ctr">
              <a:buNone/>
            </a:pPr>
            <a:r>
              <a:rPr lang="en-US" sz="1000" b="1">
                <a:solidFill>
                  <a:srgbClr val="0791B2"/>
                </a:solidFill>
                <a:latin typeface="Arial Black" panose="020B0604020202020204" pitchFamily="34" charset="0"/>
                <a:ea typeface="Arial" pitchFamily="34" charset="-122"/>
                <a:cs typeface="Arial Black" panose="020B0604020202020204" pitchFamily="34" charset="0"/>
              </a:rPr>
              <a:t>recurring 70-90% gross margin</a:t>
            </a:r>
            <a:endParaRPr lang="en-US" sz="1000" b="1">
              <a:solidFill>
                <a:srgbClr val="0791B2"/>
              </a:solidFill>
              <a:latin typeface="Arial Black" panose="020B0604020202020204" pitchFamily="34" charset="0"/>
              <a:cs typeface="Arial Black" panose="020B0604020202020204" pitchFamily="34" charset="0"/>
            </a:endParaRPr>
          </a:p>
        </p:txBody>
      </p:sp>
      <p:sp>
        <p:nvSpPr>
          <p:cNvPr id="16" name="Text 26">
            <a:extLst>
              <a:ext uri="{FF2B5EF4-FFF2-40B4-BE49-F238E27FC236}">
                <a16:creationId xmlns:a16="http://schemas.microsoft.com/office/drawing/2014/main" id="{DDC8A814-066A-71FE-2D38-7C88955F7B60}"/>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27</a:t>
            </a:r>
            <a:endParaRPr lang="en-US" dirty="0"/>
          </a:p>
        </p:txBody>
      </p:sp>
      <p:sp>
        <p:nvSpPr>
          <p:cNvPr id="13" name="Text 24">
            <a:extLst>
              <a:ext uri="{FF2B5EF4-FFF2-40B4-BE49-F238E27FC236}">
                <a16:creationId xmlns:a16="http://schemas.microsoft.com/office/drawing/2014/main" id="{B121277A-E48C-5816-8BB3-944D51C19AF9}"/>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a:t>
            </a:r>
            <a:endParaRPr lang="en-US" sz="700"/>
          </a:p>
        </p:txBody>
      </p:sp>
    </p:spTree>
    <p:extLst>
      <p:ext uri="{BB962C8B-B14F-4D97-AF65-F5344CB8AC3E}">
        <p14:creationId xmlns:p14="http://schemas.microsoft.com/office/powerpoint/2010/main" val="13049176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2D0B9915-DEDD-D63D-66ED-7615E7AB52C1}"/>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2A5EA3E3-A490-3A9D-8D63-4EBF46A69AAB}"/>
              </a:ext>
            </a:extLst>
          </p:cNvPr>
          <p:cNvPicPr>
            <a:picLocks noChangeAspect="1"/>
          </p:cNvPicPr>
          <p:nvPr/>
        </p:nvPicPr>
        <p:blipFill>
          <a:blip r:embed="rId3"/>
          <a:srcRect t="31734"/>
          <a:stretch>
            <a:fillRect/>
          </a:stretch>
        </p:blipFill>
        <p:spPr>
          <a:xfrm>
            <a:off x="-26895" y="3855378"/>
            <a:ext cx="4021954" cy="1544417"/>
          </a:xfrm>
          <a:prstGeom prst="rect">
            <a:avLst/>
          </a:prstGeom>
        </p:spPr>
      </p:pic>
      <p:sp>
        <p:nvSpPr>
          <p:cNvPr id="2" name="Shape 0">
            <a:extLst>
              <a:ext uri="{FF2B5EF4-FFF2-40B4-BE49-F238E27FC236}">
                <a16:creationId xmlns:a16="http://schemas.microsoft.com/office/drawing/2014/main" id="{F00E4FC0-086B-6BA6-7D68-C3BFBFDCCF6B}"/>
              </a:ext>
            </a:extLst>
          </p:cNvPr>
          <p:cNvSpPr/>
          <p:nvPr/>
        </p:nvSpPr>
        <p:spPr>
          <a:xfrm>
            <a:off x="0" y="0"/>
            <a:ext cx="9144000" cy="45720"/>
          </a:xfrm>
          <a:prstGeom prst="rect">
            <a:avLst/>
          </a:prstGeom>
          <a:solidFill>
            <a:srgbClr val="FFA400"/>
          </a:solidFill>
          <a:ln/>
        </p:spPr>
        <p:txBody>
          <a:bodyPr/>
          <a:lstStyle/>
          <a:p>
            <a:endParaRPr lang="en-US"/>
          </a:p>
        </p:txBody>
      </p:sp>
      <p:sp>
        <p:nvSpPr>
          <p:cNvPr id="58" name="Shape 23">
            <a:extLst>
              <a:ext uri="{FF2B5EF4-FFF2-40B4-BE49-F238E27FC236}">
                <a16:creationId xmlns:a16="http://schemas.microsoft.com/office/drawing/2014/main" id="{633CF2C4-605F-B349-8D4C-3EE0757CB07F}"/>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55" name="Text 1">
            <a:extLst>
              <a:ext uri="{FF2B5EF4-FFF2-40B4-BE49-F238E27FC236}">
                <a16:creationId xmlns:a16="http://schemas.microsoft.com/office/drawing/2014/main" id="{E6412B06-9AB6-A936-6376-E2A4FC507FD4}"/>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Acquisition Targets</a:t>
            </a:r>
            <a:endParaRPr lang="en-US"/>
          </a:p>
        </p:txBody>
      </p:sp>
      <p:sp>
        <p:nvSpPr>
          <p:cNvPr id="56" name="Text 2">
            <a:extLst>
              <a:ext uri="{FF2B5EF4-FFF2-40B4-BE49-F238E27FC236}">
                <a16:creationId xmlns:a16="http://schemas.microsoft.com/office/drawing/2014/main" id="{235BA98C-71F0-DDCB-F7B7-0B57EF2D7967}"/>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“Own the Stack”</a:t>
            </a:r>
            <a:endParaRPr lang="en-US"/>
          </a:p>
        </p:txBody>
      </p:sp>
      <p:sp>
        <p:nvSpPr>
          <p:cNvPr id="3" name="Text 26">
            <a:extLst>
              <a:ext uri="{FF2B5EF4-FFF2-40B4-BE49-F238E27FC236}">
                <a16:creationId xmlns:a16="http://schemas.microsoft.com/office/drawing/2014/main" id="{EB2D927C-3E58-3B63-7D85-703FEC2A3035}"/>
              </a:ext>
            </a:extLst>
          </p:cNvPr>
          <p:cNvSpPr/>
          <p:nvPr/>
        </p:nvSpPr>
        <p:spPr>
          <a:xfrm>
            <a:off x="8228532" y="4754880"/>
            <a:ext cx="458268"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28</a:t>
            </a:r>
            <a:endParaRPr lang="en-US" sz="700" dirty="0"/>
          </a:p>
        </p:txBody>
      </p:sp>
      <p:sp>
        <p:nvSpPr>
          <p:cNvPr id="33" name="TextBox 32">
            <a:extLst>
              <a:ext uri="{FF2B5EF4-FFF2-40B4-BE49-F238E27FC236}">
                <a16:creationId xmlns:a16="http://schemas.microsoft.com/office/drawing/2014/main" id="{02B519BF-6FBA-6F71-EEFD-79A92CC954BA}"/>
              </a:ext>
            </a:extLst>
          </p:cNvPr>
          <p:cNvSpPr txBox="1"/>
          <p:nvPr/>
        </p:nvSpPr>
        <p:spPr>
          <a:xfrm>
            <a:off x="391470" y="829057"/>
            <a:ext cx="3364371"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just" eaLnBrk="0" fontAlgn="base" hangingPunct="0">
              <a:spcBef>
                <a:spcPct val="0"/>
              </a:spcBef>
              <a:spcAft>
                <a:spcPct val="0"/>
              </a:spcAft>
            </a:pPr>
            <a:r>
              <a:rPr lang="en-US" altLang="en-US" sz="1200">
                <a:solidFill>
                  <a:srgbClr val="000000"/>
                </a:solidFill>
                <a:latin typeface="Arial" panose="020B0604020202020204" pitchFamily="34" charset="0"/>
                <a:cs typeface="Arial" panose="020B0604020202020204" pitchFamily="34" charset="0"/>
              </a:rPr>
              <a:t>With time and scale, opportunities arise for vertical integration to lower costs, speed up fulfillment, add value to the ecosystem, and create a strong moat. </a:t>
            </a:r>
          </a:p>
          <a:p>
            <a:pPr lvl="0" algn="just" eaLnBrk="0" fontAlgn="base" hangingPunct="0">
              <a:spcBef>
                <a:spcPct val="0"/>
              </a:spcBef>
              <a:spcAft>
                <a:spcPct val="0"/>
              </a:spcAft>
            </a:pPr>
            <a:endParaRPr lang="en-US" altLang="en-US" sz="1200">
              <a:solidFill>
                <a:srgbClr val="000000"/>
              </a:solidFill>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lang="en-US" altLang="en-US" sz="1200">
                <a:solidFill>
                  <a:srgbClr val="000000"/>
                </a:solidFill>
                <a:latin typeface="Arial" panose="020B0604020202020204" pitchFamily="34" charset="0"/>
                <a:cs typeface="Arial" panose="020B0604020202020204" pitchFamily="34" charset="0"/>
              </a:rPr>
              <a:t>                  has engineered a comprehensive building system to enable the acquisition of the relevant  supply categories to own the stack.</a:t>
            </a:r>
            <a:endParaRPr lang="en-US" altLang="en-US" sz="600">
              <a:latin typeface="Arial" panose="020B0604020202020204" pitchFamily="34" charset="0"/>
              <a:cs typeface="Arial" panose="020B0604020202020204" pitchFamily="34" charset="0"/>
            </a:endParaRPr>
          </a:p>
        </p:txBody>
      </p:sp>
      <p:pic>
        <p:nvPicPr>
          <p:cNvPr id="44" name="Picture 43">
            <a:extLst>
              <a:ext uri="{FF2B5EF4-FFF2-40B4-BE49-F238E27FC236}">
                <a16:creationId xmlns:a16="http://schemas.microsoft.com/office/drawing/2014/main" id="{4A8A2A6B-0706-5BDF-711D-FB265E6DAD95}"/>
              </a:ext>
            </a:extLst>
          </p:cNvPr>
          <p:cNvPicPr>
            <a:picLocks noChangeAspect="1"/>
          </p:cNvPicPr>
          <p:nvPr/>
        </p:nvPicPr>
        <p:blipFill>
          <a:blip r:embed="rId4"/>
          <a:srcRect l="27121" t="15991" r="27182" b="13456"/>
          <a:stretch>
            <a:fillRect/>
          </a:stretch>
        </p:blipFill>
        <p:spPr>
          <a:xfrm>
            <a:off x="3869356" y="453382"/>
            <a:ext cx="4992677" cy="4336006"/>
          </a:xfrm>
          <a:prstGeom prst="rect">
            <a:avLst/>
          </a:prstGeom>
        </p:spPr>
      </p:pic>
      <p:sp>
        <p:nvSpPr>
          <p:cNvPr id="4" name="Text 24">
            <a:extLst>
              <a:ext uri="{FF2B5EF4-FFF2-40B4-BE49-F238E27FC236}">
                <a16:creationId xmlns:a16="http://schemas.microsoft.com/office/drawing/2014/main" id="{289839F0-30AE-CB1A-0866-6A49330902CA}"/>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a:t>
            </a:r>
            <a:endParaRPr lang="en-US" sz="700"/>
          </a:p>
        </p:txBody>
      </p:sp>
      <p:pic>
        <p:nvPicPr>
          <p:cNvPr id="5" name="Picture 4">
            <a:hlinkClick r:id="rId5"/>
            <a:extLst>
              <a:ext uri="{FF2B5EF4-FFF2-40B4-BE49-F238E27FC236}">
                <a16:creationId xmlns:a16="http://schemas.microsoft.com/office/drawing/2014/main" id="{B99EDE0A-B5C1-4B40-D8BD-AC971EC72A6D}"/>
              </a:ext>
            </a:extLst>
          </p:cNvPr>
          <p:cNvPicPr>
            <a:picLocks noChangeAspect="1"/>
          </p:cNvPicPr>
          <p:nvPr/>
        </p:nvPicPr>
        <p:blipFill>
          <a:blip r:embed="rId6"/>
          <a:srcRect l="14531" t="1174" r="15540" b="-1174"/>
          <a:stretch>
            <a:fillRect/>
          </a:stretch>
        </p:blipFill>
        <p:spPr>
          <a:xfrm>
            <a:off x="1033311" y="2493789"/>
            <a:ext cx="1964240" cy="1287315"/>
          </a:xfrm>
          <a:prstGeom prst="rect">
            <a:avLst/>
          </a:prstGeom>
        </p:spPr>
      </p:pic>
      <p:sp>
        <p:nvSpPr>
          <p:cNvPr id="10" name="Rectangle 9">
            <a:extLst>
              <a:ext uri="{FF2B5EF4-FFF2-40B4-BE49-F238E27FC236}">
                <a16:creationId xmlns:a16="http://schemas.microsoft.com/office/drawing/2014/main" id="{CAA4416A-7E06-1B14-F294-62EC6687E459}"/>
              </a:ext>
            </a:extLst>
          </p:cNvPr>
          <p:cNvSpPr/>
          <p:nvPr/>
        </p:nvSpPr>
        <p:spPr>
          <a:xfrm>
            <a:off x="1033311" y="3654703"/>
            <a:ext cx="1964240" cy="201297"/>
          </a:xfrm>
          <a:prstGeom prst="rect">
            <a:avLst/>
          </a:prstGeom>
          <a:solidFill>
            <a:srgbClr val="FFA4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184273"/>
              </a:solidFill>
            </a:endParaRPr>
          </a:p>
        </p:txBody>
      </p:sp>
      <p:sp>
        <p:nvSpPr>
          <p:cNvPr id="11" name="TextBox 10">
            <a:extLst>
              <a:ext uri="{FF2B5EF4-FFF2-40B4-BE49-F238E27FC236}">
                <a16:creationId xmlns:a16="http://schemas.microsoft.com/office/drawing/2014/main" id="{08F8178F-3554-34B4-C6EE-AF1041ADB881}"/>
              </a:ext>
            </a:extLst>
          </p:cNvPr>
          <p:cNvSpPr txBox="1"/>
          <p:nvPr/>
        </p:nvSpPr>
        <p:spPr>
          <a:xfrm>
            <a:off x="1033309" y="3655323"/>
            <a:ext cx="1964239"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00">
                <a:solidFill>
                  <a:schemeClr val="bg1">
                    <a:lumMod val="50000"/>
                  </a:schemeClr>
                </a:solidFill>
                <a:latin typeface="Arial"/>
                <a:cs typeface="Arial"/>
              </a:rPr>
              <a:t>Travis Kalanick  |  Farzad  |  March 2026 </a:t>
            </a:r>
            <a:endParaRPr lang="en-US" sz="700">
              <a:solidFill>
                <a:schemeClr val="bg1">
                  <a:lumMod val="50000"/>
                </a:schemeClr>
              </a:solidFill>
            </a:endParaRPr>
          </a:p>
        </p:txBody>
      </p:sp>
      <p:pic>
        <p:nvPicPr>
          <p:cNvPr id="12" name="Picture 11">
            <a:extLst>
              <a:ext uri="{FF2B5EF4-FFF2-40B4-BE49-F238E27FC236}">
                <a16:creationId xmlns:a16="http://schemas.microsoft.com/office/drawing/2014/main" id="{6439BABA-0EC0-DE6D-032C-9CF70092EA76}"/>
              </a:ext>
            </a:extLst>
          </p:cNvPr>
          <p:cNvPicPr>
            <a:picLocks noChangeAspect="1"/>
          </p:cNvPicPr>
          <p:nvPr/>
        </p:nvPicPr>
        <p:blipFill>
          <a:blip r:embed="rId7"/>
          <a:stretch>
            <a:fillRect/>
          </a:stretch>
        </p:blipFill>
        <p:spPr>
          <a:xfrm>
            <a:off x="477867" y="1828021"/>
            <a:ext cx="705465" cy="122527"/>
          </a:xfrm>
          <a:prstGeom prst="rect">
            <a:avLst/>
          </a:prstGeom>
        </p:spPr>
      </p:pic>
      <p:pic>
        <p:nvPicPr>
          <p:cNvPr id="16" name="Picture 15">
            <a:hlinkClick r:id="rId5"/>
            <a:extLst>
              <a:ext uri="{FF2B5EF4-FFF2-40B4-BE49-F238E27FC236}">
                <a16:creationId xmlns:a16="http://schemas.microsoft.com/office/drawing/2014/main" id="{D8F8CC53-6E49-2D8A-B496-D8676FB225BF}"/>
              </a:ext>
            </a:extLst>
          </p:cNvPr>
          <p:cNvPicPr>
            <a:picLocks noChangeAspect="1"/>
          </p:cNvPicPr>
          <p:nvPr/>
        </p:nvPicPr>
        <p:blipFill>
          <a:blip r:embed="rId8"/>
          <a:stretch>
            <a:fillRect/>
          </a:stretch>
        </p:blipFill>
        <p:spPr>
          <a:xfrm>
            <a:off x="788143" y="2744784"/>
            <a:ext cx="1125948" cy="633346"/>
          </a:xfrm>
          <a:prstGeom prst="rect">
            <a:avLst/>
          </a:prstGeom>
        </p:spPr>
      </p:pic>
      <p:sp>
        <p:nvSpPr>
          <p:cNvPr id="17" name="TextBox 16">
            <a:extLst>
              <a:ext uri="{FF2B5EF4-FFF2-40B4-BE49-F238E27FC236}">
                <a16:creationId xmlns:a16="http://schemas.microsoft.com/office/drawing/2014/main" id="{4C32EB1A-AA7C-8F46-E3BF-B58C5CCFAD10}"/>
              </a:ext>
            </a:extLst>
          </p:cNvPr>
          <p:cNvSpPr txBox="1"/>
          <p:nvPr/>
        </p:nvSpPr>
        <p:spPr>
          <a:xfrm>
            <a:off x="983517" y="3242369"/>
            <a:ext cx="206382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solidFill>
                  <a:schemeClr val="bg1"/>
                </a:solidFill>
                <a:latin typeface="Arial"/>
                <a:cs typeface="Arial"/>
              </a:rPr>
              <a:t>Watch Travis</a:t>
            </a:r>
            <a:endParaRPr lang="en-US" sz="2400" b="1">
              <a:solidFill>
                <a:schemeClr val="bg1"/>
              </a:solidFill>
            </a:endParaRPr>
          </a:p>
        </p:txBody>
      </p:sp>
    </p:spTree>
    <p:extLst>
      <p:ext uri="{BB962C8B-B14F-4D97-AF65-F5344CB8AC3E}">
        <p14:creationId xmlns:p14="http://schemas.microsoft.com/office/powerpoint/2010/main" val="37871720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9C8B1E40-F3A9-313D-21E2-F6CE5E38ACA2}"/>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846548EF-A409-E163-A470-B13F36D3F231}"/>
              </a:ext>
            </a:extLst>
          </p:cNvPr>
          <p:cNvSpPr/>
          <p:nvPr/>
        </p:nvSpPr>
        <p:spPr>
          <a:xfrm>
            <a:off x="0" y="0"/>
            <a:ext cx="9144000" cy="54864"/>
          </a:xfrm>
          <a:prstGeom prst="rect">
            <a:avLst/>
          </a:prstGeom>
          <a:solidFill>
            <a:srgbClr val="FF9500"/>
          </a:solidFill>
          <a:ln/>
        </p:spPr>
        <p:txBody>
          <a:bodyPr/>
          <a:lstStyle/>
          <a:p>
            <a:endParaRPr/>
          </a:p>
        </p:txBody>
      </p:sp>
      <p:sp>
        <p:nvSpPr>
          <p:cNvPr id="37" name="Text 2">
            <a:extLst>
              <a:ext uri="{FF2B5EF4-FFF2-40B4-BE49-F238E27FC236}">
                <a16:creationId xmlns:a16="http://schemas.microsoft.com/office/drawing/2014/main" id="{FC0E4374-F4F8-3DB6-7C19-E891A64613BD}"/>
              </a:ext>
            </a:extLst>
          </p:cNvPr>
          <p:cNvSpPr/>
          <p:nvPr/>
        </p:nvSpPr>
        <p:spPr>
          <a:xfrm>
            <a:off x="457200" y="429768"/>
            <a:ext cx="8229600" cy="411480"/>
          </a:xfrm>
          <a:prstGeom prst="rect">
            <a:avLst/>
          </a:prstGeom>
          <a:noFill/>
          <a:ln/>
        </p:spPr>
        <p:txBody>
          <a:bodyPr wrap="square" lIns="0" tIns="0" rIns="0" bIns="0" rtlCol="0" anchor="ctr"/>
          <a:lstStyle/>
          <a:p>
            <a:r>
              <a:rPr lang="en-US" sz="2400" b="1">
                <a:solidFill>
                  <a:srgbClr val="0F1B2D"/>
                </a:solidFill>
                <a:latin typeface="Arial Black"/>
              </a:rPr>
              <a:t>The Factory is the Product</a:t>
            </a:r>
            <a:endParaRPr lang="en-US"/>
          </a:p>
        </p:txBody>
      </p:sp>
      <p:sp>
        <p:nvSpPr>
          <p:cNvPr id="17" name="Text 1">
            <a:extLst>
              <a:ext uri="{FF2B5EF4-FFF2-40B4-BE49-F238E27FC236}">
                <a16:creationId xmlns:a16="http://schemas.microsoft.com/office/drawing/2014/main" id="{8290BFF2-631C-E4BD-DABF-62C54CC917E2}"/>
              </a:ext>
            </a:extLst>
          </p:cNvPr>
          <p:cNvSpPr/>
          <p:nvPr/>
        </p:nvSpPr>
        <p:spPr>
          <a:xfrm>
            <a:off x="457199" y="182880"/>
            <a:ext cx="4399612" cy="228600"/>
          </a:xfrm>
          <a:prstGeom prst="rect">
            <a:avLst/>
          </a:prstGeom>
          <a:noFill/>
          <a:ln/>
        </p:spPr>
        <p:txBody>
          <a:bodyPr wrap="square" lIns="0" tIns="0" rIns="0" bIns="0" rtlCol="0" anchor="ctr"/>
          <a:lstStyle/>
          <a:p>
            <a:r>
              <a:rPr lang="en-US" sz="1000" b="1" kern="0" spc="400">
                <a:solidFill>
                  <a:srgbClr val="0891B2"/>
                </a:solidFill>
                <a:latin typeface="Arial"/>
                <a:cs typeface="Arial"/>
              </a:rPr>
              <a:t>Statement of Intent</a:t>
            </a:r>
            <a:endParaRPr lang="en-US"/>
          </a:p>
        </p:txBody>
      </p:sp>
      <p:sp>
        <p:nvSpPr>
          <p:cNvPr id="44" name="Shape 23">
            <a:extLst>
              <a:ext uri="{FF2B5EF4-FFF2-40B4-BE49-F238E27FC236}">
                <a16:creationId xmlns:a16="http://schemas.microsoft.com/office/drawing/2014/main" id="{1913A474-D28F-AFCE-EBBC-926D16D5296C}"/>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6" name="TextBox 5">
            <a:extLst>
              <a:ext uri="{FF2B5EF4-FFF2-40B4-BE49-F238E27FC236}">
                <a16:creationId xmlns:a16="http://schemas.microsoft.com/office/drawing/2014/main" id="{FA774324-15A6-3A56-9B02-3D71616F2B37}"/>
              </a:ext>
            </a:extLst>
          </p:cNvPr>
          <p:cNvSpPr txBox="1"/>
          <p:nvPr/>
        </p:nvSpPr>
        <p:spPr>
          <a:xfrm>
            <a:off x="391470" y="829057"/>
            <a:ext cx="843428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eaLnBrk="0" fontAlgn="base" hangingPunct="0">
              <a:spcBef>
                <a:spcPct val="0"/>
              </a:spcBef>
              <a:spcAft>
                <a:spcPct val="0"/>
              </a:spcAft>
            </a:pPr>
            <a:r>
              <a:rPr lang="en-US" altLang="en-US" sz="1200">
                <a:solidFill>
                  <a:srgbClr val="000000"/>
                </a:solidFill>
                <a:latin typeface="Arial" panose="020B0604020202020204" pitchFamily="34" charset="0"/>
                <a:cs typeface="Arial" panose="020B0604020202020204" pitchFamily="34" charset="0"/>
              </a:rPr>
              <a:t>The time and cost of replicating the system is significantly less than the cost of originating it.</a:t>
            </a:r>
            <a:br>
              <a:rPr lang="en-US" altLang="en-US" sz="1200">
                <a:solidFill>
                  <a:srgbClr val="000000"/>
                </a:solidFill>
                <a:latin typeface="Arial" panose="020B0604020202020204" pitchFamily="34" charset="0"/>
                <a:cs typeface="Arial" panose="020B0604020202020204" pitchFamily="34" charset="0"/>
              </a:rPr>
            </a:br>
            <a:r>
              <a:rPr lang="en-US" altLang="en-US" sz="1200">
                <a:solidFill>
                  <a:srgbClr val="000000"/>
                </a:solidFill>
                <a:latin typeface="Arial" panose="020B0604020202020204" pitchFamily="34" charset="0"/>
                <a:cs typeface="Arial" panose="020B0604020202020204" pitchFamily="34" charset="0"/>
              </a:rPr>
              <a:t>Enabling BOXABL to franchise nationally and internationally quickly once the system is fully proven. </a:t>
            </a:r>
            <a:endParaRPr lang="en-US" altLang="en-US" sz="60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B192684-53F2-92FC-413F-D59B10F529BE}"/>
              </a:ext>
            </a:extLst>
          </p:cNvPr>
          <p:cNvSpPr txBox="1"/>
          <p:nvPr/>
        </p:nvSpPr>
        <p:spPr>
          <a:xfrm>
            <a:off x="4633556" y="2657094"/>
            <a:ext cx="213763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ctr" eaLnBrk="0" fontAlgn="base" hangingPunct="0">
              <a:spcBef>
                <a:spcPct val="0"/>
              </a:spcBef>
              <a:spcAft>
                <a:spcPct val="0"/>
              </a:spcAft>
            </a:pPr>
            <a:r>
              <a:rPr lang="en-US" altLang="en-US" sz="2400" b="1">
                <a:solidFill>
                  <a:srgbClr val="000000"/>
                </a:solidFill>
                <a:latin typeface="Arial" panose="020B0604020202020204" pitchFamily="34" charset="0"/>
                <a:cs typeface="Arial" panose="020B0604020202020204" pitchFamily="34" charset="0"/>
              </a:rPr>
              <a:t>X</a:t>
            </a:r>
            <a:endParaRPr lang="en-US" altLang="en-US" sz="2400" b="1">
              <a:latin typeface="Arial" panose="020B0604020202020204" pitchFamily="34" charset="0"/>
              <a:cs typeface="Arial" panose="020B0604020202020204" pitchFamily="34" charset="0"/>
            </a:endParaRPr>
          </a:p>
        </p:txBody>
      </p:sp>
      <p:sp>
        <p:nvSpPr>
          <p:cNvPr id="3" name="Text 26">
            <a:extLst>
              <a:ext uri="{FF2B5EF4-FFF2-40B4-BE49-F238E27FC236}">
                <a16:creationId xmlns:a16="http://schemas.microsoft.com/office/drawing/2014/main" id="{350145BC-E1ED-9132-3A41-5641DA8DD00D}"/>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dirty="0">
                <a:solidFill>
                  <a:srgbClr val="94A3B8"/>
                </a:solidFill>
                <a:latin typeface="Arial"/>
                <a:cs typeface="Arial"/>
              </a:rPr>
              <a:t>29</a:t>
            </a:r>
            <a:endParaRPr lang="en-US" dirty="0"/>
          </a:p>
        </p:txBody>
      </p:sp>
      <p:pic>
        <p:nvPicPr>
          <p:cNvPr id="8" name="Picture 7">
            <a:extLst>
              <a:ext uri="{FF2B5EF4-FFF2-40B4-BE49-F238E27FC236}">
                <a16:creationId xmlns:a16="http://schemas.microsoft.com/office/drawing/2014/main" id="{3C828689-336F-70CD-42DD-D663A23919A6}"/>
              </a:ext>
            </a:extLst>
          </p:cNvPr>
          <p:cNvPicPr>
            <a:picLocks noChangeAspect="1"/>
          </p:cNvPicPr>
          <p:nvPr/>
        </p:nvPicPr>
        <p:blipFill>
          <a:blip r:embed="rId4"/>
          <a:srcRect l="23770" r="23358"/>
          <a:stretch>
            <a:fillRect/>
          </a:stretch>
        </p:blipFill>
        <p:spPr>
          <a:xfrm>
            <a:off x="5890908" y="1401212"/>
            <a:ext cx="2794824" cy="2973430"/>
          </a:xfrm>
          <a:prstGeom prst="rect">
            <a:avLst/>
          </a:prstGeom>
        </p:spPr>
      </p:pic>
      <p:sp>
        <p:nvSpPr>
          <p:cNvPr id="5" name="Text 24">
            <a:extLst>
              <a:ext uri="{FF2B5EF4-FFF2-40B4-BE49-F238E27FC236}">
                <a16:creationId xmlns:a16="http://schemas.microsoft.com/office/drawing/2014/main" id="{87CC8A6E-9472-93D0-53D2-525348F36C5D}"/>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  |  Source: </a:t>
            </a:r>
            <a:r>
              <a:rPr lang="en-US" sz="700">
                <a:solidFill>
                  <a:srgbClr val="94A3B8"/>
                </a:solidFill>
                <a:latin typeface="Arial" pitchFamily="34" charset="0"/>
                <a:ea typeface="Arial" pitchFamily="34" charset="-122"/>
                <a:cs typeface="Arial" pitchFamily="34" charset="-120"/>
                <a:hlinkClick r:id="rId5"/>
              </a:rPr>
              <a:t>Idyas</a:t>
            </a:r>
            <a:r>
              <a:rPr lang="en-US" sz="700">
                <a:solidFill>
                  <a:srgbClr val="94A3B8"/>
                </a:solidFill>
                <a:latin typeface="Arial" pitchFamily="34" charset="0"/>
                <a:ea typeface="Arial" pitchFamily="34" charset="-122"/>
                <a:cs typeface="Arial" pitchFamily="34" charset="-120"/>
              </a:rPr>
              <a:t>  </a:t>
            </a:r>
            <a:endParaRPr lang="en-US" sz="700"/>
          </a:p>
        </p:txBody>
      </p:sp>
      <p:pic>
        <p:nvPicPr>
          <p:cNvPr id="9" name="FactoryDrone_deck">
            <a:hlinkHover r:id="" action="ppaction://ole?verb=0"/>
            <a:extLst>
              <a:ext uri="{FF2B5EF4-FFF2-40B4-BE49-F238E27FC236}">
                <a16:creationId xmlns:a16="http://schemas.microsoft.com/office/drawing/2014/main" id="{4BDE17E5-B95B-D6DB-A08C-AA7EEBBD879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57199" y="1514182"/>
            <a:ext cx="4884421" cy="2747487"/>
          </a:xfrm>
          <a:prstGeom prst="rect">
            <a:avLst/>
          </a:prstGeom>
        </p:spPr>
      </p:pic>
    </p:spTree>
    <p:extLst>
      <p:ext uri="{BB962C8B-B14F-4D97-AF65-F5344CB8AC3E}">
        <p14:creationId xmlns:p14="http://schemas.microsoft.com/office/powerpoint/2010/main" val="283457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3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113D3567-A70E-B542-6CB7-16FDBC058BB9}"/>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4D92E322-7D4F-5DB2-9405-D8203BF53EA6}"/>
              </a:ext>
            </a:extLst>
          </p:cNvPr>
          <p:cNvSpPr/>
          <p:nvPr/>
        </p:nvSpPr>
        <p:spPr>
          <a:xfrm>
            <a:off x="0" y="0"/>
            <a:ext cx="9144000" cy="54864"/>
          </a:xfrm>
          <a:prstGeom prst="rect">
            <a:avLst/>
          </a:prstGeom>
          <a:solidFill>
            <a:srgbClr val="FFA400"/>
          </a:solidFill>
          <a:ln/>
        </p:spPr>
        <p:txBody>
          <a:bodyPr/>
          <a:lstStyle/>
          <a:p>
            <a:endParaRPr lang="en-US"/>
          </a:p>
        </p:txBody>
      </p:sp>
      <p:sp>
        <p:nvSpPr>
          <p:cNvPr id="10" name="TextBox 9">
            <a:extLst>
              <a:ext uri="{FF2B5EF4-FFF2-40B4-BE49-F238E27FC236}">
                <a16:creationId xmlns:a16="http://schemas.microsoft.com/office/drawing/2014/main" id="{A4969369-0801-2460-BA28-2421D3682EB6}"/>
              </a:ext>
            </a:extLst>
          </p:cNvPr>
          <p:cNvSpPr txBox="1"/>
          <p:nvPr/>
        </p:nvSpPr>
        <p:spPr>
          <a:xfrm>
            <a:off x="2498493" y="2156251"/>
            <a:ext cx="4150495" cy="830997"/>
          </a:xfrm>
          <a:prstGeom prst="rect">
            <a:avLst/>
          </a:prstGeom>
          <a:noFill/>
        </p:spPr>
        <p:txBody>
          <a:bodyPr wrap="none" lIns="91440" tIns="45720" rIns="91440" bIns="45720" rtlCol="0" anchor="t">
            <a:spAutoFit/>
          </a:bodyPr>
          <a:lstStyle/>
          <a:p>
            <a:r>
              <a:rPr lang="en-US" sz="4800" b="1">
                <a:solidFill>
                  <a:schemeClr val="bg1"/>
                </a:solidFill>
                <a:latin typeface="Arial"/>
                <a:cs typeface="Arial"/>
              </a:rPr>
              <a:t>LEADERSHIP</a:t>
            </a:r>
            <a:endParaRPr lang="en-US"/>
          </a:p>
        </p:txBody>
      </p:sp>
    </p:spTree>
    <p:extLst>
      <p:ext uri="{BB962C8B-B14F-4D97-AF65-F5344CB8AC3E}">
        <p14:creationId xmlns:p14="http://schemas.microsoft.com/office/powerpoint/2010/main" val="23229339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a:extLst>
            <a:ext uri="{FF2B5EF4-FFF2-40B4-BE49-F238E27FC236}">
              <a16:creationId xmlns:a16="http://schemas.microsoft.com/office/drawing/2014/main" id="{551278ED-BE5B-184F-67C0-144B0C84BF9F}"/>
            </a:ext>
          </a:extLst>
        </p:cNvPr>
        <p:cNvGrpSpPr/>
        <p:nvPr/>
      </p:nvGrpSpPr>
      <p:grpSpPr>
        <a:xfrm>
          <a:off x="0" y="0"/>
          <a:ext cx="0" cy="0"/>
          <a:chOff x="0" y="0"/>
          <a:chExt cx="0" cy="0"/>
        </a:xfrm>
      </p:grpSpPr>
      <p:sp>
        <p:nvSpPr>
          <p:cNvPr id="29" name="Shape 2">
            <a:extLst>
              <a:ext uri="{FF2B5EF4-FFF2-40B4-BE49-F238E27FC236}">
                <a16:creationId xmlns:a16="http://schemas.microsoft.com/office/drawing/2014/main" id="{BFB5ECAC-5F66-93F1-4669-DA2320508D95}"/>
              </a:ext>
            </a:extLst>
          </p:cNvPr>
          <p:cNvSpPr/>
          <p:nvPr/>
        </p:nvSpPr>
        <p:spPr>
          <a:xfrm>
            <a:off x="436941" y="1175500"/>
            <a:ext cx="2508837" cy="993345"/>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30" name="TextBox 29">
            <a:extLst>
              <a:ext uri="{FF2B5EF4-FFF2-40B4-BE49-F238E27FC236}">
                <a16:creationId xmlns:a16="http://schemas.microsoft.com/office/drawing/2014/main" id="{2A5B66F5-0245-4B92-2905-A21BD1BB8271}"/>
              </a:ext>
            </a:extLst>
          </p:cNvPr>
          <p:cNvSpPr txBox="1"/>
          <p:nvPr/>
        </p:nvSpPr>
        <p:spPr>
          <a:xfrm>
            <a:off x="416488" y="1670638"/>
            <a:ext cx="2572554" cy="461665"/>
          </a:xfrm>
          <a:prstGeom prst="rect">
            <a:avLst/>
          </a:prstGeom>
          <a:noFill/>
        </p:spPr>
        <p:txBody>
          <a:bodyPr wrap="square" lIns="91440" tIns="45720" rIns="91440" bIns="45720" anchor="t">
            <a:spAutoFit/>
          </a:bodyPr>
          <a:lstStyle/>
          <a:p>
            <a:r>
              <a:rPr lang="en-US" sz="800">
                <a:solidFill>
                  <a:schemeClr val="bg1"/>
                </a:solidFill>
                <a:latin typeface="Arial"/>
                <a:cs typeface="Arial"/>
              </a:rPr>
              <a:t>American futurist, degrees in industrial design and mechanical engineering, 155 patent filings, and related IP licensing to Fortune 500 companies.</a:t>
            </a:r>
          </a:p>
        </p:txBody>
      </p:sp>
      <p:sp>
        <p:nvSpPr>
          <p:cNvPr id="31" name="Shape 2">
            <a:extLst>
              <a:ext uri="{FF2B5EF4-FFF2-40B4-BE49-F238E27FC236}">
                <a16:creationId xmlns:a16="http://schemas.microsoft.com/office/drawing/2014/main" id="{3B9EC5C1-508A-A854-ADB7-C8ED635D110E}"/>
              </a:ext>
            </a:extLst>
          </p:cNvPr>
          <p:cNvSpPr/>
          <p:nvPr/>
        </p:nvSpPr>
        <p:spPr>
          <a:xfrm>
            <a:off x="3299765" y="1186270"/>
            <a:ext cx="2514790" cy="982576"/>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42" name="Shape 2">
            <a:extLst>
              <a:ext uri="{FF2B5EF4-FFF2-40B4-BE49-F238E27FC236}">
                <a16:creationId xmlns:a16="http://schemas.microsoft.com/office/drawing/2014/main" id="{CEC6D9C5-2476-3744-A25E-975F47B4C677}"/>
              </a:ext>
            </a:extLst>
          </p:cNvPr>
          <p:cNvSpPr/>
          <p:nvPr/>
        </p:nvSpPr>
        <p:spPr>
          <a:xfrm>
            <a:off x="6202788" y="1187354"/>
            <a:ext cx="2480611" cy="981491"/>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50" name="TextBox 49">
            <a:extLst>
              <a:ext uri="{FF2B5EF4-FFF2-40B4-BE49-F238E27FC236}">
                <a16:creationId xmlns:a16="http://schemas.microsoft.com/office/drawing/2014/main" id="{57A90AC7-51E4-4D73-2F62-85EC65D9886A}"/>
              </a:ext>
            </a:extLst>
          </p:cNvPr>
          <p:cNvSpPr txBox="1"/>
          <p:nvPr/>
        </p:nvSpPr>
        <p:spPr>
          <a:xfrm>
            <a:off x="6189028" y="1684277"/>
            <a:ext cx="2480611" cy="461665"/>
          </a:xfrm>
          <a:prstGeom prst="rect">
            <a:avLst/>
          </a:prstGeom>
          <a:noFill/>
        </p:spPr>
        <p:txBody>
          <a:bodyPr wrap="square" lIns="91440" tIns="45720" rIns="91440" bIns="45720" anchor="t">
            <a:spAutoFit/>
          </a:bodyPr>
          <a:lstStyle/>
          <a:p>
            <a:r>
              <a:rPr lang="en-US" sz="800">
                <a:solidFill>
                  <a:schemeClr val="bg1"/>
                </a:solidFill>
                <a:latin typeface="Arial" panose="020B0604020202020204" pitchFamily="34" charset="0"/>
                <a:cs typeface="Arial" panose="020B0604020202020204" pitchFamily="34" charset="0"/>
              </a:rPr>
              <a:t>A graduate of Stony Brook with a Bachelors of Science in Mechanical Engineering (BSME). With 50 civil and automotive mechanical patent filings. </a:t>
            </a:r>
          </a:p>
        </p:txBody>
      </p:sp>
      <p:sp>
        <p:nvSpPr>
          <p:cNvPr id="63" name="Shape 2">
            <a:extLst>
              <a:ext uri="{FF2B5EF4-FFF2-40B4-BE49-F238E27FC236}">
                <a16:creationId xmlns:a16="http://schemas.microsoft.com/office/drawing/2014/main" id="{B40BBD56-E316-5856-5FBA-981B44252197}"/>
              </a:ext>
            </a:extLst>
          </p:cNvPr>
          <p:cNvSpPr/>
          <p:nvPr/>
        </p:nvSpPr>
        <p:spPr>
          <a:xfrm>
            <a:off x="2566659" y="2315818"/>
            <a:ext cx="1905109" cy="1021989"/>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64" name="TextBox 63">
            <a:extLst>
              <a:ext uri="{FF2B5EF4-FFF2-40B4-BE49-F238E27FC236}">
                <a16:creationId xmlns:a16="http://schemas.microsoft.com/office/drawing/2014/main" id="{3CC81ED4-1F6C-6A1E-3274-50E36F4AD949}"/>
              </a:ext>
            </a:extLst>
          </p:cNvPr>
          <p:cNvSpPr txBox="1"/>
          <p:nvPr/>
        </p:nvSpPr>
        <p:spPr>
          <a:xfrm>
            <a:off x="2531727" y="2823636"/>
            <a:ext cx="2051262" cy="461665"/>
          </a:xfrm>
          <a:prstGeom prst="rect">
            <a:avLst/>
          </a:prstGeom>
          <a:noFill/>
        </p:spPr>
        <p:txBody>
          <a:bodyPr wrap="square" lIns="91440" tIns="45720" rIns="91440" bIns="45720" anchor="t">
            <a:spAutoFit/>
          </a:bodyPr>
          <a:lstStyle/>
          <a:p>
            <a:r>
              <a:rPr lang="en-US" sz="800">
                <a:solidFill>
                  <a:schemeClr val="bg1"/>
                </a:solidFill>
                <a:latin typeface="Arial" panose="020B0604020202020204" pitchFamily="34" charset="0"/>
                <a:cs typeface="Arial" panose="020B0604020202020204" pitchFamily="34" charset="0"/>
              </a:rPr>
              <a:t>Served as CFO, divisions at Honeywell, Schlumberger, Nexans, Fortune 50 leader at Sysco, 10 years at PwC.</a:t>
            </a:r>
          </a:p>
        </p:txBody>
      </p:sp>
      <p:sp>
        <p:nvSpPr>
          <p:cNvPr id="65" name="Shape 2">
            <a:extLst>
              <a:ext uri="{FF2B5EF4-FFF2-40B4-BE49-F238E27FC236}">
                <a16:creationId xmlns:a16="http://schemas.microsoft.com/office/drawing/2014/main" id="{08BF7258-CA60-379D-D10A-A7402592C5CE}"/>
              </a:ext>
            </a:extLst>
          </p:cNvPr>
          <p:cNvSpPr/>
          <p:nvPr/>
        </p:nvSpPr>
        <p:spPr>
          <a:xfrm>
            <a:off x="4677862" y="2307340"/>
            <a:ext cx="1910446" cy="1030468"/>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66" name="TextBox 65">
            <a:extLst>
              <a:ext uri="{FF2B5EF4-FFF2-40B4-BE49-F238E27FC236}">
                <a16:creationId xmlns:a16="http://schemas.microsoft.com/office/drawing/2014/main" id="{603709D2-2AE2-962E-9806-22A3CD56F847}"/>
              </a:ext>
            </a:extLst>
          </p:cNvPr>
          <p:cNvSpPr txBox="1"/>
          <p:nvPr/>
        </p:nvSpPr>
        <p:spPr>
          <a:xfrm>
            <a:off x="4647928" y="2824915"/>
            <a:ext cx="2017525" cy="461665"/>
          </a:xfrm>
          <a:prstGeom prst="rect">
            <a:avLst/>
          </a:prstGeom>
          <a:noFill/>
        </p:spPr>
        <p:txBody>
          <a:bodyPr wrap="square" lIns="91440" tIns="45720" rIns="91440" bIns="45720" anchor="t">
            <a:spAutoFit/>
          </a:bodyPr>
          <a:lstStyle/>
          <a:p>
            <a:r>
              <a:rPr lang="en-US" sz="800">
                <a:solidFill>
                  <a:schemeClr val="bg1"/>
                </a:solidFill>
                <a:latin typeface="Arial"/>
                <a:cs typeface="Arial"/>
              </a:rPr>
              <a:t>Senior VP of Engineering at </a:t>
            </a:r>
            <a:r>
              <a:rPr lang="en-US" sz="800" err="1">
                <a:solidFill>
                  <a:schemeClr val="bg1"/>
                </a:solidFill>
                <a:latin typeface="Arial"/>
                <a:cs typeface="Arial"/>
              </a:rPr>
              <a:t>Sagent</a:t>
            </a:r>
            <a:r>
              <a:rPr lang="en-US" sz="800">
                <a:solidFill>
                  <a:schemeClr val="bg1"/>
                </a:solidFill>
                <a:latin typeface="Arial"/>
                <a:cs typeface="Arial"/>
              </a:rPr>
              <a:t>, CTO at </a:t>
            </a:r>
            <a:r>
              <a:rPr lang="en-US" sz="800" err="1">
                <a:solidFill>
                  <a:schemeClr val="bg1"/>
                </a:solidFill>
                <a:latin typeface="Arial"/>
                <a:cs typeface="Arial"/>
              </a:rPr>
              <a:t>DataRobot</a:t>
            </a:r>
            <a:r>
              <a:rPr lang="en-US" sz="800">
                <a:solidFill>
                  <a:schemeClr val="bg1"/>
                </a:solidFill>
                <a:latin typeface="Arial"/>
                <a:cs typeface="Arial"/>
              </a:rPr>
              <a:t>, plus a decade of experience at Salesforce.</a:t>
            </a:r>
            <a:endParaRPr lang="en-US">
              <a:latin typeface="Arial"/>
              <a:cs typeface="Arial"/>
            </a:endParaRPr>
          </a:p>
        </p:txBody>
      </p:sp>
      <p:sp>
        <p:nvSpPr>
          <p:cNvPr id="67" name="Shape 2">
            <a:extLst>
              <a:ext uri="{FF2B5EF4-FFF2-40B4-BE49-F238E27FC236}">
                <a16:creationId xmlns:a16="http://schemas.microsoft.com/office/drawing/2014/main" id="{114B3519-2AD0-9C26-63E0-8D779B6BE621}"/>
              </a:ext>
            </a:extLst>
          </p:cNvPr>
          <p:cNvSpPr/>
          <p:nvPr/>
        </p:nvSpPr>
        <p:spPr>
          <a:xfrm>
            <a:off x="6778054" y="2303761"/>
            <a:ext cx="1891585" cy="1030465"/>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68" name="TextBox 67">
            <a:extLst>
              <a:ext uri="{FF2B5EF4-FFF2-40B4-BE49-F238E27FC236}">
                <a16:creationId xmlns:a16="http://schemas.microsoft.com/office/drawing/2014/main" id="{F2A2722F-A8C7-1112-A091-476C4C6A7168}"/>
              </a:ext>
            </a:extLst>
          </p:cNvPr>
          <p:cNvSpPr txBox="1"/>
          <p:nvPr/>
        </p:nvSpPr>
        <p:spPr>
          <a:xfrm>
            <a:off x="6755661" y="2818970"/>
            <a:ext cx="2017525" cy="461665"/>
          </a:xfrm>
          <a:prstGeom prst="rect">
            <a:avLst/>
          </a:prstGeom>
          <a:noFill/>
        </p:spPr>
        <p:txBody>
          <a:bodyPr wrap="square" lIns="91440" tIns="45720" rIns="91440" bIns="45720" anchor="t">
            <a:spAutoFit/>
          </a:bodyPr>
          <a:lstStyle/>
          <a:p>
            <a:r>
              <a:rPr lang="en-US" sz="800">
                <a:solidFill>
                  <a:schemeClr val="bg1"/>
                </a:solidFill>
                <a:latin typeface="Arial"/>
                <a:ea typeface="Calibri"/>
                <a:cs typeface="Arial"/>
              </a:rPr>
              <a:t>Automotive production manufacturing executive at tier 1 OEM suppliers Bosch, Thyssenkrupp, and Autoneum.</a:t>
            </a:r>
          </a:p>
        </p:txBody>
      </p:sp>
      <p:sp>
        <p:nvSpPr>
          <p:cNvPr id="69" name="TextBox 68">
            <a:extLst>
              <a:ext uri="{FF2B5EF4-FFF2-40B4-BE49-F238E27FC236}">
                <a16:creationId xmlns:a16="http://schemas.microsoft.com/office/drawing/2014/main" id="{6F3AAF6F-D572-2419-D2B4-1698D4C59B23}"/>
              </a:ext>
            </a:extLst>
          </p:cNvPr>
          <p:cNvSpPr txBox="1"/>
          <p:nvPr/>
        </p:nvSpPr>
        <p:spPr>
          <a:xfrm>
            <a:off x="7280362" y="2303761"/>
            <a:ext cx="1168993"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a:latin typeface="Arial" panose="020B0604020202020204" pitchFamily="34" charset="0"/>
                <a:ea typeface="Calibri"/>
                <a:cs typeface="Arial" panose="020B0604020202020204" pitchFamily="34" charset="0"/>
              </a:rPr>
              <a:t>Christian</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Kirchen</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Dir. Mfg.</a:t>
            </a:r>
          </a:p>
        </p:txBody>
      </p:sp>
      <p:sp>
        <p:nvSpPr>
          <p:cNvPr id="72" name="TextBox 71">
            <a:extLst>
              <a:ext uri="{FF2B5EF4-FFF2-40B4-BE49-F238E27FC236}">
                <a16:creationId xmlns:a16="http://schemas.microsoft.com/office/drawing/2014/main" id="{C6C3E60A-F897-2F6D-5ECE-C127F529120A}"/>
              </a:ext>
            </a:extLst>
          </p:cNvPr>
          <p:cNvSpPr txBox="1"/>
          <p:nvPr/>
        </p:nvSpPr>
        <p:spPr>
          <a:xfrm>
            <a:off x="3095659" y="2320783"/>
            <a:ext cx="1168993"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a:latin typeface="Arial" panose="020B0604020202020204" pitchFamily="34" charset="0"/>
                <a:ea typeface="Calibri"/>
                <a:cs typeface="Arial" panose="020B0604020202020204" pitchFamily="34" charset="0"/>
              </a:rPr>
              <a:t>Martin</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Costas</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CFO</a:t>
            </a:r>
          </a:p>
        </p:txBody>
      </p:sp>
      <p:sp>
        <p:nvSpPr>
          <p:cNvPr id="74" name="TextBox 73">
            <a:extLst>
              <a:ext uri="{FF2B5EF4-FFF2-40B4-BE49-F238E27FC236}">
                <a16:creationId xmlns:a16="http://schemas.microsoft.com/office/drawing/2014/main" id="{D685067F-6D5B-F9B3-D6E2-59FABA7A02FA}"/>
              </a:ext>
            </a:extLst>
          </p:cNvPr>
          <p:cNvSpPr txBox="1"/>
          <p:nvPr/>
        </p:nvSpPr>
        <p:spPr>
          <a:xfrm>
            <a:off x="936263" y="1190510"/>
            <a:ext cx="1554807"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a:latin typeface="Arial" panose="020B0604020202020204" pitchFamily="34" charset="0"/>
                <a:ea typeface="Calibri"/>
                <a:cs typeface="Arial" panose="020B0604020202020204" pitchFamily="34" charset="0"/>
              </a:rPr>
              <a:t>Paolo</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Tiramani</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Founder, CEO</a:t>
            </a:r>
          </a:p>
        </p:txBody>
      </p:sp>
      <p:sp>
        <p:nvSpPr>
          <p:cNvPr id="76" name="TextBox 75">
            <a:extLst>
              <a:ext uri="{FF2B5EF4-FFF2-40B4-BE49-F238E27FC236}">
                <a16:creationId xmlns:a16="http://schemas.microsoft.com/office/drawing/2014/main" id="{E6D15CA6-6EDE-CB32-48C1-4DAC175EC20F}"/>
              </a:ext>
            </a:extLst>
          </p:cNvPr>
          <p:cNvSpPr txBox="1"/>
          <p:nvPr/>
        </p:nvSpPr>
        <p:spPr>
          <a:xfrm>
            <a:off x="6758968" y="1197448"/>
            <a:ext cx="1536855"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a:latin typeface="Arial" panose="020B0604020202020204" pitchFamily="34" charset="0"/>
                <a:ea typeface="Calibri"/>
                <a:cs typeface="Arial" panose="020B0604020202020204" pitchFamily="34" charset="0"/>
              </a:rPr>
              <a:t>Kyle</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Denman</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Founder, CPO</a:t>
            </a:r>
            <a:endParaRPr lang="en-US" sz="900" b="1">
              <a:latin typeface="Arial" panose="020B0604020202020204" pitchFamily="34" charset="0"/>
              <a:cs typeface="Arial" panose="020B0604020202020204" pitchFamily="34" charset="0"/>
            </a:endParaRPr>
          </a:p>
        </p:txBody>
      </p:sp>
      <p:pic>
        <p:nvPicPr>
          <p:cNvPr id="78" name="Picture 77" descr="A person in a suit and tie&#10;&#10;AI-generated content may be incorrect.">
            <a:extLst>
              <a:ext uri="{FF2B5EF4-FFF2-40B4-BE49-F238E27FC236}">
                <a16:creationId xmlns:a16="http://schemas.microsoft.com/office/drawing/2014/main" id="{0C600900-0AB5-0489-0327-8A9889A7ADBC}"/>
              </a:ext>
            </a:extLst>
          </p:cNvPr>
          <p:cNvPicPr>
            <a:picLocks noChangeAspect="1"/>
          </p:cNvPicPr>
          <p:nvPr/>
        </p:nvPicPr>
        <p:blipFill>
          <a:blip r:embed="rId3"/>
          <a:srcRect b="9700"/>
          <a:stretch>
            <a:fillRect/>
          </a:stretch>
        </p:blipFill>
        <p:spPr>
          <a:xfrm>
            <a:off x="502199" y="1226321"/>
            <a:ext cx="486197" cy="444666"/>
          </a:xfrm>
          <a:prstGeom prst="rect">
            <a:avLst/>
          </a:prstGeom>
        </p:spPr>
      </p:pic>
      <p:sp>
        <p:nvSpPr>
          <p:cNvPr id="79" name="TextBox 78">
            <a:extLst>
              <a:ext uri="{FF2B5EF4-FFF2-40B4-BE49-F238E27FC236}">
                <a16:creationId xmlns:a16="http://schemas.microsoft.com/office/drawing/2014/main" id="{008B9CC9-540E-33E1-5F42-81D2DE1E045F}"/>
              </a:ext>
            </a:extLst>
          </p:cNvPr>
          <p:cNvSpPr txBox="1"/>
          <p:nvPr/>
        </p:nvSpPr>
        <p:spPr>
          <a:xfrm>
            <a:off x="5154641" y="2338544"/>
            <a:ext cx="1168993"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a:latin typeface="Arial" panose="020B0604020202020204" pitchFamily="34" charset="0"/>
                <a:ea typeface="Calibri"/>
                <a:cs typeface="Arial" panose="020B0604020202020204" pitchFamily="34" charset="0"/>
              </a:rPr>
              <a:t>Shan</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Palaniappan</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CTO</a:t>
            </a:r>
          </a:p>
        </p:txBody>
      </p:sp>
      <p:pic>
        <p:nvPicPr>
          <p:cNvPr id="81" name="Picture 80" descr="A person in a suit and tie&#10;&#10;AI-generated content may be incorrect.">
            <a:extLst>
              <a:ext uri="{FF2B5EF4-FFF2-40B4-BE49-F238E27FC236}">
                <a16:creationId xmlns:a16="http://schemas.microsoft.com/office/drawing/2014/main" id="{A514F3A1-B041-4CF8-915F-7A4304FF2F67}"/>
              </a:ext>
            </a:extLst>
          </p:cNvPr>
          <p:cNvPicPr>
            <a:picLocks noChangeAspect="1"/>
          </p:cNvPicPr>
          <p:nvPr/>
        </p:nvPicPr>
        <p:blipFill>
          <a:blip r:embed="rId4"/>
          <a:srcRect t="1" b="8286"/>
          <a:stretch>
            <a:fillRect/>
          </a:stretch>
        </p:blipFill>
        <p:spPr>
          <a:xfrm>
            <a:off x="2626615" y="2356247"/>
            <a:ext cx="495973" cy="438650"/>
          </a:xfrm>
          <a:prstGeom prst="rect">
            <a:avLst/>
          </a:prstGeom>
        </p:spPr>
      </p:pic>
      <p:pic>
        <p:nvPicPr>
          <p:cNvPr id="85" name="Picture 84" descr="A person in a suit and tie&#10;&#10;AI-generated content may be incorrect.">
            <a:extLst>
              <a:ext uri="{FF2B5EF4-FFF2-40B4-BE49-F238E27FC236}">
                <a16:creationId xmlns:a16="http://schemas.microsoft.com/office/drawing/2014/main" id="{9F04A680-67BC-6B18-74CF-562363DE6EC0}"/>
              </a:ext>
            </a:extLst>
          </p:cNvPr>
          <p:cNvPicPr>
            <a:picLocks noChangeAspect="1"/>
          </p:cNvPicPr>
          <p:nvPr/>
        </p:nvPicPr>
        <p:blipFill>
          <a:blip r:embed="rId5"/>
          <a:srcRect l="435" t="-2601" b="10861"/>
          <a:stretch>
            <a:fillRect/>
          </a:stretch>
        </p:blipFill>
        <p:spPr>
          <a:xfrm>
            <a:off x="6263155" y="1225675"/>
            <a:ext cx="495813" cy="459472"/>
          </a:xfrm>
          <a:prstGeom prst="rect">
            <a:avLst/>
          </a:prstGeom>
        </p:spPr>
      </p:pic>
      <p:pic>
        <p:nvPicPr>
          <p:cNvPr id="87" name="Picture 86" descr="A person in a suit and tie&#10;&#10;AI-generated content may be incorrect.">
            <a:extLst>
              <a:ext uri="{FF2B5EF4-FFF2-40B4-BE49-F238E27FC236}">
                <a16:creationId xmlns:a16="http://schemas.microsoft.com/office/drawing/2014/main" id="{57C4208D-3CA7-6421-2A47-6C12BC67C0C6}"/>
              </a:ext>
            </a:extLst>
          </p:cNvPr>
          <p:cNvPicPr>
            <a:picLocks noChangeAspect="1"/>
          </p:cNvPicPr>
          <p:nvPr/>
        </p:nvPicPr>
        <p:blipFill>
          <a:blip r:embed="rId6"/>
          <a:srcRect b="7734"/>
          <a:stretch>
            <a:fillRect/>
          </a:stretch>
        </p:blipFill>
        <p:spPr>
          <a:xfrm>
            <a:off x="4731570" y="2366512"/>
            <a:ext cx="455195" cy="438650"/>
          </a:xfrm>
          <a:prstGeom prst="rect">
            <a:avLst/>
          </a:prstGeom>
        </p:spPr>
      </p:pic>
      <p:pic>
        <p:nvPicPr>
          <p:cNvPr id="89" name="Picture 88" descr="A person in a suit and tie&#10;&#10;AI-generated content may be incorrect.">
            <a:extLst>
              <a:ext uri="{FF2B5EF4-FFF2-40B4-BE49-F238E27FC236}">
                <a16:creationId xmlns:a16="http://schemas.microsoft.com/office/drawing/2014/main" id="{D1E9EFA0-7943-4E00-1838-F9BF94BDB81F}"/>
              </a:ext>
            </a:extLst>
          </p:cNvPr>
          <p:cNvPicPr>
            <a:picLocks noChangeAspect="1"/>
          </p:cNvPicPr>
          <p:nvPr/>
        </p:nvPicPr>
        <p:blipFill>
          <a:blip r:embed="rId7"/>
          <a:srcRect b="5414"/>
          <a:stretch>
            <a:fillRect/>
          </a:stretch>
        </p:blipFill>
        <p:spPr>
          <a:xfrm>
            <a:off x="6835651" y="2350508"/>
            <a:ext cx="472875" cy="438449"/>
          </a:xfrm>
          <a:prstGeom prst="rect">
            <a:avLst/>
          </a:prstGeom>
        </p:spPr>
      </p:pic>
      <p:pic>
        <p:nvPicPr>
          <p:cNvPr id="3" name="Picture 2" descr="A person in a suit and tie&#10;&#10;AI-generated content may be incorrect.">
            <a:extLst>
              <a:ext uri="{FF2B5EF4-FFF2-40B4-BE49-F238E27FC236}">
                <a16:creationId xmlns:a16="http://schemas.microsoft.com/office/drawing/2014/main" id="{BBE00CEB-90E1-41A2-4C58-335649F58766}"/>
              </a:ext>
            </a:extLst>
          </p:cNvPr>
          <p:cNvPicPr>
            <a:picLocks noChangeAspect="1"/>
          </p:cNvPicPr>
          <p:nvPr/>
        </p:nvPicPr>
        <p:blipFill>
          <a:blip r:embed="rId8"/>
          <a:srcRect l="889" t="-626" r="-807" b="9268"/>
          <a:stretch>
            <a:fillRect/>
          </a:stretch>
        </p:blipFill>
        <p:spPr>
          <a:xfrm>
            <a:off x="3345971" y="1225554"/>
            <a:ext cx="490872" cy="447680"/>
          </a:xfrm>
          <a:prstGeom prst="rect">
            <a:avLst/>
          </a:prstGeom>
        </p:spPr>
      </p:pic>
      <p:sp>
        <p:nvSpPr>
          <p:cNvPr id="4" name="Shape 0">
            <a:extLst>
              <a:ext uri="{FF2B5EF4-FFF2-40B4-BE49-F238E27FC236}">
                <a16:creationId xmlns:a16="http://schemas.microsoft.com/office/drawing/2014/main" id="{2671C66A-A163-3C6A-25DF-063CC0AC062D}"/>
              </a:ext>
            </a:extLst>
          </p:cNvPr>
          <p:cNvSpPr/>
          <p:nvPr/>
        </p:nvSpPr>
        <p:spPr>
          <a:xfrm>
            <a:off x="0" y="-8305"/>
            <a:ext cx="9144000" cy="45720"/>
          </a:xfrm>
          <a:prstGeom prst="rect">
            <a:avLst/>
          </a:prstGeom>
          <a:solidFill>
            <a:srgbClr val="FFA400"/>
          </a:solidFill>
          <a:ln/>
        </p:spPr>
        <p:txBody>
          <a:bodyPr/>
          <a:lstStyle/>
          <a:p>
            <a:endParaRPr lang="en-US"/>
          </a:p>
        </p:txBody>
      </p:sp>
      <p:sp>
        <p:nvSpPr>
          <p:cNvPr id="5" name="Shape 23">
            <a:extLst>
              <a:ext uri="{FF2B5EF4-FFF2-40B4-BE49-F238E27FC236}">
                <a16:creationId xmlns:a16="http://schemas.microsoft.com/office/drawing/2014/main" id="{27ADE25A-7471-4AE2-2DBE-91BF4140CC2E}"/>
              </a:ext>
            </a:extLst>
          </p:cNvPr>
          <p:cNvSpPr/>
          <p:nvPr/>
        </p:nvSpPr>
        <p:spPr>
          <a:xfrm>
            <a:off x="457200" y="4709160"/>
            <a:ext cx="8229600" cy="0"/>
          </a:xfrm>
          <a:prstGeom prst="line">
            <a:avLst/>
          </a:prstGeom>
          <a:noFill/>
          <a:ln w="6350">
            <a:solidFill>
              <a:srgbClr val="FFA400"/>
            </a:solidFill>
            <a:prstDash val="solid"/>
          </a:ln>
        </p:spPr>
        <p:txBody>
          <a:bodyPr/>
          <a:lstStyle/>
          <a:p>
            <a:endParaRPr lang="en-US"/>
          </a:p>
        </p:txBody>
      </p:sp>
      <p:sp>
        <p:nvSpPr>
          <p:cNvPr id="13" name="Text 26">
            <a:extLst>
              <a:ext uri="{FF2B5EF4-FFF2-40B4-BE49-F238E27FC236}">
                <a16:creationId xmlns:a16="http://schemas.microsoft.com/office/drawing/2014/main" id="{3C33D5DC-76AC-12DF-683D-00D7C3EC74BB}"/>
              </a:ext>
            </a:extLst>
          </p:cNvPr>
          <p:cNvSpPr/>
          <p:nvPr/>
        </p:nvSpPr>
        <p:spPr>
          <a:xfrm>
            <a:off x="8228532" y="4754880"/>
            <a:ext cx="457200" cy="274320"/>
          </a:xfrm>
          <a:prstGeom prst="rect">
            <a:avLst/>
          </a:prstGeom>
          <a:noFill/>
          <a:ln/>
        </p:spPr>
        <p:txBody>
          <a:bodyPr wrap="square" lIns="0" tIns="0" rIns="0" bIns="0" rtlCol="0" anchor="ctr"/>
          <a:lstStyle/>
          <a:p>
            <a:pPr marL="0" indent="0" algn="r">
              <a:buNone/>
            </a:pPr>
            <a:r>
              <a:rPr lang="en-US" sz="700">
                <a:solidFill>
                  <a:srgbClr val="94A3B8"/>
                </a:solidFill>
                <a:latin typeface="Arial"/>
                <a:cs typeface="Arial"/>
              </a:rPr>
              <a:t>30</a:t>
            </a:r>
            <a:endParaRPr lang="en-US" sz="700" dirty="0"/>
          </a:p>
        </p:txBody>
      </p:sp>
      <p:sp>
        <p:nvSpPr>
          <p:cNvPr id="9" name="Shape 2">
            <a:extLst>
              <a:ext uri="{FF2B5EF4-FFF2-40B4-BE49-F238E27FC236}">
                <a16:creationId xmlns:a16="http://schemas.microsoft.com/office/drawing/2014/main" id="{33AEDE05-62DC-1C4C-E48F-807617B0D0B7}"/>
              </a:ext>
            </a:extLst>
          </p:cNvPr>
          <p:cNvSpPr/>
          <p:nvPr/>
        </p:nvSpPr>
        <p:spPr>
          <a:xfrm>
            <a:off x="3819572" y="3815846"/>
            <a:ext cx="1506209" cy="759994"/>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19" name="Shape 2">
            <a:extLst>
              <a:ext uri="{FF2B5EF4-FFF2-40B4-BE49-F238E27FC236}">
                <a16:creationId xmlns:a16="http://schemas.microsoft.com/office/drawing/2014/main" id="{519A8DA7-50F1-AF72-2B55-8092640FE110}"/>
              </a:ext>
            </a:extLst>
          </p:cNvPr>
          <p:cNvSpPr/>
          <p:nvPr/>
        </p:nvSpPr>
        <p:spPr>
          <a:xfrm>
            <a:off x="5522663" y="3815844"/>
            <a:ext cx="1480984" cy="758215"/>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highlight>
                <a:srgbClr val="FFFF00"/>
              </a:highlight>
            </a:endParaRPr>
          </a:p>
        </p:txBody>
      </p:sp>
      <p:sp>
        <p:nvSpPr>
          <p:cNvPr id="21" name="Shape 2">
            <a:extLst>
              <a:ext uri="{FF2B5EF4-FFF2-40B4-BE49-F238E27FC236}">
                <a16:creationId xmlns:a16="http://schemas.microsoft.com/office/drawing/2014/main" id="{452105B7-9211-6666-8D47-0AB3B1E0F7F8}"/>
              </a:ext>
            </a:extLst>
          </p:cNvPr>
          <p:cNvSpPr/>
          <p:nvPr/>
        </p:nvSpPr>
        <p:spPr>
          <a:xfrm>
            <a:off x="7177721" y="3817315"/>
            <a:ext cx="1506209" cy="756743"/>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highlight>
                <a:srgbClr val="FFFF00"/>
              </a:highlight>
            </a:endParaRPr>
          </a:p>
        </p:txBody>
      </p:sp>
      <p:sp>
        <p:nvSpPr>
          <p:cNvPr id="23" name="Shape 2">
            <a:extLst>
              <a:ext uri="{FF2B5EF4-FFF2-40B4-BE49-F238E27FC236}">
                <a16:creationId xmlns:a16="http://schemas.microsoft.com/office/drawing/2014/main" id="{072090CE-7153-2515-BA75-F693F06C5D9F}"/>
              </a:ext>
            </a:extLst>
          </p:cNvPr>
          <p:cNvSpPr/>
          <p:nvPr/>
        </p:nvSpPr>
        <p:spPr>
          <a:xfrm>
            <a:off x="2135371" y="3815845"/>
            <a:ext cx="1506209" cy="761699"/>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25" name="Shape 2">
            <a:extLst>
              <a:ext uri="{FF2B5EF4-FFF2-40B4-BE49-F238E27FC236}">
                <a16:creationId xmlns:a16="http://schemas.microsoft.com/office/drawing/2014/main" id="{68107223-46E6-19DE-317A-C89B1195BB4F}"/>
              </a:ext>
            </a:extLst>
          </p:cNvPr>
          <p:cNvSpPr/>
          <p:nvPr/>
        </p:nvSpPr>
        <p:spPr>
          <a:xfrm>
            <a:off x="448652" y="3815845"/>
            <a:ext cx="1506209" cy="761699"/>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27" name="TextBox 26">
            <a:extLst>
              <a:ext uri="{FF2B5EF4-FFF2-40B4-BE49-F238E27FC236}">
                <a16:creationId xmlns:a16="http://schemas.microsoft.com/office/drawing/2014/main" id="{19B492D5-0023-7C96-C5CD-229979A7DD79}"/>
              </a:ext>
            </a:extLst>
          </p:cNvPr>
          <p:cNvSpPr txBox="1"/>
          <p:nvPr/>
        </p:nvSpPr>
        <p:spPr>
          <a:xfrm>
            <a:off x="397678" y="4204731"/>
            <a:ext cx="1658187" cy="369332"/>
          </a:xfrm>
          <a:prstGeom prst="rect">
            <a:avLst/>
          </a:prstGeom>
          <a:noFill/>
        </p:spPr>
        <p:txBody>
          <a:bodyPr wrap="square" lIns="91440" tIns="45720" rIns="91440" bIns="45720" anchor="t">
            <a:spAutoFit/>
          </a:bodyPr>
          <a:lstStyle/>
          <a:p>
            <a:r>
              <a:rPr lang="en-US" sz="600">
                <a:solidFill>
                  <a:schemeClr val="bg1"/>
                </a:solidFill>
                <a:latin typeface="Arial"/>
                <a:cs typeface="Arial"/>
              </a:rPr>
              <a:t>2025 CEA Chief housing economist reporting to the President. Fed Reserve Board advisor to Greenspan, PhD UPenn.</a:t>
            </a:r>
          </a:p>
        </p:txBody>
      </p:sp>
      <p:pic>
        <p:nvPicPr>
          <p:cNvPr id="35" name="Picture 34" descr="A person in a suit smiling&#10;&#10;AI-generated content may be incorrect.">
            <a:extLst>
              <a:ext uri="{FF2B5EF4-FFF2-40B4-BE49-F238E27FC236}">
                <a16:creationId xmlns:a16="http://schemas.microsoft.com/office/drawing/2014/main" id="{EB8AA3E9-E3EF-0FA6-3EBC-4837A4BD47AB}"/>
              </a:ext>
            </a:extLst>
          </p:cNvPr>
          <p:cNvPicPr>
            <a:picLocks noChangeAspect="1"/>
          </p:cNvPicPr>
          <p:nvPr/>
        </p:nvPicPr>
        <p:blipFill>
          <a:blip r:embed="rId9"/>
          <a:srcRect l="2213" r="2213" b="11522"/>
          <a:stretch>
            <a:fillRect/>
          </a:stretch>
        </p:blipFill>
        <p:spPr>
          <a:xfrm>
            <a:off x="489779" y="3844453"/>
            <a:ext cx="385468" cy="334568"/>
          </a:xfrm>
          <a:prstGeom prst="rect">
            <a:avLst/>
          </a:prstGeom>
        </p:spPr>
      </p:pic>
      <p:sp>
        <p:nvSpPr>
          <p:cNvPr id="2" name="TextBox 1">
            <a:extLst>
              <a:ext uri="{FF2B5EF4-FFF2-40B4-BE49-F238E27FC236}">
                <a16:creationId xmlns:a16="http://schemas.microsoft.com/office/drawing/2014/main" id="{857E82A1-E2EA-A499-EBBE-3009BF60E657}"/>
              </a:ext>
            </a:extLst>
          </p:cNvPr>
          <p:cNvSpPr txBox="1"/>
          <p:nvPr/>
        </p:nvSpPr>
        <p:spPr>
          <a:xfrm>
            <a:off x="816240" y="3823233"/>
            <a:ext cx="90024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b="1">
                <a:latin typeface="Arial" panose="020B0604020202020204" pitchFamily="34" charset="0"/>
                <a:ea typeface="Calibri"/>
                <a:cs typeface="Arial" panose="020B0604020202020204" pitchFamily="34" charset="0"/>
              </a:rPr>
              <a:t>Dr. Morris</a:t>
            </a:r>
            <a:br>
              <a:rPr lang="en-US" sz="700" b="1">
                <a:latin typeface="Arial" panose="020B0604020202020204" pitchFamily="34" charset="0"/>
                <a:ea typeface="Calibri"/>
                <a:cs typeface="Arial" panose="020B0604020202020204" pitchFamily="34" charset="0"/>
              </a:rPr>
            </a:br>
            <a:r>
              <a:rPr lang="en-US" sz="700" b="1">
                <a:latin typeface="Arial" panose="020B0604020202020204" pitchFamily="34" charset="0"/>
                <a:ea typeface="Calibri"/>
                <a:cs typeface="Arial" panose="020B0604020202020204" pitchFamily="34" charset="0"/>
              </a:rPr>
              <a:t>Davis</a:t>
            </a:r>
            <a:br>
              <a:rPr lang="en-US" sz="700" b="1">
                <a:latin typeface="Arial" panose="020B0604020202020204" pitchFamily="34" charset="0"/>
                <a:ea typeface="Calibri"/>
                <a:cs typeface="Arial" panose="020B0604020202020204" pitchFamily="34" charset="0"/>
              </a:rPr>
            </a:br>
            <a:r>
              <a:rPr lang="en-US" sz="700" b="1">
                <a:latin typeface="Arial" panose="020B0604020202020204" pitchFamily="34" charset="0"/>
                <a:ea typeface="Calibri"/>
                <a:cs typeface="Arial" panose="020B0604020202020204" pitchFamily="34" charset="0"/>
              </a:rPr>
              <a:t>Government</a:t>
            </a:r>
          </a:p>
        </p:txBody>
      </p:sp>
      <p:pic>
        <p:nvPicPr>
          <p:cNvPr id="6" name="Picture 5" descr="A person in a suit and tie&#10;&#10;AI-generated content may be incorrect.">
            <a:extLst>
              <a:ext uri="{FF2B5EF4-FFF2-40B4-BE49-F238E27FC236}">
                <a16:creationId xmlns:a16="http://schemas.microsoft.com/office/drawing/2014/main" id="{380C2A2E-3CA4-F735-93BF-AB8CB7C48005}"/>
              </a:ext>
            </a:extLst>
          </p:cNvPr>
          <p:cNvPicPr>
            <a:picLocks noChangeAspect="1"/>
          </p:cNvPicPr>
          <p:nvPr/>
        </p:nvPicPr>
        <p:blipFill>
          <a:blip r:embed="rId10"/>
          <a:srcRect l="1314" r="1314" b="9842"/>
          <a:stretch>
            <a:fillRect/>
          </a:stretch>
        </p:blipFill>
        <p:spPr>
          <a:xfrm>
            <a:off x="2179345" y="3849816"/>
            <a:ext cx="391642" cy="363091"/>
          </a:xfrm>
          <a:prstGeom prst="rect">
            <a:avLst/>
          </a:prstGeom>
        </p:spPr>
      </p:pic>
      <p:sp>
        <p:nvSpPr>
          <p:cNvPr id="7" name="TextBox 6">
            <a:extLst>
              <a:ext uri="{FF2B5EF4-FFF2-40B4-BE49-F238E27FC236}">
                <a16:creationId xmlns:a16="http://schemas.microsoft.com/office/drawing/2014/main" id="{A16857F2-1843-6FE4-38AC-2C9DB8EC0065}"/>
              </a:ext>
            </a:extLst>
          </p:cNvPr>
          <p:cNvSpPr txBox="1"/>
          <p:nvPr/>
        </p:nvSpPr>
        <p:spPr>
          <a:xfrm>
            <a:off x="2085319" y="4207396"/>
            <a:ext cx="1635812" cy="369332"/>
          </a:xfrm>
          <a:prstGeom prst="rect">
            <a:avLst/>
          </a:prstGeom>
          <a:noFill/>
        </p:spPr>
        <p:txBody>
          <a:bodyPr wrap="square" lIns="91440" tIns="45720" rIns="91440" bIns="45720" anchor="t">
            <a:spAutoFit/>
          </a:bodyPr>
          <a:lstStyle/>
          <a:p>
            <a:r>
              <a:rPr lang="en-US" sz="600">
                <a:solidFill>
                  <a:schemeClr val="bg1"/>
                </a:solidFill>
                <a:latin typeface="Arial"/>
                <a:cs typeface="Arial"/>
              </a:rPr>
              <a:t>Serial industrialist MBA, Techcare NYSE chairman. Board Member at Peres Center. Billions in global sales. </a:t>
            </a:r>
          </a:p>
        </p:txBody>
      </p:sp>
      <p:sp>
        <p:nvSpPr>
          <p:cNvPr id="8" name="TextBox 7">
            <a:extLst>
              <a:ext uri="{FF2B5EF4-FFF2-40B4-BE49-F238E27FC236}">
                <a16:creationId xmlns:a16="http://schemas.microsoft.com/office/drawing/2014/main" id="{A722A221-4B08-FA14-399E-C6E26BD64057}"/>
              </a:ext>
            </a:extLst>
          </p:cNvPr>
          <p:cNvSpPr txBox="1"/>
          <p:nvPr/>
        </p:nvSpPr>
        <p:spPr>
          <a:xfrm>
            <a:off x="2516984" y="3823612"/>
            <a:ext cx="108626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b="1">
                <a:latin typeface="Arial" panose="020B0604020202020204" pitchFamily="34" charset="0"/>
                <a:ea typeface="Calibri"/>
                <a:cs typeface="Arial" panose="020B0604020202020204" pitchFamily="34" charset="0"/>
              </a:rPr>
              <a:t>Zvi</a:t>
            </a:r>
            <a:br>
              <a:rPr lang="en-US" sz="700" b="1">
                <a:latin typeface="Arial" panose="020B0604020202020204" pitchFamily="34" charset="0"/>
                <a:ea typeface="Calibri"/>
                <a:cs typeface="Arial" panose="020B0604020202020204" pitchFamily="34" charset="0"/>
              </a:rPr>
            </a:br>
            <a:r>
              <a:rPr lang="en-US" sz="700" b="1">
                <a:latin typeface="Arial" panose="020B0604020202020204" pitchFamily="34" charset="0"/>
                <a:ea typeface="Calibri"/>
                <a:cs typeface="Arial" panose="020B0604020202020204" pitchFamily="34" charset="0"/>
              </a:rPr>
              <a:t>Yemini</a:t>
            </a:r>
            <a:br>
              <a:rPr lang="en-US" sz="700" b="1">
                <a:latin typeface="Arial" panose="020B0604020202020204" pitchFamily="34" charset="0"/>
                <a:ea typeface="Calibri"/>
                <a:cs typeface="Arial" panose="020B0604020202020204" pitchFamily="34" charset="0"/>
              </a:rPr>
            </a:br>
            <a:r>
              <a:rPr lang="en-US" sz="700" b="1">
                <a:latin typeface="Arial" panose="020B0604020202020204" pitchFamily="34" charset="0"/>
                <a:ea typeface="Calibri"/>
                <a:cs typeface="Arial" panose="020B0604020202020204" pitchFamily="34" charset="0"/>
              </a:rPr>
              <a:t>Manufacturing</a:t>
            </a:r>
            <a:endParaRPr lang="en-US" sz="700" b="1">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24BA26-D699-E60B-1F96-3A99E5806C20}"/>
              </a:ext>
            </a:extLst>
          </p:cNvPr>
          <p:cNvSpPr txBox="1"/>
          <p:nvPr/>
        </p:nvSpPr>
        <p:spPr>
          <a:xfrm>
            <a:off x="4205028" y="3828055"/>
            <a:ext cx="1053084"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b="1">
                <a:latin typeface="Arial"/>
                <a:ea typeface="Calibri"/>
                <a:cs typeface="Arial"/>
              </a:rPr>
              <a:t>Larry</a:t>
            </a:r>
            <a:br>
              <a:rPr lang="en-US" sz="700" b="1">
                <a:latin typeface="Arial"/>
                <a:ea typeface="Calibri"/>
                <a:cs typeface="Arial"/>
              </a:rPr>
            </a:br>
            <a:r>
              <a:rPr lang="en-US" sz="700" b="1">
                <a:latin typeface="Arial"/>
                <a:ea typeface="Calibri"/>
                <a:cs typeface="Arial"/>
              </a:rPr>
              <a:t>Swets</a:t>
            </a:r>
            <a:br>
              <a:rPr lang="en-US" sz="700" b="1">
                <a:latin typeface="Arial"/>
                <a:ea typeface="Calibri"/>
                <a:cs typeface="Arial"/>
              </a:rPr>
            </a:br>
            <a:r>
              <a:rPr lang="en-US" sz="700" b="1">
                <a:latin typeface="Arial"/>
                <a:ea typeface="Calibri"/>
                <a:cs typeface="Arial"/>
              </a:rPr>
              <a:t>Banking</a:t>
            </a:r>
          </a:p>
        </p:txBody>
      </p:sp>
      <p:sp>
        <p:nvSpPr>
          <p:cNvPr id="10" name="Shape 2">
            <a:extLst>
              <a:ext uri="{FF2B5EF4-FFF2-40B4-BE49-F238E27FC236}">
                <a16:creationId xmlns:a16="http://schemas.microsoft.com/office/drawing/2014/main" id="{72EAFC3A-2AD6-279A-7E4F-2AB2F0DFEA0D}"/>
              </a:ext>
            </a:extLst>
          </p:cNvPr>
          <p:cNvSpPr/>
          <p:nvPr/>
        </p:nvSpPr>
        <p:spPr>
          <a:xfrm>
            <a:off x="447448" y="2313564"/>
            <a:ext cx="1910446" cy="1030468"/>
          </a:xfrm>
          <a:prstGeom prst="rect">
            <a:avLst/>
          </a:prstGeom>
          <a:solidFill>
            <a:schemeClr val="bg1">
              <a:lumMod val="75000"/>
            </a:schemeClr>
          </a:solidFill>
          <a:ln>
            <a:noFill/>
          </a:ln>
        </p:spPr>
        <p:style>
          <a:lnRef idx="2">
            <a:schemeClr val="dk1"/>
          </a:lnRef>
          <a:fillRef idx="1">
            <a:schemeClr val="lt1"/>
          </a:fillRef>
          <a:effectRef idx="0">
            <a:schemeClr val="dk1"/>
          </a:effectRef>
          <a:fontRef idx="minor">
            <a:schemeClr val="dk1"/>
          </a:fontRef>
        </p:style>
        <p:txBody>
          <a:bodyPr/>
          <a:lstStyle/>
          <a:p>
            <a:endParaRPr lang="en-US"/>
          </a:p>
        </p:txBody>
      </p:sp>
      <p:sp>
        <p:nvSpPr>
          <p:cNvPr id="22" name="TextBox 21">
            <a:extLst>
              <a:ext uri="{FF2B5EF4-FFF2-40B4-BE49-F238E27FC236}">
                <a16:creationId xmlns:a16="http://schemas.microsoft.com/office/drawing/2014/main" id="{45C08AAA-86D6-0FA7-37EC-7E9F76F6A898}"/>
              </a:ext>
            </a:extLst>
          </p:cNvPr>
          <p:cNvSpPr txBox="1"/>
          <p:nvPr/>
        </p:nvSpPr>
        <p:spPr>
          <a:xfrm>
            <a:off x="966378" y="2595066"/>
            <a:ext cx="1168993"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a:latin typeface="Arial" panose="020B0604020202020204" pitchFamily="34" charset="0"/>
                <a:ea typeface="Calibri"/>
                <a:cs typeface="Arial" panose="020B0604020202020204" pitchFamily="34" charset="0"/>
              </a:rPr>
              <a:t>President/COO</a:t>
            </a:r>
          </a:p>
        </p:txBody>
      </p:sp>
      <p:sp>
        <p:nvSpPr>
          <p:cNvPr id="75" name="TextBox 74">
            <a:extLst>
              <a:ext uri="{FF2B5EF4-FFF2-40B4-BE49-F238E27FC236}">
                <a16:creationId xmlns:a16="http://schemas.microsoft.com/office/drawing/2014/main" id="{7A11970F-9B90-E005-64C2-B31D264F3C35}"/>
              </a:ext>
            </a:extLst>
          </p:cNvPr>
          <p:cNvSpPr txBox="1"/>
          <p:nvPr/>
        </p:nvSpPr>
        <p:spPr>
          <a:xfrm>
            <a:off x="3820174" y="1195146"/>
            <a:ext cx="1539847"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a:latin typeface="Arial" panose="020B0604020202020204" pitchFamily="34" charset="0"/>
                <a:ea typeface="Calibri"/>
                <a:cs typeface="Arial" panose="020B0604020202020204" pitchFamily="34" charset="0"/>
              </a:rPr>
              <a:t>Galiano</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Tiramani</a:t>
            </a:r>
            <a:br>
              <a:rPr lang="en-US" sz="900" b="1">
                <a:latin typeface="Arial" panose="020B0604020202020204" pitchFamily="34" charset="0"/>
                <a:ea typeface="Calibri"/>
                <a:cs typeface="Arial" panose="020B0604020202020204" pitchFamily="34" charset="0"/>
              </a:rPr>
            </a:br>
            <a:r>
              <a:rPr lang="en-US" sz="900" b="1">
                <a:latin typeface="Arial" panose="020B0604020202020204" pitchFamily="34" charset="0"/>
                <a:ea typeface="Calibri"/>
                <a:cs typeface="Arial" panose="020B0604020202020204" pitchFamily="34" charset="0"/>
              </a:rPr>
              <a:t>Founder, CEO</a:t>
            </a:r>
          </a:p>
        </p:txBody>
      </p:sp>
      <p:sp>
        <p:nvSpPr>
          <p:cNvPr id="41" name="TextBox 40">
            <a:extLst>
              <a:ext uri="{FF2B5EF4-FFF2-40B4-BE49-F238E27FC236}">
                <a16:creationId xmlns:a16="http://schemas.microsoft.com/office/drawing/2014/main" id="{0DA118C8-5B70-79FB-2927-BF3CC99DECCD}"/>
              </a:ext>
            </a:extLst>
          </p:cNvPr>
          <p:cNvSpPr txBox="1"/>
          <p:nvPr/>
        </p:nvSpPr>
        <p:spPr>
          <a:xfrm>
            <a:off x="3268049" y="1690621"/>
            <a:ext cx="2477921" cy="461665"/>
          </a:xfrm>
          <a:prstGeom prst="rect">
            <a:avLst/>
          </a:prstGeom>
          <a:noFill/>
        </p:spPr>
        <p:txBody>
          <a:bodyPr wrap="square">
            <a:spAutoFit/>
          </a:bodyPr>
          <a:lstStyle/>
          <a:p>
            <a:r>
              <a:rPr lang="en-US" sz="800">
                <a:solidFill>
                  <a:schemeClr val="bg1"/>
                </a:solidFill>
                <a:latin typeface="Arial" pitchFamily="34" charset="0"/>
                <a:cs typeface="Arial" pitchFamily="34" charset="-120"/>
              </a:rPr>
              <a:t>Serial entrepreneur including cryptocurrency arbitrage, Bitcoin ATM, and an operating cannabis farm producing oils.</a:t>
            </a:r>
          </a:p>
        </p:txBody>
      </p:sp>
      <p:sp>
        <p:nvSpPr>
          <p:cNvPr id="28" name="TextBox 27">
            <a:extLst>
              <a:ext uri="{FF2B5EF4-FFF2-40B4-BE49-F238E27FC236}">
                <a16:creationId xmlns:a16="http://schemas.microsoft.com/office/drawing/2014/main" id="{DDDF3585-B8A1-60C3-E728-230D984E86D4}"/>
              </a:ext>
            </a:extLst>
          </p:cNvPr>
          <p:cNvSpPr txBox="1"/>
          <p:nvPr/>
        </p:nvSpPr>
        <p:spPr>
          <a:xfrm>
            <a:off x="5922477" y="3978966"/>
            <a:ext cx="1053084"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b="1">
                <a:latin typeface="Arial" panose="020B0604020202020204" pitchFamily="34" charset="0"/>
                <a:ea typeface="Calibri"/>
                <a:cs typeface="Arial" panose="020B0604020202020204" pitchFamily="34" charset="0"/>
              </a:rPr>
              <a:t>Digital Technology</a:t>
            </a:r>
            <a:endParaRPr lang="en-US" sz="700" b="1">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7BD7FDA7-D14C-0EBC-2715-249137CC06CF}"/>
              </a:ext>
            </a:extLst>
          </p:cNvPr>
          <p:cNvSpPr txBox="1"/>
          <p:nvPr/>
        </p:nvSpPr>
        <p:spPr>
          <a:xfrm>
            <a:off x="7572489" y="3973308"/>
            <a:ext cx="1228250"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b="1">
                <a:latin typeface="Arial" panose="020B0604020202020204" pitchFamily="34" charset="0"/>
                <a:ea typeface="Calibri"/>
                <a:cs typeface="Arial" panose="020B0604020202020204" pitchFamily="34" charset="0"/>
              </a:rPr>
              <a:t>Developer</a:t>
            </a:r>
            <a:endParaRPr lang="en-US" sz="700" b="1">
              <a:latin typeface="Arial" panose="020B0604020202020204" pitchFamily="34" charset="0"/>
              <a:cs typeface="Arial" panose="020B0604020202020204" pitchFamily="34" charset="0"/>
            </a:endParaRPr>
          </a:p>
        </p:txBody>
      </p:sp>
      <p:sp>
        <p:nvSpPr>
          <p:cNvPr id="37" name="Text 2">
            <a:extLst>
              <a:ext uri="{FF2B5EF4-FFF2-40B4-BE49-F238E27FC236}">
                <a16:creationId xmlns:a16="http://schemas.microsoft.com/office/drawing/2014/main" id="{1949AC47-8A45-6C18-5BEF-ABF72DEB3663}"/>
              </a:ext>
            </a:extLst>
          </p:cNvPr>
          <p:cNvSpPr/>
          <p:nvPr/>
        </p:nvSpPr>
        <p:spPr>
          <a:xfrm>
            <a:off x="457200" y="429768"/>
            <a:ext cx="8229600" cy="411480"/>
          </a:xfrm>
          <a:prstGeom prst="rect">
            <a:avLst/>
          </a:prstGeom>
          <a:noFill/>
          <a:ln/>
        </p:spPr>
        <p:txBody>
          <a:bodyPr wrap="square" lIns="0" tIns="0" rIns="0" bIns="0" rtlCol="0" anchor="ctr"/>
          <a:lstStyle/>
          <a:p>
            <a:r>
              <a:rPr lang="en-US" sz="2400" b="1" dirty="0">
                <a:solidFill>
                  <a:srgbClr val="0F1B2D"/>
                </a:solidFill>
                <a:latin typeface="Arial Black"/>
              </a:rPr>
              <a:t>Executive Team</a:t>
            </a:r>
            <a:endParaRPr lang="en-US" dirty="0"/>
          </a:p>
        </p:txBody>
      </p:sp>
      <p:sp>
        <p:nvSpPr>
          <p:cNvPr id="38" name="Text 1">
            <a:extLst>
              <a:ext uri="{FF2B5EF4-FFF2-40B4-BE49-F238E27FC236}">
                <a16:creationId xmlns:a16="http://schemas.microsoft.com/office/drawing/2014/main" id="{8F46DB65-4DC5-D9E5-7920-B019430E7884}"/>
              </a:ext>
            </a:extLst>
          </p:cNvPr>
          <p:cNvSpPr/>
          <p:nvPr/>
        </p:nvSpPr>
        <p:spPr>
          <a:xfrm>
            <a:off x="397678" y="196251"/>
            <a:ext cx="4572000" cy="274320"/>
          </a:xfrm>
          <a:prstGeom prst="rect">
            <a:avLst/>
          </a:prstGeom>
          <a:noFill/>
          <a:ln/>
        </p:spPr>
        <p:txBody>
          <a:bodyPr wrap="square" lIns="91440" tIns="45720" rIns="91440" bIns="45720" rtlCol="0" anchor="ctr"/>
          <a:lstStyle/>
          <a:p>
            <a:r>
              <a:rPr lang="en-US" sz="1000" b="1" kern="0" spc="400" dirty="0">
                <a:solidFill>
                  <a:srgbClr val="0891B2"/>
                </a:solidFill>
                <a:latin typeface="Arial"/>
                <a:cs typeface="Arial"/>
              </a:rPr>
              <a:t>Leadership</a:t>
            </a:r>
            <a:endParaRPr lang="en-US" dirty="0"/>
          </a:p>
        </p:txBody>
      </p:sp>
      <p:sp>
        <p:nvSpPr>
          <p:cNvPr id="39" name="TextBox 38">
            <a:extLst>
              <a:ext uri="{FF2B5EF4-FFF2-40B4-BE49-F238E27FC236}">
                <a16:creationId xmlns:a16="http://schemas.microsoft.com/office/drawing/2014/main" id="{396106F8-F4D8-6658-0EEF-245CE63EE2BC}"/>
              </a:ext>
            </a:extLst>
          </p:cNvPr>
          <p:cNvSpPr txBox="1"/>
          <p:nvPr/>
        </p:nvSpPr>
        <p:spPr>
          <a:xfrm>
            <a:off x="3477468" y="3439946"/>
            <a:ext cx="214792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a:latin typeface="Arial Black" panose="020B0604020202020204" pitchFamily="34" charset="0"/>
                <a:cs typeface="Arial Black" panose="020B0604020202020204" pitchFamily="34" charset="0"/>
              </a:rPr>
              <a:t>Board of Directors</a:t>
            </a:r>
            <a:endParaRPr lang="en-US" b="1">
              <a:latin typeface="Arial Black" panose="020B0604020202020204" pitchFamily="34" charset="0"/>
              <a:cs typeface="Arial Black" panose="020B0604020202020204" pitchFamily="34" charset="0"/>
            </a:endParaRPr>
          </a:p>
        </p:txBody>
      </p:sp>
      <p:sp>
        <p:nvSpPr>
          <p:cNvPr id="17" name="TextBox 16">
            <a:extLst>
              <a:ext uri="{FF2B5EF4-FFF2-40B4-BE49-F238E27FC236}">
                <a16:creationId xmlns:a16="http://schemas.microsoft.com/office/drawing/2014/main" id="{BE00869E-D92F-B330-7DE3-E2C79AC33215}"/>
              </a:ext>
            </a:extLst>
          </p:cNvPr>
          <p:cNvSpPr txBox="1"/>
          <p:nvPr/>
        </p:nvSpPr>
        <p:spPr>
          <a:xfrm>
            <a:off x="3786893" y="4208071"/>
            <a:ext cx="1619600" cy="369332"/>
          </a:xfrm>
          <a:prstGeom prst="rect">
            <a:avLst/>
          </a:prstGeom>
          <a:noFill/>
        </p:spPr>
        <p:txBody>
          <a:bodyPr wrap="square" lIns="91440" tIns="45720" rIns="91440" bIns="45720" anchor="t">
            <a:spAutoFit/>
          </a:bodyPr>
          <a:lstStyle/>
          <a:p>
            <a:r>
              <a:rPr lang="en-US" sz="600">
                <a:solidFill>
                  <a:schemeClr val="bg1"/>
                </a:solidFill>
                <a:latin typeface="Arial"/>
                <a:cs typeface="Arial"/>
              </a:rPr>
              <a:t>Head of Merchant Banking of Fundamental Global Inc. </a:t>
            </a:r>
            <a:br>
              <a:rPr lang="en-US" sz="600">
                <a:solidFill>
                  <a:schemeClr val="bg1"/>
                </a:solidFill>
                <a:latin typeface="Arial"/>
                <a:cs typeface="Arial"/>
              </a:rPr>
            </a:br>
            <a:r>
              <a:rPr lang="en-US" sz="600">
                <a:solidFill>
                  <a:schemeClr val="bg1"/>
                </a:solidFill>
                <a:latin typeface="Arial"/>
                <a:cs typeface="Arial"/>
              </a:rPr>
              <a:t>FGMC SPAC partner.</a:t>
            </a:r>
          </a:p>
        </p:txBody>
      </p:sp>
      <p:sp>
        <p:nvSpPr>
          <p:cNvPr id="20" name="TextBox 19">
            <a:extLst>
              <a:ext uri="{FF2B5EF4-FFF2-40B4-BE49-F238E27FC236}">
                <a16:creationId xmlns:a16="http://schemas.microsoft.com/office/drawing/2014/main" id="{80E6E835-FA46-1F11-B5EB-3DE1CA2EE679}"/>
              </a:ext>
            </a:extLst>
          </p:cNvPr>
          <p:cNvSpPr txBox="1"/>
          <p:nvPr/>
        </p:nvSpPr>
        <p:spPr>
          <a:xfrm>
            <a:off x="391470" y="829057"/>
            <a:ext cx="84342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BOXABL is an Exchange Act reporting company since 2023 and is audited by CBIZ.</a:t>
            </a:r>
          </a:p>
        </p:txBody>
      </p:sp>
      <p:pic>
        <p:nvPicPr>
          <p:cNvPr id="34" name="Picture 33">
            <a:extLst>
              <a:ext uri="{FF2B5EF4-FFF2-40B4-BE49-F238E27FC236}">
                <a16:creationId xmlns:a16="http://schemas.microsoft.com/office/drawing/2014/main" id="{7C506E80-5D81-6D62-02DD-AD9E7CD06FC4}"/>
              </a:ext>
            </a:extLst>
          </p:cNvPr>
          <p:cNvPicPr>
            <a:picLocks noChangeAspect="1"/>
          </p:cNvPicPr>
          <p:nvPr/>
        </p:nvPicPr>
        <p:blipFill>
          <a:blip r:embed="rId11"/>
          <a:srcRect t="-1" b="11620"/>
          <a:stretch>
            <a:fillRect/>
          </a:stretch>
        </p:blipFill>
        <p:spPr>
          <a:xfrm>
            <a:off x="482642" y="2374153"/>
            <a:ext cx="483736" cy="427528"/>
          </a:xfrm>
          <a:prstGeom prst="rect">
            <a:avLst/>
          </a:prstGeom>
        </p:spPr>
      </p:pic>
      <p:sp>
        <p:nvSpPr>
          <p:cNvPr id="11" name="Text 24">
            <a:extLst>
              <a:ext uri="{FF2B5EF4-FFF2-40B4-BE49-F238E27FC236}">
                <a16:creationId xmlns:a16="http://schemas.microsoft.com/office/drawing/2014/main" id="{8560B7F1-DAFD-A270-1815-37A32DE6FC36}"/>
              </a:ext>
            </a:extLst>
          </p:cNvPr>
          <p:cNvSpPr/>
          <p:nvPr/>
        </p:nvSpPr>
        <p:spPr>
          <a:xfrm>
            <a:off x="457200" y="4754880"/>
            <a:ext cx="6400800" cy="274320"/>
          </a:xfrm>
          <a:prstGeom prst="rect">
            <a:avLst/>
          </a:prstGeom>
          <a:noFill/>
          <a:ln/>
        </p:spPr>
        <p:txBody>
          <a:bodyPr wrap="square" lIns="0" tIns="0" rIns="0" bIns="0" rtlCol="0" anchor="ctr"/>
          <a:lstStyle/>
          <a:p>
            <a:pPr marL="0" indent="0">
              <a:buNone/>
            </a:pPr>
            <a:r>
              <a:rPr lang="en-US" sz="700">
                <a:solidFill>
                  <a:srgbClr val="94A3B8"/>
                </a:solidFill>
                <a:latin typeface="Arial" pitchFamily="34" charset="0"/>
                <a:ea typeface="Arial" pitchFamily="34" charset="-122"/>
                <a:cs typeface="Arial" pitchFamily="34" charset="-120"/>
              </a:rPr>
              <a:t>BOXABL  |  Investor Presentation  |  April 2026  |  Some images may be rendered.</a:t>
            </a:r>
            <a:endParaRPr lang="en-US" sz="700"/>
          </a:p>
        </p:txBody>
      </p:sp>
      <p:pic>
        <p:nvPicPr>
          <p:cNvPr id="26" name="Picture 25">
            <a:extLst>
              <a:ext uri="{FF2B5EF4-FFF2-40B4-BE49-F238E27FC236}">
                <a16:creationId xmlns:a16="http://schemas.microsoft.com/office/drawing/2014/main" id="{081D6AF8-1343-4C96-5776-5A8B0A250111}"/>
              </a:ext>
            </a:extLst>
          </p:cNvPr>
          <p:cNvPicPr>
            <a:picLocks noChangeAspect="1"/>
          </p:cNvPicPr>
          <p:nvPr/>
        </p:nvPicPr>
        <p:blipFill>
          <a:blip r:embed="rId12"/>
          <a:srcRect b="9347"/>
          <a:stretch>
            <a:fillRect/>
          </a:stretch>
        </p:blipFill>
        <p:spPr>
          <a:xfrm>
            <a:off x="3868095" y="3853844"/>
            <a:ext cx="391643" cy="355037"/>
          </a:xfrm>
          <a:prstGeom prst="rect">
            <a:avLst/>
          </a:prstGeom>
        </p:spPr>
      </p:pic>
      <p:sp>
        <p:nvSpPr>
          <p:cNvPr id="12" name="Rectangle 11">
            <a:extLst>
              <a:ext uri="{FF2B5EF4-FFF2-40B4-BE49-F238E27FC236}">
                <a16:creationId xmlns:a16="http://schemas.microsoft.com/office/drawing/2014/main" id="{C3E3FF52-ADA8-E28B-4B30-67E1D4E3BFB7}"/>
              </a:ext>
            </a:extLst>
          </p:cNvPr>
          <p:cNvSpPr/>
          <p:nvPr/>
        </p:nvSpPr>
        <p:spPr>
          <a:xfrm>
            <a:off x="482463" y="2372032"/>
            <a:ext cx="483736" cy="427528"/>
          </a:xfrm>
          <a:prstGeom prst="rect">
            <a:avLst/>
          </a:prstGeom>
          <a:solidFill>
            <a:schemeClr val="bg2">
              <a:lumMod val="50000"/>
              <a:alpha val="54875"/>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AA52DE16-4609-4CAC-2817-9CE845BA182C}"/>
              </a:ext>
            </a:extLst>
          </p:cNvPr>
          <p:cNvPicPr>
            <a:picLocks noChangeAspect="1"/>
          </p:cNvPicPr>
          <p:nvPr/>
        </p:nvPicPr>
        <p:blipFill>
          <a:blip r:embed="rId13"/>
          <a:stretch>
            <a:fillRect/>
          </a:stretch>
        </p:blipFill>
        <p:spPr>
          <a:xfrm>
            <a:off x="5563681" y="3848561"/>
            <a:ext cx="390132" cy="345289"/>
          </a:xfrm>
          <a:prstGeom prst="rect">
            <a:avLst/>
          </a:prstGeom>
        </p:spPr>
      </p:pic>
      <p:sp>
        <p:nvSpPr>
          <p:cNvPr id="16" name="Rectangle 15">
            <a:extLst>
              <a:ext uri="{FF2B5EF4-FFF2-40B4-BE49-F238E27FC236}">
                <a16:creationId xmlns:a16="http://schemas.microsoft.com/office/drawing/2014/main" id="{F154D7E8-C0D2-2F7C-D800-5F1475684DF3}"/>
              </a:ext>
            </a:extLst>
          </p:cNvPr>
          <p:cNvSpPr/>
          <p:nvPr/>
        </p:nvSpPr>
        <p:spPr>
          <a:xfrm>
            <a:off x="5565156" y="3851627"/>
            <a:ext cx="385630" cy="342223"/>
          </a:xfrm>
          <a:prstGeom prst="rect">
            <a:avLst/>
          </a:prstGeom>
          <a:solidFill>
            <a:schemeClr val="bg2">
              <a:lumMod val="50000"/>
              <a:alpha val="47186"/>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BFED96B8-D418-E975-4EA2-CF5D4B240D19}"/>
              </a:ext>
            </a:extLst>
          </p:cNvPr>
          <p:cNvPicPr>
            <a:picLocks noChangeAspect="1"/>
          </p:cNvPicPr>
          <p:nvPr/>
        </p:nvPicPr>
        <p:blipFill>
          <a:blip r:embed="rId14"/>
          <a:srcRect b="15365"/>
          <a:stretch>
            <a:fillRect/>
          </a:stretch>
        </p:blipFill>
        <p:spPr>
          <a:xfrm>
            <a:off x="7216653" y="3844453"/>
            <a:ext cx="388620" cy="360278"/>
          </a:xfrm>
          <a:prstGeom prst="rect">
            <a:avLst/>
          </a:prstGeom>
        </p:spPr>
      </p:pic>
      <p:sp>
        <p:nvSpPr>
          <p:cNvPr id="18" name="Rectangle 17">
            <a:extLst>
              <a:ext uri="{FF2B5EF4-FFF2-40B4-BE49-F238E27FC236}">
                <a16:creationId xmlns:a16="http://schemas.microsoft.com/office/drawing/2014/main" id="{D561A05D-9721-2ACE-2610-86D3B86C9766}"/>
              </a:ext>
            </a:extLst>
          </p:cNvPr>
          <p:cNvSpPr/>
          <p:nvPr/>
        </p:nvSpPr>
        <p:spPr>
          <a:xfrm>
            <a:off x="7219643" y="3850093"/>
            <a:ext cx="385630" cy="342223"/>
          </a:xfrm>
          <a:prstGeom prst="rect">
            <a:avLst/>
          </a:prstGeom>
          <a:solidFill>
            <a:schemeClr val="bg2">
              <a:lumMod val="50000"/>
              <a:alpha val="36946"/>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0106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5C4379-AB9A-83BD-680A-7CFD7010AE9E}"/>
              </a:ext>
            </a:extLst>
          </p:cNvPr>
          <p:cNvSpPr/>
          <p:nvPr/>
        </p:nvSpPr>
        <p:spPr>
          <a:xfrm>
            <a:off x="6767512" y="4533900"/>
            <a:ext cx="2376488" cy="533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solidFill>
                  <a:schemeClr val="bg1"/>
                </a:solidFill>
              </a:ln>
              <a:solidFill>
                <a:schemeClr val="bg1"/>
              </a:solidFill>
            </a:endParaRPr>
          </a:p>
        </p:txBody>
      </p:sp>
      <p:sp>
        <p:nvSpPr>
          <p:cNvPr id="7" name="Shape 0">
            <a:extLst>
              <a:ext uri="{FF2B5EF4-FFF2-40B4-BE49-F238E27FC236}">
                <a16:creationId xmlns:a16="http://schemas.microsoft.com/office/drawing/2014/main" id="{6085E375-D98B-EDF6-A960-E75A5971E88D}"/>
              </a:ext>
            </a:extLst>
          </p:cNvPr>
          <p:cNvSpPr/>
          <p:nvPr/>
        </p:nvSpPr>
        <p:spPr>
          <a:xfrm>
            <a:off x="0" y="0"/>
            <a:ext cx="9144000" cy="54864"/>
          </a:xfrm>
          <a:prstGeom prst="rect">
            <a:avLst/>
          </a:prstGeom>
          <a:solidFill>
            <a:srgbClr val="FFA400"/>
          </a:solidFill>
          <a:ln/>
        </p:spPr>
        <p:txBody>
          <a:bodyPr/>
          <a:lstStyle/>
          <a:p>
            <a:endParaRPr lang="en-US"/>
          </a:p>
        </p:txBody>
      </p:sp>
      <p:sp>
        <p:nvSpPr>
          <p:cNvPr id="23" name="Text 1">
            <a:extLst>
              <a:ext uri="{FF2B5EF4-FFF2-40B4-BE49-F238E27FC236}">
                <a16:creationId xmlns:a16="http://schemas.microsoft.com/office/drawing/2014/main" id="{11FB05D9-C526-78CD-FC05-13D4DA914FFD}"/>
              </a:ext>
            </a:extLst>
          </p:cNvPr>
          <p:cNvSpPr/>
          <p:nvPr/>
        </p:nvSpPr>
        <p:spPr>
          <a:xfrm>
            <a:off x="397678" y="196251"/>
            <a:ext cx="4572000" cy="274320"/>
          </a:xfrm>
          <a:prstGeom prst="rect">
            <a:avLst/>
          </a:prstGeom>
          <a:noFill/>
          <a:ln/>
        </p:spPr>
        <p:txBody>
          <a:bodyPr wrap="square" lIns="91440" tIns="45720" rIns="91440" bIns="45720" rtlCol="0" anchor="ctr"/>
          <a:lstStyle/>
          <a:p>
            <a:endParaRPr lang="en-US"/>
          </a:p>
        </p:txBody>
      </p:sp>
      <p:sp>
        <p:nvSpPr>
          <p:cNvPr id="2" name="Content Placeholder 2">
            <a:extLst>
              <a:ext uri="{FF2B5EF4-FFF2-40B4-BE49-F238E27FC236}">
                <a16:creationId xmlns:a16="http://schemas.microsoft.com/office/drawing/2014/main" id="{5076ED94-79CC-D2DB-9F6D-6225B5D42F10}"/>
              </a:ext>
            </a:extLst>
          </p:cNvPr>
          <p:cNvSpPr txBox="1">
            <a:spLocks/>
          </p:cNvSpPr>
          <p:nvPr/>
        </p:nvSpPr>
        <p:spPr>
          <a:xfrm>
            <a:off x="0" y="986647"/>
            <a:ext cx="9144000" cy="4371966"/>
          </a:xfrm>
        </p:spPr>
        <p:txBody>
          <a:bodyPr lIns="91440" tIns="45720" rIns="91440" bIns="45720" anchor="t">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115000"/>
              </a:lnSpc>
              <a:spcBef>
                <a:spcPts val="0"/>
              </a:spcBef>
              <a:buClr>
                <a:schemeClr val="dk1"/>
              </a:buClr>
              <a:buSzPts val="1100"/>
              <a:buFont typeface="Arial" pitchFamily="34" charset="0"/>
              <a:buNone/>
            </a:pPr>
            <a:r>
              <a:rPr lang="en-US" sz="700" dirty="0">
                <a:solidFill>
                  <a:schemeClr val="dk1"/>
                </a:solidFill>
              </a:rPr>
              <a:t>This presentation (this “Presentation”) is being furnished for the exclusive use of, and solely for the purpose of assisting, the parties (such parties, together with their subsidiaries and affiliates, the “Recipients”) to whom it is addressed in making their independent evaluation with respect to a proposed business combination (the “Business Combination”) between </a:t>
            </a:r>
            <a:r>
              <a:rPr lang="en-US" sz="700" dirty="0" err="1">
                <a:solidFill>
                  <a:schemeClr val="dk1"/>
                </a:solidFill>
              </a:rPr>
              <a:t>Boxabl</a:t>
            </a:r>
            <a:r>
              <a:rPr lang="en-US" sz="700" dirty="0">
                <a:solidFill>
                  <a:schemeClr val="dk1"/>
                </a:solidFill>
              </a:rPr>
              <a:t> Inc. (the “Company,” “BOXABL,” “we, “us” or “our”), FG Merger II Inc. and FG merger II Corp. (“SPAC”). ​</a:t>
            </a:r>
            <a:endParaRPr lang="en-US" sz="700" dirty="0"/>
          </a:p>
          <a:p>
            <a:pPr marL="0" indent="0" algn="just">
              <a:lnSpc>
                <a:spcPct val="115000"/>
              </a:lnSpc>
              <a:spcBef>
                <a:spcPts val="0"/>
              </a:spcBef>
              <a:buClr>
                <a:schemeClr val="dk1"/>
              </a:buClr>
              <a:buSzPts val="1100"/>
              <a:buFont typeface="Arial" pitchFamily="34" charset="0"/>
              <a:buNone/>
            </a:pPr>
            <a:r>
              <a:rPr lang="en-US" sz="700" dirty="0">
                <a:solidFill>
                  <a:schemeClr val="dk1"/>
                </a:solidFill>
              </a:rPr>
              <a:t>This information is being distributed to the Recipients on a confidential basis and may not be reproduced or used, in whole or in part, for any other purposes, nor may it be disclosed or otherwise made available to any third party. By receiving this information, Recipients, their affiliates and representatives agree to maintain the confidentiality of the information contained herein. Without the express prior written consent of each of the parties, this Presentation and any information contained herein may not be (</a:t>
            </a:r>
            <a:r>
              <a:rPr lang="en-US" sz="700" dirty="0" err="1">
                <a:solidFill>
                  <a:schemeClr val="dk1"/>
                </a:solidFill>
              </a:rPr>
              <a:t>i</a:t>
            </a:r>
            <a:r>
              <a:rPr lang="en-US" sz="700" dirty="0">
                <a:solidFill>
                  <a:schemeClr val="dk1"/>
                </a:solidFill>
              </a:rPr>
              <a:t>) reproduced (in whole or in part), (ii) copied at any time, (iii) used for any purpose other than the Recipients’ evaluation of the parties and the Business Combination or (iv) provided to any person except the Recipients’ employees and advisors with a need to know who are advised of the confidentiality of the information. This Presentation supersedes and replaces all previous oral or written communications between the parties hereto relating to the subject matter hereof.​</a:t>
            </a:r>
            <a:endParaRPr lang="en-US" sz="700" dirty="0">
              <a:solidFill>
                <a:schemeClr val="dk1"/>
              </a:solidFill>
              <a:ea typeface="Calibri"/>
              <a:cs typeface="Calibri"/>
            </a:endParaRPr>
          </a:p>
          <a:p>
            <a:pPr marL="0" indent="0" algn="just">
              <a:lnSpc>
                <a:spcPct val="115000"/>
              </a:lnSpc>
              <a:spcBef>
                <a:spcPts val="0"/>
              </a:spcBef>
              <a:buClr>
                <a:schemeClr val="dk1"/>
              </a:buClr>
              <a:buSzPts val="1100"/>
              <a:buFont typeface="Arial" pitchFamily="34" charset="0"/>
              <a:buNone/>
            </a:pPr>
            <a:r>
              <a:rPr lang="en-US" sz="700" dirty="0">
                <a:solidFill>
                  <a:schemeClr val="dk1"/>
                </a:solidFill>
              </a:rPr>
              <a:t>The provision of this Presentation shall not be taken as any form of commitment on the part of the Company or SPAC to proceed with any negotiations of the Business Combination or any other transaction, and each of the Company and SPAC reserve the right to discontinue discussions or negotiations regarding any transaction at any time and for any reason or no reason.​</a:t>
            </a:r>
            <a:endParaRPr lang="en-US" sz="700" dirty="0">
              <a:solidFill>
                <a:schemeClr val="dk1"/>
              </a:solidFill>
              <a:ea typeface="Calibri" panose="020F0502020204030204"/>
              <a:cs typeface="Calibri" panose="020F0502020204030204"/>
            </a:endParaRPr>
          </a:p>
          <a:p>
            <a:pPr marL="0" indent="0" algn="just">
              <a:lnSpc>
                <a:spcPct val="115000"/>
              </a:lnSpc>
              <a:spcBef>
                <a:spcPts val="0"/>
              </a:spcBef>
              <a:buClr>
                <a:schemeClr val="dk1"/>
              </a:buClr>
              <a:buSzPts val="1100"/>
              <a:buFont typeface="Arial" pitchFamily="34" charset="0"/>
              <a:buNone/>
            </a:pP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5000"/>
              </a:lnSpc>
              <a:spcBef>
                <a:spcPts val="0"/>
              </a:spcBef>
              <a:buClr>
                <a:schemeClr val="dk1"/>
              </a:buClr>
              <a:buSzPts val="1100"/>
              <a:buFont typeface="Arial" pitchFamily="34" charset="0"/>
              <a:buNone/>
            </a:pPr>
            <a:r>
              <a:rPr lang="en-US" sz="700" b="1" dirty="0">
                <a:solidFill>
                  <a:schemeClr val="dk1"/>
                </a:solidFill>
              </a:rPr>
              <a:t>No Representations or Warranties</a:t>
            </a: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5000"/>
              </a:lnSpc>
              <a:spcBef>
                <a:spcPts val="0"/>
              </a:spcBef>
              <a:buClr>
                <a:schemeClr val="dk1"/>
              </a:buClr>
              <a:buSzPts val="1100"/>
              <a:buFont typeface="Arial" pitchFamily="34" charset="0"/>
              <a:buNone/>
            </a:pPr>
            <a:r>
              <a:rPr lang="en-US" sz="700" dirty="0">
                <a:solidFill>
                  <a:schemeClr val="dk1"/>
                </a:solidFill>
              </a:rPr>
              <a:t>​No representations or warranties, express or implied, are given in, or in respect of, the accuracy or completeness of the information contained in this Presentation or any other information (whether written or oral) that has been or will be provided to you. To the fullest extent permitted by law, neither the Company, SPAC nor any of their respective subsidiaries, equity holders, affiliates, representatives, partners, directors, officers, employees, advisers or agents shall be responsible or liable for any direct, indirect or consequential loss or loss of profit arising from the use of this Presentation, its contents, its accuracy or sufficiency, its omissions, its errors, reliance on the information contained within it, or on opinions communicated in relation thereto or otherwise arising in connection therewith. In addition, this Presentation does not purport to be inclusive of all of the information necessary to make an evaluation of the Company, SPAC or the Business Combination. Viewers of this Presentation should each make their own evaluation of the Company, SPAC and of the relevance and adequacy of the information and should make such other investigations as they deem necessary. Nothing herein should be construed as legal, financial, tax or other advice. You should consult your own advisers concerning any legal, financial, tax or other considerations concerning the opportunity described herein.  The general explanations included in this Presentation cannot, and are not intended to, address your specific investment objectives, financial situations, or financial needs.​</a:t>
            </a:r>
            <a:endParaRPr lang="en-US" sz="700" dirty="0">
              <a:solidFill>
                <a:schemeClr val="dk1"/>
              </a:solidFill>
              <a:ea typeface="Calibri"/>
              <a:cs typeface="Calibri"/>
            </a:endParaRPr>
          </a:p>
          <a:p>
            <a:pPr marL="0" indent="0" algn="just">
              <a:lnSpc>
                <a:spcPct val="115000"/>
              </a:lnSpc>
              <a:spcBef>
                <a:spcPts val="0"/>
              </a:spcBef>
              <a:buClr>
                <a:schemeClr val="dk1"/>
              </a:buClr>
              <a:buSzPts val="1100"/>
              <a:buFont typeface="Arial" pitchFamily="34" charset="0"/>
              <a:buNone/>
            </a:pP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5000"/>
              </a:lnSpc>
              <a:spcBef>
                <a:spcPts val="0"/>
              </a:spcBef>
              <a:buClr>
                <a:schemeClr val="dk1"/>
              </a:buClr>
              <a:buSzPts val="1100"/>
              <a:buFont typeface="Arial" pitchFamily="34" charset="0"/>
              <a:buNone/>
            </a:pPr>
            <a:r>
              <a:rPr lang="en-US" sz="700" b="1" dirty="0">
                <a:solidFill>
                  <a:schemeClr val="dk1"/>
                </a:solidFill>
              </a:rPr>
              <a:t>Forward-Looking Statements</a:t>
            </a: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5000"/>
              </a:lnSpc>
              <a:spcBef>
                <a:spcPts val="0"/>
              </a:spcBef>
              <a:buClr>
                <a:schemeClr val="dk1"/>
              </a:buClr>
              <a:buSzPts val="1100"/>
              <a:buFont typeface="Arial" pitchFamily="34" charset="0"/>
              <a:buNone/>
            </a:pPr>
            <a:r>
              <a:rPr lang="en-US" sz="700" dirty="0">
                <a:solidFill>
                  <a:schemeClr val="dk1"/>
                </a:solidFill>
              </a:rPr>
              <a:t>​This Presentation contains certain forward-looking statements within the meaning of the federal securities laws with respect to the Business Combination, including expectations, hopes, beliefs, intentions, plans, prospects, financial results or strategies regarding the Company and the proposed Business Combination. Any statements other than statements of historical fact contained in this Presentation, including statements regarding the anticipated benefits and timing of the completion of the Business Combination, statements about the Company’s market opportunity and the potential growth of that market, the Company’s strategy, outcomes and growth prospects, trends in the Company’s industry and markets and the competitive environment in which the Company operates, are forward-looking statements. These forward-looking statements generally are identified by the words “believe,” “expect,” “anticipate,” “estimate,” “intend,” “strategy,” “future,” “opportunity,” “plan,” “may,” “should,” “will,” “would,” “will be,” “will continue,” “will likely result,” and similar expressions. Forward-looking statements (including projections) are predictions, and other statements about future events or conditions that are based on current expectations, estimates and assumptions and, as a result, are subject to risks and uncertainties. Many factors could cause actual future events to differ materially from the forward-looking statements in this document, which factors will be discussed in documents of the Company and SPAC filed, or to be filed, with the Securities and Exchange Commission (“SEC”). ​</a:t>
            </a:r>
            <a:endParaRPr lang="en-US" sz="700" dirty="0">
              <a:solidFill>
                <a:schemeClr val="dk1"/>
              </a:solidFill>
              <a:ea typeface="Calibri"/>
              <a:cs typeface="Calibri"/>
            </a:endParaRPr>
          </a:p>
          <a:p>
            <a:pPr marL="0" indent="0" algn="just">
              <a:lnSpc>
                <a:spcPct val="115000"/>
              </a:lnSpc>
              <a:spcBef>
                <a:spcPts val="0"/>
              </a:spcBef>
              <a:buClr>
                <a:schemeClr val="dk1"/>
              </a:buClr>
              <a:buSzPts val="1100"/>
              <a:buFont typeface="Arial" pitchFamily="34" charset="0"/>
              <a:buNone/>
            </a:pPr>
            <a:r>
              <a:rPr lang="en-US" sz="700" dirty="0">
                <a:solidFill>
                  <a:schemeClr val="dk1"/>
                </a:solidFill>
              </a:rPr>
              <a:t>You should carefully consider the risks and uncertainties described in the “Risk Factors” section of the Company’s Annual Reports on Form 10-K, the registration statement on Form S-4 and proxy statement/prospectus that will be filed by the parties to the Business Combination, and other documents that will be filed by the parties to the Business Combination from time to time with the SEC. These filings do or will identify and address other important risks and uncertainties that could cause actual events and results to differ materially from those contained in the forward-looking statements. Forward-looking statements speak only as of the date they are made. The Recipients are cautioned not to put undue reliance on forward-looking statements, including projections, and the Company and SPAC assume no obligation and do not intend to update or revise these forward-looking statements, whether as a result of new information, future events, any change in their expectations, conditions or circumstances on which any such statement is based, or otherwise. Neither the Company nor SPAC gives any assurance that either the Company or SPAC will achieve its expectations.​</a:t>
            </a:r>
            <a:endParaRPr lang="en-US" sz="700" dirty="0">
              <a:solidFill>
                <a:schemeClr val="dk1"/>
              </a:solidFill>
              <a:ea typeface="Calibri"/>
              <a:cs typeface="Calibri"/>
            </a:endParaRPr>
          </a:p>
          <a:p>
            <a:pPr marL="0" indent="0" algn="just">
              <a:lnSpc>
                <a:spcPct val="115000"/>
              </a:lnSpc>
              <a:spcBef>
                <a:spcPts val="0"/>
              </a:spcBef>
              <a:buClr>
                <a:schemeClr val="dk1"/>
              </a:buClr>
              <a:buSzPts val="1100"/>
              <a:buFont typeface="Arial" pitchFamily="34" charset="0"/>
              <a:buNone/>
            </a:pPr>
            <a:r>
              <a:rPr lang="en-US" sz="700" dirty="0">
                <a:solidFill>
                  <a:schemeClr val="dk1"/>
                </a:solidFill>
              </a:rPr>
              <a:t>​</a:t>
            </a:r>
          </a:p>
        </p:txBody>
      </p:sp>
      <p:sp>
        <p:nvSpPr>
          <p:cNvPr id="6" name="Text 1">
            <a:extLst>
              <a:ext uri="{FF2B5EF4-FFF2-40B4-BE49-F238E27FC236}">
                <a16:creationId xmlns:a16="http://schemas.microsoft.com/office/drawing/2014/main" id="{85A59C68-BDC6-1C25-0DB2-265C25A7C621}"/>
              </a:ext>
            </a:extLst>
          </p:cNvPr>
          <p:cNvSpPr/>
          <p:nvPr/>
        </p:nvSpPr>
        <p:spPr>
          <a:xfrm>
            <a:off x="619351" y="198560"/>
            <a:ext cx="4572000" cy="274320"/>
          </a:xfrm>
          <a:prstGeom prst="rect">
            <a:avLst/>
          </a:prstGeom>
          <a:noFill/>
          <a:ln/>
        </p:spPr>
        <p:txBody>
          <a:bodyPr wrap="square" lIns="91440" tIns="45720" rIns="91440" bIns="45720" rtlCol="0" anchor="ctr"/>
          <a:lstStyle/>
          <a:p>
            <a:r>
              <a:rPr lang="en-US" sz="1000" b="1" kern="0" spc="400" dirty="0">
                <a:solidFill>
                  <a:srgbClr val="0891B2"/>
                </a:solidFill>
                <a:latin typeface="Arial"/>
                <a:cs typeface="Arial"/>
              </a:rPr>
              <a:t>1 of 2</a:t>
            </a:r>
            <a:endParaRPr lang="en-US" dirty="0"/>
          </a:p>
        </p:txBody>
      </p:sp>
      <p:sp>
        <p:nvSpPr>
          <p:cNvPr id="5" name="Text 2">
            <a:extLst>
              <a:ext uri="{FF2B5EF4-FFF2-40B4-BE49-F238E27FC236}">
                <a16:creationId xmlns:a16="http://schemas.microsoft.com/office/drawing/2014/main" id="{FB75F106-539B-CFC3-DF1D-940F9362B6C7}"/>
              </a:ext>
            </a:extLst>
          </p:cNvPr>
          <p:cNvSpPr/>
          <p:nvPr/>
        </p:nvSpPr>
        <p:spPr>
          <a:xfrm>
            <a:off x="618836" y="473342"/>
            <a:ext cx="8229600" cy="411480"/>
          </a:xfrm>
          <a:prstGeom prst="rect">
            <a:avLst/>
          </a:prstGeom>
          <a:noFill/>
          <a:ln/>
        </p:spPr>
        <p:txBody>
          <a:bodyPr wrap="square" lIns="0" tIns="0" rIns="0" bIns="0" rtlCol="0" anchor="ctr"/>
          <a:lstStyle/>
          <a:p>
            <a:r>
              <a:rPr lang="en-US" sz="2400" b="1">
                <a:solidFill>
                  <a:srgbClr val="0F1B2D"/>
                </a:solidFill>
                <a:latin typeface="Arial Black"/>
              </a:rPr>
              <a:t>Disclosures</a:t>
            </a:r>
            <a:endParaRPr lang="en-US"/>
          </a:p>
        </p:txBody>
      </p:sp>
    </p:spTree>
    <p:extLst>
      <p:ext uri="{BB962C8B-B14F-4D97-AF65-F5344CB8AC3E}">
        <p14:creationId xmlns:p14="http://schemas.microsoft.com/office/powerpoint/2010/main" val="19918651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8221C-C348-F524-F330-991A10132E9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E001DD9D-BC60-1868-0D71-02FC2D2E3BCD}"/>
              </a:ext>
            </a:extLst>
          </p:cNvPr>
          <p:cNvSpPr/>
          <p:nvPr/>
        </p:nvSpPr>
        <p:spPr>
          <a:xfrm>
            <a:off x="6767512" y="4533900"/>
            <a:ext cx="2376488" cy="533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solidFill>
                  <a:schemeClr val="bg1"/>
                </a:solidFill>
              </a:ln>
              <a:solidFill>
                <a:schemeClr val="bg1"/>
              </a:solidFill>
            </a:endParaRPr>
          </a:p>
        </p:txBody>
      </p:sp>
      <p:sp>
        <p:nvSpPr>
          <p:cNvPr id="7" name="Shape 0">
            <a:extLst>
              <a:ext uri="{FF2B5EF4-FFF2-40B4-BE49-F238E27FC236}">
                <a16:creationId xmlns:a16="http://schemas.microsoft.com/office/drawing/2014/main" id="{A1A070D3-0335-AF36-2C89-E589F8B1A458}"/>
              </a:ext>
            </a:extLst>
          </p:cNvPr>
          <p:cNvSpPr/>
          <p:nvPr/>
        </p:nvSpPr>
        <p:spPr>
          <a:xfrm>
            <a:off x="0" y="0"/>
            <a:ext cx="9144000" cy="54864"/>
          </a:xfrm>
          <a:prstGeom prst="rect">
            <a:avLst/>
          </a:prstGeom>
          <a:solidFill>
            <a:srgbClr val="FFA400"/>
          </a:solidFill>
          <a:ln/>
        </p:spPr>
        <p:txBody>
          <a:bodyPr/>
          <a:lstStyle/>
          <a:p>
            <a:endParaRPr lang="en-US"/>
          </a:p>
        </p:txBody>
      </p:sp>
      <p:sp>
        <p:nvSpPr>
          <p:cNvPr id="3" name="Content Placeholder 2">
            <a:extLst>
              <a:ext uri="{FF2B5EF4-FFF2-40B4-BE49-F238E27FC236}">
                <a16:creationId xmlns:a16="http://schemas.microsoft.com/office/drawing/2014/main" id="{AF88FF62-8645-D2B4-4C1E-9F25C9962278}"/>
              </a:ext>
            </a:extLst>
          </p:cNvPr>
          <p:cNvSpPr txBox="1">
            <a:spLocks/>
          </p:cNvSpPr>
          <p:nvPr/>
        </p:nvSpPr>
        <p:spPr>
          <a:xfrm>
            <a:off x="0" y="955106"/>
            <a:ext cx="9144000" cy="4371966"/>
          </a:xfrm>
        </p:spPr>
        <p:txBody>
          <a:bodyPr lIns="91440" tIns="45720" rIns="91440" bIns="45720" anchor="t">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115000"/>
              </a:lnSpc>
              <a:spcBef>
                <a:spcPts val="0"/>
              </a:spcBef>
              <a:buClr>
                <a:schemeClr val="dk1"/>
              </a:buClr>
              <a:buSzPts val="1100"/>
              <a:buNone/>
            </a:pPr>
            <a:r>
              <a:rPr lang="en-US" sz="700" b="1" dirty="0">
                <a:solidFill>
                  <a:schemeClr val="dk1"/>
                </a:solidFill>
              </a:rPr>
              <a:t>Industry and Market Data</a:t>
            </a: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5000"/>
              </a:lnSpc>
              <a:spcBef>
                <a:spcPts val="0"/>
              </a:spcBef>
              <a:buClr>
                <a:schemeClr val="dk1"/>
              </a:buClr>
              <a:buSzPts val="1100"/>
              <a:buNone/>
            </a:pPr>
            <a:r>
              <a:rPr lang="en-US" sz="700" dirty="0">
                <a:solidFill>
                  <a:schemeClr val="dk1"/>
                </a:solidFill>
              </a:rPr>
              <a:t>​In this Presentation, the Company and SPAC rely on and refer to certain information and statistics regarding the markets and industries in which the Company competes. Such information and statistics are based on the Company’s management’s estimates and/or obtained from third-party sources, including reports by market research firms and company filings. While the Company believes such third-party information is reliable, there can be no assurance as to the accuracy or completeness of the indicated information. Neither the Company nor SPAC has independently verified the accuracy or completeness of the information provided by the third-party sources. Each of the Company and SPAC expressly disclaims any responsibility or liability for any damages or losses in connection with the use of such information herein.​</a:t>
            </a:r>
            <a:endParaRPr lang="en-US" sz="700" dirty="0">
              <a:solidFill>
                <a:schemeClr val="dk1"/>
              </a:solidFill>
              <a:ea typeface="Calibri"/>
              <a:cs typeface="Calibri"/>
            </a:endParaRPr>
          </a:p>
          <a:p>
            <a:pPr marL="0" indent="0" algn="just">
              <a:lnSpc>
                <a:spcPct val="115000"/>
              </a:lnSpc>
              <a:spcBef>
                <a:spcPts val="0"/>
              </a:spcBef>
              <a:buClr>
                <a:schemeClr val="dk1"/>
              </a:buClr>
              <a:buSzPts val="1100"/>
              <a:buNone/>
            </a:pP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5000"/>
              </a:lnSpc>
              <a:spcBef>
                <a:spcPts val="0"/>
              </a:spcBef>
              <a:buClr>
                <a:schemeClr val="dk1"/>
              </a:buClr>
              <a:buSzPts val="1100"/>
              <a:buNone/>
            </a:pPr>
            <a:r>
              <a:rPr lang="en-US" sz="700" b="1" dirty="0">
                <a:solidFill>
                  <a:schemeClr val="dk1"/>
                </a:solidFill>
              </a:rPr>
              <a:t>Trademarks </a:t>
            </a: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5000"/>
              </a:lnSpc>
              <a:spcBef>
                <a:spcPts val="0"/>
              </a:spcBef>
              <a:buClr>
                <a:schemeClr val="dk1"/>
              </a:buClr>
              <a:buSzPts val="1100"/>
              <a:buNone/>
            </a:pPr>
            <a:r>
              <a:rPr lang="en-US" sz="700" dirty="0">
                <a:solidFill>
                  <a:schemeClr val="dk1"/>
                </a:solidFill>
              </a:rPr>
              <a:t>​This Presentation may contain trademarks, service marks, trade names and copyrights of other companies, which are the property of their respective owners, and the Company’s or SPAC’s use thereof does not imply an affiliation with, or endorsement by, the owners of such trademarks, service marks, trade names and copyrights. Solely for convenience, some of the trademarks, service marks, trade names and copyrights referred to in this Presentation may be listed without the TM, © or ® symbols, but the Company and SPAC will assert, to the fullest extent under applicable law, the rights of the applicable owners, if any, to these trademarks, service marks, trade names and copyrights. ​</a:t>
            </a:r>
            <a:endParaRPr lang="en-US" sz="700" dirty="0">
              <a:solidFill>
                <a:schemeClr val="dk1"/>
              </a:solidFill>
              <a:ea typeface="Calibri"/>
              <a:cs typeface="Calibri"/>
            </a:endParaRPr>
          </a:p>
          <a:p>
            <a:pPr marL="0" indent="0" algn="just">
              <a:lnSpc>
                <a:spcPct val="112500"/>
              </a:lnSpc>
              <a:spcBef>
                <a:spcPts val="0"/>
              </a:spcBef>
              <a:buClr>
                <a:schemeClr val="dk1"/>
              </a:buClr>
              <a:buSzPts val="1100"/>
              <a:buNone/>
            </a:pPr>
            <a:endParaRPr lang="en-US" sz="700" b="1" dirty="0">
              <a:solidFill>
                <a:schemeClr val="dk1"/>
              </a:solidFill>
              <a:ea typeface="Calibri" panose="020F0502020204030204"/>
              <a:cs typeface="Calibri" panose="020F0502020204030204"/>
            </a:endParaRPr>
          </a:p>
          <a:p>
            <a:pPr marL="0" indent="0" algn="just">
              <a:lnSpc>
                <a:spcPct val="112500"/>
              </a:lnSpc>
              <a:spcBef>
                <a:spcPts val="0"/>
              </a:spcBef>
              <a:buClr>
                <a:schemeClr val="dk1"/>
              </a:buClr>
              <a:buSzPts val="1100"/>
              <a:buNone/>
            </a:pPr>
            <a:r>
              <a:rPr lang="en-US" sz="700" b="1" dirty="0">
                <a:solidFill>
                  <a:schemeClr val="dk1"/>
                </a:solidFill>
              </a:rPr>
              <a:t>No Offer or Solicitation </a:t>
            </a: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2500"/>
              </a:lnSpc>
              <a:spcBef>
                <a:spcPts val="0"/>
              </a:spcBef>
              <a:buClr>
                <a:schemeClr val="dk1"/>
              </a:buClr>
              <a:buSzPts val="1100"/>
              <a:buNone/>
            </a:pPr>
            <a:r>
              <a:rPr lang="en-US" sz="700" dirty="0">
                <a:solidFill>
                  <a:schemeClr val="dk1"/>
                </a:solidFill>
              </a:rPr>
              <a:t>​This Presentation does not constitute (</a:t>
            </a:r>
            <a:r>
              <a:rPr lang="en-US" sz="700" dirty="0" err="1">
                <a:solidFill>
                  <a:schemeClr val="dk1"/>
                </a:solidFill>
              </a:rPr>
              <a:t>i</a:t>
            </a:r>
            <a:r>
              <a:rPr lang="en-US" sz="700" dirty="0">
                <a:solidFill>
                  <a:schemeClr val="dk1"/>
                </a:solidFill>
              </a:rPr>
              <a:t>) a solicitation of a proxy, consent or authorization with respect to any securities or in respect of the Business Combination or (ii) an offer to sell, a solicitation of an offer to buy or a recommendation to purchase any security of the Company, SPAC or any of their respective affiliates. No such offering of securities shall be made except by means of a prospectus meeting the requirements of the Securities Act of 1933, as amended, or an exemption therefrom. Investment in any securities described herein has not been approved or disapproved by the SEC or any other regulatory authority nor has any authority passed upon or endorsed the merits of the offering or the accuracy or adequacy of the information contained herein. Any representation to the contrary is a criminal offense. ​</a:t>
            </a:r>
            <a:endParaRPr lang="en-US" sz="700" dirty="0">
              <a:solidFill>
                <a:schemeClr val="dk1"/>
              </a:solidFill>
              <a:ea typeface="Calibri"/>
              <a:cs typeface="Calibri"/>
            </a:endParaRPr>
          </a:p>
          <a:p>
            <a:pPr marL="0" indent="0" algn="just">
              <a:lnSpc>
                <a:spcPct val="112500"/>
              </a:lnSpc>
              <a:spcBef>
                <a:spcPts val="0"/>
              </a:spcBef>
              <a:buClr>
                <a:schemeClr val="dk1"/>
              </a:buClr>
              <a:buSzPts val="1100"/>
              <a:buNone/>
            </a:pP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2500"/>
              </a:lnSpc>
              <a:spcBef>
                <a:spcPts val="0"/>
              </a:spcBef>
              <a:buClr>
                <a:schemeClr val="dk1"/>
              </a:buClr>
              <a:buSzPts val="1100"/>
              <a:buNone/>
            </a:pPr>
            <a:r>
              <a:rPr lang="en-US" sz="700" b="1" dirty="0">
                <a:solidFill>
                  <a:schemeClr val="dk1"/>
                </a:solidFill>
              </a:rPr>
              <a:t>Additional Information and Where to Find It </a:t>
            </a: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2500"/>
              </a:lnSpc>
              <a:spcBef>
                <a:spcPts val="0"/>
              </a:spcBef>
              <a:buClr>
                <a:schemeClr val="dk1"/>
              </a:buClr>
              <a:buSzPts val="1100"/>
              <a:buNone/>
            </a:pPr>
            <a:r>
              <a:rPr lang="en-US" sz="700" dirty="0">
                <a:solidFill>
                  <a:schemeClr val="dk1"/>
                </a:solidFill>
              </a:rPr>
              <a:t>​In connection with the Business Combination, the Company and SPAC intend to file relevant materials with the SEC, including a registration statement on Form S-4, which will include a document that serves as a joint proxy statement/prospectus, referred to as a proxy statement/prospectus. A proxy statement/prospectus will be sent to all the Company and SPAC shareholders. The Company and SPAC will also file other documents regarding the Business Combination with the SEC.​</a:t>
            </a:r>
            <a:endParaRPr lang="en-US" sz="700" dirty="0">
              <a:solidFill>
                <a:schemeClr val="dk1"/>
              </a:solidFill>
              <a:ea typeface="Calibri"/>
              <a:cs typeface="Calibri"/>
            </a:endParaRPr>
          </a:p>
          <a:p>
            <a:pPr marL="0" indent="0" algn="just">
              <a:lnSpc>
                <a:spcPct val="112500"/>
              </a:lnSpc>
              <a:spcBef>
                <a:spcPts val="0"/>
              </a:spcBef>
              <a:buClr>
                <a:schemeClr val="dk1"/>
              </a:buClr>
              <a:buSzPts val="1100"/>
              <a:buNone/>
            </a:pPr>
            <a:r>
              <a:rPr lang="en-US" sz="700" dirty="0">
                <a:solidFill>
                  <a:schemeClr val="dk1"/>
                </a:solidFill>
              </a:rPr>
              <a:t>Before making any voting or investment decision, investors, shareholders and other interested persons of the Company and SPAC are urged to read the registration statement, the proxy statement/prospectus and all other relevant documents filed or that will be filed with the SEC in connection with Business Combination carefully and in their entirety as they become available because they will contain important information about the Business Combination. ​</a:t>
            </a:r>
            <a:endParaRPr lang="en-US" sz="700" dirty="0">
              <a:solidFill>
                <a:schemeClr val="dk1"/>
              </a:solidFill>
              <a:ea typeface="Calibri" panose="020F0502020204030204"/>
              <a:cs typeface="Calibri" panose="020F0502020204030204"/>
            </a:endParaRPr>
          </a:p>
          <a:p>
            <a:pPr marL="0" indent="0" algn="just">
              <a:lnSpc>
                <a:spcPct val="112500"/>
              </a:lnSpc>
              <a:spcBef>
                <a:spcPts val="0"/>
              </a:spcBef>
              <a:buClr>
                <a:schemeClr val="dk1"/>
              </a:buClr>
              <a:buSzPts val="1100"/>
              <a:buNone/>
            </a:pPr>
            <a:r>
              <a:rPr lang="en-US" sz="700" dirty="0">
                <a:solidFill>
                  <a:schemeClr val="dk1"/>
                </a:solidFill>
              </a:rPr>
              <a:t>Investors and security holders will be able to obtain free copies of the registration statement, the proxy statement/prospectus and all other relevant documents filed or that will be filed with the SEC by the Company and SPAC through the website maintained by the SEC at </a:t>
            </a:r>
            <a:r>
              <a:rPr lang="en-US" sz="700" dirty="0" err="1">
                <a:solidFill>
                  <a:schemeClr val="dk1"/>
                </a:solidFill>
              </a:rPr>
              <a:t>www.sec.gov</a:t>
            </a:r>
            <a:r>
              <a:rPr lang="en-US" sz="700" dirty="0">
                <a:solidFill>
                  <a:schemeClr val="dk1"/>
                </a:solidFill>
              </a:rPr>
              <a:t>.​</a:t>
            </a:r>
            <a:endParaRPr lang="en-US" sz="700" dirty="0">
              <a:solidFill>
                <a:schemeClr val="dk1"/>
              </a:solidFill>
              <a:ea typeface="Calibri"/>
              <a:cs typeface="Calibri"/>
            </a:endParaRPr>
          </a:p>
          <a:p>
            <a:pPr marL="0" indent="0" algn="just">
              <a:lnSpc>
                <a:spcPct val="112500"/>
              </a:lnSpc>
              <a:spcBef>
                <a:spcPts val="0"/>
              </a:spcBef>
              <a:buClr>
                <a:schemeClr val="dk1"/>
              </a:buClr>
              <a:buSzPts val="1100"/>
              <a:buNone/>
            </a:pPr>
            <a:r>
              <a:rPr lang="en-US" sz="700" dirty="0">
                <a:solidFill>
                  <a:schemeClr val="dk1"/>
                </a:solidFill>
              </a:rPr>
              <a:t>The documents filed by the Company and SPAC with the SEC also may be obtained free of charge, once available, on the SEC’s website at </a:t>
            </a:r>
            <a:r>
              <a:rPr lang="en-US" sz="700" dirty="0" err="1">
                <a:solidFill>
                  <a:schemeClr val="dk1"/>
                </a:solidFill>
              </a:rPr>
              <a:t>www.sec.gov</a:t>
            </a:r>
            <a:r>
              <a:rPr lang="en-US" sz="700" dirty="0">
                <a:solidFill>
                  <a:schemeClr val="dk1"/>
                </a:solidFill>
              </a:rPr>
              <a:t> or by directing a request to: FG Merger II Corp., 104 S. Walnut Street, Unit 1A, Itasca, IL 60143, or upon written request to </a:t>
            </a:r>
            <a:r>
              <a:rPr lang="en-US" sz="700" dirty="0" err="1">
                <a:solidFill>
                  <a:schemeClr val="dk1"/>
                </a:solidFill>
              </a:rPr>
              <a:t>Boxabl</a:t>
            </a:r>
            <a:r>
              <a:rPr lang="en-US" sz="700" dirty="0">
                <a:solidFill>
                  <a:schemeClr val="dk1"/>
                </a:solidFill>
              </a:rPr>
              <a:t> Inc., 5345 E. N. Belt Road, Las Vegas, NV 89115, respectively.​</a:t>
            </a:r>
            <a:endParaRPr lang="en-US" sz="700" dirty="0">
              <a:solidFill>
                <a:schemeClr val="dk1"/>
              </a:solidFill>
              <a:ea typeface="Calibri"/>
              <a:cs typeface="Calibri"/>
            </a:endParaRPr>
          </a:p>
          <a:p>
            <a:pPr marL="0" indent="0" algn="just">
              <a:lnSpc>
                <a:spcPct val="112500"/>
              </a:lnSpc>
              <a:spcBef>
                <a:spcPts val="0"/>
              </a:spcBef>
              <a:buClr>
                <a:schemeClr val="dk1"/>
              </a:buClr>
              <a:buSzPts val="1100"/>
              <a:buNone/>
            </a:pP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2500"/>
              </a:lnSpc>
              <a:spcBef>
                <a:spcPts val="0"/>
              </a:spcBef>
              <a:buClr>
                <a:schemeClr val="dk1"/>
              </a:buClr>
              <a:buSzPts val="1100"/>
              <a:buNone/>
            </a:pPr>
            <a:r>
              <a:rPr lang="en-US" sz="700" b="1" dirty="0">
                <a:solidFill>
                  <a:schemeClr val="dk1"/>
                </a:solidFill>
              </a:rPr>
              <a:t>Participants in Solicitation </a:t>
            </a:r>
            <a:r>
              <a:rPr lang="en-US" sz="700" dirty="0">
                <a:solidFill>
                  <a:schemeClr val="dk1"/>
                </a:solidFill>
              </a:rPr>
              <a:t>​</a:t>
            </a:r>
            <a:endParaRPr lang="en-US" sz="700" dirty="0">
              <a:solidFill>
                <a:schemeClr val="dk1"/>
              </a:solidFill>
              <a:ea typeface="Calibri" panose="020F0502020204030204"/>
              <a:cs typeface="Calibri" panose="020F0502020204030204"/>
            </a:endParaRPr>
          </a:p>
          <a:p>
            <a:pPr marL="0" indent="0" algn="just">
              <a:lnSpc>
                <a:spcPct val="112500"/>
              </a:lnSpc>
              <a:spcBef>
                <a:spcPts val="0"/>
              </a:spcBef>
              <a:buClr>
                <a:schemeClr val="dk1"/>
              </a:buClr>
              <a:buSzPts val="1100"/>
              <a:buNone/>
            </a:pPr>
            <a:r>
              <a:rPr lang="en-US" sz="700" dirty="0">
                <a:solidFill>
                  <a:schemeClr val="dk1"/>
                </a:solidFill>
              </a:rPr>
              <a:t>​The Company, SPAC and their respective directors and executive officers may be deemed under SEC rules to be participants in the solicitation of proxies from the Company’s shareholders and SPAC’s shareholders in connection with the Business Combination. A list of the names of the directors and executive officers of the Company and SPAC, and information regarding their interests in the Business Combination and their ownership of the Company’s securities and SPAC’s securities are, or will be, contained in the Company’s filings and SPAC’s filings with the SEC. Additional information regarding the interests of the persons who may, under SEC rules, be deemed participants in the solicitation of proxies of the Company’s shareholders and SPAC’s shareholders in connection with the Business Combination, including the names and interests of the Company’s directors and executive officers, will be set forth in the proxy statement/prospectus included in the Form S-4 for the Business Combination, which is expected to be filed with the SEC. You may obtain free copies of these documents as described in the preceding paragraph.​</a:t>
            </a:r>
            <a:endParaRPr lang="en-US" sz="700" dirty="0">
              <a:solidFill>
                <a:schemeClr val="dk1"/>
              </a:solidFill>
              <a:ea typeface="Calibri"/>
              <a:cs typeface="Calibri"/>
            </a:endParaRPr>
          </a:p>
          <a:p>
            <a:pPr marL="0" indent="0" algn="just">
              <a:spcBef>
                <a:spcPts val="0"/>
              </a:spcBef>
              <a:buNone/>
            </a:pPr>
            <a:endParaRPr lang="en-US" sz="700" dirty="0">
              <a:ea typeface="Calibri" panose="020F0502020204030204"/>
              <a:cs typeface="Calibri" panose="020F0502020204030204"/>
            </a:endParaRPr>
          </a:p>
          <a:p>
            <a:pPr marL="0" indent="0">
              <a:lnSpc>
                <a:spcPct val="115000"/>
              </a:lnSpc>
              <a:spcBef>
                <a:spcPts val="0"/>
              </a:spcBef>
              <a:buClr>
                <a:schemeClr val="dk1"/>
              </a:buClr>
              <a:buSzPts val="1100"/>
              <a:buNone/>
            </a:pPr>
            <a:endParaRPr lang="en-US" sz="700" dirty="0">
              <a:solidFill>
                <a:schemeClr val="dk1"/>
              </a:solidFill>
            </a:endParaRPr>
          </a:p>
          <a:p>
            <a:pPr marL="0" indent="0">
              <a:lnSpc>
                <a:spcPct val="115000"/>
              </a:lnSpc>
              <a:spcBef>
                <a:spcPts val="0"/>
              </a:spcBef>
              <a:buClr>
                <a:schemeClr val="dk1"/>
              </a:buClr>
              <a:buSzPts val="1100"/>
              <a:buNone/>
            </a:pPr>
            <a:r>
              <a:rPr lang="en-US" sz="700" dirty="0">
                <a:solidFill>
                  <a:schemeClr val="dk1"/>
                </a:solidFill>
              </a:rPr>
              <a:t>​</a:t>
            </a:r>
          </a:p>
          <a:p>
            <a:pPr marL="0" indent="0">
              <a:spcBef>
                <a:spcPts val="0"/>
              </a:spcBef>
              <a:buNone/>
            </a:pPr>
            <a:endParaRPr lang="en-US" sz="450" dirty="0"/>
          </a:p>
          <a:p>
            <a:pPr marL="0" indent="0" algn="just">
              <a:lnSpc>
                <a:spcPct val="115000"/>
              </a:lnSpc>
              <a:spcBef>
                <a:spcPts val="0"/>
              </a:spcBef>
              <a:buClr>
                <a:schemeClr val="dk1"/>
              </a:buClr>
              <a:buSzPts val="1100"/>
              <a:buFont typeface="Arial" pitchFamily="34" charset="0"/>
              <a:buNone/>
            </a:pPr>
            <a:r>
              <a:rPr lang="en-US" sz="450" dirty="0">
                <a:solidFill>
                  <a:schemeClr val="dk1"/>
                </a:solidFill>
              </a:rPr>
              <a:t>​</a:t>
            </a:r>
            <a:endParaRPr lang="en-US" sz="450" dirty="0"/>
          </a:p>
          <a:p>
            <a:pPr marL="0" indent="0">
              <a:spcBef>
                <a:spcPts val="0"/>
              </a:spcBef>
              <a:buFont typeface="Arial" pitchFamily="34" charset="0"/>
              <a:buNone/>
            </a:pPr>
            <a:endParaRPr lang="en-US" sz="450" dirty="0"/>
          </a:p>
        </p:txBody>
      </p:sp>
      <p:sp>
        <p:nvSpPr>
          <p:cNvPr id="5" name="Text 1">
            <a:extLst>
              <a:ext uri="{FF2B5EF4-FFF2-40B4-BE49-F238E27FC236}">
                <a16:creationId xmlns:a16="http://schemas.microsoft.com/office/drawing/2014/main" id="{43ECD14C-466A-C7AE-3E22-737851D6C11D}"/>
              </a:ext>
            </a:extLst>
          </p:cNvPr>
          <p:cNvSpPr/>
          <p:nvPr/>
        </p:nvSpPr>
        <p:spPr>
          <a:xfrm>
            <a:off x="619351" y="198560"/>
            <a:ext cx="4572000" cy="274320"/>
          </a:xfrm>
          <a:prstGeom prst="rect">
            <a:avLst/>
          </a:prstGeom>
          <a:noFill/>
          <a:ln/>
        </p:spPr>
        <p:txBody>
          <a:bodyPr wrap="square" lIns="91440" tIns="45720" rIns="91440" bIns="45720" rtlCol="0" anchor="ctr"/>
          <a:lstStyle/>
          <a:p>
            <a:r>
              <a:rPr lang="en-US" sz="1000" b="1" kern="0" spc="400">
                <a:solidFill>
                  <a:srgbClr val="0891B2"/>
                </a:solidFill>
                <a:latin typeface="Arial"/>
                <a:cs typeface="Arial"/>
              </a:rPr>
              <a:t>2 of 2</a:t>
            </a:r>
            <a:endParaRPr lang="en-US"/>
          </a:p>
        </p:txBody>
      </p:sp>
      <p:sp>
        <p:nvSpPr>
          <p:cNvPr id="8" name="Text 2">
            <a:extLst>
              <a:ext uri="{FF2B5EF4-FFF2-40B4-BE49-F238E27FC236}">
                <a16:creationId xmlns:a16="http://schemas.microsoft.com/office/drawing/2014/main" id="{8D498202-664B-C6BC-95CF-20905C84D47D}"/>
              </a:ext>
            </a:extLst>
          </p:cNvPr>
          <p:cNvSpPr/>
          <p:nvPr/>
        </p:nvSpPr>
        <p:spPr>
          <a:xfrm>
            <a:off x="618836" y="473342"/>
            <a:ext cx="8229600" cy="411480"/>
          </a:xfrm>
          <a:prstGeom prst="rect">
            <a:avLst/>
          </a:prstGeom>
          <a:noFill/>
          <a:ln/>
        </p:spPr>
        <p:txBody>
          <a:bodyPr wrap="square" lIns="0" tIns="0" rIns="0" bIns="0" rtlCol="0" anchor="ctr"/>
          <a:lstStyle/>
          <a:p>
            <a:r>
              <a:rPr lang="en-US" sz="2400" b="1">
                <a:solidFill>
                  <a:srgbClr val="0F1B2D"/>
                </a:solidFill>
                <a:latin typeface="Arial Black"/>
              </a:rPr>
              <a:t>Disclosures</a:t>
            </a:r>
            <a:endParaRPr lang="en-US"/>
          </a:p>
        </p:txBody>
      </p:sp>
    </p:spTree>
    <p:extLst>
      <p:ext uri="{BB962C8B-B14F-4D97-AF65-F5344CB8AC3E}">
        <p14:creationId xmlns:p14="http://schemas.microsoft.com/office/powerpoint/2010/main" val="30679717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184273"/>
        </a:solidFill>
        <a:effectLst/>
      </p:bgPr>
    </p:bg>
    <p:spTree>
      <p:nvGrpSpPr>
        <p:cNvPr id="1" name="">
          <a:extLst>
            <a:ext uri="{FF2B5EF4-FFF2-40B4-BE49-F238E27FC236}">
              <a16:creationId xmlns:a16="http://schemas.microsoft.com/office/drawing/2014/main" id="{87EFCDBB-669E-7001-2E1E-17B7EF01747A}"/>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AA44253-DAC4-A7D0-18F3-368AC30AE7D8}"/>
              </a:ext>
            </a:extLst>
          </p:cNvPr>
          <p:cNvSpPr/>
          <p:nvPr/>
        </p:nvSpPr>
        <p:spPr>
          <a:xfrm>
            <a:off x="0" y="0"/>
            <a:ext cx="9144000" cy="54864"/>
          </a:xfrm>
          <a:prstGeom prst="rect">
            <a:avLst/>
          </a:prstGeom>
          <a:solidFill>
            <a:srgbClr val="FFA400"/>
          </a:solidFill>
          <a:ln/>
        </p:spPr>
        <p:txBody>
          <a:bodyPr/>
          <a:lstStyle/>
          <a:p>
            <a:endParaRPr lang="en-US"/>
          </a:p>
        </p:txBody>
      </p:sp>
      <p:sp>
        <p:nvSpPr>
          <p:cNvPr id="10" name="TextBox 9">
            <a:extLst>
              <a:ext uri="{FF2B5EF4-FFF2-40B4-BE49-F238E27FC236}">
                <a16:creationId xmlns:a16="http://schemas.microsoft.com/office/drawing/2014/main" id="{132511A7-B4B8-220B-09AB-6AE5F5E19FCE}"/>
              </a:ext>
            </a:extLst>
          </p:cNvPr>
          <p:cNvSpPr txBox="1"/>
          <p:nvPr/>
        </p:nvSpPr>
        <p:spPr>
          <a:xfrm>
            <a:off x="2553594" y="1335818"/>
            <a:ext cx="4036811" cy="830997"/>
          </a:xfrm>
          <a:prstGeom prst="rect">
            <a:avLst/>
          </a:prstGeom>
          <a:noFill/>
        </p:spPr>
        <p:txBody>
          <a:bodyPr wrap="none" rtlCol="0">
            <a:spAutoFit/>
          </a:bodyPr>
          <a:lstStyle/>
          <a:p>
            <a:r>
              <a:rPr lang="en-US" sz="4800" b="1">
                <a:solidFill>
                  <a:schemeClr val="bg1"/>
                </a:solidFill>
                <a:latin typeface="Arial" panose="020B0604020202020204" pitchFamily="34" charset="0"/>
                <a:cs typeface="Arial" panose="020B0604020202020204" pitchFamily="34" charset="0"/>
              </a:rPr>
              <a:t>THANK YOU!</a:t>
            </a:r>
          </a:p>
        </p:txBody>
      </p:sp>
      <p:pic>
        <p:nvPicPr>
          <p:cNvPr id="7" name="Picture 6">
            <a:extLst>
              <a:ext uri="{FF2B5EF4-FFF2-40B4-BE49-F238E27FC236}">
                <a16:creationId xmlns:a16="http://schemas.microsoft.com/office/drawing/2014/main" id="{E7909CAE-D490-7393-1FAF-5EE7E97CC746}"/>
              </a:ext>
            </a:extLst>
          </p:cNvPr>
          <p:cNvPicPr>
            <a:picLocks noChangeAspect="1"/>
          </p:cNvPicPr>
          <p:nvPr/>
        </p:nvPicPr>
        <p:blipFill>
          <a:blip r:embed="rId3"/>
          <a:srcRect t="2250" b="63470"/>
          <a:stretch>
            <a:fillRect/>
          </a:stretch>
        </p:blipFill>
        <p:spPr>
          <a:xfrm>
            <a:off x="2686048" y="2222306"/>
            <a:ext cx="3771903" cy="2075344"/>
          </a:xfrm>
          <a:prstGeom prst="rect">
            <a:avLst/>
          </a:prstGeom>
        </p:spPr>
      </p:pic>
    </p:spTree>
    <p:extLst>
      <p:ext uri="{BB962C8B-B14F-4D97-AF65-F5344CB8AC3E}">
        <p14:creationId xmlns:p14="http://schemas.microsoft.com/office/powerpoint/2010/main" val="497110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B6FBC5B-FA60-134E-91E1-3E6DDFF94788}">
  <we:reference id="wa200010001" version="1.0.0.0" store="en-US" storeType="OMEX"/>
  <we:alternateReferences>
    <we:reference id="WA200010001" version="1.0.0.0" store=""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132</TotalTime>
  <Words>4467</Words>
  <Application>Microsoft Office PowerPoint</Application>
  <PresentationFormat>On-screen Show (16:9)</PresentationFormat>
  <Paragraphs>480</Paragraphs>
  <Slides>43</Slides>
  <Notes>36</Notes>
  <HiddenSlides>0</HiddenSlides>
  <MMClips>4</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BOXABL: The OS for Global Housing — Investor Presentation</dc:title>
  <dc:subject>PptxGenJS Presentation</dc:subject>
  <dc:creator>BOXABL Inc.</dc:creator>
  <cp:lastModifiedBy>David Thompson</cp:lastModifiedBy>
  <cp:revision>10</cp:revision>
  <cp:lastPrinted>2026-04-10T16:50:26Z</cp:lastPrinted>
  <dcterms:created xsi:type="dcterms:W3CDTF">2026-03-10T00:50:02Z</dcterms:created>
  <dcterms:modified xsi:type="dcterms:W3CDTF">2026-05-13T20:38:18Z</dcterms:modified>
</cp:coreProperties>
</file>