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0" r:id="rId2"/>
  </p:sldMasterIdLst>
  <p:notesMasterIdLst>
    <p:notesMasterId r:id="rId24"/>
  </p:notesMasterIdLst>
  <p:handoutMasterIdLst>
    <p:handoutMasterId r:id="rId25"/>
  </p:handoutMasterIdLst>
  <p:sldIdLst>
    <p:sldId id="1103" r:id="rId3"/>
    <p:sldId id="1129" r:id="rId4"/>
    <p:sldId id="562" r:id="rId5"/>
    <p:sldId id="1201" r:id="rId6"/>
    <p:sldId id="1107" r:id="rId7"/>
    <p:sldId id="1185" r:id="rId8"/>
    <p:sldId id="1231" r:id="rId9"/>
    <p:sldId id="1233" r:id="rId10"/>
    <p:sldId id="1234" r:id="rId11"/>
    <p:sldId id="1236" r:id="rId12"/>
    <p:sldId id="1237" r:id="rId13"/>
    <p:sldId id="1238" r:id="rId14"/>
    <p:sldId id="1229" r:id="rId15"/>
    <p:sldId id="1230" r:id="rId16"/>
    <p:sldId id="1226" r:id="rId17"/>
    <p:sldId id="1235" r:id="rId18"/>
    <p:sldId id="1224" r:id="rId19"/>
    <p:sldId id="1225" r:id="rId20"/>
    <p:sldId id="1219" r:id="rId21"/>
    <p:sldId id="1202" r:id="rId22"/>
    <p:sldId id="1141" r:id="rId23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321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787878"/>
    <a:srgbClr val="002554"/>
    <a:srgbClr val="00B050"/>
    <a:srgbClr val="4D1901"/>
    <a:srgbClr val="993366"/>
    <a:srgbClr val="7F7F7F"/>
    <a:srgbClr val="E87722"/>
    <a:srgbClr val="BFBFB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9" autoAdjust="0"/>
    <p:restoredTop sz="92121" autoAdjust="0"/>
  </p:normalViewPr>
  <p:slideViewPr>
    <p:cSldViewPr snapToGrid="0">
      <p:cViewPr varScale="1">
        <p:scale>
          <a:sx n="94" d="100"/>
          <a:sy n="94" d="100"/>
        </p:scale>
        <p:origin x="86" y="182"/>
      </p:cViewPr>
      <p:guideLst>
        <p:guide orient="horz" pos="1162"/>
        <p:guide pos="3840"/>
        <p:guide orient="horz" pos="1321"/>
        <p:guide orient="horz" pos="1389"/>
        <p:guide orient="horz" pos="3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15629670958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8A2-4F4A-8C08-8DF53B8060C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A2-4F4A-8C08-8DF53B8060C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8A2-4F4A-8C08-8DF53B8060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Internet věcí</c:v>
                </c:pt>
                <c:pt idx="1">
                  <c:v>Chytré senzory</c:v>
                </c:pt>
                <c:pt idx="2">
                  <c:v>3D tiskárny</c:v>
                </c:pt>
                <c:pt idx="3">
                  <c:v>Automatizované finanční procesy (propojení banky s firemními systémy)</c:v>
                </c:pt>
                <c:pt idx="4">
                  <c:v>Sběr dat </c:v>
                </c:pt>
                <c:pt idx="5">
                  <c:v>Automatizace výroby</c:v>
                </c:pt>
                <c:pt idx="6">
                  <c:v>Průmyslové roboty</c:v>
                </c:pt>
                <c:pt idx="7">
                  <c:v>Virtuální realitu</c:v>
                </c:pt>
                <c:pt idx="8">
                  <c:v>Chytré brýle pro rozšířenou realitu</c:v>
                </c:pt>
                <c:pt idx="9">
                  <c:v>Mobilní robotiku (AGV, MIR)</c:v>
                </c:pt>
                <c:pt idx="10">
                  <c:v>Kolaborativní roboty</c:v>
                </c:pt>
                <c:pt idx="11">
                  <c:v>Žádné z uvedených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33.5</c:v>
                </c:pt>
                <c:pt idx="1">
                  <c:v>31</c:v>
                </c:pt>
                <c:pt idx="2">
                  <c:v>30.5</c:v>
                </c:pt>
                <c:pt idx="3">
                  <c:v>29</c:v>
                </c:pt>
                <c:pt idx="4">
                  <c:v>27</c:v>
                </c:pt>
                <c:pt idx="5">
                  <c:v>22.5</c:v>
                </c:pt>
                <c:pt idx="6">
                  <c:v>12.5</c:v>
                </c:pt>
                <c:pt idx="7">
                  <c:v>12</c:v>
                </c:pt>
                <c:pt idx="8">
                  <c:v>7.5</c:v>
                </c:pt>
                <c:pt idx="9">
                  <c:v>7</c:v>
                </c:pt>
                <c:pt idx="10">
                  <c:v>4.5</c:v>
                </c:pt>
                <c:pt idx="11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7602688"/>
        <c:axId val="87604224"/>
      </c:barChart>
      <c:catAx>
        <c:axId val="87602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7604224"/>
        <c:crosses val="autoZero"/>
        <c:auto val="1"/>
        <c:lblAlgn val="ctr"/>
        <c:lblOffset val="0"/>
        <c:noMultiLvlLbl val="0"/>
      </c:catAx>
      <c:valAx>
        <c:axId val="8760422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876026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0-2701-4246-BF55-FFCEA11C05F0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</c:spPr>
            <c:extLst>
              <c:ext xmlns:c16="http://schemas.microsoft.com/office/drawing/2014/chart" uri="{C3380CC4-5D6E-409C-BE32-E72D297353CC}">
                <c16:uniqueId val="{00000000-7586-4C53-B6A5-F75DFCDF595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86-4C53-B6A5-F75DFCDF595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5-49AF-B8B5-960F113A2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F2F2F2"/>
              </a:solidFill>
            </c:spPr>
            <c:extLst>
              <c:ext xmlns:c16="http://schemas.microsoft.com/office/drawing/2014/chart" uri="{C3380CC4-5D6E-409C-BE32-E72D297353CC}">
                <c16:uniqueId val="{00000000-E5D2-4F47-B72E-02D8BE7142C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2-4F47-B72E-02D8BE7142C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D-4B77-AE35-4DDBC366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F2F2F2"/>
              </a:solidFill>
            </c:spPr>
            <c:extLst>
              <c:ext xmlns:c16="http://schemas.microsoft.com/office/drawing/2014/chart" uri="{C3380CC4-5D6E-409C-BE32-E72D297353CC}">
                <c16:uniqueId val="{00000000-619D-4078-B66C-FA04835B2E98}"/>
              </c:ext>
            </c:extLst>
          </c:dPt>
          <c:dLbls>
            <c:dLbl>
              <c:idx val="0"/>
              <c:layout>
                <c:manualLayout>
                  <c:x val="-5.5950537962219729E-3"/>
                  <c:y val="-2.0891456545770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7C-477A-83DB-62FABDBB85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9D-4078-B66C-FA04835B2E9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D-4B77-AE35-4DDBC366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0-8766-49A6-AADF-2725A0F92D3C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786-4491-9863-2D6C7D0B016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86-4491-9863-2D6C7D0B01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6-4491-9863-2D6C7D0B0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20270679858776602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7F7F7F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37</c:v>
                </c:pt>
                <c:pt idx="1">
                  <c:v>44.444000000000003</c:v>
                </c:pt>
                <c:pt idx="2">
                  <c:v>42.372999999999998</c:v>
                </c:pt>
                <c:pt idx="3">
                  <c:v>21.818000000000001</c:v>
                </c:pt>
                <c:pt idx="4">
                  <c:v>28.571000000000002</c:v>
                </c:pt>
                <c:pt idx="5">
                  <c:v>23.529</c:v>
                </c:pt>
                <c:pt idx="6">
                  <c:v>55.555999999999997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6-49A5-9DD4-5E2D5A6CA21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00B0F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18</c:v>
                </c:pt>
                <c:pt idx="1">
                  <c:v>14.815</c:v>
                </c:pt>
                <c:pt idx="2">
                  <c:v>15.254</c:v>
                </c:pt>
                <c:pt idx="3">
                  <c:v>25.454999999999998</c:v>
                </c:pt>
                <c:pt idx="4">
                  <c:v>20.779</c:v>
                </c:pt>
                <c:pt idx="5">
                  <c:v>23.529</c:v>
                </c:pt>
                <c:pt idx="6">
                  <c:v>11.111000000000001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6-49A5-9DD4-5E2D5A6CA211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26</c:v>
                </c:pt>
                <c:pt idx="1">
                  <c:v>37.036999999999999</c:v>
                </c:pt>
                <c:pt idx="2">
                  <c:v>23.728999999999999</c:v>
                </c:pt>
                <c:pt idx="3">
                  <c:v>25.454999999999998</c:v>
                </c:pt>
                <c:pt idx="4">
                  <c:v>27.273</c:v>
                </c:pt>
                <c:pt idx="5">
                  <c:v>29.411999999999999</c:v>
                </c:pt>
                <c:pt idx="6">
                  <c:v>22.222000000000001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6-49A5-9DD4-5E2D5A6CA211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787878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5-2D66-49A5-9DD4-5E2D5A6CA211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6-2D66-49A5-9DD4-5E2D5A6CA211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60-4E7B-9932-2C4DF336EF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60-4E7B-9932-2C4DF336EF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60-4E7B-9932-2C4DF336EF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0">
                  <c:v>19</c:v>
                </c:pt>
                <c:pt idx="1">
                  <c:v>3.7040000000000002</c:v>
                </c:pt>
                <c:pt idx="2">
                  <c:v>18.643999999999998</c:v>
                </c:pt>
                <c:pt idx="3">
                  <c:v>27.273</c:v>
                </c:pt>
                <c:pt idx="4">
                  <c:v>23.376999999999999</c:v>
                </c:pt>
                <c:pt idx="5">
                  <c:v>23.529</c:v>
                </c:pt>
                <c:pt idx="6">
                  <c:v>11.111000000000001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0-4E7B-9932-2C4DF336EF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4181760"/>
        <c:axId val="44191744"/>
      </c:barChart>
      <c:catAx>
        <c:axId val="441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191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191744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44181760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15629670958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Není to možné v naší produkci</c:v>
                </c:pt>
                <c:pt idx="1">
                  <c:v>Nepotřebujeme, není důvod</c:v>
                </c:pt>
                <c:pt idx="2">
                  <c:v>Náklady, cena, nejsou peníze</c:v>
                </c:pt>
                <c:pt idx="3">
                  <c:v>Něco jiného</c:v>
                </c:pt>
                <c:pt idx="4">
                  <c:v>Nevím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52.703000000000003</c:v>
                </c:pt>
                <c:pt idx="1">
                  <c:v>28.378</c:v>
                </c:pt>
                <c:pt idx="2">
                  <c:v>13.513999999999999</c:v>
                </c:pt>
                <c:pt idx="3">
                  <c:v>5.4050000000000002</c:v>
                </c:pt>
                <c:pt idx="4">
                  <c:v>2.7029999999999998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7602688"/>
        <c:axId val="87604224"/>
      </c:barChart>
      <c:catAx>
        <c:axId val="87602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7604224"/>
        <c:crosses val="autoZero"/>
        <c:auto val="1"/>
        <c:lblAlgn val="ctr"/>
        <c:lblOffset val="0"/>
        <c:noMultiLvlLbl val="0"/>
      </c:catAx>
      <c:valAx>
        <c:axId val="8760422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876026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15629670958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Počáteční vstupní náklady</c:v>
                </c:pt>
                <c:pt idx="1">
                  <c:v>Zdražující se finance na tyto investice, příp. úplná</c:v>
                </c:pt>
                <c:pt idx="2">
                  <c:v>Chybějící obsluhující kvalifikovaný</c:v>
                </c:pt>
                <c:pt idx="3">
                  <c:v>Bojíme se, že ztratíme flexibilitu ve výrobě (Potřebujeme</c:v>
                </c:pt>
                <c:pt idx="4">
                  <c:v>Nevíme , kde začít</c:v>
                </c:pt>
                <c:pt idx="5">
                  <c:v>Nevhodně nastavené dotace (požadavky na procesy, sběr</c:v>
                </c:pt>
                <c:pt idx="6">
                  <c:v>Nemáme se s kým poradit</c:v>
                </c:pt>
                <c:pt idx="7">
                  <c:v>Jiné, vypište</c:v>
                </c:pt>
                <c:pt idx="8">
                  <c:v>Žádné z uvedených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23.5</c:v>
                </c:pt>
                <c:pt idx="1">
                  <c:v>16</c:v>
                </c:pt>
                <c:pt idx="2">
                  <c:v>12.5</c:v>
                </c:pt>
                <c:pt idx="3">
                  <c:v>11</c:v>
                </c:pt>
                <c:pt idx="4">
                  <c:v>6.5</c:v>
                </c:pt>
                <c:pt idx="5">
                  <c:v>6</c:v>
                </c:pt>
                <c:pt idx="6">
                  <c:v>3</c:v>
                </c:pt>
                <c:pt idx="7">
                  <c:v>6</c:v>
                </c:pt>
                <c:pt idx="8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7602688"/>
        <c:axId val="87604224"/>
      </c:barChart>
      <c:catAx>
        <c:axId val="87602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7604224"/>
        <c:crosses val="autoZero"/>
        <c:auto val="1"/>
        <c:lblAlgn val="ctr"/>
        <c:lblOffset val="0"/>
        <c:noMultiLvlLbl val="0"/>
      </c:catAx>
      <c:valAx>
        <c:axId val="8760422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876026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15629670958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Internetové články</c:v>
                </c:pt>
                <c:pt idx="1">
                  <c:v>Informace od obchodních partnerů</c:v>
                </c:pt>
                <c:pt idx="2">
                  <c:v>Webové stránky a uvedené reference dodavatelů</c:v>
                </c:pt>
                <c:pt idx="3">
                  <c:v>Online školení, tréninky</c:v>
                </c:pt>
                <c:pt idx="4">
                  <c:v>Certifikace dodavatelů</c:v>
                </c:pt>
                <c:pt idx="5">
                  <c:v>Osobní školení, tréninky</c:v>
                </c:pt>
                <c:pt idx="6">
                  <c:v>Informace získané na návštěvách v zahraničí</c:v>
                </c:pt>
                <c:pt idx="7">
                  <c:v>Členství v odborné asociaci/cechu/sdružení</c:v>
                </c:pt>
                <c:pt idx="8">
                  <c:v>Sociální sítě</c:v>
                </c:pt>
                <c:pt idx="9">
                  <c:v>Tištěná periodika</c:v>
                </c:pt>
                <c:pt idx="10">
                  <c:v>Televize</c:v>
                </c:pt>
                <c:pt idx="11">
                  <c:v>Jiné, vypište</c:v>
                </c:pt>
                <c:pt idx="12">
                  <c:v>Žádné z uvedených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38.5</c:v>
                </c:pt>
                <c:pt idx="1">
                  <c:v>37</c:v>
                </c:pt>
                <c:pt idx="2">
                  <c:v>36</c:v>
                </c:pt>
                <c:pt idx="3">
                  <c:v>21</c:v>
                </c:pt>
                <c:pt idx="4">
                  <c:v>20</c:v>
                </c:pt>
                <c:pt idx="5">
                  <c:v>18.5</c:v>
                </c:pt>
                <c:pt idx="6">
                  <c:v>18.5</c:v>
                </c:pt>
                <c:pt idx="7">
                  <c:v>13</c:v>
                </c:pt>
                <c:pt idx="8">
                  <c:v>10</c:v>
                </c:pt>
                <c:pt idx="9">
                  <c:v>8.5</c:v>
                </c:pt>
                <c:pt idx="10">
                  <c:v>6</c:v>
                </c:pt>
                <c:pt idx="11">
                  <c:v>2</c:v>
                </c:pt>
                <c:pt idx="1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7602688"/>
        <c:axId val="87604224"/>
      </c:barChart>
      <c:catAx>
        <c:axId val="87602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7604224"/>
        <c:crosses val="autoZero"/>
        <c:auto val="1"/>
        <c:lblAlgn val="ctr"/>
        <c:lblOffset val="0"/>
        <c:noMultiLvlLbl val="0"/>
      </c:catAx>
      <c:valAx>
        <c:axId val="8760422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876026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15629670958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Vyšší produktivitu práce</c:v>
                </c:pt>
                <c:pt idx="1">
                  <c:v>Uvolnění pracovní síly pro jiné činnosti ve firmě</c:v>
                </c:pt>
                <c:pt idx="2">
                  <c:v>Vyšší kvalitu produktů</c:v>
                </c:pt>
                <c:pt idx="3">
                  <c:v>Snížení nákladů</c:v>
                </c:pt>
                <c:pt idx="4">
                  <c:v>Méně dřiny a více zdraví pro naše zaměstnance</c:v>
                </c:pt>
                <c:pt idx="5">
                  <c:v>Žádné z uvedených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</c:v>
                </c:pt>
                <c:pt idx="1">
                  <c:v>19.5</c:v>
                </c:pt>
                <c:pt idx="2">
                  <c:v>15.5</c:v>
                </c:pt>
                <c:pt idx="3">
                  <c:v>15</c:v>
                </c:pt>
                <c:pt idx="4">
                  <c:v>8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7602688"/>
        <c:axId val="87604224"/>
      </c:barChart>
      <c:catAx>
        <c:axId val="87602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7604224"/>
        <c:crosses val="autoZero"/>
        <c:auto val="1"/>
        <c:lblAlgn val="ctr"/>
        <c:lblOffset val="0"/>
        <c:noMultiLvlLbl val="0"/>
      </c:catAx>
      <c:valAx>
        <c:axId val="8760422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876026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3868420083673"/>
          <c:y val="0.10937317151186225"/>
          <c:w val="0.88346694696767647"/>
          <c:h val="0.878241836077966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Do 5,99 mil. Kč</c:v>
                </c:pt>
                <c:pt idx="1">
                  <c:v>Do 30,99 mil. Kč</c:v>
                </c:pt>
                <c:pt idx="2">
                  <c:v>Do 100 mil. Kč</c:v>
                </c:pt>
                <c:pt idx="3">
                  <c:v>Více než 100 mil. Kč</c:v>
                </c:pt>
                <c:pt idx="4">
                  <c:v>Nevím, nechci odpovědět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25.5</c:v>
                </c:pt>
                <c:pt idx="1">
                  <c:v>34.5</c:v>
                </c:pt>
                <c:pt idx="2">
                  <c:v>17.5</c:v>
                </c:pt>
                <c:pt idx="3">
                  <c:v>17.5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4-4BAB-A61B-2A60E0919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5346816"/>
        <c:axId val="135356800"/>
      </c:barChart>
      <c:catAx>
        <c:axId val="1353468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5356800"/>
        <c:crosses val="autoZero"/>
        <c:auto val="1"/>
        <c:lblAlgn val="ctr"/>
        <c:lblOffset val="0"/>
        <c:noMultiLvlLbl val="0"/>
      </c:catAx>
      <c:valAx>
        <c:axId val="135356800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135346816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20270679858776602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7F7F7F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2.5</c:v>
                </c:pt>
                <c:pt idx="3">
                  <c:v>1.5</c:v>
                </c:pt>
                <c:pt idx="4">
                  <c:v>2.5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6-49A5-9DD4-5E2D5A6CA21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40</c:v>
                </c:pt>
                <c:pt idx="1">
                  <c:v>21.5</c:v>
                </c:pt>
                <c:pt idx="2">
                  <c:v>36.5</c:v>
                </c:pt>
                <c:pt idx="3">
                  <c:v>32</c:v>
                </c:pt>
                <c:pt idx="4">
                  <c:v>56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6-49A5-9DD4-5E2D5A6CA211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993366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20.5</c:v>
                </c:pt>
                <c:pt idx="1">
                  <c:v>45</c:v>
                </c:pt>
                <c:pt idx="2">
                  <c:v>31.5</c:v>
                </c:pt>
                <c:pt idx="3">
                  <c:v>41</c:v>
                </c:pt>
                <c:pt idx="4">
                  <c:v>17</c:v>
                </c:pt>
                <c:pt idx="5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6-49A5-9DD4-5E2D5A6CA211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B0F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20</c:v>
                </c:pt>
                <c:pt idx="1">
                  <c:v>17</c:v>
                </c:pt>
                <c:pt idx="2">
                  <c:v>16.5</c:v>
                </c:pt>
                <c:pt idx="3">
                  <c:v>17.5</c:v>
                </c:pt>
                <c:pt idx="4">
                  <c:v>16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66-49A5-9DD4-5E2D5A6CA211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13.5</c:v>
                </c:pt>
                <c:pt idx="1">
                  <c:v>11.5</c:v>
                </c:pt>
                <c:pt idx="2">
                  <c:v>10.5</c:v>
                </c:pt>
                <c:pt idx="3">
                  <c:v>6.5</c:v>
                </c:pt>
                <c:pt idx="4">
                  <c:v>6.5</c:v>
                </c:pt>
                <c:pt idx="5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66-49A5-9DD4-5E2D5A6CA211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60-4E7B-9932-2C4DF336EF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60-4E7B-9932-2C4DF336EF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60-4E7B-9932-2C4DF336EF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2.5</c:v>
                </c:pt>
                <c:pt idx="3">
                  <c:v>1.5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0-4E7B-9932-2C4DF336EF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4181760"/>
        <c:axId val="44191744"/>
      </c:barChart>
      <c:catAx>
        <c:axId val="441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191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191744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44181760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79814616367"/>
          <c:y val="0.1217581615604932"/>
          <c:w val="0.88346694696767647"/>
          <c:h val="0.26710641660453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Výroba</c:v>
                </c:pt>
                <c:pt idx="1">
                  <c:v>Obchod</c:v>
                </c:pt>
                <c:pt idx="2">
                  <c:v>Služby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</c:v>
                </c:pt>
                <c:pt idx="1">
                  <c:v>26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F-42DC-9E07-61262EA9C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5991680"/>
        <c:axId val="135993216"/>
      </c:barChart>
      <c:catAx>
        <c:axId val="135991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5993216"/>
        <c:crosses val="autoZero"/>
        <c:auto val="1"/>
        <c:lblAlgn val="ctr"/>
        <c:lblOffset val="0"/>
        <c:noMultiLvlLbl val="0"/>
      </c:catAx>
      <c:valAx>
        <c:axId val="135993216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135991680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694696767647"/>
          <c:h val="0.673406312703783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OSVČ</c:v>
                </c:pt>
                <c:pt idx="1">
                  <c:v>Firma do 9 zaměstnanců</c:v>
                </c:pt>
                <c:pt idx="2">
                  <c:v>Firma s do 49 zaměstnanců </c:v>
                </c:pt>
                <c:pt idx="3">
                  <c:v>Firma s 50 až 249 zaměstnanci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13.5</c:v>
                </c:pt>
                <c:pt idx="1">
                  <c:v>22</c:v>
                </c:pt>
                <c:pt idx="2">
                  <c:v>37</c:v>
                </c:pt>
                <c:pt idx="3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C-438F-ADDC-02E8247C1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7246976"/>
        <c:axId val="137256960"/>
      </c:barChart>
      <c:catAx>
        <c:axId val="1372469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7256960"/>
        <c:crosses val="autoZero"/>
        <c:auto val="1"/>
        <c:lblAlgn val="ctr"/>
        <c:lblOffset val="0"/>
        <c:noMultiLvlLbl val="0"/>
      </c:catAx>
      <c:valAx>
        <c:axId val="137256960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137246976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20270679858776602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7F7F7F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2.5</c:v>
                </c:pt>
                <c:pt idx="1">
                  <c:v>3.7040000000000002</c:v>
                </c:pt>
                <c:pt idx="2">
                  <c:v>3.39</c:v>
                </c:pt>
                <c:pt idx="3">
                  <c:v>0</c:v>
                </c:pt>
                <c:pt idx="4">
                  <c:v>0</c:v>
                </c:pt>
                <c:pt idx="5">
                  <c:v>5.8819999999999997</c:v>
                </c:pt>
                <c:pt idx="6">
                  <c:v>2.778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6-49A5-9DD4-5E2D5A6CA21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36.5</c:v>
                </c:pt>
                <c:pt idx="1">
                  <c:v>48.148000000000003</c:v>
                </c:pt>
                <c:pt idx="2">
                  <c:v>39.831000000000003</c:v>
                </c:pt>
                <c:pt idx="3">
                  <c:v>23.635999999999999</c:v>
                </c:pt>
                <c:pt idx="4">
                  <c:v>24.675000000000001</c:v>
                </c:pt>
                <c:pt idx="5">
                  <c:v>27.451000000000001</c:v>
                </c:pt>
                <c:pt idx="6">
                  <c:v>55.555999999999997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6-49A5-9DD4-5E2D5A6CA211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993366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31.5</c:v>
                </c:pt>
                <c:pt idx="1">
                  <c:v>25.925999999999998</c:v>
                </c:pt>
                <c:pt idx="2">
                  <c:v>33.051000000000002</c:v>
                </c:pt>
                <c:pt idx="3">
                  <c:v>30.908999999999999</c:v>
                </c:pt>
                <c:pt idx="4">
                  <c:v>32.468000000000004</c:v>
                </c:pt>
                <c:pt idx="5">
                  <c:v>35.293999999999997</c:v>
                </c:pt>
                <c:pt idx="6">
                  <c:v>27.777999999999999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6-49A5-9DD4-5E2D5A6CA211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B0F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0">
                  <c:v>16.5</c:v>
                </c:pt>
                <c:pt idx="1">
                  <c:v>14.815</c:v>
                </c:pt>
                <c:pt idx="2">
                  <c:v>12.712</c:v>
                </c:pt>
                <c:pt idx="3">
                  <c:v>25.454999999999998</c:v>
                </c:pt>
                <c:pt idx="4">
                  <c:v>22.077999999999999</c:v>
                </c:pt>
                <c:pt idx="5">
                  <c:v>19.608000000000001</c:v>
                </c:pt>
                <c:pt idx="6">
                  <c:v>8.3330000000000002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66-49A5-9DD4-5E2D5A6CA211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0">
                  <c:v>10.5</c:v>
                </c:pt>
                <c:pt idx="1">
                  <c:v>7.407</c:v>
                </c:pt>
                <c:pt idx="2">
                  <c:v>9.3219999999999992</c:v>
                </c:pt>
                <c:pt idx="3">
                  <c:v>14.545</c:v>
                </c:pt>
                <c:pt idx="4">
                  <c:v>15.584</c:v>
                </c:pt>
                <c:pt idx="5">
                  <c:v>9.8040000000000003</c:v>
                </c:pt>
                <c:pt idx="6">
                  <c:v>5.556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66-49A5-9DD4-5E2D5A6CA211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60-4E7B-9932-2C4DF336EF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60-4E7B-9932-2C4DF336EF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60-4E7B-9932-2C4DF336EF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0">
                  <c:v>2.5</c:v>
                </c:pt>
                <c:pt idx="1">
                  <c:v>0</c:v>
                </c:pt>
                <c:pt idx="2">
                  <c:v>1.694</c:v>
                </c:pt>
                <c:pt idx="3">
                  <c:v>5.4540000000000006</c:v>
                </c:pt>
                <c:pt idx="4">
                  <c:v>5.194</c:v>
                </c:pt>
                <c:pt idx="5">
                  <c:v>1.9610000000000001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0-4E7B-9932-2C4DF336EF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4181760"/>
        <c:axId val="44191744"/>
      </c:barChart>
      <c:catAx>
        <c:axId val="441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191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191744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44181760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24026003850461E-3"/>
          <c:y val="0.19911319246468262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7F7F7F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1.5</c:v>
                </c:pt>
                <c:pt idx="1">
                  <c:v>3.7040000000000002</c:v>
                </c:pt>
                <c:pt idx="2">
                  <c:v>0.84699999999999998</c:v>
                </c:pt>
                <c:pt idx="3">
                  <c:v>1.8180000000000001</c:v>
                </c:pt>
                <c:pt idx="4">
                  <c:v>1.2989999999999999</c:v>
                </c:pt>
                <c:pt idx="5">
                  <c:v>1.9610000000000001</c:v>
                </c:pt>
                <c:pt idx="6">
                  <c:v>1.389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6-49A5-9DD4-5E2D5A6CA21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32</c:v>
                </c:pt>
                <c:pt idx="1">
                  <c:v>55.555999999999997</c:v>
                </c:pt>
                <c:pt idx="2">
                  <c:v>33.898000000000003</c:v>
                </c:pt>
                <c:pt idx="3">
                  <c:v>16.364000000000001</c:v>
                </c:pt>
                <c:pt idx="4">
                  <c:v>33.765999999999998</c:v>
                </c:pt>
                <c:pt idx="5">
                  <c:v>21.568999999999999</c:v>
                </c:pt>
                <c:pt idx="6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6-49A5-9DD4-5E2D5A6CA211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993366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41</c:v>
                </c:pt>
                <c:pt idx="1">
                  <c:v>25.925999999999998</c:v>
                </c:pt>
                <c:pt idx="2">
                  <c:v>43.22</c:v>
                </c:pt>
                <c:pt idx="3">
                  <c:v>43.636000000000003</c:v>
                </c:pt>
                <c:pt idx="4">
                  <c:v>36.363999999999997</c:v>
                </c:pt>
                <c:pt idx="5">
                  <c:v>45.097999999999999</c:v>
                </c:pt>
                <c:pt idx="6">
                  <c:v>43.055999999999997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6-49A5-9DD4-5E2D5A6CA211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B0F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0">
                  <c:v>17.5</c:v>
                </c:pt>
                <c:pt idx="1">
                  <c:v>11.111000000000001</c:v>
                </c:pt>
                <c:pt idx="2">
                  <c:v>18.643999999999998</c:v>
                </c:pt>
                <c:pt idx="3">
                  <c:v>18.181999999999999</c:v>
                </c:pt>
                <c:pt idx="4">
                  <c:v>16.882999999999999</c:v>
                </c:pt>
                <c:pt idx="5">
                  <c:v>27.451000000000001</c:v>
                </c:pt>
                <c:pt idx="6">
                  <c:v>11.111000000000001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66-49A5-9DD4-5E2D5A6CA211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0">
                  <c:v>6.5</c:v>
                </c:pt>
                <c:pt idx="1">
                  <c:v>0</c:v>
                </c:pt>
                <c:pt idx="2">
                  <c:v>1.6950000000000001</c:v>
                </c:pt>
                <c:pt idx="3">
                  <c:v>20</c:v>
                </c:pt>
                <c:pt idx="4">
                  <c:v>9.0909999999999993</c:v>
                </c:pt>
                <c:pt idx="5">
                  <c:v>3.9220000000000002</c:v>
                </c:pt>
                <c:pt idx="6">
                  <c:v>5.556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66-49A5-9DD4-5E2D5A6CA211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60-4E7B-9932-2C4DF336EF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60-4E7B-9932-2C4DF336EF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60-4E7B-9932-2C4DF336EF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0">
                  <c:v>1.5</c:v>
                </c:pt>
                <c:pt idx="1">
                  <c:v>3.7040000000000002</c:v>
                </c:pt>
                <c:pt idx="2">
                  <c:v>1.6950000000000001</c:v>
                </c:pt>
                <c:pt idx="3">
                  <c:v>0</c:v>
                </c:pt>
                <c:pt idx="4">
                  <c:v>2.5979999999999999</c:v>
                </c:pt>
                <c:pt idx="5">
                  <c:v>0</c:v>
                </c:pt>
                <c:pt idx="6">
                  <c:v>1.389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0-4E7B-9932-2C4DF336EF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4181760"/>
        <c:axId val="44191744"/>
      </c:barChart>
      <c:catAx>
        <c:axId val="441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191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191744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44181760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20270679858776602"/>
          <c:w val="0.97882304199201853"/>
          <c:h val="0.6765845410239500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7F7F7F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2D66-49A5-9DD4-5E2D5A6CA21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28</c:v>
                </c:pt>
                <c:pt idx="1">
                  <c:v>44.444000000000003</c:v>
                </c:pt>
                <c:pt idx="2">
                  <c:v>33.898000000000003</c:v>
                </c:pt>
                <c:pt idx="3">
                  <c:v>7.2729999999999997</c:v>
                </c:pt>
                <c:pt idx="4">
                  <c:v>23.376999999999999</c:v>
                </c:pt>
                <c:pt idx="5">
                  <c:v>27.451000000000001</c:v>
                </c:pt>
                <c:pt idx="6">
                  <c:v>33.332999999999998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6-49A5-9DD4-5E2D5A6CA211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993366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31</c:v>
                </c:pt>
                <c:pt idx="1">
                  <c:v>22.222000000000001</c:v>
                </c:pt>
                <c:pt idx="2">
                  <c:v>34.746000000000002</c:v>
                </c:pt>
                <c:pt idx="3">
                  <c:v>27.273</c:v>
                </c:pt>
                <c:pt idx="4">
                  <c:v>29.87</c:v>
                </c:pt>
                <c:pt idx="5">
                  <c:v>35.293999999999997</c:v>
                </c:pt>
                <c:pt idx="6">
                  <c:v>29.167000000000002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6-49A5-9DD4-5E2D5A6CA211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B0F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5-2D66-49A5-9DD4-5E2D5A6CA211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1F497D"/>
            </a:solidFill>
            <a:ln w="223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white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0">
                  <c:v>12</c:v>
                </c:pt>
                <c:pt idx="1">
                  <c:v>11.111000000000001</c:v>
                </c:pt>
                <c:pt idx="2">
                  <c:v>11.864000000000001</c:v>
                </c:pt>
                <c:pt idx="3">
                  <c:v>12.727</c:v>
                </c:pt>
                <c:pt idx="4">
                  <c:v>14.286</c:v>
                </c:pt>
                <c:pt idx="5">
                  <c:v>11.765000000000001</c:v>
                </c:pt>
                <c:pt idx="6">
                  <c:v>9.7219999999999995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66-49A5-9DD4-5E2D5A6CA211}"/>
            </c:ext>
          </c:extLst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281051"/>
            </a:solidFill>
            <a:ln w="2235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60-4E7B-9932-2C4DF336EF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60-4E7B-9932-2C4DF336EF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60-4E7B-9932-2C4DF336EF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0">
                  <c:v>29</c:v>
                </c:pt>
                <c:pt idx="1">
                  <c:v>22.222000000000001</c:v>
                </c:pt>
                <c:pt idx="2">
                  <c:v>19.492000000000001</c:v>
                </c:pt>
                <c:pt idx="3">
                  <c:v>52.726999999999997</c:v>
                </c:pt>
                <c:pt idx="4">
                  <c:v>32.468000000000004</c:v>
                </c:pt>
                <c:pt idx="5">
                  <c:v>25.49</c:v>
                </c:pt>
                <c:pt idx="6">
                  <c:v>27.777999999999999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0-4E7B-9932-2C4DF336EF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4181760"/>
        <c:axId val="44191744"/>
      </c:barChart>
      <c:catAx>
        <c:axId val="441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191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191744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44181760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88346715629670958"/>
          <c:h val="0.87824172629887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Nedosáhneme na ně, nesplňujeme parametry žadatele</c:v>
                </c:pt>
                <c:pt idx="1">
                  <c:v>Zpracování žádosti a následná administrativa dotace</c:v>
                </c:pt>
                <c:pt idx="2">
                  <c:v>Dotace jsou křivení trhu a principiálně s</c:v>
                </c:pt>
                <c:pt idx="3">
                  <c:v>Jiné, vypište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47.5</c:v>
                </c:pt>
                <c:pt idx="1">
                  <c:v>28.75</c:v>
                </c:pt>
                <c:pt idx="2">
                  <c:v>18.75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02D-91EA-4BFFB719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7602688"/>
        <c:axId val="87604224"/>
      </c:barChart>
      <c:catAx>
        <c:axId val="87602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7604224"/>
        <c:crosses val="autoZero"/>
        <c:auto val="1"/>
        <c:lblAlgn val="ctr"/>
        <c:lblOffset val="0"/>
        <c:noMultiLvlLbl val="0"/>
      </c:catAx>
      <c:valAx>
        <c:axId val="87604224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876026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cs-CZ" sz="1100" kern="120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2BDB-4987-B8A0-8186FB116DE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DB-4987-B8A0-8186FB116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4E5A-A74E-C8A501A3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0-664B-4874-99B3-C9002FCFFED9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309-4ED2-BB82-3E9123F04E78}"/>
              </c:ext>
            </c:extLst>
          </c:dPt>
          <c:dLbls>
            <c:dLbl>
              <c:idx val="0"/>
              <c:layout>
                <c:manualLayout>
                  <c:x val="-1.1190107592443946E-2"/>
                  <c:y val="-2.1590580091593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4B-4874-99B3-C9002FCFFED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09-4ED2-BB82-3E9123F04E7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5-49AF-B8B5-960F113A2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1-CFBD-4A7C-A273-4420CB11699E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6F5-4AF2-9CE9-3F42E1A1244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F5-4AF2-9CE9-3F42E1A1244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17.5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D-4B77-AE35-4DDBC366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25EA6B0-E58D-4A1E-A648-162AADA6A6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1E68C4-E21B-4D0B-94FD-D76EA0A238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A4D79-6FB0-4BB0-85DB-07044A98071C}" type="datetimeFigureOut">
              <a:rPr lang="cs-CZ" smtClean="0">
                <a:latin typeface="Arial" panose="020B0604020202020204" pitchFamily="34" charset="0"/>
              </a:rPr>
              <a:t>03.05.2022</a:t>
            </a:fld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9D328B-10A1-4FC9-9A53-9F699299E5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9B6BF-EC21-4433-956B-7CEBE069F9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95F4-F283-4B7C-948C-3B3724F45F8E}" type="slidenum">
              <a:rPr lang="cs-CZ" smtClean="0">
                <a:latin typeface="Arial" panose="020B0604020202020204" pitchFamily="34" charset="0"/>
              </a:rPr>
              <a:t>‹#›</a:t>
            </a:fld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EDED45F-4A58-4DF1-AB6E-4D526AD74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3" y="819918"/>
            <a:ext cx="1293015" cy="11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9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DB5026E-EFD2-49A9-A173-00C81CAE018D}" type="datetimeFigureOut">
              <a:rPr lang="cs-CZ" smtClean="0"/>
              <a:pPr/>
              <a:t>03.05.2022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0EF7F45-9B54-48EE-9ECE-907062FCEB0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44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F7F45-9B54-48EE-9ECE-907062FCEB0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02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15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73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56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7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51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87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F7F45-9B54-48EE-9ECE-907062FCEB0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26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F7F45-9B54-48EE-9ECE-907062FCEB01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25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81.xml"/><Relationship Id="rId7" Type="http://schemas.openxmlformats.org/officeDocument/2006/relationships/image" Target="../media/image2.png"/><Relationship Id="rId2" Type="http://schemas.openxmlformats.org/officeDocument/2006/relationships/tags" Target="../tags/tag180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83.xml"/><Relationship Id="rId7" Type="http://schemas.openxmlformats.org/officeDocument/2006/relationships/image" Target="../media/image2.png"/><Relationship Id="rId2" Type="http://schemas.openxmlformats.org/officeDocument/2006/relationships/tags" Target="../tags/tag182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87.xml"/><Relationship Id="rId7" Type="http://schemas.openxmlformats.org/officeDocument/2006/relationships/image" Target="../media/image2.png"/><Relationship Id="rId2" Type="http://schemas.openxmlformats.org/officeDocument/2006/relationships/tags" Target="../tags/tag186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89.xml"/><Relationship Id="rId7" Type="http://schemas.openxmlformats.org/officeDocument/2006/relationships/image" Target="../media/image2.png"/><Relationship Id="rId2" Type="http://schemas.openxmlformats.org/officeDocument/2006/relationships/tags" Target="../tags/tag188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svg"/><Relationship Id="rId2" Type="http://schemas.openxmlformats.org/officeDocument/2006/relationships/tags" Target="../tags/tag190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svg"/><Relationship Id="rId2" Type="http://schemas.openxmlformats.org/officeDocument/2006/relationships/tags" Target="../tags/tag191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svg"/><Relationship Id="rId2" Type="http://schemas.openxmlformats.org/officeDocument/2006/relationships/tags" Target="../tags/tag192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25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27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29.xml"/><Relationship Id="rId7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31.xml"/><Relationship Id="rId7" Type="http://schemas.openxmlformats.org/officeDocument/2006/relationships/image" Target="../media/image2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3.xml"/><Relationship Id="rId7" Type="http://schemas.openxmlformats.org/officeDocument/2006/relationships/image" Target="../media/image12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39.xml"/><Relationship Id="rId7" Type="http://schemas.openxmlformats.org/officeDocument/2006/relationships/image" Target="../media/image2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3.xml"/><Relationship Id="rId7" Type="http://schemas.openxmlformats.org/officeDocument/2006/relationships/image" Target="../media/image14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5.xml"/><Relationship Id="rId7" Type="http://schemas.openxmlformats.org/officeDocument/2006/relationships/image" Target="../media/image14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7.xml"/><Relationship Id="rId7" Type="http://schemas.openxmlformats.org/officeDocument/2006/relationships/image" Target="../media/image14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49.xml"/><Relationship Id="rId7" Type="http://schemas.openxmlformats.org/officeDocument/2006/relationships/image" Target="../media/image2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1.xml"/><Relationship Id="rId7" Type="http://schemas.openxmlformats.org/officeDocument/2006/relationships/image" Target="../media/image12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3.xml"/><Relationship Id="rId7" Type="http://schemas.openxmlformats.org/officeDocument/2006/relationships/image" Target="../media/image12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5.xml"/><Relationship Id="rId7" Type="http://schemas.openxmlformats.org/officeDocument/2006/relationships/image" Target="../media/image12.emf"/><Relationship Id="rId2" Type="http://schemas.openxmlformats.org/officeDocument/2006/relationships/tags" Target="../tags/tag5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7.xml"/><Relationship Id="rId7" Type="http://schemas.openxmlformats.org/officeDocument/2006/relationships/image" Target="../media/image2.png"/><Relationship Id="rId2" Type="http://schemas.openxmlformats.org/officeDocument/2006/relationships/tags" Target="../tags/tag5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9.xml"/><Relationship Id="rId7" Type="http://schemas.openxmlformats.org/officeDocument/2006/relationships/image" Target="../media/image12.emf"/><Relationship Id="rId2" Type="http://schemas.openxmlformats.org/officeDocument/2006/relationships/tags" Target="../tags/tag5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1.xml"/><Relationship Id="rId7" Type="http://schemas.openxmlformats.org/officeDocument/2006/relationships/image" Target="../media/image12.emf"/><Relationship Id="rId2" Type="http://schemas.openxmlformats.org/officeDocument/2006/relationships/tags" Target="../tags/tag60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3.xml"/><Relationship Id="rId7" Type="http://schemas.openxmlformats.org/officeDocument/2006/relationships/image" Target="../media/image12.emf"/><Relationship Id="rId2" Type="http://schemas.openxmlformats.org/officeDocument/2006/relationships/tags" Target="../tags/tag6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65.xml"/><Relationship Id="rId7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7.xml"/><Relationship Id="rId7" Type="http://schemas.openxmlformats.org/officeDocument/2006/relationships/image" Target="../media/image12.emf"/><Relationship Id="rId2" Type="http://schemas.openxmlformats.org/officeDocument/2006/relationships/tags" Target="../tags/tag6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9.xml"/><Relationship Id="rId7" Type="http://schemas.openxmlformats.org/officeDocument/2006/relationships/image" Target="../media/image12.emf"/><Relationship Id="rId2" Type="http://schemas.openxmlformats.org/officeDocument/2006/relationships/tags" Target="../tags/tag6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1.xml"/><Relationship Id="rId7" Type="http://schemas.openxmlformats.org/officeDocument/2006/relationships/image" Target="../media/image12.emf"/><Relationship Id="rId2" Type="http://schemas.openxmlformats.org/officeDocument/2006/relationships/tags" Target="../tags/tag70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75.xml"/><Relationship Id="rId7" Type="http://schemas.openxmlformats.org/officeDocument/2006/relationships/image" Target="../media/image15.emf"/><Relationship Id="rId2" Type="http://schemas.openxmlformats.org/officeDocument/2006/relationships/tags" Target="../tags/tag7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7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77.xml"/><Relationship Id="rId7" Type="http://schemas.openxmlformats.org/officeDocument/2006/relationships/image" Target="../media/image15.emf"/><Relationship Id="rId2" Type="http://schemas.openxmlformats.org/officeDocument/2006/relationships/tags" Target="../tags/tag7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85.xml"/><Relationship Id="rId7" Type="http://schemas.openxmlformats.org/officeDocument/2006/relationships/image" Target="../media/image2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87.xml"/><Relationship Id="rId7" Type="http://schemas.openxmlformats.org/officeDocument/2006/relationships/image" Target="../media/image2.png"/><Relationship Id="rId2" Type="http://schemas.openxmlformats.org/officeDocument/2006/relationships/tags" Target="../tags/tag8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jpg"/><Relationship Id="rId10" Type="http://schemas.openxmlformats.org/officeDocument/2006/relationships/image" Target="../media/image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1.xml"/><Relationship Id="rId7" Type="http://schemas.openxmlformats.org/officeDocument/2006/relationships/image" Target="../media/image2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3.xml"/><Relationship Id="rId7" Type="http://schemas.openxmlformats.org/officeDocument/2006/relationships/image" Target="../media/image2.png"/><Relationship Id="rId2" Type="http://schemas.openxmlformats.org/officeDocument/2006/relationships/tags" Target="../tags/tag9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94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95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96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00.xml"/><Relationship Id="rId7" Type="http://schemas.openxmlformats.org/officeDocument/2006/relationships/image" Target="../media/image2.png"/><Relationship Id="rId2" Type="http://schemas.openxmlformats.org/officeDocument/2006/relationships/tags" Target="../tags/tag99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jpg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6.png"/><Relationship Id="rId2" Type="http://schemas.openxmlformats.org/officeDocument/2006/relationships/tags" Target="../tags/tag10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6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8.xml"/><Relationship Id="rId7" Type="http://schemas.openxmlformats.org/officeDocument/2006/relationships/image" Target="../media/image1.emf"/><Relationship Id="rId2" Type="http://schemas.openxmlformats.org/officeDocument/2006/relationships/tags" Target="../tags/tag10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.jpg"/><Relationship Id="rId10" Type="http://schemas.openxmlformats.org/officeDocument/2006/relationships/image" Target="../media/image5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0.xml"/><Relationship Id="rId7" Type="http://schemas.openxmlformats.org/officeDocument/2006/relationships/image" Target="../media/image1.emf"/><Relationship Id="rId2" Type="http://schemas.openxmlformats.org/officeDocument/2006/relationships/tags" Target="../tags/tag109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8.jpg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2.xml"/><Relationship Id="rId7" Type="http://schemas.openxmlformats.org/officeDocument/2006/relationships/image" Target="../media/image1.emf"/><Relationship Id="rId2" Type="http://schemas.openxmlformats.org/officeDocument/2006/relationships/tags" Target="../tags/tag111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8.jpg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svg"/><Relationship Id="rId2" Type="http://schemas.openxmlformats.org/officeDocument/2006/relationships/tags" Target="../tags/tag113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15.xml"/><Relationship Id="rId7" Type="http://schemas.openxmlformats.org/officeDocument/2006/relationships/image" Target="../media/image2.png"/><Relationship Id="rId2" Type="http://schemas.openxmlformats.org/officeDocument/2006/relationships/tags" Target="../tags/tag114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9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9.xml"/><Relationship Id="rId7" Type="http://schemas.openxmlformats.org/officeDocument/2006/relationships/image" Target="../media/image1.emf"/><Relationship Id="rId2" Type="http://schemas.openxmlformats.org/officeDocument/2006/relationships/tags" Target="../tags/tag118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jpg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21.xml"/><Relationship Id="rId7" Type="http://schemas.openxmlformats.org/officeDocument/2006/relationships/image" Target="../media/image2.png"/><Relationship Id="rId2" Type="http://schemas.openxmlformats.org/officeDocument/2006/relationships/tags" Target="../tags/tag120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23.xml"/><Relationship Id="rId7" Type="http://schemas.openxmlformats.org/officeDocument/2006/relationships/image" Target="../media/image2.png"/><Relationship Id="rId2" Type="http://schemas.openxmlformats.org/officeDocument/2006/relationships/tags" Target="../tags/tag12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25.xml"/><Relationship Id="rId7" Type="http://schemas.openxmlformats.org/officeDocument/2006/relationships/image" Target="../media/image2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27.xml"/><Relationship Id="rId7" Type="http://schemas.openxmlformats.org/officeDocument/2006/relationships/image" Target="../media/image2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9.xml"/><Relationship Id="rId7" Type="http://schemas.openxmlformats.org/officeDocument/2006/relationships/image" Target="../media/image12.emf"/><Relationship Id="rId2" Type="http://schemas.openxmlformats.org/officeDocument/2006/relationships/tags" Target="../tags/tag128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35.xml"/><Relationship Id="rId7" Type="http://schemas.openxmlformats.org/officeDocument/2006/relationships/image" Target="../media/image2.png"/><Relationship Id="rId2" Type="http://schemas.openxmlformats.org/officeDocument/2006/relationships/tags" Target="../tags/tag134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7.xml"/><Relationship Id="rId7" Type="http://schemas.openxmlformats.org/officeDocument/2006/relationships/image" Target="../media/image1.emf"/><Relationship Id="rId2" Type="http://schemas.openxmlformats.org/officeDocument/2006/relationships/tags" Target="../tags/tag136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9.xml"/><Relationship Id="rId7" Type="http://schemas.openxmlformats.org/officeDocument/2006/relationships/image" Target="../media/image14.emf"/><Relationship Id="rId2" Type="http://schemas.openxmlformats.org/officeDocument/2006/relationships/tags" Target="../tags/tag138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1.xml"/><Relationship Id="rId7" Type="http://schemas.openxmlformats.org/officeDocument/2006/relationships/image" Target="../media/image14.emf"/><Relationship Id="rId2" Type="http://schemas.openxmlformats.org/officeDocument/2006/relationships/tags" Target="../tags/tag140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3.xml"/><Relationship Id="rId7" Type="http://schemas.openxmlformats.org/officeDocument/2006/relationships/image" Target="../media/image14.emf"/><Relationship Id="rId2" Type="http://schemas.openxmlformats.org/officeDocument/2006/relationships/tags" Target="../tags/tag14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45.xml"/><Relationship Id="rId7" Type="http://schemas.openxmlformats.org/officeDocument/2006/relationships/image" Target="../media/image2.png"/><Relationship Id="rId2" Type="http://schemas.openxmlformats.org/officeDocument/2006/relationships/tags" Target="../tags/tag144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7.xml"/><Relationship Id="rId7" Type="http://schemas.openxmlformats.org/officeDocument/2006/relationships/image" Target="../media/image12.emf"/><Relationship Id="rId2" Type="http://schemas.openxmlformats.org/officeDocument/2006/relationships/tags" Target="../tags/tag146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9.xml"/><Relationship Id="rId7" Type="http://schemas.openxmlformats.org/officeDocument/2006/relationships/image" Target="../media/image12.emf"/><Relationship Id="rId2" Type="http://schemas.openxmlformats.org/officeDocument/2006/relationships/tags" Target="../tags/tag148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1.xml"/><Relationship Id="rId7" Type="http://schemas.openxmlformats.org/officeDocument/2006/relationships/image" Target="../media/image12.emf"/><Relationship Id="rId2" Type="http://schemas.openxmlformats.org/officeDocument/2006/relationships/tags" Target="../tags/tag150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53.xml"/><Relationship Id="rId7" Type="http://schemas.openxmlformats.org/officeDocument/2006/relationships/image" Target="../media/image2.png"/><Relationship Id="rId2" Type="http://schemas.openxmlformats.org/officeDocument/2006/relationships/tags" Target="../tags/tag15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5.xml"/><Relationship Id="rId7" Type="http://schemas.openxmlformats.org/officeDocument/2006/relationships/image" Target="../media/image12.emf"/><Relationship Id="rId2" Type="http://schemas.openxmlformats.org/officeDocument/2006/relationships/tags" Target="../tags/tag154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7.xml"/><Relationship Id="rId7" Type="http://schemas.openxmlformats.org/officeDocument/2006/relationships/image" Target="../media/image12.emf"/><Relationship Id="rId2" Type="http://schemas.openxmlformats.org/officeDocument/2006/relationships/tags" Target="../tags/tag156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9.xml"/><Relationship Id="rId7" Type="http://schemas.openxmlformats.org/officeDocument/2006/relationships/image" Target="../media/image12.emf"/><Relationship Id="rId2" Type="http://schemas.openxmlformats.org/officeDocument/2006/relationships/tags" Target="../tags/tag158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61.xml"/><Relationship Id="rId7" Type="http://schemas.openxmlformats.org/officeDocument/2006/relationships/image" Target="../media/image2.png"/><Relationship Id="rId2" Type="http://schemas.openxmlformats.org/officeDocument/2006/relationships/tags" Target="../tags/tag160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3.xml"/><Relationship Id="rId7" Type="http://schemas.openxmlformats.org/officeDocument/2006/relationships/image" Target="../media/image12.emf"/><Relationship Id="rId2" Type="http://schemas.openxmlformats.org/officeDocument/2006/relationships/tags" Target="../tags/tag162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5.xml"/><Relationship Id="rId7" Type="http://schemas.openxmlformats.org/officeDocument/2006/relationships/image" Target="../media/image12.emf"/><Relationship Id="rId2" Type="http://schemas.openxmlformats.org/officeDocument/2006/relationships/tags" Target="../tags/tag164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7.xml"/><Relationship Id="rId7" Type="http://schemas.openxmlformats.org/officeDocument/2006/relationships/image" Target="../media/image12.emf"/><Relationship Id="rId2" Type="http://schemas.openxmlformats.org/officeDocument/2006/relationships/tags" Target="../tags/tag166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171.xml"/><Relationship Id="rId7" Type="http://schemas.openxmlformats.org/officeDocument/2006/relationships/image" Target="../media/image15.emf"/><Relationship Id="rId2" Type="http://schemas.openxmlformats.org/officeDocument/2006/relationships/tags" Target="../tags/tag170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7.emf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173.xml"/><Relationship Id="rId7" Type="http://schemas.openxmlformats.org/officeDocument/2006/relationships/image" Target="../media/image15.emf"/><Relationship Id="rId2" Type="http://schemas.openxmlformats.org/officeDocument/2006/relationships/tags" Target="../tags/tag172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C6CCE2DF-C340-4135-B992-1CB35F746B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37DADE0-DBBF-458A-BE30-E9B95C46FE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pic>
        <p:nvPicPr>
          <p:cNvPr id="33" name="Image 32" descr="Une image contenant objet&#10;&#10;Description générée automatiquement">
            <a:extLst>
              <a:ext uri="{FF2B5EF4-FFF2-40B4-BE49-F238E27FC236}">
                <a16:creationId xmlns:a16="http://schemas.microsoft.com/office/drawing/2014/main" id="{EDBF095C-490F-455B-8877-BE70651A9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</p:spTree>
    <p:extLst>
      <p:ext uri="{BB962C8B-B14F-4D97-AF65-F5344CB8AC3E}">
        <p14:creationId xmlns:p14="http://schemas.microsoft.com/office/powerpoint/2010/main" val="1759890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39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6B4929C-8011-4179-8CDE-3FB8CD2012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56B4929C-8011-4179-8CDE-3FB8CD201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70C4FA2-C5EC-49E1-8C35-048679971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25EF1-A063-4BA8-A114-9FEFB36C8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207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blipFill>
                  <a:blip r:embed="rId7"/>
                  <a:stretch>
                    <a:fillRect/>
                  </a:stretch>
                </a:blip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15C0FE-1109-48F3-B89A-6248AC1C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92D6CF-FE8C-42F7-BBBC-FC1153153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14DBEE1-74D1-42A7-8DB6-8200E218D2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669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endParaRPr lang="en-GB" dirty="0">
              <a:solidFill>
                <a:srgbClr val="405A9C">
                  <a:lumMod val="75000"/>
                </a:srgbClr>
              </a:solidFill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517108" y="1483543"/>
            <a:ext cx="1666862" cy="1364432"/>
            <a:chOff x="1033" y="1117"/>
            <a:chExt cx="1907" cy="1561"/>
          </a:xfrm>
          <a:solidFill>
            <a:schemeClr val="bg2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469D6DF-9C84-476B-A2B7-78F02E50CB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95C720-316A-4743-9E86-73D8A2AA33F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66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batim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517108" y="1483543"/>
            <a:ext cx="1666862" cy="1364432"/>
            <a:chOff x="1033" y="1117"/>
            <a:chExt cx="1907" cy="1561"/>
          </a:xfrm>
          <a:solidFill>
            <a:schemeClr val="bg1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4362090-70AB-42DA-8516-AA16D6128C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F76921A-1CA6-45D7-A760-D7C080EEEB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67DD8583-07A7-44C0-B417-6228EF713C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275874-35A8-4901-91CC-0DF9D872F0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3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batim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517108" y="1483543"/>
            <a:ext cx="1666862" cy="1364432"/>
            <a:chOff x="1033" y="1117"/>
            <a:chExt cx="1907" cy="1561"/>
          </a:xfrm>
          <a:solidFill>
            <a:schemeClr val="bg1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4362090-70AB-42DA-8516-AA16D6128C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F76921A-1CA6-45D7-A760-D7C080EEEB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64ABEA83-57F6-43A6-8343-E3E4D520BA4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5D42AC-9DA8-490C-8883-A1182EADE14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89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CF658DAE-7146-4BB8-8107-92D632B4BB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3892" y="0"/>
            <a:ext cx="70681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5B0F30-DBC2-46D0-91F0-B4072B603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endParaRPr lang="en-GB" dirty="0">
              <a:solidFill>
                <a:srgbClr val="405A9C">
                  <a:lumMod val="75000"/>
                </a:srgb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255F4D-0F63-429F-A210-8AB39E15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443107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E3202C7-5CC2-4A6A-8706-B4BD428CFD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83A6358-BC27-4F7C-A37A-1876A50E50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018969-9187-4EE0-82D6-AB2DF7A9A0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75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accent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C63DAB-340D-4C9C-9688-C839BD99E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502B46-3D3B-4CFC-877F-6E6D1FBA4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913FCA-075C-4AFC-A365-75DC9CE3CBF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73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C63DAB-340D-4C9C-9688-C839BD99E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502B46-3D3B-4CFC-877F-6E6D1FBA4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389A86-692F-4523-A24A-554AEAA8D77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07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accent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C63DAB-340D-4C9C-9688-C839BD99E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17554D2-5689-4E6C-8737-7276E345966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9EDA7F-9193-410E-830F-C30F637B47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BE1B552-31EB-41B3-A5A0-B629C45A5BAB}"/>
              </a:ext>
            </a:extLst>
          </p:cNvPr>
          <p:cNvSpPr txBox="1"/>
          <p:nvPr userDrawn="1"/>
        </p:nvSpPr>
        <p:spPr>
          <a:xfrm>
            <a:off x="937709" y="5954973"/>
            <a:ext cx="1026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405A9C"/>
                </a:solidFill>
              </a:rPr>
              <a:t>Na Příkopě 22, Slovanský dům, 110 00, Praha 1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019B927-872C-46DD-8354-53B6491F5DAE}"/>
              </a:ext>
            </a:extLst>
          </p:cNvPr>
          <p:cNvGrpSpPr/>
          <p:nvPr userDrawn="1"/>
        </p:nvGrpSpPr>
        <p:grpSpPr>
          <a:xfrm>
            <a:off x="3587114" y="6351386"/>
            <a:ext cx="5017773" cy="369332"/>
            <a:chOff x="3587114" y="6202096"/>
            <a:chExt cx="5017773" cy="369332"/>
          </a:xfrm>
        </p:grpSpPr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E41A0299-CBC5-4F91-AD63-506C10767E63}"/>
                </a:ext>
              </a:extLst>
            </p:cNvPr>
            <p:cNvSpPr txBox="1"/>
            <p:nvPr userDrawn="1"/>
          </p:nvSpPr>
          <p:spPr>
            <a:xfrm>
              <a:off x="3587114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405A9C"/>
                  </a:solidFill>
                </a:rPr>
                <a:t>www.ipsos.cz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01E3CADE-5DE0-468A-B9A7-0D9D3411E8A5}"/>
                </a:ext>
              </a:extLst>
            </p:cNvPr>
            <p:cNvSpPr txBox="1"/>
            <p:nvPr userDrawn="1"/>
          </p:nvSpPr>
          <p:spPr>
            <a:xfrm>
              <a:off x="6206489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405A9C"/>
                  </a:solidFill>
                </a:rPr>
                <a:t>www.ipsos.com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51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C63DAB-340D-4C9C-9688-C839BD99E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17554D2-5689-4E6C-8737-7276E345966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EFFEA2A2-A389-4DD5-9819-A353164881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82F765F6-1035-46D4-8560-55803BE134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0" name="Espace réservé pour une image  3">
            <a:extLst>
              <a:ext uri="{FF2B5EF4-FFF2-40B4-BE49-F238E27FC236}">
                <a16:creationId xmlns:a16="http://schemas.microsoft.com/office/drawing/2014/main" id="{2E8210F4-B962-4BA8-8705-03C27D20A9D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A1D77B-E540-45EF-858D-9E91F54077E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64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B664018-B76C-41CF-AABC-2EA57F0A4C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AF638669-F4A6-49EB-BDBB-0F4AF417D77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17822E0B-8F0F-4B67-B433-AAA776BAF60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E46BF6-D8C4-4E1E-8996-EF8FB17EF9F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3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6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62">
          <p15:clr>
            <a:srgbClr val="F26B43"/>
          </p15:clr>
        </p15:guide>
        <p15:guide id="6" orient="horz" pos="4194">
          <p15:clr>
            <a:srgbClr val="F26B43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B664018-B76C-41CF-AABC-2EA57F0A4C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AF638669-F4A6-49EB-BDBB-0F4AF417D77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17822E0B-8F0F-4B67-B433-AAA776BAF60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B4E063-1302-4A6C-9F08-C5C102120A4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0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6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62">
          <p15:clr>
            <a:srgbClr val="F26B43"/>
          </p15:clr>
        </p15:guide>
        <p15:guide id="6" orient="horz" pos="4194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3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0FC6D31B-8418-47E2-BEC8-4C4D884AE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0FC6D31B-8418-47E2-BEC8-4C4D884AE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BFC7BE2-5BD4-49F5-A3FC-FE37C1AC96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CC7BB1-2504-412F-9361-BB77A4C0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8046952-CF6F-4606-B04F-66EE0742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4AA1BF0F-C964-4920-975F-CEF16CB37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307DE156-D9AB-4563-87DE-68BE89D2B2E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63BEAB40-2E0C-4131-B01D-0D9929DC5B0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022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94">
          <p15:clr>
            <a:srgbClr val="F26B43"/>
          </p15:clr>
        </p15:guide>
        <p15:guide id="2" orient="horz" pos="3962">
          <p15:clr>
            <a:srgbClr val="F26B43"/>
          </p15:clr>
        </p15:guide>
        <p15:guide id="3" pos="288">
          <p15:clr>
            <a:srgbClr val="F26B43"/>
          </p15:clr>
        </p15:guide>
        <p15:guide id="4" pos="360">
          <p15:clr>
            <a:srgbClr val="A4A3A4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AE535E0-96A7-4CEA-A230-4D05D689E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4D31EE-401E-4E05-ACC5-4D7B62569F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213B288-5ECB-492B-85E1-872C3910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72894F-F27F-4DD9-9FB8-0D680DF6C3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36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3">
          <p15:clr>
            <a:srgbClr val="F26B43"/>
          </p15:clr>
        </p15:guide>
        <p15:guide id="2" orient="horz" pos="4194">
          <p15:clr>
            <a:srgbClr val="F26B43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E4CE3-4564-4EB2-B541-708392EE1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C67D5B-0DD9-4CDC-9F92-7A7961DF0C8E}"/>
              </a:ext>
            </a:extLst>
          </p:cNvPr>
          <p:cNvSpPr txBox="1"/>
          <p:nvPr userDrawn="1"/>
        </p:nvSpPr>
        <p:spPr>
          <a:xfrm>
            <a:off x="937709" y="5954973"/>
            <a:ext cx="1026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405A9C"/>
                </a:solidFill>
              </a:rPr>
              <a:t>Na Příkopě 22, Slovanský dům, 110 00, Praha 1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1D9E648-5CE5-41A1-AF5E-5E34F035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58A0AF2-65AF-44C6-A718-3EAB7EB29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05" y="6177396"/>
            <a:ext cx="490407" cy="452004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A11AD58-DB20-4EE0-B89C-B8DF039276C9}"/>
              </a:ext>
            </a:extLst>
          </p:cNvPr>
          <p:cNvGrpSpPr/>
          <p:nvPr userDrawn="1"/>
        </p:nvGrpSpPr>
        <p:grpSpPr>
          <a:xfrm>
            <a:off x="3587114" y="6351386"/>
            <a:ext cx="5017773" cy="369332"/>
            <a:chOff x="3587114" y="6202096"/>
            <a:chExt cx="5017773" cy="369332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4D2B4656-1643-4F49-8871-80A34DB065A8}"/>
                </a:ext>
              </a:extLst>
            </p:cNvPr>
            <p:cNvSpPr txBox="1"/>
            <p:nvPr userDrawn="1"/>
          </p:nvSpPr>
          <p:spPr>
            <a:xfrm>
              <a:off x="3587114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405A9C"/>
                  </a:solidFill>
                </a:rPr>
                <a:t>www.ipsos.cz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E80B42CB-B28C-4406-A333-C78965B36038}"/>
                </a:ext>
              </a:extLst>
            </p:cNvPr>
            <p:cNvSpPr txBox="1"/>
            <p:nvPr userDrawn="1"/>
          </p:nvSpPr>
          <p:spPr>
            <a:xfrm>
              <a:off x="6206489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405A9C"/>
                  </a:solidFill>
                </a:rPr>
                <a:t>www.ipsos.com</a:t>
              </a:r>
            </a:p>
          </p:txBody>
        </p:sp>
      </p:grpSp>
      <p:sp>
        <p:nvSpPr>
          <p:cNvPr id="25" name="Zástupný symbol obrázku 24">
            <a:extLst>
              <a:ext uri="{FF2B5EF4-FFF2-40B4-BE49-F238E27FC236}">
                <a16:creationId xmlns:a16="http://schemas.microsoft.com/office/drawing/2014/main" id="{B9374778-6D39-43BD-9C90-04144E6F4B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7444" y="2196652"/>
            <a:ext cx="1260000" cy="1260000"/>
          </a:xfrm>
          <a:prstGeom prst="ellipse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1600" b="1"/>
            </a:lvl1pPr>
          </a:lstStyle>
          <a:p>
            <a:endParaRPr lang="cs-CZ" dirty="0"/>
          </a:p>
        </p:txBody>
      </p:sp>
      <p:sp>
        <p:nvSpPr>
          <p:cNvPr id="27" name="Zástupný symbol obrázku 24">
            <a:extLst>
              <a:ext uri="{FF2B5EF4-FFF2-40B4-BE49-F238E27FC236}">
                <a16:creationId xmlns:a16="http://schemas.microsoft.com/office/drawing/2014/main" id="{E25F3D86-6C69-44CE-8375-5763FF5CE8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65693" y="3507746"/>
            <a:ext cx="1260000" cy="1260000"/>
          </a:xfrm>
          <a:prstGeom prst="ellipse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1600" b="1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4696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4D31EE-401E-4E05-ACC5-4D7B62569F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0214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3">
          <p15:clr>
            <a:srgbClr val="F26B43"/>
          </p15:clr>
        </p15:guide>
        <p15:guide id="2" orient="horz" pos="4194">
          <p15:clr>
            <a:srgbClr val="F26B43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49086DD-2C7D-4896-95DA-63FF2B90DC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3892" y="0"/>
            <a:ext cx="70681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D015282-AEC8-48E3-89D5-EA50FB9D8D8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96568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8D1E21B-A8B7-4F9F-9262-CECB3C0B0F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3D11CF70-B7DA-4FA9-80FD-63364FFB5A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67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3">
          <p15:clr>
            <a:srgbClr val="F26B43"/>
          </p15:clr>
        </p15:guide>
        <p15:guide id="2" orient="horz" pos="4194">
          <p15:clr>
            <a:srgbClr val="F26B43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6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9254AFC-BC04-41FA-8FCD-EED9C8D449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7AB34238-B7E0-4612-92CE-C4989B35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597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0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C5E165F-B3E7-49FD-82EB-A44DA9D2E8DD}"/>
              </a:ext>
            </a:extLst>
          </p:cNvPr>
          <p:cNvGrpSpPr/>
          <p:nvPr userDrawn="1"/>
        </p:nvGrpSpPr>
        <p:grpSpPr>
          <a:xfrm>
            <a:off x="515380" y="944724"/>
            <a:ext cx="3416320" cy="2310605"/>
            <a:chOff x="2525792" y="2960948"/>
            <a:chExt cx="3416320" cy="2310605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539E3ED-BDF3-459B-ADDB-C44E9D3916BA}"/>
                </a:ext>
              </a:extLst>
            </p:cNvPr>
            <p:cNvSpPr txBox="1"/>
            <p:nvPr userDrawn="1"/>
          </p:nvSpPr>
          <p:spPr>
            <a:xfrm>
              <a:off x="2525792" y="2960948"/>
              <a:ext cx="3416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200" b="1" dirty="0">
                  <a:solidFill>
                    <a:prstClr val="white"/>
                  </a:solidFill>
                </a:rPr>
                <a:t>THANK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EBBD7D5-763C-4BB0-B29B-FA048900221F}"/>
                </a:ext>
              </a:extLst>
            </p:cNvPr>
            <p:cNvSpPr txBox="1"/>
            <p:nvPr userDrawn="1"/>
          </p:nvSpPr>
          <p:spPr>
            <a:xfrm>
              <a:off x="2526705" y="4071224"/>
              <a:ext cx="2364063" cy="120032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lIns="180000" rIns="180000" rtlCol="0">
              <a:spAutoFit/>
            </a:bodyPr>
            <a:lstStyle/>
            <a:p>
              <a:r>
                <a:rPr lang="fr-FR" sz="7200" b="1" dirty="0">
                  <a:solidFill>
                    <a:prstClr val="white"/>
                  </a:solidFill>
                </a:rPr>
                <a:t>YOU</a:t>
              </a:r>
            </a:p>
          </p:txBody>
        </p:sp>
      </p:grpSp>
      <p:pic>
        <p:nvPicPr>
          <p:cNvPr id="13" name="Graphique 12">
            <a:extLst>
              <a:ext uri="{FF2B5EF4-FFF2-40B4-BE49-F238E27FC236}">
                <a16:creationId xmlns:a16="http://schemas.microsoft.com/office/drawing/2014/main" id="{D913B8DF-6D35-4DDE-AC11-34E154BBF7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F8221D8A-EA7F-4431-BA65-C4F6154E8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231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4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C5E165F-B3E7-49FD-82EB-A44DA9D2E8DD}"/>
              </a:ext>
            </a:extLst>
          </p:cNvPr>
          <p:cNvGrpSpPr/>
          <p:nvPr userDrawn="1"/>
        </p:nvGrpSpPr>
        <p:grpSpPr>
          <a:xfrm>
            <a:off x="515380" y="944724"/>
            <a:ext cx="3416320" cy="2310605"/>
            <a:chOff x="2525792" y="2960948"/>
            <a:chExt cx="3416320" cy="2310605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539E3ED-BDF3-459B-ADDB-C44E9D3916BA}"/>
                </a:ext>
              </a:extLst>
            </p:cNvPr>
            <p:cNvSpPr txBox="1"/>
            <p:nvPr userDrawn="1"/>
          </p:nvSpPr>
          <p:spPr>
            <a:xfrm>
              <a:off x="2525792" y="2960948"/>
              <a:ext cx="3416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200" b="1" dirty="0">
                  <a:solidFill>
                    <a:prstClr val="white"/>
                  </a:solidFill>
                </a:rPr>
                <a:t>THANK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EBBD7D5-763C-4BB0-B29B-FA048900221F}"/>
                </a:ext>
              </a:extLst>
            </p:cNvPr>
            <p:cNvSpPr txBox="1"/>
            <p:nvPr userDrawn="1"/>
          </p:nvSpPr>
          <p:spPr>
            <a:xfrm>
              <a:off x="2526705" y="4071224"/>
              <a:ext cx="2364063" cy="1200329"/>
            </a:xfrm>
            <a:prstGeom prst="rect">
              <a:avLst/>
            </a:prstGeom>
            <a:noFill/>
          </p:spPr>
          <p:txBody>
            <a:bodyPr wrap="none" lIns="180000" rIns="180000" rtlCol="0">
              <a:spAutoFit/>
            </a:bodyPr>
            <a:lstStyle/>
            <a:p>
              <a:r>
                <a:rPr lang="fr-FR" sz="7200" b="1" dirty="0">
                  <a:solidFill>
                    <a:prstClr val="white"/>
                  </a:solidFill>
                </a:rPr>
                <a:t>YOU</a:t>
              </a:r>
            </a:p>
          </p:txBody>
        </p:sp>
      </p:grpSp>
      <p:pic>
        <p:nvPicPr>
          <p:cNvPr id="13" name="Graphique 12">
            <a:extLst>
              <a:ext uri="{FF2B5EF4-FFF2-40B4-BE49-F238E27FC236}">
                <a16:creationId xmlns:a16="http://schemas.microsoft.com/office/drawing/2014/main" id="{9FE44D08-04BB-4016-ADF3-5B0C542DF5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99BF86A5-F0B8-42C9-A87E-16C8B6F68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in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09EBE8-0C7E-4ABF-B776-8E09915DB959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3F05E0D-3D04-4017-9808-762862E50409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FD65DF1D-0D1A-471B-8283-644A0E829D66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66DA5D3A-987C-4075-9644-C5FDA8154D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9100C5BC-6649-4E2E-96BD-44970D568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1319E46-F671-430B-991E-8D9A88DB80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EBE62A-2FB9-4BC1-A95C-65BB443F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83911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4B68E69-F300-4943-96DE-87760FAFCD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DBECA6E2-221C-4967-BEAC-2A5C7E8F1B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2463EF8-4AA8-44DE-911A-9DFD191CC0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441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4B68E69-F300-4943-96DE-87760FAFCD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3316FEB0-0398-424C-8457-1FD043B621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47A1DA8D-A5CD-437C-B5A1-6D21B3D694F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4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6CD68D1-9DC4-424D-9DEA-F27AB59B6E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C2A107F5-EC10-41AA-8980-041E0ABFB1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2350BA7D-2316-48D4-BE4C-34D3B6A7D1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03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BB7A596-F68B-46C8-92F7-1B8AAA7ABA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4963644E-BB52-444E-A1F4-3483340B96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B02B1C4E-69A7-40FA-BDD6-A98E5B8D04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77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74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ue bg &amp; green lin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6E579EA-91DA-4593-8EE7-8C7BD8E9B3C4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29F1B386-0FAE-41CE-A984-7AA20FB08BC9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0DDFB2-256F-44A1-BD31-110E23E23F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6E59B575-0241-4DF7-A1CC-79B8AC7BF8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C7EC617-99AC-4619-A3E2-03F03BE503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586" y="1301921"/>
            <a:ext cx="2383767" cy="323165"/>
          </a:xfrm>
          <a:solidFill>
            <a:schemeClr val="bg1"/>
          </a:solidFill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60BCBF39-FD81-450C-9CAA-24441DE6E2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E2F9F64-575A-4759-B197-2BED5EA6FE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E05D92-4564-453E-B25E-390F1082CD4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45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4" orient="horz" pos="608">
          <p15:clr>
            <a:srgbClr val="F26B43"/>
          </p15:clr>
        </p15:guide>
        <p15:guide id="5" orient="horz" pos="1040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5B0F30-DBC2-46D0-91F0-B4072B603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6022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637E5829-8636-48E2-A96B-650DA3C52C9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C36AA8F6-3282-4008-B363-606EF79D5A9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289381D-000C-4698-9886-87BDE2F423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48208C-328C-472B-8439-1583E68856E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411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5B0F30-DBC2-46D0-91F0-B4072B603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79090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53368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E772360D-2139-4B49-AF4A-DE6CD6E888D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0787DC91-F0A6-4A21-852B-178E5CE870BF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5">
            <a:extLst>
              <a:ext uri="{FF2B5EF4-FFF2-40B4-BE49-F238E27FC236}">
                <a16:creationId xmlns:a16="http://schemas.microsoft.com/office/drawing/2014/main" id="{B0D45BA5-0953-443E-9CCE-7604FB5592B8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4C9D314-6CC0-4407-88EC-FFA7776896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4" name="Espace réservé du numéro de diapositive 10">
            <a:extLst>
              <a:ext uri="{FF2B5EF4-FFF2-40B4-BE49-F238E27FC236}">
                <a16:creationId xmlns:a16="http://schemas.microsoft.com/office/drawing/2014/main" id="{A028D629-838E-4967-8343-3D7C5897D0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5A195E-D93F-4BD7-86A3-4B93918E381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52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 Ipsos MORI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37DADE0-DBBF-458A-BE30-E9B95C46FE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pic>
        <p:nvPicPr>
          <p:cNvPr id="14" name="Espace réservé pour une image  3">
            <a:extLst>
              <a:ext uri="{FF2B5EF4-FFF2-40B4-BE49-F238E27FC236}">
                <a16:creationId xmlns:a16="http://schemas.microsoft.com/office/drawing/2014/main" id="{03C41836-DC8C-4D33-B02E-348EFB758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01" b="-51301"/>
          <a:stretch/>
        </p:blipFill>
        <p:spPr>
          <a:xfrm>
            <a:off x="9046557" y="5057776"/>
            <a:ext cx="2786660" cy="140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522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39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49745D3-EF43-423F-ABBD-ABCF2D87D2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8C01186-840F-4400-96DA-156581167C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9738957-5836-49C7-9D56-29C7DAB6EA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31625-2A4F-435A-944C-1B9D854650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141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1F34C4D7-254D-4D5E-BF49-C02AA6A0A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8"/>
          <a:stretch/>
        </p:blipFill>
        <p:spPr>
          <a:xfrm>
            <a:off x="7192652" y="656013"/>
            <a:ext cx="4999349" cy="6201987"/>
          </a:xfrm>
          <a:prstGeom prst="rect">
            <a:avLst/>
          </a:prstGeom>
          <a:effectLst/>
        </p:spPr>
      </p:pic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49745D3-EF43-423F-ABBD-ABCF2D87D2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8C01186-840F-4400-96DA-156581167C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9738957-5836-49C7-9D56-29C7DAB6EA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D0CE0E-35DF-4AC0-B8FF-39C6C77234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380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49745D3-EF43-423F-ABBD-ABCF2D87D2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8C01186-840F-4400-96DA-156581167C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9738957-5836-49C7-9D56-29C7DAB6EA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9523DA-E5A9-4B04-A803-8840DFE018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611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6022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C29DACBE-DDEB-45E4-B20E-217432E840D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2A14A3A-59C9-4FD2-8EEE-F4F237FF32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1256D181-10D1-4FB8-9816-FC8014886EA1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A9886B0-8569-4139-99AF-0B9DE09DB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4AEF64-9750-4135-882B-EBDA337D740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91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79090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53368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660A333A-764C-4773-BA5E-EB07A4A2B6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91FD7A4C-7831-4E64-ACC2-4728BA97E6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9BECF50D-E10D-4905-890E-755BBE4285B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DCCF0167-47BD-4648-8513-27B1451F27C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9AA888-498B-4391-B3B0-40DF8ADC7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4698F1-63B5-4C39-ADA7-988CE054A1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01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0425221-03AE-4477-BAB7-33555FC4E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891E99E4-3151-45C5-9B9F-0C0387DDF8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51572BD-927F-4D8B-9DC3-324CB63A63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B4E576E-938E-4512-B45B-E0DD802A22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B462B1-1F58-47F9-9353-59C8FB0FC20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717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cs-CZ" dirty="0"/>
          </a:p>
          <a:p>
            <a:pPr lvl="2"/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0425221-03AE-4477-BAB7-33555FC4E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891E99E4-3151-45C5-9B9F-0C0387DDF8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51572BD-927F-4D8B-9DC3-324CB63A63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B4E576E-938E-4512-B45B-E0DD802A22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8BDE3E-4548-419F-8B3A-68751B465E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428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5B0F30-DBC2-46D0-91F0-B4072B603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6022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993D49DB-DA99-4CF6-B5B0-3662931F3C8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E671B516-0CC5-40A2-8E44-27505A0ACE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9AEE9F-1356-4792-910B-1B54D85155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E0C36FD3-0A56-4BCA-A687-1A517E01FCF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82E1813-7D60-4DF0-B632-3218533307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611ECF-3782-4410-AA81-0FC5977E408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43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5B0F30-DBC2-46D0-91F0-B4072B603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993D49DB-DA99-4CF6-B5B0-3662931F3C8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6D5BC3-F5D3-415B-B920-B84A14BC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14C476-0380-4CDD-850C-316ADAE5BF6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79090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1D61AC-BD7C-4366-9299-08E3EFE5406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53368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D3256C26-FF1F-4A41-8294-23E7005DA1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640F079-4122-45E7-8E27-ED56A730051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B2106CAC-8C9C-4B65-BF74-0C33896DEF0F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2C494DC5-84E7-47C0-AE29-CFD5FFB3BC86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791836D-9BC9-439C-8E3D-7BFEDD0E23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EE1289-42EE-40CD-B30B-FCEF475D70D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078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B1922D-7149-4F0B-961C-ACB713109A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2DD30FF-0F98-4B25-A4A5-1FA29D6025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460AA3A-1BD6-4345-938D-E66585E6F1D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F12663C3-36FC-401D-9F11-43522544D0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9F48F2F-5B9D-40F9-A2C0-181CA2B9C8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1D26ED-A65B-4E8A-A7CC-CC48D6E53A4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2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 Ipsos MORI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37DADE0-DBBF-458A-BE30-E9B95C46FE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88338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pic>
        <p:nvPicPr>
          <p:cNvPr id="14" name="Espace réservé pour une image  3">
            <a:extLst>
              <a:ext uri="{FF2B5EF4-FFF2-40B4-BE49-F238E27FC236}">
                <a16:creationId xmlns:a16="http://schemas.microsoft.com/office/drawing/2014/main" id="{2EFA13FB-0791-4FB4-BF36-9602B0D0B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01" b="-51301"/>
          <a:stretch/>
        </p:blipFill>
        <p:spPr>
          <a:xfrm>
            <a:off x="571500" y="5057776"/>
            <a:ext cx="2786660" cy="140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636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39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B1922D-7149-4F0B-961C-ACB713109A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2DD30FF-0F98-4B25-A4A5-1FA29D6025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460AA3A-1BD6-4345-938D-E66585E6F1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F12663C3-36FC-401D-9F11-43522544D0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9F48F2F-5B9D-40F9-A2C0-181CA2B9C8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B11EAE-3D8F-4E62-AC07-C76BD6BB540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59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B1922D-7149-4F0B-961C-ACB713109A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2DD30FF-0F98-4B25-A4A5-1FA29D6025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6022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7366EB8B-05CA-47E0-911E-DC17D3038B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EF6F5D24-5C33-495C-BDBF-A5FF62C5E6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4E749599-539A-4D6C-9D8C-068F9D5E7F7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D7F6990-DFB8-4DE5-8302-B3B60991D4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376C1C-27FA-4995-8760-E08EA018EFD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59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B1922D-7149-4F0B-961C-ACB713109A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2DD30FF-0F98-4B25-A4A5-1FA29D6025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  <a:endParaRPr lang="cs-CZ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79090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53368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3365A52-0214-4FD3-A921-D587D59A61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525BA71-218E-487E-8A93-44E63AF65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74262B29-0FE5-429B-8728-F71A9FAD3A54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42CF5A11-2458-4D52-8E3C-6F3A6018FB52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4FA7E00-F7BB-42BC-A762-71F9796A56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AEF337-F112-44F3-A384-2696A91B640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07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4841D9-3214-4F97-AB01-6B48657E9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AB866F-BE02-49A7-A0F0-AC119E001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D8CD4E93-28BC-466C-BFAE-71B2A8CA34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FCC9D6AB-98D6-4359-98B7-631B1EDC88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5DCBDAC-BF1F-4889-AA62-564E6FC781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C709C4-56A9-49C4-8EB9-3F6DD32B2B2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539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4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4841D9-3214-4F97-AB01-6B48657E9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AB866F-BE02-49A7-A0F0-AC119E001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D8CD4E93-28BC-466C-BFAE-71B2A8CA34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FCC9D6AB-98D6-4359-98B7-631B1EDC88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5DCBDAC-BF1F-4889-AA62-564E6FC781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536F90-3E43-4C20-8181-FF236ABAD7E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768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4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4841D9-3214-4F97-AB01-6B48657E9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AB866F-BE02-49A7-A0F0-AC119E001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0E9943-F655-4D87-8A71-C5CD7B1F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438B2F-8ED1-4D14-A1C7-E9F68322689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6022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A48FC240-0AF6-461A-B4DB-619D2291503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53F46F6-0B23-4B50-978F-39F49C2D07B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87486F08-341B-4F7B-927B-A2B94FD4DC5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A9C5396-7485-4B40-89B6-EB1A33E3FD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69EFF5-14B3-41E2-B886-15762E62E92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508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4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4841D9-3214-4F97-AB01-6B48657E9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AB866F-BE02-49A7-A0F0-AC119E001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84738E-FC65-4057-B3F9-EDDD50E90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7E670E-DB4B-44E8-8FE3-D62DABA7F3D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79090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614C37-0687-453B-98AC-92943109E1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53368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30F9DB92-6C34-4109-81B9-1BCAFA8154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E695AD3B-3941-4A15-AD5D-C27E17CD4D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9917984A-CEB6-4C40-A614-57CC5A2B961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A742A139-AF69-4304-A6CA-B5BE63F01B24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5D0273B-64A0-4894-A186-46B3E692E9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37800AD-4BBC-434B-AF7C-1F31C40742D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021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4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425905-F400-4C97-BA9E-2AEDD73F32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E772DB-ABD2-46F5-9B59-502902151F0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192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425905-F400-4C97-BA9E-2AEDD73F32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041" y="1951062"/>
            <a:ext cx="2378846" cy="58792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1704" y="1951062"/>
            <a:ext cx="2378846" cy="587928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5367" y="1951062"/>
            <a:ext cx="2378846" cy="58792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39030" y="1951062"/>
            <a:ext cx="2378846" cy="587928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672" y="2785487"/>
            <a:ext cx="2378847" cy="1981055"/>
          </a:xfrm>
        </p:spPr>
        <p:txBody>
          <a:bodyPr>
            <a:spAutoFit/>
          </a:bodyPr>
          <a:lstStyle>
            <a:lvl2pPr marL="447675" indent="-314325">
              <a:buFontTx/>
              <a:buBlip>
                <a:blip r:embed="rId7"/>
              </a:buBlip>
              <a:defRPr/>
            </a:lvl2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31703" y="2785487"/>
            <a:ext cx="2378847" cy="1981055"/>
          </a:xfrm>
        </p:spPr>
        <p:txBody>
          <a:bodyPr>
            <a:spAutoFit/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5366" y="2785487"/>
            <a:ext cx="2378847" cy="1981055"/>
          </a:xfrm>
        </p:spPr>
        <p:txBody>
          <a:bodyPr>
            <a:spAutoFit/>
          </a:bodyPr>
          <a:lstStyle>
            <a:lvl2pPr marL="447675" indent="-314325">
              <a:buFontTx/>
              <a:buBlip>
                <a:blip r:embed="rId8"/>
              </a:buBlip>
              <a:defRPr/>
            </a:lvl2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39029" y="2785487"/>
            <a:ext cx="2378847" cy="1981055"/>
          </a:xfrm>
        </p:spPr>
        <p:txBody>
          <a:bodyPr>
            <a:spAutoFit/>
          </a:bodyPr>
          <a:lstStyle>
            <a:lvl2pPr marL="447675" indent="-314325">
              <a:buFontTx/>
              <a:buBlip>
                <a:blip r:embed="rId9"/>
              </a:buBlip>
              <a:defRPr/>
            </a:lvl2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6F05CC-6613-42AA-8A14-50841F856C1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711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425905-F400-4C97-BA9E-2AEDD73F32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040" y="1951062"/>
            <a:ext cx="3195009" cy="58792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0330" y="1951062"/>
            <a:ext cx="3195009" cy="587928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22620" y="1951062"/>
            <a:ext cx="3195009" cy="58792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672" y="2785487"/>
            <a:ext cx="3195010" cy="1586332"/>
          </a:xfrm>
        </p:spPr>
        <p:txBody>
          <a:bodyPr wrap="square">
            <a:spAutoFit/>
          </a:bodyPr>
          <a:lstStyle>
            <a:lvl2pPr marL="447675" indent="-314325">
              <a:buFontTx/>
              <a:buBlip>
                <a:blip r:embed="rId7"/>
              </a:buBlip>
              <a:defRPr/>
            </a:lvl2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50146" y="2785487"/>
            <a:ext cx="3195010" cy="1586332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22620" y="2785487"/>
            <a:ext cx="3195010" cy="1586332"/>
          </a:xfrm>
        </p:spPr>
        <p:txBody>
          <a:bodyPr wrap="square">
            <a:spAutoFit/>
          </a:bodyPr>
          <a:lstStyle>
            <a:lvl2pPr marL="447675" indent="-314325">
              <a:buFontTx/>
              <a:buBlip>
                <a:blip r:embed="rId8"/>
              </a:buBlip>
              <a:defRPr/>
            </a:lvl2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30E6F7-2012-4EE1-B6B4-00959C218C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122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7584906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5B538901-ADD0-4ECA-8461-BAB0D668BD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432585-C9E7-4DD1-BDBF-B8D35A08C48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867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55DACB-3D06-4638-98BD-A86D53DF9D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A59D9F-819B-4C84-BEC9-7D74EFFA272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94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517108" y="1483543"/>
            <a:ext cx="1666862" cy="1364432"/>
            <a:chOff x="1033" y="1117"/>
            <a:chExt cx="1907" cy="1561"/>
          </a:xfrm>
          <a:solidFill>
            <a:schemeClr val="tx2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469D6DF-9C84-476B-A2B7-78F02E50CB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D5C7CF-3FBE-4A0A-8634-FF5B1AC2CB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endParaRPr lang="en-GB" dirty="0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517108" y="1483543"/>
            <a:ext cx="1666862" cy="1364432"/>
            <a:chOff x="1033" y="1117"/>
            <a:chExt cx="1907" cy="1561"/>
          </a:xfrm>
          <a:solidFill>
            <a:schemeClr val="bg2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469D6DF-9C84-476B-A2B7-78F02E50CB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95C720-316A-4743-9E86-73D8A2AA33F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655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batim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517108" y="1483543"/>
            <a:ext cx="1666862" cy="1364432"/>
            <a:chOff x="1033" y="1117"/>
            <a:chExt cx="1907" cy="1561"/>
          </a:xfrm>
          <a:solidFill>
            <a:schemeClr val="bg1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4362090-70AB-42DA-8516-AA16D6128C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F76921A-1CA6-45D7-A760-D7C080EEEB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67DD8583-07A7-44C0-B417-6228EF713C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275874-35A8-4901-91CC-0DF9D872F0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857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batim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517108" y="1483543"/>
            <a:ext cx="1666862" cy="1364432"/>
            <a:chOff x="1033" y="1117"/>
            <a:chExt cx="1907" cy="1561"/>
          </a:xfrm>
          <a:solidFill>
            <a:schemeClr val="bg1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4362090-70AB-42DA-8516-AA16D6128C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endParaRPr lang="en-GB" dirty="0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F76921A-1CA6-45D7-A760-D7C080EEEB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64ABEA83-57F6-43A6-8343-E3E4D520BA4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5D42AC-9DA8-490C-8883-A1182EADE14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30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CF658DAE-7146-4BB8-8107-92D632B4BB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3892" y="0"/>
            <a:ext cx="70681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5B0F30-DBC2-46D0-91F0-B4072B603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255F4D-0F63-429F-A210-8AB39E15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443107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E3202C7-5CC2-4A6A-8706-B4BD428CFD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83A6358-BC27-4F7C-A37A-1876A50E50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018969-9187-4EE0-82D6-AB2DF7A9A0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522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accent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C63DAB-340D-4C9C-9688-C839BD99E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502B46-3D3B-4CFC-877F-6E6D1FBA4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913FCA-075C-4AFC-A365-75DC9CE3CBF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844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C63DAB-340D-4C9C-9688-C839BD99E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502B46-3D3B-4CFC-877F-6E6D1FBA4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389A86-692F-4523-A24A-554AEAA8D77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74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accent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C63DAB-340D-4C9C-9688-C839BD99E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17554D2-5689-4E6C-8737-7276E345966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9EDA7F-9193-410E-830F-C30F637B47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BE1B552-31EB-41B3-A5A0-B629C45A5BAB}"/>
              </a:ext>
            </a:extLst>
          </p:cNvPr>
          <p:cNvSpPr txBox="1"/>
          <p:nvPr userDrawn="1"/>
        </p:nvSpPr>
        <p:spPr>
          <a:xfrm>
            <a:off x="937709" y="5954973"/>
            <a:ext cx="1026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405A9C"/>
                </a:solidFill>
              </a:rPr>
              <a:t>Na Příkopě 22, Slovanský dům, 110 00, Praha 1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019B927-872C-46DD-8354-53B6491F5DAE}"/>
              </a:ext>
            </a:extLst>
          </p:cNvPr>
          <p:cNvGrpSpPr/>
          <p:nvPr userDrawn="1"/>
        </p:nvGrpSpPr>
        <p:grpSpPr>
          <a:xfrm>
            <a:off x="3587114" y="6351386"/>
            <a:ext cx="5017773" cy="369332"/>
            <a:chOff x="3587114" y="6202096"/>
            <a:chExt cx="5017773" cy="369332"/>
          </a:xfrm>
        </p:grpSpPr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E41A0299-CBC5-4F91-AD63-506C10767E63}"/>
                </a:ext>
              </a:extLst>
            </p:cNvPr>
            <p:cNvSpPr txBox="1"/>
            <p:nvPr userDrawn="1"/>
          </p:nvSpPr>
          <p:spPr>
            <a:xfrm>
              <a:off x="3587114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u="none" dirty="0">
                  <a:solidFill>
                    <a:srgbClr val="405A9C"/>
                  </a:solidFill>
                </a:rPr>
                <a:t>www.ipsos.cz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01E3CADE-5DE0-468A-B9A7-0D9D3411E8A5}"/>
                </a:ext>
              </a:extLst>
            </p:cNvPr>
            <p:cNvSpPr txBox="1"/>
            <p:nvPr userDrawn="1"/>
          </p:nvSpPr>
          <p:spPr>
            <a:xfrm>
              <a:off x="6206489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u="none" dirty="0">
                  <a:solidFill>
                    <a:srgbClr val="405A9C"/>
                  </a:solidFill>
                </a:rPr>
                <a:t>www.ipsos.com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85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-10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0777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4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C63DAB-340D-4C9C-9688-C839BD99E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17554D2-5689-4E6C-8737-7276E345966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EFFEA2A2-A389-4DD5-9819-A353164881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82F765F6-1035-46D4-8560-55803BE134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0" name="Espace réservé pour une image  3">
            <a:extLst>
              <a:ext uri="{FF2B5EF4-FFF2-40B4-BE49-F238E27FC236}">
                <a16:creationId xmlns:a16="http://schemas.microsoft.com/office/drawing/2014/main" id="{2E8210F4-B962-4BA8-8705-03C27D20A9D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9105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A1D77B-E540-45EF-858D-9E91F54077E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467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3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47097-F136-43B2-BE43-71747E067B34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Espace réservé pour une image  9">
            <a:extLst>
              <a:ext uri="{FF2B5EF4-FFF2-40B4-BE49-F238E27FC236}">
                <a16:creationId xmlns:a16="http://schemas.microsoft.com/office/drawing/2014/main" id="{19C1BDE3-57F5-469B-B8D1-A0B6C04CD6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006C46FC-AFDA-462D-947F-F240AC5E8B0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55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40">
          <p15:clr>
            <a:srgbClr val="F26B43"/>
          </p15:clr>
        </p15:guide>
        <p15:guide id="6" orient="horz" pos="3916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B664018-B76C-41CF-AABC-2EA57F0A4C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AF638669-F4A6-49EB-BDBB-0F4AF417D77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17822E0B-8F0F-4B67-B433-AAA776BAF60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E46BF6-D8C4-4E1E-8996-EF8FB17EF9F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65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6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62">
          <p15:clr>
            <a:srgbClr val="F26B43"/>
          </p15:clr>
        </p15:guide>
        <p15:guide id="6" orient="horz" pos="4194">
          <p15:clr>
            <a:srgbClr val="F26B43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B664018-B76C-41CF-AABC-2EA57F0A4C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AF638669-F4A6-49EB-BDBB-0F4AF417D77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17822E0B-8F0F-4B67-B433-AAA776BAF60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B4E063-1302-4A6C-9F08-C5C102120A4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190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6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62">
          <p15:clr>
            <a:srgbClr val="F26B43"/>
          </p15:clr>
        </p15:guide>
        <p15:guide id="6" orient="horz" pos="4194">
          <p15:clr>
            <a:srgbClr val="F26B43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AE535E0-96A7-4CEA-A230-4D05D689E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4D31EE-401E-4E05-ACC5-4D7B62569F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213B288-5ECB-492B-85E1-872C3910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72894F-F27F-4DD9-9FB8-0D680DF6C3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032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3">
          <p15:clr>
            <a:srgbClr val="F26B43"/>
          </p15:clr>
        </p15:guide>
        <p15:guide id="2" orient="horz" pos="4194">
          <p15:clr>
            <a:srgbClr val="F26B43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E4CE3-4564-4EB2-B541-708392EE1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C67D5B-0DD9-4CDC-9F92-7A7961DF0C8E}"/>
              </a:ext>
            </a:extLst>
          </p:cNvPr>
          <p:cNvSpPr txBox="1"/>
          <p:nvPr userDrawn="1"/>
        </p:nvSpPr>
        <p:spPr>
          <a:xfrm>
            <a:off x="937709" y="5954973"/>
            <a:ext cx="1026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405A9C"/>
                </a:solidFill>
              </a:rPr>
              <a:t>Na Příkopě 22, Slovanský dům, 110 00, Praha 1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1D9E648-5CE5-41A1-AF5E-5E34F035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58A0AF2-65AF-44C6-A718-3EAB7EB29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05" y="6177396"/>
            <a:ext cx="490407" cy="452004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A11AD58-DB20-4EE0-B89C-B8DF039276C9}"/>
              </a:ext>
            </a:extLst>
          </p:cNvPr>
          <p:cNvGrpSpPr/>
          <p:nvPr userDrawn="1"/>
        </p:nvGrpSpPr>
        <p:grpSpPr>
          <a:xfrm>
            <a:off x="3587114" y="6351386"/>
            <a:ext cx="5017773" cy="369332"/>
            <a:chOff x="3587114" y="6202096"/>
            <a:chExt cx="5017773" cy="369332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4D2B4656-1643-4F49-8871-80A34DB065A8}"/>
                </a:ext>
              </a:extLst>
            </p:cNvPr>
            <p:cNvSpPr txBox="1"/>
            <p:nvPr userDrawn="1"/>
          </p:nvSpPr>
          <p:spPr>
            <a:xfrm>
              <a:off x="3587114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u="none" dirty="0">
                  <a:solidFill>
                    <a:srgbClr val="405A9C"/>
                  </a:solidFill>
                </a:rPr>
                <a:t>www.ipsos.cz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E80B42CB-B28C-4406-A333-C78965B36038}"/>
                </a:ext>
              </a:extLst>
            </p:cNvPr>
            <p:cNvSpPr txBox="1"/>
            <p:nvPr userDrawn="1"/>
          </p:nvSpPr>
          <p:spPr>
            <a:xfrm>
              <a:off x="6206489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u="none" dirty="0">
                  <a:solidFill>
                    <a:srgbClr val="405A9C"/>
                  </a:solidFill>
                </a:rPr>
                <a:t>www.ipsos.com</a:t>
              </a:r>
            </a:p>
          </p:txBody>
        </p:sp>
      </p:grpSp>
      <p:sp>
        <p:nvSpPr>
          <p:cNvPr id="25" name="Zástupný symbol obrázku 24">
            <a:extLst>
              <a:ext uri="{FF2B5EF4-FFF2-40B4-BE49-F238E27FC236}">
                <a16:creationId xmlns:a16="http://schemas.microsoft.com/office/drawing/2014/main" id="{B9374778-6D39-43BD-9C90-04144E6F4B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7444" y="2196652"/>
            <a:ext cx="1260000" cy="1260000"/>
          </a:xfrm>
          <a:prstGeom prst="ellipse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1600" b="1"/>
            </a:lvl1pPr>
          </a:lstStyle>
          <a:p>
            <a:endParaRPr lang="cs-CZ" dirty="0"/>
          </a:p>
        </p:txBody>
      </p:sp>
      <p:sp>
        <p:nvSpPr>
          <p:cNvPr id="27" name="Zástupný symbol obrázku 24">
            <a:extLst>
              <a:ext uri="{FF2B5EF4-FFF2-40B4-BE49-F238E27FC236}">
                <a16:creationId xmlns:a16="http://schemas.microsoft.com/office/drawing/2014/main" id="{E25F3D86-6C69-44CE-8375-5763FF5CE8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65693" y="3507746"/>
            <a:ext cx="1260000" cy="1260000"/>
          </a:xfrm>
          <a:prstGeom prst="ellipse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1600" b="1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096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4D31EE-401E-4E05-ACC5-4D7B62569F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170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3">
          <p15:clr>
            <a:srgbClr val="F26B43"/>
          </p15:clr>
        </p15:guide>
        <p15:guide id="2" orient="horz" pos="4194">
          <p15:clr>
            <a:srgbClr val="F26B43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49086DD-2C7D-4896-95DA-63FF2B90DC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3892" y="0"/>
            <a:ext cx="70681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D015282-AEC8-48E3-89D5-EA50FB9D8D8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96568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8D1E21B-A8B7-4F9F-9262-CECB3C0B0F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3D11CF70-B7DA-4FA9-80FD-63364FFB5A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3682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3">
          <p15:clr>
            <a:srgbClr val="F26B43"/>
          </p15:clr>
        </p15:guide>
        <p15:guide id="2" orient="horz" pos="4194">
          <p15:clr>
            <a:srgbClr val="F26B43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6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9254AFC-BC04-41FA-8FCD-EED9C8D449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7AB34238-B7E0-4612-92CE-C4989B35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48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0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C5E165F-B3E7-49FD-82EB-A44DA9D2E8DD}"/>
              </a:ext>
            </a:extLst>
          </p:cNvPr>
          <p:cNvGrpSpPr/>
          <p:nvPr userDrawn="1"/>
        </p:nvGrpSpPr>
        <p:grpSpPr>
          <a:xfrm>
            <a:off x="515380" y="944724"/>
            <a:ext cx="3416320" cy="2310605"/>
            <a:chOff x="2525792" y="2960948"/>
            <a:chExt cx="3416320" cy="2310605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539E3ED-BDF3-459B-ADDB-C44E9D3916BA}"/>
                </a:ext>
              </a:extLst>
            </p:cNvPr>
            <p:cNvSpPr txBox="1"/>
            <p:nvPr userDrawn="1"/>
          </p:nvSpPr>
          <p:spPr>
            <a:xfrm>
              <a:off x="2525792" y="2960948"/>
              <a:ext cx="3416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200" b="1" dirty="0">
                  <a:solidFill>
                    <a:schemeClr val="bg1"/>
                  </a:solidFill>
                  <a:latin typeface="+mn-lt"/>
                </a:rPr>
                <a:t>THANK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EBBD7D5-763C-4BB0-B29B-FA048900221F}"/>
                </a:ext>
              </a:extLst>
            </p:cNvPr>
            <p:cNvSpPr txBox="1"/>
            <p:nvPr userDrawn="1"/>
          </p:nvSpPr>
          <p:spPr>
            <a:xfrm>
              <a:off x="2526705" y="4071224"/>
              <a:ext cx="2364063" cy="120032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lIns="180000" rIns="180000" rtlCol="0">
              <a:spAutoFit/>
            </a:bodyPr>
            <a:lstStyle/>
            <a:p>
              <a:r>
                <a:rPr lang="fr-FR" sz="7200" b="1" dirty="0">
                  <a:solidFill>
                    <a:schemeClr val="bg1"/>
                  </a:solidFill>
                  <a:latin typeface="+mn-lt"/>
                </a:rPr>
                <a:t>YOU</a:t>
              </a:r>
            </a:p>
          </p:txBody>
        </p:sp>
      </p:grpSp>
      <p:pic>
        <p:nvPicPr>
          <p:cNvPr id="13" name="Graphique 12">
            <a:extLst>
              <a:ext uri="{FF2B5EF4-FFF2-40B4-BE49-F238E27FC236}">
                <a16:creationId xmlns:a16="http://schemas.microsoft.com/office/drawing/2014/main" id="{D913B8DF-6D35-4DDE-AC11-34E154BBF7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F8221D8A-EA7F-4431-BA65-C4F6154E8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92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4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C5E165F-B3E7-49FD-82EB-A44DA9D2E8DD}"/>
              </a:ext>
            </a:extLst>
          </p:cNvPr>
          <p:cNvGrpSpPr/>
          <p:nvPr userDrawn="1"/>
        </p:nvGrpSpPr>
        <p:grpSpPr>
          <a:xfrm>
            <a:off x="515380" y="944724"/>
            <a:ext cx="3416320" cy="2310605"/>
            <a:chOff x="2525792" y="2960948"/>
            <a:chExt cx="3416320" cy="2310605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539E3ED-BDF3-459B-ADDB-C44E9D3916BA}"/>
                </a:ext>
              </a:extLst>
            </p:cNvPr>
            <p:cNvSpPr txBox="1"/>
            <p:nvPr userDrawn="1"/>
          </p:nvSpPr>
          <p:spPr>
            <a:xfrm>
              <a:off x="2525792" y="2960948"/>
              <a:ext cx="3416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200" b="1" dirty="0">
                  <a:solidFill>
                    <a:schemeClr val="bg1"/>
                  </a:solidFill>
                  <a:latin typeface="+mn-lt"/>
                </a:rPr>
                <a:t>THANK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EBBD7D5-763C-4BB0-B29B-FA048900221F}"/>
                </a:ext>
              </a:extLst>
            </p:cNvPr>
            <p:cNvSpPr txBox="1"/>
            <p:nvPr userDrawn="1"/>
          </p:nvSpPr>
          <p:spPr>
            <a:xfrm>
              <a:off x="2526705" y="4071224"/>
              <a:ext cx="2364063" cy="1200329"/>
            </a:xfrm>
            <a:prstGeom prst="rect">
              <a:avLst/>
            </a:prstGeom>
            <a:noFill/>
          </p:spPr>
          <p:txBody>
            <a:bodyPr wrap="none" lIns="180000" rIns="180000" rtlCol="0">
              <a:spAutoFit/>
            </a:bodyPr>
            <a:lstStyle/>
            <a:p>
              <a:r>
                <a:rPr lang="fr-FR" sz="7200" b="1" dirty="0">
                  <a:solidFill>
                    <a:schemeClr val="bg1"/>
                  </a:solidFill>
                  <a:latin typeface="+mn-lt"/>
                </a:rPr>
                <a:t>YOU</a:t>
              </a:r>
            </a:p>
          </p:txBody>
        </p:sp>
      </p:grpSp>
      <p:pic>
        <p:nvPicPr>
          <p:cNvPr id="13" name="Graphique 12">
            <a:extLst>
              <a:ext uri="{FF2B5EF4-FFF2-40B4-BE49-F238E27FC236}">
                <a16:creationId xmlns:a16="http://schemas.microsoft.com/office/drawing/2014/main" id="{9FE44D08-04BB-4016-ADF3-5B0C542DF5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99BF86A5-F0B8-42C9-A87E-16C8B6F68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49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C6CCE2DF-C340-4135-B992-1CB35F746B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37DADE0-DBBF-458A-BE30-E9B95C46FE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pic>
        <p:nvPicPr>
          <p:cNvPr id="33" name="Image 32" descr="Une image contenant objet&#10;&#10;Description générée automatiquement">
            <a:extLst>
              <a:ext uri="{FF2B5EF4-FFF2-40B4-BE49-F238E27FC236}">
                <a16:creationId xmlns:a16="http://schemas.microsoft.com/office/drawing/2014/main" id="{EDBF095C-490F-455B-8877-BE70651A9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</p:spTree>
    <p:extLst>
      <p:ext uri="{BB962C8B-B14F-4D97-AF65-F5344CB8AC3E}">
        <p14:creationId xmlns:p14="http://schemas.microsoft.com/office/powerpoint/2010/main" val="26584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39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 Ipsos MORI Right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47097-F136-43B2-BE43-71747E067B34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4A6AFB26-D737-4A19-ADB4-CB59264460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pic>
        <p:nvPicPr>
          <p:cNvPr id="15" name="Espace réservé pour une image  3">
            <a:extLst>
              <a:ext uri="{FF2B5EF4-FFF2-40B4-BE49-F238E27FC236}">
                <a16:creationId xmlns:a16="http://schemas.microsoft.com/office/drawing/2014/main" id="{334B72D4-ABC7-44C2-8E56-810E18290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01" b="-51301"/>
          <a:stretch/>
        </p:blipFill>
        <p:spPr>
          <a:xfrm>
            <a:off x="9046557" y="5057776"/>
            <a:ext cx="2786660" cy="140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515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40">
          <p15:clr>
            <a:srgbClr val="F26B43"/>
          </p15:clr>
        </p15:guide>
        <p15:guide id="6" orient="horz" pos="3916">
          <p15:clr>
            <a:srgbClr val="F26B43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 Ipsos MORI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37DADE0-DBBF-458A-BE30-E9B95C46FE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pic>
        <p:nvPicPr>
          <p:cNvPr id="14" name="Espace réservé pour une image  3">
            <a:extLst>
              <a:ext uri="{FF2B5EF4-FFF2-40B4-BE49-F238E27FC236}">
                <a16:creationId xmlns:a16="http://schemas.microsoft.com/office/drawing/2014/main" id="{03C41836-DC8C-4D33-B02E-348EFB758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01" b="-51301"/>
          <a:stretch/>
        </p:blipFill>
        <p:spPr>
          <a:xfrm>
            <a:off x="9046557" y="5057776"/>
            <a:ext cx="2786660" cy="140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44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39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 Ipsos MORI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37DADE0-DBBF-458A-BE30-E9B95C46FE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88338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pic>
        <p:nvPicPr>
          <p:cNvPr id="14" name="Espace réservé pour une image  3">
            <a:extLst>
              <a:ext uri="{FF2B5EF4-FFF2-40B4-BE49-F238E27FC236}">
                <a16:creationId xmlns:a16="http://schemas.microsoft.com/office/drawing/2014/main" id="{2EFA13FB-0791-4FB4-BF36-9602B0D0B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01" b="-51301"/>
          <a:stretch/>
        </p:blipFill>
        <p:spPr>
          <a:xfrm>
            <a:off x="571500" y="5057776"/>
            <a:ext cx="2786660" cy="140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868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39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7584906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5B538901-ADD0-4ECA-8461-BAB0D668BD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432585-C9E7-4DD1-BDBF-B8D35A08C48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3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3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8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47097-F136-43B2-BE43-71747E067B34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Espace réservé pour une image  9">
            <a:extLst>
              <a:ext uri="{FF2B5EF4-FFF2-40B4-BE49-F238E27FC236}">
                <a16:creationId xmlns:a16="http://schemas.microsoft.com/office/drawing/2014/main" id="{19C1BDE3-57F5-469B-B8D1-A0B6C04CD6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006C46FC-AFDA-462D-947F-F240AC5E8B0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40">
          <p15:clr>
            <a:srgbClr val="F26B43"/>
          </p15:clr>
        </p15:guide>
        <p15:guide id="6" orient="horz" pos="3916">
          <p15:clr>
            <a:srgbClr val="F26B43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 Ipsos MORI Right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2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47097-F136-43B2-BE43-71747E067B34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4A6AFB26-D737-4A19-ADB4-CB59264460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pic>
        <p:nvPicPr>
          <p:cNvPr id="15" name="Espace réservé pour une image  3">
            <a:extLst>
              <a:ext uri="{FF2B5EF4-FFF2-40B4-BE49-F238E27FC236}">
                <a16:creationId xmlns:a16="http://schemas.microsoft.com/office/drawing/2014/main" id="{334B72D4-ABC7-44C2-8E56-810E18290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01" b="-51301"/>
          <a:stretch/>
        </p:blipFill>
        <p:spPr>
          <a:xfrm>
            <a:off x="9046557" y="5057776"/>
            <a:ext cx="2786660" cy="140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60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40">
          <p15:clr>
            <a:srgbClr val="F26B43"/>
          </p15:clr>
        </p15:guide>
        <p15:guide id="6" orient="horz" pos="3916">
          <p15:clr>
            <a:srgbClr val="F26B43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 Ipsos MORI Left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6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47097-F136-43B2-BE43-71747E067B34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9">
            <a:extLst>
              <a:ext uri="{FF2B5EF4-FFF2-40B4-BE49-F238E27FC236}">
                <a16:creationId xmlns:a16="http://schemas.microsoft.com/office/drawing/2014/main" id="{9ABB7351-4FBE-45C4-9773-A3CF34D3AA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88338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pic>
        <p:nvPicPr>
          <p:cNvPr id="18" name="Espace réservé pour une image  3">
            <a:extLst>
              <a:ext uri="{FF2B5EF4-FFF2-40B4-BE49-F238E27FC236}">
                <a16:creationId xmlns:a16="http://schemas.microsoft.com/office/drawing/2014/main" id="{C7B04301-E828-4E6F-A29E-2CD0C2527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01" b="-51301"/>
          <a:stretch/>
        </p:blipFill>
        <p:spPr>
          <a:xfrm>
            <a:off x="571500" y="5057776"/>
            <a:ext cx="2786660" cy="140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56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40">
          <p15:clr>
            <a:srgbClr val="F26B43"/>
          </p15:clr>
        </p15:guide>
        <p15:guide id="6" orient="horz" pos="3916">
          <p15:clr>
            <a:srgbClr val="F26B43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0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988" y="1649866"/>
            <a:ext cx="7546216" cy="661720"/>
          </a:xfr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4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0F298B5-C614-4E28-B086-AEFB24586D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D771EBD9-D6AB-4A1E-8959-F6D3A5DC7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3A4780E-E5D8-40FF-A953-ED5D1CB5DE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5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FA6D742-8A51-48F2-B302-A80E8EE933F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0C84D560-F6C4-4A46-9DA5-FC39DD2781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28CF2AF1-EA75-4F15-8C4A-7F6EAD661C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12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6B4929C-8011-4179-8CDE-3FB8CD2012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70C4FA2-C5EC-49E1-8C35-048679971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25EF1-A063-4BA8-A114-9FEFB36C8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207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blipFill>
                  <a:blip r:embed="rId7"/>
                  <a:stretch>
                    <a:fillRect/>
                  </a:stretch>
                </a:blip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15C0FE-1109-48F3-B89A-6248AC1C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92D6CF-FE8C-42F7-BBBC-FC1153153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14DBEE1-74D1-42A7-8DB6-8200E218D2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18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3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0FC6D31B-8418-47E2-BEC8-4C4D884AE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2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BFC7BE2-5BD4-49F5-A3FC-FE37C1AC96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CC7BB1-2504-412F-9361-BB77A4C0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8046952-CF6F-4606-B04F-66EE0742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4AA1BF0F-C964-4920-975F-CEF16CB37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307DE156-D9AB-4563-87DE-68BE89D2B2E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63BEAB40-2E0C-4131-B01D-0D9929DC5B0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7624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94">
          <p15:clr>
            <a:srgbClr val="F26B43"/>
          </p15:clr>
        </p15:guide>
        <p15:guide id="2" orient="horz" pos="3962">
          <p15:clr>
            <a:srgbClr val="F26B43"/>
          </p15:clr>
        </p15:guide>
        <p15:guide id="3" pos="288">
          <p15:clr>
            <a:srgbClr val="F26B43"/>
          </p15:clr>
        </p15:guide>
        <p15:guide id="4" pos="36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 Ipsos MORI Left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47097-F136-43B2-BE43-71747E067B34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9">
            <a:extLst>
              <a:ext uri="{FF2B5EF4-FFF2-40B4-BE49-F238E27FC236}">
                <a16:creationId xmlns:a16="http://schemas.microsoft.com/office/drawing/2014/main" id="{9ABB7351-4FBE-45C4-9773-A3CF34D3AA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88338" y="5302567"/>
            <a:ext cx="1814925" cy="914400"/>
          </a:xfr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CUSTOMER'S LOGO</a:t>
            </a:r>
          </a:p>
        </p:txBody>
      </p:sp>
      <p:pic>
        <p:nvPicPr>
          <p:cNvPr id="18" name="Espace réservé pour une image  3">
            <a:extLst>
              <a:ext uri="{FF2B5EF4-FFF2-40B4-BE49-F238E27FC236}">
                <a16:creationId xmlns:a16="http://schemas.microsoft.com/office/drawing/2014/main" id="{C7B04301-E828-4E6F-A29E-2CD0C2527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01" b="-51301"/>
          <a:stretch/>
        </p:blipFill>
        <p:spPr>
          <a:xfrm>
            <a:off x="571500" y="5057776"/>
            <a:ext cx="2786660" cy="140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589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40">
          <p15:clr>
            <a:srgbClr val="F26B43"/>
          </p15:clr>
        </p15:guide>
        <p15:guide id="6" orient="horz" pos="3916">
          <p15:clr>
            <a:srgbClr val="F26B43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in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09EBE8-0C7E-4ABF-B776-8E09915DB959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3F05E0D-3D04-4017-9808-762862E50409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FD65DF1D-0D1A-471B-8283-644A0E829D66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66DA5D3A-987C-4075-9644-C5FDA8154D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9100C5BC-6649-4E2E-96BD-44970D568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1319E46-F671-430B-991E-8D9A88DB80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EBE62A-2FB9-4BC1-A95C-65BB443F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0012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4B68E69-F300-4943-96DE-87760FAFCD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DBECA6E2-221C-4967-BEAC-2A5C7E8F1B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2463EF8-4AA8-44DE-911A-9DFD191CC0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490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4B68E69-F300-4943-96DE-87760FAFCD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3316FEB0-0398-424C-8457-1FD043B621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47A1DA8D-A5CD-437C-B5A1-6D21B3D694F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06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6CD68D1-9DC4-424D-9DEA-F27AB59B6E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C2A107F5-EC10-41AA-8980-041E0ABFB1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2350BA7D-2316-48D4-BE4C-34D3B6A7D1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0881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BB7A596-F68B-46C8-92F7-1B8AAA7ABA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4963644E-BB52-444E-A1F4-3483340B96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B02B1C4E-69A7-40FA-BDD6-A98E5B8D04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626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74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ue bg &amp; green lin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6E579EA-91DA-4593-8EE7-8C7BD8E9B3C4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29F1B386-0FAE-41CE-A984-7AA20FB08BC9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0DDFB2-256F-44A1-BD31-110E23E23F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6E59B575-0241-4DF7-A1CC-79B8AC7BF8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C7EC617-99AC-4619-A3E2-03F03BE503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586" y="1301921"/>
            <a:ext cx="2383767" cy="323165"/>
          </a:xfrm>
          <a:solidFill>
            <a:schemeClr val="bg1"/>
          </a:solidFill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60BCBF39-FD81-450C-9CAA-24441DE6E2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E2F9F64-575A-4759-B197-2BED5EA6FE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E05D92-4564-453E-B25E-390F1082CD4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0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4" orient="horz" pos="608">
          <p15:clr>
            <a:srgbClr val="F26B43"/>
          </p15:clr>
        </p15:guide>
        <p15:guide id="5" orient="horz" pos="1040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5B0F30-DBC2-46D0-91F0-B4072B603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6022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637E5829-8636-48E2-A96B-650DA3C52C9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C36AA8F6-3282-4008-B363-606EF79D5A9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289381D-000C-4698-9886-87BDE2F423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48208C-328C-472B-8439-1583E68856E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99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5B0F30-DBC2-46D0-91F0-B4072B603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79090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53368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E772360D-2139-4B49-AF4A-DE6CD6E888D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0787DC91-F0A6-4A21-852B-178E5CE870BF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5">
            <a:extLst>
              <a:ext uri="{FF2B5EF4-FFF2-40B4-BE49-F238E27FC236}">
                <a16:creationId xmlns:a16="http://schemas.microsoft.com/office/drawing/2014/main" id="{B0D45BA5-0953-443E-9CCE-7604FB5592B8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4C9D314-6CC0-4407-88EC-FFA7776896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4" name="Espace réservé du numéro de diapositive 10">
            <a:extLst>
              <a:ext uri="{FF2B5EF4-FFF2-40B4-BE49-F238E27FC236}">
                <a16:creationId xmlns:a16="http://schemas.microsoft.com/office/drawing/2014/main" id="{A028D629-838E-4967-8343-3D7C5897D0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5A195E-D93F-4BD7-86A3-4B93918E381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41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49745D3-EF43-423F-ABBD-ABCF2D87D2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8C01186-840F-4400-96DA-156581167C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9738957-5836-49C7-9D56-29C7DAB6EA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31625-2A4F-435A-944C-1B9D854650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1F34C4D7-254D-4D5E-BF49-C02AA6A0A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8"/>
          <a:stretch/>
        </p:blipFill>
        <p:spPr>
          <a:xfrm>
            <a:off x="7192652" y="656013"/>
            <a:ext cx="4999349" cy="6201987"/>
          </a:xfrm>
          <a:prstGeom prst="rect">
            <a:avLst/>
          </a:prstGeom>
          <a:effectLst/>
        </p:spPr>
      </p:pic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8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49745D3-EF43-423F-ABBD-ABCF2D87D2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8C01186-840F-4400-96DA-156581167C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9738957-5836-49C7-9D56-29C7DAB6EA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D0CE0E-35DF-4AC0-B8FF-39C6C77234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3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7CED06AF-D77F-40B5-AC37-133B89CE0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988" y="1649866"/>
            <a:ext cx="7546216" cy="661720"/>
          </a:xfr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4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0F298B5-C614-4E28-B086-AEFB24586D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D771EBD9-D6AB-4A1E-8959-F6D3A5DC7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3A4780E-E5D8-40FF-A953-ED5D1CB5DE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00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49745D3-EF43-423F-ABBD-ABCF2D87D2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8C01186-840F-4400-96DA-156581167C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9738957-5836-49C7-9D56-29C7DAB6EA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9523DA-E5A9-4B04-A803-8840DFE018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6022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C29DACBE-DDEB-45E4-B20E-217432E840D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2A14A3A-59C9-4FD2-8EEE-F4F237FF32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1256D181-10D1-4FB8-9816-FC8014886EA1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A9886B0-8569-4139-99AF-0B9DE09DB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4AEF64-9750-4135-882B-EBDA337D740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8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E5B4C9A-06EB-4EBD-8415-B778FD1669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79090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53368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660A333A-764C-4773-BA5E-EB07A4A2B6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91FD7A4C-7831-4E64-ACC2-4728BA97E6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9BECF50D-E10D-4905-890E-755BBE4285B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DCCF0167-47BD-4648-8513-27B1451F27C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9AA888-498B-4391-B3B0-40DF8ADC7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4698F1-63B5-4C39-ADA7-988CE054A1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0425221-03AE-4477-BAB7-33555FC4E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891E99E4-3151-45C5-9B9F-0C0387DDF8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51572BD-927F-4D8B-9DC3-324CB63A63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B4E576E-938E-4512-B45B-E0DD802A22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B462B1-1F58-47F9-9353-59C8FB0FC20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01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cs-CZ" dirty="0"/>
          </a:p>
          <a:p>
            <a:pPr lvl="2"/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958AD6-9EBE-4BFA-A246-FC687759E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0425221-03AE-4477-BAB7-33555FC4E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891E99E4-3151-45C5-9B9F-0C0387DDF8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51572BD-927F-4D8B-9DC3-324CB63A63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B4E576E-938E-4512-B45B-E0DD802A22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8BDE3E-4548-419F-8B3A-68751B465E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5B0F30-DBC2-46D0-91F0-B4072B603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6022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993D49DB-DA99-4CF6-B5B0-3662931F3C8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E671B516-0CC5-40A2-8E44-27505A0ACE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9AEE9F-1356-4792-910B-1B54D85155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E0C36FD3-0A56-4BCA-A687-1A517E01FCF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82E1813-7D60-4DF0-B632-3218533307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611ECF-3782-4410-AA81-0FC5977E408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28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5B0F30-DBC2-46D0-91F0-B4072B603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993D49DB-DA99-4CF6-B5B0-3662931F3C8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6D5BC3-F5D3-415B-B920-B84A14BC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14C476-0380-4CDD-850C-316ADAE5BF6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79090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1D61AC-BD7C-4366-9299-08E3EFE5406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53368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D3256C26-FF1F-4A41-8294-23E7005DA1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640F079-4122-45E7-8E27-ED56A730051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B2106CAC-8C9C-4B65-BF74-0C33896DEF0F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2C494DC5-84E7-47C0-AE29-CFD5FFB3BC86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791836D-9BC9-439C-8E3D-7BFEDD0E23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EE1289-42EE-40CD-B30B-FCEF475D70D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74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B1922D-7149-4F0B-961C-ACB713109A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2DD30FF-0F98-4B25-A4A5-1FA29D6025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460AA3A-1BD6-4345-938D-E66585E6F1D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F12663C3-36FC-401D-9F11-43522544D0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9F48F2F-5B9D-40F9-A2C0-181CA2B9C8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1D26ED-A65B-4E8A-A7CC-CC48D6E53A4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30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B1922D-7149-4F0B-961C-ACB713109A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2DD30FF-0F98-4B25-A4A5-1FA29D6025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460AA3A-1BD6-4345-938D-E66585E6F1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F12663C3-36FC-401D-9F11-43522544D0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9F48F2F-5B9D-40F9-A2C0-181CA2B9C8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B11EAE-3D8F-4E62-AC07-C76BD6BB540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92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B1922D-7149-4F0B-961C-ACB713109A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2DD30FF-0F98-4B25-A4A5-1FA29D6025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6022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7366EB8B-05CA-47E0-911E-DC17D3038B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EF6F5D24-5C33-495C-BDBF-A5FF62C5E6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4E749599-539A-4D6C-9D8C-068F9D5E7F7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D7F6990-DFB8-4DE5-8302-B3B60991D4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376C1C-27FA-4995-8760-E08EA018EFD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7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5" y="2816932"/>
            <a:ext cx="7551996" cy="75713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FA6D742-8A51-48F2-B302-A80E8EE933F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0C84D560-F6C4-4A46-9DA5-FC39DD2781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28CF2AF1-EA75-4F15-8C4A-7F6EAD661C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22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B1922D-7149-4F0B-961C-ACB713109A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2DD30FF-0F98-4B25-A4A5-1FA29D6025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79090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53368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3365A52-0214-4FD3-A921-D587D59A61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525BA71-218E-487E-8A93-44E63AF65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74262B29-0FE5-429B-8728-F71A9FAD3A54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42CF5A11-2458-4D52-8E3C-6F3A6018FB52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4FA7E00-F7BB-42BC-A762-71F9796A56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AEF337-F112-44F3-A384-2696A91B640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39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6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4841D9-3214-4F97-AB01-6B48657E9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AB866F-BE02-49A7-A0F0-AC119E001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D8CD4E93-28BC-466C-BFAE-71B2A8CA34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FCC9D6AB-98D6-4359-98B7-631B1EDC88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5DCBDAC-BF1F-4889-AA62-564E6FC781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C709C4-56A9-49C4-8EB9-3F6DD32B2B2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62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4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4841D9-3214-4F97-AB01-6B48657E9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AB866F-BE02-49A7-A0F0-AC119E001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D8CD4E93-28BC-466C-BFAE-71B2A8CA34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FCC9D6AB-98D6-4359-98B7-631B1EDC88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5DCBDAC-BF1F-4889-AA62-564E6FC781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536F90-3E43-4C20-8181-FF236ABAD7E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4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4841D9-3214-4F97-AB01-6B48657E9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AB866F-BE02-49A7-A0F0-AC119E001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0E9943-F655-4D87-8A71-C5CD7B1F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438B2F-8ED1-4D14-A1C7-E9F68322689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6022" y="1808820"/>
            <a:ext cx="551119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A48FC240-0AF6-461A-B4DB-619D2291503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53F46F6-0B23-4B50-978F-39F49C2D07B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87486F08-341B-4F7B-927B-A2B94FD4DC5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A9C5396-7485-4B40-89B6-EB1A33E3FD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69EFF5-14B3-41E2-B886-15762E62E92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5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4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268312D-3189-4A3C-983A-806700EB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4841D9-3214-4F97-AB01-6B48657E9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AB866F-BE02-49A7-A0F0-AC119E001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84738E-FC65-4057-B3F9-EDDD50E90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6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7E670E-DB4B-44E8-8FE3-D62DABA7F3D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79090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614C37-0687-453B-98AC-92943109E1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53368" y="1808820"/>
            <a:ext cx="3633820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30F9DB92-6C34-4109-81B9-1BCAFA8154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E695AD3B-3941-4A15-AD5D-C27E17CD4D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9917984A-CEB6-4C40-A614-57CC5A2B961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A742A139-AF69-4304-A6CA-B5BE63F01B24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5D0273B-64A0-4894-A186-46B3E692E9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37800AD-4BBC-434B-AF7C-1F31C40742D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3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94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orient="horz" pos="4194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425905-F400-4C97-BA9E-2AEDD73F32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E772DB-ABD2-46F5-9B59-502902151F0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49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425905-F400-4C97-BA9E-2AEDD73F32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041" y="1951062"/>
            <a:ext cx="2378846" cy="58792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1704" y="1951062"/>
            <a:ext cx="2378846" cy="587928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5367" y="1951062"/>
            <a:ext cx="2378846" cy="58792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39030" y="1951062"/>
            <a:ext cx="2378846" cy="587928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672" y="2785487"/>
            <a:ext cx="2378847" cy="1981055"/>
          </a:xfrm>
        </p:spPr>
        <p:txBody>
          <a:bodyPr>
            <a:spAutoFit/>
          </a:bodyPr>
          <a:lstStyle>
            <a:lvl2pPr marL="447675" indent="-314325">
              <a:buFontTx/>
              <a:buBlip>
                <a:blip r:embed="rId7"/>
              </a:buBlip>
              <a:defRPr/>
            </a:lvl2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31703" y="2785487"/>
            <a:ext cx="2378847" cy="1981055"/>
          </a:xfrm>
        </p:spPr>
        <p:txBody>
          <a:bodyPr>
            <a:spAutoFit/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5366" y="2785487"/>
            <a:ext cx="2378847" cy="1981055"/>
          </a:xfrm>
        </p:spPr>
        <p:txBody>
          <a:bodyPr>
            <a:spAutoFit/>
          </a:bodyPr>
          <a:lstStyle>
            <a:lvl2pPr marL="447675" indent="-314325">
              <a:buFontTx/>
              <a:buBlip>
                <a:blip r:embed="rId8"/>
              </a:buBlip>
              <a:defRPr/>
            </a:lvl2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39029" y="2785487"/>
            <a:ext cx="2378847" cy="1981055"/>
          </a:xfrm>
        </p:spPr>
        <p:txBody>
          <a:bodyPr>
            <a:spAutoFit/>
          </a:bodyPr>
          <a:lstStyle>
            <a:lvl2pPr marL="447675" indent="-314325">
              <a:buFontTx/>
              <a:buBlip>
                <a:blip r:embed="rId9"/>
              </a:buBlip>
              <a:defRPr/>
            </a:lvl2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6F05CC-6613-42AA-8A14-50841F856C1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11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425905-F400-4C97-BA9E-2AEDD73F32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040" y="1951062"/>
            <a:ext cx="3195009" cy="58792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0330" y="1951062"/>
            <a:ext cx="3195009" cy="587928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22620" y="1951062"/>
            <a:ext cx="3195009" cy="58792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672" y="2785487"/>
            <a:ext cx="3195010" cy="1586332"/>
          </a:xfrm>
        </p:spPr>
        <p:txBody>
          <a:bodyPr wrap="square">
            <a:spAutoFit/>
          </a:bodyPr>
          <a:lstStyle>
            <a:lvl2pPr marL="447675" indent="-314325">
              <a:buFontTx/>
              <a:buBlip>
                <a:blip r:embed="rId7"/>
              </a:buBlip>
              <a:defRPr/>
            </a:lvl2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50146" y="2785487"/>
            <a:ext cx="3195010" cy="1586332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22620" y="2785487"/>
            <a:ext cx="3195010" cy="1586332"/>
          </a:xfrm>
        </p:spPr>
        <p:txBody>
          <a:bodyPr wrap="square">
            <a:spAutoFit/>
          </a:bodyPr>
          <a:lstStyle>
            <a:lvl2pPr marL="447675" indent="-314325">
              <a:buFontTx/>
              <a:buBlip>
                <a:blip r:embed="rId8"/>
              </a:buBlip>
              <a:defRPr/>
            </a:lvl2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30E6F7-2012-4EE1-B6B4-00959C218C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8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‹#›</a:t>
            </a:fld>
            <a:r>
              <a:rPr lang="en-GB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724E7DA-22C1-4729-8590-7C1848647A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55DACB-3D06-4638-98BD-A86D53DF9D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86" y="1301921"/>
            <a:ext cx="2474646" cy="323165"/>
          </a:xfrm>
          <a:noFill/>
        </p:spPr>
        <p:txBody>
          <a:bodyPr wrap="none" lIns="162000" rIns="16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A59D9F-819B-4C84-BEC9-7D74EFFA272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© Ipsos pro AMSP | Automatizace v malých a středních firmách  | 04/2022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8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11410-92D1-41CB-8862-2ECF865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87ABF7-8DBB-4837-89E7-65FA14CC9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517108" y="1483543"/>
            <a:ext cx="1666862" cy="1364432"/>
            <a:chOff x="1033" y="1117"/>
            <a:chExt cx="1907" cy="1561"/>
          </a:xfrm>
          <a:solidFill>
            <a:schemeClr val="tx2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469D6DF-9C84-476B-A2B7-78F02E50CB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02309" y="6181529"/>
            <a:ext cx="837615" cy="4405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D5C7CF-3FBE-4A0A-8634-FF5B1AC2CB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02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59">
          <p15:clr>
            <a:srgbClr val="F26B43"/>
          </p15:clr>
        </p15:guide>
        <p15:guide id="6" orient="horz" pos="4193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67" Type="http://schemas.openxmlformats.org/officeDocument/2006/relationships/image" Target="../media/image4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vmlDrawing" Target="../drawings/vmlDrawing1.vml"/><Relationship Id="rId6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63" Type="http://schemas.openxmlformats.org/officeDocument/2006/relationships/oleObject" Target="../embeddings/oleObject51.bin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66" Type="http://schemas.openxmlformats.org/officeDocument/2006/relationships/image" Target="../media/image3.svg"/><Relationship Id="rId5" Type="http://schemas.openxmlformats.org/officeDocument/2006/relationships/slideLayout" Target="../slideLayouts/slideLayout63.xml"/><Relationship Id="rId61" Type="http://schemas.openxmlformats.org/officeDocument/2006/relationships/tags" Target="../tags/tag97.xml"/><Relationship Id="rId1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64" Type="http://schemas.openxmlformats.org/officeDocument/2006/relationships/image" Target="../media/image1.emf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Relationship Id="rId67" Type="http://schemas.openxmlformats.org/officeDocument/2006/relationships/image" Target="../media/image4.emf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tags" Target="../tags/tag9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vmlDrawing" Target="../drawings/vmlDrawing51.vml"/><Relationship Id="rId65" Type="http://schemas.openxmlformats.org/officeDocument/2006/relationships/image" Target="../media/image2.pn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Diapositive think-cell" r:id="rId63" imgW="532" imgH="530" progId="TCLayout.ActiveDocument.1">
                  <p:embed/>
                </p:oleObj>
              </mc:Choice>
              <mc:Fallback>
                <p:oleObj name="Diapositive think-cell" r:id="rId63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  <a:prstGeom prst="rect">
            <a:avLst/>
          </a:prstGeom>
        </p:spPr>
        <p:txBody>
          <a:bodyPr vert="horz" wrap="square" lIns="162000" tIns="45720" rIns="162000" bIns="45720" rtlCol="0" anchor="t">
            <a:spAutoFit/>
          </a:bodyPr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11382428" cy="38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67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fld id="{D61AABEC-672F-4B68-B914-690DA978312C}" type="slidenum">
              <a:rPr lang="en-GB" smtClean="0"/>
              <a:pPr algn="ctr"/>
              <a:t>‹#›</a:t>
            </a:fld>
            <a:r>
              <a:rPr lang="en-GB" dirty="0"/>
              <a:t> 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1BF2C47-B8F6-4E71-B2B4-75ACE9A10D50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E3167-726C-4019-880C-53C84592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0056" y="6219234"/>
            <a:ext cx="9206839" cy="36512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lang="en-US" sz="900" b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7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19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8" r:id="rId53"/>
    <p:sldLayoutId id="2147483712" r:id="rId54"/>
    <p:sldLayoutId id="2147483713" r:id="rId55"/>
    <p:sldLayoutId id="2147483714" r:id="rId56"/>
    <p:sldLayoutId id="2147483715" r:id="rId57"/>
    <p:sldLayoutId id="2147483716" r:id="rId5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-1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9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90000"/>
        </a:lnSpc>
        <a:spcBef>
          <a:spcPts val="600"/>
        </a:spcBef>
        <a:buSzPct val="80000"/>
        <a:buFontTx/>
        <a:buBlip>
          <a:blip r:embed="rId67"/>
        </a:buBlip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8" name="Diapositive think-cell" r:id="rId63" imgW="532" imgH="530" progId="TCLayout.ActiveDocument.1">
                  <p:embed/>
                </p:oleObj>
              </mc:Choice>
              <mc:Fallback>
                <p:oleObj name="Diapositive think-cell" r:id="rId63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solidFill>
                <a:prstClr val="white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  <a:prstGeom prst="rect">
            <a:avLst/>
          </a:prstGeom>
        </p:spPr>
        <p:txBody>
          <a:bodyPr vert="horz" wrap="square" lIns="162000" tIns="45720" rIns="162000" bIns="45720" rtlCol="0" anchor="t">
            <a:spAutoFit/>
          </a:bodyPr>
          <a:lstStyle/>
          <a:p>
            <a:r>
              <a:rPr lang="en-GB" dirty="0" err="1"/>
              <a:t>Modifiez</a:t>
            </a:r>
            <a:r>
              <a:rPr lang="en-GB" dirty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11382428" cy="38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67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fld id="{D61AABEC-672F-4B68-B914-690DA978312C}" type="slidenum">
              <a:rPr lang="en-GB" smtClean="0">
                <a:solidFill>
                  <a:srgbClr val="405A9C">
                    <a:lumMod val="75000"/>
                  </a:srgbClr>
                </a:solidFill>
              </a:rPr>
              <a:pPr algn="ctr"/>
              <a:t>‹#›</a:t>
            </a:fld>
            <a:r>
              <a:rPr lang="en-GB" dirty="0">
                <a:solidFill>
                  <a:srgbClr val="405A9C">
                    <a:lumMod val="75000"/>
                  </a:srgbClr>
                </a:solidFill>
              </a:rPr>
              <a:t> 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1BF2C47-B8F6-4E71-B2B4-75ACE9A10D50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E3167-726C-4019-880C-53C84592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0056" y="6219234"/>
            <a:ext cx="9206839" cy="36512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lang="en-US" sz="900" b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>
                <a:solidFill>
                  <a:srgbClr val="405A9C">
                    <a:lumMod val="75000"/>
                  </a:srgbClr>
                </a:solidFill>
              </a:rPr>
              <a:t>© Ipsos pro AMSP | Automatizace v malých a středních firmách  | 04/2022</a:t>
            </a:r>
            <a:endParaRPr lang="cs-CZ" dirty="0">
              <a:solidFill>
                <a:srgbClr val="405A9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0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2" r:id="rId52"/>
    <p:sldLayoutId id="2147483773" r:id="rId53"/>
    <p:sldLayoutId id="2147483774" r:id="rId54"/>
    <p:sldLayoutId id="2147483775" r:id="rId55"/>
    <p:sldLayoutId id="2147483776" r:id="rId56"/>
    <p:sldLayoutId id="2147483777" r:id="rId57"/>
    <p:sldLayoutId id="2147483778" r:id="rId5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-1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9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90000"/>
        </a:lnSpc>
        <a:spcBef>
          <a:spcPts val="600"/>
        </a:spcBef>
        <a:buSzPct val="80000"/>
        <a:buFontTx/>
        <a:buBlip>
          <a:blip r:embed="rId67"/>
        </a:buBlip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4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FF6C57-E7E6-48E1-A581-99E3E9CFD73A}"/>
              </a:ext>
            </a:extLst>
          </p:cNvPr>
          <p:cNvSpPr/>
          <p:nvPr/>
        </p:nvSpPr>
        <p:spPr>
          <a:xfrm>
            <a:off x="571498" y="4717143"/>
            <a:ext cx="6265137" cy="179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43B57646-1D8C-4658-859C-B64A6BEA5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131" y="3001503"/>
            <a:ext cx="7551997" cy="424732"/>
          </a:xfrm>
        </p:spPr>
        <p:txBody>
          <a:bodyPr/>
          <a:lstStyle/>
          <a:p>
            <a:r>
              <a:rPr lang="cs-CZ" dirty="0"/>
              <a:t>Závěrečná zpráva</a:t>
            </a:r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FB11BD-0A6C-480C-92C4-773B4221B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06" y="491372"/>
            <a:ext cx="10821819" cy="2475348"/>
          </a:xfrm>
        </p:spPr>
        <p:txBody>
          <a:bodyPr>
            <a:normAutofit/>
          </a:bodyPr>
          <a:lstStyle/>
          <a:p>
            <a:r>
              <a:rPr lang="cs-CZ" b="0" dirty="0"/>
              <a:t>automatizace</a:t>
            </a:r>
            <a:br>
              <a:rPr lang="cs-CZ" b="0" dirty="0"/>
            </a:br>
            <a:r>
              <a:rPr lang="cs-CZ" b="0" dirty="0"/>
              <a:t>v malých a středních podnicích</a:t>
            </a:r>
            <a:endParaRPr lang="en-GB" b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6436AEB-0D96-4BCD-8090-8EE6B3095B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132" y="4014515"/>
            <a:ext cx="1127923" cy="369332"/>
          </a:xfrm>
        </p:spPr>
        <p:txBody>
          <a:bodyPr/>
          <a:lstStyle/>
          <a:p>
            <a:r>
              <a:rPr lang="cs-CZ" dirty="0"/>
              <a:t>04/2022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60" y="5352840"/>
            <a:ext cx="1723379" cy="637650"/>
          </a:xfrm>
          <a:prstGeom prst="rect">
            <a:avLst/>
          </a:prstGeom>
        </p:spPr>
      </p:pic>
      <p:pic>
        <p:nvPicPr>
          <p:cNvPr id="2058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3" r="33495"/>
          <a:stretch/>
        </p:blipFill>
        <p:spPr bwMode="auto">
          <a:xfrm>
            <a:off x="5311619" y="5128510"/>
            <a:ext cx="1012057" cy="108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6" name="Picture 2">
            <a:extLst>
              <a:ext uri="{FF2B5EF4-FFF2-40B4-BE49-F238E27FC236}">
                <a16:creationId xmlns:a16="http://schemas.microsoft.com/office/drawing/2014/main" id="{D405EBB9-A3DD-4A22-B558-07F1ADBA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30" y="5166840"/>
            <a:ext cx="19621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Automatizace v malých a středních firmách  | 04/2022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7672" y="1378110"/>
            <a:ext cx="9425039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Investice do automatizace administrativních/finančních procesů - detail</a:t>
            </a:r>
            <a:br>
              <a:rPr kumimoji="0" lang="cs-CZ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 % </a:t>
            </a:r>
          </a:p>
        </p:txBody>
      </p:sp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048D3827-E809-4B5C-9D7D-2C9BFED42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688220"/>
              </p:ext>
            </p:extLst>
          </p:nvPr>
        </p:nvGraphicFramePr>
        <p:xfrm>
          <a:off x="388485" y="1559121"/>
          <a:ext cx="6553491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aoblený obdélník 32">
            <a:extLst>
              <a:ext uri="{FF2B5EF4-FFF2-40B4-BE49-F238E27FC236}">
                <a16:creationId xmlns:a16="http://schemas.microsoft.com/office/drawing/2014/main" id="{822FFF43-F900-4641-A75F-14488C0DD520}"/>
              </a:ext>
            </a:extLst>
          </p:cNvPr>
          <p:cNvSpPr/>
          <p:nvPr/>
        </p:nvSpPr>
        <p:spPr>
          <a:xfrm>
            <a:off x="9382126" y="1737183"/>
            <a:ext cx="2507430" cy="3978571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Poměrně logicky - do automatizace administrativních a finančních procesů investují firmy většího charakteru v rámci segmentu MSP (tj. 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firmy střední, 50-249 zaměstnanců), které již nutně potřebují více navázaných lidí, kteří pracují se stejnými daty, ale různými výstupy.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Vysoko se však drží rovněž OBCHOD, kde je často nutné automatizovat činnosti administrativní, ale též například proces naskladnění a expedice, kde již koluje řada dat a informací, jež je potřeba od určitého objemu velmi dobře řídit.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02030D1-674A-40DB-8CC1-675F5214D49C}"/>
              </a:ext>
            </a:extLst>
          </p:cNvPr>
          <p:cNvSpPr/>
          <p:nvPr/>
        </p:nvSpPr>
        <p:spPr>
          <a:xfrm>
            <a:off x="485774" y="5914201"/>
            <a:ext cx="11304588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T2. Nyní by nás zajímalo, kolik jste do uvedených oblastí investovali v minulém roce - vyjádřete prosím v Kč.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N=200/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/118/55/77/51/72 – výsledky za OSVČ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Nadpis 12">
            <a:extLst>
              <a:ext uri="{FF2B5EF4-FFF2-40B4-BE49-F238E27FC236}">
                <a16:creationId xmlns:a16="http://schemas.microsoft.com/office/drawing/2014/main" id="{3F71A06C-F651-442E-9F6F-EF8C9F76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9331396" cy="674031"/>
          </a:xfrm>
        </p:spPr>
        <p:txBody>
          <a:bodyPr/>
          <a:lstStyle/>
          <a:p>
            <a:r>
              <a:rPr lang="cs-CZ" sz="2100" dirty="0"/>
              <a:t>Do automatizace administrativních/finančních procesů investují taktéž hlavně firmy s 50-249 zaměstnanci.</a:t>
            </a: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7BA32BB8-2DAA-4267-B7D3-F631F871B81B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C22A8870-6BCA-4392-87C9-2E662D1DAF48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2" name="Picture 2" descr="http://www.aspectio.cz/Files/logoAMSP.jpg">
              <a:extLst>
                <a:ext uri="{FF2B5EF4-FFF2-40B4-BE49-F238E27FC236}">
                  <a16:creationId xmlns:a16="http://schemas.microsoft.com/office/drawing/2014/main" id="{78F96F5A-B56F-45C5-B01C-F9A2C854A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38EADD8-91C4-49D3-823B-289BD24A2C5F}"/>
              </a:ext>
            </a:extLst>
          </p:cNvPr>
          <p:cNvGraphicFramePr>
            <a:graphicFrameLocks noGrp="1"/>
          </p:cNvGraphicFramePr>
          <p:nvPr/>
        </p:nvGraphicFramePr>
        <p:xfrm>
          <a:off x="7110775" y="1934435"/>
          <a:ext cx="3083952" cy="292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cs-CZ" sz="1100" b="0" noProof="0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cs-CZ" sz="1100" b="1" i="1" noProof="0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Alespoň 301 000 Kč</a:t>
                      </a:r>
                      <a:endParaRPr lang="cs-CZ" sz="11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FFFFFF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Více než 5 000 000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100" u="none" strike="noStrike" dirty="0">
                          <a:effectLst/>
                        </a:rPr>
                        <a:t>1 000 001 - 5 000 000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301 000 – 1 000 000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993366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100" u="none" strike="noStrike" dirty="0">
                          <a:effectLst/>
                        </a:rPr>
                        <a:t>Do 300 000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0, nic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390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7F7F7F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Nevím, bez odpovědi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76521"/>
                  </a:ext>
                </a:extLst>
              </a:tr>
            </a:tbl>
          </a:graphicData>
        </a:graphic>
      </p:graphicFrame>
      <p:graphicFrame>
        <p:nvGraphicFramePr>
          <p:cNvPr id="18" name="Tabulka 1">
            <a:extLst>
              <a:ext uri="{FF2B5EF4-FFF2-40B4-BE49-F238E27FC236}">
                <a16:creationId xmlns:a16="http://schemas.microsoft.com/office/drawing/2014/main" id="{2591B057-4F76-47D9-BF69-C036F160E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23603"/>
              </p:ext>
            </p:extLst>
          </p:nvPr>
        </p:nvGraphicFramePr>
        <p:xfrm>
          <a:off x="443350" y="2008591"/>
          <a:ext cx="6417299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576689165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B4542C7A-5958-459B-9898-AFF17D675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39160"/>
              </p:ext>
            </p:extLst>
          </p:nvPr>
        </p:nvGraphicFramePr>
        <p:xfrm>
          <a:off x="443350" y="4748014"/>
          <a:ext cx="6417299" cy="512445"/>
        </p:xfrm>
        <a:graphic>
          <a:graphicData uri="http://schemas.openxmlformats.org/drawingml/2006/table">
            <a:tbl>
              <a:tblPr firstRow="1" bandRow="1"/>
              <a:tblGrid>
                <a:gridCol w="916757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54579554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</a:t>
                      </a:r>
                      <a:b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</a:t>
                      </a:r>
                      <a:b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50-249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F7E8D1C-B047-4F2D-A565-20712073568A}"/>
              </a:ext>
            </a:extLst>
          </p:cNvPr>
          <p:cNvCxnSpPr/>
          <p:nvPr/>
        </p:nvCxnSpPr>
        <p:spPr>
          <a:xfrm>
            <a:off x="1387373" y="1989548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5D7764F1-9F0E-4E08-A51C-C25A0F5BA0A1}"/>
              </a:ext>
            </a:extLst>
          </p:cNvPr>
          <p:cNvSpPr/>
          <p:nvPr/>
        </p:nvSpPr>
        <p:spPr>
          <a:xfrm>
            <a:off x="5210394" y="5348876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Přímá spojnice 13">
            <a:extLst>
              <a:ext uri="{FF2B5EF4-FFF2-40B4-BE49-F238E27FC236}">
                <a16:creationId xmlns:a16="http://schemas.microsoft.com/office/drawing/2014/main" id="{DF8EC859-3699-4E3F-935E-DBA498097B2C}"/>
              </a:ext>
            </a:extLst>
          </p:cNvPr>
          <p:cNvCxnSpPr/>
          <p:nvPr/>
        </p:nvCxnSpPr>
        <p:spPr>
          <a:xfrm>
            <a:off x="4166892" y="1989548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4">
            <a:extLst>
              <a:ext uri="{FF2B5EF4-FFF2-40B4-BE49-F238E27FC236}">
                <a16:creationId xmlns:a16="http://schemas.microsoft.com/office/drawing/2014/main" id="{F31EF101-3911-4A5D-A2D2-666C11D9C104}"/>
              </a:ext>
            </a:extLst>
          </p:cNvPr>
          <p:cNvSpPr/>
          <p:nvPr/>
        </p:nvSpPr>
        <p:spPr>
          <a:xfrm>
            <a:off x="2230842" y="5355994"/>
            <a:ext cx="10550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 subjektu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19A5DD3-DE02-4717-95E4-5C4F55C03367}"/>
              </a:ext>
            </a:extLst>
          </p:cNvPr>
          <p:cNvSpPr/>
          <p:nvPr/>
        </p:nvSpPr>
        <p:spPr>
          <a:xfrm>
            <a:off x="3463635" y="1862459"/>
            <a:ext cx="403189" cy="4031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CCABE26-8CF2-4241-B684-54A6AD53D568}"/>
              </a:ext>
            </a:extLst>
          </p:cNvPr>
          <p:cNvSpPr/>
          <p:nvPr/>
        </p:nvSpPr>
        <p:spPr>
          <a:xfrm>
            <a:off x="3466975" y="1937269"/>
            <a:ext cx="363886" cy="3241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15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Automatizace v malých a středních firmách  | 04/2022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7672" y="1375000"/>
            <a:ext cx="7553074" cy="368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Využily nebo plánují využít </a:t>
            </a:r>
            <a:r>
              <a:rPr lang="cs-CZ" sz="1600" dirty="0">
                <a:solidFill>
                  <a:prstClr val="black"/>
                </a:solidFill>
                <a:latin typeface="Arial Black"/>
              </a:rPr>
              <a:t>podniky dotace na inovace v oblasti modernizace/automatizace/robotizace? 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 % </a:t>
            </a:r>
          </a:p>
        </p:txBody>
      </p:sp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048D3827-E809-4B5C-9D7D-2C9BFED42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82147"/>
              </p:ext>
            </p:extLst>
          </p:nvPr>
        </p:nvGraphicFramePr>
        <p:xfrm>
          <a:off x="388485" y="1559121"/>
          <a:ext cx="6553491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aoblený obdélník 32">
            <a:extLst>
              <a:ext uri="{FF2B5EF4-FFF2-40B4-BE49-F238E27FC236}">
                <a16:creationId xmlns:a16="http://schemas.microsoft.com/office/drawing/2014/main" id="{822FFF43-F900-4641-A75F-14488C0DD520}"/>
              </a:ext>
            </a:extLst>
          </p:cNvPr>
          <p:cNvSpPr/>
          <p:nvPr/>
        </p:nvSpPr>
        <p:spPr>
          <a:xfrm>
            <a:off x="9074769" y="854942"/>
            <a:ext cx="3015661" cy="5421441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Tady je průměr velmi zavádějící (4z10), protože skutečně většinou si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dotace sáhly firmy středního charakteru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(mají lepší povědomí, aparát k vyřízení a administraci dotace, lepší finanční zázemí).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i="1" kern="0" dirty="0">
              <a:solidFill>
                <a:srgbClr val="405A9C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POZN: porovnání s dotační podporou v UK, D, ESP – viz </a:t>
            </a:r>
            <a:r>
              <a:rPr lang="cs-CZ" sz="1200" i="1" kern="0" dirty="0" err="1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slide</a:t>
            </a:r>
            <a:r>
              <a:rPr lang="cs-CZ" sz="1200" i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 8. </a:t>
            </a:r>
            <a:r>
              <a:rPr kumimoji="0" lang="cs-CZ" sz="1200" b="0" i="1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0" dirty="0">
              <a:solidFill>
                <a:srgbClr val="405A9C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Ve zjednodušeném oborovém pojetí je pak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příznivě hodnoceno celkové rozložení technologické modernizace 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(jakkoli zde ale neznáme finanční rozmezí, což může být oborově značně rozdílné).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K technologickému upgradu evidentně nedochází jen v průmyslu, kde jej lze očekávat především, ale též ve službách či obchodě.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Neznáme zde ale ani časový horizont využití dotací, a tak tu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není příliš zachycen současný deficit smysluplných výzev pro automatizaci, 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což firmy trápí.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02030D1-674A-40DB-8CC1-675F5214D49C}"/>
              </a:ext>
            </a:extLst>
          </p:cNvPr>
          <p:cNvSpPr/>
          <p:nvPr/>
        </p:nvSpPr>
        <p:spPr>
          <a:xfrm>
            <a:off x="485774" y="5914201"/>
            <a:ext cx="11304588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T3. Využili jste nebo plánujete využít dotace na pořízení těchto investic?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N=200/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/118/55/77/51/72 – výsledky za OSVČ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Nadpis 12">
            <a:extLst>
              <a:ext uri="{FF2B5EF4-FFF2-40B4-BE49-F238E27FC236}">
                <a16:creationId xmlns:a16="http://schemas.microsoft.com/office/drawing/2014/main" id="{3F71A06C-F651-442E-9F6F-EF8C9F76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9331396" cy="964880"/>
          </a:xfrm>
        </p:spPr>
        <p:txBody>
          <a:bodyPr/>
          <a:lstStyle/>
          <a:p>
            <a:r>
              <a:rPr lang="cs-CZ" sz="2100" dirty="0"/>
              <a:t>4 z 10 firem  </a:t>
            </a:r>
            <a:r>
              <a:rPr lang="cs-CZ" sz="2100" u="sng" dirty="0"/>
              <a:t>využilo nebo plánuje využít </a:t>
            </a:r>
            <a:r>
              <a:rPr lang="cs-CZ" sz="2100" dirty="0"/>
              <a:t>pro technologické inovace dotaci. Nejvíce dotace využívají firmy s 50-249 zaměstnanci.</a:t>
            </a: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7BA32BB8-2DAA-4267-B7D3-F631F871B81B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C22A8870-6BCA-4392-87C9-2E662D1DAF48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2" name="Picture 2" descr="http://www.aspectio.cz/Files/logoAMSP.jpg">
              <a:extLst>
                <a:ext uri="{FF2B5EF4-FFF2-40B4-BE49-F238E27FC236}">
                  <a16:creationId xmlns:a16="http://schemas.microsoft.com/office/drawing/2014/main" id="{78F96F5A-B56F-45C5-B01C-F9A2C854A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38EADD8-91C4-49D3-823B-289BD24A2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47605"/>
              </p:ext>
            </p:extLst>
          </p:nvPr>
        </p:nvGraphicFramePr>
        <p:xfrm>
          <a:off x="7110775" y="1917656"/>
          <a:ext cx="2190024" cy="309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9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cs-CZ" sz="1100" b="1" i="1" noProof="0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Ano</a:t>
                      </a:r>
                      <a:endParaRPr lang="cs-CZ" sz="11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FFFFFF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Ano, využili jsme a chceme 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r>
                        <a:rPr lang="cs-CZ" sz="1100" u="none" strike="noStrike" dirty="0">
                          <a:effectLst/>
                        </a:rPr>
                        <a:t>využívat i v budoucnu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100" u="none" strike="noStrike" dirty="0">
                          <a:effectLst/>
                        </a:rPr>
                        <a:t>Ano, využili jsme, ale už 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r>
                        <a:rPr lang="cs-CZ" sz="1100" u="none" strike="noStrike" dirty="0">
                          <a:effectLst/>
                        </a:rPr>
                        <a:t>nechceme využít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993366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100" u="none" strike="noStrike" dirty="0">
                          <a:effectLst/>
                        </a:rPr>
                        <a:t>Nevyužili jsme, ale chtěli 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r>
                        <a:rPr lang="cs-CZ" sz="1100" u="none" strike="noStrike" dirty="0">
                          <a:effectLst/>
                        </a:rPr>
                        <a:t>bychom využít v budoucnu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Ne, dotace neplánujeme 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r>
                        <a:rPr lang="cs-CZ" sz="1100" u="none" strike="noStrike" dirty="0">
                          <a:effectLst/>
                        </a:rPr>
                        <a:t>využívat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</a:tbl>
          </a:graphicData>
        </a:graphic>
      </p:graphicFrame>
      <p:graphicFrame>
        <p:nvGraphicFramePr>
          <p:cNvPr id="18" name="Tabulka 1">
            <a:extLst>
              <a:ext uri="{FF2B5EF4-FFF2-40B4-BE49-F238E27FC236}">
                <a16:creationId xmlns:a16="http://schemas.microsoft.com/office/drawing/2014/main" id="{2591B057-4F76-47D9-BF69-C036F160E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90186"/>
              </p:ext>
            </p:extLst>
          </p:nvPr>
        </p:nvGraphicFramePr>
        <p:xfrm>
          <a:off x="443350" y="2008591"/>
          <a:ext cx="6417299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576689165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B4542C7A-5958-459B-9898-AFF17D675471}"/>
              </a:ext>
            </a:extLst>
          </p:cNvPr>
          <p:cNvGraphicFramePr>
            <a:graphicFrameLocks noGrp="1"/>
          </p:cNvGraphicFramePr>
          <p:nvPr/>
        </p:nvGraphicFramePr>
        <p:xfrm>
          <a:off x="443350" y="4748014"/>
          <a:ext cx="6417299" cy="512445"/>
        </p:xfrm>
        <a:graphic>
          <a:graphicData uri="http://schemas.openxmlformats.org/drawingml/2006/table">
            <a:tbl>
              <a:tblPr firstRow="1" bandRow="1"/>
              <a:tblGrid>
                <a:gridCol w="916757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54579554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</a:t>
                      </a:r>
                      <a:b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</a:t>
                      </a:r>
                      <a:b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50-249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F7E8D1C-B047-4F2D-A565-20712073568A}"/>
              </a:ext>
            </a:extLst>
          </p:cNvPr>
          <p:cNvCxnSpPr/>
          <p:nvPr/>
        </p:nvCxnSpPr>
        <p:spPr>
          <a:xfrm>
            <a:off x="1387373" y="1989548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5D7764F1-9F0E-4E08-A51C-C25A0F5BA0A1}"/>
              </a:ext>
            </a:extLst>
          </p:cNvPr>
          <p:cNvSpPr/>
          <p:nvPr/>
        </p:nvSpPr>
        <p:spPr>
          <a:xfrm>
            <a:off x="5210394" y="5348876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Přímá spojnice 13">
            <a:extLst>
              <a:ext uri="{FF2B5EF4-FFF2-40B4-BE49-F238E27FC236}">
                <a16:creationId xmlns:a16="http://schemas.microsoft.com/office/drawing/2014/main" id="{DF8EC859-3699-4E3F-935E-DBA498097B2C}"/>
              </a:ext>
            </a:extLst>
          </p:cNvPr>
          <p:cNvCxnSpPr/>
          <p:nvPr/>
        </p:nvCxnSpPr>
        <p:spPr>
          <a:xfrm>
            <a:off x="4166892" y="1989548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4">
            <a:extLst>
              <a:ext uri="{FF2B5EF4-FFF2-40B4-BE49-F238E27FC236}">
                <a16:creationId xmlns:a16="http://schemas.microsoft.com/office/drawing/2014/main" id="{F31EF101-3911-4A5D-A2D2-666C11D9C104}"/>
              </a:ext>
            </a:extLst>
          </p:cNvPr>
          <p:cNvSpPr/>
          <p:nvPr/>
        </p:nvSpPr>
        <p:spPr>
          <a:xfrm>
            <a:off x="2230842" y="5355994"/>
            <a:ext cx="10550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 subjektu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19A5DD3-DE02-4717-95E4-5C4F55C03367}"/>
              </a:ext>
            </a:extLst>
          </p:cNvPr>
          <p:cNvSpPr/>
          <p:nvPr/>
        </p:nvSpPr>
        <p:spPr>
          <a:xfrm>
            <a:off x="3463635" y="1862459"/>
            <a:ext cx="403189" cy="4031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CCABE26-8CF2-4241-B684-54A6AD53D568}"/>
              </a:ext>
            </a:extLst>
          </p:cNvPr>
          <p:cNvSpPr/>
          <p:nvPr/>
        </p:nvSpPr>
        <p:spPr>
          <a:xfrm>
            <a:off x="3466975" y="1937269"/>
            <a:ext cx="363886" cy="3241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39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110103"/>
              </p:ext>
            </p:extLst>
          </p:nvPr>
        </p:nvGraphicFramePr>
        <p:xfrm>
          <a:off x="410547" y="1461108"/>
          <a:ext cx="8800943" cy="4303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625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3152467977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9075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4-49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50-249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49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Nedosáhneme na ně, nesplňujeme parametry žadatele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49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Zpracování žádosti a následná administrativa dotace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49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Dotace jsou křivení trhu a principiálně s</a:t>
                      </a:r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dotacemi nesouhlasím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49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Jiné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736318"/>
              </p:ext>
            </p:extLst>
          </p:nvPr>
        </p:nvGraphicFramePr>
        <p:xfrm>
          <a:off x="3133727" y="1644717"/>
          <a:ext cx="1849334" cy="418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425139" cy="646331"/>
          </a:xfrm>
        </p:spPr>
        <p:txBody>
          <a:bodyPr/>
          <a:lstStyle/>
          <a:p>
            <a:r>
              <a:rPr lang="cs-CZ" sz="2000" dirty="0"/>
              <a:t>Nejčastější bariérou pro využívání dotací je to, že podniky nedosahují parametrů nutných </a:t>
            </a:r>
            <a:r>
              <a:rPr lang="cs-CZ" sz="2000"/>
              <a:t>pro čerpání.</a:t>
            </a: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Automatizace v malých a středních firmách  | 04/2022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9066124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Důvody odmítání dotací v budoucnu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%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, báze subjekty neplánující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dotace v budoucnu využívat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T4. Proč neuvažujete o dotacích? Uveďte hlavní důvod.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N=80/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11/29/20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/31 – výsledky za jednotlivé podskupiny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21" name="Zaoblený obdélník 32">
            <a:extLst>
              <a:ext uri="{FF2B5EF4-FFF2-40B4-BE49-F238E27FC236}">
                <a16:creationId xmlns:a16="http://schemas.microsoft.com/office/drawing/2014/main" id="{F2F47089-33B8-42D6-A69B-4750288B8E3A}"/>
              </a:ext>
            </a:extLst>
          </p:cNvPr>
          <p:cNvSpPr/>
          <p:nvPr/>
        </p:nvSpPr>
        <p:spPr>
          <a:xfrm>
            <a:off x="9382126" y="937883"/>
            <a:ext cx="2552544" cy="5111475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Parametry žadatele jsou největší překážkou ve využívání dotací. Lze se též domnívat, že jsou zde zohledněny i parametry výzvy, resp. požadavky na splnění určitých podmínek – které jsou v řadě výzev těžko naplnitelné až „pikantní“.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Je též zřejmé, že jen mizivé procento MSP by bylo kvůli administrativní složitosti samo schopno zpracovat žádost o dotaci a poté dotaci administrovat.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0" dirty="0">
              <a:solidFill>
                <a:srgbClr val="405A9C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Poměrně velká část firem – i těch, které dotace využívají – přitom objektivně považují dotace za křivení trhu. Uvědomují si však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nepřekonatelný handicap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kdybychom – obklopeni dotačními ekonomikami – sami dotace odmítli… </a:t>
            </a:r>
          </a:p>
        </p:txBody>
      </p:sp>
    </p:spTree>
    <p:extLst>
      <p:ext uri="{BB962C8B-B14F-4D97-AF65-F5344CB8AC3E}">
        <p14:creationId xmlns:p14="http://schemas.microsoft.com/office/powerpoint/2010/main" val="172108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Automatizace v malých a středních firmách  | 04/2022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11619602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prstClr val="black"/>
                </a:solidFill>
                <a:latin typeface="Arial Black"/>
              </a:rPr>
              <a:t>Jaký podíl výroby/produkce je automatizován?</a:t>
            </a:r>
            <a:br>
              <a:rPr lang="cs-CZ" sz="1600" dirty="0">
                <a:solidFill>
                  <a:prstClr val="black"/>
                </a:solidFill>
                <a:latin typeface="Arial Black"/>
              </a:rPr>
            </a:br>
            <a:r>
              <a:rPr lang="cs-CZ" sz="1200" dirty="0">
                <a:solidFill>
                  <a:prstClr val="black"/>
                </a:solidFill>
                <a:latin typeface="Arial Black"/>
              </a:rPr>
              <a:t>Median,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%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786011"/>
            <a:ext cx="11403782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T8. Kolik % Vaší výroby je </a:t>
            </a:r>
            <a:r>
              <a:rPr lang="cs-CZ" sz="1100" dirty="0" err="1">
                <a:solidFill>
                  <a:prstClr val="black"/>
                </a:solidFill>
                <a:latin typeface="Arial"/>
              </a:rPr>
              <a:t>automa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tizováno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(Absolutní počet strojů či pracovišť z celkového počtu strojů či pracovišť)?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N=200/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/118/55/77/51/72 – výsledky za OSVČ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21" name="Zaoblený obdélník 32">
            <a:extLst>
              <a:ext uri="{FF2B5EF4-FFF2-40B4-BE49-F238E27FC236}">
                <a16:creationId xmlns:a16="http://schemas.microsoft.com/office/drawing/2014/main" id="{F2F47089-33B8-42D6-A69B-4750288B8E3A}"/>
              </a:ext>
            </a:extLst>
          </p:cNvPr>
          <p:cNvSpPr/>
          <p:nvPr/>
        </p:nvSpPr>
        <p:spPr>
          <a:xfrm>
            <a:off x="9382126" y="1737183"/>
            <a:ext cx="2507430" cy="3978571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Lze považovat za pozitivní, že náskok výrobních firem v automatizaci není nikterak extrémní v porovnání s ostatními klíčovými obory ekonomiky, jako je obchod a služby.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Klíčová je však zatím stále velikost: rozdíl mezi firmami malými a středními (v rámci segmentu MSP) je stále hodně významný.  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65992461"/>
              </p:ext>
            </p:extLst>
          </p:nvPr>
        </p:nvGraphicFramePr>
        <p:xfrm>
          <a:off x="314325" y="2245284"/>
          <a:ext cx="3127112" cy="299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71848613"/>
              </p:ext>
            </p:extLst>
          </p:nvPr>
        </p:nvGraphicFramePr>
        <p:xfrm>
          <a:off x="3087081" y="1911645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964470587"/>
              </p:ext>
            </p:extLst>
          </p:nvPr>
        </p:nvGraphicFramePr>
        <p:xfrm>
          <a:off x="4724317" y="1911645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1202" y="3560361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7176" y="2677962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OSVČ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5476" y="247249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Firmy </a:t>
            </a:r>
            <a:b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4-49 zaměstnanců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778822683"/>
              </p:ext>
            </p:extLst>
          </p:nvPr>
        </p:nvGraphicFramePr>
        <p:xfrm>
          <a:off x="3093245" y="374278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37029589"/>
              </p:ext>
            </p:extLst>
          </p:nvPr>
        </p:nvGraphicFramePr>
        <p:xfrm>
          <a:off x="4730481" y="374278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53340" y="440852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Výroba, průmysl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91640" y="449957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Obchod</a:t>
            </a: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1934020224"/>
              </p:ext>
            </p:extLst>
          </p:nvPr>
        </p:nvGraphicFramePr>
        <p:xfrm>
          <a:off x="6283056" y="3723737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044215" y="448052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Služby</a:t>
            </a: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7233471" y="2602294"/>
            <a:ext cx="212903" cy="218601"/>
            <a:chOff x="5148263" y="4227513"/>
            <a:chExt cx="652462" cy="669925"/>
          </a:xfrm>
          <a:solidFill>
            <a:schemeClr val="bg1"/>
          </a:solidFill>
        </p:grpSpPr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5148263" y="4227513"/>
              <a:ext cx="365125" cy="669925"/>
            </a:xfrm>
            <a:custGeom>
              <a:avLst/>
              <a:gdLst/>
              <a:ahLst/>
              <a:cxnLst>
                <a:cxn ang="0">
                  <a:pos x="40" y="1"/>
                </a:cxn>
                <a:cxn ang="0">
                  <a:pos x="56" y="15"/>
                </a:cxn>
                <a:cxn ang="0">
                  <a:pos x="44" y="42"/>
                </a:cxn>
                <a:cxn ang="0">
                  <a:pos x="25" y="17"/>
                </a:cxn>
                <a:cxn ang="0">
                  <a:pos x="40" y="1"/>
                </a:cxn>
                <a:cxn ang="0">
                  <a:pos x="27" y="151"/>
                </a:cxn>
                <a:cxn ang="0">
                  <a:pos x="28" y="109"/>
                </a:cxn>
                <a:cxn ang="0">
                  <a:pos x="26" y="88"/>
                </a:cxn>
                <a:cxn ang="0">
                  <a:pos x="20" y="101"/>
                </a:cxn>
                <a:cxn ang="0">
                  <a:pos x="21" y="143"/>
                </a:cxn>
                <a:cxn ang="0">
                  <a:pos x="6" y="145"/>
                </a:cxn>
                <a:cxn ang="0">
                  <a:pos x="3" y="96"/>
                </a:cxn>
                <a:cxn ang="0">
                  <a:pos x="23" y="56"/>
                </a:cxn>
                <a:cxn ang="0">
                  <a:pos x="26" y="53"/>
                </a:cxn>
                <a:cxn ang="0">
                  <a:pos x="37" y="48"/>
                </a:cxn>
                <a:cxn ang="0">
                  <a:pos x="52" y="48"/>
                </a:cxn>
                <a:cxn ang="0">
                  <a:pos x="69" y="56"/>
                </a:cxn>
                <a:cxn ang="0">
                  <a:pos x="89" y="94"/>
                </a:cxn>
                <a:cxn ang="0">
                  <a:pos x="131" y="118"/>
                </a:cxn>
                <a:cxn ang="0">
                  <a:pos x="123" y="128"/>
                </a:cxn>
                <a:cxn ang="0">
                  <a:pos x="111" y="125"/>
                </a:cxn>
                <a:cxn ang="0">
                  <a:pos x="79" y="109"/>
                </a:cxn>
                <a:cxn ang="0">
                  <a:pos x="72" y="101"/>
                </a:cxn>
                <a:cxn ang="0">
                  <a:pos x="67" y="93"/>
                </a:cxn>
                <a:cxn ang="0">
                  <a:pos x="73" y="120"/>
                </a:cxn>
                <a:cxn ang="0">
                  <a:pos x="72" y="248"/>
                </a:cxn>
                <a:cxn ang="0">
                  <a:pos x="68" y="251"/>
                </a:cxn>
                <a:cxn ang="0">
                  <a:pos x="57" y="251"/>
                </a:cxn>
                <a:cxn ang="0">
                  <a:pos x="54" y="249"/>
                </a:cxn>
                <a:cxn ang="0">
                  <a:pos x="53" y="169"/>
                </a:cxn>
                <a:cxn ang="0">
                  <a:pos x="52" y="169"/>
                </a:cxn>
                <a:cxn ang="0">
                  <a:pos x="47" y="249"/>
                </a:cxn>
                <a:cxn ang="0">
                  <a:pos x="44" y="251"/>
                </a:cxn>
                <a:cxn ang="0">
                  <a:pos x="32" y="251"/>
                </a:cxn>
                <a:cxn ang="0">
                  <a:pos x="29" y="248"/>
                </a:cxn>
                <a:cxn ang="0">
                  <a:pos x="31" y="151"/>
                </a:cxn>
                <a:cxn ang="0">
                  <a:pos x="27" y="151"/>
                </a:cxn>
              </a:cxnLst>
              <a:rect l="0" t="0" r="r" b="b"/>
              <a:pathLst>
                <a:path w="137" h="251">
                  <a:moveTo>
                    <a:pt x="40" y="1"/>
                  </a:moveTo>
                  <a:cubicBezTo>
                    <a:pt x="48" y="0"/>
                    <a:pt x="56" y="7"/>
                    <a:pt x="56" y="15"/>
                  </a:cubicBezTo>
                  <a:cubicBezTo>
                    <a:pt x="57" y="24"/>
                    <a:pt x="54" y="42"/>
                    <a:pt x="44" y="42"/>
                  </a:cubicBezTo>
                  <a:cubicBezTo>
                    <a:pt x="34" y="43"/>
                    <a:pt x="25" y="25"/>
                    <a:pt x="25" y="17"/>
                  </a:cubicBezTo>
                  <a:cubicBezTo>
                    <a:pt x="24" y="9"/>
                    <a:pt x="31" y="1"/>
                    <a:pt x="40" y="1"/>
                  </a:cubicBezTo>
                  <a:close/>
                  <a:moveTo>
                    <a:pt x="27" y="151"/>
                  </a:moveTo>
                  <a:cubicBezTo>
                    <a:pt x="28" y="136"/>
                    <a:pt x="28" y="123"/>
                    <a:pt x="28" y="109"/>
                  </a:cubicBezTo>
                  <a:cubicBezTo>
                    <a:pt x="28" y="102"/>
                    <a:pt x="27" y="95"/>
                    <a:pt x="26" y="88"/>
                  </a:cubicBezTo>
                  <a:cubicBezTo>
                    <a:pt x="24" y="92"/>
                    <a:pt x="22" y="96"/>
                    <a:pt x="20" y="101"/>
                  </a:cubicBezTo>
                  <a:cubicBezTo>
                    <a:pt x="20" y="117"/>
                    <a:pt x="19" y="128"/>
                    <a:pt x="21" y="143"/>
                  </a:cubicBezTo>
                  <a:cubicBezTo>
                    <a:pt x="23" y="155"/>
                    <a:pt x="8" y="157"/>
                    <a:pt x="6" y="145"/>
                  </a:cubicBezTo>
                  <a:cubicBezTo>
                    <a:pt x="5" y="137"/>
                    <a:pt x="0" y="102"/>
                    <a:pt x="3" y="96"/>
                  </a:cubicBezTo>
                  <a:cubicBezTo>
                    <a:pt x="9" y="82"/>
                    <a:pt x="16" y="69"/>
                    <a:pt x="23" y="56"/>
                  </a:cubicBezTo>
                  <a:cubicBezTo>
                    <a:pt x="24" y="55"/>
                    <a:pt x="25" y="53"/>
                    <a:pt x="26" y="53"/>
                  </a:cubicBezTo>
                  <a:cubicBezTo>
                    <a:pt x="28" y="51"/>
                    <a:pt x="33" y="49"/>
                    <a:pt x="37" y="48"/>
                  </a:cubicBezTo>
                  <a:cubicBezTo>
                    <a:pt x="37" y="49"/>
                    <a:pt x="47" y="50"/>
                    <a:pt x="52" y="48"/>
                  </a:cubicBezTo>
                  <a:cubicBezTo>
                    <a:pt x="58" y="49"/>
                    <a:pt x="66" y="50"/>
                    <a:pt x="69" y="56"/>
                  </a:cubicBezTo>
                  <a:cubicBezTo>
                    <a:pt x="75" y="68"/>
                    <a:pt x="82" y="83"/>
                    <a:pt x="89" y="94"/>
                  </a:cubicBezTo>
                  <a:cubicBezTo>
                    <a:pt x="96" y="99"/>
                    <a:pt x="125" y="113"/>
                    <a:pt x="131" y="118"/>
                  </a:cubicBezTo>
                  <a:cubicBezTo>
                    <a:pt x="137" y="124"/>
                    <a:pt x="130" y="132"/>
                    <a:pt x="123" y="128"/>
                  </a:cubicBezTo>
                  <a:cubicBezTo>
                    <a:pt x="118" y="131"/>
                    <a:pt x="112" y="128"/>
                    <a:pt x="111" y="125"/>
                  </a:cubicBezTo>
                  <a:cubicBezTo>
                    <a:pt x="100" y="120"/>
                    <a:pt x="90" y="116"/>
                    <a:pt x="79" y="109"/>
                  </a:cubicBezTo>
                  <a:cubicBezTo>
                    <a:pt x="76" y="106"/>
                    <a:pt x="74" y="104"/>
                    <a:pt x="72" y="101"/>
                  </a:cubicBezTo>
                  <a:cubicBezTo>
                    <a:pt x="70" y="97"/>
                    <a:pt x="67" y="92"/>
                    <a:pt x="67" y="93"/>
                  </a:cubicBezTo>
                  <a:cubicBezTo>
                    <a:pt x="67" y="97"/>
                    <a:pt x="72" y="109"/>
                    <a:pt x="73" y="120"/>
                  </a:cubicBezTo>
                  <a:cubicBezTo>
                    <a:pt x="75" y="165"/>
                    <a:pt x="75" y="201"/>
                    <a:pt x="72" y="248"/>
                  </a:cubicBezTo>
                  <a:cubicBezTo>
                    <a:pt x="72" y="250"/>
                    <a:pt x="70" y="251"/>
                    <a:pt x="68" y="251"/>
                  </a:cubicBezTo>
                  <a:cubicBezTo>
                    <a:pt x="57" y="251"/>
                    <a:pt x="57" y="251"/>
                    <a:pt x="57" y="251"/>
                  </a:cubicBezTo>
                  <a:cubicBezTo>
                    <a:pt x="55" y="251"/>
                    <a:pt x="54" y="250"/>
                    <a:pt x="54" y="249"/>
                  </a:cubicBezTo>
                  <a:cubicBezTo>
                    <a:pt x="55" y="218"/>
                    <a:pt x="55" y="199"/>
                    <a:pt x="53" y="169"/>
                  </a:cubicBezTo>
                  <a:cubicBezTo>
                    <a:pt x="53" y="169"/>
                    <a:pt x="52" y="169"/>
                    <a:pt x="52" y="169"/>
                  </a:cubicBezTo>
                  <a:cubicBezTo>
                    <a:pt x="50" y="198"/>
                    <a:pt x="50" y="221"/>
                    <a:pt x="47" y="249"/>
                  </a:cubicBezTo>
                  <a:cubicBezTo>
                    <a:pt x="46" y="250"/>
                    <a:pt x="45" y="251"/>
                    <a:pt x="44" y="251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0" y="251"/>
                    <a:pt x="29" y="250"/>
                    <a:pt x="29" y="248"/>
                  </a:cubicBezTo>
                  <a:cubicBezTo>
                    <a:pt x="31" y="211"/>
                    <a:pt x="32" y="189"/>
                    <a:pt x="31" y="151"/>
                  </a:cubicBezTo>
                  <a:cubicBezTo>
                    <a:pt x="27" y="151"/>
                    <a:pt x="27" y="151"/>
                    <a:pt x="27" y="1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5486400" y="4227513"/>
              <a:ext cx="314325" cy="669925"/>
            </a:xfrm>
            <a:custGeom>
              <a:avLst/>
              <a:gdLst/>
              <a:ahLst/>
              <a:cxnLst>
                <a:cxn ang="0">
                  <a:pos x="69" y="1"/>
                </a:cxn>
                <a:cxn ang="0">
                  <a:pos x="53" y="15"/>
                </a:cxn>
                <a:cxn ang="0">
                  <a:pos x="65" y="42"/>
                </a:cxn>
                <a:cxn ang="0">
                  <a:pos x="85" y="17"/>
                </a:cxn>
                <a:cxn ang="0">
                  <a:pos x="69" y="1"/>
                </a:cxn>
                <a:cxn ang="0">
                  <a:pos x="89" y="134"/>
                </a:cxn>
                <a:cxn ang="0">
                  <a:pos x="90" y="88"/>
                </a:cxn>
                <a:cxn ang="0">
                  <a:pos x="90" y="85"/>
                </a:cxn>
                <a:cxn ang="0">
                  <a:pos x="92" y="88"/>
                </a:cxn>
                <a:cxn ang="0">
                  <a:pos x="99" y="98"/>
                </a:cxn>
                <a:cxn ang="0">
                  <a:pos x="89" y="134"/>
                </a:cxn>
                <a:cxn ang="0">
                  <a:pos x="0" y="111"/>
                </a:cxn>
                <a:cxn ang="0">
                  <a:pos x="28" y="94"/>
                </a:cxn>
                <a:cxn ang="0">
                  <a:pos x="46" y="56"/>
                </a:cxn>
                <a:cxn ang="0">
                  <a:pos x="46" y="55"/>
                </a:cxn>
                <a:cxn ang="0">
                  <a:pos x="58" y="48"/>
                </a:cxn>
                <a:cxn ang="0">
                  <a:pos x="54" y="72"/>
                </a:cxn>
                <a:cxn ang="0">
                  <a:pos x="61" y="52"/>
                </a:cxn>
                <a:cxn ang="0">
                  <a:pos x="64" y="52"/>
                </a:cxn>
                <a:cxn ang="0">
                  <a:pos x="60" y="76"/>
                </a:cxn>
                <a:cxn ang="0">
                  <a:pos x="74" y="47"/>
                </a:cxn>
                <a:cxn ang="0">
                  <a:pos x="90" y="53"/>
                </a:cxn>
                <a:cxn ang="0">
                  <a:pos x="92" y="56"/>
                </a:cxn>
                <a:cxn ang="0">
                  <a:pos x="92" y="56"/>
                </a:cxn>
                <a:cxn ang="0">
                  <a:pos x="117" y="96"/>
                </a:cxn>
                <a:cxn ang="0">
                  <a:pos x="101" y="143"/>
                </a:cxn>
                <a:cxn ang="0">
                  <a:pos x="89" y="147"/>
                </a:cxn>
                <a:cxn ang="0">
                  <a:pos x="89" y="151"/>
                </a:cxn>
                <a:cxn ang="0">
                  <a:pos x="86" y="151"/>
                </a:cxn>
                <a:cxn ang="0">
                  <a:pos x="86" y="151"/>
                </a:cxn>
                <a:cxn ang="0">
                  <a:pos x="85" y="248"/>
                </a:cxn>
                <a:cxn ang="0">
                  <a:pos x="82" y="251"/>
                </a:cxn>
                <a:cxn ang="0">
                  <a:pos x="71" y="251"/>
                </a:cxn>
                <a:cxn ang="0">
                  <a:pos x="68" y="249"/>
                </a:cxn>
                <a:cxn ang="0">
                  <a:pos x="63" y="183"/>
                </a:cxn>
                <a:cxn ang="0">
                  <a:pos x="62" y="183"/>
                </a:cxn>
                <a:cxn ang="0">
                  <a:pos x="55" y="249"/>
                </a:cxn>
                <a:cxn ang="0">
                  <a:pos x="53" y="251"/>
                </a:cxn>
                <a:cxn ang="0">
                  <a:pos x="41" y="251"/>
                </a:cxn>
                <a:cxn ang="0">
                  <a:pos x="38" y="248"/>
                </a:cxn>
                <a:cxn ang="0">
                  <a:pos x="43" y="151"/>
                </a:cxn>
                <a:cxn ang="0">
                  <a:pos x="39" y="151"/>
                </a:cxn>
                <a:cxn ang="0">
                  <a:pos x="41" y="106"/>
                </a:cxn>
                <a:cxn ang="0">
                  <a:pos x="38" y="108"/>
                </a:cxn>
                <a:cxn ang="0">
                  <a:pos x="10" y="123"/>
                </a:cxn>
                <a:cxn ang="0">
                  <a:pos x="0" y="111"/>
                </a:cxn>
              </a:cxnLst>
              <a:rect l="0" t="0" r="r" b="b"/>
              <a:pathLst>
                <a:path w="118" h="251">
                  <a:moveTo>
                    <a:pt x="69" y="1"/>
                  </a:moveTo>
                  <a:cubicBezTo>
                    <a:pt x="61" y="0"/>
                    <a:pt x="53" y="7"/>
                    <a:pt x="53" y="15"/>
                  </a:cubicBezTo>
                  <a:cubicBezTo>
                    <a:pt x="52" y="24"/>
                    <a:pt x="55" y="42"/>
                    <a:pt x="65" y="42"/>
                  </a:cubicBezTo>
                  <a:cubicBezTo>
                    <a:pt x="75" y="43"/>
                    <a:pt x="84" y="25"/>
                    <a:pt x="85" y="17"/>
                  </a:cubicBezTo>
                  <a:cubicBezTo>
                    <a:pt x="85" y="9"/>
                    <a:pt x="78" y="1"/>
                    <a:pt x="69" y="1"/>
                  </a:cubicBezTo>
                  <a:close/>
                  <a:moveTo>
                    <a:pt x="89" y="134"/>
                  </a:moveTo>
                  <a:cubicBezTo>
                    <a:pt x="89" y="119"/>
                    <a:pt x="90" y="104"/>
                    <a:pt x="90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5" y="91"/>
                    <a:pt x="97" y="94"/>
                    <a:pt x="99" y="98"/>
                  </a:cubicBezTo>
                  <a:cubicBezTo>
                    <a:pt x="96" y="112"/>
                    <a:pt x="94" y="121"/>
                    <a:pt x="89" y="134"/>
                  </a:cubicBezTo>
                  <a:close/>
                  <a:moveTo>
                    <a:pt x="0" y="111"/>
                  </a:moveTo>
                  <a:cubicBezTo>
                    <a:pt x="10" y="106"/>
                    <a:pt x="18" y="101"/>
                    <a:pt x="28" y="94"/>
                  </a:cubicBezTo>
                  <a:cubicBezTo>
                    <a:pt x="35" y="83"/>
                    <a:pt x="41" y="69"/>
                    <a:pt x="46" y="56"/>
                  </a:cubicBezTo>
                  <a:cubicBezTo>
                    <a:pt x="46" y="56"/>
                    <a:pt x="46" y="55"/>
                    <a:pt x="46" y="55"/>
                  </a:cubicBezTo>
                  <a:cubicBezTo>
                    <a:pt x="49" y="52"/>
                    <a:pt x="53" y="50"/>
                    <a:pt x="58" y="48"/>
                  </a:cubicBezTo>
                  <a:cubicBezTo>
                    <a:pt x="56" y="53"/>
                    <a:pt x="54" y="64"/>
                    <a:pt x="54" y="72"/>
                  </a:cubicBezTo>
                  <a:cubicBezTo>
                    <a:pt x="55" y="67"/>
                    <a:pt x="59" y="56"/>
                    <a:pt x="61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9"/>
                    <a:pt x="60" y="68"/>
                    <a:pt x="60" y="76"/>
                  </a:cubicBezTo>
                  <a:cubicBezTo>
                    <a:pt x="64" y="64"/>
                    <a:pt x="69" y="54"/>
                    <a:pt x="74" y="47"/>
                  </a:cubicBezTo>
                  <a:cubicBezTo>
                    <a:pt x="78" y="48"/>
                    <a:pt x="88" y="51"/>
                    <a:pt x="90" y="53"/>
                  </a:cubicBezTo>
                  <a:cubicBezTo>
                    <a:pt x="92" y="54"/>
                    <a:pt x="92" y="55"/>
                    <a:pt x="92" y="56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8" y="63"/>
                    <a:pt x="116" y="88"/>
                    <a:pt x="117" y="96"/>
                  </a:cubicBezTo>
                  <a:cubicBezTo>
                    <a:pt x="118" y="103"/>
                    <a:pt x="105" y="135"/>
                    <a:pt x="101" y="143"/>
                  </a:cubicBezTo>
                  <a:cubicBezTo>
                    <a:pt x="99" y="150"/>
                    <a:pt x="92" y="150"/>
                    <a:pt x="89" y="147"/>
                  </a:cubicBezTo>
                  <a:cubicBezTo>
                    <a:pt x="89" y="148"/>
                    <a:pt x="89" y="150"/>
                    <a:pt x="89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4" y="180"/>
                    <a:pt x="86" y="218"/>
                    <a:pt x="85" y="248"/>
                  </a:cubicBezTo>
                  <a:cubicBezTo>
                    <a:pt x="85" y="250"/>
                    <a:pt x="84" y="251"/>
                    <a:pt x="82" y="251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9" y="251"/>
                    <a:pt x="68" y="250"/>
                    <a:pt x="68" y="249"/>
                  </a:cubicBezTo>
                  <a:cubicBezTo>
                    <a:pt x="66" y="230"/>
                    <a:pt x="64" y="206"/>
                    <a:pt x="63" y="183"/>
                  </a:cubicBezTo>
                  <a:cubicBezTo>
                    <a:pt x="63" y="182"/>
                    <a:pt x="62" y="183"/>
                    <a:pt x="62" y="183"/>
                  </a:cubicBezTo>
                  <a:cubicBezTo>
                    <a:pt x="59" y="205"/>
                    <a:pt x="57" y="227"/>
                    <a:pt x="55" y="249"/>
                  </a:cubicBezTo>
                  <a:cubicBezTo>
                    <a:pt x="55" y="250"/>
                    <a:pt x="54" y="251"/>
                    <a:pt x="53" y="251"/>
                  </a:cubicBezTo>
                  <a:cubicBezTo>
                    <a:pt x="41" y="251"/>
                    <a:pt x="41" y="251"/>
                    <a:pt x="41" y="251"/>
                  </a:cubicBezTo>
                  <a:cubicBezTo>
                    <a:pt x="39" y="251"/>
                    <a:pt x="38" y="250"/>
                    <a:pt x="38" y="248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2" y="151"/>
                    <a:pt x="40" y="151"/>
                    <a:pt x="39" y="151"/>
                  </a:cubicBezTo>
                  <a:cubicBezTo>
                    <a:pt x="39" y="144"/>
                    <a:pt x="40" y="125"/>
                    <a:pt x="41" y="106"/>
                  </a:cubicBezTo>
                  <a:cubicBezTo>
                    <a:pt x="40" y="106"/>
                    <a:pt x="39" y="107"/>
                    <a:pt x="38" y="108"/>
                  </a:cubicBezTo>
                  <a:cubicBezTo>
                    <a:pt x="28" y="116"/>
                    <a:pt x="21" y="119"/>
                    <a:pt x="10" y="123"/>
                  </a:cubicBezTo>
                  <a:cubicBezTo>
                    <a:pt x="10" y="117"/>
                    <a:pt x="5" y="114"/>
                    <a:pt x="0" y="1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oup 199"/>
          <p:cNvGrpSpPr>
            <a:grpSpLocks noChangeAspect="1"/>
          </p:cNvGrpSpPr>
          <p:nvPr/>
        </p:nvGrpSpPr>
        <p:grpSpPr>
          <a:xfrm>
            <a:off x="7267027" y="2175825"/>
            <a:ext cx="272609" cy="263744"/>
            <a:chOff x="1625600" y="1985963"/>
            <a:chExt cx="3124200" cy="3022600"/>
          </a:xfrm>
          <a:solidFill>
            <a:schemeClr val="bg1"/>
          </a:solidFill>
        </p:grpSpPr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701925" y="1985963"/>
              <a:ext cx="588963" cy="588962"/>
            </a:xfrm>
            <a:custGeom>
              <a:avLst/>
              <a:gdLst/>
              <a:ahLst/>
              <a:cxnLst>
                <a:cxn ang="0">
                  <a:pos x="132" y="22"/>
                </a:cxn>
                <a:cxn ang="0">
                  <a:pos x="76" y="1"/>
                </a:cxn>
                <a:cxn ang="0">
                  <a:pos x="21" y="25"/>
                </a:cxn>
                <a:cxn ang="0">
                  <a:pos x="0" y="81"/>
                </a:cxn>
                <a:cxn ang="0">
                  <a:pos x="25" y="135"/>
                </a:cxn>
                <a:cxn ang="0">
                  <a:pos x="81" y="157"/>
                </a:cxn>
                <a:cxn ang="0">
                  <a:pos x="135" y="132"/>
                </a:cxn>
                <a:cxn ang="0">
                  <a:pos x="156" y="76"/>
                </a:cxn>
                <a:cxn ang="0">
                  <a:pos x="132" y="22"/>
                </a:cxn>
              </a:cxnLst>
              <a:rect l="0" t="0" r="r" b="b"/>
              <a:pathLst>
                <a:path w="157" h="157">
                  <a:moveTo>
                    <a:pt x="132" y="22"/>
                  </a:moveTo>
                  <a:cubicBezTo>
                    <a:pt x="116" y="7"/>
                    <a:pt x="97" y="0"/>
                    <a:pt x="76" y="1"/>
                  </a:cubicBezTo>
                  <a:cubicBezTo>
                    <a:pt x="54" y="2"/>
                    <a:pt x="36" y="10"/>
                    <a:pt x="21" y="25"/>
                  </a:cubicBezTo>
                  <a:cubicBezTo>
                    <a:pt x="7" y="41"/>
                    <a:pt x="0" y="60"/>
                    <a:pt x="0" y="81"/>
                  </a:cubicBezTo>
                  <a:cubicBezTo>
                    <a:pt x="1" y="103"/>
                    <a:pt x="9" y="121"/>
                    <a:pt x="25" y="135"/>
                  </a:cubicBezTo>
                  <a:cubicBezTo>
                    <a:pt x="40" y="150"/>
                    <a:pt x="59" y="157"/>
                    <a:pt x="81" y="157"/>
                  </a:cubicBezTo>
                  <a:cubicBezTo>
                    <a:pt x="102" y="156"/>
                    <a:pt x="120" y="148"/>
                    <a:pt x="135" y="132"/>
                  </a:cubicBezTo>
                  <a:cubicBezTo>
                    <a:pt x="150" y="117"/>
                    <a:pt x="157" y="98"/>
                    <a:pt x="156" y="76"/>
                  </a:cubicBezTo>
                  <a:cubicBezTo>
                    <a:pt x="155" y="55"/>
                    <a:pt x="147" y="37"/>
                    <a:pt x="13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120900" y="2541588"/>
              <a:ext cx="1519238" cy="2466975"/>
            </a:xfrm>
            <a:custGeom>
              <a:avLst/>
              <a:gdLst/>
              <a:ahLst/>
              <a:cxnLst>
                <a:cxn ang="0">
                  <a:pos x="388" y="150"/>
                </a:cxn>
                <a:cxn ang="0">
                  <a:pos x="369" y="142"/>
                </a:cxn>
                <a:cxn ang="0">
                  <a:pos x="278" y="138"/>
                </a:cxn>
                <a:cxn ang="0">
                  <a:pos x="227" y="137"/>
                </a:cxn>
                <a:cxn ang="0">
                  <a:pos x="238" y="85"/>
                </a:cxn>
                <a:cxn ang="0">
                  <a:pos x="219" y="27"/>
                </a:cxn>
                <a:cxn ang="0">
                  <a:pos x="147" y="4"/>
                </a:cxn>
                <a:cxn ang="0">
                  <a:pos x="85" y="31"/>
                </a:cxn>
                <a:cxn ang="0">
                  <a:pos x="73" y="54"/>
                </a:cxn>
                <a:cxn ang="0">
                  <a:pos x="69" y="65"/>
                </a:cxn>
                <a:cxn ang="0">
                  <a:pos x="9" y="318"/>
                </a:cxn>
                <a:cxn ang="0">
                  <a:pos x="31" y="395"/>
                </a:cxn>
                <a:cxn ang="0">
                  <a:pos x="68" y="407"/>
                </a:cxn>
                <a:cxn ang="0">
                  <a:pos x="217" y="416"/>
                </a:cxn>
                <a:cxn ang="0">
                  <a:pos x="170" y="487"/>
                </a:cxn>
                <a:cxn ang="0">
                  <a:pos x="116" y="572"/>
                </a:cxn>
                <a:cxn ang="0">
                  <a:pos x="112" y="598"/>
                </a:cxn>
                <a:cxn ang="0">
                  <a:pos x="134" y="630"/>
                </a:cxn>
                <a:cxn ang="0">
                  <a:pos x="174" y="634"/>
                </a:cxn>
                <a:cxn ang="0">
                  <a:pos x="192" y="623"/>
                </a:cxn>
                <a:cxn ang="0">
                  <a:pos x="229" y="568"/>
                </a:cxn>
                <a:cxn ang="0">
                  <a:pos x="221" y="606"/>
                </a:cxn>
                <a:cxn ang="0">
                  <a:pos x="227" y="632"/>
                </a:cxn>
                <a:cxn ang="0">
                  <a:pos x="261" y="654"/>
                </a:cxn>
                <a:cxn ang="0">
                  <a:pos x="303" y="644"/>
                </a:cxn>
                <a:cxn ang="0">
                  <a:pos x="316" y="627"/>
                </a:cxn>
                <a:cxn ang="0">
                  <a:pos x="341" y="534"/>
                </a:cxn>
                <a:cxn ang="0">
                  <a:pos x="372" y="392"/>
                </a:cxn>
                <a:cxn ang="0">
                  <a:pos x="346" y="332"/>
                </a:cxn>
                <a:cxn ang="0">
                  <a:pos x="324" y="323"/>
                </a:cxn>
                <a:cxn ang="0">
                  <a:pos x="313" y="321"/>
                </a:cxn>
                <a:cxn ang="0">
                  <a:pos x="184" y="312"/>
                </a:cxn>
                <a:cxn ang="0">
                  <a:pos x="206" y="224"/>
                </a:cxn>
                <a:cxn ang="0">
                  <a:pos x="268" y="226"/>
                </a:cxn>
                <a:cxn ang="0">
                  <a:pos x="365" y="227"/>
                </a:cxn>
                <a:cxn ang="0">
                  <a:pos x="388" y="217"/>
                </a:cxn>
                <a:cxn ang="0">
                  <a:pos x="403" y="184"/>
                </a:cxn>
                <a:cxn ang="0">
                  <a:pos x="388" y="150"/>
                </a:cxn>
              </a:cxnLst>
              <a:rect l="0" t="0" r="r" b="b"/>
              <a:pathLst>
                <a:path w="405" h="658">
                  <a:moveTo>
                    <a:pt x="388" y="150"/>
                  </a:moveTo>
                  <a:cubicBezTo>
                    <a:pt x="382" y="146"/>
                    <a:pt x="376" y="143"/>
                    <a:pt x="369" y="142"/>
                  </a:cubicBezTo>
                  <a:cubicBezTo>
                    <a:pt x="341" y="140"/>
                    <a:pt x="311" y="139"/>
                    <a:pt x="278" y="138"/>
                  </a:cubicBezTo>
                  <a:cubicBezTo>
                    <a:pt x="259" y="138"/>
                    <a:pt x="243" y="137"/>
                    <a:pt x="227" y="137"/>
                  </a:cubicBezTo>
                  <a:cubicBezTo>
                    <a:pt x="232" y="115"/>
                    <a:pt x="236" y="98"/>
                    <a:pt x="238" y="85"/>
                  </a:cubicBezTo>
                  <a:cubicBezTo>
                    <a:pt x="243" y="59"/>
                    <a:pt x="236" y="40"/>
                    <a:pt x="219" y="27"/>
                  </a:cubicBezTo>
                  <a:cubicBezTo>
                    <a:pt x="205" y="17"/>
                    <a:pt x="181" y="9"/>
                    <a:pt x="147" y="4"/>
                  </a:cubicBezTo>
                  <a:cubicBezTo>
                    <a:pt x="122" y="0"/>
                    <a:pt x="101" y="9"/>
                    <a:pt x="85" y="31"/>
                  </a:cubicBezTo>
                  <a:cubicBezTo>
                    <a:pt x="80" y="38"/>
                    <a:pt x="76" y="45"/>
                    <a:pt x="73" y="54"/>
                  </a:cubicBezTo>
                  <a:cubicBezTo>
                    <a:pt x="71" y="58"/>
                    <a:pt x="70" y="62"/>
                    <a:pt x="69" y="65"/>
                  </a:cubicBezTo>
                  <a:cubicBezTo>
                    <a:pt x="9" y="318"/>
                    <a:pt x="9" y="318"/>
                    <a:pt x="9" y="318"/>
                  </a:cubicBezTo>
                  <a:cubicBezTo>
                    <a:pt x="0" y="354"/>
                    <a:pt x="8" y="379"/>
                    <a:pt x="31" y="395"/>
                  </a:cubicBezTo>
                  <a:cubicBezTo>
                    <a:pt x="42" y="403"/>
                    <a:pt x="55" y="407"/>
                    <a:pt x="68" y="407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170" y="487"/>
                    <a:pt x="170" y="487"/>
                    <a:pt x="170" y="487"/>
                  </a:cubicBezTo>
                  <a:cubicBezTo>
                    <a:pt x="136" y="538"/>
                    <a:pt x="118" y="566"/>
                    <a:pt x="116" y="572"/>
                  </a:cubicBezTo>
                  <a:cubicBezTo>
                    <a:pt x="112" y="582"/>
                    <a:pt x="110" y="590"/>
                    <a:pt x="112" y="598"/>
                  </a:cubicBezTo>
                  <a:cubicBezTo>
                    <a:pt x="114" y="610"/>
                    <a:pt x="121" y="620"/>
                    <a:pt x="134" y="630"/>
                  </a:cubicBezTo>
                  <a:cubicBezTo>
                    <a:pt x="146" y="639"/>
                    <a:pt x="159" y="640"/>
                    <a:pt x="174" y="634"/>
                  </a:cubicBezTo>
                  <a:cubicBezTo>
                    <a:pt x="181" y="631"/>
                    <a:pt x="187" y="627"/>
                    <a:pt x="192" y="623"/>
                  </a:cubicBezTo>
                  <a:cubicBezTo>
                    <a:pt x="204" y="606"/>
                    <a:pt x="216" y="587"/>
                    <a:pt x="229" y="568"/>
                  </a:cubicBezTo>
                  <a:cubicBezTo>
                    <a:pt x="224" y="589"/>
                    <a:pt x="221" y="602"/>
                    <a:pt x="221" y="606"/>
                  </a:cubicBezTo>
                  <a:cubicBezTo>
                    <a:pt x="221" y="616"/>
                    <a:pt x="223" y="625"/>
                    <a:pt x="227" y="632"/>
                  </a:cubicBezTo>
                  <a:cubicBezTo>
                    <a:pt x="233" y="642"/>
                    <a:pt x="244" y="649"/>
                    <a:pt x="261" y="654"/>
                  </a:cubicBezTo>
                  <a:cubicBezTo>
                    <a:pt x="276" y="658"/>
                    <a:pt x="290" y="655"/>
                    <a:pt x="303" y="644"/>
                  </a:cubicBezTo>
                  <a:cubicBezTo>
                    <a:pt x="309" y="639"/>
                    <a:pt x="313" y="633"/>
                    <a:pt x="316" y="627"/>
                  </a:cubicBezTo>
                  <a:cubicBezTo>
                    <a:pt x="324" y="599"/>
                    <a:pt x="332" y="568"/>
                    <a:pt x="341" y="534"/>
                  </a:cubicBezTo>
                  <a:cubicBezTo>
                    <a:pt x="358" y="466"/>
                    <a:pt x="368" y="419"/>
                    <a:pt x="372" y="392"/>
                  </a:cubicBezTo>
                  <a:cubicBezTo>
                    <a:pt x="376" y="365"/>
                    <a:pt x="367" y="345"/>
                    <a:pt x="346" y="332"/>
                  </a:cubicBezTo>
                  <a:cubicBezTo>
                    <a:pt x="339" y="328"/>
                    <a:pt x="332" y="325"/>
                    <a:pt x="324" y="323"/>
                  </a:cubicBezTo>
                  <a:cubicBezTo>
                    <a:pt x="313" y="321"/>
                    <a:pt x="313" y="321"/>
                    <a:pt x="313" y="321"/>
                  </a:cubicBezTo>
                  <a:cubicBezTo>
                    <a:pt x="184" y="312"/>
                    <a:pt x="184" y="312"/>
                    <a:pt x="184" y="312"/>
                  </a:cubicBezTo>
                  <a:cubicBezTo>
                    <a:pt x="192" y="279"/>
                    <a:pt x="200" y="250"/>
                    <a:pt x="206" y="224"/>
                  </a:cubicBezTo>
                  <a:cubicBezTo>
                    <a:pt x="268" y="226"/>
                    <a:pt x="268" y="226"/>
                    <a:pt x="268" y="226"/>
                  </a:cubicBezTo>
                  <a:cubicBezTo>
                    <a:pt x="327" y="227"/>
                    <a:pt x="359" y="228"/>
                    <a:pt x="365" y="227"/>
                  </a:cubicBezTo>
                  <a:cubicBezTo>
                    <a:pt x="375" y="225"/>
                    <a:pt x="383" y="222"/>
                    <a:pt x="388" y="217"/>
                  </a:cubicBezTo>
                  <a:cubicBezTo>
                    <a:pt x="397" y="210"/>
                    <a:pt x="402" y="199"/>
                    <a:pt x="403" y="184"/>
                  </a:cubicBezTo>
                  <a:cubicBezTo>
                    <a:pt x="405" y="170"/>
                    <a:pt x="400" y="158"/>
                    <a:pt x="388" y="1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1625600" y="2867025"/>
              <a:ext cx="1031875" cy="2036762"/>
            </a:xfrm>
            <a:custGeom>
              <a:avLst/>
              <a:gdLst/>
              <a:ahLst/>
              <a:cxnLst>
                <a:cxn ang="0">
                  <a:pos x="388" y="1023"/>
                </a:cxn>
                <a:cxn ang="0">
                  <a:pos x="388" y="832"/>
                </a:cxn>
                <a:cxn ang="0">
                  <a:pos x="650" y="832"/>
                </a:cxn>
                <a:cxn ang="0">
                  <a:pos x="650" y="707"/>
                </a:cxn>
                <a:cxn ang="0">
                  <a:pos x="116" y="707"/>
                </a:cxn>
                <a:cxn ang="0">
                  <a:pos x="116" y="534"/>
                </a:cxn>
                <a:cxn ang="0">
                  <a:pos x="159" y="534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534"/>
                </a:cxn>
                <a:cxn ang="0">
                  <a:pos x="48" y="534"/>
                </a:cxn>
                <a:cxn ang="0">
                  <a:pos x="48" y="707"/>
                </a:cxn>
                <a:cxn ang="0">
                  <a:pos x="29" y="707"/>
                </a:cxn>
                <a:cxn ang="0">
                  <a:pos x="29" y="832"/>
                </a:cxn>
                <a:cxn ang="0">
                  <a:pos x="244" y="832"/>
                </a:cxn>
                <a:cxn ang="0">
                  <a:pos x="244" y="1023"/>
                </a:cxn>
                <a:cxn ang="0">
                  <a:pos x="274" y="1023"/>
                </a:cxn>
                <a:cxn ang="0">
                  <a:pos x="274" y="1174"/>
                </a:cxn>
                <a:cxn ang="0">
                  <a:pos x="76" y="1174"/>
                </a:cxn>
                <a:cxn ang="0">
                  <a:pos x="76" y="1233"/>
                </a:cxn>
                <a:cxn ang="0">
                  <a:pos x="274" y="1233"/>
                </a:cxn>
                <a:cxn ang="0">
                  <a:pos x="274" y="1283"/>
                </a:cxn>
                <a:cxn ang="0">
                  <a:pos x="355" y="1283"/>
                </a:cxn>
                <a:cxn ang="0">
                  <a:pos x="355" y="1233"/>
                </a:cxn>
                <a:cxn ang="0">
                  <a:pos x="563" y="1233"/>
                </a:cxn>
                <a:cxn ang="0">
                  <a:pos x="563" y="1174"/>
                </a:cxn>
                <a:cxn ang="0">
                  <a:pos x="355" y="1174"/>
                </a:cxn>
                <a:cxn ang="0">
                  <a:pos x="355" y="1023"/>
                </a:cxn>
                <a:cxn ang="0">
                  <a:pos x="388" y="1023"/>
                </a:cxn>
              </a:cxnLst>
              <a:rect l="0" t="0" r="r" b="b"/>
              <a:pathLst>
                <a:path w="650" h="1283">
                  <a:moveTo>
                    <a:pt x="388" y="1023"/>
                  </a:moveTo>
                  <a:lnTo>
                    <a:pt x="388" y="832"/>
                  </a:lnTo>
                  <a:lnTo>
                    <a:pt x="650" y="832"/>
                  </a:lnTo>
                  <a:lnTo>
                    <a:pt x="650" y="707"/>
                  </a:lnTo>
                  <a:lnTo>
                    <a:pt x="116" y="707"/>
                  </a:lnTo>
                  <a:lnTo>
                    <a:pt x="116" y="534"/>
                  </a:lnTo>
                  <a:lnTo>
                    <a:pt x="159" y="534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534"/>
                  </a:lnTo>
                  <a:lnTo>
                    <a:pt x="48" y="534"/>
                  </a:lnTo>
                  <a:lnTo>
                    <a:pt x="48" y="707"/>
                  </a:lnTo>
                  <a:lnTo>
                    <a:pt x="29" y="707"/>
                  </a:lnTo>
                  <a:lnTo>
                    <a:pt x="29" y="832"/>
                  </a:lnTo>
                  <a:lnTo>
                    <a:pt x="244" y="832"/>
                  </a:lnTo>
                  <a:lnTo>
                    <a:pt x="244" y="1023"/>
                  </a:lnTo>
                  <a:lnTo>
                    <a:pt x="274" y="1023"/>
                  </a:lnTo>
                  <a:lnTo>
                    <a:pt x="274" y="1174"/>
                  </a:lnTo>
                  <a:lnTo>
                    <a:pt x="76" y="1174"/>
                  </a:lnTo>
                  <a:lnTo>
                    <a:pt x="76" y="1233"/>
                  </a:lnTo>
                  <a:lnTo>
                    <a:pt x="274" y="1233"/>
                  </a:lnTo>
                  <a:lnTo>
                    <a:pt x="274" y="1283"/>
                  </a:lnTo>
                  <a:lnTo>
                    <a:pt x="355" y="1283"/>
                  </a:lnTo>
                  <a:lnTo>
                    <a:pt x="355" y="1233"/>
                  </a:lnTo>
                  <a:lnTo>
                    <a:pt x="563" y="1233"/>
                  </a:lnTo>
                  <a:lnTo>
                    <a:pt x="563" y="1174"/>
                  </a:lnTo>
                  <a:lnTo>
                    <a:pt x="355" y="1174"/>
                  </a:lnTo>
                  <a:lnTo>
                    <a:pt x="355" y="1023"/>
                  </a:lnTo>
                  <a:lnTo>
                    <a:pt x="388" y="10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735138" y="4824413"/>
              <a:ext cx="138113" cy="139700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37" y="19"/>
                </a:cxn>
                <a:cxn ang="0">
                  <a:pos x="32" y="5"/>
                </a:cxn>
                <a:cxn ang="0">
                  <a:pos x="19" y="0"/>
                </a:cxn>
                <a:cxn ang="0">
                  <a:pos x="5" y="5"/>
                </a:cxn>
                <a:cxn ang="0">
                  <a:pos x="0" y="19"/>
                </a:cxn>
                <a:cxn ang="0">
                  <a:pos x="5" y="32"/>
                </a:cxn>
                <a:cxn ang="0">
                  <a:pos x="19" y="37"/>
                </a:cxn>
                <a:cxn ang="0">
                  <a:pos x="32" y="32"/>
                </a:cxn>
              </a:cxnLst>
              <a:rect l="0" t="0" r="r" b="b"/>
              <a:pathLst>
                <a:path w="37" h="37">
                  <a:moveTo>
                    <a:pt x="32" y="32"/>
                  </a:moveTo>
                  <a:cubicBezTo>
                    <a:pt x="35" y="28"/>
                    <a:pt x="37" y="24"/>
                    <a:pt x="37" y="19"/>
                  </a:cubicBezTo>
                  <a:cubicBezTo>
                    <a:pt x="37" y="13"/>
                    <a:pt x="35" y="9"/>
                    <a:pt x="32" y="5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3"/>
                    <a:pt x="0" y="19"/>
                  </a:cubicBezTo>
                  <a:cubicBezTo>
                    <a:pt x="0" y="24"/>
                    <a:pt x="2" y="28"/>
                    <a:pt x="5" y="32"/>
                  </a:cubicBezTo>
                  <a:cubicBezTo>
                    <a:pt x="9" y="35"/>
                    <a:pt x="14" y="37"/>
                    <a:pt x="19" y="37"/>
                  </a:cubicBezTo>
                  <a:cubicBezTo>
                    <a:pt x="24" y="37"/>
                    <a:pt x="28" y="35"/>
                    <a:pt x="32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2387600" y="4824413"/>
              <a:ext cx="138113" cy="139700"/>
            </a:xfrm>
            <a:custGeom>
              <a:avLst/>
              <a:gdLst/>
              <a:ahLst/>
              <a:cxnLst>
                <a:cxn ang="0">
                  <a:pos x="31" y="32"/>
                </a:cxn>
                <a:cxn ang="0">
                  <a:pos x="37" y="19"/>
                </a:cxn>
                <a:cxn ang="0">
                  <a:pos x="31" y="5"/>
                </a:cxn>
                <a:cxn ang="0">
                  <a:pos x="18" y="0"/>
                </a:cxn>
                <a:cxn ang="0">
                  <a:pos x="5" y="5"/>
                </a:cxn>
                <a:cxn ang="0">
                  <a:pos x="0" y="19"/>
                </a:cxn>
                <a:cxn ang="0">
                  <a:pos x="5" y="32"/>
                </a:cxn>
                <a:cxn ang="0">
                  <a:pos x="18" y="37"/>
                </a:cxn>
                <a:cxn ang="0">
                  <a:pos x="31" y="32"/>
                </a:cxn>
              </a:cxnLst>
              <a:rect l="0" t="0" r="r" b="b"/>
              <a:pathLst>
                <a:path w="37" h="37">
                  <a:moveTo>
                    <a:pt x="31" y="32"/>
                  </a:moveTo>
                  <a:cubicBezTo>
                    <a:pt x="35" y="28"/>
                    <a:pt x="37" y="24"/>
                    <a:pt x="37" y="19"/>
                  </a:cubicBezTo>
                  <a:cubicBezTo>
                    <a:pt x="37" y="13"/>
                    <a:pt x="35" y="9"/>
                    <a:pt x="31" y="5"/>
                  </a:cubicBezTo>
                  <a:cubicBezTo>
                    <a:pt x="28" y="2"/>
                    <a:pt x="23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9"/>
                  </a:cubicBezTo>
                  <a:cubicBezTo>
                    <a:pt x="0" y="24"/>
                    <a:pt x="2" y="28"/>
                    <a:pt x="5" y="32"/>
                  </a:cubicBezTo>
                  <a:cubicBezTo>
                    <a:pt x="9" y="35"/>
                    <a:pt x="13" y="37"/>
                    <a:pt x="18" y="37"/>
                  </a:cubicBezTo>
                  <a:cubicBezTo>
                    <a:pt x="23" y="37"/>
                    <a:pt x="28" y="35"/>
                    <a:pt x="31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444875" y="2087563"/>
              <a:ext cx="1109663" cy="1319212"/>
            </a:xfrm>
            <a:custGeom>
              <a:avLst/>
              <a:gdLst/>
              <a:ahLst/>
              <a:cxnLst>
                <a:cxn ang="0">
                  <a:pos x="600" y="0"/>
                </a:cxn>
                <a:cxn ang="0">
                  <a:pos x="510" y="654"/>
                </a:cxn>
                <a:cxn ang="0">
                  <a:pos x="565" y="664"/>
                </a:cxn>
                <a:cxn ang="0">
                  <a:pos x="565" y="758"/>
                </a:cxn>
                <a:cxn ang="0">
                  <a:pos x="0" y="758"/>
                </a:cxn>
                <a:cxn ang="0">
                  <a:pos x="0" y="817"/>
                </a:cxn>
                <a:cxn ang="0">
                  <a:pos x="565" y="817"/>
                </a:cxn>
                <a:cxn ang="0">
                  <a:pos x="565" y="831"/>
                </a:cxn>
                <a:cxn ang="0">
                  <a:pos x="624" y="831"/>
                </a:cxn>
                <a:cxn ang="0">
                  <a:pos x="624" y="583"/>
                </a:cxn>
                <a:cxn ang="0">
                  <a:pos x="699" y="14"/>
                </a:cxn>
                <a:cxn ang="0">
                  <a:pos x="600" y="0"/>
                </a:cxn>
              </a:cxnLst>
              <a:rect l="0" t="0" r="r" b="b"/>
              <a:pathLst>
                <a:path w="699" h="831">
                  <a:moveTo>
                    <a:pt x="600" y="0"/>
                  </a:moveTo>
                  <a:lnTo>
                    <a:pt x="510" y="654"/>
                  </a:lnTo>
                  <a:lnTo>
                    <a:pt x="565" y="664"/>
                  </a:lnTo>
                  <a:lnTo>
                    <a:pt x="565" y="758"/>
                  </a:lnTo>
                  <a:lnTo>
                    <a:pt x="0" y="758"/>
                  </a:lnTo>
                  <a:lnTo>
                    <a:pt x="0" y="817"/>
                  </a:lnTo>
                  <a:lnTo>
                    <a:pt x="565" y="817"/>
                  </a:lnTo>
                  <a:lnTo>
                    <a:pt x="565" y="831"/>
                  </a:lnTo>
                  <a:lnTo>
                    <a:pt x="624" y="831"/>
                  </a:lnTo>
                  <a:lnTo>
                    <a:pt x="624" y="583"/>
                  </a:lnTo>
                  <a:lnTo>
                    <a:pt x="699" y="14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070225" y="3384550"/>
              <a:ext cx="1679575" cy="1568450"/>
            </a:xfrm>
            <a:custGeom>
              <a:avLst/>
              <a:gdLst/>
              <a:ahLst/>
              <a:cxnLst>
                <a:cxn ang="0">
                  <a:pos x="1058" y="130"/>
                </a:cxn>
                <a:cxn ang="0">
                  <a:pos x="1058" y="0"/>
                </a:cxn>
                <a:cxn ang="0">
                  <a:pos x="0" y="0"/>
                </a:cxn>
                <a:cxn ang="0">
                  <a:pos x="0" y="130"/>
                </a:cxn>
                <a:cxn ang="0">
                  <a:pos x="605" y="130"/>
                </a:cxn>
                <a:cxn ang="0">
                  <a:pos x="605" y="912"/>
                </a:cxn>
                <a:cxn ang="0">
                  <a:pos x="295" y="912"/>
                </a:cxn>
                <a:cxn ang="0">
                  <a:pos x="295" y="988"/>
                </a:cxn>
                <a:cxn ang="0">
                  <a:pos x="605" y="988"/>
                </a:cxn>
                <a:cxn ang="0">
                  <a:pos x="605" y="988"/>
                </a:cxn>
                <a:cxn ang="0">
                  <a:pos x="874" y="988"/>
                </a:cxn>
                <a:cxn ang="0">
                  <a:pos x="874" y="988"/>
                </a:cxn>
                <a:cxn ang="0">
                  <a:pos x="954" y="988"/>
                </a:cxn>
                <a:cxn ang="0">
                  <a:pos x="954" y="912"/>
                </a:cxn>
                <a:cxn ang="0">
                  <a:pos x="874" y="912"/>
                </a:cxn>
                <a:cxn ang="0">
                  <a:pos x="874" y="130"/>
                </a:cxn>
                <a:cxn ang="0">
                  <a:pos x="1058" y="130"/>
                </a:cxn>
              </a:cxnLst>
              <a:rect l="0" t="0" r="r" b="b"/>
              <a:pathLst>
                <a:path w="1058" h="988">
                  <a:moveTo>
                    <a:pt x="1058" y="130"/>
                  </a:moveTo>
                  <a:lnTo>
                    <a:pt x="1058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605" y="130"/>
                  </a:lnTo>
                  <a:lnTo>
                    <a:pt x="605" y="912"/>
                  </a:lnTo>
                  <a:lnTo>
                    <a:pt x="295" y="912"/>
                  </a:lnTo>
                  <a:lnTo>
                    <a:pt x="295" y="988"/>
                  </a:lnTo>
                  <a:lnTo>
                    <a:pt x="605" y="988"/>
                  </a:lnTo>
                  <a:lnTo>
                    <a:pt x="605" y="988"/>
                  </a:lnTo>
                  <a:lnTo>
                    <a:pt x="874" y="988"/>
                  </a:lnTo>
                  <a:lnTo>
                    <a:pt x="874" y="988"/>
                  </a:lnTo>
                  <a:lnTo>
                    <a:pt x="954" y="988"/>
                  </a:lnTo>
                  <a:lnTo>
                    <a:pt x="954" y="912"/>
                  </a:lnTo>
                  <a:lnTo>
                    <a:pt x="874" y="912"/>
                  </a:lnTo>
                  <a:lnTo>
                    <a:pt x="874" y="130"/>
                  </a:lnTo>
                  <a:lnTo>
                    <a:pt x="1058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83933" y="3041091"/>
            <a:ext cx="322147" cy="154618"/>
            <a:chOff x="586342" y="4680664"/>
            <a:chExt cx="1289288" cy="618810"/>
          </a:xfrm>
          <a:solidFill>
            <a:schemeClr val="bg1"/>
          </a:solidFill>
        </p:grpSpPr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1272950" y="4680664"/>
              <a:ext cx="602680" cy="618810"/>
              <a:chOff x="5148263" y="4227513"/>
              <a:chExt cx="652462" cy="669925"/>
            </a:xfrm>
            <a:grpFill/>
          </p:grpSpPr>
          <p:sp>
            <p:nvSpPr>
              <p:cNvPr id="61" name="Freeform 8"/>
              <p:cNvSpPr>
                <a:spLocks noEditPoints="1"/>
              </p:cNvSpPr>
              <p:nvPr/>
            </p:nvSpPr>
            <p:spPr bwMode="auto">
              <a:xfrm>
                <a:off x="5148263" y="4227513"/>
                <a:ext cx="365125" cy="669925"/>
              </a:xfrm>
              <a:custGeom>
                <a:avLst/>
                <a:gdLst/>
                <a:ahLst/>
                <a:cxnLst>
                  <a:cxn ang="0">
                    <a:pos x="40" y="1"/>
                  </a:cxn>
                  <a:cxn ang="0">
                    <a:pos x="56" y="15"/>
                  </a:cxn>
                  <a:cxn ang="0">
                    <a:pos x="44" y="42"/>
                  </a:cxn>
                  <a:cxn ang="0">
                    <a:pos x="25" y="17"/>
                  </a:cxn>
                  <a:cxn ang="0">
                    <a:pos x="40" y="1"/>
                  </a:cxn>
                  <a:cxn ang="0">
                    <a:pos x="27" y="151"/>
                  </a:cxn>
                  <a:cxn ang="0">
                    <a:pos x="28" y="109"/>
                  </a:cxn>
                  <a:cxn ang="0">
                    <a:pos x="26" y="88"/>
                  </a:cxn>
                  <a:cxn ang="0">
                    <a:pos x="20" y="101"/>
                  </a:cxn>
                  <a:cxn ang="0">
                    <a:pos x="21" y="143"/>
                  </a:cxn>
                  <a:cxn ang="0">
                    <a:pos x="6" y="145"/>
                  </a:cxn>
                  <a:cxn ang="0">
                    <a:pos x="3" y="96"/>
                  </a:cxn>
                  <a:cxn ang="0">
                    <a:pos x="23" y="56"/>
                  </a:cxn>
                  <a:cxn ang="0">
                    <a:pos x="26" y="53"/>
                  </a:cxn>
                  <a:cxn ang="0">
                    <a:pos x="37" y="48"/>
                  </a:cxn>
                  <a:cxn ang="0">
                    <a:pos x="52" y="48"/>
                  </a:cxn>
                  <a:cxn ang="0">
                    <a:pos x="69" y="56"/>
                  </a:cxn>
                  <a:cxn ang="0">
                    <a:pos x="89" y="94"/>
                  </a:cxn>
                  <a:cxn ang="0">
                    <a:pos x="131" y="118"/>
                  </a:cxn>
                  <a:cxn ang="0">
                    <a:pos x="123" y="128"/>
                  </a:cxn>
                  <a:cxn ang="0">
                    <a:pos x="111" y="125"/>
                  </a:cxn>
                  <a:cxn ang="0">
                    <a:pos x="79" y="109"/>
                  </a:cxn>
                  <a:cxn ang="0">
                    <a:pos x="72" y="101"/>
                  </a:cxn>
                  <a:cxn ang="0">
                    <a:pos x="67" y="93"/>
                  </a:cxn>
                  <a:cxn ang="0">
                    <a:pos x="73" y="120"/>
                  </a:cxn>
                  <a:cxn ang="0">
                    <a:pos x="72" y="248"/>
                  </a:cxn>
                  <a:cxn ang="0">
                    <a:pos x="68" y="251"/>
                  </a:cxn>
                  <a:cxn ang="0">
                    <a:pos x="57" y="251"/>
                  </a:cxn>
                  <a:cxn ang="0">
                    <a:pos x="54" y="249"/>
                  </a:cxn>
                  <a:cxn ang="0">
                    <a:pos x="53" y="169"/>
                  </a:cxn>
                  <a:cxn ang="0">
                    <a:pos x="52" y="169"/>
                  </a:cxn>
                  <a:cxn ang="0">
                    <a:pos x="47" y="249"/>
                  </a:cxn>
                  <a:cxn ang="0">
                    <a:pos x="44" y="251"/>
                  </a:cxn>
                  <a:cxn ang="0">
                    <a:pos x="32" y="251"/>
                  </a:cxn>
                  <a:cxn ang="0">
                    <a:pos x="29" y="248"/>
                  </a:cxn>
                  <a:cxn ang="0">
                    <a:pos x="31" y="151"/>
                  </a:cxn>
                  <a:cxn ang="0">
                    <a:pos x="27" y="151"/>
                  </a:cxn>
                </a:cxnLst>
                <a:rect l="0" t="0" r="r" b="b"/>
                <a:pathLst>
                  <a:path w="137" h="251">
                    <a:moveTo>
                      <a:pt x="40" y="1"/>
                    </a:moveTo>
                    <a:cubicBezTo>
                      <a:pt x="48" y="0"/>
                      <a:pt x="56" y="7"/>
                      <a:pt x="56" y="15"/>
                    </a:cubicBezTo>
                    <a:cubicBezTo>
                      <a:pt x="57" y="24"/>
                      <a:pt x="54" y="42"/>
                      <a:pt x="44" y="42"/>
                    </a:cubicBezTo>
                    <a:cubicBezTo>
                      <a:pt x="34" y="43"/>
                      <a:pt x="25" y="25"/>
                      <a:pt x="25" y="17"/>
                    </a:cubicBezTo>
                    <a:cubicBezTo>
                      <a:pt x="24" y="9"/>
                      <a:pt x="31" y="1"/>
                      <a:pt x="40" y="1"/>
                    </a:cubicBezTo>
                    <a:close/>
                    <a:moveTo>
                      <a:pt x="27" y="151"/>
                    </a:moveTo>
                    <a:cubicBezTo>
                      <a:pt x="28" y="136"/>
                      <a:pt x="28" y="123"/>
                      <a:pt x="28" y="109"/>
                    </a:cubicBezTo>
                    <a:cubicBezTo>
                      <a:pt x="28" y="102"/>
                      <a:pt x="27" y="95"/>
                      <a:pt x="26" y="88"/>
                    </a:cubicBezTo>
                    <a:cubicBezTo>
                      <a:pt x="24" y="92"/>
                      <a:pt x="22" y="96"/>
                      <a:pt x="20" y="101"/>
                    </a:cubicBezTo>
                    <a:cubicBezTo>
                      <a:pt x="20" y="117"/>
                      <a:pt x="19" y="128"/>
                      <a:pt x="21" y="143"/>
                    </a:cubicBezTo>
                    <a:cubicBezTo>
                      <a:pt x="23" y="155"/>
                      <a:pt x="8" y="157"/>
                      <a:pt x="6" y="145"/>
                    </a:cubicBezTo>
                    <a:cubicBezTo>
                      <a:pt x="5" y="137"/>
                      <a:pt x="0" y="102"/>
                      <a:pt x="3" y="96"/>
                    </a:cubicBezTo>
                    <a:cubicBezTo>
                      <a:pt x="9" y="82"/>
                      <a:pt x="16" y="69"/>
                      <a:pt x="23" y="56"/>
                    </a:cubicBezTo>
                    <a:cubicBezTo>
                      <a:pt x="24" y="55"/>
                      <a:pt x="25" y="53"/>
                      <a:pt x="26" y="53"/>
                    </a:cubicBezTo>
                    <a:cubicBezTo>
                      <a:pt x="28" y="51"/>
                      <a:pt x="33" y="49"/>
                      <a:pt x="37" y="48"/>
                    </a:cubicBezTo>
                    <a:cubicBezTo>
                      <a:pt x="37" y="49"/>
                      <a:pt x="47" y="50"/>
                      <a:pt x="52" y="48"/>
                    </a:cubicBezTo>
                    <a:cubicBezTo>
                      <a:pt x="58" y="49"/>
                      <a:pt x="66" y="50"/>
                      <a:pt x="69" y="56"/>
                    </a:cubicBezTo>
                    <a:cubicBezTo>
                      <a:pt x="75" y="68"/>
                      <a:pt x="82" y="83"/>
                      <a:pt x="89" y="94"/>
                    </a:cubicBezTo>
                    <a:cubicBezTo>
                      <a:pt x="96" y="99"/>
                      <a:pt x="125" y="113"/>
                      <a:pt x="131" y="118"/>
                    </a:cubicBezTo>
                    <a:cubicBezTo>
                      <a:pt x="137" y="124"/>
                      <a:pt x="130" y="132"/>
                      <a:pt x="123" y="128"/>
                    </a:cubicBezTo>
                    <a:cubicBezTo>
                      <a:pt x="118" y="131"/>
                      <a:pt x="112" y="128"/>
                      <a:pt x="111" y="125"/>
                    </a:cubicBezTo>
                    <a:cubicBezTo>
                      <a:pt x="100" y="120"/>
                      <a:pt x="90" y="116"/>
                      <a:pt x="79" y="109"/>
                    </a:cubicBezTo>
                    <a:cubicBezTo>
                      <a:pt x="76" y="106"/>
                      <a:pt x="74" y="104"/>
                      <a:pt x="72" y="101"/>
                    </a:cubicBezTo>
                    <a:cubicBezTo>
                      <a:pt x="70" y="97"/>
                      <a:pt x="67" y="92"/>
                      <a:pt x="67" y="93"/>
                    </a:cubicBezTo>
                    <a:cubicBezTo>
                      <a:pt x="67" y="97"/>
                      <a:pt x="72" y="109"/>
                      <a:pt x="73" y="120"/>
                    </a:cubicBezTo>
                    <a:cubicBezTo>
                      <a:pt x="75" y="165"/>
                      <a:pt x="75" y="201"/>
                      <a:pt x="72" y="248"/>
                    </a:cubicBezTo>
                    <a:cubicBezTo>
                      <a:pt x="72" y="250"/>
                      <a:pt x="70" y="251"/>
                      <a:pt x="68" y="251"/>
                    </a:cubicBezTo>
                    <a:cubicBezTo>
                      <a:pt x="57" y="251"/>
                      <a:pt x="57" y="251"/>
                      <a:pt x="57" y="251"/>
                    </a:cubicBezTo>
                    <a:cubicBezTo>
                      <a:pt x="55" y="251"/>
                      <a:pt x="54" y="250"/>
                      <a:pt x="54" y="249"/>
                    </a:cubicBezTo>
                    <a:cubicBezTo>
                      <a:pt x="55" y="218"/>
                      <a:pt x="55" y="199"/>
                      <a:pt x="53" y="169"/>
                    </a:cubicBezTo>
                    <a:cubicBezTo>
                      <a:pt x="53" y="169"/>
                      <a:pt x="52" y="169"/>
                      <a:pt x="52" y="169"/>
                    </a:cubicBezTo>
                    <a:cubicBezTo>
                      <a:pt x="50" y="198"/>
                      <a:pt x="50" y="221"/>
                      <a:pt x="47" y="249"/>
                    </a:cubicBezTo>
                    <a:cubicBezTo>
                      <a:pt x="46" y="250"/>
                      <a:pt x="45" y="251"/>
                      <a:pt x="44" y="251"/>
                    </a:cubicBezTo>
                    <a:cubicBezTo>
                      <a:pt x="32" y="251"/>
                      <a:pt x="32" y="251"/>
                      <a:pt x="32" y="251"/>
                    </a:cubicBezTo>
                    <a:cubicBezTo>
                      <a:pt x="30" y="251"/>
                      <a:pt x="29" y="250"/>
                      <a:pt x="29" y="248"/>
                    </a:cubicBezTo>
                    <a:cubicBezTo>
                      <a:pt x="31" y="211"/>
                      <a:pt x="32" y="189"/>
                      <a:pt x="31" y="151"/>
                    </a:cubicBezTo>
                    <a:cubicBezTo>
                      <a:pt x="27" y="151"/>
                      <a:pt x="27" y="151"/>
                      <a:pt x="27" y="1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9"/>
              <p:cNvSpPr>
                <a:spLocks noEditPoints="1"/>
              </p:cNvSpPr>
              <p:nvPr/>
            </p:nvSpPr>
            <p:spPr bwMode="auto">
              <a:xfrm>
                <a:off x="5486400" y="4227513"/>
                <a:ext cx="314325" cy="669925"/>
              </a:xfrm>
              <a:custGeom>
                <a:avLst/>
                <a:gdLst/>
                <a:ahLst/>
                <a:cxnLst>
                  <a:cxn ang="0">
                    <a:pos x="69" y="1"/>
                  </a:cxn>
                  <a:cxn ang="0">
                    <a:pos x="53" y="15"/>
                  </a:cxn>
                  <a:cxn ang="0">
                    <a:pos x="65" y="42"/>
                  </a:cxn>
                  <a:cxn ang="0">
                    <a:pos x="85" y="17"/>
                  </a:cxn>
                  <a:cxn ang="0">
                    <a:pos x="69" y="1"/>
                  </a:cxn>
                  <a:cxn ang="0">
                    <a:pos x="89" y="134"/>
                  </a:cxn>
                  <a:cxn ang="0">
                    <a:pos x="90" y="88"/>
                  </a:cxn>
                  <a:cxn ang="0">
                    <a:pos x="90" y="85"/>
                  </a:cxn>
                  <a:cxn ang="0">
                    <a:pos x="92" y="88"/>
                  </a:cxn>
                  <a:cxn ang="0">
                    <a:pos x="99" y="98"/>
                  </a:cxn>
                  <a:cxn ang="0">
                    <a:pos x="89" y="134"/>
                  </a:cxn>
                  <a:cxn ang="0">
                    <a:pos x="0" y="111"/>
                  </a:cxn>
                  <a:cxn ang="0">
                    <a:pos x="28" y="94"/>
                  </a:cxn>
                  <a:cxn ang="0">
                    <a:pos x="46" y="56"/>
                  </a:cxn>
                  <a:cxn ang="0">
                    <a:pos x="46" y="55"/>
                  </a:cxn>
                  <a:cxn ang="0">
                    <a:pos x="58" y="48"/>
                  </a:cxn>
                  <a:cxn ang="0">
                    <a:pos x="54" y="72"/>
                  </a:cxn>
                  <a:cxn ang="0">
                    <a:pos x="61" y="52"/>
                  </a:cxn>
                  <a:cxn ang="0">
                    <a:pos x="64" y="52"/>
                  </a:cxn>
                  <a:cxn ang="0">
                    <a:pos x="60" y="76"/>
                  </a:cxn>
                  <a:cxn ang="0">
                    <a:pos x="74" y="47"/>
                  </a:cxn>
                  <a:cxn ang="0">
                    <a:pos x="90" y="53"/>
                  </a:cxn>
                  <a:cxn ang="0">
                    <a:pos x="92" y="56"/>
                  </a:cxn>
                  <a:cxn ang="0">
                    <a:pos x="92" y="56"/>
                  </a:cxn>
                  <a:cxn ang="0">
                    <a:pos x="117" y="96"/>
                  </a:cxn>
                  <a:cxn ang="0">
                    <a:pos x="101" y="143"/>
                  </a:cxn>
                  <a:cxn ang="0">
                    <a:pos x="89" y="147"/>
                  </a:cxn>
                  <a:cxn ang="0">
                    <a:pos x="89" y="151"/>
                  </a:cxn>
                  <a:cxn ang="0">
                    <a:pos x="86" y="151"/>
                  </a:cxn>
                  <a:cxn ang="0">
                    <a:pos x="86" y="151"/>
                  </a:cxn>
                  <a:cxn ang="0">
                    <a:pos x="85" y="248"/>
                  </a:cxn>
                  <a:cxn ang="0">
                    <a:pos x="82" y="251"/>
                  </a:cxn>
                  <a:cxn ang="0">
                    <a:pos x="71" y="251"/>
                  </a:cxn>
                  <a:cxn ang="0">
                    <a:pos x="68" y="249"/>
                  </a:cxn>
                  <a:cxn ang="0">
                    <a:pos x="63" y="183"/>
                  </a:cxn>
                  <a:cxn ang="0">
                    <a:pos x="62" y="183"/>
                  </a:cxn>
                  <a:cxn ang="0">
                    <a:pos x="55" y="249"/>
                  </a:cxn>
                  <a:cxn ang="0">
                    <a:pos x="53" y="251"/>
                  </a:cxn>
                  <a:cxn ang="0">
                    <a:pos x="41" y="251"/>
                  </a:cxn>
                  <a:cxn ang="0">
                    <a:pos x="38" y="248"/>
                  </a:cxn>
                  <a:cxn ang="0">
                    <a:pos x="43" y="151"/>
                  </a:cxn>
                  <a:cxn ang="0">
                    <a:pos x="39" y="151"/>
                  </a:cxn>
                  <a:cxn ang="0">
                    <a:pos x="41" y="106"/>
                  </a:cxn>
                  <a:cxn ang="0">
                    <a:pos x="38" y="108"/>
                  </a:cxn>
                  <a:cxn ang="0">
                    <a:pos x="10" y="123"/>
                  </a:cxn>
                  <a:cxn ang="0">
                    <a:pos x="0" y="111"/>
                  </a:cxn>
                </a:cxnLst>
                <a:rect l="0" t="0" r="r" b="b"/>
                <a:pathLst>
                  <a:path w="118" h="251">
                    <a:moveTo>
                      <a:pt x="69" y="1"/>
                    </a:moveTo>
                    <a:cubicBezTo>
                      <a:pt x="61" y="0"/>
                      <a:pt x="53" y="7"/>
                      <a:pt x="53" y="15"/>
                    </a:cubicBezTo>
                    <a:cubicBezTo>
                      <a:pt x="52" y="24"/>
                      <a:pt x="55" y="42"/>
                      <a:pt x="65" y="42"/>
                    </a:cubicBezTo>
                    <a:cubicBezTo>
                      <a:pt x="75" y="43"/>
                      <a:pt x="84" y="25"/>
                      <a:pt x="85" y="17"/>
                    </a:cubicBezTo>
                    <a:cubicBezTo>
                      <a:pt x="85" y="9"/>
                      <a:pt x="78" y="1"/>
                      <a:pt x="69" y="1"/>
                    </a:cubicBezTo>
                    <a:close/>
                    <a:moveTo>
                      <a:pt x="89" y="134"/>
                    </a:moveTo>
                    <a:cubicBezTo>
                      <a:pt x="89" y="119"/>
                      <a:pt x="90" y="104"/>
                      <a:pt x="90" y="88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5" y="91"/>
                      <a:pt x="97" y="94"/>
                      <a:pt x="99" y="98"/>
                    </a:cubicBezTo>
                    <a:cubicBezTo>
                      <a:pt x="96" y="112"/>
                      <a:pt x="94" y="121"/>
                      <a:pt x="89" y="134"/>
                    </a:cubicBezTo>
                    <a:close/>
                    <a:moveTo>
                      <a:pt x="0" y="111"/>
                    </a:moveTo>
                    <a:cubicBezTo>
                      <a:pt x="10" y="106"/>
                      <a:pt x="18" y="101"/>
                      <a:pt x="28" y="94"/>
                    </a:cubicBezTo>
                    <a:cubicBezTo>
                      <a:pt x="35" y="83"/>
                      <a:pt x="41" y="69"/>
                      <a:pt x="46" y="56"/>
                    </a:cubicBezTo>
                    <a:cubicBezTo>
                      <a:pt x="46" y="56"/>
                      <a:pt x="46" y="55"/>
                      <a:pt x="46" y="55"/>
                    </a:cubicBezTo>
                    <a:cubicBezTo>
                      <a:pt x="49" y="52"/>
                      <a:pt x="53" y="50"/>
                      <a:pt x="58" y="48"/>
                    </a:cubicBezTo>
                    <a:cubicBezTo>
                      <a:pt x="56" y="53"/>
                      <a:pt x="54" y="64"/>
                      <a:pt x="54" y="72"/>
                    </a:cubicBezTo>
                    <a:cubicBezTo>
                      <a:pt x="55" y="67"/>
                      <a:pt x="59" y="56"/>
                      <a:pt x="61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9"/>
                      <a:pt x="60" y="68"/>
                      <a:pt x="60" y="76"/>
                    </a:cubicBezTo>
                    <a:cubicBezTo>
                      <a:pt x="64" y="64"/>
                      <a:pt x="69" y="54"/>
                      <a:pt x="74" y="47"/>
                    </a:cubicBezTo>
                    <a:cubicBezTo>
                      <a:pt x="78" y="48"/>
                      <a:pt x="88" y="51"/>
                      <a:pt x="90" y="53"/>
                    </a:cubicBezTo>
                    <a:cubicBezTo>
                      <a:pt x="92" y="54"/>
                      <a:pt x="92" y="55"/>
                      <a:pt x="92" y="56"/>
                    </a:cubicBezTo>
                    <a:cubicBezTo>
                      <a:pt x="92" y="56"/>
                      <a:pt x="92" y="56"/>
                      <a:pt x="92" y="56"/>
                    </a:cubicBezTo>
                    <a:cubicBezTo>
                      <a:pt x="98" y="63"/>
                      <a:pt x="116" y="88"/>
                      <a:pt x="117" y="96"/>
                    </a:cubicBezTo>
                    <a:cubicBezTo>
                      <a:pt x="118" y="103"/>
                      <a:pt x="105" y="135"/>
                      <a:pt x="101" y="143"/>
                    </a:cubicBezTo>
                    <a:cubicBezTo>
                      <a:pt x="99" y="150"/>
                      <a:pt x="92" y="150"/>
                      <a:pt x="89" y="147"/>
                    </a:cubicBezTo>
                    <a:cubicBezTo>
                      <a:pt x="89" y="148"/>
                      <a:pt x="89" y="150"/>
                      <a:pt x="89" y="151"/>
                    </a:cubicBezTo>
                    <a:cubicBezTo>
                      <a:pt x="86" y="151"/>
                      <a:pt x="86" y="151"/>
                      <a:pt x="86" y="151"/>
                    </a:cubicBezTo>
                    <a:cubicBezTo>
                      <a:pt x="86" y="151"/>
                      <a:pt x="86" y="151"/>
                      <a:pt x="86" y="151"/>
                    </a:cubicBezTo>
                    <a:cubicBezTo>
                      <a:pt x="84" y="180"/>
                      <a:pt x="86" y="218"/>
                      <a:pt x="85" y="248"/>
                    </a:cubicBezTo>
                    <a:cubicBezTo>
                      <a:pt x="85" y="250"/>
                      <a:pt x="84" y="251"/>
                      <a:pt x="82" y="251"/>
                    </a:cubicBezTo>
                    <a:cubicBezTo>
                      <a:pt x="71" y="251"/>
                      <a:pt x="71" y="251"/>
                      <a:pt x="71" y="251"/>
                    </a:cubicBezTo>
                    <a:cubicBezTo>
                      <a:pt x="69" y="251"/>
                      <a:pt x="68" y="250"/>
                      <a:pt x="68" y="249"/>
                    </a:cubicBezTo>
                    <a:cubicBezTo>
                      <a:pt x="66" y="230"/>
                      <a:pt x="64" y="206"/>
                      <a:pt x="63" y="183"/>
                    </a:cubicBezTo>
                    <a:cubicBezTo>
                      <a:pt x="63" y="182"/>
                      <a:pt x="62" y="183"/>
                      <a:pt x="62" y="183"/>
                    </a:cubicBezTo>
                    <a:cubicBezTo>
                      <a:pt x="59" y="205"/>
                      <a:pt x="57" y="227"/>
                      <a:pt x="55" y="249"/>
                    </a:cubicBezTo>
                    <a:cubicBezTo>
                      <a:pt x="55" y="250"/>
                      <a:pt x="54" y="251"/>
                      <a:pt x="53" y="251"/>
                    </a:cubicBezTo>
                    <a:cubicBezTo>
                      <a:pt x="41" y="251"/>
                      <a:pt x="41" y="251"/>
                      <a:pt x="41" y="251"/>
                    </a:cubicBezTo>
                    <a:cubicBezTo>
                      <a:pt x="39" y="251"/>
                      <a:pt x="38" y="250"/>
                      <a:pt x="38" y="248"/>
                    </a:cubicBezTo>
                    <a:cubicBezTo>
                      <a:pt x="43" y="151"/>
                      <a:pt x="43" y="151"/>
                      <a:pt x="43" y="151"/>
                    </a:cubicBezTo>
                    <a:cubicBezTo>
                      <a:pt x="42" y="151"/>
                      <a:pt x="40" y="151"/>
                      <a:pt x="39" y="151"/>
                    </a:cubicBezTo>
                    <a:cubicBezTo>
                      <a:pt x="39" y="144"/>
                      <a:pt x="40" y="125"/>
                      <a:pt x="41" y="106"/>
                    </a:cubicBezTo>
                    <a:cubicBezTo>
                      <a:pt x="40" y="106"/>
                      <a:pt x="39" y="107"/>
                      <a:pt x="38" y="108"/>
                    </a:cubicBezTo>
                    <a:cubicBezTo>
                      <a:pt x="28" y="116"/>
                      <a:pt x="21" y="119"/>
                      <a:pt x="10" y="123"/>
                    </a:cubicBezTo>
                    <a:cubicBezTo>
                      <a:pt x="10" y="117"/>
                      <a:pt x="5" y="114"/>
                      <a:pt x="0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199"/>
            <p:cNvGrpSpPr>
              <a:grpSpLocks noChangeAspect="1"/>
            </p:cNvGrpSpPr>
            <p:nvPr/>
          </p:nvGrpSpPr>
          <p:grpSpPr>
            <a:xfrm>
              <a:off x="586342" y="4698376"/>
              <a:ext cx="621303" cy="601098"/>
              <a:chOff x="1625600" y="1985963"/>
              <a:chExt cx="3124200" cy="3022600"/>
            </a:xfrm>
            <a:grpFill/>
          </p:grpSpPr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2701925" y="1985963"/>
                <a:ext cx="588963" cy="588962"/>
              </a:xfrm>
              <a:custGeom>
                <a:avLst/>
                <a:gdLst/>
                <a:ahLst/>
                <a:cxnLst>
                  <a:cxn ang="0">
                    <a:pos x="132" y="22"/>
                  </a:cxn>
                  <a:cxn ang="0">
                    <a:pos x="76" y="1"/>
                  </a:cxn>
                  <a:cxn ang="0">
                    <a:pos x="21" y="25"/>
                  </a:cxn>
                  <a:cxn ang="0">
                    <a:pos x="0" y="81"/>
                  </a:cxn>
                  <a:cxn ang="0">
                    <a:pos x="25" y="135"/>
                  </a:cxn>
                  <a:cxn ang="0">
                    <a:pos x="81" y="157"/>
                  </a:cxn>
                  <a:cxn ang="0">
                    <a:pos x="135" y="132"/>
                  </a:cxn>
                  <a:cxn ang="0">
                    <a:pos x="156" y="76"/>
                  </a:cxn>
                  <a:cxn ang="0">
                    <a:pos x="132" y="22"/>
                  </a:cxn>
                </a:cxnLst>
                <a:rect l="0" t="0" r="r" b="b"/>
                <a:pathLst>
                  <a:path w="157" h="157">
                    <a:moveTo>
                      <a:pt x="132" y="22"/>
                    </a:moveTo>
                    <a:cubicBezTo>
                      <a:pt x="116" y="7"/>
                      <a:pt x="97" y="0"/>
                      <a:pt x="76" y="1"/>
                    </a:cubicBezTo>
                    <a:cubicBezTo>
                      <a:pt x="54" y="2"/>
                      <a:pt x="36" y="10"/>
                      <a:pt x="21" y="25"/>
                    </a:cubicBezTo>
                    <a:cubicBezTo>
                      <a:pt x="7" y="41"/>
                      <a:pt x="0" y="60"/>
                      <a:pt x="0" y="81"/>
                    </a:cubicBezTo>
                    <a:cubicBezTo>
                      <a:pt x="1" y="103"/>
                      <a:pt x="9" y="121"/>
                      <a:pt x="25" y="135"/>
                    </a:cubicBezTo>
                    <a:cubicBezTo>
                      <a:pt x="40" y="150"/>
                      <a:pt x="59" y="157"/>
                      <a:pt x="81" y="157"/>
                    </a:cubicBezTo>
                    <a:cubicBezTo>
                      <a:pt x="102" y="156"/>
                      <a:pt x="120" y="148"/>
                      <a:pt x="135" y="132"/>
                    </a:cubicBezTo>
                    <a:cubicBezTo>
                      <a:pt x="150" y="117"/>
                      <a:pt x="157" y="98"/>
                      <a:pt x="156" y="76"/>
                    </a:cubicBezTo>
                    <a:cubicBezTo>
                      <a:pt x="155" y="55"/>
                      <a:pt x="147" y="37"/>
                      <a:pt x="13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2120900" y="2541588"/>
                <a:ext cx="1519238" cy="2466975"/>
              </a:xfrm>
              <a:custGeom>
                <a:avLst/>
                <a:gdLst/>
                <a:ahLst/>
                <a:cxnLst>
                  <a:cxn ang="0">
                    <a:pos x="388" y="150"/>
                  </a:cxn>
                  <a:cxn ang="0">
                    <a:pos x="369" y="142"/>
                  </a:cxn>
                  <a:cxn ang="0">
                    <a:pos x="278" y="138"/>
                  </a:cxn>
                  <a:cxn ang="0">
                    <a:pos x="227" y="137"/>
                  </a:cxn>
                  <a:cxn ang="0">
                    <a:pos x="238" y="85"/>
                  </a:cxn>
                  <a:cxn ang="0">
                    <a:pos x="219" y="27"/>
                  </a:cxn>
                  <a:cxn ang="0">
                    <a:pos x="147" y="4"/>
                  </a:cxn>
                  <a:cxn ang="0">
                    <a:pos x="85" y="31"/>
                  </a:cxn>
                  <a:cxn ang="0">
                    <a:pos x="73" y="54"/>
                  </a:cxn>
                  <a:cxn ang="0">
                    <a:pos x="69" y="65"/>
                  </a:cxn>
                  <a:cxn ang="0">
                    <a:pos x="9" y="318"/>
                  </a:cxn>
                  <a:cxn ang="0">
                    <a:pos x="31" y="395"/>
                  </a:cxn>
                  <a:cxn ang="0">
                    <a:pos x="68" y="407"/>
                  </a:cxn>
                  <a:cxn ang="0">
                    <a:pos x="217" y="416"/>
                  </a:cxn>
                  <a:cxn ang="0">
                    <a:pos x="170" y="487"/>
                  </a:cxn>
                  <a:cxn ang="0">
                    <a:pos x="116" y="572"/>
                  </a:cxn>
                  <a:cxn ang="0">
                    <a:pos x="112" y="598"/>
                  </a:cxn>
                  <a:cxn ang="0">
                    <a:pos x="134" y="630"/>
                  </a:cxn>
                  <a:cxn ang="0">
                    <a:pos x="174" y="634"/>
                  </a:cxn>
                  <a:cxn ang="0">
                    <a:pos x="192" y="623"/>
                  </a:cxn>
                  <a:cxn ang="0">
                    <a:pos x="229" y="568"/>
                  </a:cxn>
                  <a:cxn ang="0">
                    <a:pos x="221" y="606"/>
                  </a:cxn>
                  <a:cxn ang="0">
                    <a:pos x="227" y="632"/>
                  </a:cxn>
                  <a:cxn ang="0">
                    <a:pos x="261" y="654"/>
                  </a:cxn>
                  <a:cxn ang="0">
                    <a:pos x="303" y="644"/>
                  </a:cxn>
                  <a:cxn ang="0">
                    <a:pos x="316" y="627"/>
                  </a:cxn>
                  <a:cxn ang="0">
                    <a:pos x="341" y="534"/>
                  </a:cxn>
                  <a:cxn ang="0">
                    <a:pos x="372" y="392"/>
                  </a:cxn>
                  <a:cxn ang="0">
                    <a:pos x="346" y="332"/>
                  </a:cxn>
                  <a:cxn ang="0">
                    <a:pos x="324" y="323"/>
                  </a:cxn>
                  <a:cxn ang="0">
                    <a:pos x="313" y="321"/>
                  </a:cxn>
                  <a:cxn ang="0">
                    <a:pos x="184" y="312"/>
                  </a:cxn>
                  <a:cxn ang="0">
                    <a:pos x="206" y="224"/>
                  </a:cxn>
                  <a:cxn ang="0">
                    <a:pos x="268" y="226"/>
                  </a:cxn>
                  <a:cxn ang="0">
                    <a:pos x="365" y="227"/>
                  </a:cxn>
                  <a:cxn ang="0">
                    <a:pos x="388" y="217"/>
                  </a:cxn>
                  <a:cxn ang="0">
                    <a:pos x="403" y="184"/>
                  </a:cxn>
                  <a:cxn ang="0">
                    <a:pos x="388" y="150"/>
                  </a:cxn>
                </a:cxnLst>
                <a:rect l="0" t="0" r="r" b="b"/>
                <a:pathLst>
                  <a:path w="405" h="658">
                    <a:moveTo>
                      <a:pt x="388" y="150"/>
                    </a:moveTo>
                    <a:cubicBezTo>
                      <a:pt x="382" y="146"/>
                      <a:pt x="376" y="143"/>
                      <a:pt x="369" y="142"/>
                    </a:cubicBezTo>
                    <a:cubicBezTo>
                      <a:pt x="341" y="140"/>
                      <a:pt x="311" y="139"/>
                      <a:pt x="278" y="138"/>
                    </a:cubicBezTo>
                    <a:cubicBezTo>
                      <a:pt x="259" y="138"/>
                      <a:pt x="243" y="137"/>
                      <a:pt x="227" y="137"/>
                    </a:cubicBezTo>
                    <a:cubicBezTo>
                      <a:pt x="232" y="115"/>
                      <a:pt x="236" y="98"/>
                      <a:pt x="238" y="85"/>
                    </a:cubicBezTo>
                    <a:cubicBezTo>
                      <a:pt x="243" y="59"/>
                      <a:pt x="236" y="40"/>
                      <a:pt x="219" y="27"/>
                    </a:cubicBezTo>
                    <a:cubicBezTo>
                      <a:pt x="205" y="17"/>
                      <a:pt x="181" y="9"/>
                      <a:pt x="147" y="4"/>
                    </a:cubicBezTo>
                    <a:cubicBezTo>
                      <a:pt x="122" y="0"/>
                      <a:pt x="101" y="9"/>
                      <a:pt x="85" y="31"/>
                    </a:cubicBezTo>
                    <a:cubicBezTo>
                      <a:pt x="80" y="38"/>
                      <a:pt x="76" y="45"/>
                      <a:pt x="73" y="54"/>
                    </a:cubicBezTo>
                    <a:cubicBezTo>
                      <a:pt x="71" y="58"/>
                      <a:pt x="70" y="62"/>
                      <a:pt x="69" y="65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0" y="354"/>
                      <a:pt x="8" y="379"/>
                      <a:pt x="31" y="395"/>
                    </a:cubicBezTo>
                    <a:cubicBezTo>
                      <a:pt x="42" y="403"/>
                      <a:pt x="55" y="407"/>
                      <a:pt x="68" y="407"/>
                    </a:cubicBezTo>
                    <a:cubicBezTo>
                      <a:pt x="217" y="416"/>
                      <a:pt x="217" y="416"/>
                      <a:pt x="217" y="416"/>
                    </a:cubicBezTo>
                    <a:cubicBezTo>
                      <a:pt x="170" y="487"/>
                      <a:pt x="170" y="487"/>
                      <a:pt x="170" y="487"/>
                    </a:cubicBezTo>
                    <a:cubicBezTo>
                      <a:pt x="136" y="538"/>
                      <a:pt x="118" y="566"/>
                      <a:pt x="116" y="572"/>
                    </a:cubicBezTo>
                    <a:cubicBezTo>
                      <a:pt x="112" y="582"/>
                      <a:pt x="110" y="590"/>
                      <a:pt x="112" y="598"/>
                    </a:cubicBezTo>
                    <a:cubicBezTo>
                      <a:pt x="114" y="610"/>
                      <a:pt x="121" y="620"/>
                      <a:pt x="134" y="630"/>
                    </a:cubicBezTo>
                    <a:cubicBezTo>
                      <a:pt x="146" y="639"/>
                      <a:pt x="159" y="640"/>
                      <a:pt x="174" y="634"/>
                    </a:cubicBezTo>
                    <a:cubicBezTo>
                      <a:pt x="181" y="631"/>
                      <a:pt x="187" y="627"/>
                      <a:pt x="192" y="623"/>
                    </a:cubicBezTo>
                    <a:cubicBezTo>
                      <a:pt x="204" y="606"/>
                      <a:pt x="216" y="587"/>
                      <a:pt x="229" y="568"/>
                    </a:cubicBezTo>
                    <a:cubicBezTo>
                      <a:pt x="224" y="589"/>
                      <a:pt x="221" y="602"/>
                      <a:pt x="221" y="606"/>
                    </a:cubicBezTo>
                    <a:cubicBezTo>
                      <a:pt x="221" y="616"/>
                      <a:pt x="223" y="625"/>
                      <a:pt x="227" y="632"/>
                    </a:cubicBezTo>
                    <a:cubicBezTo>
                      <a:pt x="233" y="642"/>
                      <a:pt x="244" y="649"/>
                      <a:pt x="261" y="654"/>
                    </a:cubicBezTo>
                    <a:cubicBezTo>
                      <a:pt x="276" y="658"/>
                      <a:pt x="290" y="655"/>
                      <a:pt x="303" y="644"/>
                    </a:cubicBezTo>
                    <a:cubicBezTo>
                      <a:pt x="309" y="639"/>
                      <a:pt x="313" y="633"/>
                      <a:pt x="316" y="627"/>
                    </a:cubicBezTo>
                    <a:cubicBezTo>
                      <a:pt x="324" y="599"/>
                      <a:pt x="332" y="568"/>
                      <a:pt x="341" y="534"/>
                    </a:cubicBezTo>
                    <a:cubicBezTo>
                      <a:pt x="358" y="466"/>
                      <a:pt x="368" y="419"/>
                      <a:pt x="372" y="392"/>
                    </a:cubicBezTo>
                    <a:cubicBezTo>
                      <a:pt x="376" y="365"/>
                      <a:pt x="367" y="345"/>
                      <a:pt x="346" y="332"/>
                    </a:cubicBezTo>
                    <a:cubicBezTo>
                      <a:pt x="339" y="328"/>
                      <a:pt x="332" y="325"/>
                      <a:pt x="324" y="323"/>
                    </a:cubicBezTo>
                    <a:cubicBezTo>
                      <a:pt x="313" y="321"/>
                      <a:pt x="313" y="321"/>
                      <a:pt x="313" y="321"/>
                    </a:cubicBezTo>
                    <a:cubicBezTo>
                      <a:pt x="184" y="312"/>
                      <a:pt x="184" y="312"/>
                      <a:pt x="184" y="312"/>
                    </a:cubicBezTo>
                    <a:cubicBezTo>
                      <a:pt x="192" y="279"/>
                      <a:pt x="200" y="250"/>
                      <a:pt x="206" y="224"/>
                    </a:cubicBezTo>
                    <a:cubicBezTo>
                      <a:pt x="268" y="226"/>
                      <a:pt x="268" y="226"/>
                      <a:pt x="268" y="226"/>
                    </a:cubicBezTo>
                    <a:cubicBezTo>
                      <a:pt x="327" y="227"/>
                      <a:pt x="359" y="228"/>
                      <a:pt x="365" y="227"/>
                    </a:cubicBezTo>
                    <a:cubicBezTo>
                      <a:pt x="375" y="225"/>
                      <a:pt x="383" y="222"/>
                      <a:pt x="388" y="217"/>
                    </a:cubicBezTo>
                    <a:cubicBezTo>
                      <a:pt x="397" y="210"/>
                      <a:pt x="402" y="199"/>
                      <a:pt x="403" y="184"/>
                    </a:cubicBezTo>
                    <a:cubicBezTo>
                      <a:pt x="405" y="170"/>
                      <a:pt x="400" y="158"/>
                      <a:pt x="388" y="15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625600" y="2867025"/>
                <a:ext cx="1031875" cy="2036762"/>
              </a:xfrm>
              <a:custGeom>
                <a:avLst/>
                <a:gdLst/>
                <a:ahLst/>
                <a:cxnLst>
                  <a:cxn ang="0">
                    <a:pos x="388" y="1023"/>
                  </a:cxn>
                  <a:cxn ang="0">
                    <a:pos x="388" y="832"/>
                  </a:cxn>
                  <a:cxn ang="0">
                    <a:pos x="650" y="832"/>
                  </a:cxn>
                  <a:cxn ang="0">
                    <a:pos x="650" y="707"/>
                  </a:cxn>
                  <a:cxn ang="0">
                    <a:pos x="116" y="707"/>
                  </a:cxn>
                  <a:cxn ang="0">
                    <a:pos x="116" y="534"/>
                  </a:cxn>
                  <a:cxn ang="0">
                    <a:pos x="159" y="534"/>
                  </a:cxn>
                  <a:cxn ang="0">
                    <a:pos x="159" y="0"/>
                  </a:cxn>
                  <a:cxn ang="0">
                    <a:pos x="0" y="0"/>
                  </a:cxn>
                  <a:cxn ang="0">
                    <a:pos x="0" y="534"/>
                  </a:cxn>
                  <a:cxn ang="0">
                    <a:pos x="48" y="534"/>
                  </a:cxn>
                  <a:cxn ang="0">
                    <a:pos x="48" y="707"/>
                  </a:cxn>
                  <a:cxn ang="0">
                    <a:pos x="29" y="707"/>
                  </a:cxn>
                  <a:cxn ang="0">
                    <a:pos x="29" y="832"/>
                  </a:cxn>
                  <a:cxn ang="0">
                    <a:pos x="244" y="832"/>
                  </a:cxn>
                  <a:cxn ang="0">
                    <a:pos x="244" y="1023"/>
                  </a:cxn>
                  <a:cxn ang="0">
                    <a:pos x="274" y="1023"/>
                  </a:cxn>
                  <a:cxn ang="0">
                    <a:pos x="274" y="1174"/>
                  </a:cxn>
                  <a:cxn ang="0">
                    <a:pos x="76" y="1174"/>
                  </a:cxn>
                  <a:cxn ang="0">
                    <a:pos x="76" y="1233"/>
                  </a:cxn>
                  <a:cxn ang="0">
                    <a:pos x="274" y="1233"/>
                  </a:cxn>
                  <a:cxn ang="0">
                    <a:pos x="274" y="1283"/>
                  </a:cxn>
                  <a:cxn ang="0">
                    <a:pos x="355" y="1283"/>
                  </a:cxn>
                  <a:cxn ang="0">
                    <a:pos x="355" y="1233"/>
                  </a:cxn>
                  <a:cxn ang="0">
                    <a:pos x="563" y="1233"/>
                  </a:cxn>
                  <a:cxn ang="0">
                    <a:pos x="563" y="1174"/>
                  </a:cxn>
                  <a:cxn ang="0">
                    <a:pos x="355" y="1174"/>
                  </a:cxn>
                  <a:cxn ang="0">
                    <a:pos x="355" y="1023"/>
                  </a:cxn>
                  <a:cxn ang="0">
                    <a:pos x="388" y="1023"/>
                  </a:cxn>
                </a:cxnLst>
                <a:rect l="0" t="0" r="r" b="b"/>
                <a:pathLst>
                  <a:path w="650" h="1283">
                    <a:moveTo>
                      <a:pt x="388" y="1023"/>
                    </a:moveTo>
                    <a:lnTo>
                      <a:pt x="388" y="832"/>
                    </a:lnTo>
                    <a:lnTo>
                      <a:pt x="650" y="832"/>
                    </a:lnTo>
                    <a:lnTo>
                      <a:pt x="650" y="707"/>
                    </a:lnTo>
                    <a:lnTo>
                      <a:pt x="116" y="707"/>
                    </a:lnTo>
                    <a:lnTo>
                      <a:pt x="116" y="534"/>
                    </a:lnTo>
                    <a:lnTo>
                      <a:pt x="159" y="534"/>
                    </a:lnTo>
                    <a:lnTo>
                      <a:pt x="159" y="0"/>
                    </a:lnTo>
                    <a:lnTo>
                      <a:pt x="0" y="0"/>
                    </a:lnTo>
                    <a:lnTo>
                      <a:pt x="0" y="534"/>
                    </a:lnTo>
                    <a:lnTo>
                      <a:pt x="48" y="534"/>
                    </a:lnTo>
                    <a:lnTo>
                      <a:pt x="48" y="707"/>
                    </a:lnTo>
                    <a:lnTo>
                      <a:pt x="29" y="707"/>
                    </a:lnTo>
                    <a:lnTo>
                      <a:pt x="29" y="832"/>
                    </a:lnTo>
                    <a:lnTo>
                      <a:pt x="244" y="832"/>
                    </a:lnTo>
                    <a:lnTo>
                      <a:pt x="244" y="1023"/>
                    </a:lnTo>
                    <a:lnTo>
                      <a:pt x="274" y="1023"/>
                    </a:lnTo>
                    <a:lnTo>
                      <a:pt x="274" y="1174"/>
                    </a:lnTo>
                    <a:lnTo>
                      <a:pt x="76" y="1174"/>
                    </a:lnTo>
                    <a:lnTo>
                      <a:pt x="76" y="1233"/>
                    </a:lnTo>
                    <a:lnTo>
                      <a:pt x="274" y="1233"/>
                    </a:lnTo>
                    <a:lnTo>
                      <a:pt x="274" y="1283"/>
                    </a:lnTo>
                    <a:lnTo>
                      <a:pt x="355" y="1283"/>
                    </a:lnTo>
                    <a:lnTo>
                      <a:pt x="355" y="1233"/>
                    </a:lnTo>
                    <a:lnTo>
                      <a:pt x="563" y="1233"/>
                    </a:lnTo>
                    <a:lnTo>
                      <a:pt x="563" y="1174"/>
                    </a:lnTo>
                    <a:lnTo>
                      <a:pt x="355" y="1174"/>
                    </a:lnTo>
                    <a:lnTo>
                      <a:pt x="355" y="1023"/>
                    </a:lnTo>
                    <a:lnTo>
                      <a:pt x="388" y="10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1735138" y="4824413"/>
                <a:ext cx="138113" cy="139700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37" y="19"/>
                  </a:cxn>
                  <a:cxn ang="0">
                    <a:pos x="32" y="5"/>
                  </a:cxn>
                  <a:cxn ang="0">
                    <a:pos x="19" y="0"/>
                  </a:cxn>
                  <a:cxn ang="0">
                    <a:pos x="5" y="5"/>
                  </a:cxn>
                  <a:cxn ang="0">
                    <a:pos x="0" y="19"/>
                  </a:cxn>
                  <a:cxn ang="0">
                    <a:pos x="5" y="32"/>
                  </a:cxn>
                  <a:cxn ang="0">
                    <a:pos x="19" y="37"/>
                  </a:cxn>
                  <a:cxn ang="0">
                    <a:pos x="32" y="32"/>
                  </a:cxn>
                </a:cxnLst>
                <a:rect l="0" t="0" r="r" b="b"/>
                <a:pathLst>
                  <a:path w="37" h="37">
                    <a:moveTo>
                      <a:pt x="32" y="32"/>
                    </a:move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3"/>
                      <a:pt x="35" y="9"/>
                      <a:pt x="32" y="5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2" y="9"/>
                      <a:pt x="0" y="13"/>
                      <a:pt x="0" y="19"/>
                    </a:cubicBezTo>
                    <a:cubicBezTo>
                      <a:pt x="0" y="24"/>
                      <a:pt x="2" y="28"/>
                      <a:pt x="5" y="32"/>
                    </a:cubicBezTo>
                    <a:cubicBezTo>
                      <a:pt x="9" y="35"/>
                      <a:pt x="14" y="37"/>
                      <a:pt x="19" y="37"/>
                    </a:cubicBezTo>
                    <a:cubicBezTo>
                      <a:pt x="24" y="37"/>
                      <a:pt x="28" y="35"/>
                      <a:pt x="32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387600" y="4824413"/>
                <a:ext cx="138113" cy="139700"/>
              </a:xfrm>
              <a:custGeom>
                <a:avLst/>
                <a:gdLst/>
                <a:ahLst/>
                <a:cxnLst>
                  <a:cxn ang="0">
                    <a:pos x="31" y="32"/>
                  </a:cxn>
                  <a:cxn ang="0">
                    <a:pos x="37" y="19"/>
                  </a:cxn>
                  <a:cxn ang="0">
                    <a:pos x="31" y="5"/>
                  </a:cxn>
                  <a:cxn ang="0">
                    <a:pos x="18" y="0"/>
                  </a:cxn>
                  <a:cxn ang="0">
                    <a:pos x="5" y="5"/>
                  </a:cxn>
                  <a:cxn ang="0">
                    <a:pos x="0" y="19"/>
                  </a:cxn>
                  <a:cxn ang="0">
                    <a:pos x="5" y="32"/>
                  </a:cxn>
                  <a:cxn ang="0">
                    <a:pos x="18" y="37"/>
                  </a:cxn>
                  <a:cxn ang="0">
                    <a:pos x="31" y="32"/>
                  </a:cxn>
                </a:cxnLst>
                <a:rect l="0" t="0" r="r" b="b"/>
                <a:pathLst>
                  <a:path w="37" h="37">
                    <a:moveTo>
                      <a:pt x="31" y="32"/>
                    </a:moveTo>
                    <a:cubicBezTo>
                      <a:pt x="35" y="28"/>
                      <a:pt x="37" y="24"/>
                      <a:pt x="37" y="19"/>
                    </a:cubicBezTo>
                    <a:cubicBezTo>
                      <a:pt x="37" y="13"/>
                      <a:pt x="35" y="9"/>
                      <a:pt x="31" y="5"/>
                    </a:cubicBezTo>
                    <a:cubicBezTo>
                      <a:pt x="28" y="2"/>
                      <a:pt x="23" y="0"/>
                      <a:pt x="18" y="0"/>
                    </a:cubicBezTo>
                    <a:cubicBezTo>
                      <a:pt x="13" y="0"/>
                      <a:pt x="9" y="2"/>
                      <a:pt x="5" y="5"/>
                    </a:cubicBezTo>
                    <a:cubicBezTo>
                      <a:pt x="2" y="9"/>
                      <a:pt x="0" y="13"/>
                      <a:pt x="0" y="19"/>
                    </a:cubicBezTo>
                    <a:cubicBezTo>
                      <a:pt x="0" y="24"/>
                      <a:pt x="2" y="28"/>
                      <a:pt x="5" y="32"/>
                    </a:cubicBezTo>
                    <a:cubicBezTo>
                      <a:pt x="9" y="35"/>
                      <a:pt x="13" y="37"/>
                      <a:pt x="18" y="37"/>
                    </a:cubicBezTo>
                    <a:cubicBezTo>
                      <a:pt x="23" y="37"/>
                      <a:pt x="28" y="35"/>
                      <a:pt x="31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3444875" y="2087563"/>
                <a:ext cx="1109663" cy="1319212"/>
              </a:xfrm>
              <a:custGeom>
                <a:avLst/>
                <a:gdLst/>
                <a:ahLst/>
                <a:cxnLst>
                  <a:cxn ang="0">
                    <a:pos x="600" y="0"/>
                  </a:cxn>
                  <a:cxn ang="0">
                    <a:pos x="510" y="654"/>
                  </a:cxn>
                  <a:cxn ang="0">
                    <a:pos x="565" y="664"/>
                  </a:cxn>
                  <a:cxn ang="0">
                    <a:pos x="565" y="758"/>
                  </a:cxn>
                  <a:cxn ang="0">
                    <a:pos x="0" y="758"/>
                  </a:cxn>
                  <a:cxn ang="0">
                    <a:pos x="0" y="817"/>
                  </a:cxn>
                  <a:cxn ang="0">
                    <a:pos x="565" y="817"/>
                  </a:cxn>
                  <a:cxn ang="0">
                    <a:pos x="565" y="831"/>
                  </a:cxn>
                  <a:cxn ang="0">
                    <a:pos x="624" y="831"/>
                  </a:cxn>
                  <a:cxn ang="0">
                    <a:pos x="624" y="583"/>
                  </a:cxn>
                  <a:cxn ang="0">
                    <a:pos x="699" y="14"/>
                  </a:cxn>
                  <a:cxn ang="0">
                    <a:pos x="600" y="0"/>
                  </a:cxn>
                </a:cxnLst>
                <a:rect l="0" t="0" r="r" b="b"/>
                <a:pathLst>
                  <a:path w="699" h="831">
                    <a:moveTo>
                      <a:pt x="600" y="0"/>
                    </a:moveTo>
                    <a:lnTo>
                      <a:pt x="510" y="654"/>
                    </a:lnTo>
                    <a:lnTo>
                      <a:pt x="565" y="664"/>
                    </a:lnTo>
                    <a:lnTo>
                      <a:pt x="565" y="758"/>
                    </a:lnTo>
                    <a:lnTo>
                      <a:pt x="0" y="758"/>
                    </a:lnTo>
                    <a:lnTo>
                      <a:pt x="0" y="817"/>
                    </a:lnTo>
                    <a:lnTo>
                      <a:pt x="565" y="817"/>
                    </a:lnTo>
                    <a:lnTo>
                      <a:pt x="565" y="831"/>
                    </a:lnTo>
                    <a:lnTo>
                      <a:pt x="624" y="831"/>
                    </a:lnTo>
                    <a:lnTo>
                      <a:pt x="624" y="583"/>
                    </a:lnTo>
                    <a:lnTo>
                      <a:pt x="699" y="14"/>
                    </a:lnTo>
                    <a:lnTo>
                      <a:pt x="6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3070225" y="3384550"/>
                <a:ext cx="1679575" cy="1568450"/>
              </a:xfrm>
              <a:custGeom>
                <a:avLst/>
                <a:gdLst/>
                <a:ahLst/>
                <a:cxnLst>
                  <a:cxn ang="0">
                    <a:pos x="1058" y="130"/>
                  </a:cxn>
                  <a:cxn ang="0">
                    <a:pos x="1058" y="0"/>
                  </a:cxn>
                  <a:cxn ang="0">
                    <a:pos x="0" y="0"/>
                  </a:cxn>
                  <a:cxn ang="0">
                    <a:pos x="0" y="130"/>
                  </a:cxn>
                  <a:cxn ang="0">
                    <a:pos x="605" y="130"/>
                  </a:cxn>
                  <a:cxn ang="0">
                    <a:pos x="605" y="912"/>
                  </a:cxn>
                  <a:cxn ang="0">
                    <a:pos x="295" y="912"/>
                  </a:cxn>
                  <a:cxn ang="0">
                    <a:pos x="295" y="988"/>
                  </a:cxn>
                  <a:cxn ang="0">
                    <a:pos x="605" y="988"/>
                  </a:cxn>
                  <a:cxn ang="0">
                    <a:pos x="605" y="988"/>
                  </a:cxn>
                  <a:cxn ang="0">
                    <a:pos x="874" y="988"/>
                  </a:cxn>
                  <a:cxn ang="0">
                    <a:pos x="874" y="988"/>
                  </a:cxn>
                  <a:cxn ang="0">
                    <a:pos x="954" y="988"/>
                  </a:cxn>
                  <a:cxn ang="0">
                    <a:pos x="954" y="912"/>
                  </a:cxn>
                  <a:cxn ang="0">
                    <a:pos x="874" y="912"/>
                  </a:cxn>
                  <a:cxn ang="0">
                    <a:pos x="874" y="130"/>
                  </a:cxn>
                  <a:cxn ang="0">
                    <a:pos x="1058" y="130"/>
                  </a:cxn>
                </a:cxnLst>
                <a:rect l="0" t="0" r="r" b="b"/>
                <a:pathLst>
                  <a:path w="1058" h="988">
                    <a:moveTo>
                      <a:pt x="1058" y="130"/>
                    </a:moveTo>
                    <a:lnTo>
                      <a:pt x="1058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605" y="130"/>
                    </a:lnTo>
                    <a:lnTo>
                      <a:pt x="605" y="912"/>
                    </a:lnTo>
                    <a:lnTo>
                      <a:pt x="295" y="912"/>
                    </a:lnTo>
                    <a:lnTo>
                      <a:pt x="295" y="988"/>
                    </a:lnTo>
                    <a:lnTo>
                      <a:pt x="605" y="988"/>
                    </a:lnTo>
                    <a:lnTo>
                      <a:pt x="605" y="988"/>
                    </a:lnTo>
                    <a:lnTo>
                      <a:pt x="874" y="988"/>
                    </a:lnTo>
                    <a:lnTo>
                      <a:pt x="874" y="988"/>
                    </a:lnTo>
                    <a:lnTo>
                      <a:pt x="954" y="988"/>
                    </a:lnTo>
                    <a:lnTo>
                      <a:pt x="954" y="912"/>
                    </a:lnTo>
                    <a:lnTo>
                      <a:pt x="874" y="912"/>
                    </a:lnTo>
                    <a:lnTo>
                      <a:pt x="874" y="130"/>
                    </a:lnTo>
                    <a:lnTo>
                      <a:pt x="1058" y="1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7276690" y="3428182"/>
            <a:ext cx="191971" cy="264358"/>
            <a:chOff x="2909562" y="1125538"/>
            <a:chExt cx="522847" cy="720000"/>
          </a:xfrm>
          <a:solidFill>
            <a:schemeClr val="bg1"/>
          </a:solidFill>
        </p:grpSpPr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2909562" y="1273403"/>
              <a:ext cx="522847" cy="572135"/>
            </a:xfrm>
            <a:custGeom>
              <a:avLst/>
              <a:gdLst/>
              <a:ahLst/>
              <a:cxnLst>
                <a:cxn ang="0">
                  <a:pos x="1629" y="16"/>
                </a:cxn>
                <a:cxn ang="0">
                  <a:pos x="1591" y="0"/>
                </a:cxn>
                <a:cxn ang="0">
                  <a:pos x="1320" y="0"/>
                </a:cxn>
                <a:cxn ang="0">
                  <a:pos x="1177" y="0"/>
                </a:cxn>
                <a:cxn ang="0">
                  <a:pos x="906" y="0"/>
                </a:cxn>
                <a:cxn ang="0">
                  <a:pos x="868" y="16"/>
                </a:cxn>
                <a:cxn ang="0">
                  <a:pos x="0" y="1306"/>
                </a:cxn>
                <a:cxn ang="0">
                  <a:pos x="2497" y="1306"/>
                </a:cxn>
                <a:cxn ang="0">
                  <a:pos x="1629" y="16"/>
                </a:cxn>
              </a:cxnLst>
              <a:rect l="0" t="0" r="r" b="b"/>
              <a:pathLst>
                <a:path w="2497" h="2732">
                  <a:moveTo>
                    <a:pt x="1629" y="16"/>
                  </a:moveTo>
                  <a:cubicBezTo>
                    <a:pt x="1619" y="6"/>
                    <a:pt x="1605" y="0"/>
                    <a:pt x="1591" y="0"/>
                  </a:cubicBezTo>
                  <a:cubicBezTo>
                    <a:pt x="1471" y="0"/>
                    <a:pt x="1383" y="0"/>
                    <a:pt x="1320" y="0"/>
                  </a:cubicBezTo>
                  <a:cubicBezTo>
                    <a:pt x="1214" y="0"/>
                    <a:pt x="1178" y="0"/>
                    <a:pt x="1177" y="0"/>
                  </a:cubicBezTo>
                  <a:cubicBezTo>
                    <a:pt x="1114" y="0"/>
                    <a:pt x="1026" y="0"/>
                    <a:pt x="906" y="0"/>
                  </a:cubicBezTo>
                  <a:cubicBezTo>
                    <a:pt x="891" y="0"/>
                    <a:pt x="878" y="6"/>
                    <a:pt x="868" y="16"/>
                  </a:cubicBezTo>
                  <a:cubicBezTo>
                    <a:pt x="509" y="399"/>
                    <a:pt x="0" y="795"/>
                    <a:pt x="0" y="1306"/>
                  </a:cubicBezTo>
                  <a:cubicBezTo>
                    <a:pt x="0" y="2732"/>
                    <a:pt x="2497" y="2732"/>
                    <a:pt x="2497" y="1306"/>
                  </a:cubicBezTo>
                  <a:cubicBezTo>
                    <a:pt x="2497" y="795"/>
                    <a:pt x="1987" y="399"/>
                    <a:pt x="16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5" name="Group 178"/>
            <p:cNvGrpSpPr/>
            <p:nvPr/>
          </p:nvGrpSpPr>
          <p:grpSpPr>
            <a:xfrm>
              <a:off x="3048385" y="1125538"/>
              <a:ext cx="238907" cy="154957"/>
              <a:chOff x="3103573" y="2217630"/>
              <a:chExt cx="333884" cy="216560"/>
            </a:xfrm>
            <a:grpFill/>
          </p:grpSpPr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3111378" y="2217630"/>
                <a:ext cx="326079" cy="140491"/>
              </a:xfrm>
              <a:custGeom>
                <a:avLst/>
                <a:gdLst/>
                <a:ahLst/>
                <a:cxnLst>
                  <a:cxn ang="0">
                    <a:pos x="185" y="457"/>
                  </a:cxn>
                  <a:cxn ang="0">
                    <a:pos x="224" y="480"/>
                  </a:cxn>
                  <a:cxn ang="0">
                    <a:pos x="893" y="480"/>
                  </a:cxn>
                  <a:cxn ang="0">
                    <a:pos x="931" y="457"/>
                  </a:cxn>
                  <a:cxn ang="0">
                    <a:pos x="1096" y="213"/>
                  </a:cxn>
                  <a:cxn ang="0">
                    <a:pos x="1107" y="129"/>
                  </a:cxn>
                  <a:cxn ang="0">
                    <a:pos x="606" y="65"/>
                  </a:cxn>
                  <a:cxn ang="0">
                    <a:pos x="470" y="61"/>
                  </a:cxn>
                  <a:cxn ang="0">
                    <a:pos x="10" y="129"/>
                  </a:cxn>
                  <a:cxn ang="0">
                    <a:pos x="20" y="213"/>
                  </a:cxn>
                  <a:cxn ang="0">
                    <a:pos x="185" y="457"/>
                  </a:cxn>
                </a:cxnLst>
                <a:rect l="0" t="0" r="r" b="b"/>
                <a:pathLst>
                  <a:path w="1114" h="480">
                    <a:moveTo>
                      <a:pt x="185" y="457"/>
                    </a:moveTo>
                    <a:cubicBezTo>
                      <a:pt x="195" y="472"/>
                      <a:pt x="209" y="480"/>
                      <a:pt x="224" y="480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908" y="480"/>
                      <a:pt x="921" y="472"/>
                      <a:pt x="931" y="457"/>
                    </a:cubicBezTo>
                    <a:cubicBezTo>
                      <a:pt x="983" y="382"/>
                      <a:pt x="1038" y="301"/>
                      <a:pt x="1096" y="213"/>
                    </a:cubicBezTo>
                    <a:cubicBezTo>
                      <a:pt x="1111" y="191"/>
                      <a:pt x="1114" y="158"/>
                      <a:pt x="1107" y="129"/>
                    </a:cubicBezTo>
                    <a:cubicBezTo>
                      <a:pt x="1077" y="0"/>
                      <a:pt x="802" y="22"/>
                      <a:pt x="606" y="65"/>
                    </a:cubicBezTo>
                    <a:cubicBezTo>
                      <a:pt x="560" y="74"/>
                      <a:pt x="514" y="73"/>
                      <a:pt x="470" y="61"/>
                    </a:cubicBezTo>
                    <a:cubicBezTo>
                      <a:pt x="293" y="12"/>
                      <a:pt x="50" y="14"/>
                      <a:pt x="10" y="129"/>
                    </a:cubicBezTo>
                    <a:cubicBezTo>
                      <a:pt x="0" y="157"/>
                      <a:pt x="5" y="191"/>
                      <a:pt x="20" y="213"/>
                    </a:cubicBezTo>
                    <a:cubicBezTo>
                      <a:pt x="79" y="301"/>
                      <a:pt x="134" y="382"/>
                      <a:pt x="185" y="4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3103573" y="2343874"/>
                <a:ext cx="288540" cy="90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61" y="300"/>
                  </a:cxn>
                  <a:cxn ang="0">
                    <a:pos x="260" y="213"/>
                  </a:cxn>
                  <a:cxn ang="0">
                    <a:pos x="927" y="213"/>
                  </a:cxn>
                  <a:cxn ang="0">
                    <a:pos x="986" y="154"/>
                  </a:cxn>
                  <a:cxn ang="0">
                    <a:pos x="927" y="96"/>
                  </a:cxn>
                  <a:cxn ang="0">
                    <a:pos x="260" y="96"/>
                  </a:cxn>
                  <a:cxn ang="0">
                    <a:pos x="61" y="9"/>
                  </a:cxn>
                  <a:cxn ang="0">
                    <a:pos x="9" y="29"/>
                  </a:cxn>
                  <a:cxn ang="0">
                    <a:pos x="29" y="82"/>
                  </a:cxn>
                  <a:cxn ang="0">
                    <a:pos x="192" y="154"/>
                  </a:cxn>
                  <a:cxn ang="0">
                    <a:pos x="192" y="154"/>
                  </a:cxn>
                  <a:cxn ang="0">
                    <a:pos x="192" y="155"/>
                  </a:cxn>
                  <a:cxn ang="0">
                    <a:pos x="29" y="227"/>
                  </a:cxn>
                  <a:cxn ang="0">
                    <a:pos x="9" y="280"/>
                  </a:cxn>
                </a:cxnLst>
                <a:rect l="0" t="0" r="r" b="b"/>
                <a:pathLst>
                  <a:path w="986" h="309">
                    <a:moveTo>
                      <a:pt x="9" y="280"/>
                    </a:moveTo>
                    <a:cubicBezTo>
                      <a:pt x="18" y="300"/>
                      <a:pt x="41" y="309"/>
                      <a:pt x="61" y="300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927" y="213"/>
                      <a:pt x="927" y="213"/>
                      <a:pt x="927" y="213"/>
                    </a:cubicBezTo>
                    <a:cubicBezTo>
                      <a:pt x="960" y="213"/>
                      <a:pt x="986" y="187"/>
                      <a:pt x="986" y="154"/>
                    </a:cubicBezTo>
                    <a:cubicBezTo>
                      <a:pt x="986" y="122"/>
                      <a:pt x="960" y="96"/>
                      <a:pt x="927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41" y="0"/>
                      <a:pt x="18" y="9"/>
                      <a:pt x="9" y="29"/>
                    </a:cubicBezTo>
                    <a:cubicBezTo>
                      <a:pt x="0" y="49"/>
                      <a:pt x="9" y="73"/>
                      <a:pt x="29" y="82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4"/>
                      <a:pt x="192" y="154"/>
                      <a:pt x="192" y="154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9" y="227"/>
                      <a:pt x="29" y="227"/>
                      <a:pt x="29" y="227"/>
                    </a:cubicBezTo>
                    <a:cubicBezTo>
                      <a:pt x="9" y="236"/>
                      <a:pt x="0" y="259"/>
                      <a:pt x="9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68" name="Chart 32">
            <a:extLst>
              <a:ext uri="{FF2B5EF4-FFF2-40B4-BE49-F238E27FC236}">
                <a16:creationId xmlns:a16="http://schemas.microsoft.com/office/drawing/2014/main" id="{2C455D9E-510A-4516-9C23-971AFAD38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828575"/>
              </p:ext>
            </p:extLst>
          </p:nvPr>
        </p:nvGraphicFramePr>
        <p:xfrm>
          <a:off x="6286164" y="1907376"/>
          <a:ext cx="2269862" cy="18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6" name="TextBox 27">
            <a:extLst>
              <a:ext uri="{FF2B5EF4-FFF2-40B4-BE49-F238E27FC236}">
                <a16:creationId xmlns:a16="http://schemas.microsoft.com/office/drawing/2014/main" id="{4B3BD0AF-D45F-463A-95BC-B573B0002398}"/>
              </a:ext>
            </a:extLst>
          </p:cNvPr>
          <p:cNvSpPr txBox="1"/>
          <p:nvPr/>
        </p:nvSpPr>
        <p:spPr>
          <a:xfrm>
            <a:off x="7037467" y="246626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Firmy </a:t>
            </a:r>
            <a:b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50-249 zaměstnanců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769350" cy="674031"/>
          </a:xfrm>
        </p:spPr>
        <p:txBody>
          <a:bodyPr/>
          <a:lstStyle/>
          <a:p>
            <a:r>
              <a:rPr lang="cs-CZ" sz="2100" dirty="0"/>
              <a:t>Automatizace produkce je mírně větší ve výrobě a firmách s 50-249 zaměstnanci.</a:t>
            </a:r>
          </a:p>
        </p:txBody>
      </p:sp>
    </p:spTree>
    <p:extLst>
      <p:ext uri="{BB962C8B-B14F-4D97-AF65-F5344CB8AC3E}">
        <p14:creationId xmlns:p14="http://schemas.microsoft.com/office/powerpoint/2010/main" val="83635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Automatizace v malých a středních firmách  | 04/2022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64778" y="1389896"/>
            <a:ext cx="9425039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Plány automatizovat/robotizovat </a:t>
            </a:r>
            <a:r>
              <a:rPr lang="cs-CZ" sz="1600" dirty="0">
                <a:solidFill>
                  <a:prstClr val="black"/>
                </a:solidFill>
                <a:latin typeface="Arial Black"/>
              </a:rPr>
              <a:t>výrobu/produkci</a:t>
            </a:r>
            <a:br>
              <a:rPr lang="cs-CZ" sz="1600" dirty="0">
                <a:solidFill>
                  <a:prstClr val="black"/>
                </a:solidFill>
                <a:latin typeface="Arial Black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% 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ABEC106E-A24A-4BB4-9F44-21EBE2847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29194"/>
              </p:ext>
            </p:extLst>
          </p:nvPr>
        </p:nvGraphicFramePr>
        <p:xfrm>
          <a:off x="443350" y="4906632"/>
          <a:ext cx="6417299" cy="512445"/>
        </p:xfrm>
        <a:graphic>
          <a:graphicData uri="http://schemas.openxmlformats.org/drawingml/2006/table">
            <a:tbl>
              <a:tblPr firstRow="1" bandRow="1"/>
              <a:tblGrid>
                <a:gridCol w="916757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54579554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</a:t>
                      </a:r>
                      <a:b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</a:t>
                      </a:r>
                      <a:b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50-249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048D3827-E809-4B5C-9D7D-2C9BFED42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130537"/>
              </p:ext>
            </p:extLst>
          </p:nvPr>
        </p:nvGraphicFramePr>
        <p:xfrm>
          <a:off x="388484" y="1559121"/>
          <a:ext cx="6556846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747754E-1AFF-4FB8-9443-9220BF7392F5}"/>
              </a:ext>
            </a:extLst>
          </p:cNvPr>
          <p:cNvCxnSpPr/>
          <p:nvPr/>
        </p:nvCxnSpPr>
        <p:spPr>
          <a:xfrm>
            <a:off x="1387373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DBBBEFC8-DE5B-4F81-AEA1-E8FA436B3626}"/>
              </a:ext>
            </a:extLst>
          </p:cNvPr>
          <p:cNvSpPr/>
          <p:nvPr/>
        </p:nvSpPr>
        <p:spPr>
          <a:xfrm>
            <a:off x="5210394" y="5507494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Zaoblený obdélník 32">
            <a:extLst>
              <a:ext uri="{FF2B5EF4-FFF2-40B4-BE49-F238E27FC236}">
                <a16:creationId xmlns:a16="http://schemas.microsoft.com/office/drawing/2014/main" id="{822FFF43-F900-4641-A75F-14488C0DD520}"/>
              </a:ext>
            </a:extLst>
          </p:cNvPr>
          <p:cNvSpPr/>
          <p:nvPr/>
        </p:nvSpPr>
        <p:spPr>
          <a:xfrm>
            <a:off x="9275575" y="1039163"/>
            <a:ext cx="2773550" cy="4982697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Firmy fungující jak ve výrobě, tak v obchodě si velmi uvědomují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extrémní nedostatek vhodné pracovní síly 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tlak na produktivitu práce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což jsou základní motivační faktory hovořící pro automatizaci (potažmo robotizaci) procesů.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0" dirty="0">
              <a:solidFill>
                <a:srgbClr val="405A9C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Jako ekonomická nezbytnost pro přežití se to jeví zejména ve světle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opětovného hrozícího tlaku na zvyšování mezd v současné inflační spirále.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0" dirty="0">
              <a:solidFill>
                <a:srgbClr val="405A9C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Řada zaměstnavatelů na platformě AMSP ČR ale také (mimo tento průzkum) uvádí, že si přeje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zbavit své zaměstnance těžké práce, zajistit jim lepší pracovní podmínky a alokovat je na činnosti, které firmě přinesou vyšší přidanou hodnotu.  </a:t>
            </a:r>
            <a:endParaRPr kumimoji="0" lang="cs-CZ" sz="1200" b="1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02030D1-674A-40DB-8CC1-675F5214D49C}"/>
              </a:ext>
            </a:extLst>
          </p:cNvPr>
          <p:cNvSpPr/>
          <p:nvPr/>
        </p:nvSpPr>
        <p:spPr>
          <a:xfrm>
            <a:off x="485774" y="5914201"/>
            <a:ext cx="11304588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T9. Plánujete v následujících pěti letech robotizovat nebo automatizovat Vaši výrobu/produkci?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N=200/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/118/55/77/51/72 – výsledky za OSVČ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Nadpis 12">
            <a:extLst>
              <a:ext uri="{FF2B5EF4-FFF2-40B4-BE49-F238E27FC236}">
                <a16:creationId xmlns:a16="http://schemas.microsoft.com/office/drawing/2014/main" id="{3F71A06C-F651-442E-9F6F-EF8C9F76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311159" cy="383182"/>
          </a:xfrm>
        </p:spPr>
        <p:txBody>
          <a:bodyPr/>
          <a:lstStyle/>
          <a:p>
            <a:r>
              <a:rPr lang="cs-CZ" sz="2100" dirty="0"/>
              <a:t>Přibližně polovina subjektů plánuje automatizovat produkci.</a:t>
            </a: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7BA32BB8-2DAA-4267-B7D3-F631F871B81B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C22A8870-6BCA-4392-87C9-2E662D1DAF48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2" name="Picture 2" descr="http://www.aspectio.cz/Files/logoAMSP.jpg">
              <a:extLst>
                <a:ext uri="{FF2B5EF4-FFF2-40B4-BE49-F238E27FC236}">
                  <a16:creationId xmlns:a16="http://schemas.microsoft.com/office/drawing/2014/main" id="{78F96F5A-B56F-45C5-B01C-F9A2C854A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38EADD8-91C4-49D3-823B-289BD24A2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95519"/>
              </p:ext>
            </p:extLst>
          </p:nvPr>
        </p:nvGraphicFramePr>
        <p:xfrm>
          <a:off x="6978988" y="1934435"/>
          <a:ext cx="2323331" cy="206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b="1" i="1" noProof="0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Plánují automatizaci</a:t>
                      </a:r>
                      <a:endParaRPr lang="cs-CZ" sz="11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FFFFFF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b="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Plánují automatizaci i robotizaci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Plánují automatizaci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Plánují robotizaci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7F7F7F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993366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Neplánujeme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6" name="Přímá spojnice 13">
            <a:extLst>
              <a:ext uri="{FF2B5EF4-FFF2-40B4-BE49-F238E27FC236}">
                <a16:creationId xmlns:a16="http://schemas.microsoft.com/office/drawing/2014/main" id="{5747754E-1AFF-4FB8-9443-9220BF7392F5}"/>
              </a:ext>
            </a:extLst>
          </p:cNvPr>
          <p:cNvCxnSpPr/>
          <p:nvPr/>
        </p:nvCxnSpPr>
        <p:spPr>
          <a:xfrm>
            <a:off x="4185554" y="2045534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24">
            <a:extLst>
              <a:ext uri="{FF2B5EF4-FFF2-40B4-BE49-F238E27FC236}">
                <a16:creationId xmlns:a16="http://schemas.microsoft.com/office/drawing/2014/main" id="{DBBBEFC8-DE5B-4F81-AEA1-E8FA436B3626}"/>
              </a:ext>
            </a:extLst>
          </p:cNvPr>
          <p:cNvSpPr/>
          <p:nvPr/>
        </p:nvSpPr>
        <p:spPr>
          <a:xfrm>
            <a:off x="2230842" y="5514612"/>
            <a:ext cx="10550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 subjektu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Tabulka 1">
            <a:extLst>
              <a:ext uri="{FF2B5EF4-FFF2-40B4-BE49-F238E27FC236}">
                <a16:creationId xmlns:a16="http://schemas.microsoft.com/office/drawing/2014/main" id="{2591B057-4F76-47D9-BF69-C036F160E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48564"/>
              </p:ext>
            </p:extLst>
          </p:nvPr>
        </p:nvGraphicFramePr>
        <p:xfrm>
          <a:off x="443350" y="2008591"/>
          <a:ext cx="6428254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32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1832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18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8322">
                  <a:extLst>
                    <a:ext uri="{9D8B030D-6E8A-4147-A177-3AD203B41FA5}">
                      <a16:colId xmlns:a16="http://schemas.microsoft.com/office/drawing/2014/main" val="570740587"/>
                    </a:ext>
                  </a:extLst>
                </a:gridCol>
              </a:tblGrid>
              <a:tr h="128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4320D4DF-4BF0-4662-9C05-C4EBCEC8F833}"/>
              </a:ext>
            </a:extLst>
          </p:cNvPr>
          <p:cNvSpPr/>
          <p:nvPr/>
        </p:nvSpPr>
        <p:spPr>
          <a:xfrm>
            <a:off x="485774" y="1998236"/>
            <a:ext cx="821791" cy="1315415"/>
          </a:xfrm>
          <a:prstGeom prst="rect">
            <a:avLst/>
          </a:prstGeom>
          <a:noFill/>
          <a:ln w="38100">
            <a:solidFill>
              <a:srgbClr val="002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323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17669"/>
              </p:ext>
            </p:extLst>
          </p:nvPr>
        </p:nvGraphicFramePr>
        <p:xfrm>
          <a:off x="410548" y="1411739"/>
          <a:ext cx="7794339" cy="4502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352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680677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680677">
                  <a:extLst>
                    <a:ext uri="{9D8B030D-6E8A-4147-A177-3AD203B41FA5}">
                      <a16:colId xmlns:a16="http://schemas.microsoft.com/office/drawing/2014/main" val="3152467977"/>
                    </a:ext>
                  </a:extLst>
                </a:gridCol>
                <a:gridCol w="680677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680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662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4-49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50-249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Není to možné v naší produkci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Nepotřebujeme, není důvod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Náklady, cena, nejsou peníze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Něco jiného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3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Nevím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204098"/>
              </p:ext>
            </p:extLst>
          </p:nvPr>
        </p:nvGraphicFramePr>
        <p:xfrm>
          <a:off x="2380410" y="1660441"/>
          <a:ext cx="1849334" cy="418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425139" cy="646331"/>
          </a:xfrm>
        </p:spPr>
        <p:txBody>
          <a:bodyPr/>
          <a:lstStyle/>
          <a:p>
            <a:r>
              <a:rPr lang="cs-CZ" sz="2000" dirty="0"/>
              <a:t>Firmy neplánující automatizaci/robotizaci často uvádí, že to v jejich typu podnikání není možné.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Ipsos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 AMSP | Automatizace v malých a středních firmách  | 04/2022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7672" y="1102997"/>
            <a:ext cx="836682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Z jakého důvodu podniky neplánují automatizaci/robotizaci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%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, báze subjekty neplánující robotizaci/automatizaci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T9c. A co bylo nebo je hlavní motivací (hlavním hybatelem) pro toto rozhodnutí?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74/</a:t>
            </a:r>
            <a:r>
              <a:rPr lang="cs-CZ" sz="1100" dirty="0">
                <a:solidFill>
                  <a:srgbClr val="FF0000"/>
                </a:solidFill>
                <a:latin typeface="Arial"/>
              </a:rPr>
              <a:t>12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/50/</a:t>
            </a:r>
            <a:r>
              <a:rPr lang="cs-CZ" sz="1100" dirty="0">
                <a:solidFill>
                  <a:srgbClr val="FF0000"/>
                </a:solidFill>
                <a:latin typeface="Arial"/>
              </a:rPr>
              <a:t>12/22/12</a:t>
            </a:r>
            <a:r>
              <a:rPr lang="cs-CZ" sz="1100" dirty="0">
                <a:solidFill>
                  <a:prstClr val="black"/>
                </a:solidFill>
                <a:latin typeface="Arial"/>
              </a:rPr>
              <a:t>/40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výsledky za jednotlivé podskupiny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21" name="Zaoblený obdélník 32">
            <a:extLst>
              <a:ext uri="{FF2B5EF4-FFF2-40B4-BE49-F238E27FC236}">
                <a16:creationId xmlns:a16="http://schemas.microsoft.com/office/drawing/2014/main" id="{F2F47089-33B8-42D6-A69B-4750288B8E3A}"/>
              </a:ext>
            </a:extLst>
          </p:cNvPr>
          <p:cNvSpPr/>
          <p:nvPr/>
        </p:nvSpPr>
        <p:spPr>
          <a:xfrm>
            <a:off x="8944499" y="914398"/>
            <a:ext cx="3104625" cy="5263979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Nejčastěji jsou to živnostníci, kteří uvádějí, že automatizaci či robotizaci pro svou činnost nepotřebují – a v řadě činností je to skutečně tak. A rovněž není důvod automatizovat v řadě 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firem, které mají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málo opakující se procesy nebo kusovou výrobu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Existuje však i určité procento firem, které se domnívají, že v jejich produkci není automatizace či robotizace možná, přičemž tento předpoklad je někdy veden „jen“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nedostatečným povědomím o současných technologických možnostech.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0" dirty="0">
              <a:solidFill>
                <a:srgbClr val="405A9C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V každém případě je tu však FINANČNÍ ASPEKT – jinými slovy,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ne vždy je automatizace 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(nebo obecně DIGITALIZACE)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ekonomicky výhodným řešením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. Na to se často v plamenných proslovech politiků zapomíná.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Ekonomická logika je totiž alfou a omegou podnikání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. 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0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Automatizace v malých a středních firmách  | 04/2022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Nadpis 12">
            <a:extLst>
              <a:ext uri="{FF2B5EF4-FFF2-40B4-BE49-F238E27FC236}">
                <a16:creationId xmlns:a16="http://schemas.microsoft.com/office/drawing/2014/main" id="{3F71A06C-F651-442E-9F6F-EF8C9F76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311159" cy="674031"/>
          </a:xfrm>
        </p:spPr>
        <p:txBody>
          <a:bodyPr/>
          <a:lstStyle/>
          <a:p>
            <a:r>
              <a:rPr lang="cs-CZ" sz="2100" dirty="0"/>
              <a:t>Příklady konkrétních citací, proč není v plánu automatizace nebo robotizace v následujících pěti letech</a:t>
            </a: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7BA32BB8-2DAA-4267-B7D3-F631F871B81B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C22A8870-6BCA-4392-87C9-2E662D1DAF48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2" name="Picture 2" descr="http://www.aspectio.cz/Files/logoAMSP.jpg">
              <a:extLst>
                <a:ext uri="{FF2B5EF4-FFF2-40B4-BE49-F238E27FC236}">
                  <a16:creationId xmlns:a16="http://schemas.microsoft.com/office/drawing/2014/main" id="{78F96F5A-B56F-45C5-B01C-F9A2C854A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25" name="Řečová bublina: obdélníkový bublinový popisek 24">
            <a:extLst>
              <a:ext uri="{FF2B5EF4-FFF2-40B4-BE49-F238E27FC236}">
                <a16:creationId xmlns:a16="http://schemas.microsoft.com/office/drawing/2014/main" id="{0C6F7370-6240-497F-A4E5-AE2965B48C31}"/>
              </a:ext>
            </a:extLst>
          </p:cNvPr>
          <p:cNvSpPr/>
          <p:nvPr/>
        </p:nvSpPr>
        <p:spPr>
          <a:xfrm>
            <a:off x="4754310" y="3808906"/>
            <a:ext cx="3371318" cy="13178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Dáváme přednost lidskému faktoru, jsme taková rodinná firma a nahrazovat členy rodiny robotem je nesmysl.</a:t>
            </a:r>
          </a:p>
        </p:txBody>
      </p:sp>
      <p:sp>
        <p:nvSpPr>
          <p:cNvPr id="26" name="Řečová bublina: obdélníkový bublinový popisek 25">
            <a:extLst>
              <a:ext uri="{FF2B5EF4-FFF2-40B4-BE49-F238E27FC236}">
                <a16:creationId xmlns:a16="http://schemas.microsoft.com/office/drawing/2014/main" id="{66597B5C-E045-45FA-A59F-EDBEE3F821E8}"/>
              </a:ext>
            </a:extLst>
          </p:cNvPr>
          <p:cNvSpPr/>
          <p:nvPr/>
        </p:nvSpPr>
        <p:spPr>
          <a:xfrm>
            <a:off x="9255967" y="1931931"/>
            <a:ext cx="1963415" cy="111929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Není to vhodné pro typ služeb, které nabízíme.</a:t>
            </a:r>
          </a:p>
        </p:txBody>
      </p:sp>
      <p:sp>
        <p:nvSpPr>
          <p:cNvPr id="34" name="Řečová bublina: obdélníkový bublinový popisek 33">
            <a:extLst>
              <a:ext uri="{FF2B5EF4-FFF2-40B4-BE49-F238E27FC236}">
                <a16:creationId xmlns:a16="http://schemas.microsoft.com/office/drawing/2014/main" id="{33A6A253-92AD-43BC-8361-E158996A996D}"/>
              </a:ext>
            </a:extLst>
          </p:cNvPr>
          <p:cNvSpPr/>
          <p:nvPr/>
        </p:nvSpPr>
        <p:spPr>
          <a:xfrm>
            <a:off x="8536001" y="3978334"/>
            <a:ext cx="2683380" cy="111929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Neexistují technologie pro automatizaci nebo robotizaci naší výroby.</a:t>
            </a:r>
          </a:p>
        </p:txBody>
      </p:sp>
      <p:sp>
        <p:nvSpPr>
          <p:cNvPr id="36" name="Řečová bublina: obdélníkový bublinový popisek 35">
            <a:extLst>
              <a:ext uri="{FF2B5EF4-FFF2-40B4-BE49-F238E27FC236}">
                <a16:creationId xmlns:a16="http://schemas.microsoft.com/office/drawing/2014/main" id="{DE0A4C77-329D-4365-AACC-E9BAD857BE47}"/>
              </a:ext>
            </a:extLst>
          </p:cNvPr>
          <p:cNvSpPr/>
          <p:nvPr/>
        </p:nvSpPr>
        <p:spPr>
          <a:xfrm>
            <a:off x="4217334" y="1926152"/>
            <a:ext cx="4647487" cy="88608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našem oboru je vysoký podíl ruční práce, která zatím nelze robotizovat nebo je to příliš drahé.</a:t>
            </a:r>
          </a:p>
        </p:txBody>
      </p:sp>
      <p:sp>
        <p:nvSpPr>
          <p:cNvPr id="37" name="Řečová bublina: obdélníkový bublinový popisek 36">
            <a:extLst>
              <a:ext uri="{FF2B5EF4-FFF2-40B4-BE49-F238E27FC236}">
                <a16:creationId xmlns:a16="http://schemas.microsoft.com/office/drawing/2014/main" id="{743C7246-DFC7-47F7-ACD8-277B978A7F39}"/>
              </a:ext>
            </a:extLst>
          </p:cNvPr>
          <p:cNvSpPr/>
          <p:nvPr/>
        </p:nvSpPr>
        <p:spPr>
          <a:xfrm>
            <a:off x="937709" y="4068425"/>
            <a:ext cx="3371319" cy="87733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Příliš složité pro použití robotů či zautomatizování kusové výroby.</a:t>
            </a:r>
          </a:p>
        </p:txBody>
      </p:sp>
      <p:sp>
        <p:nvSpPr>
          <p:cNvPr id="38" name="Řečová bublina: obdélníkový bublinový popisek 37">
            <a:extLst>
              <a:ext uri="{FF2B5EF4-FFF2-40B4-BE49-F238E27FC236}">
                <a16:creationId xmlns:a16="http://schemas.microsoft.com/office/drawing/2014/main" id="{2BE94816-C98F-4A4E-B239-2E38363D4F6D}"/>
              </a:ext>
            </a:extLst>
          </p:cNvPr>
          <p:cNvSpPr/>
          <p:nvPr/>
        </p:nvSpPr>
        <p:spPr>
          <a:xfrm>
            <a:off x="937709" y="1931931"/>
            <a:ext cx="2888479" cy="97833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Individuální výroba bez možnosti automatizace.</a:t>
            </a:r>
          </a:p>
        </p:txBody>
      </p:sp>
    </p:spTree>
    <p:extLst>
      <p:ext uri="{BB962C8B-B14F-4D97-AF65-F5344CB8AC3E}">
        <p14:creationId xmlns:p14="http://schemas.microsoft.com/office/powerpoint/2010/main" val="242377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478547"/>
              </p:ext>
            </p:extLst>
          </p:nvPr>
        </p:nvGraphicFramePr>
        <p:xfrm>
          <a:off x="3133726" y="1665672"/>
          <a:ext cx="2805602" cy="403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425139" cy="701731"/>
          </a:xfrm>
        </p:spPr>
        <p:txBody>
          <a:bodyPr/>
          <a:lstStyle/>
          <a:p>
            <a:r>
              <a:rPr lang="cs-CZ" sz="2200" dirty="0"/>
              <a:t>Počáteční náklady a rostoucí finance na tyto investice jsou největší bariérou v implementaci automatizace/robotizace.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Automatizace v malých a středních firmách  | 04/2022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8271053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Největší překážka zavedení automatizace/robotizace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%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T11. Co považujete za největší překážku zavedení automatizace a robotizace ve vaší firmě?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N=200/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/118/55/77/51/72 – výsledky za OSVČ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21" name="Zaoblený obdélník 32">
            <a:extLst>
              <a:ext uri="{FF2B5EF4-FFF2-40B4-BE49-F238E27FC236}">
                <a16:creationId xmlns:a16="http://schemas.microsoft.com/office/drawing/2014/main" id="{F2F47089-33B8-42D6-A69B-4750288B8E3A}"/>
              </a:ext>
            </a:extLst>
          </p:cNvPr>
          <p:cNvSpPr/>
          <p:nvPr/>
        </p:nvSpPr>
        <p:spPr>
          <a:xfrm>
            <a:off x="9382126" y="914399"/>
            <a:ext cx="2507430" cy="4940345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Jakkoli se řešení v automatizaci a robotizaci rozšiřují a často tím klesá jednotková cena (což je finančně výhodné zejména pro segment MSP, který si často nemůže dovolit drahý vývoj), tak stále zůstává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POČÁTEČNÍ INVESTICE tou zdaleka nejvyšší bariérou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Náklady totiž zvyšuje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rostoucí cena práce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(u dodavatele) a samozřejmě se již projevuje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promítání cen vstupů 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(materiál, energie), jak ukazuje průzkum.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Nedostupnost automatizace a robotizace pro MSP 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zvyšuje i zaneprázdněnost dodavatelů a jejich logická preference větších zakázek.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V neposlední řadě je to dlouhodobý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nedostatek vhodné pracovní síly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. 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223501"/>
              </p:ext>
            </p:extLst>
          </p:nvPr>
        </p:nvGraphicFramePr>
        <p:xfrm>
          <a:off x="531973" y="1854950"/>
          <a:ext cx="8679517" cy="3850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0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625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3152467977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414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4-49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50-249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6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Počáteční vstupní náklady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6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Rostoucí 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finance na tyto investice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6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Chybějící obsluhující kvalifikovaný personál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56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Bojíme se, že ztratíme flexibilitu ve výrobě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56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Nevíme, kde začít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56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Nevhodně nastavené dotace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562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Nemáme se s kým poradit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2395"/>
                  </a:ext>
                </a:extLst>
              </a:tr>
              <a:tr h="39656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Jiné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38380"/>
                  </a:ext>
                </a:extLst>
              </a:tr>
              <a:tr h="39656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Žádné z uvedených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69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40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14310"/>
              </p:ext>
            </p:extLst>
          </p:nvPr>
        </p:nvGraphicFramePr>
        <p:xfrm>
          <a:off x="390418" y="1854950"/>
          <a:ext cx="8821072" cy="3976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1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625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3152467977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93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4-49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50-249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Internetové články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Informace od obchodních partnerů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Webové stránky a uvedené reference dodavatelů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Online školení, tréninky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Certifikace dodavatelů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Osobní školení, tréninky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Informace získané na návštěvách v zahraničí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2395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Členství v odborné asociaci/cechu/sdružení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38380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Sociální sítě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69061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Tištěná periodika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58976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Televize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96205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Jiné, vypište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121190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Žádné z uvedených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56080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220550"/>
              </p:ext>
            </p:extLst>
          </p:nvPr>
        </p:nvGraphicFramePr>
        <p:xfrm>
          <a:off x="3133727" y="1644717"/>
          <a:ext cx="2417988" cy="418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425139" cy="923330"/>
          </a:xfrm>
        </p:spPr>
        <p:txBody>
          <a:bodyPr/>
          <a:lstStyle/>
          <a:p>
            <a:r>
              <a:rPr lang="cs-CZ" sz="2000" dirty="0"/>
              <a:t>Nejdůležitějšími informačními zdroji jsou v oblasti automatizace a robotizace články na internetu, informace od obchodních partnerů </a:t>
            </a:r>
            <a:br>
              <a:rPr lang="cs-CZ" sz="2000" dirty="0"/>
            </a:br>
            <a:r>
              <a:rPr lang="cs-CZ" sz="2000" dirty="0"/>
              <a:t>a webové stránky dodavatelů.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Automatizace v malých a středních firmách  | 04/2022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9066124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Zdroje informací/prověřování dodavatelů v oblasti automatizace/robotizace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%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T10. Kde hledáte informace o automatizaci a robotizaci v průmyslu nebo prověřujete dodavatele technologických řešení v této oblasti?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N=200/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/118/55/77/51/72 – výsledky za OSVČ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21" name="Zaoblený obdélník 32">
            <a:extLst>
              <a:ext uri="{FF2B5EF4-FFF2-40B4-BE49-F238E27FC236}">
                <a16:creationId xmlns:a16="http://schemas.microsoft.com/office/drawing/2014/main" id="{F2F47089-33B8-42D6-A69B-4750288B8E3A}"/>
              </a:ext>
            </a:extLst>
          </p:cNvPr>
          <p:cNvSpPr/>
          <p:nvPr/>
        </p:nvSpPr>
        <p:spPr>
          <a:xfrm>
            <a:off x="9447369" y="1017520"/>
            <a:ext cx="2601756" cy="4970202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v době internetu je v zásadě  pro důvěru v technologický rozvoj vlastní firmy nejdůležitější REFERENCE a INSPIRACE u obchodních partnerů. Po </a:t>
            </a:r>
            <a:r>
              <a:rPr kumimoji="0" lang="cs-CZ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covidových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letech proto například i veletrhy hlásí vzestup. Firmy si po „on-line boomu“ nyní uvědomují, že vše skutečně nelze přenést do virtuální reality, že potřebují reálný kontakt, neformální </a:t>
            </a:r>
            <a:r>
              <a:rPr kumimoji="0" lang="cs-CZ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networking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kde získají většinu informací a doporučení, potřebují auto/robo řešení vidět v praxi.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Vzhledem k výsledkům průzkumu dosaženým zejména u středních firem lze rovněž předpokládat, že se jedná i o firmy subdodavatelsky navázané např. na </a:t>
            </a:r>
            <a:r>
              <a:rPr lang="cs-CZ" sz="1200" kern="0" dirty="0" err="1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autoprůmysl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, který je u nás lídrem v automatizaci i robotizaci.  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562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210461"/>
              </p:ext>
            </p:extLst>
          </p:nvPr>
        </p:nvGraphicFramePr>
        <p:xfrm>
          <a:off x="3133726" y="1696494"/>
          <a:ext cx="2805602" cy="403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425139" cy="701731"/>
          </a:xfrm>
        </p:spPr>
        <p:txBody>
          <a:bodyPr/>
          <a:lstStyle/>
          <a:p>
            <a:r>
              <a:rPr lang="cs-CZ" sz="2200" dirty="0"/>
              <a:t>Za největší přínos automatizace/robotizace považují podnikatelé vyšší produktivitu práce. Obzvlášť patrné je to ve výrobě.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Automatizace v malých a středních firmách  | 04/2022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8271053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Největší přínos automatizace/robotizace (v případě žádných omezení)</a:t>
            </a:r>
          </a:p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%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T13. Kdybyste nebyli omezeni, jaký hlavní přínos by pro vás automatizace/robotizace znamenala? 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N=200/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/118/55/77/51/72 – výsledky za OSVČ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21" name="Zaoblený obdélník 32">
            <a:extLst>
              <a:ext uri="{FF2B5EF4-FFF2-40B4-BE49-F238E27FC236}">
                <a16:creationId xmlns:a16="http://schemas.microsoft.com/office/drawing/2014/main" id="{F2F47089-33B8-42D6-A69B-4750288B8E3A}"/>
              </a:ext>
            </a:extLst>
          </p:cNvPr>
          <p:cNvSpPr/>
          <p:nvPr/>
        </p:nvSpPr>
        <p:spPr>
          <a:xfrm>
            <a:off x="9382126" y="1473033"/>
            <a:ext cx="2666999" cy="4539201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nadsázce lze říci, že automat a robot nesvačí. Samozřejmě jde zde hlavně o přesnost, rychlost a eliminaci potenciální chyby lidského faktoru. Roli hraje i nákladovost – automatické či robotické řešení musí mít ekonomickou logiku.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0" dirty="0">
              <a:solidFill>
                <a:srgbClr val="405A9C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Za povšimnutí stojí rovněž velmi vysoký výsledek přínosu ve smyslu Uvolnění pracovní síly pro jiné činnosti</a:t>
            </a:r>
            <a:r>
              <a:rPr lang="cs-CZ" sz="1200" kern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Firmy 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– zejména ty v sektoru MSP - vnímají lidský kapitál jako klíčovou hodnotu a její přesun na jiné činnosti v rámci firmy je opakovaný jev. Sami majitelé některých firem z členské základny říkají, že chtějí pro své lidi snížit dřinu.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70621"/>
              </p:ext>
            </p:extLst>
          </p:nvPr>
        </p:nvGraphicFramePr>
        <p:xfrm>
          <a:off x="531973" y="1857530"/>
          <a:ext cx="8679517" cy="3893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0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625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3152467977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9102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4-49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50-249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Vyšší produktivita práce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Uvolnění pracovní síly pro jiné činnosti </a:t>
                      </a:r>
                      <a:b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ve firmě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Vyšší kvalita produktů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1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Snížení nákladů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1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Méně dřiny a více zdraví pro naše zaměstnance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11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Žádné z uvedených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11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31800"/>
            <a:ext cx="11382428" cy="480131"/>
          </a:xfrm>
        </p:spPr>
        <p:txBody>
          <a:bodyPr/>
          <a:lstStyle/>
          <a:p>
            <a:r>
              <a:rPr lang="cs-CZ" dirty="0"/>
              <a:t>Výzkumné pozadí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2</a:t>
            </a:fld>
            <a:r>
              <a:rPr lang="en-GB" dirty="0"/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0E8A2A-96A3-40E3-A68A-60D09FA9E6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AE5B3A5-4694-4E5C-B611-382143F22DA8}"/>
              </a:ext>
            </a:extLst>
          </p:cNvPr>
          <p:cNvSpPr/>
          <p:nvPr/>
        </p:nvSpPr>
        <p:spPr>
          <a:xfrm>
            <a:off x="1367993" y="1521606"/>
            <a:ext cx="95855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ED6737"/>
                </a:solidFill>
              </a:rPr>
              <a:t>Asociace malých a středních podniků a živnostníků ČR </a:t>
            </a:r>
            <a:r>
              <a:rPr lang="cs-CZ" sz="2000" b="1" dirty="0">
                <a:solidFill>
                  <a:schemeClr val="bg1"/>
                </a:solidFill>
              </a:rPr>
              <a:t>sdružuje na otevřené, nepolitické platformě malé a střední podniky a živnostníky i jejich organizace z celé České republiky. Kromě návrhů legislativy se zabývá také tématy jako je export, inovace, financování či vzdělávání. </a:t>
            </a:r>
          </a:p>
          <a:p>
            <a:pPr algn="ctr"/>
            <a:endParaRPr lang="cs-CZ" sz="2000" b="1" dirty="0">
              <a:solidFill>
                <a:schemeClr val="bg1"/>
              </a:solidFill>
            </a:endParaRPr>
          </a:p>
          <a:p>
            <a:pPr algn="ctr"/>
            <a:endParaRPr lang="cs-CZ" sz="2000" b="1" dirty="0">
              <a:solidFill>
                <a:schemeClr val="bg1"/>
              </a:solidFill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Ve spolupráci se svými partnery AMSP ČR průběžně realizuje projekty cílené </a:t>
            </a:r>
            <a:br>
              <a:rPr lang="cs-CZ" sz="2000" b="1" dirty="0">
                <a:solidFill>
                  <a:schemeClr val="bg1"/>
                </a:solidFill>
              </a:rPr>
            </a:br>
            <a:r>
              <a:rPr lang="cs-CZ" sz="2000" b="1" dirty="0">
                <a:solidFill>
                  <a:schemeClr val="bg1"/>
                </a:solidFill>
              </a:rPr>
              <a:t>na aktuální otázky ve své oblasti působení, podporované výzkumy trhu. 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47318AC-9AD7-4210-B88E-2F74D8306D0B}"/>
              </a:ext>
            </a:extLst>
          </p:cNvPr>
          <p:cNvSpPr/>
          <p:nvPr/>
        </p:nvSpPr>
        <p:spPr>
          <a:xfrm>
            <a:off x="845820" y="1265789"/>
            <a:ext cx="10629900" cy="3066181"/>
          </a:xfrm>
          <a:prstGeom prst="roundRect">
            <a:avLst/>
          </a:prstGeom>
          <a:noFill/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AA8963C-A394-4552-9BCB-490FA6807408}"/>
              </a:ext>
            </a:extLst>
          </p:cNvPr>
          <p:cNvSpPr/>
          <p:nvPr/>
        </p:nvSpPr>
        <p:spPr>
          <a:xfrm>
            <a:off x="2686050" y="4878336"/>
            <a:ext cx="6867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Hlavním cílem výzkumu </a:t>
            </a:r>
            <a:r>
              <a:rPr lang="cs-CZ" sz="2000" b="1" dirty="0">
                <a:solidFill>
                  <a:srgbClr val="ED6737"/>
                </a:solidFill>
              </a:rPr>
              <a:t>bylo zmapovat automatizaci </a:t>
            </a:r>
            <a:br>
              <a:rPr lang="cs-CZ" sz="2000" b="1" dirty="0">
                <a:solidFill>
                  <a:srgbClr val="ED6737"/>
                </a:solidFill>
              </a:rPr>
            </a:br>
            <a:r>
              <a:rPr lang="cs-CZ" sz="2000" b="1" dirty="0">
                <a:solidFill>
                  <a:srgbClr val="ED6737"/>
                </a:solidFill>
              </a:rPr>
              <a:t>v malých a středních podnicích. </a:t>
            </a:r>
          </a:p>
        </p:txBody>
      </p:sp>
      <p:sp>
        <p:nvSpPr>
          <p:cNvPr id="11" name="Šipka: ohnutá nahoru 10">
            <a:extLst>
              <a:ext uri="{FF2B5EF4-FFF2-40B4-BE49-F238E27FC236}">
                <a16:creationId xmlns:a16="http://schemas.microsoft.com/office/drawing/2014/main" id="{401BBDA6-59D2-4F92-BA59-4933E29CEAE5}"/>
              </a:ext>
            </a:extLst>
          </p:cNvPr>
          <p:cNvSpPr/>
          <p:nvPr/>
        </p:nvSpPr>
        <p:spPr>
          <a:xfrm rot="5400000">
            <a:off x="1322110" y="4715096"/>
            <a:ext cx="799651" cy="707886"/>
          </a:xfrm>
          <a:prstGeom prst="bentUpArrow">
            <a:avLst>
              <a:gd name="adj1" fmla="val 28230"/>
              <a:gd name="adj2" fmla="val 29844"/>
              <a:gd name="adj3" fmla="val 395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6" name="Obdélník: se zakulacenými rohy 45">
            <a:extLst>
              <a:ext uri="{FF2B5EF4-FFF2-40B4-BE49-F238E27FC236}">
                <a16:creationId xmlns:a16="http://schemas.microsoft.com/office/drawing/2014/main" id="{AF43EDA5-E5A4-40AE-9B03-E7521E1BBDCB}"/>
              </a:ext>
            </a:extLst>
          </p:cNvPr>
          <p:cNvSpPr/>
          <p:nvPr/>
        </p:nvSpPr>
        <p:spPr>
          <a:xfrm>
            <a:off x="2268881" y="4625886"/>
            <a:ext cx="7858100" cy="1230083"/>
          </a:xfrm>
          <a:prstGeom prst="roundRect">
            <a:avLst/>
          </a:prstGeom>
          <a:noFill/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77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/>
          <a:lstStyle/>
          <a:p>
            <a:r>
              <a:rPr lang="cs-CZ" dirty="0"/>
              <a:t>Struktura vzorku</a:t>
            </a: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881820-2A00-4006-9B0B-1051C377AF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20</a:t>
            </a:fld>
            <a:r>
              <a:rPr lang="en-GB">
                <a:solidFill>
                  <a:prstClr val="white"/>
                </a:solidFill>
              </a:rPr>
              <a:t> 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6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31800"/>
            <a:ext cx="11382428" cy="424732"/>
          </a:xfrm>
        </p:spPr>
        <p:txBody>
          <a:bodyPr/>
          <a:lstStyle/>
          <a:p>
            <a:r>
              <a:rPr lang="cs-CZ" sz="2400" dirty="0"/>
              <a:t>Struktura vzorku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21</a:t>
            </a:fld>
            <a:r>
              <a:rPr lang="en-GB" dirty="0"/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871F5E7-10F5-4ABF-B44D-620266A2E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60390"/>
              </p:ext>
            </p:extLst>
          </p:nvPr>
        </p:nvGraphicFramePr>
        <p:xfrm>
          <a:off x="3883530" y="1630533"/>
          <a:ext cx="2041434" cy="1201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1434">
                  <a:extLst>
                    <a:ext uri="{9D8B030D-6E8A-4147-A177-3AD203B41FA5}">
                      <a16:colId xmlns:a16="http://schemas.microsoft.com/office/drawing/2014/main" val="1070325731"/>
                    </a:ext>
                  </a:extLst>
                </a:gridCol>
              </a:tblGrid>
              <a:tr h="24024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5,99 mil. Kč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540687"/>
                  </a:ext>
                </a:extLst>
              </a:tr>
              <a:tr h="24024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30,99 mil. Kč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318409"/>
                  </a:ext>
                </a:extLst>
              </a:tr>
              <a:tr h="24024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100 mil. Kč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691292"/>
                  </a:ext>
                </a:extLst>
              </a:tr>
              <a:tr h="24024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Více než 100 mil. Kč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737874"/>
                  </a:ext>
                </a:extLst>
              </a:tr>
              <a:tr h="24024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Nevím, nechci odpovědět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445128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3C42ECD-6D51-428A-B8F2-6D2FCADBBE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603564"/>
              </p:ext>
            </p:extLst>
          </p:nvPr>
        </p:nvGraphicFramePr>
        <p:xfrm>
          <a:off x="5851971" y="1468028"/>
          <a:ext cx="2091231" cy="136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3E1F0A22-4298-405B-8509-35696BB3212C}"/>
              </a:ext>
            </a:extLst>
          </p:cNvPr>
          <p:cNvSpPr/>
          <p:nvPr/>
        </p:nvSpPr>
        <p:spPr>
          <a:xfrm>
            <a:off x="5028068" y="1169731"/>
            <a:ext cx="1704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Obrat společnosti</a:t>
            </a:r>
          </a:p>
        </p:txBody>
      </p:sp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825C1257-4D77-483D-8B16-6B376A3CE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33351"/>
              </p:ext>
            </p:extLst>
          </p:nvPr>
        </p:nvGraphicFramePr>
        <p:xfrm>
          <a:off x="380747" y="1469669"/>
          <a:ext cx="1892657" cy="1376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2657">
                  <a:extLst>
                    <a:ext uri="{9D8B030D-6E8A-4147-A177-3AD203B41FA5}">
                      <a16:colId xmlns:a16="http://schemas.microsoft.com/office/drawing/2014/main" val="1070325731"/>
                    </a:ext>
                  </a:extLst>
                </a:gridCol>
              </a:tblGrid>
              <a:tr h="44485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Výroba/Průmysl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540687"/>
                  </a:ext>
                </a:extLst>
              </a:tr>
              <a:tr h="46578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318409"/>
                  </a:ext>
                </a:extLst>
              </a:tr>
              <a:tr h="46578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691292"/>
                  </a:ext>
                </a:extLst>
              </a:tr>
            </a:tbl>
          </a:graphicData>
        </a:graphic>
      </p:graphicFrame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10376A19-5558-4C9D-A08C-5BE1CA055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779073"/>
              </p:ext>
            </p:extLst>
          </p:nvPr>
        </p:nvGraphicFramePr>
        <p:xfrm>
          <a:off x="2119866" y="934330"/>
          <a:ext cx="2091231" cy="488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délník 20">
            <a:extLst>
              <a:ext uri="{FF2B5EF4-FFF2-40B4-BE49-F238E27FC236}">
                <a16:creationId xmlns:a16="http://schemas.microsoft.com/office/drawing/2014/main" id="{C0EBFC5C-0BEA-422B-9DB4-8B9A68F26FF5}"/>
              </a:ext>
            </a:extLst>
          </p:cNvPr>
          <p:cNvSpPr/>
          <p:nvPr/>
        </p:nvSpPr>
        <p:spPr>
          <a:xfrm>
            <a:off x="1907099" y="1126941"/>
            <a:ext cx="612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Obor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3FC8E96-A37F-43F1-AB09-2A0B0D782991}"/>
              </a:ext>
            </a:extLst>
          </p:cNvPr>
          <p:cNvSpPr/>
          <p:nvPr/>
        </p:nvSpPr>
        <p:spPr>
          <a:xfrm>
            <a:off x="635382" y="5817864"/>
            <a:ext cx="6046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N=200</a:t>
            </a:r>
          </a:p>
        </p:txBody>
      </p:sp>
      <p:sp>
        <p:nvSpPr>
          <p:cNvPr id="17" name="Obdélník 6">
            <a:extLst>
              <a:ext uri="{FF2B5EF4-FFF2-40B4-BE49-F238E27FC236}">
                <a16:creationId xmlns:a16="http://schemas.microsoft.com/office/drawing/2014/main" id="{3E1F0A22-4298-405B-8509-35696BB3212C}"/>
              </a:ext>
            </a:extLst>
          </p:cNvPr>
          <p:cNvSpPr/>
          <p:nvPr/>
        </p:nvSpPr>
        <p:spPr>
          <a:xfrm>
            <a:off x="9194401" y="1066863"/>
            <a:ext cx="1232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Typ podniku</a:t>
            </a:r>
          </a:p>
        </p:txBody>
      </p:sp>
      <p:graphicFrame>
        <p:nvGraphicFramePr>
          <p:cNvPr id="18" name="Tabulka 13">
            <a:extLst>
              <a:ext uri="{FF2B5EF4-FFF2-40B4-BE49-F238E27FC236}">
                <a16:creationId xmlns:a16="http://schemas.microsoft.com/office/drawing/2014/main" id="{C5894AFF-2E7C-4E15-9D39-959C70CA2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619877"/>
              </p:ext>
            </p:extLst>
          </p:nvPr>
        </p:nvGraphicFramePr>
        <p:xfrm>
          <a:off x="7287863" y="1456853"/>
          <a:ext cx="2543175" cy="2679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3175">
                  <a:extLst>
                    <a:ext uri="{9D8B030D-6E8A-4147-A177-3AD203B41FA5}">
                      <a16:colId xmlns:a16="http://schemas.microsoft.com/office/drawing/2014/main" val="1070325731"/>
                    </a:ext>
                  </a:extLst>
                </a:gridCol>
              </a:tblGrid>
              <a:tr h="72632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318409"/>
                  </a:ext>
                </a:extLst>
              </a:tr>
              <a:tr h="61353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Firma do 9 zaměstnanců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51744"/>
                  </a:ext>
                </a:extLst>
              </a:tr>
              <a:tr h="61353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Firma s do 49 zaměstnanců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893879"/>
                  </a:ext>
                </a:extLst>
              </a:tr>
              <a:tr h="726328"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Firma s 50 až 249 zaměstnanci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3D1EED16-2662-4414-B808-B9CA749E3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136369"/>
              </p:ext>
            </p:extLst>
          </p:nvPr>
        </p:nvGraphicFramePr>
        <p:xfrm>
          <a:off x="9720022" y="984465"/>
          <a:ext cx="2091231" cy="396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643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31800"/>
            <a:ext cx="11382428" cy="480131"/>
          </a:xfrm>
        </p:spPr>
        <p:txBody>
          <a:bodyPr/>
          <a:lstStyle/>
          <a:p>
            <a:r>
              <a:rPr lang="cs-CZ" dirty="0"/>
              <a:t>metodika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3</a:t>
            </a:fld>
            <a:r>
              <a:rPr lang="en-GB" dirty="0"/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0E8A2A-96A3-40E3-A68A-60D09FA9E6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  <p:graphicFrame>
        <p:nvGraphicFramePr>
          <p:cNvPr id="26" name="Tabulka 25">
            <a:extLst>
              <a:ext uri="{FF2B5EF4-FFF2-40B4-BE49-F238E27FC236}">
                <a16:creationId xmlns:a16="http://schemas.microsoft.com/office/drawing/2014/main" id="{7A8059C3-46EE-49A8-A22C-EF6388023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980258"/>
              </p:ext>
            </p:extLst>
          </p:nvPr>
        </p:nvGraphicFramePr>
        <p:xfrm>
          <a:off x="1813297" y="1304764"/>
          <a:ext cx="10203147" cy="4248472"/>
        </p:xfrm>
        <a:graphic>
          <a:graphicData uri="http://schemas.openxmlformats.org/drawingml/2006/table">
            <a:tbl>
              <a:tblPr firstRow="1" bandRow="1"/>
              <a:tblGrid>
                <a:gridCol w="195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rgbClr val="CCCCCC"/>
                          </a:solidFill>
                          <a:latin typeface="+mj-lt"/>
                          <a:ea typeface="+mn-ea"/>
                          <a:cs typeface="+mn-cs"/>
                        </a:rPr>
                        <a:t>Metoda</a:t>
                      </a:r>
                      <a:br>
                        <a:rPr lang="cs-CZ" sz="1800" b="1" kern="1200" dirty="0">
                          <a:solidFill>
                            <a:srgbClr val="CCCCCC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CCCCCC"/>
                          </a:solidFill>
                          <a:latin typeface="+mj-lt"/>
                          <a:ea typeface="+mn-ea"/>
                          <a:cs typeface="+mn-cs"/>
                        </a:rPr>
                        <a:t>výzkumu</a:t>
                      </a:r>
                      <a:endParaRPr lang="en-GB" sz="1800" b="1" kern="1200" dirty="0">
                        <a:solidFill>
                          <a:srgbClr val="CCCC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cs-CZ" sz="1800" kern="1200" baseline="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 dotazování</a:t>
                      </a:r>
                      <a:endParaRPr lang="cs-CZ" sz="1800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rgbClr val="C2A9EE"/>
                          </a:solidFill>
                          <a:latin typeface="+mj-lt"/>
                          <a:ea typeface="+mn-ea"/>
                          <a:cs typeface="+mn-cs"/>
                        </a:rPr>
                        <a:t>Cílová</a:t>
                      </a:r>
                      <a:br>
                        <a:rPr lang="cs-CZ" sz="1800" b="1" kern="1200" dirty="0">
                          <a:solidFill>
                            <a:srgbClr val="C2A9EE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C2A9EE"/>
                          </a:solidFill>
                          <a:latin typeface="+mj-lt"/>
                          <a:ea typeface="+mn-ea"/>
                          <a:cs typeface="+mn-cs"/>
                        </a:rPr>
                        <a:t>skupina</a:t>
                      </a:r>
                      <a:endParaRPr lang="en-GB" sz="1800" b="1" kern="1200" dirty="0">
                        <a:solidFill>
                          <a:srgbClr val="C2A9E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OSVČ se zaměstnanci a majitelé, jednatelé, ředitelé malých </a:t>
                      </a:r>
                      <a:br>
                        <a:rPr lang="cs-CZ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a středních podniků o velikosti 4-250 zaměstnanců</a:t>
                      </a:r>
                    </a:p>
                    <a:p>
                      <a:r>
                        <a:rPr lang="cs-CZ" sz="105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Vyznačené</a:t>
                      </a:r>
                      <a:r>
                        <a:rPr lang="cs-CZ" sz="1050" b="1" kern="1200" baseline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 rozdíly </a:t>
                      </a:r>
                      <a:r>
                        <a:rPr lang="cs-CZ" sz="105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dosahují statistické</a:t>
                      </a:r>
                      <a:r>
                        <a:rPr lang="cs-CZ" sz="1050" b="1" kern="1200" baseline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 významnosti 90 % - indikují významný rozdíl oproti celkovým výsledkům</a:t>
                      </a:r>
                      <a:endParaRPr lang="cs-CZ" sz="1050" b="1" kern="120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defTabSz="914157">
                        <a:defRPr/>
                      </a:pPr>
                      <a:r>
                        <a:rPr lang="cs-CZ" sz="1800" b="1" kern="1200" dirty="0">
                          <a:solidFill>
                            <a:srgbClr val="ED6737"/>
                          </a:solidFill>
                          <a:latin typeface="+mj-lt"/>
                          <a:ea typeface="+mn-ea"/>
                          <a:cs typeface="+mn-cs"/>
                        </a:rPr>
                        <a:t>Velikost</a:t>
                      </a:r>
                      <a:br>
                        <a:rPr lang="cs-CZ" sz="1800" b="1" kern="1200" dirty="0">
                          <a:solidFill>
                            <a:srgbClr val="ED6737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>
                          <a:solidFill>
                            <a:srgbClr val="ED6737"/>
                          </a:solidFill>
                          <a:latin typeface="+mj-lt"/>
                          <a:ea typeface="+mn-ea"/>
                          <a:cs typeface="+mn-cs"/>
                        </a:rPr>
                        <a:t>vzorku</a:t>
                      </a:r>
                      <a:endParaRPr lang="en-GB" sz="1800" b="1" kern="1200" dirty="0">
                        <a:solidFill>
                          <a:srgbClr val="ED673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200 podniků, sběr proběhl 9.3. – 16.3.2022</a:t>
                      </a:r>
                      <a:endParaRPr lang="en-US" sz="1800" b="1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defTabSz="914157">
                        <a:defRPr/>
                      </a:pPr>
                      <a:r>
                        <a:rPr lang="cs-CZ" sz="1800" b="1" kern="1200" dirty="0">
                          <a:solidFill>
                            <a:srgbClr val="FBB040"/>
                          </a:solidFill>
                          <a:latin typeface="+mj-lt"/>
                          <a:ea typeface="+mn-ea"/>
                          <a:cs typeface="+mn-cs"/>
                        </a:rPr>
                        <a:t>Výzkumný nástroj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noProof="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Strukturovaný dotazník o délce cca 7 minut</a:t>
                      </a:r>
                      <a:endParaRPr lang="en-US" sz="1800" b="1" kern="1200" noProof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Group 15">
            <a:extLst>
              <a:ext uri="{FF2B5EF4-FFF2-40B4-BE49-F238E27FC236}">
                <a16:creationId xmlns:a16="http://schemas.microsoft.com/office/drawing/2014/main" id="{32250F5E-C42C-4D2A-BCEC-E29726EAAF87}"/>
              </a:ext>
            </a:extLst>
          </p:cNvPr>
          <p:cNvGrpSpPr>
            <a:grpSpLocks noChangeAspect="1"/>
          </p:cNvGrpSpPr>
          <p:nvPr/>
        </p:nvGrpSpPr>
        <p:grpSpPr>
          <a:xfrm>
            <a:off x="887865" y="1560925"/>
            <a:ext cx="687134" cy="574232"/>
            <a:chOff x="5308593" y="2025650"/>
            <a:chExt cx="812804" cy="70485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4A77865-0367-432A-95C9-2CE38226F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5297" y="2184400"/>
              <a:ext cx="546100" cy="546100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28" y="118"/>
                </a:cxn>
                <a:cxn ang="0">
                  <a:pos x="4" y="126"/>
                </a:cxn>
                <a:cxn ang="0">
                  <a:pos x="6" y="158"/>
                </a:cxn>
                <a:cxn ang="0">
                  <a:pos x="28" y="178"/>
                </a:cxn>
                <a:cxn ang="0">
                  <a:pos x="20" y="196"/>
                </a:cxn>
                <a:cxn ang="0">
                  <a:pos x="4" y="218"/>
                </a:cxn>
                <a:cxn ang="0">
                  <a:pos x="22" y="244"/>
                </a:cxn>
                <a:cxn ang="0">
                  <a:pos x="46" y="244"/>
                </a:cxn>
                <a:cxn ang="0">
                  <a:pos x="52" y="268"/>
                </a:cxn>
                <a:cxn ang="0">
                  <a:pos x="48" y="296"/>
                </a:cxn>
                <a:cxn ang="0">
                  <a:pos x="76" y="310"/>
                </a:cxn>
                <a:cxn ang="0">
                  <a:pos x="106" y="302"/>
                </a:cxn>
                <a:cxn ang="0">
                  <a:pos x="116" y="316"/>
                </a:cxn>
                <a:cxn ang="0">
                  <a:pos x="126" y="342"/>
                </a:cxn>
                <a:cxn ang="0">
                  <a:pos x="158" y="338"/>
                </a:cxn>
                <a:cxn ang="0">
                  <a:pos x="178" y="318"/>
                </a:cxn>
                <a:cxn ang="0">
                  <a:pos x="196" y="324"/>
                </a:cxn>
                <a:cxn ang="0">
                  <a:pos x="216" y="342"/>
                </a:cxn>
                <a:cxn ang="0">
                  <a:pos x="242" y="324"/>
                </a:cxn>
                <a:cxn ang="0">
                  <a:pos x="250" y="294"/>
                </a:cxn>
                <a:cxn ang="0">
                  <a:pos x="268" y="292"/>
                </a:cxn>
                <a:cxn ang="0">
                  <a:pos x="296" y="296"/>
                </a:cxn>
                <a:cxn ang="0">
                  <a:pos x="308" y="268"/>
                </a:cxn>
                <a:cxn ang="0">
                  <a:pos x="300" y="240"/>
                </a:cxn>
                <a:cxn ang="0">
                  <a:pos x="316" y="228"/>
                </a:cxn>
                <a:cxn ang="0">
                  <a:pos x="340" y="218"/>
                </a:cxn>
                <a:cxn ang="0">
                  <a:pos x="338" y="186"/>
                </a:cxn>
                <a:cxn ang="0">
                  <a:pos x="316" y="166"/>
                </a:cxn>
                <a:cxn ang="0">
                  <a:pos x="324" y="148"/>
                </a:cxn>
                <a:cxn ang="0">
                  <a:pos x="340" y="128"/>
                </a:cxn>
                <a:cxn ang="0">
                  <a:pos x="322" y="102"/>
                </a:cxn>
                <a:cxn ang="0">
                  <a:pos x="294" y="94"/>
                </a:cxn>
                <a:cxn ang="0">
                  <a:pos x="292" y="76"/>
                </a:cxn>
                <a:cxn ang="0">
                  <a:pos x="296" y="50"/>
                </a:cxn>
                <a:cxn ang="0">
                  <a:pos x="268" y="36"/>
                </a:cxn>
                <a:cxn ang="0">
                  <a:pos x="238" y="44"/>
                </a:cxn>
                <a:cxn ang="0">
                  <a:pos x="228" y="28"/>
                </a:cxn>
                <a:cxn ang="0">
                  <a:pos x="218" y="4"/>
                </a:cxn>
                <a:cxn ang="0">
                  <a:pos x="186" y="6"/>
                </a:cxn>
                <a:cxn ang="0">
                  <a:pos x="166" y="28"/>
                </a:cxn>
                <a:cxn ang="0">
                  <a:pos x="148" y="20"/>
                </a:cxn>
                <a:cxn ang="0">
                  <a:pos x="128" y="4"/>
                </a:cxn>
                <a:cxn ang="0">
                  <a:pos x="102" y="22"/>
                </a:cxn>
                <a:cxn ang="0">
                  <a:pos x="94" y="50"/>
                </a:cxn>
                <a:cxn ang="0">
                  <a:pos x="76" y="52"/>
                </a:cxn>
                <a:cxn ang="0">
                  <a:pos x="48" y="48"/>
                </a:cxn>
                <a:cxn ang="0">
                  <a:pos x="36" y="78"/>
                </a:cxn>
                <a:cxn ang="0">
                  <a:pos x="162" y="72"/>
                </a:cxn>
                <a:cxn ang="0">
                  <a:pos x="248" y="106"/>
                </a:cxn>
                <a:cxn ang="0">
                  <a:pos x="272" y="182"/>
                </a:cxn>
                <a:cxn ang="0">
                  <a:pos x="222" y="260"/>
                </a:cxn>
                <a:cxn ang="0">
                  <a:pos x="144" y="270"/>
                </a:cxn>
                <a:cxn ang="0">
                  <a:pos x="76" y="204"/>
                </a:cxn>
                <a:cxn ang="0">
                  <a:pos x="82" y="126"/>
                </a:cxn>
                <a:cxn ang="0">
                  <a:pos x="142" y="76"/>
                </a:cxn>
              </a:cxnLst>
              <a:rect l="0" t="0" r="r" b="b"/>
              <a:pathLst>
                <a:path w="344" h="344">
                  <a:moveTo>
                    <a:pt x="38" y="82"/>
                  </a:moveTo>
                  <a:lnTo>
                    <a:pt x="38" y="82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4" y="106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0" y="114"/>
                  </a:lnTo>
                  <a:lnTo>
                    <a:pt x="34" y="116"/>
                  </a:lnTo>
                  <a:lnTo>
                    <a:pt x="28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14" y="116"/>
                  </a:lnTo>
                  <a:lnTo>
                    <a:pt x="8" y="120"/>
                  </a:lnTo>
                  <a:lnTo>
                    <a:pt x="4" y="12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2" y="152"/>
                  </a:lnTo>
                  <a:lnTo>
                    <a:pt x="6" y="158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8" y="166"/>
                  </a:lnTo>
                  <a:lnTo>
                    <a:pt x="24" y="172"/>
                  </a:lnTo>
                  <a:lnTo>
                    <a:pt x="28" y="178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8" y="188"/>
                  </a:lnTo>
                  <a:lnTo>
                    <a:pt x="24" y="192"/>
                  </a:lnTo>
                  <a:lnTo>
                    <a:pt x="20" y="196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8" y="202"/>
                  </a:lnTo>
                  <a:lnTo>
                    <a:pt x="4" y="210"/>
                  </a:lnTo>
                  <a:lnTo>
                    <a:pt x="4" y="21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8" y="234"/>
                  </a:lnTo>
                  <a:lnTo>
                    <a:pt x="14" y="240"/>
                  </a:lnTo>
                  <a:lnTo>
                    <a:pt x="22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34" y="242"/>
                  </a:lnTo>
                  <a:lnTo>
                    <a:pt x="40" y="242"/>
                  </a:lnTo>
                  <a:lnTo>
                    <a:pt x="46" y="244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50" y="252"/>
                  </a:lnTo>
                  <a:lnTo>
                    <a:pt x="52" y="260"/>
                  </a:lnTo>
                  <a:lnTo>
                    <a:pt x="52" y="268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6" y="280"/>
                  </a:lnTo>
                  <a:lnTo>
                    <a:pt x="46" y="288"/>
                  </a:lnTo>
                  <a:lnTo>
                    <a:pt x="48" y="296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2" y="308"/>
                  </a:lnTo>
                  <a:lnTo>
                    <a:pt x="70" y="310"/>
                  </a:lnTo>
                  <a:lnTo>
                    <a:pt x="76" y="310"/>
                  </a:lnTo>
                  <a:lnTo>
                    <a:pt x="82" y="306"/>
                  </a:lnTo>
                  <a:lnTo>
                    <a:pt x="82" y="306"/>
                  </a:lnTo>
                  <a:lnTo>
                    <a:pt x="88" y="302"/>
                  </a:lnTo>
                  <a:lnTo>
                    <a:pt x="98" y="300"/>
                  </a:lnTo>
                  <a:lnTo>
                    <a:pt x="106" y="302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6" y="316"/>
                  </a:lnTo>
                  <a:lnTo>
                    <a:pt x="116" y="322"/>
                  </a:lnTo>
                  <a:lnTo>
                    <a:pt x="116" y="322"/>
                  </a:lnTo>
                  <a:lnTo>
                    <a:pt x="116" y="330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44" y="344"/>
                  </a:lnTo>
                  <a:lnTo>
                    <a:pt x="152" y="342"/>
                  </a:lnTo>
                  <a:lnTo>
                    <a:pt x="158" y="338"/>
                  </a:lnTo>
                  <a:lnTo>
                    <a:pt x="162" y="332"/>
                  </a:lnTo>
                  <a:lnTo>
                    <a:pt x="162" y="332"/>
                  </a:lnTo>
                  <a:lnTo>
                    <a:pt x="164" y="326"/>
                  </a:lnTo>
                  <a:lnTo>
                    <a:pt x="172" y="322"/>
                  </a:lnTo>
                  <a:lnTo>
                    <a:pt x="178" y="318"/>
                  </a:lnTo>
                  <a:lnTo>
                    <a:pt x="184" y="316"/>
                  </a:lnTo>
                  <a:lnTo>
                    <a:pt x="184" y="316"/>
                  </a:lnTo>
                  <a:lnTo>
                    <a:pt x="188" y="316"/>
                  </a:lnTo>
                  <a:lnTo>
                    <a:pt x="192" y="320"/>
                  </a:lnTo>
                  <a:lnTo>
                    <a:pt x="196" y="324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202" y="336"/>
                  </a:lnTo>
                  <a:lnTo>
                    <a:pt x="208" y="340"/>
                  </a:lnTo>
                  <a:lnTo>
                    <a:pt x="216" y="342"/>
                  </a:lnTo>
                  <a:lnTo>
                    <a:pt x="226" y="340"/>
                  </a:lnTo>
                  <a:lnTo>
                    <a:pt x="226" y="340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42" y="324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0"/>
                  </a:lnTo>
                  <a:lnTo>
                    <a:pt x="246" y="302"/>
                  </a:lnTo>
                  <a:lnTo>
                    <a:pt x="250" y="294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8" y="290"/>
                  </a:lnTo>
                  <a:lnTo>
                    <a:pt x="264" y="290"/>
                  </a:lnTo>
                  <a:lnTo>
                    <a:pt x="268" y="292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80" y="300"/>
                  </a:lnTo>
                  <a:lnTo>
                    <a:pt x="288" y="300"/>
                  </a:lnTo>
                  <a:lnTo>
                    <a:pt x="296" y="296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8" y="282"/>
                  </a:lnTo>
                  <a:lnTo>
                    <a:pt x="310" y="274"/>
                  </a:lnTo>
                  <a:lnTo>
                    <a:pt x="308" y="268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2" y="256"/>
                  </a:lnTo>
                  <a:lnTo>
                    <a:pt x="300" y="248"/>
                  </a:lnTo>
                  <a:lnTo>
                    <a:pt x="300" y="24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30"/>
                  </a:lnTo>
                  <a:lnTo>
                    <a:pt x="310" y="228"/>
                  </a:lnTo>
                  <a:lnTo>
                    <a:pt x="316" y="228"/>
                  </a:lnTo>
                  <a:lnTo>
                    <a:pt x="322" y="228"/>
                  </a:lnTo>
                  <a:lnTo>
                    <a:pt x="322" y="228"/>
                  </a:lnTo>
                  <a:lnTo>
                    <a:pt x="330" y="228"/>
                  </a:lnTo>
                  <a:lnTo>
                    <a:pt x="336" y="224"/>
                  </a:lnTo>
                  <a:lnTo>
                    <a:pt x="340" y="218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4" y="200"/>
                  </a:lnTo>
                  <a:lnTo>
                    <a:pt x="342" y="192"/>
                  </a:lnTo>
                  <a:lnTo>
                    <a:pt x="338" y="186"/>
                  </a:lnTo>
                  <a:lnTo>
                    <a:pt x="332" y="184"/>
                  </a:lnTo>
                  <a:lnTo>
                    <a:pt x="332" y="184"/>
                  </a:lnTo>
                  <a:lnTo>
                    <a:pt x="326" y="180"/>
                  </a:lnTo>
                  <a:lnTo>
                    <a:pt x="320" y="174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6" y="160"/>
                  </a:lnTo>
                  <a:lnTo>
                    <a:pt x="316" y="156"/>
                  </a:lnTo>
                  <a:lnTo>
                    <a:pt x="320" y="152"/>
                  </a:lnTo>
                  <a:lnTo>
                    <a:pt x="324" y="148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6" y="142"/>
                  </a:lnTo>
                  <a:lnTo>
                    <a:pt x="340" y="136"/>
                  </a:lnTo>
                  <a:lnTo>
                    <a:pt x="340" y="128"/>
                  </a:lnTo>
                  <a:lnTo>
                    <a:pt x="340" y="118"/>
                  </a:lnTo>
                  <a:lnTo>
                    <a:pt x="340" y="118"/>
                  </a:lnTo>
                  <a:lnTo>
                    <a:pt x="336" y="110"/>
                  </a:lnTo>
                  <a:lnTo>
                    <a:pt x="330" y="104"/>
                  </a:lnTo>
                  <a:lnTo>
                    <a:pt x="322" y="102"/>
                  </a:lnTo>
                  <a:lnTo>
                    <a:pt x="316" y="102"/>
                  </a:lnTo>
                  <a:lnTo>
                    <a:pt x="316" y="102"/>
                  </a:lnTo>
                  <a:lnTo>
                    <a:pt x="308" y="102"/>
                  </a:lnTo>
                  <a:lnTo>
                    <a:pt x="302" y="98"/>
                  </a:lnTo>
                  <a:lnTo>
                    <a:pt x="294" y="9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88" y="86"/>
                  </a:lnTo>
                  <a:lnTo>
                    <a:pt x="290" y="82"/>
                  </a:lnTo>
                  <a:lnTo>
                    <a:pt x="292" y="76"/>
                  </a:lnTo>
                  <a:lnTo>
                    <a:pt x="296" y="70"/>
                  </a:lnTo>
                  <a:lnTo>
                    <a:pt x="296" y="70"/>
                  </a:lnTo>
                  <a:lnTo>
                    <a:pt x="298" y="64"/>
                  </a:lnTo>
                  <a:lnTo>
                    <a:pt x="298" y="56"/>
                  </a:lnTo>
                  <a:lnTo>
                    <a:pt x="296" y="50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2" y="38"/>
                  </a:lnTo>
                  <a:lnTo>
                    <a:pt x="274" y="34"/>
                  </a:lnTo>
                  <a:lnTo>
                    <a:pt x="268" y="36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56" y="42"/>
                  </a:lnTo>
                  <a:lnTo>
                    <a:pt x="246" y="44"/>
                  </a:lnTo>
                  <a:lnTo>
                    <a:pt x="238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0" y="40"/>
                  </a:lnTo>
                  <a:lnTo>
                    <a:pt x="228" y="34"/>
                  </a:lnTo>
                  <a:lnTo>
                    <a:pt x="228" y="2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228" y="16"/>
                  </a:lnTo>
                  <a:lnTo>
                    <a:pt x="224" y="8"/>
                  </a:lnTo>
                  <a:lnTo>
                    <a:pt x="218" y="4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0" y="18"/>
                  </a:lnTo>
                  <a:lnTo>
                    <a:pt x="172" y="24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56" y="28"/>
                  </a:lnTo>
                  <a:lnTo>
                    <a:pt x="152" y="26"/>
                  </a:lnTo>
                  <a:lnTo>
                    <a:pt x="148" y="20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2" y="8"/>
                  </a:lnTo>
                  <a:lnTo>
                    <a:pt x="136" y="4"/>
                  </a:lnTo>
                  <a:lnTo>
                    <a:pt x="128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0" y="10"/>
                  </a:lnTo>
                  <a:lnTo>
                    <a:pt x="104" y="14"/>
                  </a:lnTo>
                  <a:lnTo>
                    <a:pt x="102" y="22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36"/>
                  </a:lnTo>
                  <a:lnTo>
                    <a:pt x="98" y="44"/>
                  </a:lnTo>
                  <a:lnTo>
                    <a:pt x="94" y="50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6" y="56"/>
                  </a:lnTo>
                  <a:lnTo>
                    <a:pt x="80" y="54"/>
                  </a:lnTo>
                  <a:lnTo>
                    <a:pt x="76" y="52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64" y="46"/>
                  </a:lnTo>
                  <a:lnTo>
                    <a:pt x="56" y="46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6" y="62"/>
                  </a:lnTo>
                  <a:lnTo>
                    <a:pt x="34" y="70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38" y="82"/>
                  </a:lnTo>
                  <a:close/>
                  <a:moveTo>
                    <a:pt x="142" y="76"/>
                  </a:moveTo>
                  <a:lnTo>
                    <a:pt x="142" y="76"/>
                  </a:lnTo>
                  <a:lnTo>
                    <a:pt x="162" y="72"/>
                  </a:lnTo>
                  <a:lnTo>
                    <a:pt x="180" y="72"/>
                  </a:lnTo>
                  <a:lnTo>
                    <a:pt x="200" y="76"/>
                  </a:lnTo>
                  <a:lnTo>
                    <a:pt x="218" y="82"/>
                  </a:lnTo>
                  <a:lnTo>
                    <a:pt x="234" y="94"/>
                  </a:lnTo>
                  <a:lnTo>
                    <a:pt x="248" y="106"/>
                  </a:lnTo>
                  <a:lnTo>
                    <a:pt x="260" y="122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72" y="162"/>
                  </a:lnTo>
                  <a:lnTo>
                    <a:pt x="272" y="182"/>
                  </a:lnTo>
                  <a:lnTo>
                    <a:pt x="268" y="200"/>
                  </a:lnTo>
                  <a:lnTo>
                    <a:pt x="262" y="218"/>
                  </a:lnTo>
                  <a:lnTo>
                    <a:pt x="252" y="234"/>
                  </a:lnTo>
                  <a:lnTo>
                    <a:pt x="238" y="248"/>
                  </a:lnTo>
                  <a:lnTo>
                    <a:pt x="222" y="260"/>
                  </a:lnTo>
                  <a:lnTo>
                    <a:pt x="202" y="268"/>
                  </a:lnTo>
                  <a:lnTo>
                    <a:pt x="202" y="268"/>
                  </a:lnTo>
                  <a:lnTo>
                    <a:pt x="182" y="272"/>
                  </a:lnTo>
                  <a:lnTo>
                    <a:pt x="164" y="272"/>
                  </a:lnTo>
                  <a:lnTo>
                    <a:pt x="144" y="270"/>
                  </a:lnTo>
                  <a:lnTo>
                    <a:pt x="126" y="262"/>
                  </a:lnTo>
                  <a:lnTo>
                    <a:pt x="110" y="252"/>
                  </a:lnTo>
                  <a:lnTo>
                    <a:pt x="96" y="238"/>
                  </a:lnTo>
                  <a:lnTo>
                    <a:pt x="84" y="22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2" y="184"/>
                  </a:lnTo>
                  <a:lnTo>
                    <a:pt x="72" y="164"/>
                  </a:lnTo>
                  <a:lnTo>
                    <a:pt x="76" y="144"/>
                  </a:lnTo>
                  <a:lnTo>
                    <a:pt x="82" y="126"/>
                  </a:lnTo>
                  <a:lnTo>
                    <a:pt x="92" y="110"/>
                  </a:lnTo>
                  <a:lnTo>
                    <a:pt x="106" y="96"/>
                  </a:lnTo>
                  <a:lnTo>
                    <a:pt x="122" y="84"/>
                  </a:lnTo>
                  <a:lnTo>
                    <a:pt x="142" y="76"/>
                  </a:lnTo>
                  <a:lnTo>
                    <a:pt x="14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DF3D2F8D-9C32-42BC-9D15-587FE041E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8593" y="2025650"/>
              <a:ext cx="352425" cy="349250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14" y="74"/>
                </a:cxn>
                <a:cxn ang="0">
                  <a:pos x="0" y="86"/>
                </a:cxn>
                <a:cxn ang="0">
                  <a:pos x="8" y="102"/>
                </a:cxn>
                <a:cxn ang="0">
                  <a:pos x="18" y="120"/>
                </a:cxn>
                <a:cxn ang="0">
                  <a:pos x="4" y="134"/>
                </a:cxn>
                <a:cxn ang="0">
                  <a:pos x="10" y="154"/>
                </a:cxn>
                <a:cxn ang="0">
                  <a:pos x="30" y="156"/>
                </a:cxn>
                <a:cxn ang="0">
                  <a:pos x="32" y="176"/>
                </a:cxn>
                <a:cxn ang="0">
                  <a:pos x="36" y="194"/>
                </a:cxn>
                <a:cxn ang="0">
                  <a:pos x="54" y="196"/>
                </a:cxn>
                <a:cxn ang="0">
                  <a:pos x="72" y="194"/>
                </a:cxn>
                <a:cxn ang="0">
                  <a:pos x="76" y="212"/>
                </a:cxn>
                <a:cxn ang="0">
                  <a:pos x="94" y="220"/>
                </a:cxn>
                <a:cxn ang="0">
                  <a:pos x="106" y="208"/>
                </a:cxn>
                <a:cxn ang="0">
                  <a:pos x="124" y="204"/>
                </a:cxn>
                <a:cxn ang="0">
                  <a:pos x="140" y="218"/>
                </a:cxn>
                <a:cxn ang="0">
                  <a:pos x="156" y="208"/>
                </a:cxn>
                <a:cxn ang="0">
                  <a:pos x="164" y="186"/>
                </a:cxn>
                <a:cxn ang="0">
                  <a:pos x="176" y="190"/>
                </a:cxn>
                <a:cxn ang="0">
                  <a:pos x="194" y="186"/>
                </a:cxn>
                <a:cxn ang="0">
                  <a:pos x="196" y="168"/>
                </a:cxn>
                <a:cxn ang="0">
                  <a:pos x="196" y="148"/>
                </a:cxn>
                <a:cxn ang="0">
                  <a:pos x="216" y="144"/>
                </a:cxn>
                <a:cxn ang="0">
                  <a:pos x="220" y="122"/>
                </a:cxn>
                <a:cxn ang="0">
                  <a:pos x="206" y="110"/>
                </a:cxn>
                <a:cxn ang="0">
                  <a:pos x="212" y="92"/>
                </a:cxn>
                <a:cxn ang="0">
                  <a:pos x="218" y="76"/>
                </a:cxn>
                <a:cxn ang="0">
                  <a:pos x="204" y="64"/>
                </a:cxn>
                <a:cxn ang="0">
                  <a:pos x="188" y="58"/>
                </a:cxn>
                <a:cxn ang="0">
                  <a:pos x="192" y="40"/>
                </a:cxn>
                <a:cxn ang="0">
                  <a:pos x="182" y="22"/>
                </a:cxn>
                <a:cxn ang="0">
                  <a:pos x="164" y="26"/>
                </a:cxn>
                <a:cxn ang="0">
                  <a:pos x="148" y="22"/>
                </a:cxn>
                <a:cxn ang="0">
                  <a:pos x="140" y="2"/>
                </a:cxn>
                <a:cxn ang="0">
                  <a:pos x="120" y="4"/>
                </a:cxn>
                <a:cxn ang="0">
                  <a:pos x="104" y="18"/>
                </a:cxn>
                <a:cxn ang="0">
                  <a:pos x="94" y="8"/>
                </a:cxn>
                <a:cxn ang="0">
                  <a:pos x="76" y="2"/>
                </a:cxn>
                <a:cxn ang="0">
                  <a:pos x="66" y="18"/>
                </a:cxn>
                <a:cxn ang="0">
                  <a:pos x="56" y="34"/>
                </a:cxn>
                <a:cxn ang="0">
                  <a:pos x="36" y="28"/>
                </a:cxn>
                <a:cxn ang="0">
                  <a:pos x="22" y="44"/>
                </a:cxn>
                <a:cxn ang="0">
                  <a:pos x="92" y="48"/>
                </a:cxn>
                <a:cxn ang="0">
                  <a:pos x="152" y="58"/>
                </a:cxn>
                <a:cxn ang="0">
                  <a:pos x="176" y="102"/>
                </a:cxn>
                <a:cxn ang="0">
                  <a:pos x="154" y="160"/>
                </a:cxn>
                <a:cxn ang="0">
                  <a:pos x="106" y="174"/>
                </a:cxn>
                <a:cxn ang="0">
                  <a:pos x="54" y="142"/>
                </a:cxn>
                <a:cxn ang="0">
                  <a:pos x="48" y="92"/>
                </a:cxn>
                <a:cxn ang="0">
                  <a:pos x="92" y="48"/>
                </a:cxn>
              </a:cxnLst>
              <a:rect l="0" t="0" r="r" b="b"/>
              <a:pathLst>
                <a:path w="222" h="220">
                  <a:moveTo>
                    <a:pt x="26" y="52"/>
                  </a:moveTo>
                  <a:lnTo>
                    <a:pt x="26" y="52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2"/>
                  </a:lnTo>
                  <a:lnTo>
                    <a:pt x="22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4" y="100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6" y="12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2" y="138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6" y="150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6" y="154"/>
                  </a:lnTo>
                  <a:lnTo>
                    <a:pt x="30" y="156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4" y="166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0" y="180"/>
                  </a:lnTo>
                  <a:lnTo>
                    <a:pt x="30" y="184"/>
                  </a:lnTo>
                  <a:lnTo>
                    <a:pt x="32" y="190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0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8" y="194"/>
                  </a:lnTo>
                  <a:lnTo>
                    <a:pt x="62" y="192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12"/>
                  </a:lnTo>
                  <a:lnTo>
                    <a:pt x="78" y="216"/>
                  </a:lnTo>
                  <a:lnTo>
                    <a:pt x="82" y="218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4" y="220"/>
                  </a:lnTo>
                  <a:lnTo>
                    <a:pt x="98" y="220"/>
                  </a:lnTo>
                  <a:lnTo>
                    <a:pt x="102" y="21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6" y="208"/>
                  </a:lnTo>
                  <a:lnTo>
                    <a:pt x="110" y="206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2" y="202"/>
                  </a:lnTo>
                  <a:lnTo>
                    <a:pt x="124" y="204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30" y="216"/>
                  </a:lnTo>
                  <a:lnTo>
                    <a:pt x="134" y="218"/>
                  </a:lnTo>
                  <a:lnTo>
                    <a:pt x="140" y="218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50" y="214"/>
                  </a:lnTo>
                  <a:lnTo>
                    <a:pt x="154" y="212"/>
                  </a:lnTo>
                  <a:lnTo>
                    <a:pt x="156" y="208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56" y="198"/>
                  </a:lnTo>
                  <a:lnTo>
                    <a:pt x="158" y="19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6" y="190"/>
                  </a:lnTo>
                  <a:lnTo>
                    <a:pt x="176" y="190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90" y="190"/>
                  </a:lnTo>
                  <a:lnTo>
                    <a:pt x="194" y="186"/>
                  </a:lnTo>
                  <a:lnTo>
                    <a:pt x="194" y="186"/>
                  </a:lnTo>
                  <a:lnTo>
                    <a:pt x="198" y="180"/>
                  </a:lnTo>
                  <a:lnTo>
                    <a:pt x="200" y="176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4" y="164"/>
                  </a:lnTo>
                  <a:lnTo>
                    <a:pt x="194" y="158"/>
                  </a:lnTo>
                  <a:lnTo>
                    <a:pt x="194" y="150"/>
                  </a:lnTo>
                  <a:lnTo>
                    <a:pt x="194" y="150"/>
                  </a:lnTo>
                  <a:lnTo>
                    <a:pt x="196" y="148"/>
                  </a:lnTo>
                  <a:lnTo>
                    <a:pt x="200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6" y="144"/>
                  </a:lnTo>
                  <a:lnTo>
                    <a:pt x="220" y="140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28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0" y="114"/>
                  </a:lnTo>
                  <a:lnTo>
                    <a:pt x="206" y="110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0"/>
                  </a:lnTo>
                  <a:lnTo>
                    <a:pt x="206" y="96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16" y="90"/>
                  </a:lnTo>
                  <a:lnTo>
                    <a:pt x="218" y="86"/>
                  </a:lnTo>
                  <a:lnTo>
                    <a:pt x="220" y="82"/>
                  </a:lnTo>
                  <a:lnTo>
                    <a:pt x="218" y="76"/>
                  </a:lnTo>
                  <a:lnTo>
                    <a:pt x="218" y="76"/>
                  </a:lnTo>
                  <a:lnTo>
                    <a:pt x="216" y="70"/>
                  </a:lnTo>
                  <a:lnTo>
                    <a:pt x="212" y="66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94" y="62"/>
                  </a:lnTo>
                  <a:lnTo>
                    <a:pt x="188" y="58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2" y="40"/>
                  </a:lnTo>
                  <a:lnTo>
                    <a:pt x="192" y="36"/>
                  </a:lnTo>
                  <a:lnTo>
                    <a:pt x="190" y="30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2" y="22"/>
                  </a:lnTo>
                  <a:lnTo>
                    <a:pt x="178" y="22"/>
                  </a:lnTo>
                  <a:lnTo>
                    <a:pt x="172" y="2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4" y="26"/>
                  </a:lnTo>
                  <a:lnTo>
                    <a:pt x="160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48" y="24"/>
                  </a:lnTo>
                  <a:lnTo>
                    <a:pt x="148" y="2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8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0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6" y="10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28"/>
                  </a:lnTo>
                  <a:lnTo>
                    <a:pt x="36" y="28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4" y="48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30" y="48"/>
                  </a:lnTo>
                  <a:lnTo>
                    <a:pt x="140" y="52"/>
                  </a:lnTo>
                  <a:lnTo>
                    <a:pt x="152" y="58"/>
                  </a:lnTo>
                  <a:lnTo>
                    <a:pt x="160" y="68"/>
                  </a:lnTo>
                  <a:lnTo>
                    <a:pt x="168" y="78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6" y="102"/>
                  </a:lnTo>
                  <a:lnTo>
                    <a:pt x="176" y="116"/>
                  </a:lnTo>
                  <a:lnTo>
                    <a:pt x="174" y="128"/>
                  </a:lnTo>
                  <a:lnTo>
                    <a:pt x="168" y="140"/>
                  </a:lnTo>
                  <a:lnTo>
                    <a:pt x="162" y="150"/>
                  </a:lnTo>
                  <a:lnTo>
                    <a:pt x="154" y="160"/>
                  </a:lnTo>
                  <a:lnTo>
                    <a:pt x="144" y="166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18" y="174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2" y="168"/>
                  </a:lnTo>
                  <a:lnTo>
                    <a:pt x="70" y="160"/>
                  </a:lnTo>
                  <a:lnTo>
                    <a:pt x="62" y="152"/>
                  </a:lnTo>
                  <a:lnTo>
                    <a:pt x="54" y="142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16"/>
                  </a:lnTo>
                  <a:lnTo>
                    <a:pt x="46" y="104"/>
                  </a:lnTo>
                  <a:lnTo>
                    <a:pt x="48" y="92"/>
                  </a:lnTo>
                  <a:lnTo>
                    <a:pt x="54" y="80"/>
                  </a:lnTo>
                  <a:lnTo>
                    <a:pt x="60" y="70"/>
                  </a:lnTo>
                  <a:lnTo>
                    <a:pt x="68" y="60"/>
                  </a:lnTo>
                  <a:lnTo>
                    <a:pt x="80" y="54"/>
                  </a:lnTo>
                  <a:lnTo>
                    <a:pt x="92" y="48"/>
                  </a:lnTo>
                  <a:lnTo>
                    <a:pt x="9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20C16AAB-7349-43B8-ACBD-164932FAB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1776" y="2378075"/>
              <a:ext cx="269874" cy="269875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10" y="58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8" y="82"/>
                </a:cxn>
                <a:cxn ang="0">
                  <a:pos x="12" y="96"/>
                </a:cxn>
                <a:cxn ang="0">
                  <a:pos x="2" y="104"/>
                </a:cxn>
                <a:cxn ang="0">
                  <a:pos x="4" y="116"/>
                </a:cxn>
                <a:cxn ang="0">
                  <a:pos x="14" y="120"/>
                </a:cxn>
                <a:cxn ang="0">
                  <a:pos x="24" y="128"/>
                </a:cxn>
                <a:cxn ang="0">
                  <a:pos x="22" y="138"/>
                </a:cxn>
                <a:cxn ang="0">
                  <a:pos x="26" y="150"/>
                </a:cxn>
                <a:cxn ang="0">
                  <a:pos x="40" y="152"/>
                </a:cxn>
                <a:cxn ang="0">
                  <a:pos x="54" y="150"/>
                </a:cxn>
                <a:cxn ang="0">
                  <a:pos x="56" y="160"/>
                </a:cxn>
                <a:cxn ang="0">
                  <a:pos x="66" y="170"/>
                </a:cxn>
                <a:cxn ang="0">
                  <a:pos x="78" y="168"/>
                </a:cxn>
                <a:cxn ang="0">
                  <a:pos x="84" y="158"/>
                </a:cxn>
                <a:cxn ang="0">
                  <a:pos x="98" y="164"/>
                </a:cxn>
                <a:cxn ang="0">
                  <a:pos x="106" y="168"/>
                </a:cxn>
                <a:cxn ang="0">
                  <a:pos x="118" y="164"/>
                </a:cxn>
                <a:cxn ang="0">
                  <a:pos x="120" y="154"/>
                </a:cxn>
                <a:cxn ang="0">
                  <a:pos x="130" y="144"/>
                </a:cxn>
                <a:cxn ang="0">
                  <a:pos x="142" y="148"/>
                </a:cxn>
                <a:cxn ang="0">
                  <a:pos x="152" y="140"/>
                </a:cxn>
                <a:cxn ang="0">
                  <a:pos x="150" y="130"/>
                </a:cxn>
                <a:cxn ang="0">
                  <a:pos x="148" y="116"/>
                </a:cxn>
                <a:cxn ang="0">
                  <a:pos x="162" y="112"/>
                </a:cxn>
                <a:cxn ang="0">
                  <a:pos x="170" y="104"/>
                </a:cxn>
                <a:cxn ang="0">
                  <a:pos x="164" y="90"/>
                </a:cxn>
                <a:cxn ang="0">
                  <a:pos x="156" y="80"/>
                </a:cxn>
                <a:cxn ang="0">
                  <a:pos x="162" y="72"/>
                </a:cxn>
                <a:cxn ang="0">
                  <a:pos x="168" y="58"/>
                </a:cxn>
                <a:cxn ang="0">
                  <a:pos x="160" y="50"/>
                </a:cxn>
                <a:cxn ang="0">
                  <a:pos x="148" y="48"/>
                </a:cxn>
                <a:cxn ang="0">
                  <a:pos x="146" y="34"/>
                </a:cxn>
                <a:cxn ang="0">
                  <a:pos x="146" y="24"/>
                </a:cxn>
                <a:cxn ang="0">
                  <a:pos x="136" y="18"/>
                </a:cxn>
                <a:cxn ang="0">
                  <a:pos x="126" y="22"/>
                </a:cxn>
                <a:cxn ang="0">
                  <a:pos x="112" y="18"/>
                </a:cxn>
                <a:cxn ang="0">
                  <a:pos x="110" y="4"/>
                </a:cxn>
                <a:cxn ang="0">
                  <a:pos x="98" y="0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70" y="4"/>
                </a:cxn>
                <a:cxn ang="0">
                  <a:pos x="58" y="2"/>
                </a:cxn>
                <a:cxn ang="0">
                  <a:pos x="50" y="14"/>
                </a:cxn>
                <a:cxn ang="0">
                  <a:pos x="44" y="26"/>
                </a:cxn>
                <a:cxn ang="0">
                  <a:pos x="34" y="24"/>
                </a:cxn>
                <a:cxn ang="0">
                  <a:pos x="20" y="28"/>
                </a:cxn>
                <a:cxn ang="0">
                  <a:pos x="16" y="38"/>
                </a:cxn>
                <a:cxn ang="0">
                  <a:pos x="70" y="38"/>
                </a:cxn>
                <a:cxn ang="0">
                  <a:pos x="108" y="40"/>
                </a:cxn>
                <a:cxn ang="0">
                  <a:pos x="132" y="70"/>
                </a:cxn>
                <a:cxn ang="0">
                  <a:pos x="132" y="100"/>
                </a:cxn>
                <a:cxn ang="0">
                  <a:pos x="108" y="128"/>
                </a:cxn>
                <a:cxn ang="0">
                  <a:pos x="80" y="136"/>
                </a:cxn>
                <a:cxn ang="0">
                  <a:pos x="46" y="118"/>
                </a:cxn>
                <a:cxn ang="0">
                  <a:pos x="34" y="90"/>
                </a:cxn>
                <a:cxn ang="0">
                  <a:pos x="46" y="54"/>
                </a:cxn>
                <a:cxn ang="0">
                  <a:pos x="70" y="38"/>
                </a:cxn>
              </a:cxnLst>
              <a:rect l="0" t="0" r="r" b="b"/>
              <a:pathLst>
                <a:path w="170" h="170">
                  <a:moveTo>
                    <a:pt x="18" y="42"/>
                  </a:moveTo>
                  <a:lnTo>
                    <a:pt x="18" y="42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00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4" y="116"/>
                  </a:lnTo>
                  <a:lnTo>
                    <a:pt x="6" y="118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20" y="120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8"/>
                  </a:lnTo>
                  <a:lnTo>
                    <a:pt x="24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4" y="146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52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4" y="150"/>
                  </a:lnTo>
                  <a:lnTo>
                    <a:pt x="48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6" y="154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4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0" y="170"/>
                  </a:lnTo>
                  <a:lnTo>
                    <a:pt x="74" y="170"/>
                  </a:lnTo>
                  <a:lnTo>
                    <a:pt x="78" y="168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4" y="158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00" y="166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6" y="166"/>
                  </a:lnTo>
                  <a:lnTo>
                    <a:pt x="118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54"/>
                  </a:lnTo>
                  <a:lnTo>
                    <a:pt x="120" y="150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30" y="144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6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2" y="140"/>
                  </a:lnTo>
                  <a:lnTo>
                    <a:pt x="152" y="136"/>
                  </a:lnTo>
                  <a:lnTo>
                    <a:pt x="152" y="132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48" y="126"/>
                  </a:lnTo>
                  <a:lnTo>
                    <a:pt x="148" y="122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2" y="112"/>
                  </a:lnTo>
                  <a:lnTo>
                    <a:pt x="166" y="112"/>
                  </a:lnTo>
                  <a:lnTo>
                    <a:pt x="168" y="108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0"/>
                  </a:lnTo>
                  <a:lnTo>
                    <a:pt x="168" y="96"/>
                  </a:lnTo>
                  <a:lnTo>
                    <a:pt x="166" y="9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0" y="90"/>
                  </a:lnTo>
                  <a:lnTo>
                    <a:pt x="158" y="86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8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6" y="70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6" y="54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2" y="50"/>
                  </a:lnTo>
                  <a:lnTo>
                    <a:pt x="148" y="48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8" y="32"/>
                  </a:lnTo>
                  <a:lnTo>
                    <a:pt x="148" y="28"/>
                  </a:lnTo>
                  <a:lnTo>
                    <a:pt x="146" y="24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2" y="18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6" y="22"/>
                  </a:lnTo>
                  <a:lnTo>
                    <a:pt x="122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18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10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48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close/>
                  <a:moveTo>
                    <a:pt x="70" y="38"/>
                  </a:moveTo>
                  <a:lnTo>
                    <a:pt x="70" y="38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98" y="38"/>
                  </a:lnTo>
                  <a:lnTo>
                    <a:pt x="108" y="40"/>
                  </a:lnTo>
                  <a:lnTo>
                    <a:pt x="116" y="46"/>
                  </a:lnTo>
                  <a:lnTo>
                    <a:pt x="122" y="52"/>
                  </a:lnTo>
                  <a:lnTo>
                    <a:pt x="128" y="60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4" y="80"/>
                  </a:lnTo>
                  <a:lnTo>
                    <a:pt x="134" y="90"/>
                  </a:lnTo>
                  <a:lnTo>
                    <a:pt x="132" y="100"/>
                  </a:lnTo>
                  <a:lnTo>
                    <a:pt x="128" y="108"/>
                  </a:lnTo>
                  <a:lnTo>
                    <a:pt x="124" y="116"/>
                  </a:lnTo>
                  <a:lnTo>
                    <a:pt x="116" y="124"/>
                  </a:lnTo>
                  <a:lnTo>
                    <a:pt x="108" y="12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90" y="134"/>
                  </a:lnTo>
                  <a:lnTo>
                    <a:pt x="80" y="136"/>
                  </a:lnTo>
                  <a:lnTo>
                    <a:pt x="70" y="134"/>
                  </a:lnTo>
                  <a:lnTo>
                    <a:pt x="62" y="130"/>
                  </a:lnTo>
                  <a:lnTo>
                    <a:pt x="54" y="124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0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2"/>
                  </a:lnTo>
                  <a:lnTo>
                    <a:pt x="46" y="54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70" y="3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028D9C6C-33A0-44BB-A621-9F8EE25C759A}"/>
              </a:ext>
            </a:extLst>
          </p:cNvPr>
          <p:cNvSpPr>
            <a:spLocks noEditPoints="1"/>
          </p:cNvSpPr>
          <p:nvPr/>
        </p:nvSpPr>
        <p:spPr bwMode="auto">
          <a:xfrm>
            <a:off x="890556" y="2623938"/>
            <a:ext cx="690524" cy="586438"/>
          </a:xfrm>
          <a:custGeom>
            <a:avLst/>
            <a:gdLst>
              <a:gd name="T0" fmla="*/ 773 w 1545"/>
              <a:gd name="T1" fmla="*/ 0 h 1545"/>
              <a:gd name="T2" fmla="*/ 0 w 1545"/>
              <a:gd name="T3" fmla="*/ 773 h 1545"/>
              <a:gd name="T4" fmla="*/ 773 w 1545"/>
              <a:gd name="T5" fmla="*/ 1545 h 1545"/>
              <a:gd name="T6" fmla="*/ 1545 w 1545"/>
              <a:gd name="T7" fmla="*/ 773 h 1545"/>
              <a:gd name="T8" fmla="*/ 773 w 1545"/>
              <a:gd name="T9" fmla="*/ 0 h 1545"/>
              <a:gd name="T10" fmla="*/ 1217 w 1545"/>
              <a:gd name="T11" fmla="*/ 1217 h 1545"/>
              <a:gd name="T12" fmla="*/ 845 w 1545"/>
              <a:gd name="T13" fmla="*/ 1397 h 1545"/>
              <a:gd name="T14" fmla="*/ 845 w 1545"/>
              <a:gd name="T15" fmla="*/ 1215 h 1545"/>
              <a:gd name="T16" fmla="*/ 701 w 1545"/>
              <a:gd name="T17" fmla="*/ 1215 h 1545"/>
              <a:gd name="T18" fmla="*/ 701 w 1545"/>
              <a:gd name="T19" fmla="*/ 1397 h 1545"/>
              <a:gd name="T20" fmla="*/ 328 w 1545"/>
              <a:gd name="T21" fmla="*/ 1217 h 1545"/>
              <a:gd name="T22" fmla="*/ 148 w 1545"/>
              <a:gd name="T23" fmla="*/ 845 h 1545"/>
              <a:gd name="T24" fmla="*/ 330 w 1545"/>
              <a:gd name="T25" fmla="*/ 845 h 1545"/>
              <a:gd name="T26" fmla="*/ 330 w 1545"/>
              <a:gd name="T27" fmla="*/ 701 h 1545"/>
              <a:gd name="T28" fmla="*/ 148 w 1545"/>
              <a:gd name="T29" fmla="*/ 701 h 1545"/>
              <a:gd name="T30" fmla="*/ 328 w 1545"/>
              <a:gd name="T31" fmla="*/ 328 h 1545"/>
              <a:gd name="T32" fmla="*/ 701 w 1545"/>
              <a:gd name="T33" fmla="*/ 149 h 1545"/>
              <a:gd name="T34" fmla="*/ 701 w 1545"/>
              <a:gd name="T35" fmla="*/ 330 h 1545"/>
              <a:gd name="T36" fmla="*/ 845 w 1545"/>
              <a:gd name="T37" fmla="*/ 330 h 1545"/>
              <a:gd name="T38" fmla="*/ 845 w 1545"/>
              <a:gd name="T39" fmla="*/ 149 h 1545"/>
              <a:gd name="T40" fmla="*/ 1217 w 1545"/>
              <a:gd name="T41" fmla="*/ 328 h 1545"/>
              <a:gd name="T42" fmla="*/ 1397 w 1545"/>
              <a:gd name="T43" fmla="*/ 701 h 1545"/>
              <a:gd name="T44" fmla="*/ 1215 w 1545"/>
              <a:gd name="T45" fmla="*/ 701 h 1545"/>
              <a:gd name="T46" fmla="*/ 1215 w 1545"/>
              <a:gd name="T47" fmla="*/ 845 h 1545"/>
              <a:gd name="T48" fmla="*/ 1397 w 1545"/>
              <a:gd name="T49" fmla="*/ 845 h 1545"/>
              <a:gd name="T50" fmla="*/ 1217 w 1545"/>
              <a:gd name="T51" fmla="*/ 1217 h 1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45" h="1545">
                <a:moveTo>
                  <a:pt x="773" y="0"/>
                </a:moveTo>
                <a:cubicBezTo>
                  <a:pt x="346" y="0"/>
                  <a:pt x="0" y="346"/>
                  <a:pt x="0" y="773"/>
                </a:cubicBezTo>
                <a:cubicBezTo>
                  <a:pt x="0" y="1199"/>
                  <a:pt x="346" y="1545"/>
                  <a:pt x="773" y="1545"/>
                </a:cubicBezTo>
                <a:cubicBezTo>
                  <a:pt x="1199" y="1545"/>
                  <a:pt x="1545" y="1199"/>
                  <a:pt x="1545" y="773"/>
                </a:cubicBezTo>
                <a:cubicBezTo>
                  <a:pt x="1545" y="346"/>
                  <a:pt x="1199" y="0"/>
                  <a:pt x="773" y="0"/>
                </a:cubicBezTo>
                <a:close/>
                <a:moveTo>
                  <a:pt x="1217" y="1217"/>
                </a:moveTo>
                <a:cubicBezTo>
                  <a:pt x="1115" y="1319"/>
                  <a:pt x="985" y="1381"/>
                  <a:pt x="845" y="1397"/>
                </a:cubicBezTo>
                <a:cubicBezTo>
                  <a:pt x="845" y="1215"/>
                  <a:pt x="845" y="1215"/>
                  <a:pt x="845" y="1215"/>
                </a:cubicBezTo>
                <a:cubicBezTo>
                  <a:pt x="701" y="1215"/>
                  <a:pt x="701" y="1215"/>
                  <a:pt x="701" y="1215"/>
                </a:cubicBezTo>
                <a:cubicBezTo>
                  <a:pt x="701" y="1397"/>
                  <a:pt x="701" y="1397"/>
                  <a:pt x="701" y="1397"/>
                </a:cubicBezTo>
                <a:cubicBezTo>
                  <a:pt x="560" y="1381"/>
                  <a:pt x="430" y="1319"/>
                  <a:pt x="328" y="1217"/>
                </a:cubicBezTo>
                <a:cubicBezTo>
                  <a:pt x="227" y="1115"/>
                  <a:pt x="164" y="985"/>
                  <a:pt x="148" y="845"/>
                </a:cubicBezTo>
                <a:cubicBezTo>
                  <a:pt x="330" y="845"/>
                  <a:pt x="330" y="845"/>
                  <a:pt x="330" y="845"/>
                </a:cubicBezTo>
                <a:cubicBezTo>
                  <a:pt x="330" y="701"/>
                  <a:pt x="330" y="701"/>
                  <a:pt x="330" y="701"/>
                </a:cubicBezTo>
                <a:cubicBezTo>
                  <a:pt x="148" y="701"/>
                  <a:pt x="148" y="701"/>
                  <a:pt x="148" y="701"/>
                </a:cubicBezTo>
                <a:cubicBezTo>
                  <a:pt x="164" y="560"/>
                  <a:pt x="227" y="430"/>
                  <a:pt x="328" y="328"/>
                </a:cubicBezTo>
                <a:cubicBezTo>
                  <a:pt x="430" y="227"/>
                  <a:pt x="560" y="164"/>
                  <a:pt x="701" y="149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845" y="330"/>
                  <a:pt x="845" y="330"/>
                  <a:pt x="845" y="330"/>
                </a:cubicBezTo>
                <a:cubicBezTo>
                  <a:pt x="845" y="149"/>
                  <a:pt x="845" y="149"/>
                  <a:pt x="845" y="149"/>
                </a:cubicBezTo>
                <a:cubicBezTo>
                  <a:pt x="985" y="164"/>
                  <a:pt x="1115" y="227"/>
                  <a:pt x="1217" y="328"/>
                </a:cubicBezTo>
                <a:cubicBezTo>
                  <a:pt x="1318" y="430"/>
                  <a:pt x="1381" y="560"/>
                  <a:pt x="1397" y="701"/>
                </a:cubicBezTo>
                <a:cubicBezTo>
                  <a:pt x="1215" y="701"/>
                  <a:pt x="1215" y="701"/>
                  <a:pt x="1215" y="701"/>
                </a:cubicBezTo>
                <a:cubicBezTo>
                  <a:pt x="1215" y="845"/>
                  <a:pt x="1215" y="845"/>
                  <a:pt x="1215" y="845"/>
                </a:cubicBezTo>
                <a:cubicBezTo>
                  <a:pt x="1397" y="845"/>
                  <a:pt x="1397" y="845"/>
                  <a:pt x="1397" y="845"/>
                </a:cubicBezTo>
                <a:cubicBezTo>
                  <a:pt x="1381" y="985"/>
                  <a:pt x="1318" y="1115"/>
                  <a:pt x="1217" y="1217"/>
                </a:cubicBezTo>
                <a:close/>
              </a:path>
            </a:pathLst>
          </a:custGeom>
          <a:solidFill>
            <a:srgbClr val="281051">
              <a:lumMod val="25000"/>
              <a:lumOff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A66DDDD8-CB88-445C-8344-12B26EE1EB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4059" y="3664380"/>
            <a:ext cx="554745" cy="658135"/>
          </a:xfrm>
          <a:custGeom>
            <a:avLst/>
            <a:gdLst/>
            <a:ahLst/>
            <a:cxnLst>
              <a:cxn ang="0">
                <a:pos x="1" y="132"/>
              </a:cxn>
              <a:cxn ang="0">
                <a:pos x="7" y="95"/>
              </a:cxn>
              <a:cxn ang="0">
                <a:pos x="33" y="76"/>
              </a:cxn>
              <a:cxn ang="0">
                <a:pos x="37" y="76"/>
              </a:cxn>
              <a:cxn ang="0">
                <a:pos x="65" y="81"/>
              </a:cxn>
              <a:cxn ang="0">
                <a:pos x="63" y="86"/>
              </a:cxn>
              <a:cxn ang="0">
                <a:pos x="55" y="132"/>
              </a:cxn>
              <a:cxn ang="0">
                <a:pos x="55" y="183"/>
              </a:cxn>
              <a:cxn ang="0">
                <a:pos x="79" y="202"/>
              </a:cxn>
              <a:cxn ang="0">
                <a:pos x="80" y="278"/>
              </a:cxn>
              <a:cxn ang="0">
                <a:pos x="55" y="275"/>
              </a:cxn>
              <a:cxn ang="0">
                <a:pos x="23" y="266"/>
              </a:cxn>
              <a:cxn ang="0">
                <a:pos x="22" y="182"/>
              </a:cxn>
              <a:cxn ang="0">
                <a:pos x="1" y="177"/>
              </a:cxn>
              <a:cxn ang="0">
                <a:pos x="1" y="132"/>
              </a:cxn>
              <a:cxn ang="0">
                <a:pos x="79" y="39"/>
              </a:cxn>
              <a:cxn ang="0">
                <a:pos x="55" y="16"/>
              </a:cxn>
              <a:cxn ang="0">
                <a:pos x="30" y="39"/>
              </a:cxn>
              <a:cxn ang="0">
                <a:pos x="79" y="39"/>
              </a:cxn>
              <a:cxn ang="0">
                <a:pos x="185" y="81"/>
              </a:cxn>
              <a:cxn ang="0">
                <a:pos x="214" y="76"/>
              </a:cxn>
              <a:cxn ang="0">
                <a:pos x="218" y="76"/>
              </a:cxn>
              <a:cxn ang="0">
                <a:pos x="244" y="95"/>
              </a:cxn>
              <a:cxn ang="0">
                <a:pos x="250" y="132"/>
              </a:cxn>
              <a:cxn ang="0">
                <a:pos x="250" y="177"/>
              </a:cxn>
              <a:cxn ang="0">
                <a:pos x="229" y="182"/>
              </a:cxn>
              <a:cxn ang="0">
                <a:pos x="227" y="266"/>
              </a:cxn>
              <a:cxn ang="0">
                <a:pos x="196" y="275"/>
              </a:cxn>
              <a:cxn ang="0">
                <a:pos x="170" y="278"/>
              </a:cxn>
              <a:cxn ang="0">
                <a:pos x="172" y="202"/>
              </a:cxn>
              <a:cxn ang="0">
                <a:pos x="196" y="183"/>
              </a:cxn>
              <a:cxn ang="0">
                <a:pos x="196" y="132"/>
              </a:cxn>
              <a:cxn ang="0">
                <a:pos x="188" y="86"/>
              </a:cxn>
              <a:cxn ang="0">
                <a:pos x="185" y="81"/>
              </a:cxn>
              <a:cxn ang="0">
                <a:pos x="220" y="39"/>
              </a:cxn>
              <a:cxn ang="0">
                <a:pos x="196" y="16"/>
              </a:cxn>
              <a:cxn ang="0">
                <a:pos x="172" y="39"/>
              </a:cxn>
              <a:cxn ang="0">
                <a:pos x="220" y="39"/>
              </a:cxn>
              <a:cxn ang="0">
                <a:pos x="64" y="132"/>
              </a:cxn>
              <a:cxn ang="0">
                <a:pos x="71" y="90"/>
              </a:cxn>
              <a:cxn ang="0">
                <a:pos x="100" y="69"/>
              </a:cxn>
              <a:cxn ang="0">
                <a:pos x="105" y="69"/>
              </a:cxn>
              <a:cxn ang="0">
                <a:pos x="146" y="69"/>
              </a:cxn>
              <a:cxn ang="0">
                <a:pos x="150" y="69"/>
              </a:cxn>
              <a:cxn ang="0">
                <a:pos x="180" y="90"/>
              </a:cxn>
              <a:cxn ang="0">
                <a:pos x="187" y="132"/>
              </a:cxn>
              <a:cxn ang="0">
                <a:pos x="187" y="183"/>
              </a:cxn>
              <a:cxn ang="0">
                <a:pos x="163" y="189"/>
              </a:cxn>
              <a:cxn ang="0">
                <a:pos x="161" y="285"/>
              </a:cxn>
              <a:cxn ang="0">
                <a:pos x="125" y="295"/>
              </a:cxn>
              <a:cxn ang="0">
                <a:pos x="89" y="285"/>
              </a:cxn>
              <a:cxn ang="0">
                <a:pos x="88" y="189"/>
              </a:cxn>
              <a:cxn ang="0">
                <a:pos x="64" y="183"/>
              </a:cxn>
              <a:cxn ang="0">
                <a:pos x="64" y="132"/>
              </a:cxn>
              <a:cxn ang="0">
                <a:pos x="153" y="27"/>
              </a:cxn>
              <a:cxn ang="0">
                <a:pos x="125" y="0"/>
              </a:cxn>
              <a:cxn ang="0">
                <a:pos x="98" y="27"/>
              </a:cxn>
              <a:cxn ang="0">
                <a:pos x="153" y="27"/>
              </a:cxn>
            </a:cxnLst>
            <a:rect l="0" t="0" r="r" b="b"/>
            <a:pathLst>
              <a:path w="251" h="308">
                <a:moveTo>
                  <a:pt x="1" y="132"/>
                </a:moveTo>
                <a:cubicBezTo>
                  <a:pt x="1" y="119"/>
                  <a:pt x="1" y="105"/>
                  <a:pt x="7" y="95"/>
                </a:cubicBezTo>
                <a:cubicBezTo>
                  <a:pt x="12" y="85"/>
                  <a:pt x="21" y="76"/>
                  <a:pt x="33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44" y="84"/>
                  <a:pt x="56" y="86"/>
                  <a:pt x="65" y="81"/>
                </a:cubicBezTo>
                <a:cubicBezTo>
                  <a:pt x="65" y="83"/>
                  <a:pt x="64" y="84"/>
                  <a:pt x="63" y="86"/>
                </a:cubicBezTo>
                <a:cubicBezTo>
                  <a:pt x="56" y="100"/>
                  <a:pt x="55" y="117"/>
                  <a:pt x="55" y="132"/>
                </a:cubicBezTo>
                <a:cubicBezTo>
                  <a:pt x="55" y="149"/>
                  <a:pt x="56" y="166"/>
                  <a:pt x="55" y="183"/>
                </a:cubicBezTo>
                <a:cubicBezTo>
                  <a:pt x="54" y="195"/>
                  <a:pt x="67" y="202"/>
                  <a:pt x="79" y="202"/>
                </a:cubicBezTo>
                <a:cubicBezTo>
                  <a:pt x="80" y="278"/>
                  <a:pt x="80" y="278"/>
                  <a:pt x="80" y="278"/>
                </a:cubicBezTo>
                <a:cubicBezTo>
                  <a:pt x="73" y="283"/>
                  <a:pt x="61" y="283"/>
                  <a:pt x="55" y="275"/>
                </a:cubicBezTo>
                <a:cubicBezTo>
                  <a:pt x="45" y="286"/>
                  <a:pt x="23" y="282"/>
                  <a:pt x="23" y="266"/>
                </a:cubicBezTo>
                <a:cubicBezTo>
                  <a:pt x="22" y="182"/>
                  <a:pt x="22" y="182"/>
                  <a:pt x="22" y="182"/>
                </a:cubicBezTo>
                <a:cubicBezTo>
                  <a:pt x="17" y="187"/>
                  <a:pt x="0" y="185"/>
                  <a:pt x="1" y="177"/>
                </a:cubicBezTo>
                <a:cubicBezTo>
                  <a:pt x="1" y="158"/>
                  <a:pt x="1" y="150"/>
                  <a:pt x="1" y="132"/>
                </a:cubicBezTo>
                <a:close/>
                <a:moveTo>
                  <a:pt x="79" y="39"/>
                </a:moveTo>
                <a:cubicBezTo>
                  <a:pt x="78" y="26"/>
                  <a:pt x="69" y="16"/>
                  <a:pt x="55" y="16"/>
                </a:cubicBezTo>
                <a:cubicBezTo>
                  <a:pt x="39" y="16"/>
                  <a:pt x="31" y="26"/>
                  <a:pt x="30" y="39"/>
                </a:cubicBezTo>
                <a:cubicBezTo>
                  <a:pt x="30" y="90"/>
                  <a:pt x="79" y="89"/>
                  <a:pt x="79" y="39"/>
                </a:cubicBezTo>
                <a:close/>
                <a:moveTo>
                  <a:pt x="185" y="81"/>
                </a:moveTo>
                <a:cubicBezTo>
                  <a:pt x="195" y="86"/>
                  <a:pt x="206" y="84"/>
                  <a:pt x="214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29" y="76"/>
                  <a:pt x="239" y="85"/>
                  <a:pt x="244" y="95"/>
                </a:cubicBezTo>
                <a:cubicBezTo>
                  <a:pt x="249" y="105"/>
                  <a:pt x="250" y="119"/>
                  <a:pt x="250" y="132"/>
                </a:cubicBezTo>
                <a:cubicBezTo>
                  <a:pt x="250" y="150"/>
                  <a:pt x="250" y="158"/>
                  <a:pt x="250" y="177"/>
                </a:cubicBezTo>
                <a:cubicBezTo>
                  <a:pt x="251" y="185"/>
                  <a:pt x="233" y="187"/>
                  <a:pt x="229" y="182"/>
                </a:cubicBezTo>
                <a:cubicBezTo>
                  <a:pt x="227" y="266"/>
                  <a:pt x="227" y="266"/>
                  <a:pt x="227" y="266"/>
                </a:cubicBezTo>
                <a:cubicBezTo>
                  <a:pt x="227" y="282"/>
                  <a:pt x="205" y="286"/>
                  <a:pt x="196" y="275"/>
                </a:cubicBezTo>
                <a:cubicBezTo>
                  <a:pt x="190" y="283"/>
                  <a:pt x="177" y="283"/>
                  <a:pt x="170" y="278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83" y="202"/>
                  <a:pt x="196" y="195"/>
                  <a:pt x="196" y="183"/>
                </a:cubicBezTo>
                <a:cubicBezTo>
                  <a:pt x="195" y="166"/>
                  <a:pt x="196" y="149"/>
                  <a:pt x="196" y="132"/>
                </a:cubicBezTo>
                <a:cubicBezTo>
                  <a:pt x="196" y="117"/>
                  <a:pt x="195" y="100"/>
                  <a:pt x="188" y="86"/>
                </a:cubicBezTo>
                <a:cubicBezTo>
                  <a:pt x="187" y="84"/>
                  <a:pt x="186" y="83"/>
                  <a:pt x="185" y="81"/>
                </a:cubicBezTo>
                <a:close/>
                <a:moveTo>
                  <a:pt x="220" y="39"/>
                </a:moveTo>
                <a:cubicBezTo>
                  <a:pt x="220" y="26"/>
                  <a:pt x="210" y="16"/>
                  <a:pt x="196" y="16"/>
                </a:cubicBezTo>
                <a:cubicBezTo>
                  <a:pt x="181" y="16"/>
                  <a:pt x="172" y="26"/>
                  <a:pt x="172" y="39"/>
                </a:cubicBezTo>
                <a:cubicBezTo>
                  <a:pt x="172" y="90"/>
                  <a:pt x="220" y="89"/>
                  <a:pt x="220" y="39"/>
                </a:cubicBezTo>
                <a:close/>
                <a:moveTo>
                  <a:pt x="64" y="132"/>
                </a:moveTo>
                <a:cubicBezTo>
                  <a:pt x="64" y="118"/>
                  <a:pt x="65" y="102"/>
                  <a:pt x="71" y="90"/>
                </a:cubicBezTo>
                <a:cubicBezTo>
                  <a:pt x="77" y="79"/>
                  <a:pt x="88" y="69"/>
                  <a:pt x="100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17" y="80"/>
                  <a:pt x="134" y="80"/>
                  <a:pt x="146" y="69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63" y="69"/>
                  <a:pt x="174" y="79"/>
                  <a:pt x="180" y="90"/>
                </a:cubicBezTo>
                <a:cubicBezTo>
                  <a:pt x="186" y="102"/>
                  <a:pt x="187" y="118"/>
                  <a:pt x="187" y="132"/>
                </a:cubicBezTo>
                <a:cubicBezTo>
                  <a:pt x="187" y="153"/>
                  <a:pt x="187" y="162"/>
                  <a:pt x="187" y="183"/>
                </a:cubicBezTo>
                <a:cubicBezTo>
                  <a:pt x="187" y="193"/>
                  <a:pt x="168" y="196"/>
                  <a:pt x="163" y="189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1" y="304"/>
                  <a:pt x="136" y="308"/>
                  <a:pt x="125" y="295"/>
                </a:cubicBezTo>
                <a:cubicBezTo>
                  <a:pt x="115" y="308"/>
                  <a:pt x="89" y="304"/>
                  <a:pt x="89" y="285"/>
                </a:cubicBezTo>
                <a:cubicBezTo>
                  <a:pt x="88" y="189"/>
                  <a:pt x="88" y="189"/>
                  <a:pt x="88" y="189"/>
                </a:cubicBezTo>
                <a:cubicBezTo>
                  <a:pt x="83" y="196"/>
                  <a:pt x="63" y="193"/>
                  <a:pt x="64" y="183"/>
                </a:cubicBezTo>
                <a:cubicBezTo>
                  <a:pt x="64" y="162"/>
                  <a:pt x="64" y="153"/>
                  <a:pt x="64" y="132"/>
                </a:cubicBezTo>
                <a:close/>
                <a:moveTo>
                  <a:pt x="153" y="27"/>
                </a:moveTo>
                <a:cubicBezTo>
                  <a:pt x="153" y="12"/>
                  <a:pt x="142" y="0"/>
                  <a:pt x="125" y="0"/>
                </a:cubicBezTo>
                <a:cubicBezTo>
                  <a:pt x="108" y="0"/>
                  <a:pt x="98" y="12"/>
                  <a:pt x="98" y="27"/>
                </a:cubicBezTo>
                <a:cubicBezTo>
                  <a:pt x="98" y="84"/>
                  <a:pt x="153" y="83"/>
                  <a:pt x="153" y="27"/>
                </a:cubicBezTo>
                <a:close/>
              </a:path>
            </a:pathLst>
          </a:custGeom>
          <a:solidFill>
            <a:srgbClr val="ED673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205">
            <a:extLst>
              <a:ext uri="{FF2B5EF4-FFF2-40B4-BE49-F238E27FC236}">
                <a16:creationId xmlns:a16="http://schemas.microsoft.com/office/drawing/2014/main" id="{70393CFB-8132-4C53-8F1D-17CA71403183}"/>
              </a:ext>
            </a:extLst>
          </p:cNvPr>
          <p:cNvGrpSpPr>
            <a:grpSpLocks noChangeAspect="1"/>
          </p:cNvGrpSpPr>
          <p:nvPr/>
        </p:nvGrpSpPr>
        <p:grpSpPr>
          <a:xfrm>
            <a:off x="951043" y="4717070"/>
            <a:ext cx="654877" cy="716643"/>
            <a:chOff x="2679700" y="2424113"/>
            <a:chExt cx="846138" cy="960684"/>
          </a:xfrm>
          <a:solidFill>
            <a:srgbClr val="FBB040"/>
          </a:solidFill>
        </p:grpSpPr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D85C2A0A-2A67-4CA9-A577-4CC746F75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2730500"/>
              <a:ext cx="9525" cy="793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1"/>
                    <a:pt x="0" y="0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64B4F3DB-ACCF-448A-B224-EB40D8B8F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2732088"/>
              <a:ext cx="11113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46D125AE-ED9F-4754-846E-94296AE12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700" y="2424113"/>
              <a:ext cx="496888" cy="442912"/>
            </a:xfrm>
            <a:custGeom>
              <a:avLst/>
              <a:gdLst/>
              <a:ahLst/>
              <a:cxnLst>
                <a:cxn ang="0">
                  <a:pos x="235" y="178"/>
                </a:cxn>
                <a:cxn ang="0">
                  <a:pos x="175" y="231"/>
                </a:cxn>
                <a:cxn ang="0">
                  <a:pos x="169" y="230"/>
                </a:cxn>
                <a:cxn ang="0">
                  <a:pos x="15" y="142"/>
                </a:cxn>
                <a:cxn ang="0">
                  <a:pos x="12" y="140"/>
                </a:cxn>
                <a:cxn ang="0">
                  <a:pos x="26" y="58"/>
                </a:cxn>
                <a:cxn ang="0">
                  <a:pos x="89" y="5"/>
                </a:cxn>
                <a:cxn ang="0">
                  <a:pos x="92" y="6"/>
                </a:cxn>
                <a:cxn ang="0">
                  <a:pos x="246" y="94"/>
                </a:cxn>
                <a:cxn ang="0">
                  <a:pos x="251" y="98"/>
                </a:cxn>
                <a:cxn ang="0">
                  <a:pos x="235" y="178"/>
                </a:cxn>
              </a:cxnLst>
              <a:rect l="0" t="0" r="r" b="b"/>
              <a:pathLst>
                <a:path w="260" h="232">
                  <a:moveTo>
                    <a:pt x="235" y="178"/>
                  </a:moveTo>
                  <a:cubicBezTo>
                    <a:pt x="217" y="210"/>
                    <a:pt x="191" y="232"/>
                    <a:pt x="175" y="231"/>
                  </a:cubicBezTo>
                  <a:cubicBezTo>
                    <a:pt x="173" y="231"/>
                    <a:pt x="171" y="231"/>
                    <a:pt x="169" y="23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4" y="141"/>
                    <a:pt x="13" y="141"/>
                    <a:pt x="12" y="140"/>
                  </a:cubicBezTo>
                  <a:cubicBezTo>
                    <a:pt x="0" y="128"/>
                    <a:pt x="6" y="93"/>
                    <a:pt x="26" y="58"/>
                  </a:cubicBezTo>
                  <a:cubicBezTo>
                    <a:pt x="45" y="23"/>
                    <a:pt x="73" y="0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246" y="94"/>
                    <a:pt x="246" y="94"/>
                    <a:pt x="246" y="94"/>
                  </a:cubicBezTo>
                  <a:cubicBezTo>
                    <a:pt x="248" y="95"/>
                    <a:pt x="250" y="96"/>
                    <a:pt x="251" y="98"/>
                  </a:cubicBezTo>
                  <a:cubicBezTo>
                    <a:pt x="260" y="112"/>
                    <a:pt x="254" y="145"/>
                    <a:pt x="235" y="1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F2C1F91D-D522-44BD-89E6-E87C82635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2647950"/>
              <a:ext cx="368300" cy="301625"/>
            </a:xfrm>
            <a:custGeom>
              <a:avLst/>
              <a:gdLst/>
              <a:ahLst/>
              <a:cxnLst>
                <a:cxn ang="0">
                  <a:pos x="42" y="113"/>
                </a:cxn>
                <a:cxn ang="0">
                  <a:pos x="94" y="69"/>
                </a:cxn>
                <a:cxn ang="0">
                  <a:pos x="106" y="1"/>
                </a:cxn>
                <a:cxn ang="0">
                  <a:pos x="105" y="0"/>
                </a:cxn>
                <a:cxn ang="0">
                  <a:pos x="106" y="0"/>
                </a:cxn>
                <a:cxn ang="0">
                  <a:pos x="179" y="42"/>
                </a:cxn>
                <a:cxn ang="0">
                  <a:pos x="176" y="115"/>
                </a:cxn>
                <a:cxn ang="0">
                  <a:pos x="115" y="155"/>
                </a:cxn>
                <a:cxn ang="0">
                  <a:pos x="0" y="90"/>
                </a:cxn>
                <a:cxn ang="0">
                  <a:pos x="40" y="113"/>
                </a:cxn>
                <a:cxn ang="0">
                  <a:pos x="42" y="113"/>
                </a:cxn>
              </a:cxnLst>
              <a:rect l="0" t="0" r="r" b="b"/>
              <a:pathLst>
                <a:path w="193" h="158">
                  <a:moveTo>
                    <a:pt x="42" y="113"/>
                  </a:moveTo>
                  <a:cubicBezTo>
                    <a:pt x="55" y="117"/>
                    <a:pt x="78" y="98"/>
                    <a:pt x="94" y="69"/>
                  </a:cubicBezTo>
                  <a:cubicBezTo>
                    <a:pt x="111" y="39"/>
                    <a:pt x="115" y="10"/>
                    <a:pt x="106" y="1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106" y="0"/>
                    <a:pt x="179" y="42"/>
                    <a:pt x="179" y="42"/>
                  </a:cubicBezTo>
                  <a:cubicBezTo>
                    <a:pt x="189" y="52"/>
                    <a:pt x="193" y="86"/>
                    <a:pt x="176" y="115"/>
                  </a:cubicBezTo>
                  <a:cubicBezTo>
                    <a:pt x="159" y="144"/>
                    <a:pt x="129" y="158"/>
                    <a:pt x="115" y="155"/>
                  </a:cubicBezTo>
                  <a:cubicBezTo>
                    <a:pt x="114" y="155"/>
                    <a:pt x="0" y="90"/>
                    <a:pt x="0" y="90"/>
                  </a:cubicBezTo>
                  <a:cubicBezTo>
                    <a:pt x="0" y="90"/>
                    <a:pt x="41" y="113"/>
                    <a:pt x="40" y="113"/>
                  </a:cubicBezTo>
                  <a:cubicBezTo>
                    <a:pt x="41" y="113"/>
                    <a:pt x="41" y="113"/>
                    <a:pt x="42" y="1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90DE8B01-3450-40E9-8A04-9BA4BE5A7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2792413"/>
              <a:ext cx="261938" cy="227012"/>
            </a:xfrm>
            <a:custGeom>
              <a:avLst/>
              <a:gdLst/>
              <a:ahLst/>
              <a:cxnLst>
                <a:cxn ang="0">
                  <a:pos x="129" y="98"/>
                </a:cxn>
                <a:cxn ang="0">
                  <a:pos x="98" y="113"/>
                </a:cxn>
                <a:cxn ang="0">
                  <a:pos x="81" y="104"/>
                </a:cxn>
                <a:cxn ang="0">
                  <a:pos x="77" y="100"/>
                </a:cxn>
                <a:cxn ang="0">
                  <a:pos x="54" y="107"/>
                </a:cxn>
                <a:cxn ang="0">
                  <a:pos x="0" y="76"/>
                </a:cxn>
                <a:cxn ang="0">
                  <a:pos x="3" y="78"/>
                </a:cxn>
                <a:cxn ang="0">
                  <a:pos x="3" y="78"/>
                </a:cxn>
                <a:cxn ang="0">
                  <a:pos x="40" y="47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99" y="29"/>
                </a:cxn>
                <a:cxn ang="0">
                  <a:pos x="104" y="53"/>
                </a:cxn>
                <a:cxn ang="0">
                  <a:pos x="109" y="54"/>
                </a:cxn>
                <a:cxn ang="0">
                  <a:pos x="126" y="64"/>
                </a:cxn>
                <a:cxn ang="0">
                  <a:pos x="129" y="98"/>
                </a:cxn>
              </a:cxnLst>
              <a:rect l="0" t="0" r="r" b="b"/>
              <a:pathLst>
                <a:path w="137" h="119">
                  <a:moveTo>
                    <a:pt x="129" y="98"/>
                  </a:moveTo>
                  <a:cubicBezTo>
                    <a:pt x="122" y="112"/>
                    <a:pt x="107" y="119"/>
                    <a:pt x="98" y="11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3"/>
                    <a:pt x="78" y="102"/>
                    <a:pt x="77" y="100"/>
                  </a:cubicBezTo>
                  <a:cubicBezTo>
                    <a:pt x="68" y="106"/>
                    <a:pt x="59" y="108"/>
                    <a:pt x="54" y="107"/>
                  </a:cubicBezTo>
                  <a:cubicBezTo>
                    <a:pt x="54" y="107"/>
                    <a:pt x="23" y="90"/>
                    <a:pt x="0" y="76"/>
                  </a:cubicBezTo>
                  <a:cubicBezTo>
                    <a:pt x="2" y="77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3" y="81"/>
                    <a:pt x="28" y="68"/>
                    <a:pt x="40" y="47"/>
                  </a:cubicBezTo>
                  <a:cubicBezTo>
                    <a:pt x="51" y="27"/>
                    <a:pt x="54" y="7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8" y="0"/>
                    <a:pt x="48" y="0"/>
                  </a:cubicBezTo>
                  <a:cubicBezTo>
                    <a:pt x="48" y="0"/>
                    <a:pt x="98" y="29"/>
                    <a:pt x="99" y="29"/>
                  </a:cubicBezTo>
                  <a:cubicBezTo>
                    <a:pt x="102" y="33"/>
                    <a:pt x="105" y="42"/>
                    <a:pt x="104" y="53"/>
                  </a:cubicBezTo>
                  <a:cubicBezTo>
                    <a:pt x="106" y="53"/>
                    <a:pt x="108" y="53"/>
                    <a:pt x="109" y="54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36" y="69"/>
                    <a:pt x="137" y="85"/>
                    <a:pt x="129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651E9484-5935-45D1-8240-4172F5AF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100" y="2447925"/>
              <a:ext cx="179388" cy="249237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15" y="122"/>
                </a:cxn>
                <a:cxn ang="0">
                  <a:pos x="21" y="50"/>
                </a:cxn>
                <a:cxn ang="0">
                  <a:pos x="80" y="8"/>
                </a:cxn>
                <a:cxn ang="0">
                  <a:pos x="74" y="80"/>
                </a:cxn>
              </a:cxnLst>
              <a:rect l="0" t="0" r="r" b="b"/>
              <a:pathLst>
                <a:path w="94" h="130">
                  <a:moveTo>
                    <a:pt x="74" y="80"/>
                  </a:moveTo>
                  <a:cubicBezTo>
                    <a:pt x="56" y="111"/>
                    <a:pt x="29" y="130"/>
                    <a:pt x="15" y="122"/>
                  </a:cubicBezTo>
                  <a:cubicBezTo>
                    <a:pt x="0" y="114"/>
                    <a:pt x="3" y="81"/>
                    <a:pt x="21" y="50"/>
                  </a:cubicBezTo>
                  <a:cubicBezTo>
                    <a:pt x="39" y="18"/>
                    <a:pt x="65" y="0"/>
                    <a:pt x="80" y="8"/>
                  </a:cubicBezTo>
                  <a:cubicBezTo>
                    <a:pt x="94" y="16"/>
                    <a:pt x="92" y="48"/>
                    <a:pt x="74" y="80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C0733732-4FC1-4177-BB3F-484D2E1A8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325" y="2486025"/>
              <a:ext cx="107950" cy="158750"/>
            </a:xfrm>
            <a:custGeom>
              <a:avLst/>
              <a:gdLst/>
              <a:ahLst/>
              <a:cxnLst>
                <a:cxn ang="0">
                  <a:pos x="21" y="37"/>
                </a:cxn>
                <a:cxn ang="0">
                  <a:pos x="56" y="8"/>
                </a:cxn>
                <a:cxn ang="0">
                  <a:pos x="53" y="6"/>
                </a:cxn>
                <a:cxn ang="0">
                  <a:pos x="14" y="34"/>
                </a:cxn>
                <a:cxn ang="0">
                  <a:pos x="10" y="82"/>
                </a:cxn>
                <a:cxn ang="0">
                  <a:pos x="14" y="83"/>
                </a:cxn>
                <a:cxn ang="0">
                  <a:pos x="21" y="37"/>
                </a:cxn>
              </a:cxnLst>
              <a:rect l="0" t="0" r="r" b="b"/>
              <a:pathLst>
                <a:path w="56" h="83">
                  <a:moveTo>
                    <a:pt x="21" y="37"/>
                  </a:moveTo>
                  <a:cubicBezTo>
                    <a:pt x="31" y="19"/>
                    <a:pt x="46" y="7"/>
                    <a:pt x="56" y="8"/>
                  </a:cubicBezTo>
                  <a:cubicBezTo>
                    <a:pt x="55" y="7"/>
                    <a:pt x="54" y="6"/>
                    <a:pt x="53" y="6"/>
                  </a:cubicBezTo>
                  <a:cubicBezTo>
                    <a:pt x="44" y="0"/>
                    <a:pt x="26" y="13"/>
                    <a:pt x="14" y="34"/>
                  </a:cubicBezTo>
                  <a:cubicBezTo>
                    <a:pt x="2" y="55"/>
                    <a:pt x="0" y="76"/>
                    <a:pt x="10" y="82"/>
                  </a:cubicBezTo>
                  <a:cubicBezTo>
                    <a:pt x="11" y="83"/>
                    <a:pt x="13" y="83"/>
                    <a:pt x="14" y="83"/>
                  </a:cubicBezTo>
                  <a:cubicBezTo>
                    <a:pt x="7" y="76"/>
                    <a:pt x="10" y="56"/>
                    <a:pt x="2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58">
              <a:extLst>
                <a:ext uri="{FF2B5EF4-FFF2-40B4-BE49-F238E27FC236}">
                  <a16:creationId xmlns:a16="http://schemas.microsoft.com/office/drawing/2014/main" id="{8D2FF78A-40F3-447C-9A46-A916DFD78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064" y="2921248"/>
              <a:ext cx="115887" cy="1143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C57F4B67-8785-47B6-87A1-80D7DD362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3056185"/>
              <a:ext cx="331789" cy="328612"/>
            </a:xfrm>
            <a:custGeom>
              <a:avLst/>
              <a:gdLst/>
              <a:ahLst/>
              <a:cxnLst>
                <a:cxn ang="0">
                  <a:pos x="174" y="158"/>
                </a:cxn>
                <a:cxn ang="0">
                  <a:pos x="166" y="170"/>
                </a:cxn>
                <a:cxn ang="0">
                  <a:pos x="153" y="158"/>
                </a:cxn>
                <a:cxn ang="0">
                  <a:pos x="126" y="21"/>
                </a:cxn>
                <a:cxn ang="0">
                  <a:pos x="96" y="21"/>
                </a:cxn>
                <a:cxn ang="0">
                  <a:pos x="96" y="157"/>
                </a:cxn>
                <a:cxn ang="0">
                  <a:pos x="86" y="172"/>
                </a:cxn>
                <a:cxn ang="0">
                  <a:pos x="75" y="157"/>
                </a:cxn>
                <a:cxn ang="0">
                  <a:pos x="75" y="21"/>
                </a:cxn>
                <a:cxn ang="0">
                  <a:pos x="48" y="21"/>
                </a:cxn>
                <a:cxn ang="0">
                  <a:pos x="21" y="158"/>
                </a:cxn>
                <a:cxn ang="0">
                  <a:pos x="8" y="170"/>
                </a:cxn>
                <a:cxn ang="0">
                  <a:pos x="0" y="158"/>
                </a:cxn>
                <a:cxn ang="0">
                  <a:pos x="1" y="154"/>
                </a:cxn>
                <a:cxn ang="0">
                  <a:pos x="28" y="18"/>
                </a:cxn>
                <a:cxn ang="0">
                  <a:pos x="25" y="11"/>
                </a:cxn>
                <a:cxn ang="0">
                  <a:pos x="36" y="0"/>
                </a:cxn>
                <a:cxn ang="0">
                  <a:pos x="136" y="0"/>
                </a:cxn>
                <a:cxn ang="0">
                  <a:pos x="146" y="11"/>
                </a:cxn>
                <a:cxn ang="0">
                  <a:pos x="146" y="15"/>
                </a:cxn>
                <a:cxn ang="0">
                  <a:pos x="146" y="16"/>
                </a:cxn>
                <a:cxn ang="0">
                  <a:pos x="174" y="154"/>
                </a:cxn>
                <a:cxn ang="0">
                  <a:pos x="174" y="158"/>
                </a:cxn>
              </a:cxnLst>
              <a:rect l="0" t="0" r="r" b="b"/>
              <a:pathLst>
                <a:path w="174" h="172">
                  <a:moveTo>
                    <a:pt x="174" y="158"/>
                  </a:moveTo>
                  <a:cubicBezTo>
                    <a:pt x="174" y="164"/>
                    <a:pt x="171" y="169"/>
                    <a:pt x="166" y="170"/>
                  </a:cubicBezTo>
                  <a:cubicBezTo>
                    <a:pt x="161" y="172"/>
                    <a:pt x="155" y="166"/>
                    <a:pt x="153" y="158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96" y="165"/>
                    <a:pt x="92" y="172"/>
                    <a:pt x="86" y="172"/>
                  </a:cubicBezTo>
                  <a:cubicBezTo>
                    <a:pt x="80" y="172"/>
                    <a:pt x="75" y="166"/>
                    <a:pt x="75" y="15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19" y="166"/>
                    <a:pt x="13" y="172"/>
                    <a:pt x="8" y="170"/>
                  </a:cubicBezTo>
                  <a:cubicBezTo>
                    <a:pt x="3" y="169"/>
                    <a:pt x="0" y="164"/>
                    <a:pt x="0" y="158"/>
                  </a:cubicBezTo>
                  <a:cubicBezTo>
                    <a:pt x="0" y="157"/>
                    <a:pt x="0" y="155"/>
                    <a:pt x="1" y="15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6" y="16"/>
                    <a:pt x="25" y="13"/>
                    <a:pt x="25" y="11"/>
                  </a:cubicBezTo>
                  <a:cubicBezTo>
                    <a:pt x="25" y="5"/>
                    <a:pt x="30" y="0"/>
                    <a:pt x="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2" y="0"/>
                    <a:pt x="146" y="5"/>
                    <a:pt x="146" y="11"/>
                  </a:cubicBezTo>
                  <a:cubicBezTo>
                    <a:pt x="146" y="12"/>
                    <a:pt x="146" y="13"/>
                    <a:pt x="146" y="15"/>
                  </a:cubicBezTo>
                  <a:cubicBezTo>
                    <a:pt x="146" y="15"/>
                    <a:pt x="146" y="16"/>
                    <a:pt x="146" y="16"/>
                  </a:cubicBezTo>
                  <a:cubicBezTo>
                    <a:pt x="174" y="154"/>
                    <a:pt x="174" y="154"/>
                    <a:pt x="174" y="154"/>
                  </a:cubicBezTo>
                  <a:cubicBezTo>
                    <a:pt x="174" y="155"/>
                    <a:pt x="174" y="157"/>
                    <a:pt x="174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12C59846-560E-48CB-93CB-3576BB9408F9}"/>
              </a:ext>
            </a:extLst>
          </p:cNvPr>
          <p:cNvCxnSpPr>
            <a:cxnSpLocks/>
          </p:cNvCxnSpPr>
          <p:nvPr/>
        </p:nvCxnSpPr>
        <p:spPr>
          <a:xfrm flipH="1" flipV="1">
            <a:off x="791967" y="3418362"/>
            <a:ext cx="10628508" cy="10638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795B4F70-1768-4B50-9192-395AA0740F28}"/>
              </a:ext>
            </a:extLst>
          </p:cNvPr>
          <p:cNvCxnSpPr>
            <a:cxnSpLocks/>
          </p:cNvCxnSpPr>
          <p:nvPr/>
        </p:nvCxnSpPr>
        <p:spPr>
          <a:xfrm flipH="1">
            <a:off x="791967" y="2359687"/>
            <a:ext cx="10628508" cy="0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B037A7B2-A824-4894-932A-5449B21F5E4C}"/>
              </a:ext>
            </a:extLst>
          </p:cNvPr>
          <p:cNvCxnSpPr>
            <a:cxnSpLocks/>
          </p:cNvCxnSpPr>
          <p:nvPr/>
        </p:nvCxnSpPr>
        <p:spPr>
          <a:xfrm flipH="1">
            <a:off x="791967" y="4521046"/>
            <a:ext cx="10561833" cy="0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39333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1587679"/>
          </a:xfrm>
        </p:spPr>
        <p:txBody>
          <a:bodyPr/>
          <a:lstStyle/>
          <a:p>
            <a:r>
              <a:rPr lang="cs-CZ" dirty="0"/>
              <a:t>Shrnutí výsledků</a:t>
            </a: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21DF075-4562-4227-A532-266C129DE2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4</a:t>
            </a:fld>
            <a:r>
              <a:rPr lang="en-GB">
                <a:solidFill>
                  <a:prstClr val="white"/>
                </a:solidFill>
              </a:rPr>
              <a:t> 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9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0B017D-63F7-46BD-951E-A5F86CC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69900"/>
            <a:ext cx="11382428" cy="480131"/>
          </a:xfrm>
        </p:spPr>
        <p:txBody>
          <a:bodyPr/>
          <a:lstStyle/>
          <a:p>
            <a:r>
              <a:rPr lang="cs-CZ" dirty="0"/>
              <a:t>HLAVNÍ ZÁVĚRY</a:t>
            </a:r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F1544787-BDF3-42ED-AAB5-4E20D782C97B}"/>
              </a:ext>
            </a:extLst>
          </p:cNvPr>
          <p:cNvSpPr txBox="1">
            <a:spLocks/>
          </p:cNvSpPr>
          <p:nvPr/>
        </p:nvSpPr>
        <p:spPr>
          <a:xfrm>
            <a:off x="1591202" y="1338127"/>
            <a:ext cx="10196012" cy="4371271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1749" indent="-26880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2207" indent="-239173" algn="l" defTabSz="121914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1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67850" indent="-239173" algn="l" defTabSz="121914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cs-CZ" sz="1900" dirty="0"/>
              <a:t>Mezi nejpopulárnější moderní technologie související s automatizací patří </a:t>
            </a:r>
            <a:r>
              <a:rPr lang="cs-CZ" sz="1900" b="1" dirty="0">
                <a:solidFill>
                  <a:srgbClr val="ED6737"/>
                </a:solidFill>
              </a:rPr>
              <a:t>internet věcí (využívá 34 % podniků), chytré senzory (31 %) nebo 3D tiskárny (31 %).  </a:t>
            </a:r>
            <a:r>
              <a:rPr lang="cs-CZ" sz="1900" dirty="0"/>
              <a:t>Internet věcí využívají především obchodní firmy, chytré senzory pak nejčastěji firmy s 50-249 zaměstnanci.</a:t>
            </a:r>
            <a:br>
              <a:rPr lang="cs-CZ" sz="1900" dirty="0"/>
            </a:br>
            <a:endParaRPr lang="cs-CZ" sz="1900" dirty="0"/>
          </a:p>
          <a:p>
            <a:pPr marL="0" indent="0" fontAlgn="ctr">
              <a:buNone/>
            </a:pPr>
            <a:r>
              <a:rPr lang="cs-CZ" sz="1900" b="1" dirty="0">
                <a:solidFill>
                  <a:srgbClr val="ED6737"/>
                </a:solidFill>
              </a:rPr>
              <a:t>Přibližně třetina (30 %) podnikatelských subjektů investovala v posledních 12 měsících do automatizace produkce více než 300 000 Kč. </a:t>
            </a:r>
            <a:r>
              <a:rPr lang="cs-CZ" sz="1900" dirty="0"/>
              <a:t>Čtvrtina podniků (26 %) pak takový obnos investovala do automatizace administrativních či finančních procesů.</a:t>
            </a:r>
          </a:p>
          <a:p>
            <a:pPr marL="0" indent="0">
              <a:buNone/>
            </a:pPr>
            <a:endParaRPr lang="cs-CZ" sz="1900" dirty="0"/>
          </a:p>
          <a:p>
            <a:pPr marL="0" indent="0" fontAlgn="b">
              <a:buNone/>
            </a:pPr>
            <a:r>
              <a:rPr lang="cs-CZ" sz="1900" b="1" dirty="0">
                <a:solidFill>
                  <a:srgbClr val="ED6737"/>
                </a:solidFill>
              </a:rPr>
              <a:t>Typický malý a střední podnik má v současné době automatizovanou čtvrtinu produkce. </a:t>
            </a:r>
            <a:r>
              <a:rPr lang="cs-CZ" sz="1900" dirty="0"/>
              <a:t>Mírně vyšší je tento podíl ve firmách s 50-249 zaměstnanci.</a:t>
            </a:r>
          </a:p>
          <a:p>
            <a:pPr marL="0" indent="0">
              <a:buNone/>
            </a:pPr>
            <a:endParaRPr lang="cs-CZ" sz="19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1900" b="1" dirty="0">
                <a:solidFill>
                  <a:srgbClr val="ED6737"/>
                </a:solidFill>
              </a:rPr>
              <a:t>Nejdůležitějšími informačními zdroji jsou </a:t>
            </a:r>
            <a:r>
              <a:rPr lang="cs-CZ" sz="1900" dirty="0"/>
              <a:t>v oblasti automatizace a robotizace </a:t>
            </a:r>
            <a:r>
              <a:rPr lang="cs-CZ" sz="1900" b="1" dirty="0">
                <a:solidFill>
                  <a:srgbClr val="ED6737"/>
                </a:solidFill>
              </a:rPr>
              <a:t>články na internetu (39 %), informace od obchodních partnerů (37 %) a webové stránky dodavatelů (36 %).</a:t>
            </a:r>
            <a:endParaRPr lang="cs-CZ" sz="19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4E496-229D-4B64-8602-3307F4478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algn="ctr"/>
            <a:fld id="{D61AABEC-672F-4B68-B914-690DA978312C}" type="slidenum">
              <a:rPr lang="en-GB" smtClean="0"/>
              <a:pPr algn="ctr"/>
              <a:t>5</a:t>
            </a:fld>
            <a:r>
              <a:rPr lang="en-GB" dirty="0"/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0E8A2A-96A3-40E3-A68A-60D09FA9E6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0056" y="6276384"/>
            <a:ext cx="9206839" cy="365125"/>
          </a:xfrm>
        </p:spPr>
        <p:txBody>
          <a:bodyPr/>
          <a:lstStyle/>
          <a:p>
            <a:r>
              <a:rPr lang="cs-CZ"/>
              <a:t>© Ipsos pro AMSP | Automatizace v malých a středních firmách  | 04/2022</a:t>
            </a:r>
            <a:endParaRPr lang="cs-CZ" dirty="0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307D98D0-D43B-4736-8EE3-D2619E6F6FB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844" y="1336366"/>
            <a:ext cx="774632" cy="816912"/>
          </a:xfrm>
          <a:custGeom>
            <a:avLst/>
            <a:gdLst/>
            <a:ahLst/>
            <a:cxnLst>
              <a:cxn ang="0">
                <a:pos x="291" y="36"/>
              </a:cxn>
              <a:cxn ang="0">
                <a:pos x="360" y="248"/>
              </a:cxn>
              <a:cxn ang="0">
                <a:pos x="180" y="379"/>
              </a:cxn>
              <a:cxn ang="0">
                <a:pos x="0" y="248"/>
              </a:cxn>
              <a:cxn ang="0">
                <a:pos x="69" y="36"/>
              </a:cxn>
              <a:cxn ang="0">
                <a:pos x="156" y="281"/>
              </a:cxn>
              <a:cxn ang="0">
                <a:pos x="200" y="278"/>
              </a:cxn>
              <a:cxn ang="0">
                <a:pos x="195" y="284"/>
              </a:cxn>
              <a:cxn ang="0">
                <a:pos x="152" y="287"/>
              </a:cxn>
              <a:cxn ang="0">
                <a:pos x="156" y="281"/>
              </a:cxn>
              <a:cxn ang="0">
                <a:pos x="155" y="162"/>
              </a:cxn>
              <a:cxn ang="0">
                <a:pos x="147" y="182"/>
              </a:cxn>
              <a:cxn ang="0">
                <a:pos x="137" y="182"/>
              </a:cxn>
              <a:cxn ang="0">
                <a:pos x="176" y="143"/>
              </a:cxn>
              <a:cxn ang="0">
                <a:pos x="181" y="148"/>
              </a:cxn>
              <a:cxn ang="0">
                <a:pos x="159" y="294"/>
              </a:cxn>
              <a:cxn ang="0">
                <a:pos x="197" y="292"/>
              </a:cxn>
              <a:cxn ang="0">
                <a:pos x="192" y="298"/>
              </a:cxn>
              <a:cxn ang="0">
                <a:pos x="154" y="300"/>
              </a:cxn>
              <a:cxn ang="0">
                <a:pos x="159" y="294"/>
              </a:cxn>
              <a:cxn ang="0">
                <a:pos x="175" y="313"/>
              </a:cxn>
              <a:cxn ang="0">
                <a:pos x="186" y="302"/>
              </a:cxn>
              <a:cxn ang="0">
                <a:pos x="218" y="140"/>
              </a:cxn>
              <a:cxn ang="0">
                <a:pos x="235" y="182"/>
              </a:cxn>
              <a:cxn ang="0">
                <a:pos x="224" y="218"/>
              </a:cxn>
              <a:cxn ang="0">
                <a:pos x="213" y="249"/>
              </a:cxn>
              <a:cxn ang="0">
                <a:pos x="207" y="264"/>
              </a:cxn>
              <a:cxn ang="0">
                <a:pos x="195" y="270"/>
              </a:cxn>
              <a:cxn ang="0">
                <a:pos x="152" y="273"/>
              </a:cxn>
              <a:cxn ang="0">
                <a:pos x="156" y="267"/>
              </a:cxn>
              <a:cxn ang="0">
                <a:pos x="193" y="260"/>
              </a:cxn>
              <a:cxn ang="0">
                <a:pos x="194" y="260"/>
              </a:cxn>
              <a:cxn ang="0">
                <a:pos x="200" y="257"/>
              </a:cxn>
              <a:cxn ang="0">
                <a:pos x="203" y="249"/>
              </a:cxn>
              <a:cxn ang="0">
                <a:pos x="215" y="212"/>
              </a:cxn>
              <a:cxn ang="0">
                <a:pos x="225" y="182"/>
              </a:cxn>
              <a:cxn ang="0">
                <a:pos x="211" y="147"/>
              </a:cxn>
              <a:cxn ang="0">
                <a:pos x="176" y="133"/>
              </a:cxn>
              <a:cxn ang="0">
                <a:pos x="176" y="133"/>
              </a:cxn>
              <a:cxn ang="0">
                <a:pos x="141" y="147"/>
              </a:cxn>
              <a:cxn ang="0">
                <a:pos x="126" y="182"/>
              </a:cxn>
              <a:cxn ang="0">
                <a:pos x="136" y="212"/>
              </a:cxn>
              <a:cxn ang="0">
                <a:pos x="149" y="254"/>
              </a:cxn>
              <a:cxn ang="0">
                <a:pos x="140" y="257"/>
              </a:cxn>
              <a:cxn ang="0">
                <a:pos x="138" y="249"/>
              </a:cxn>
              <a:cxn ang="0">
                <a:pos x="116" y="182"/>
              </a:cxn>
              <a:cxn ang="0">
                <a:pos x="116" y="182"/>
              </a:cxn>
              <a:cxn ang="0">
                <a:pos x="215" y="271"/>
              </a:cxn>
              <a:cxn ang="0">
                <a:pos x="286" y="223"/>
              </a:cxn>
              <a:cxn ang="0">
                <a:pos x="246" y="98"/>
              </a:cxn>
              <a:cxn ang="0">
                <a:pos x="114" y="98"/>
              </a:cxn>
              <a:cxn ang="0">
                <a:pos x="73" y="223"/>
              </a:cxn>
              <a:cxn ang="0">
                <a:pos x="141" y="270"/>
              </a:cxn>
              <a:cxn ang="0">
                <a:pos x="141" y="275"/>
              </a:cxn>
              <a:cxn ang="0">
                <a:pos x="141" y="289"/>
              </a:cxn>
              <a:cxn ang="0">
                <a:pos x="144" y="301"/>
              </a:cxn>
              <a:cxn ang="0">
                <a:pos x="175" y="323"/>
              </a:cxn>
              <a:cxn ang="0">
                <a:pos x="207" y="290"/>
              </a:cxn>
              <a:cxn ang="0">
                <a:pos x="210" y="277"/>
              </a:cxn>
              <a:cxn ang="0">
                <a:pos x="214" y="272"/>
              </a:cxn>
            </a:cxnLst>
            <a:rect l="0" t="0" r="r" b="b"/>
            <a:pathLst>
              <a:path w="360" h="379">
                <a:moveTo>
                  <a:pt x="180" y="0"/>
                </a:moveTo>
                <a:cubicBezTo>
                  <a:pt x="207" y="53"/>
                  <a:pt x="237" y="64"/>
                  <a:pt x="291" y="36"/>
                </a:cubicBezTo>
                <a:cubicBezTo>
                  <a:pt x="283" y="95"/>
                  <a:pt x="300" y="121"/>
                  <a:pt x="360" y="131"/>
                </a:cubicBezTo>
                <a:cubicBezTo>
                  <a:pt x="318" y="173"/>
                  <a:pt x="317" y="205"/>
                  <a:pt x="360" y="248"/>
                </a:cubicBezTo>
                <a:cubicBezTo>
                  <a:pt x="301" y="258"/>
                  <a:pt x="282" y="283"/>
                  <a:pt x="291" y="343"/>
                </a:cubicBezTo>
                <a:cubicBezTo>
                  <a:pt x="238" y="316"/>
                  <a:pt x="207" y="325"/>
                  <a:pt x="180" y="379"/>
                </a:cubicBezTo>
                <a:cubicBezTo>
                  <a:pt x="152" y="326"/>
                  <a:pt x="122" y="315"/>
                  <a:pt x="69" y="343"/>
                </a:cubicBezTo>
                <a:cubicBezTo>
                  <a:pt x="77" y="284"/>
                  <a:pt x="59" y="257"/>
                  <a:pt x="0" y="248"/>
                </a:cubicBezTo>
                <a:cubicBezTo>
                  <a:pt x="41" y="205"/>
                  <a:pt x="42" y="174"/>
                  <a:pt x="0" y="131"/>
                </a:cubicBezTo>
                <a:cubicBezTo>
                  <a:pt x="58" y="121"/>
                  <a:pt x="78" y="96"/>
                  <a:pt x="69" y="36"/>
                </a:cubicBezTo>
                <a:cubicBezTo>
                  <a:pt x="122" y="63"/>
                  <a:pt x="152" y="54"/>
                  <a:pt x="180" y="0"/>
                </a:cubicBezTo>
                <a:close/>
                <a:moveTo>
                  <a:pt x="156" y="281"/>
                </a:moveTo>
                <a:cubicBezTo>
                  <a:pt x="194" y="274"/>
                  <a:pt x="194" y="274"/>
                  <a:pt x="194" y="274"/>
                </a:cubicBezTo>
                <a:cubicBezTo>
                  <a:pt x="196" y="274"/>
                  <a:pt x="199" y="276"/>
                  <a:pt x="200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281"/>
                  <a:pt x="198" y="284"/>
                  <a:pt x="195" y="284"/>
                </a:cubicBezTo>
                <a:cubicBezTo>
                  <a:pt x="158" y="291"/>
                  <a:pt x="158" y="291"/>
                  <a:pt x="158" y="291"/>
                </a:cubicBezTo>
                <a:cubicBezTo>
                  <a:pt x="155" y="291"/>
                  <a:pt x="152" y="290"/>
                  <a:pt x="152" y="287"/>
                </a:cubicBezTo>
                <a:cubicBezTo>
                  <a:pt x="152" y="287"/>
                  <a:pt x="152" y="287"/>
                  <a:pt x="152" y="287"/>
                </a:cubicBezTo>
                <a:cubicBezTo>
                  <a:pt x="151" y="284"/>
                  <a:pt x="153" y="281"/>
                  <a:pt x="156" y="281"/>
                </a:cubicBezTo>
                <a:close/>
                <a:moveTo>
                  <a:pt x="176" y="153"/>
                </a:moveTo>
                <a:cubicBezTo>
                  <a:pt x="168" y="153"/>
                  <a:pt x="161" y="156"/>
                  <a:pt x="155" y="162"/>
                </a:cubicBezTo>
                <a:cubicBezTo>
                  <a:pt x="150" y="167"/>
                  <a:pt x="147" y="174"/>
                  <a:pt x="147" y="182"/>
                </a:cubicBezTo>
                <a:cubicBezTo>
                  <a:pt x="147" y="182"/>
                  <a:pt x="147" y="182"/>
                  <a:pt x="147" y="182"/>
                </a:cubicBezTo>
                <a:cubicBezTo>
                  <a:pt x="147" y="185"/>
                  <a:pt x="145" y="187"/>
                  <a:pt x="142" y="187"/>
                </a:cubicBezTo>
                <a:cubicBezTo>
                  <a:pt x="139" y="187"/>
                  <a:pt x="137" y="185"/>
                  <a:pt x="137" y="182"/>
                </a:cubicBezTo>
                <a:cubicBezTo>
                  <a:pt x="137" y="171"/>
                  <a:pt x="141" y="161"/>
                  <a:pt x="148" y="154"/>
                </a:cubicBezTo>
                <a:cubicBezTo>
                  <a:pt x="155" y="147"/>
                  <a:pt x="165" y="143"/>
                  <a:pt x="176" y="14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178" y="143"/>
                  <a:pt x="181" y="145"/>
                  <a:pt x="181" y="148"/>
                </a:cubicBezTo>
                <a:cubicBezTo>
                  <a:pt x="181" y="151"/>
                  <a:pt x="178" y="153"/>
                  <a:pt x="176" y="153"/>
                </a:cubicBezTo>
                <a:close/>
                <a:moveTo>
                  <a:pt x="159" y="294"/>
                </a:moveTo>
                <a:cubicBezTo>
                  <a:pt x="191" y="288"/>
                  <a:pt x="191" y="288"/>
                  <a:pt x="191" y="288"/>
                </a:cubicBezTo>
                <a:cubicBezTo>
                  <a:pt x="193" y="288"/>
                  <a:pt x="196" y="289"/>
                  <a:pt x="197" y="292"/>
                </a:cubicBezTo>
                <a:cubicBezTo>
                  <a:pt x="197" y="292"/>
                  <a:pt x="197" y="292"/>
                  <a:pt x="197" y="292"/>
                </a:cubicBezTo>
                <a:cubicBezTo>
                  <a:pt x="197" y="295"/>
                  <a:pt x="195" y="298"/>
                  <a:pt x="192" y="298"/>
                </a:cubicBezTo>
                <a:cubicBezTo>
                  <a:pt x="160" y="304"/>
                  <a:pt x="160" y="304"/>
                  <a:pt x="160" y="304"/>
                </a:cubicBezTo>
                <a:cubicBezTo>
                  <a:pt x="158" y="304"/>
                  <a:pt x="155" y="302"/>
                  <a:pt x="154" y="300"/>
                </a:cubicBezTo>
                <a:cubicBezTo>
                  <a:pt x="154" y="300"/>
                  <a:pt x="154" y="300"/>
                  <a:pt x="154" y="300"/>
                </a:cubicBezTo>
                <a:cubicBezTo>
                  <a:pt x="154" y="297"/>
                  <a:pt x="156" y="294"/>
                  <a:pt x="159" y="294"/>
                </a:cubicBezTo>
                <a:close/>
                <a:moveTo>
                  <a:pt x="186" y="302"/>
                </a:moveTo>
                <a:cubicBezTo>
                  <a:pt x="186" y="308"/>
                  <a:pt x="181" y="313"/>
                  <a:pt x="175" y="313"/>
                </a:cubicBezTo>
                <a:cubicBezTo>
                  <a:pt x="171" y="313"/>
                  <a:pt x="167" y="310"/>
                  <a:pt x="166" y="306"/>
                </a:cubicBezTo>
                <a:cubicBezTo>
                  <a:pt x="186" y="302"/>
                  <a:pt x="186" y="302"/>
                  <a:pt x="186" y="302"/>
                </a:cubicBezTo>
                <a:close/>
                <a:moveTo>
                  <a:pt x="133" y="140"/>
                </a:moveTo>
                <a:cubicBezTo>
                  <a:pt x="157" y="118"/>
                  <a:pt x="194" y="117"/>
                  <a:pt x="218" y="140"/>
                </a:cubicBezTo>
                <a:cubicBezTo>
                  <a:pt x="229" y="151"/>
                  <a:pt x="235" y="166"/>
                  <a:pt x="235" y="182"/>
                </a:cubicBezTo>
                <a:cubicBezTo>
                  <a:pt x="235" y="182"/>
                  <a:pt x="235" y="182"/>
                  <a:pt x="235" y="182"/>
                </a:cubicBezTo>
                <a:cubicBezTo>
                  <a:pt x="235" y="182"/>
                  <a:pt x="235" y="182"/>
                  <a:pt x="235" y="182"/>
                </a:cubicBezTo>
                <a:cubicBezTo>
                  <a:pt x="235" y="198"/>
                  <a:pt x="230" y="208"/>
                  <a:pt x="224" y="218"/>
                </a:cubicBezTo>
                <a:cubicBezTo>
                  <a:pt x="218" y="226"/>
                  <a:pt x="213" y="235"/>
                  <a:pt x="213" y="249"/>
                </a:cubicBezTo>
                <a:cubicBezTo>
                  <a:pt x="213" y="249"/>
                  <a:pt x="213" y="249"/>
                  <a:pt x="213" y="249"/>
                </a:cubicBezTo>
                <a:cubicBezTo>
                  <a:pt x="213" y="249"/>
                  <a:pt x="213" y="249"/>
                  <a:pt x="213" y="249"/>
                </a:cubicBezTo>
                <a:cubicBezTo>
                  <a:pt x="213" y="255"/>
                  <a:pt x="211" y="261"/>
                  <a:pt x="207" y="264"/>
                </a:cubicBezTo>
                <a:cubicBezTo>
                  <a:pt x="204" y="267"/>
                  <a:pt x="200" y="269"/>
                  <a:pt x="196" y="270"/>
                </a:cubicBezTo>
                <a:cubicBezTo>
                  <a:pt x="196" y="270"/>
                  <a:pt x="196" y="270"/>
                  <a:pt x="195" y="270"/>
                </a:cubicBezTo>
                <a:cubicBezTo>
                  <a:pt x="158" y="277"/>
                  <a:pt x="158" y="277"/>
                  <a:pt x="158" y="277"/>
                </a:cubicBezTo>
                <a:cubicBezTo>
                  <a:pt x="155" y="278"/>
                  <a:pt x="152" y="276"/>
                  <a:pt x="152" y="273"/>
                </a:cubicBezTo>
                <a:cubicBezTo>
                  <a:pt x="152" y="273"/>
                  <a:pt x="152" y="273"/>
                  <a:pt x="152" y="273"/>
                </a:cubicBezTo>
                <a:cubicBezTo>
                  <a:pt x="151" y="270"/>
                  <a:pt x="153" y="267"/>
                  <a:pt x="156" y="267"/>
                </a:cubicBezTo>
                <a:cubicBezTo>
                  <a:pt x="193" y="260"/>
                  <a:pt x="193" y="260"/>
                  <a:pt x="193" y="260"/>
                </a:cubicBezTo>
                <a:cubicBezTo>
                  <a:pt x="193" y="260"/>
                  <a:pt x="193" y="260"/>
                  <a:pt x="193" y="260"/>
                </a:cubicBezTo>
                <a:cubicBezTo>
                  <a:pt x="193" y="260"/>
                  <a:pt x="193" y="260"/>
                  <a:pt x="193" y="260"/>
                </a:cubicBezTo>
                <a:cubicBezTo>
                  <a:pt x="194" y="260"/>
                  <a:pt x="194" y="260"/>
                  <a:pt x="194" y="260"/>
                </a:cubicBezTo>
                <a:cubicBezTo>
                  <a:pt x="194" y="260"/>
                  <a:pt x="194" y="260"/>
                  <a:pt x="194" y="260"/>
                </a:cubicBezTo>
                <a:cubicBezTo>
                  <a:pt x="196" y="260"/>
                  <a:pt x="198" y="259"/>
                  <a:pt x="200" y="257"/>
                </a:cubicBezTo>
                <a:cubicBezTo>
                  <a:pt x="202" y="255"/>
                  <a:pt x="203" y="252"/>
                  <a:pt x="203" y="249"/>
                </a:cubicBezTo>
                <a:cubicBezTo>
                  <a:pt x="203" y="249"/>
                  <a:pt x="203" y="249"/>
                  <a:pt x="203" y="249"/>
                </a:cubicBezTo>
                <a:cubicBezTo>
                  <a:pt x="203" y="249"/>
                  <a:pt x="203" y="249"/>
                  <a:pt x="203" y="249"/>
                </a:cubicBezTo>
                <a:cubicBezTo>
                  <a:pt x="203" y="232"/>
                  <a:pt x="209" y="222"/>
                  <a:pt x="215" y="212"/>
                </a:cubicBezTo>
                <a:cubicBezTo>
                  <a:pt x="220" y="204"/>
                  <a:pt x="225" y="195"/>
                  <a:pt x="225" y="182"/>
                </a:cubicBezTo>
                <a:cubicBezTo>
                  <a:pt x="225" y="182"/>
                  <a:pt x="225" y="182"/>
                  <a:pt x="225" y="182"/>
                </a:cubicBezTo>
                <a:cubicBezTo>
                  <a:pt x="225" y="182"/>
                  <a:pt x="225" y="182"/>
                  <a:pt x="225" y="182"/>
                </a:cubicBezTo>
                <a:cubicBezTo>
                  <a:pt x="225" y="168"/>
                  <a:pt x="220" y="156"/>
                  <a:pt x="211" y="147"/>
                </a:cubicBezTo>
                <a:cubicBezTo>
                  <a:pt x="202" y="138"/>
                  <a:pt x="189" y="132"/>
                  <a:pt x="176" y="132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62" y="132"/>
                  <a:pt x="149" y="138"/>
                  <a:pt x="141" y="147"/>
                </a:cubicBezTo>
                <a:cubicBezTo>
                  <a:pt x="132" y="156"/>
                  <a:pt x="126" y="168"/>
                  <a:pt x="126" y="182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26" y="195"/>
                  <a:pt x="131" y="204"/>
                  <a:pt x="136" y="212"/>
                </a:cubicBezTo>
                <a:cubicBezTo>
                  <a:pt x="142" y="222"/>
                  <a:pt x="148" y="232"/>
                  <a:pt x="148" y="249"/>
                </a:cubicBezTo>
                <a:cubicBezTo>
                  <a:pt x="148" y="251"/>
                  <a:pt x="149" y="252"/>
                  <a:pt x="149" y="254"/>
                </a:cubicBezTo>
                <a:cubicBezTo>
                  <a:pt x="150" y="256"/>
                  <a:pt x="149" y="259"/>
                  <a:pt x="146" y="260"/>
                </a:cubicBezTo>
                <a:cubicBezTo>
                  <a:pt x="143" y="261"/>
                  <a:pt x="140" y="260"/>
                  <a:pt x="140" y="257"/>
                </a:cubicBezTo>
                <a:cubicBezTo>
                  <a:pt x="139" y="257"/>
                  <a:pt x="139" y="257"/>
                  <a:pt x="139" y="257"/>
                </a:cubicBezTo>
                <a:cubicBezTo>
                  <a:pt x="138" y="254"/>
                  <a:pt x="138" y="251"/>
                  <a:pt x="138" y="249"/>
                </a:cubicBezTo>
                <a:cubicBezTo>
                  <a:pt x="138" y="235"/>
                  <a:pt x="133" y="226"/>
                  <a:pt x="127" y="218"/>
                </a:cubicBezTo>
                <a:cubicBezTo>
                  <a:pt x="122" y="208"/>
                  <a:pt x="116" y="198"/>
                  <a:pt x="116" y="182"/>
                </a:cubicBezTo>
                <a:cubicBezTo>
                  <a:pt x="116" y="182"/>
                  <a:pt x="116" y="182"/>
                  <a:pt x="116" y="182"/>
                </a:cubicBezTo>
                <a:cubicBezTo>
                  <a:pt x="116" y="182"/>
                  <a:pt x="116" y="182"/>
                  <a:pt x="116" y="182"/>
                </a:cubicBezTo>
                <a:cubicBezTo>
                  <a:pt x="116" y="166"/>
                  <a:pt x="122" y="151"/>
                  <a:pt x="133" y="140"/>
                </a:cubicBezTo>
                <a:close/>
                <a:moveTo>
                  <a:pt x="215" y="271"/>
                </a:moveTo>
                <a:cubicBezTo>
                  <a:pt x="224" y="270"/>
                  <a:pt x="234" y="273"/>
                  <a:pt x="246" y="279"/>
                </a:cubicBezTo>
                <a:cubicBezTo>
                  <a:pt x="240" y="244"/>
                  <a:pt x="252" y="229"/>
                  <a:pt x="286" y="223"/>
                </a:cubicBezTo>
                <a:cubicBezTo>
                  <a:pt x="261" y="198"/>
                  <a:pt x="262" y="179"/>
                  <a:pt x="286" y="154"/>
                </a:cubicBezTo>
                <a:cubicBezTo>
                  <a:pt x="251" y="148"/>
                  <a:pt x="240" y="133"/>
                  <a:pt x="246" y="98"/>
                </a:cubicBezTo>
                <a:cubicBezTo>
                  <a:pt x="214" y="114"/>
                  <a:pt x="196" y="108"/>
                  <a:pt x="180" y="77"/>
                </a:cubicBezTo>
                <a:cubicBezTo>
                  <a:pt x="164" y="109"/>
                  <a:pt x="146" y="114"/>
                  <a:pt x="114" y="98"/>
                </a:cubicBezTo>
                <a:cubicBezTo>
                  <a:pt x="120" y="133"/>
                  <a:pt x="108" y="148"/>
                  <a:pt x="73" y="154"/>
                </a:cubicBezTo>
                <a:cubicBezTo>
                  <a:pt x="99" y="179"/>
                  <a:pt x="98" y="198"/>
                  <a:pt x="73" y="223"/>
                </a:cubicBezTo>
                <a:cubicBezTo>
                  <a:pt x="109" y="229"/>
                  <a:pt x="119" y="244"/>
                  <a:pt x="114" y="279"/>
                </a:cubicBezTo>
                <a:cubicBezTo>
                  <a:pt x="125" y="274"/>
                  <a:pt x="133" y="271"/>
                  <a:pt x="141" y="270"/>
                </a:cubicBezTo>
                <a:cubicBezTo>
                  <a:pt x="141" y="270"/>
                  <a:pt x="141" y="270"/>
                  <a:pt x="141" y="270"/>
                </a:cubicBezTo>
                <a:cubicBezTo>
                  <a:pt x="141" y="272"/>
                  <a:pt x="141" y="273"/>
                  <a:pt x="141" y="275"/>
                </a:cubicBezTo>
                <a:cubicBezTo>
                  <a:pt x="142" y="276"/>
                  <a:pt x="142" y="278"/>
                  <a:pt x="143" y="279"/>
                </a:cubicBezTo>
                <a:cubicBezTo>
                  <a:pt x="141" y="282"/>
                  <a:pt x="141" y="285"/>
                  <a:pt x="141" y="289"/>
                </a:cubicBezTo>
                <a:cubicBezTo>
                  <a:pt x="142" y="291"/>
                  <a:pt x="143" y="293"/>
                  <a:pt x="144" y="295"/>
                </a:cubicBezTo>
                <a:cubicBezTo>
                  <a:pt x="144" y="297"/>
                  <a:pt x="144" y="299"/>
                  <a:pt x="144" y="301"/>
                </a:cubicBezTo>
                <a:cubicBezTo>
                  <a:pt x="146" y="309"/>
                  <a:pt x="152" y="314"/>
                  <a:pt x="158" y="314"/>
                </a:cubicBezTo>
                <a:cubicBezTo>
                  <a:pt x="162" y="320"/>
                  <a:pt x="168" y="323"/>
                  <a:pt x="175" y="323"/>
                </a:cubicBezTo>
                <a:cubicBezTo>
                  <a:pt x="185" y="323"/>
                  <a:pt x="192" y="317"/>
                  <a:pt x="195" y="308"/>
                </a:cubicBezTo>
                <a:cubicBezTo>
                  <a:pt x="203" y="306"/>
                  <a:pt x="208" y="299"/>
                  <a:pt x="207" y="290"/>
                </a:cubicBezTo>
                <a:cubicBezTo>
                  <a:pt x="207" y="290"/>
                  <a:pt x="207" y="289"/>
                  <a:pt x="206" y="289"/>
                </a:cubicBezTo>
                <a:cubicBezTo>
                  <a:pt x="209" y="286"/>
                  <a:pt x="211" y="281"/>
                  <a:pt x="210" y="277"/>
                </a:cubicBezTo>
                <a:cubicBezTo>
                  <a:pt x="210" y="276"/>
                  <a:pt x="210" y="276"/>
                  <a:pt x="209" y="275"/>
                </a:cubicBezTo>
                <a:cubicBezTo>
                  <a:pt x="211" y="274"/>
                  <a:pt x="213" y="273"/>
                  <a:pt x="214" y="272"/>
                </a:cubicBezTo>
                <a:cubicBezTo>
                  <a:pt x="214" y="271"/>
                  <a:pt x="215" y="271"/>
                  <a:pt x="215" y="27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" name="Group 348">
            <a:extLst>
              <a:ext uri="{FF2B5EF4-FFF2-40B4-BE49-F238E27FC236}">
                <a16:creationId xmlns:a16="http://schemas.microsoft.com/office/drawing/2014/main" id="{59E8D363-3A9C-4BCA-9637-F8E44C11FC37}"/>
              </a:ext>
            </a:extLst>
          </p:cNvPr>
          <p:cNvGrpSpPr>
            <a:grpSpLocks noChangeAspect="1"/>
          </p:cNvGrpSpPr>
          <p:nvPr/>
        </p:nvGrpSpPr>
        <p:grpSpPr>
          <a:xfrm>
            <a:off x="544844" y="2585726"/>
            <a:ext cx="730904" cy="551808"/>
            <a:chOff x="4889084" y="5081356"/>
            <a:chExt cx="1081298" cy="816344"/>
          </a:xfrm>
          <a:solidFill>
            <a:schemeClr val="bg1"/>
          </a:solidFill>
        </p:grpSpPr>
        <p:sp>
          <p:nvSpPr>
            <p:cNvPr id="26" name="Freeform 155">
              <a:extLst>
                <a:ext uri="{FF2B5EF4-FFF2-40B4-BE49-F238E27FC236}">
                  <a16:creationId xmlns:a16="http://schemas.microsoft.com/office/drawing/2014/main" id="{75D2D9B2-B5AD-43F7-AEFC-324B63B325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0810" y="5309404"/>
              <a:ext cx="309572" cy="107965"/>
            </a:xfrm>
            <a:custGeom>
              <a:avLst/>
              <a:gdLst/>
              <a:ahLst/>
              <a:cxnLst>
                <a:cxn ang="0">
                  <a:pos x="18" y="71"/>
                </a:cxn>
                <a:cxn ang="0">
                  <a:pos x="63" y="80"/>
                </a:cxn>
                <a:cxn ang="0">
                  <a:pos x="120" y="83"/>
                </a:cxn>
                <a:cxn ang="0">
                  <a:pos x="176" y="80"/>
                </a:cxn>
                <a:cxn ang="0">
                  <a:pos x="222" y="70"/>
                </a:cxn>
                <a:cxn ang="0">
                  <a:pos x="237" y="57"/>
                </a:cxn>
                <a:cxn ang="0">
                  <a:pos x="237" y="23"/>
                </a:cxn>
                <a:cxn ang="0">
                  <a:pos x="227" y="14"/>
                </a:cxn>
                <a:cxn ang="0">
                  <a:pos x="202" y="7"/>
                </a:cxn>
                <a:cxn ang="0">
                  <a:pos x="121" y="0"/>
                </a:cxn>
                <a:cxn ang="0">
                  <a:pos x="119" y="0"/>
                </a:cxn>
                <a:cxn ang="0">
                  <a:pos x="37" y="7"/>
                </a:cxn>
                <a:cxn ang="0">
                  <a:pos x="12" y="14"/>
                </a:cxn>
                <a:cxn ang="0">
                  <a:pos x="1" y="23"/>
                </a:cxn>
                <a:cxn ang="0">
                  <a:pos x="1" y="57"/>
                </a:cxn>
                <a:cxn ang="0">
                  <a:pos x="18" y="71"/>
                </a:cxn>
                <a:cxn ang="0">
                  <a:pos x="119" y="4"/>
                </a:cxn>
                <a:cxn ang="0">
                  <a:pos x="212" y="25"/>
                </a:cxn>
                <a:cxn ang="0">
                  <a:pos x="119" y="46"/>
                </a:cxn>
                <a:cxn ang="0">
                  <a:pos x="26" y="25"/>
                </a:cxn>
                <a:cxn ang="0">
                  <a:pos x="119" y="4"/>
                </a:cxn>
              </a:cxnLst>
              <a:rect l="0" t="0" r="r" b="b"/>
              <a:pathLst>
                <a:path w="238" h="83">
                  <a:moveTo>
                    <a:pt x="18" y="71"/>
                  </a:moveTo>
                  <a:cubicBezTo>
                    <a:pt x="33" y="76"/>
                    <a:pt x="48" y="78"/>
                    <a:pt x="63" y="80"/>
                  </a:cubicBezTo>
                  <a:cubicBezTo>
                    <a:pt x="82" y="82"/>
                    <a:pt x="101" y="83"/>
                    <a:pt x="120" y="83"/>
                  </a:cubicBezTo>
                  <a:cubicBezTo>
                    <a:pt x="139" y="83"/>
                    <a:pt x="158" y="82"/>
                    <a:pt x="176" y="80"/>
                  </a:cubicBezTo>
                  <a:cubicBezTo>
                    <a:pt x="191" y="78"/>
                    <a:pt x="207" y="76"/>
                    <a:pt x="222" y="70"/>
                  </a:cubicBezTo>
                  <a:cubicBezTo>
                    <a:pt x="227" y="68"/>
                    <a:pt x="237" y="65"/>
                    <a:pt x="237" y="57"/>
                  </a:cubicBezTo>
                  <a:cubicBezTo>
                    <a:pt x="237" y="51"/>
                    <a:pt x="238" y="28"/>
                    <a:pt x="237" y="23"/>
                  </a:cubicBezTo>
                  <a:cubicBezTo>
                    <a:pt x="236" y="19"/>
                    <a:pt x="230" y="16"/>
                    <a:pt x="227" y="14"/>
                  </a:cubicBezTo>
                  <a:cubicBezTo>
                    <a:pt x="219" y="11"/>
                    <a:pt x="210" y="9"/>
                    <a:pt x="202" y="7"/>
                  </a:cubicBezTo>
                  <a:cubicBezTo>
                    <a:pt x="175" y="1"/>
                    <a:pt x="148" y="0"/>
                    <a:pt x="121" y="0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92" y="0"/>
                    <a:pt x="64" y="1"/>
                    <a:pt x="37" y="7"/>
                  </a:cubicBezTo>
                  <a:cubicBezTo>
                    <a:pt x="29" y="8"/>
                    <a:pt x="20" y="10"/>
                    <a:pt x="12" y="14"/>
                  </a:cubicBezTo>
                  <a:cubicBezTo>
                    <a:pt x="8" y="16"/>
                    <a:pt x="2" y="18"/>
                    <a:pt x="1" y="23"/>
                  </a:cubicBezTo>
                  <a:cubicBezTo>
                    <a:pt x="0" y="27"/>
                    <a:pt x="1" y="50"/>
                    <a:pt x="1" y="57"/>
                  </a:cubicBezTo>
                  <a:cubicBezTo>
                    <a:pt x="1" y="65"/>
                    <a:pt x="12" y="69"/>
                    <a:pt x="18" y="71"/>
                  </a:cubicBezTo>
                  <a:close/>
                  <a:moveTo>
                    <a:pt x="119" y="4"/>
                  </a:moveTo>
                  <a:cubicBezTo>
                    <a:pt x="170" y="4"/>
                    <a:pt x="212" y="14"/>
                    <a:pt x="212" y="25"/>
                  </a:cubicBezTo>
                  <a:cubicBezTo>
                    <a:pt x="212" y="37"/>
                    <a:pt x="170" y="46"/>
                    <a:pt x="119" y="46"/>
                  </a:cubicBezTo>
                  <a:cubicBezTo>
                    <a:pt x="67" y="46"/>
                    <a:pt x="26" y="37"/>
                    <a:pt x="26" y="25"/>
                  </a:cubicBezTo>
                  <a:cubicBezTo>
                    <a:pt x="26" y="14"/>
                    <a:pt x="67" y="4"/>
                    <a:pt x="11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6">
              <a:extLst>
                <a:ext uri="{FF2B5EF4-FFF2-40B4-BE49-F238E27FC236}">
                  <a16:creationId xmlns:a16="http://schemas.microsoft.com/office/drawing/2014/main" id="{5E472149-2AD3-4209-8DC3-AAE84207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810" y="5413512"/>
              <a:ext cx="309572" cy="78219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222" y="11"/>
                </a:cxn>
                <a:cxn ang="0">
                  <a:pos x="176" y="20"/>
                </a:cxn>
                <a:cxn ang="0">
                  <a:pos x="146" y="22"/>
                </a:cxn>
                <a:cxn ang="0">
                  <a:pos x="119" y="23"/>
                </a:cxn>
                <a:cxn ang="0">
                  <a:pos x="92" y="22"/>
                </a:cxn>
                <a:cxn ang="0">
                  <a:pos x="63" y="20"/>
                </a:cxn>
                <a:cxn ang="0">
                  <a:pos x="18" y="1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34"/>
                </a:cxn>
                <a:cxn ang="0">
                  <a:pos x="18" y="48"/>
                </a:cxn>
                <a:cxn ang="0">
                  <a:pos x="63" y="57"/>
                </a:cxn>
                <a:cxn ang="0">
                  <a:pos x="120" y="60"/>
                </a:cxn>
                <a:cxn ang="0">
                  <a:pos x="176" y="57"/>
                </a:cxn>
                <a:cxn ang="0">
                  <a:pos x="222" y="47"/>
                </a:cxn>
                <a:cxn ang="0">
                  <a:pos x="237" y="35"/>
                </a:cxn>
                <a:cxn ang="0">
                  <a:pos x="237" y="1"/>
                </a:cxn>
                <a:cxn ang="0">
                  <a:pos x="237" y="0"/>
                </a:cxn>
              </a:cxnLst>
              <a:rect l="0" t="0" r="r" b="b"/>
              <a:pathLst>
                <a:path w="238" h="60">
                  <a:moveTo>
                    <a:pt x="237" y="0"/>
                  </a:moveTo>
                  <a:cubicBezTo>
                    <a:pt x="235" y="6"/>
                    <a:pt x="227" y="9"/>
                    <a:pt x="222" y="11"/>
                  </a:cubicBezTo>
                  <a:cubicBezTo>
                    <a:pt x="207" y="16"/>
                    <a:pt x="191" y="18"/>
                    <a:pt x="176" y="20"/>
                  </a:cubicBezTo>
                  <a:cubicBezTo>
                    <a:pt x="166" y="21"/>
                    <a:pt x="156" y="22"/>
                    <a:pt x="146" y="22"/>
                  </a:cubicBezTo>
                  <a:cubicBezTo>
                    <a:pt x="137" y="23"/>
                    <a:pt x="128" y="23"/>
                    <a:pt x="119" y="23"/>
                  </a:cubicBezTo>
                  <a:cubicBezTo>
                    <a:pt x="109" y="23"/>
                    <a:pt x="100" y="23"/>
                    <a:pt x="92" y="22"/>
                  </a:cubicBezTo>
                  <a:cubicBezTo>
                    <a:pt x="82" y="22"/>
                    <a:pt x="73" y="21"/>
                    <a:pt x="63" y="20"/>
                  </a:cubicBezTo>
                  <a:cubicBezTo>
                    <a:pt x="48" y="19"/>
                    <a:pt x="33" y="16"/>
                    <a:pt x="18" y="11"/>
                  </a:cubicBezTo>
                  <a:cubicBezTo>
                    <a:pt x="12" y="9"/>
                    <a:pt x="3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5"/>
                    <a:pt x="1" y="28"/>
                    <a:pt x="1" y="34"/>
                  </a:cubicBezTo>
                  <a:cubicBezTo>
                    <a:pt x="1" y="43"/>
                    <a:pt x="12" y="46"/>
                    <a:pt x="18" y="48"/>
                  </a:cubicBezTo>
                  <a:cubicBezTo>
                    <a:pt x="33" y="53"/>
                    <a:pt x="48" y="55"/>
                    <a:pt x="63" y="57"/>
                  </a:cubicBezTo>
                  <a:cubicBezTo>
                    <a:pt x="82" y="59"/>
                    <a:pt x="101" y="60"/>
                    <a:pt x="120" y="60"/>
                  </a:cubicBezTo>
                  <a:cubicBezTo>
                    <a:pt x="139" y="60"/>
                    <a:pt x="158" y="59"/>
                    <a:pt x="176" y="57"/>
                  </a:cubicBezTo>
                  <a:cubicBezTo>
                    <a:pt x="191" y="55"/>
                    <a:pt x="207" y="53"/>
                    <a:pt x="222" y="47"/>
                  </a:cubicBezTo>
                  <a:cubicBezTo>
                    <a:pt x="227" y="45"/>
                    <a:pt x="237" y="42"/>
                    <a:pt x="237" y="35"/>
                  </a:cubicBezTo>
                  <a:cubicBezTo>
                    <a:pt x="237" y="28"/>
                    <a:pt x="238" y="5"/>
                    <a:pt x="237" y="1"/>
                  </a:cubicBezTo>
                  <a:cubicBezTo>
                    <a:pt x="237" y="0"/>
                    <a:pt x="237" y="0"/>
                    <a:pt x="2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57">
              <a:extLst>
                <a:ext uri="{FF2B5EF4-FFF2-40B4-BE49-F238E27FC236}">
                  <a16:creationId xmlns:a16="http://schemas.microsoft.com/office/drawing/2014/main" id="{0857CE87-F45C-4DC3-8822-57F8FD6C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810" y="5490079"/>
              <a:ext cx="309572" cy="78219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222" y="11"/>
                </a:cxn>
                <a:cxn ang="0">
                  <a:pos x="176" y="20"/>
                </a:cxn>
                <a:cxn ang="0">
                  <a:pos x="146" y="22"/>
                </a:cxn>
                <a:cxn ang="0">
                  <a:pos x="119" y="23"/>
                </a:cxn>
                <a:cxn ang="0">
                  <a:pos x="92" y="22"/>
                </a:cxn>
                <a:cxn ang="0">
                  <a:pos x="63" y="20"/>
                </a:cxn>
                <a:cxn ang="0">
                  <a:pos x="18" y="1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34"/>
                </a:cxn>
                <a:cxn ang="0">
                  <a:pos x="18" y="48"/>
                </a:cxn>
                <a:cxn ang="0">
                  <a:pos x="63" y="57"/>
                </a:cxn>
                <a:cxn ang="0">
                  <a:pos x="120" y="60"/>
                </a:cxn>
                <a:cxn ang="0">
                  <a:pos x="176" y="57"/>
                </a:cxn>
                <a:cxn ang="0">
                  <a:pos x="222" y="47"/>
                </a:cxn>
                <a:cxn ang="0">
                  <a:pos x="237" y="35"/>
                </a:cxn>
                <a:cxn ang="0">
                  <a:pos x="237" y="1"/>
                </a:cxn>
                <a:cxn ang="0">
                  <a:pos x="237" y="0"/>
                </a:cxn>
              </a:cxnLst>
              <a:rect l="0" t="0" r="r" b="b"/>
              <a:pathLst>
                <a:path w="238" h="60">
                  <a:moveTo>
                    <a:pt x="237" y="0"/>
                  </a:moveTo>
                  <a:cubicBezTo>
                    <a:pt x="235" y="6"/>
                    <a:pt x="227" y="9"/>
                    <a:pt x="222" y="11"/>
                  </a:cubicBezTo>
                  <a:cubicBezTo>
                    <a:pt x="207" y="16"/>
                    <a:pt x="191" y="18"/>
                    <a:pt x="176" y="20"/>
                  </a:cubicBezTo>
                  <a:cubicBezTo>
                    <a:pt x="166" y="21"/>
                    <a:pt x="156" y="22"/>
                    <a:pt x="146" y="22"/>
                  </a:cubicBezTo>
                  <a:cubicBezTo>
                    <a:pt x="137" y="23"/>
                    <a:pt x="128" y="23"/>
                    <a:pt x="119" y="23"/>
                  </a:cubicBezTo>
                  <a:cubicBezTo>
                    <a:pt x="109" y="23"/>
                    <a:pt x="100" y="23"/>
                    <a:pt x="92" y="22"/>
                  </a:cubicBezTo>
                  <a:cubicBezTo>
                    <a:pt x="82" y="22"/>
                    <a:pt x="73" y="21"/>
                    <a:pt x="63" y="20"/>
                  </a:cubicBezTo>
                  <a:cubicBezTo>
                    <a:pt x="48" y="19"/>
                    <a:pt x="33" y="16"/>
                    <a:pt x="18" y="11"/>
                  </a:cubicBezTo>
                  <a:cubicBezTo>
                    <a:pt x="12" y="9"/>
                    <a:pt x="3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5"/>
                    <a:pt x="1" y="27"/>
                    <a:pt x="1" y="34"/>
                  </a:cubicBezTo>
                  <a:cubicBezTo>
                    <a:pt x="1" y="42"/>
                    <a:pt x="12" y="46"/>
                    <a:pt x="18" y="48"/>
                  </a:cubicBezTo>
                  <a:cubicBezTo>
                    <a:pt x="33" y="53"/>
                    <a:pt x="48" y="55"/>
                    <a:pt x="63" y="57"/>
                  </a:cubicBezTo>
                  <a:cubicBezTo>
                    <a:pt x="82" y="59"/>
                    <a:pt x="101" y="60"/>
                    <a:pt x="120" y="60"/>
                  </a:cubicBezTo>
                  <a:cubicBezTo>
                    <a:pt x="139" y="60"/>
                    <a:pt x="158" y="59"/>
                    <a:pt x="176" y="57"/>
                  </a:cubicBezTo>
                  <a:cubicBezTo>
                    <a:pt x="191" y="55"/>
                    <a:pt x="207" y="53"/>
                    <a:pt x="222" y="47"/>
                  </a:cubicBezTo>
                  <a:cubicBezTo>
                    <a:pt x="227" y="45"/>
                    <a:pt x="237" y="42"/>
                    <a:pt x="237" y="35"/>
                  </a:cubicBezTo>
                  <a:cubicBezTo>
                    <a:pt x="237" y="28"/>
                    <a:pt x="238" y="5"/>
                    <a:pt x="237" y="1"/>
                  </a:cubicBezTo>
                  <a:cubicBezTo>
                    <a:pt x="237" y="0"/>
                    <a:pt x="237" y="0"/>
                    <a:pt x="2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58">
              <a:extLst>
                <a:ext uri="{FF2B5EF4-FFF2-40B4-BE49-F238E27FC236}">
                  <a16:creationId xmlns:a16="http://schemas.microsoft.com/office/drawing/2014/main" id="{49502F03-5704-4387-A6BE-FDE4734D8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810" y="5567196"/>
              <a:ext cx="309572" cy="77669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222" y="11"/>
                </a:cxn>
                <a:cxn ang="0">
                  <a:pos x="176" y="20"/>
                </a:cxn>
                <a:cxn ang="0">
                  <a:pos x="146" y="22"/>
                </a:cxn>
                <a:cxn ang="0">
                  <a:pos x="119" y="23"/>
                </a:cxn>
                <a:cxn ang="0">
                  <a:pos x="92" y="22"/>
                </a:cxn>
                <a:cxn ang="0">
                  <a:pos x="63" y="20"/>
                </a:cxn>
                <a:cxn ang="0">
                  <a:pos x="18" y="1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34"/>
                </a:cxn>
                <a:cxn ang="0">
                  <a:pos x="18" y="48"/>
                </a:cxn>
                <a:cxn ang="0">
                  <a:pos x="63" y="57"/>
                </a:cxn>
                <a:cxn ang="0">
                  <a:pos x="120" y="60"/>
                </a:cxn>
                <a:cxn ang="0">
                  <a:pos x="176" y="57"/>
                </a:cxn>
                <a:cxn ang="0">
                  <a:pos x="222" y="47"/>
                </a:cxn>
                <a:cxn ang="0">
                  <a:pos x="237" y="35"/>
                </a:cxn>
                <a:cxn ang="0">
                  <a:pos x="237" y="1"/>
                </a:cxn>
                <a:cxn ang="0">
                  <a:pos x="237" y="0"/>
                </a:cxn>
              </a:cxnLst>
              <a:rect l="0" t="0" r="r" b="b"/>
              <a:pathLst>
                <a:path w="238" h="60">
                  <a:moveTo>
                    <a:pt x="237" y="0"/>
                  </a:moveTo>
                  <a:cubicBezTo>
                    <a:pt x="235" y="6"/>
                    <a:pt x="227" y="9"/>
                    <a:pt x="222" y="11"/>
                  </a:cubicBezTo>
                  <a:cubicBezTo>
                    <a:pt x="207" y="16"/>
                    <a:pt x="191" y="18"/>
                    <a:pt x="176" y="20"/>
                  </a:cubicBezTo>
                  <a:cubicBezTo>
                    <a:pt x="166" y="21"/>
                    <a:pt x="156" y="22"/>
                    <a:pt x="146" y="22"/>
                  </a:cubicBezTo>
                  <a:cubicBezTo>
                    <a:pt x="137" y="23"/>
                    <a:pt x="128" y="23"/>
                    <a:pt x="119" y="23"/>
                  </a:cubicBezTo>
                  <a:cubicBezTo>
                    <a:pt x="109" y="23"/>
                    <a:pt x="100" y="23"/>
                    <a:pt x="92" y="22"/>
                  </a:cubicBezTo>
                  <a:cubicBezTo>
                    <a:pt x="82" y="22"/>
                    <a:pt x="73" y="21"/>
                    <a:pt x="63" y="20"/>
                  </a:cubicBezTo>
                  <a:cubicBezTo>
                    <a:pt x="48" y="18"/>
                    <a:pt x="33" y="16"/>
                    <a:pt x="18" y="11"/>
                  </a:cubicBezTo>
                  <a:cubicBezTo>
                    <a:pt x="12" y="9"/>
                    <a:pt x="3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5"/>
                    <a:pt x="1" y="27"/>
                    <a:pt x="1" y="34"/>
                  </a:cubicBezTo>
                  <a:cubicBezTo>
                    <a:pt x="1" y="42"/>
                    <a:pt x="12" y="46"/>
                    <a:pt x="18" y="48"/>
                  </a:cubicBezTo>
                  <a:cubicBezTo>
                    <a:pt x="33" y="53"/>
                    <a:pt x="48" y="55"/>
                    <a:pt x="63" y="57"/>
                  </a:cubicBezTo>
                  <a:cubicBezTo>
                    <a:pt x="82" y="59"/>
                    <a:pt x="101" y="60"/>
                    <a:pt x="120" y="60"/>
                  </a:cubicBezTo>
                  <a:cubicBezTo>
                    <a:pt x="139" y="60"/>
                    <a:pt x="158" y="59"/>
                    <a:pt x="176" y="57"/>
                  </a:cubicBezTo>
                  <a:cubicBezTo>
                    <a:pt x="191" y="55"/>
                    <a:pt x="207" y="53"/>
                    <a:pt x="222" y="47"/>
                  </a:cubicBezTo>
                  <a:cubicBezTo>
                    <a:pt x="227" y="45"/>
                    <a:pt x="237" y="42"/>
                    <a:pt x="237" y="35"/>
                  </a:cubicBezTo>
                  <a:cubicBezTo>
                    <a:pt x="237" y="28"/>
                    <a:pt x="238" y="5"/>
                    <a:pt x="237" y="1"/>
                  </a:cubicBezTo>
                  <a:cubicBezTo>
                    <a:pt x="237" y="0"/>
                    <a:pt x="237" y="0"/>
                    <a:pt x="2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59">
              <a:extLst>
                <a:ext uri="{FF2B5EF4-FFF2-40B4-BE49-F238E27FC236}">
                  <a16:creationId xmlns:a16="http://schemas.microsoft.com/office/drawing/2014/main" id="{B7A36A22-5D72-406C-AFB9-EF203A21A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810" y="5643763"/>
              <a:ext cx="309572" cy="78219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222" y="11"/>
                </a:cxn>
                <a:cxn ang="0">
                  <a:pos x="176" y="20"/>
                </a:cxn>
                <a:cxn ang="0">
                  <a:pos x="146" y="22"/>
                </a:cxn>
                <a:cxn ang="0">
                  <a:pos x="119" y="23"/>
                </a:cxn>
                <a:cxn ang="0">
                  <a:pos x="92" y="22"/>
                </a:cxn>
                <a:cxn ang="0">
                  <a:pos x="63" y="20"/>
                </a:cxn>
                <a:cxn ang="0">
                  <a:pos x="18" y="1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34"/>
                </a:cxn>
                <a:cxn ang="0">
                  <a:pos x="18" y="48"/>
                </a:cxn>
                <a:cxn ang="0">
                  <a:pos x="63" y="57"/>
                </a:cxn>
                <a:cxn ang="0">
                  <a:pos x="120" y="60"/>
                </a:cxn>
                <a:cxn ang="0">
                  <a:pos x="176" y="57"/>
                </a:cxn>
                <a:cxn ang="0">
                  <a:pos x="222" y="47"/>
                </a:cxn>
                <a:cxn ang="0">
                  <a:pos x="237" y="34"/>
                </a:cxn>
                <a:cxn ang="0">
                  <a:pos x="237" y="1"/>
                </a:cxn>
                <a:cxn ang="0">
                  <a:pos x="237" y="0"/>
                </a:cxn>
              </a:cxnLst>
              <a:rect l="0" t="0" r="r" b="b"/>
              <a:pathLst>
                <a:path w="238" h="60">
                  <a:moveTo>
                    <a:pt x="237" y="0"/>
                  </a:moveTo>
                  <a:cubicBezTo>
                    <a:pt x="235" y="6"/>
                    <a:pt x="227" y="9"/>
                    <a:pt x="222" y="11"/>
                  </a:cubicBezTo>
                  <a:cubicBezTo>
                    <a:pt x="207" y="16"/>
                    <a:pt x="191" y="18"/>
                    <a:pt x="176" y="20"/>
                  </a:cubicBezTo>
                  <a:cubicBezTo>
                    <a:pt x="166" y="21"/>
                    <a:pt x="156" y="22"/>
                    <a:pt x="146" y="22"/>
                  </a:cubicBezTo>
                  <a:cubicBezTo>
                    <a:pt x="137" y="23"/>
                    <a:pt x="128" y="23"/>
                    <a:pt x="119" y="23"/>
                  </a:cubicBezTo>
                  <a:cubicBezTo>
                    <a:pt x="109" y="23"/>
                    <a:pt x="100" y="23"/>
                    <a:pt x="92" y="22"/>
                  </a:cubicBezTo>
                  <a:cubicBezTo>
                    <a:pt x="82" y="22"/>
                    <a:pt x="73" y="21"/>
                    <a:pt x="63" y="20"/>
                  </a:cubicBezTo>
                  <a:cubicBezTo>
                    <a:pt x="48" y="18"/>
                    <a:pt x="33" y="16"/>
                    <a:pt x="18" y="11"/>
                  </a:cubicBezTo>
                  <a:cubicBezTo>
                    <a:pt x="12" y="9"/>
                    <a:pt x="3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1" y="27"/>
                    <a:pt x="1" y="34"/>
                  </a:cubicBezTo>
                  <a:cubicBezTo>
                    <a:pt x="1" y="42"/>
                    <a:pt x="12" y="46"/>
                    <a:pt x="18" y="48"/>
                  </a:cubicBezTo>
                  <a:cubicBezTo>
                    <a:pt x="33" y="53"/>
                    <a:pt x="48" y="55"/>
                    <a:pt x="63" y="57"/>
                  </a:cubicBezTo>
                  <a:cubicBezTo>
                    <a:pt x="82" y="59"/>
                    <a:pt x="101" y="60"/>
                    <a:pt x="120" y="60"/>
                  </a:cubicBezTo>
                  <a:cubicBezTo>
                    <a:pt x="139" y="60"/>
                    <a:pt x="158" y="59"/>
                    <a:pt x="176" y="57"/>
                  </a:cubicBezTo>
                  <a:cubicBezTo>
                    <a:pt x="191" y="55"/>
                    <a:pt x="207" y="53"/>
                    <a:pt x="222" y="47"/>
                  </a:cubicBezTo>
                  <a:cubicBezTo>
                    <a:pt x="227" y="45"/>
                    <a:pt x="237" y="42"/>
                    <a:pt x="237" y="34"/>
                  </a:cubicBezTo>
                  <a:cubicBezTo>
                    <a:pt x="237" y="28"/>
                    <a:pt x="238" y="5"/>
                    <a:pt x="237" y="1"/>
                  </a:cubicBezTo>
                  <a:cubicBezTo>
                    <a:pt x="237" y="0"/>
                    <a:pt x="237" y="0"/>
                    <a:pt x="2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60">
              <a:extLst>
                <a:ext uri="{FF2B5EF4-FFF2-40B4-BE49-F238E27FC236}">
                  <a16:creationId xmlns:a16="http://schemas.microsoft.com/office/drawing/2014/main" id="{C3320C60-CF89-4BF4-8A15-804EB48AD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810" y="5720330"/>
              <a:ext cx="309572" cy="78219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222" y="11"/>
                </a:cxn>
                <a:cxn ang="0">
                  <a:pos x="176" y="20"/>
                </a:cxn>
                <a:cxn ang="0">
                  <a:pos x="146" y="22"/>
                </a:cxn>
                <a:cxn ang="0">
                  <a:pos x="119" y="23"/>
                </a:cxn>
                <a:cxn ang="0">
                  <a:pos x="92" y="22"/>
                </a:cxn>
                <a:cxn ang="0">
                  <a:pos x="63" y="20"/>
                </a:cxn>
                <a:cxn ang="0">
                  <a:pos x="18" y="1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34"/>
                </a:cxn>
                <a:cxn ang="0">
                  <a:pos x="18" y="48"/>
                </a:cxn>
                <a:cxn ang="0">
                  <a:pos x="63" y="57"/>
                </a:cxn>
                <a:cxn ang="0">
                  <a:pos x="120" y="60"/>
                </a:cxn>
                <a:cxn ang="0">
                  <a:pos x="176" y="57"/>
                </a:cxn>
                <a:cxn ang="0">
                  <a:pos x="222" y="47"/>
                </a:cxn>
                <a:cxn ang="0">
                  <a:pos x="237" y="34"/>
                </a:cxn>
                <a:cxn ang="0">
                  <a:pos x="237" y="1"/>
                </a:cxn>
                <a:cxn ang="0">
                  <a:pos x="237" y="0"/>
                </a:cxn>
              </a:cxnLst>
              <a:rect l="0" t="0" r="r" b="b"/>
              <a:pathLst>
                <a:path w="238" h="60">
                  <a:moveTo>
                    <a:pt x="237" y="0"/>
                  </a:moveTo>
                  <a:cubicBezTo>
                    <a:pt x="235" y="6"/>
                    <a:pt x="227" y="9"/>
                    <a:pt x="222" y="11"/>
                  </a:cubicBezTo>
                  <a:cubicBezTo>
                    <a:pt x="207" y="16"/>
                    <a:pt x="191" y="18"/>
                    <a:pt x="176" y="20"/>
                  </a:cubicBezTo>
                  <a:cubicBezTo>
                    <a:pt x="166" y="21"/>
                    <a:pt x="156" y="22"/>
                    <a:pt x="146" y="22"/>
                  </a:cubicBezTo>
                  <a:cubicBezTo>
                    <a:pt x="137" y="23"/>
                    <a:pt x="128" y="23"/>
                    <a:pt x="119" y="23"/>
                  </a:cubicBezTo>
                  <a:cubicBezTo>
                    <a:pt x="109" y="23"/>
                    <a:pt x="100" y="23"/>
                    <a:pt x="92" y="22"/>
                  </a:cubicBezTo>
                  <a:cubicBezTo>
                    <a:pt x="82" y="22"/>
                    <a:pt x="73" y="21"/>
                    <a:pt x="63" y="20"/>
                  </a:cubicBezTo>
                  <a:cubicBezTo>
                    <a:pt x="48" y="18"/>
                    <a:pt x="33" y="16"/>
                    <a:pt x="18" y="11"/>
                  </a:cubicBezTo>
                  <a:cubicBezTo>
                    <a:pt x="12" y="9"/>
                    <a:pt x="3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1" y="27"/>
                    <a:pt x="1" y="34"/>
                  </a:cubicBezTo>
                  <a:cubicBezTo>
                    <a:pt x="1" y="42"/>
                    <a:pt x="12" y="46"/>
                    <a:pt x="18" y="48"/>
                  </a:cubicBezTo>
                  <a:cubicBezTo>
                    <a:pt x="33" y="53"/>
                    <a:pt x="48" y="55"/>
                    <a:pt x="63" y="57"/>
                  </a:cubicBezTo>
                  <a:cubicBezTo>
                    <a:pt x="82" y="59"/>
                    <a:pt x="101" y="60"/>
                    <a:pt x="120" y="60"/>
                  </a:cubicBezTo>
                  <a:cubicBezTo>
                    <a:pt x="139" y="60"/>
                    <a:pt x="158" y="59"/>
                    <a:pt x="176" y="57"/>
                  </a:cubicBezTo>
                  <a:cubicBezTo>
                    <a:pt x="191" y="55"/>
                    <a:pt x="207" y="53"/>
                    <a:pt x="222" y="47"/>
                  </a:cubicBezTo>
                  <a:cubicBezTo>
                    <a:pt x="227" y="45"/>
                    <a:pt x="237" y="42"/>
                    <a:pt x="237" y="34"/>
                  </a:cubicBezTo>
                  <a:cubicBezTo>
                    <a:pt x="237" y="28"/>
                    <a:pt x="238" y="5"/>
                    <a:pt x="237" y="1"/>
                  </a:cubicBezTo>
                  <a:cubicBezTo>
                    <a:pt x="237" y="0"/>
                    <a:pt x="237" y="0"/>
                    <a:pt x="2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1">
              <a:extLst>
                <a:ext uri="{FF2B5EF4-FFF2-40B4-BE49-F238E27FC236}">
                  <a16:creationId xmlns:a16="http://schemas.microsoft.com/office/drawing/2014/main" id="{E057EC1C-BA1B-4C7F-A18A-E8DBE640D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084" y="5578764"/>
              <a:ext cx="370715" cy="141566"/>
            </a:xfrm>
            <a:custGeom>
              <a:avLst/>
              <a:gdLst/>
              <a:ahLst/>
              <a:cxnLst>
                <a:cxn ang="0">
                  <a:pos x="50" y="61"/>
                </a:cxn>
                <a:cxn ang="0">
                  <a:pos x="50" y="64"/>
                </a:cxn>
                <a:cxn ang="0">
                  <a:pos x="50" y="83"/>
                </a:cxn>
                <a:cxn ang="0">
                  <a:pos x="65" y="96"/>
                </a:cxn>
                <a:cxn ang="0">
                  <a:pos x="110" y="105"/>
                </a:cxn>
                <a:cxn ang="0">
                  <a:pos x="166" y="109"/>
                </a:cxn>
                <a:cxn ang="0">
                  <a:pos x="223" y="106"/>
                </a:cxn>
                <a:cxn ang="0">
                  <a:pos x="267" y="97"/>
                </a:cxn>
                <a:cxn ang="0">
                  <a:pos x="284" y="83"/>
                </a:cxn>
                <a:cxn ang="0">
                  <a:pos x="285" y="60"/>
                </a:cxn>
                <a:cxn ang="0">
                  <a:pos x="284" y="49"/>
                </a:cxn>
                <a:cxn ang="0">
                  <a:pos x="284" y="49"/>
                </a:cxn>
                <a:cxn ang="0">
                  <a:pos x="274" y="40"/>
                </a:cxn>
                <a:cxn ang="0">
                  <a:pos x="249" y="33"/>
                </a:cxn>
                <a:cxn ang="0">
                  <a:pos x="243" y="40"/>
                </a:cxn>
                <a:cxn ang="0">
                  <a:pos x="260" y="51"/>
                </a:cxn>
                <a:cxn ang="0">
                  <a:pos x="195" y="71"/>
                </a:cxn>
                <a:cxn ang="0">
                  <a:pos x="167" y="72"/>
                </a:cxn>
                <a:cxn ang="0">
                  <a:pos x="155" y="72"/>
                </a:cxn>
                <a:cxn ang="0">
                  <a:pos x="152" y="72"/>
                </a:cxn>
                <a:cxn ang="0">
                  <a:pos x="140" y="71"/>
                </a:cxn>
                <a:cxn ang="0">
                  <a:pos x="140" y="71"/>
                </a:cxn>
                <a:cxn ang="0">
                  <a:pos x="110" y="69"/>
                </a:cxn>
                <a:cxn ang="0">
                  <a:pos x="65" y="60"/>
                </a:cxn>
                <a:cxn ang="0">
                  <a:pos x="58" y="56"/>
                </a:cxn>
                <a:cxn ang="0">
                  <a:pos x="61" y="57"/>
                </a:cxn>
                <a:cxn ang="0">
                  <a:pos x="117" y="60"/>
                </a:cxn>
                <a:cxn ang="0">
                  <a:pos x="174" y="57"/>
                </a:cxn>
                <a:cxn ang="0">
                  <a:pos x="218" y="48"/>
                </a:cxn>
                <a:cxn ang="0">
                  <a:pos x="235" y="34"/>
                </a:cxn>
                <a:cxn ang="0">
                  <a:pos x="235" y="1"/>
                </a:cxn>
                <a:cxn ang="0">
                  <a:pos x="235" y="0"/>
                </a:cxn>
                <a:cxn ang="0">
                  <a:pos x="218" y="12"/>
                </a:cxn>
                <a:cxn ang="0">
                  <a:pos x="174" y="20"/>
                </a:cxn>
                <a:cxn ang="0">
                  <a:pos x="145" y="23"/>
                </a:cxn>
                <a:cxn ang="0">
                  <a:pos x="118" y="24"/>
                </a:cxn>
                <a:cxn ang="0">
                  <a:pos x="91" y="23"/>
                </a:cxn>
                <a:cxn ang="0">
                  <a:pos x="61" y="20"/>
                </a:cxn>
                <a:cxn ang="0">
                  <a:pos x="16" y="1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5"/>
                </a:cxn>
                <a:cxn ang="0">
                  <a:pos x="16" y="48"/>
                </a:cxn>
                <a:cxn ang="0">
                  <a:pos x="50" y="55"/>
                </a:cxn>
                <a:cxn ang="0">
                  <a:pos x="50" y="61"/>
                </a:cxn>
              </a:cxnLst>
              <a:rect l="0" t="0" r="r" b="b"/>
              <a:pathLst>
                <a:path w="285" h="109">
                  <a:moveTo>
                    <a:pt x="50" y="61"/>
                  </a:moveTo>
                  <a:cubicBezTo>
                    <a:pt x="50" y="62"/>
                    <a:pt x="50" y="63"/>
                    <a:pt x="50" y="64"/>
                  </a:cubicBezTo>
                  <a:cubicBezTo>
                    <a:pt x="50" y="72"/>
                    <a:pt x="50" y="80"/>
                    <a:pt x="50" y="83"/>
                  </a:cubicBezTo>
                  <a:cubicBezTo>
                    <a:pt x="50" y="91"/>
                    <a:pt x="59" y="94"/>
                    <a:pt x="65" y="96"/>
                  </a:cubicBezTo>
                  <a:cubicBezTo>
                    <a:pt x="79" y="102"/>
                    <a:pt x="95" y="104"/>
                    <a:pt x="110" y="105"/>
                  </a:cubicBezTo>
                  <a:cubicBezTo>
                    <a:pt x="129" y="108"/>
                    <a:pt x="148" y="108"/>
                    <a:pt x="166" y="109"/>
                  </a:cubicBezTo>
                  <a:cubicBezTo>
                    <a:pt x="185" y="109"/>
                    <a:pt x="204" y="108"/>
                    <a:pt x="223" y="106"/>
                  </a:cubicBezTo>
                  <a:cubicBezTo>
                    <a:pt x="238" y="104"/>
                    <a:pt x="253" y="102"/>
                    <a:pt x="267" y="97"/>
                  </a:cubicBezTo>
                  <a:cubicBezTo>
                    <a:pt x="274" y="95"/>
                    <a:pt x="284" y="91"/>
                    <a:pt x="284" y="83"/>
                  </a:cubicBezTo>
                  <a:cubicBezTo>
                    <a:pt x="284" y="79"/>
                    <a:pt x="285" y="68"/>
                    <a:pt x="285" y="60"/>
                  </a:cubicBezTo>
                  <a:cubicBezTo>
                    <a:pt x="285" y="55"/>
                    <a:pt x="285" y="51"/>
                    <a:pt x="284" y="49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3" y="45"/>
                    <a:pt x="277" y="42"/>
                    <a:pt x="274" y="40"/>
                  </a:cubicBezTo>
                  <a:cubicBezTo>
                    <a:pt x="266" y="37"/>
                    <a:pt x="257" y="35"/>
                    <a:pt x="249" y="33"/>
                  </a:cubicBezTo>
                  <a:cubicBezTo>
                    <a:pt x="248" y="36"/>
                    <a:pt x="245" y="38"/>
                    <a:pt x="243" y="40"/>
                  </a:cubicBezTo>
                  <a:cubicBezTo>
                    <a:pt x="253" y="43"/>
                    <a:pt x="260" y="47"/>
                    <a:pt x="260" y="51"/>
                  </a:cubicBezTo>
                  <a:cubicBezTo>
                    <a:pt x="260" y="61"/>
                    <a:pt x="232" y="69"/>
                    <a:pt x="195" y="71"/>
                  </a:cubicBezTo>
                  <a:cubicBezTo>
                    <a:pt x="186" y="72"/>
                    <a:pt x="177" y="72"/>
                    <a:pt x="167" y="72"/>
                  </a:cubicBezTo>
                  <a:cubicBezTo>
                    <a:pt x="163" y="72"/>
                    <a:pt x="159" y="72"/>
                    <a:pt x="155" y="72"/>
                  </a:cubicBezTo>
                  <a:cubicBezTo>
                    <a:pt x="154" y="72"/>
                    <a:pt x="153" y="72"/>
                    <a:pt x="152" y="72"/>
                  </a:cubicBezTo>
                  <a:cubicBezTo>
                    <a:pt x="148" y="72"/>
                    <a:pt x="144" y="72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30" y="71"/>
                    <a:pt x="120" y="70"/>
                    <a:pt x="110" y="69"/>
                  </a:cubicBezTo>
                  <a:cubicBezTo>
                    <a:pt x="95" y="67"/>
                    <a:pt x="79" y="65"/>
                    <a:pt x="65" y="60"/>
                  </a:cubicBezTo>
                  <a:cubicBezTo>
                    <a:pt x="63" y="59"/>
                    <a:pt x="60" y="58"/>
                    <a:pt x="58" y="56"/>
                  </a:cubicBezTo>
                  <a:cubicBezTo>
                    <a:pt x="59" y="57"/>
                    <a:pt x="60" y="57"/>
                    <a:pt x="61" y="57"/>
                  </a:cubicBezTo>
                  <a:cubicBezTo>
                    <a:pt x="80" y="59"/>
                    <a:pt x="99" y="60"/>
                    <a:pt x="117" y="60"/>
                  </a:cubicBezTo>
                  <a:cubicBezTo>
                    <a:pt x="136" y="60"/>
                    <a:pt x="155" y="59"/>
                    <a:pt x="174" y="57"/>
                  </a:cubicBezTo>
                  <a:cubicBezTo>
                    <a:pt x="189" y="55"/>
                    <a:pt x="204" y="53"/>
                    <a:pt x="218" y="48"/>
                  </a:cubicBezTo>
                  <a:cubicBezTo>
                    <a:pt x="225" y="46"/>
                    <a:pt x="235" y="43"/>
                    <a:pt x="235" y="34"/>
                  </a:cubicBezTo>
                  <a:cubicBezTo>
                    <a:pt x="235" y="28"/>
                    <a:pt x="236" y="5"/>
                    <a:pt x="235" y="1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3" y="7"/>
                    <a:pt x="224" y="10"/>
                    <a:pt x="218" y="12"/>
                  </a:cubicBezTo>
                  <a:cubicBezTo>
                    <a:pt x="204" y="16"/>
                    <a:pt x="189" y="19"/>
                    <a:pt x="174" y="20"/>
                  </a:cubicBezTo>
                  <a:cubicBezTo>
                    <a:pt x="164" y="21"/>
                    <a:pt x="155" y="22"/>
                    <a:pt x="145" y="23"/>
                  </a:cubicBezTo>
                  <a:cubicBezTo>
                    <a:pt x="137" y="23"/>
                    <a:pt x="128" y="24"/>
                    <a:pt x="118" y="24"/>
                  </a:cubicBezTo>
                  <a:cubicBezTo>
                    <a:pt x="109" y="24"/>
                    <a:pt x="100" y="23"/>
                    <a:pt x="91" y="23"/>
                  </a:cubicBezTo>
                  <a:cubicBezTo>
                    <a:pt x="81" y="22"/>
                    <a:pt x="71" y="21"/>
                    <a:pt x="61" y="20"/>
                  </a:cubicBezTo>
                  <a:cubicBezTo>
                    <a:pt x="46" y="18"/>
                    <a:pt x="30" y="16"/>
                    <a:pt x="16" y="11"/>
                  </a:cubicBezTo>
                  <a:cubicBezTo>
                    <a:pt x="11" y="9"/>
                    <a:pt x="3" y="6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6"/>
                    <a:pt x="1" y="28"/>
                    <a:pt x="1" y="35"/>
                  </a:cubicBezTo>
                  <a:cubicBezTo>
                    <a:pt x="1" y="42"/>
                    <a:pt x="10" y="45"/>
                    <a:pt x="16" y="48"/>
                  </a:cubicBezTo>
                  <a:cubicBezTo>
                    <a:pt x="27" y="52"/>
                    <a:pt x="38" y="54"/>
                    <a:pt x="50" y="55"/>
                  </a:cubicBezTo>
                  <a:cubicBezTo>
                    <a:pt x="50" y="57"/>
                    <a:pt x="50" y="59"/>
                    <a:pt x="50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62">
              <a:extLst>
                <a:ext uri="{FF2B5EF4-FFF2-40B4-BE49-F238E27FC236}">
                  <a16:creationId xmlns:a16="http://schemas.microsoft.com/office/drawing/2014/main" id="{9E474F9E-F9FF-4011-9EE0-6E6898C451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9084" y="5328683"/>
              <a:ext cx="305716" cy="104109"/>
            </a:xfrm>
            <a:custGeom>
              <a:avLst/>
              <a:gdLst/>
              <a:ahLst/>
              <a:cxnLst>
                <a:cxn ang="0">
                  <a:pos x="18" y="69"/>
                </a:cxn>
                <a:cxn ang="0">
                  <a:pos x="62" y="77"/>
                </a:cxn>
                <a:cxn ang="0">
                  <a:pos x="119" y="80"/>
                </a:cxn>
                <a:cxn ang="0">
                  <a:pos x="175" y="77"/>
                </a:cxn>
                <a:cxn ang="0">
                  <a:pos x="219" y="68"/>
                </a:cxn>
                <a:cxn ang="0">
                  <a:pos x="234" y="56"/>
                </a:cxn>
                <a:cxn ang="0">
                  <a:pos x="234" y="23"/>
                </a:cxn>
                <a:cxn ang="0">
                  <a:pos x="224" y="14"/>
                </a:cxn>
                <a:cxn ang="0">
                  <a:pos x="200" y="7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37" y="7"/>
                </a:cxn>
                <a:cxn ang="0">
                  <a:pos x="12" y="14"/>
                </a:cxn>
                <a:cxn ang="0">
                  <a:pos x="1" y="23"/>
                </a:cxn>
                <a:cxn ang="0">
                  <a:pos x="1" y="55"/>
                </a:cxn>
                <a:cxn ang="0">
                  <a:pos x="18" y="69"/>
                </a:cxn>
                <a:cxn ang="0">
                  <a:pos x="118" y="5"/>
                </a:cxn>
                <a:cxn ang="0">
                  <a:pos x="210" y="25"/>
                </a:cxn>
                <a:cxn ang="0">
                  <a:pos x="118" y="45"/>
                </a:cxn>
                <a:cxn ang="0">
                  <a:pos x="26" y="25"/>
                </a:cxn>
                <a:cxn ang="0">
                  <a:pos x="118" y="5"/>
                </a:cxn>
              </a:cxnLst>
              <a:rect l="0" t="0" r="r" b="b"/>
              <a:pathLst>
                <a:path w="235" h="80">
                  <a:moveTo>
                    <a:pt x="18" y="69"/>
                  </a:moveTo>
                  <a:cubicBezTo>
                    <a:pt x="32" y="73"/>
                    <a:pt x="48" y="76"/>
                    <a:pt x="62" y="77"/>
                  </a:cubicBezTo>
                  <a:cubicBezTo>
                    <a:pt x="81" y="79"/>
                    <a:pt x="100" y="80"/>
                    <a:pt x="119" y="80"/>
                  </a:cubicBezTo>
                  <a:cubicBezTo>
                    <a:pt x="137" y="80"/>
                    <a:pt x="156" y="79"/>
                    <a:pt x="175" y="77"/>
                  </a:cubicBezTo>
                  <a:cubicBezTo>
                    <a:pt x="190" y="75"/>
                    <a:pt x="205" y="73"/>
                    <a:pt x="219" y="68"/>
                  </a:cubicBezTo>
                  <a:cubicBezTo>
                    <a:pt x="225" y="66"/>
                    <a:pt x="234" y="63"/>
                    <a:pt x="234" y="56"/>
                  </a:cubicBezTo>
                  <a:cubicBezTo>
                    <a:pt x="234" y="49"/>
                    <a:pt x="235" y="27"/>
                    <a:pt x="234" y="23"/>
                  </a:cubicBezTo>
                  <a:cubicBezTo>
                    <a:pt x="234" y="19"/>
                    <a:pt x="228" y="16"/>
                    <a:pt x="224" y="14"/>
                  </a:cubicBezTo>
                  <a:cubicBezTo>
                    <a:pt x="217" y="11"/>
                    <a:pt x="208" y="9"/>
                    <a:pt x="200" y="7"/>
                  </a:cubicBezTo>
                  <a:cubicBezTo>
                    <a:pt x="173" y="2"/>
                    <a:pt x="146" y="0"/>
                    <a:pt x="120" y="0"/>
                  </a:cubicBezTo>
                  <a:cubicBezTo>
                    <a:pt x="119" y="0"/>
                    <a:pt x="118" y="0"/>
                    <a:pt x="118" y="0"/>
                  </a:cubicBezTo>
                  <a:cubicBezTo>
                    <a:pt x="91" y="0"/>
                    <a:pt x="64" y="2"/>
                    <a:pt x="37" y="7"/>
                  </a:cubicBezTo>
                  <a:cubicBezTo>
                    <a:pt x="29" y="8"/>
                    <a:pt x="20" y="10"/>
                    <a:pt x="12" y="14"/>
                  </a:cubicBezTo>
                  <a:cubicBezTo>
                    <a:pt x="8" y="16"/>
                    <a:pt x="2" y="18"/>
                    <a:pt x="1" y="23"/>
                  </a:cubicBezTo>
                  <a:cubicBezTo>
                    <a:pt x="0" y="27"/>
                    <a:pt x="1" y="49"/>
                    <a:pt x="1" y="55"/>
                  </a:cubicBezTo>
                  <a:cubicBezTo>
                    <a:pt x="1" y="63"/>
                    <a:pt x="12" y="67"/>
                    <a:pt x="18" y="69"/>
                  </a:cubicBezTo>
                  <a:close/>
                  <a:moveTo>
                    <a:pt x="118" y="5"/>
                  </a:moveTo>
                  <a:cubicBezTo>
                    <a:pt x="169" y="5"/>
                    <a:pt x="210" y="14"/>
                    <a:pt x="210" y="25"/>
                  </a:cubicBezTo>
                  <a:cubicBezTo>
                    <a:pt x="210" y="36"/>
                    <a:pt x="169" y="45"/>
                    <a:pt x="118" y="45"/>
                  </a:cubicBezTo>
                  <a:cubicBezTo>
                    <a:pt x="67" y="45"/>
                    <a:pt x="26" y="36"/>
                    <a:pt x="26" y="25"/>
                  </a:cubicBezTo>
                  <a:cubicBezTo>
                    <a:pt x="26" y="14"/>
                    <a:pt x="67" y="5"/>
                    <a:pt x="118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3">
              <a:extLst>
                <a:ext uri="{FF2B5EF4-FFF2-40B4-BE49-F238E27FC236}">
                  <a16:creationId xmlns:a16="http://schemas.microsoft.com/office/drawing/2014/main" id="{F28A38A9-D8E6-43A6-8A1B-5D3FE50DD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084" y="5428936"/>
              <a:ext cx="305716" cy="75465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62" y="55"/>
                </a:cxn>
                <a:cxn ang="0">
                  <a:pos x="119" y="58"/>
                </a:cxn>
                <a:cxn ang="0">
                  <a:pos x="175" y="55"/>
                </a:cxn>
                <a:cxn ang="0">
                  <a:pos x="219" y="46"/>
                </a:cxn>
                <a:cxn ang="0">
                  <a:pos x="234" y="34"/>
                </a:cxn>
                <a:cxn ang="0">
                  <a:pos x="234" y="1"/>
                </a:cxn>
                <a:cxn ang="0">
                  <a:pos x="234" y="0"/>
                </a:cxn>
                <a:cxn ang="0">
                  <a:pos x="219" y="10"/>
                </a:cxn>
                <a:cxn ang="0">
                  <a:pos x="175" y="19"/>
                </a:cxn>
                <a:cxn ang="0">
                  <a:pos x="145" y="22"/>
                </a:cxn>
                <a:cxn ang="0">
                  <a:pos x="118" y="23"/>
                </a:cxn>
                <a:cxn ang="0">
                  <a:pos x="91" y="22"/>
                </a:cxn>
                <a:cxn ang="0">
                  <a:pos x="62" y="20"/>
                </a:cxn>
                <a:cxn ang="0">
                  <a:pos x="18" y="1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3"/>
                </a:cxn>
                <a:cxn ang="0">
                  <a:pos x="18" y="47"/>
                </a:cxn>
              </a:cxnLst>
              <a:rect l="0" t="0" r="r" b="b"/>
              <a:pathLst>
                <a:path w="235" h="58">
                  <a:moveTo>
                    <a:pt x="18" y="47"/>
                  </a:moveTo>
                  <a:cubicBezTo>
                    <a:pt x="32" y="51"/>
                    <a:pt x="48" y="54"/>
                    <a:pt x="62" y="55"/>
                  </a:cubicBezTo>
                  <a:cubicBezTo>
                    <a:pt x="81" y="57"/>
                    <a:pt x="100" y="58"/>
                    <a:pt x="119" y="58"/>
                  </a:cubicBezTo>
                  <a:cubicBezTo>
                    <a:pt x="137" y="58"/>
                    <a:pt x="156" y="57"/>
                    <a:pt x="175" y="55"/>
                  </a:cubicBezTo>
                  <a:cubicBezTo>
                    <a:pt x="190" y="53"/>
                    <a:pt x="205" y="51"/>
                    <a:pt x="219" y="46"/>
                  </a:cubicBezTo>
                  <a:cubicBezTo>
                    <a:pt x="225" y="44"/>
                    <a:pt x="234" y="41"/>
                    <a:pt x="234" y="34"/>
                  </a:cubicBezTo>
                  <a:cubicBezTo>
                    <a:pt x="234" y="27"/>
                    <a:pt x="235" y="5"/>
                    <a:pt x="234" y="1"/>
                  </a:cubicBezTo>
                  <a:cubicBezTo>
                    <a:pt x="234" y="1"/>
                    <a:pt x="234" y="0"/>
                    <a:pt x="234" y="0"/>
                  </a:cubicBezTo>
                  <a:cubicBezTo>
                    <a:pt x="233" y="6"/>
                    <a:pt x="224" y="9"/>
                    <a:pt x="219" y="10"/>
                  </a:cubicBezTo>
                  <a:cubicBezTo>
                    <a:pt x="205" y="16"/>
                    <a:pt x="190" y="18"/>
                    <a:pt x="175" y="19"/>
                  </a:cubicBezTo>
                  <a:cubicBezTo>
                    <a:pt x="165" y="21"/>
                    <a:pt x="155" y="21"/>
                    <a:pt x="145" y="22"/>
                  </a:cubicBezTo>
                  <a:cubicBezTo>
                    <a:pt x="136" y="22"/>
                    <a:pt x="127" y="23"/>
                    <a:pt x="118" y="23"/>
                  </a:cubicBezTo>
                  <a:cubicBezTo>
                    <a:pt x="108" y="23"/>
                    <a:pt x="99" y="22"/>
                    <a:pt x="91" y="22"/>
                  </a:cubicBezTo>
                  <a:cubicBezTo>
                    <a:pt x="81" y="21"/>
                    <a:pt x="72" y="21"/>
                    <a:pt x="62" y="20"/>
                  </a:cubicBezTo>
                  <a:cubicBezTo>
                    <a:pt x="48" y="18"/>
                    <a:pt x="32" y="16"/>
                    <a:pt x="18" y="11"/>
                  </a:cubicBezTo>
                  <a:cubicBezTo>
                    <a:pt x="12" y="9"/>
                    <a:pt x="3" y="6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5"/>
                    <a:pt x="1" y="27"/>
                    <a:pt x="1" y="33"/>
                  </a:cubicBezTo>
                  <a:cubicBezTo>
                    <a:pt x="1" y="41"/>
                    <a:pt x="12" y="45"/>
                    <a:pt x="18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64">
              <a:extLst>
                <a:ext uri="{FF2B5EF4-FFF2-40B4-BE49-F238E27FC236}">
                  <a16:creationId xmlns:a16="http://schemas.microsoft.com/office/drawing/2014/main" id="{87E98ADB-926E-49C4-8B21-9C2DB3D6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084" y="5503299"/>
              <a:ext cx="305716" cy="75465"/>
            </a:xfrm>
            <a:custGeom>
              <a:avLst/>
              <a:gdLst/>
              <a:ahLst/>
              <a:cxnLst>
                <a:cxn ang="0">
                  <a:pos x="18" y="46"/>
                </a:cxn>
                <a:cxn ang="0">
                  <a:pos x="62" y="55"/>
                </a:cxn>
                <a:cxn ang="0">
                  <a:pos x="119" y="58"/>
                </a:cxn>
                <a:cxn ang="0">
                  <a:pos x="175" y="55"/>
                </a:cxn>
                <a:cxn ang="0">
                  <a:pos x="219" y="46"/>
                </a:cxn>
                <a:cxn ang="0">
                  <a:pos x="234" y="33"/>
                </a:cxn>
                <a:cxn ang="0">
                  <a:pos x="234" y="1"/>
                </a:cxn>
                <a:cxn ang="0">
                  <a:pos x="234" y="0"/>
                </a:cxn>
                <a:cxn ang="0">
                  <a:pos x="219" y="10"/>
                </a:cxn>
                <a:cxn ang="0">
                  <a:pos x="175" y="19"/>
                </a:cxn>
                <a:cxn ang="0">
                  <a:pos x="145" y="21"/>
                </a:cxn>
                <a:cxn ang="0">
                  <a:pos x="118" y="22"/>
                </a:cxn>
                <a:cxn ang="0">
                  <a:pos x="91" y="21"/>
                </a:cxn>
                <a:cxn ang="0">
                  <a:pos x="62" y="19"/>
                </a:cxn>
                <a:cxn ang="0">
                  <a:pos x="18" y="1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33"/>
                </a:cxn>
                <a:cxn ang="0">
                  <a:pos x="18" y="46"/>
                </a:cxn>
              </a:cxnLst>
              <a:rect l="0" t="0" r="r" b="b"/>
              <a:pathLst>
                <a:path w="235" h="58">
                  <a:moveTo>
                    <a:pt x="18" y="46"/>
                  </a:moveTo>
                  <a:cubicBezTo>
                    <a:pt x="32" y="51"/>
                    <a:pt x="48" y="53"/>
                    <a:pt x="62" y="55"/>
                  </a:cubicBezTo>
                  <a:cubicBezTo>
                    <a:pt x="81" y="57"/>
                    <a:pt x="100" y="58"/>
                    <a:pt x="119" y="58"/>
                  </a:cubicBezTo>
                  <a:cubicBezTo>
                    <a:pt x="137" y="57"/>
                    <a:pt x="156" y="57"/>
                    <a:pt x="175" y="55"/>
                  </a:cubicBezTo>
                  <a:cubicBezTo>
                    <a:pt x="190" y="53"/>
                    <a:pt x="205" y="51"/>
                    <a:pt x="219" y="46"/>
                  </a:cubicBezTo>
                  <a:cubicBezTo>
                    <a:pt x="225" y="44"/>
                    <a:pt x="234" y="40"/>
                    <a:pt x="234" y="33"/>
                  </a:cubicBezTo>
                  <a:cubicBezTo>
                    <a:pt x="234" y="27"/>
                    <a:pt x="235" y="5"/>
                    <a:pt x="234" y="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3" y="5"/>
                    <a:pt x="224" y="8"/>
                    <a:pt x="219" y="10"/>
                  </a:cubicBezTo>
                  <a:cubicBezTo>
                    <a:pt x="205" y="15"/>
                    <a:pt x="190" y="17"/>
                    <a:pt x="175" y="19"/>
                  </a:cubicBezTo>
                  <a:cubicBezTo>
                    <a:pt x="165" y="20"/>
                    <a:pt x="155" y="21"/>
                    <a:pt x="145" y="21"/>
                  </a:cubicBezTo>
                  <a:cubicBezTo>
                    <a:pt x="136" y="22"/>
                    <a:pt x="127" y="22"/>
                    <a:pt x="118" y="22"/>
                  </a:cubicBezTo>
                  <a:cubicBezTo>
                    <a:pt x="108" y="22"/>
                    <a:pt x="99" y="22"/>
                    <a:pt x="91" y="21"/>
                  </a:cubicBezTo>
                  <a:cubicBezTo>
                    <a:pt x="81" y="21"/>
                    <a:pt x="72" y="20"/>
                    <a:pt x="62" y="19"/>
                  </a:cubicBezTo>
                  <a:cubicBezTo>
                    <a:pt x="48" y="18"/>
                    <a:pt x="32" y="16"/>
                    <a:pt x="18" y="11"/>
                  </a:cubicBezTo>
                  <a:cubicBezTo>
                    <a:pt x="12" y="9"/>
                    <a:pt x="3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1" y="26"/>
                    <a:pt x="1" y="33"/>
                  </a:cubicBezTo>
                  <a:cubicBezTo>
                    <a:pt x="1" y="41"/>
                    <a:pt x="12" y="44"/>
                    <a:pt x="18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65">
              <a:extLst>
                <a:ext uri="{FF2B5EF4-FFF2-40B4-BE49-F238E27FC236}">
                  <a16:creationId xmlns:a16="http://schemas.microsoft.com/office/drawing/2014/main" id="{B662AFEC-F812-4EE9-83B4-EB85E2C34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329" y="5720330"/>
              <a:ext cx="308470" cy="78219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221" y="10"/>
                </a:cxn>
                <a:cxn ang="0">
                  <a:pos x="176" y="20"/>
                </a:cxn>
                <a:cxn ang="0">
                  <a:pos x="146" y="22"/>
                </a:cxn>
                <a:cxn ang="0">
                  <a:pos x="118" y="23"/>
                </a:cxn>
                <a:cxn ang="0">
                  <a:pos x="91" y="22"/>
                </a:cxn>
                <a:cxn ang="0">
                  <a:pos x="62" y="20"/>
                </a:cxn>
                <a:cxn ang="0">
                  <a:pos x="18" y="1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34"/>
                </a:cxn>
                <a:cxn ang="0">
                  <a:pos x="18" y="48"/>
                </a:cxn>
                <a:cxn ang="0">
                  <a:pos x="62" y="57"/>
                </a:cxn>
                <a:cxn ang="0">
                  <a:pos x="119" y="60"/>
                </a:cxn>
                <a:cxn ang="0">
                  <a:pos x="176" y="57"/>
                </a:cxn>
                <a:cxn ang="0">
                  <a:pos x="221" y="47"/>
                </a:cxn>
                <a:cxn ang="0">
                  <a:pos x="236" y="34"/>
                </a:cxn>
                <a:cxn ang="0">
                  <a:pos x="236" y="1"/>
                </a:cxn>
                <a:cxn ang="0">
                  <a:pos x="236" y="0"/>
                </a:cxn>
              </a:cxnLst>
              <a:rect l="0" t="0" r="r" b="b"/>
              <a:pathLst>
                <a:path w="237" h="60">
                  <a:moveTo>
                    <a:pt x="236" y="0"/>
                  </a:moveTo>
                  <a:cubicBezTo>
                    <a:pt x="235" y="6"/>
                    <a:pt x="226" y="9"/>
                    <a:pt x="221" y="10"/>
                  </a:cubicBezTo>
                  <a:cubicBezTo>
                    <a:pt x="207" y="16"/>
                    <a:pt x="191" y="18"/>
                    <a:pt x="176" y="20"/>
                  </a:cubicBezTo>
                  <a:cubicBezTo>
                    <a:pt x="166" y="21"/>
                    <a:pt x="156" y="22"/>
                    <a:pt x="146" y="22"/>
                  </a:cubicBezTo>
                  <a:cubicBezTo>
                    <a:pt x="137" y="23"/>
                    <a:pt x="128" y="23"/>
                    <a:pt x="118" y="23"/>
                  </a:cubicBezTo>
                  <a:cubicBezTo>
                    <a:pt x="109" y="23"/>
                    <a:pt x="100" y="23"/>
                    <a:pt x="91" y="22"/>
                  </a:cubicBezTo>
                  <a:cubicBezTo>
                    <a:pt x="82" y="22"/>
                    <a:pt x="72" y="21"/>
                    <a:pt x="62" y="20"/>
                  </a:cubicBezTo>
                  <a:cubicBezTo>
                    <a:pt x="47" y="18"/>
                    <a:pt x="32" y="16"/>
                    <a:pt x="18" y="11"/>
                  </a:cubicBezTo>
                  <a:cubicBezTo>
                    <a:pt x="12" y="9"/>
                    <a:pt x="3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27"/>
                    <a:pt x="0" y="34"/>
                  </a:cubicBezTo>
                  <a:cubicBezTo>
                    <a:pt x="0" y="42"/>
                    <a:pt x="11" y="46"/>
                    <a:pt x="18" y="48"/>
                  </a:cubicBezTo>
                  <a:cubicBezTo>
                    <a:pt x="32" y="53"/>
                    <a:pt x="47" y="55"/>
                    <a:pt x="62" y="57"/>
                  </a:cubicBezTo>
                  <a:cubicBezTo>
                    <a:pt x="81" y="59"/>
                    <a:pt x="100" y="60"/>
                    <a:pt x="119" y="60"/>
                  </a:cubicBezTo>
                  <a:cubicBezTo>
                    <a:pt x="138" y="60"/>
                    <a:pt x="157" y="59"/>
                    <a:pt x="176" y="57"/>
                  </a:cubicBezTo>
                  <a:cubicBezTo>
                    <a:pt x="191" y="55"/>
                    <a:pt x="207" y="53"/>
                    <a:pt x="221" y="47"/>
                  </a:cubicBezTo>
                  <a:cubicBezTo>
                    <a:pt x="227" y="45"/>
                    <a:pt x="236" y="42"/>
                    <a:pt x="236" y="34"/>
                  </a:cubicBezTo>
                  <a:cubicBezTo>
                    <a:pt x="236" y="28"/>
                    <a:pt x="237" y="5"/>
                    <a:pt x="236" y="1"/>
                  </a:cubicBezTo>
                  <a:cubicBezTo>
                    <a:pt x="236" y="0"/>
                    <a:pt x="236" y="0"/>
                    <a:pt x="2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66">
              <a:extLst>
                <a:ext uri="{FF2B5EF4-FFF2-40B4-BE49-F238E27FC236}">
                  <a16:creationId xmlns:a16="http://schemas.microsoft.com/office/drawing/2014/main" id="{6433E39C-F410-46C5-B696-210C7CB71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5984" y="5081356"/>
              <a:ext cx="306818" cy="108516"/>
            </a:xfrm>
            <a:custGeom>
              <a:avLst/>
              <a:gdLst/>
              <a:ahLst/>
              <a:cxnLst>
                <a:cxn ang="0">
                  <a:pos x="18" y="71"/>
                </a:cxn>
                <a:cxn ang="0">
                  <a:pos x="62" y="80"/>
                </a:cxn>
                <a:cxn ang="0">
                  <a:pos x="119" y="83"/>
                </a:cxn>
                <a:cxn ang="0">
                  <a:pos x="175" y="80"/>
                </a:cxn>
                <a:cxn ang="0">
                  <a:pos x="220" y="70"/>
                </a:cxn>
                <a:cxn ang="0">
                  <a:pos x="235" y="57"/>
                </a:cxn>
                <a:cxn ang="0">
                  <a:pos x="235" y="24"/>
                </a:cxn>
                <a:cxn ang="0">
                  <a:pos x="225" y="15"/>
                </a:cxn>
                <a:cxn ang="0">
                  <a:pos x="200" y="7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37" y="7"/>
                </a:cxn>
                <a:cxn ang="0">
                  <a:pos x="12" y="14"/>
                </a:cxn>
                <a:cxn ang="0">
                  <a:pos x="1" y="23"/>
                </a:cxn>
                <a:cxn ang="0">
                  <a:pos x="1" y="57"/>
                </a:cxn>
                <a:cxn ang="0">
                  <a:pos x="18" y="71"/>
                </a:cxn>
                <a:cxn ang="0">
                  <a:pos x="118" y="5"/>
                </a:cxn>
                <a:cxn ang="0">
                  <a:pos x="210" y="26"/>
                </a:cxn>
                <a:cxn ang="0">
                  <a:pos x="118" y="46"/>
                </a:cxn>
                <a:cxn ang="0">
                  <a:pos x="26" y="26"/>
                </a:cxn>
                <a:cxn ang="0">
                  <a:pos x="118" y="5"/>
                </a:cxn>
              </a:cxnLst>
              <a:rect l="0" t="0" r="r" b="b"/>
              <a:pathLst>
                <a:path w="236" h="83">
                  <a:moveTo>
                    <a:pt x="18" y="71"/>
                  </a:moveTo>
                  <a:cubicBezTo>
                    <a:pt x="32" y="76"/>
                    <a:pt x="48" y="78"/>
                    <a:pt x="62" y="80"/>
                  </a:cubicBezTo>
                  <a:cubicBezTo>
                    <a:pt x="81" y="82"/>
                    <a:pt x="100" y="83"/>
                    <a:pt x="119" y="83"/>
                  </a:cubicBezTo>
                  <a:cubicBezTo>
                    <a:pt x="138" y="83"/>
                    <a:pt x="156" y="82"/>
                    <a:pt x="175" y="80"/>
                  </a:cubicBezTo>
                  <a:cubicBezTo>
                    <a:pt x="190" y="78"/>
                    <a:pt x="206" y="76"/>
                    <a:pt x="220" y="70"/>
                  </a:cubicBezTo>
                  <a:cubicBezTo>
                    <a:pt x="226" y="68"/>
                    <a:pt x="235" y="65"/>
                    <a:pt x="235" y="57"/>
                  </a:cubicBezTo>
                  <a:cubicBezTo>
                    <a:pt x="235" y="51"/>
                    <a:pt x="236" y="28"/>
                    <a:pt x="235" y="24"/>
                  </a:cubicBezTo>
                  <a:cubicBezTo>
                    <a:pt x="234" y="19"/>
                    <a:pt x="229" y="16"/>
                    <a:pt x="225" y="15"/>
                  </a:cubicBezTo>
                  <a:cubicBezTo>
                    <a:pt x="217" y="11"/>
                    <a:pt x="209" y="9"/>
                    <a:pt x="200" y="7"/>
                  </a:cubicBezTo>
                  <a:cubicBezTo>
                    <a:pt x="174" y="2"/>
                    <a:pt x="147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91" y="0"/>
                    <a:pt x="64" y="2"/>
                    <a:pt x="37" y="7"/>
                  </a:cubicBezTo>
                  <a:cubicBezTo>
                    <a:pt x="28" y="9"/>
                    <a:pt x="20" y="11"/>
                    <a:pt x="12" y="14"/>
                  </a:cubicBezTo>
                  <a:cubicBezTo>
                    <a:pt x="8" y="16"/>
                    <a:pt x="2" y="19"/>
                    <a:pt x="1" y="23"/>
                  </a:cubicBezTo>
                  <a:cubicBezTo>
                    <a:pt x="0" y="28"/>
                    <a:pt x="1" y="51"/>
                    <a:pt x="1" y="57"/>
                  </a:cubicBezTo>
                  <a:cubicBezTo>
                    <a:pt x="1" y="65"/>
                    <a:pt x="12" y="69"/>
                    <a:pt x="18" y="71"/>
                  </a:cubicBezTo>
                  <a:close/>
                  <a:moveTo>
                    <a:pt x="118" y="5"/>
                  </a:moveTo>
                  <a:cubicBezTo>
                    <a:pt x="169" y="5"/>
                    <a:pt x="210" y="14"/>
                    <a:pt x="210" y="26"/>
                  </a:cubicBezTo>
                  <a:cubicBezTo>
                    <a:pt x="210" y="37"/>
                    <a:pt x="169" y="46"/>
                    <a:pt x="118" y="46"/>
                  </a:cubicBezTo>
                  <a:cubicBezTo>
                    <a:pt x="67" y="46"/>
                    <a:pt x="26" y="37"/>
                    <a:pt x="26" y="26"/>
                  </a:cubicBezTo>
                  <a:cubicBezTo>
                    <a:pt x="26" y="14"/>
                    <a:pt x="67" y="5"/>
                    <a:pt x="118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67">
              <a:extLst>
                <a:ext uri="{FF2B5EF4-FFF2-40B4-BE49-F238E27FC236}">
                  <a16:creationId xmlns:a16="http://schemas.microsoft.com/office/drawing/2014/main" id="{A6F666D0-E04E-40F1-BA31-DDEB0B5B1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984" y="5189871"/>
              <a:ext cx="306818" cy="77669"/>
            </a:xfrm>
            <a:custGeom>
              <a:avLst/>
              <a:gdLst/>
              <a:ahLst/>
              <a:cxnLst>
                <a:cxn ang="0">
                  <a:pos x="18" y="48"/>
                </a:cxn>
                <a:cxn ang="0">
                  <a:pos x="62" y="57"/>
                </a:cxn>
                <a:cxn ang="0">
                  <a:pos x="119" y="60"/>
                </a:cxn>
                <a:cxn ang="0">
                  <a:pos x="175" y="56"/>
                </a:cxn>
                <a:cxn ang="0">
                  <a:pos x="220" y="47"/>
                </a:cxn>
                <a:cxn ang="0">
                  <a:pos x="235" y="34"/>
                </a:cxn>
                <a:cxn ang="0">
                  <a:pos x="235" y="1"/>
                </a:cxn>
                <a:cxn ang="0">
                  <a:pos x="235" y="0"/>
                </a:cxn>
                <a:cxn ang="0">
                  <a:pos x="220" y="11"/>
                </a:cxn>
                <a:cxn ang="0">
                  <a:pos x="175" y="20"/>
                </a:cxn>
                <a:cxn ang="0">
                  <a:pos x="145" y="22"/>
                </a:cxn>
                <a:cxn ang="0">
                  <a:pos x="118" y="23"/>
                </a:cxn>
                <a:cxn ang="0">
                  <a:pos x="91" y="22"/>
                </a:cxn>
                <a:cxn ang="0">
                  <a:pos x="62" y="20"/>
                </a:cxn>
                <a:cxn ang="0">
                  <a:pos x="18" y="1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34"/>
                </a:cxn>
                <a:cxn ang="0">
                  <a:pos x="18" y="48"/>
                </a:cxn>
              </a:cxnLst>
              <a:rect l="0" t="0" r="r" b="b"/>
              <a:pathLst>
                <a:path w="236" h="60">
                  <a:moveTo>
                    <a:pt x="18" y="48"/>
                  </a:moveTo>
                  <a:cubicBezTo>
                    <a:pt x="32" y="53"/>
                    <a:pt x="48" y="55"/>
                    <a:pt x="62" y="57"/>
                  </a:cubicBezTo>
                  <a:cubicBezTo>
                    <a:pt x="81" y="59"/>
                    <a:pt x="100" y="60"/>
                    <a:pt x="119" y="60"/>
                  </a:cubicBezTo>
                  <a:cubicBezTo>
                    <a:pt x="138" y="59"/>
                    <a:pt x="156" y="59"/>
                    <a:pt x="175" y="56"/>
                  </a:cubicBezTo>
                  <a:cubicBezTo>
                    <a:pt x="190" y="55"/>
                    <a:pt x="206" y="53"/>
                    <a:pt x="220" y="47"/>
                  </a:cubicBezTo>
                  <a:cubicBezTo>
                    <a:pt x="226" y="45"/>
                    <a:pt x="235" y="42"/>
                    <a:pt x="235" y="34"/>
                  </a:cubicBezTo>
                  <a:cubicBezTo>
                    <a:pt x="235" y="28"/>
                    <a:pt x="236" y="5"/>
                    <a:pt x="235" y="1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3" y="6"/>
                    <a:pt x="225" y="9"/>
                    <a:pt x="220" y="11"/>
                  </a:cubicBezTo>
                  <a:cubicBezTo>
                    <a:pt x="206" y="16"/>
                    <a:pt x="190" y="18"/>
                    <a:pt x="175" y="20"/>
                  </a:cubicBezTo>
                  <a:cubicBezTo>
                    <a:pt x="165" y="21"/>
                    <a:pt x="155" y="22"/>
                    <a:pt x="145" y="22"/>
                  </a:cubicBezTo>
                  <a:cubicBezTo>
                    <a:pt x="136" y="23"/>
                    <a:pt x="127" y="23"/>
                    <a:pt x="118" y="23"/>
                  </a:cubicBezTo>
                  <a:cubicBezTo>
                    <a:pt x="109" y="23"/>
                    <a:pt x="100" y="23"/>
                    <a:pt x="91" y="22"/>
                  </a:cubicBezTo>
                  <a:cubicBezTo>
                    <a:pt x="82" y="22"/>
                    <a:pt x="72" y="21"/>
                    <a:pt x="62" y="20"/>
                  </a:cubicBezTo>
                  <a:cubicBezTo>
                    <a:pt x="48" y="18"/>
                    <a:pt x="32" y="16"/>
                    <a:pt x="18" y="11"/>
                  </a:cubicBezTo>
                  <a:cubicBezTo>
                    <a:pt x="12" y="9"/>
                    <a:pt x="3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5"/>
                    <a:pt x="1" y="27"/>
                    <a:pt x="1" y="34"/>
                  </a:cubicBezTo>
                  <a:cubicBezTo>
                    <a:pt x="1" y="42"/>
                    <a:pt x="12" y="46"/>
                    <a:pt x="18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8">
              <a:extLst>
                <a:ext uri="{FF2B5EF4-FFF2-40B4-BE49-F238E27FC236}">
                  <a16:creationId xmlns:a16="http://schemas.microsoft.com/office/drawing/2014/main" id="{83C7ABDA-4B58-4143-9541-F5B311B34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087" y="5267540"/>
              <a:ext cx="370715" cy="140464"/>
            </a:xfrm>
            <a:custGeom>
              <a:avLst/>
              <a:gdLst/>
              <a:ahLst/>
              <a:cxnLst>
                <a:cxn ang="0">
                  <a:pos x="119" y="108"/>
                </a:cxn>
                <a:cxn ang="0">
                  <a:pos x="175" y="105"/>
                </a:cxn>
                <a:cxn ang="0">
                  <a:pos x="220" y="96"/>
                </a:cxn>
                <a:cxn ang="0">
                  <a:pos x="235" y="83"/>
                </a:cxn>
                <a:cxn ang="0">
                  <a:pos x="235" y="64"/>
                </a:cxn>
                <a:cxn ang="0">
                  <a:pos x="236" y="60"/>
                </a:cxn>
                <a:cxn ang="0">
                  <a:pos x="235" y="55"/>
                </a:cxn>
                <a:cxn ang="0">
                  <a:pos x="269" y="47"/>
                </a:cxn>
                <a:cxn ang="0">
                  <a:pos x="284" y="34"/>
                </a:cxn>
                <a:cxn ang="0">
                  <a:pos x="284" y="1"/>
                </a:cxn>
                <a:cxn ang="0">
                  <a:pos x="284" y="0"/>
                </a:cxn>
                <a:cxn ang="0">
                  <a:pos x="269" y="10"/>
                </a:cxn>
                <a:cxn ang="0">
                  <a:pos x="224" y="20"/>
                </a:cxn>
                <a:cxn ang="0">
                  <a:pos x="194" y="22"/>
                </a:cxn>
                <a:cxn ang="0">
                  <a:pos x="167" y="23"/>
                </a:cxn>
                <a:cxn ang="0">
                  <a:pos x="140" y="22"/>
                </a:cxn>
                <a:cxn ang="0">
                  <a:pos x="111" y="20"/>
                </a:cxn>
                <a:cxn ang="0">
                  <a:pos x="67" y="11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67" y="48"/>
                </a:cxn>
                <a:cxn ang="0">
                  <a:pos x="111" y="57"/>
                </a:cxn>
                <a:cxn ang="0">
                  <a:pos x="168" y="59"/>
                </a:cxn>
                <a:cxn ang="0">
                  <a:pos x="224" y="56"/>
                </a:cxn>
                <a:cxn ang="0">
                  <a:pos x="227" y="56"/>
                </a:cxn>
                <a:cxn ang="0">
                  <a:pos x="220" y="59"/>
                </a:cxn>
                <a:cxn ang="0">
                  <a:pos x="175" y="68"/>
                </a:cxn>
                <a:cxn ang="0">
                  <a:pos x="145" y="71"/>
                </a:cxn>
                <a:cxn ang="0">
                  <a:pos x="145" y="71"/>
                </a:cxn>
                <a:cxn ang="0">
                  <a:pos x="133" y="71"/>
                </a:cxn>
                <a:cxn ang="0">
                  <a:pos x="130" y="71"/>
                </a:cxn>
                <a:cxn ang="0">
                  <a:pos x="118" y="72"/>
                </a:cxn>
                <a:cxn ang="0">
                  <a:pos x="90" y="71"/>
                </a:cxn>
                <a:cxn ang="0">
                  <a:pos x="26" y="51"/>
                </a:cxn>
                <a:cxn ang="0">
                  <a:pos x="43" y="39"/>
                </a:cxn>
                <a:cxn ang="0">
                  <a:pos x="36" y="33"/>
                </a:cxn>
                <a:cxn ang="0">
                  <a:pos x="12" y="40"/>
                </a:cxn>
                <a:cxn ang="0">
                  <a:pos x="1" y="48"/>
                </a:cxn>
                <a:cxn ang="0">
                  <a:pos x="1" y="49"/>
                </a:cxn>
                <a:cxn ang="0">
                  <a:pos x="0" y="60"/>
                </a:cxn>
                <a:cxn ang="0">
                  <a:pos x="1" y="83"/>
                </a:cxn>
                <a:cxn ang="0">
                  <a:pos x="18" y="96"/>
                </a:cxn>
                <a:cxn ang="0">
                  <a:pos x="62" y="105"/>
                </a:cxn>
                <a:cxn ang="0">
                  <a:pos x="119" y="108"/>
                </a:cxn>
              </a:cxnLst>
              <a:rect l="0" t="0" r="r" b="b"/>
              <a:pathLst>
                <a:path w="285" h="108">
                  <a:moveTo>
                    <a:pt x="119" y="108"/>
                  </a:moveTo>
                  <a:cubicBezTo>
                    <a:pt x="138" y="108"/>
                    <a:pt x="156" y="107"/>
                    <a:pt x="175" y="105"/>
                  </a:cubicBezTo>
                  <a:cubicBezTo>
                    <a:pt x="190" y="103"/>
                    <a:pt x="206" y="101"/>
                    <a:pt x="220" y="96"/>
                  </a:cubicBezTo>
                  <a:cubicBezTo>
                    <a:pt x="226" y="94"/>
                    <a:pt x="235" y="90"/>
                    <a:pt x="235" y="83"/>
                  </a:cubicBezTo>
                  <a:cubicBezTo>
                    <a:pt x="235" y="79"/>
                    <a:pt x="235" y="71"/>
                    <a:pt x="235" y="64"/>
                  </a:cubicBezTo>
                  <a:cubicBezTo>
                    <a:pt x="235" y="62"/>
                    <a:pt x="236" y="61"/>
                    <a:pt x="236" y="60"/>
                  </a:cubicBezTo>
                  <a:cubicBezTo>
                    <a:pt x="236" y="58"/>
                    <a:pt x="236" y="57"/>
                    <a:pt x="235" y="55"/>
                  </a:cubicBezTo>
                  <a:cubicBezTo>
                    <a:pt x="247" y="53"/>
                    <a:pt x="258" y="51"/>
                    <a:pt x="269" y="47"/>
                  </a:cubicBezTo>
                  <a:cubicBezTo>
                    <a:pt x="275" y="45"/>
                    <a:pt x="284" y="42"/>
                    <a:pt x="284" y="34"/>
                  </a:cubicBezTo>
                  <a:cubicBezTo>
                    <a:pt x="284" y="28"/>
                    <a:pt x="285" y="5"/>
                    <a:pt x="284" y="1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2" y="6"/>
                    <a:pt x="274" y="9"/>
                    <a:pt x="269" y="10"/>
                  </a:cubicBezTo>
                  <a:cubicBezTo>
                    <a:pt x="255" y="16"/>
                    <a:pt x="239" y="18"/>
                    <a:pt x="224" y="20"/>
                  </a:cubicBezTo>
                  <a:cubicBezTo>
                    <a:pt x="214" y="21"/>
                    <a:pt x="204" y="22"/>
                    <a:pt x="194" y="22"/>
                  </a:cubicBezTo>
                  <a:cubicBezTo>
                    <a:pt x="185" y="23"/>
                    <a:pt x="176" y="23"/>
                    <a:pt x="167" y="23"/>
                  </a:cubicBezTo>
                  <a:cubicBezTo>
                    <a:pt x="158" y="23"/>
                    <a:pt x="149" y="23"/>
                    <a:pt x="140" y="22"/>
                  </a:cubicBezTo>
                  <a:cubicBezTo>
                    <a:pt x="131" y="22"/>
                    <a:pt x="121" y="21"/>
                    <a:pt x="111" y="20"/>
                  </a:cubicBezTo>
                  <a:cubicBezTo>
                    <a:pt x="97" y="18"/>
                    <a:pt x="81" y="16"/>
                    <a:pt x="67" y="11"/>
                  </a:cubicBezTo>
                  <a:cubicBezTo>
                    <a:pt x="61" y="9"/>
                    <a:pt x="52" y="6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4"/>
                    <a:pt x="50" y="27"/>
                    <a:pt x="50" y="34"/>
                  </a:cubicBezTo>
                  <a:cubicBezTo>
                    <a:pt x="50" y="42"/>
                    <a:pt x="61" y="46"/>
                    <a:pt x="67" y="48"/>
                  </a:cubicBezTo>
                  <a:cubicBezTo>
                    <a:pt x="81" y="53"/>
                    <a:pt x="97" y="55"/>
                    <a:pt x="111" y="57"/>
                  </a:cubicBezTo>
                  <a:cubicBezTo>
                    <a:pt x="130" y="59"/>
                    <a:pt x="149" y="59"/>
                    <a:pt x="168" y="59"/>
                  </a:cubicBezTo>
                  <a:cubicBezTo>
                    <a:pt x="187" y="59"/>
                    <a:pt x="205" y="59"/>
                    <a:pt x="224" y="56"/>
                  </a:cubicBezTo>
                  <a:cubicBezTo>
                    <a:pt x="225" y="56"/>
                    <a:pt x="226" y="56"/>
                    <a:pt x="227" y="56"/>
                  </a:cubicBezTo>
                  <a:cubicBezTo>
                    <a:pt x="225" y="57"/>
                    <a:pt x="222" y="58"/>
                    <a:pt x="220" y="59"/>
                  </a:cubicBezTo>
                  <a:cubicBezTo>
                    <a:pt x="206" y="64"/>
                    <a:pt x="190" y="67"/>
                    <a:pt x="175" y="68"/>
                  </a:cubicBezTo>
                  <a:cubicBezTo>
                    <a:pt x="165" y="70"/>
                    <a:pt x="155" y="70"/>
                    <a:pt x="145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1" y="71"/>
                    <a:pt x="137" y="71"/>
                    <a:pt x="133" y="71"/>
                  </a:cubicBezTo>
                  <a:cubicBezTo>
                    <a:pt x="132" y="71"/>
                    <a:pt x="131" y="71"/>
                    <a:pt x="130" y="71"/>
                  </a:cubicBezTo>
                  <a:cubicBezTo>
                    <a:pt x="126" y="72"/>
                    <a:pt x="122" y="72"/>
                    <a:pt x="118" y="72"/>
                  </a:cubicBezTo>
                  <a:cubicBezTo>
                    <a:pt x="108" y="72"/>
                    <a:pt x="99" y="71"/>
                    <a:pt x="90" y="71"/>
                  </a:cubicBezTo>
                  <a:cubicBezTo>
                    <a:pt x="53" y="68"/>
                    <a:pt x="26" y="60"/>
                    <a:pt x="26" y="51"/>
                  </a:cubicBezTo>
                  <a:cubicBezTo>
                    <a:pt x="26" y="47"/>
                    <a:pt x="32" y="42"/>
                    <a:pt x="43" y="39"/>
                  </a:cubicBezTo>
                  <a:cubicBezTo>
                    <a:pt x="40" y="37"/>
                    <a:pt x="37" y="35"/>
                    <a:pt x="36" y="33"/>
                  </a:cubicBezTo>
                  <a:cubicBezTo>
                    <a:pt x="28" y="34"/>
                    <a:pt x="19" y="36"/>
                    <a:pt x="12" y="40"/>
                  </a:cubicBezTo>
                  <a:cubicBezTo>
                    <a:pt x="8" y="41"/>
                    <a:pt x="3" y="44"/>
                    <a:pt x="1" y="48"/>
                  </a:cubicBezTo>
                  <a:cubicBezTo>
                    <a:pt x="1" y="48"/>
                    <a:pt x="1" y="49"/>
                    <a:pt x="1" y="49"/>
                  </a:cubicBezTo>
                  <a:cubicBezTo>
                    <a:pt x="1" y="50"/>
                    <a:pt x="0" y="55"/>
                    <a:pt x="0" y="60"/>
                  </a:cubicBezTo>
                  <a:cubicBezTo>
                    <a:pt x="0" y="68"/>
                    <a:pt x="1" y="78"/>
                    <a:pt x="1" y="83"/>
                  </a:cubicBezTo>
                  <a:cubicBezTo>
                    <a:pt x="1" y="91"/>
                    <a:pt x="12" y="94"/>
                    <a:pt x="18" y="96"/>
                  </a:cubicBezTo>
                  <a:cubicBezTo>
                    <a:pt x="32" y="101"/>
                    <a:pt x="48" y="104"/>
                    <a:pt x="62" y="105"/>
                  </a:cubicBezTo>
                  <a:cubicBezTo>
                    <a:pt x="81" y="107"/>
                    <a:pt x="100" y="108"/>
                    <a:pt x="119" y="1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69">
              <a:extLst>
                <a:ext uri="{FF2B5EF4-FFF2-40B4-BE49-F238E27FC236}">
                  <a16:creationId xmlns:a16="http://schemas.microsoft.com/office/drawing/2014/main" id="{B6B09BF8-F214-4BC5-AE55-EC837DDE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764" y="5393682"/>
              <a:ext cx="305716" cy="98049"/>
            </a:xfrm>
            <a:custGeom>
              <a:avLst/>
              <a:gdLst/>
              <a:ahLst/>
              <a:cxnLst>
                <a:cxn ang="0">
                  <a:pos x="175" y="72"/>
                </a:cxn>
                <a:cxn ang="0">
                  <a:pos x="220" y="63"/>
                </a:cxn>
                <a:cxn ang="0">
                  <a:pos x="235" y="50"/>
                </a:cxn>
                <a:cxn ang="0">
                  <a:pos x="235" y="30"/>
                </a:cxn>
                <a:cxn ang="0">
                  <a:pos x="235" y="27"/>
                </a:cxn>
                <a:cxn ang="0">
                  <a:pos x="235" y="16"/>
                </a:cxn>
                <a:cxn ang="0">
                  <a:pos x="235" y="15"/>
                </a:cxn>
                <a:cxn ang="0">
                  <a:pos x="225" y="7"/>
                </a:cxn>
                <a:cxn ang="0">
                  <a:pos x="204" y="0"/>
                </a:cxn>
                <a:cxn ang="0">
                  <a:pos x="195" y="6"/>
                </a:cxn>
                <a:cxn ang="0">
                  <a:pos x="210" y="18"/>
                </a:cxn>
                <a:cxn ang="0">
                  <a:pos x="145" y="38"/>
                </a:cxn>
                <a:cxn ang="0">
                  <a:pos x="118" y="39"/>
                </a:cxn>
                <a:cxn ang="0">
                  <a:pos x="90" y="38"/>
                </a:cxn>
                <a:cxn ang="0">
                  <a:pos x="62" y="35"/>
                </a:cxn>
                <a:cxn ang="0">
                  <a:pos x="18" y="27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0" y="26"/>
                </a:cxn>
                <a:cxn ang="0">
                  <a:pos x="1" y="49"/>
                </a:cxn>
                <a:cxn ang="0">
                  <a:pos x="18" y="63"/>
                </a:cxn>
                <a:cxn ang="0">
                  <a:pos x="62" y="72"/>
                </a:cxn>
                <a:cxn ang="0">
                  <a:pos x="119" y="75"/>
                </a:cxn>
                <a:cxn ang="0">
                  <a:pos x="175" y="72"/>
                </a:cxn>
              </a:cxnLst>
              <a:rect l="0" t="0" r="r" b="b"/>
              <a:pathLst>
                <a:path w="235" h="75">
                  <a:moveTo>
                    <a:pt x="175" y="72"/>
                  </a:moveTo>
                  <a:cubicBezTo>
                    <a:pt x="190" y="70"/>
                    <a:pt x="206" y="68"/>
                    <a:pt x="220" y="63"/>
                  </a:cubicBezTo>
                  <a:cubicBezTo>
                    <a:pt x="226" y="60"/>
                    <a:pt x="235" y="57"/>
                    <a:pt x="235" y="50"/>
                  </a:cubicBezTo>
                  <a:cubicBezTo>
                    <a:pt x="235" y="46"/>
                    <a:pt x="235" y="38"/>
                    <a:pt x="235" y="30"/>
                  </a:cubicBezTo>
                  <a:cubicBezTo>
                    <a:pt x="235" y="29"/>
                    <a:pt x="235" y="28"/>
                    <a:pt x="235" y="27"/>
                  </a:cubicBezTo>
                  <a:cubicBezTo>
                    <a:pt x="235" y="22"/>
                    <a:pt x="235" y="18"/>
                    <a:pt x="235" y="16"/>
                  </a:cubicBezTo>
                  <a:cubicBezTo>
                    <a:pt x="235" y="16"/>
                    <a:pt x="235" y="15"/>
                    <a:pt x="235" y="15"/>
                  </a:cubicBezTo>
                  <a:cubicBezTo>
                    <a:pt x="234" y="11"/>
                    <a:pt x="228" y="9"/>
                    <a:pt x="225" y="7"/>
                  </a:cubicBezTo>
                  <a:cubicBezTo>
                    <a:pt x="218" y="4"/>
                    <a:pt x="211" y="2"/>
                    <a:pt x="204" y="0"/>
                  </a:cubicBezTo>
                  <a:cubicBezTo>
                    <a:pt x="202" y="3"/>
                    <a:pt x="198" y="5"/>
                    <a:pt x="195" y="6"/>
                  </a:cubicBezTo>
                  <a:cubicBezTo>
                    <a:pt x="205" y="10"/>
                    <a:pt x="210" y="14"/>
                    <a:pt x="210" y="18"/>
                  </a:cubicBezTo>
                  <a:cubicBezTo>
                    <a:pt x="210" y="27"/>
                    <a:pt x="183" y="35"/>
                    <a:pt x="145" y="38"/>
                  </a:cubicBezTo>
                  <a:cubicBezTo>
                    <a:pt x="136" y="38"/>
                    <a:pt x="127" y="39"/>
                    <a:pt x="118" y="39"/>
                  </a:cubicBezTo>
                  <a:cubicBezTo>
                    <a:pt x="108" y="39"/>
                    <a:pt x="99" y="38"/>
                    <a:pt x="90" y="38"/>
                  </a:cubicBezTo>
                  <a:cubicBezTo>
                    <a:pt x="81" y="37"/>
                    <a:pt x="72" y="36"/>
                    <a:pt x="62" y="35"/>
                  </a:cubicBezTo>
                  <a:cubicBezTo>
                    <a:pt x="47" y="34"/>
                    <a:pt x="32" y="31"/>
                    <a:pt x="18" y="27"/>
                  </a:cubicBezTo>
                  <a:cubicBezTo>
                    <a:pt x="12" y="25"/>
                    <a:pt x="3" y="22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0" y="17"/>
                    <a:pt x="0" y="21"/>
                    <a:pt x="0" y="26"/>
                  </a:cubicBezTo>
                  <a:cubicBezTo>
                    <a:pt x="0" y="35"/>
                    <a:pt x="1" y="45"/>
                    <a:pt x="1" y="49"/>
                  </a:cubicBezTo>
                  <a:cubicBezTo>
                    <a:pt x="1" y="58"/>
                    <a:pt x="11" y="61"/>
                    <a:pt x="18" y="63"/>
                  </a:cubicBezTo>
                  <a:cubicBezTo>
                    <a:pt x="32" y="68"/>
                    <a:pt x="47" y="70"/>
                    <a:pt x="62" y="72"/>
                  </a:cubicBezTo>
                  <a:cubicBezTo>
                    <a:pt x="81" y="74"/>
                    <a:pt x="100" y="75"/>
                    <a:pt x="119" y="75"/>
                  </a:cubicBezTo>
                  <a:cubicBezTo>
                    <a:pt x="137" y="75"/>
                    <a:pt x="156" y="74"/>
                    <a:pt x="175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70">
              <a:extLst>
                <a:ext uri="{FF2B5EF4-FFF2-40B4-BE49-F238E27FC236}">
                  <a16:creationId xmlns:a16="http://schemas.microsoft.com/office/drawing/2014/main" id="{F29BE0BD-0FF2-464C-A12E-17D362793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764" y="5490079"/>
              <a:ext cx="83177" cy="6389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34"/>
                </a:cxn>
                <a:cxn ang="0">
                  <a:pos x="18" y="48"/>
                </a:cxn>
                <a:cxn ang="0">
                  <a:pos x="21" y="49"/>
                </a:cxn>
                <a:cxn ang="0">
                  <a:pos x="64" y="20"/>
                </a:cxn>
                <a:cxn ang="0">
                  <a:pos x="63" y="20"/>
                </a:cxn>
                <a:cxn ang="0">
                  <a:pos x="18" y="11"/>
                </a:cxn>
                <a:cxn ang="0">
                  <a:pos x="1" y="0"/>
                </a:cxn>
              </a:cxnLst>
              <a:rect l="0" t="0" r="r" b="b"/>
              <a:pathLst>
                <a:path w="64" h="4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5"/>
                    <a:pt x="1" y="27"/>
                    <a:pt x="1" y="34"/>
                  </a:cubicBezTo>
                  <a:cubicBezTo>
                    <a:pt x="1" y="42"/>
                    <a:pt x="12" y="46"/>
                    <a:pt x="18" y="48"/>
                  </a:cubicBezTo>
                  <a:cubicBezTo>
                    <a:pt x="19" y="49"/>
                    <a:pt x="20" y="49"/>
                    <a:pt x="21" y="49"/>
                  </a:cubicBezTo>
                  <a:cubicBezTo>
                    <a:pt x="33" y="37"/>
                    <a:pt x="48" y="27"/>
                    <a:pt x="64" y="20"/>
                  </a:cubicBezTo>
                  <a:cubicBezTo>
                    <a:pt x="64" y="20"/>
                    <a:pt x="63" y="20"/>
                    <a:pt x="63" y="20"/>
                  </a:cubicBezTo>
                  <a:cubicBezTo>
                    <a:pt x="48" y="18"/>
                    <a:pt x="32" y="16"/>
                    <a:pt x="18" y="11"/>
                  </a:cubicBezTo>
                  <a:cubicBezTo>
                    <a:pt x="12" y="9"/>
                    <a:pt x="3" y="6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71">
              <a:extLst>
                <a:ext uri="{FF2B5EF4-FFF2-40B4-BE49-F238E27FC236}">
                  <a16:creationId xmlns:a16="http://schemas.microsoft.com/office/drawing/2014/main" id="{D2891193-B5F4-4057-AEBF-5B61A7B3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58" y="5490079"/>
              <a:ext cx="83177" cy="63897"/>
            </a:xfrm>
            <a:custGeom>
              <a:avLst/>
              <a:gdLst/>
              <a:ahLst/>
              <a:cxnLst>
                <a:cxn ang="0">
                  <a:pos x="49" y="47"/>
                </a:cxn>
                <a:cxn ang="0">
                  <a:pos x="64" y="35"/>
                </a:cxn>
                <a:cxn ang="0">
                  <a:pos x="64" y="1"/>
                </a:cxn>
                <a:cxn ang="0">
                  <a:pos x="64" y="0"/>
                </a:cxn>
                <a:cxn ang="0">
                  <a:pos x="49" y="11"/>
                </a:cxn>
                <a:cxn ang="0">
                  <a:pos x="3" y="20"/>
                </a:cxn>
                <a:cxn ang="0">
                  <a:pos x="0" y="20"/>
                </a:cxn>
                <a:cxn ang="0">
                  <a:pos x="43" y="49"/>
                </a:cxn>
                <a:cxn ang="0">
                  <a:pos x="49" y="47"/>
                </a:cxn>
              </a:cxnLst>
              <a:rect l="0" t="0" r="r" b="b"/>
              <a:pathLst>
                <a:path w="64" h="49">
                  <a:moveTo>
                    <a:pt x="49" y="47"/>
                  </a:moveTo>
                  <a:cubicBezTo>
                    <a:pt x="54" y="45"/>
                    <a:pt x="64" y="42"/>
                    <a:pt x="64" y="35"/>
                  </a:cubicBezTo>
                  <a:cubicBezTo>
                    <a:pt x="64" y="28"/>
                    <a:pt x="64" y="5"/>
                    <a:pt x="64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6"/>
                    <a:pt x="54" y="9"/>
                    <a:pt x="49" y="11"/>
                  </a:cubicBezTo>
                  <a:cubicBezTo>
                    <a:pt x="34" y="16"/>
                    <a:pt x="18" y="18"/>
                    <a:pt x="3" y="20"/>
                  </a:cubicBezTo>
                  <a:cubicBezTo>
                    <a:pt x="2" y="20"/>
                    <a:pt x="1" y="20"/>
                    <a:pt x="0" y="20"/>
                  </a:cubicBezTo>
                  <a:cubicBezTo>
                    <a:pt x="16" y="27"/>
                    <a:pt x="31" y="37"/>
                    <a:pt x="43" y="49"/>
                  </a:cubicBezTo>
                  <a:cubicBezTo>
                    <a:pt x="45" y="49"/>
                    <a:pt x="47" y="48"/>
                    <a:pt x="49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72">
              <a:extLst>
                <a:ext uri="{FF2B5EF4-FFF2-40B4-BE49-F238E27FC236}">
                  <a16:creationId xmlns:a16="http://schemas.microsoft.com/office/drawing/2014/main" id="{E1D8F6A0-25FF-463F-B08D-9A6740389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93" y="5628339"/>
              <a:ext cx="25890" cy="4792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0" y="37"/>
                </a:cxn>
                <a:cxn ang="0">
                  <a:pos x="20" y="0"/>
                </a:cxn>
                <a:cxn ang="0">
                  <a:pos x="0" y="16"/>
                </a:cxn>
              </a:cxnLst>
              <a:rect l="0" t="0" r="r" b="b"/>
              <a:pathLst>
                <a:path w="20" h="37">
                  <a:moveTo>
                    <a:pt x="0" y="16"/>
                  </a:moveTo>
                  <a:cubicBezTo>
                    <a:pt x="0" y="29"/>
                    <a:pt x="10" y="33"/>
                    <a:pt x="20" y="3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1"/>
                    <a:pt x="0" y="1"/>
                    <a:pt x="0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Oval 173">
              <a:extLst>
                <a:ext uri="{FF2B5EF4-FFF2-40B4-BE49-F238E27FC236}">
                  <a16:creationId xmlns:a16="http://schemas.microsoft.com/office/drawing/2014/main" id="{BB550C61-A82B-4B9E-9101-4865A6DD9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5773" y="5536900"/>
              <a:ext cx="361351" cy="3608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4" name="Group 239">
            <a:extLst>
              <a:ext uri="{FF2B5EF4-FFF2-40B4-BE49-F238E27FC236}">
                <a16:creationId xmlns:a16="http://schemas.microsoft.com/office/drawing/2014/main" id="{BD517D8D-11BF-4152-8FED-D1C79D16E60E}"/>
              </a:ext>
            </a:extLst>
          </p:cNvPr>
          <p:cNvGrpSpPr>
            <a:grpSpLocks noChangeAspect="1"/>
          </p:cNvGrpSpPr>
          <p:nvPr/>
        </p:nvGrpSpPr>
        <p:grpSpPr>
          <a:xfrm>
            <a:off x="577672" y="3742683"/>
            <a:ext cx="673654" cy="629292"/>
            <a:chOff x="4224337" y="2767013"/>
            <a:chExt cx="650876" cy="608014"/>
          </a:xfrm>
          <a:solidFill>
            <a:schemeClr val="bg1"/>
          </a:solidFill>
        </p:grpSpPr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066B0A45-8F11-4C10-B3A5-C55C165E6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7" y="2865439"/>
              <a:ext cx="473075" cy="509588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172"/>
                </a:cxn>
                <a:cxn ang="0">
                  <a:pos x="182" y="354"/>
                </a:cxn>
                <a:cxn ang="0">
                  <a:pos x="328" y="280"/>
                </a:cxn>
                <a:cxn ang="0">
                  <a:pos x="167" y="187"/>
                </a:cxn>
                <a:cxn ang="0">
                  <a:pos x="164" y="0"/>
                </a:cxn>
              </a:cxnLst>
              <a:rect l="0" t="0" r="r" b="b"/>
              <a:pathLst>
                <a:path w="328" h="354">
                  <a:moveTo>
                    <a:pt x="164" y="0"/>
                  </a:moveTo>
                  <a:cubicBezTo>
                    <a:pt x="42" y="31"/>
                    <a:pt x="0" y="92"/>
                    <a:pt x="0" y="172"/>
                  </a:cubicBezTo>
                  <a:cubicBezTo>
                    <a:pt x="0" y="273"/>
                    <a:pt x="82" y="354"/>
                    <a:pt x="182" y="354"/>
                  </a:cubicBezTo>
                  <a:cubicBezTo>
                    <a:pt x="242" y="354"/>
                    <a:pt x="295" y="325"/>
                    <a:pt x="328" y="280"/>
                  </a:cubicBezTo>
                  <a:cubicBezTo>
                    <a:pt x="167" y="187"/>
                    <a:pt x="167" y="187"/>
                    <a:pt x="167" y="187"/>
                  </a:cubicBezTo>
                  <a:lnTo>
                    <a:pt x="1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E808ED06-4741-40D0-85AB-DDDFF360C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1" y="2767013"/>
              <a:ext cx="188913" cy="307975"/>
            </a:xfrm>
            <a:custGeom>
              <a:avLst/>
              <a:gdLst/>
              <a:ahLst/>
              <a:cxnLst>
                <a:cxn ang="0">
                  <a:pos x="131" y="27"/>
                </a:cxn>
                <a:cxn ang="0">
                  <a:pos x="63" y="3"/>
                </a:cxn>
                <a:cxn ang="0">
                  <a:pos x="0" y="4"/>
                </a:cxn>
                <a:cxn ang="0">
                  <a:pos x="14" y="214"/>
                </a:cxn>
                <a:cxn ang="0">
                  <a:pos x="131" y="27"/>
                </a:cxn>
              </a:cxnLst>
              <a:rect l="0" t="0" r="r" b="b"/>
              <a:pathLst>
                <a:path w="131" h="214">
                  <a:moveTo>
                    <a:pt x="131" y="27"/>
                  </a:moveTo>
                  <a:cubicBezTo>
                    <a:pt x="111" y="16"/>
                    <a:pt x="88" y="7"/>
                    <a:pt x="63" y="3"/>
                  </a:cubicBezTo>
                  <a:cubicBezTo>
                    <a:pt x="42" y="0"/>
                    <a:pt x="21" y="1"/>
                    <a:pt x="0" y="4"/>
                  </a:cubicBezTo>
                  <a:cubicBezTo>
                    <a:pt x="14" y="214"/>
                    <a:pt x="14" y="214"/>
                    <a:pt x="14" y="214"/>
                  </a:cubicBezTo>
                  <a:lnTo>
                    <a:pt x="131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9DB47942-36D4-49F3-894C-FD781EE54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2843213"/>
              <a:ext cx="323850" cy="447675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0" y="192"/>
                </a:cxn>
                <a:cxn ang="0">
                  <a:pos x="169" y="310"/>
                </a:cxn>
                <a:cxn ang="0">
                  <a:pos x="219" y="176"/>
                </a:cxn>
                <a:cxn ang="0">
                  <a:pos x="116" y="0"/>
                </a:cxn>
              </a:cxnLst>
              <a:rect l="0" t="0" r="r" b="b"/>
              <a:pathLst>
                <a:path w="225" h="310">
                  <a:moveTo>
                    <a:pt x="116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69" y="310"/>
                    <a:pt x="169" y="310"/>
                    <a:pt x="169" y="310"/>
                  </a:cubicBezTo>
                  <a:cubicBezTo>
                    <a:pt x="193" y="276"/>
                    <a:pt x="215" y="220"/>
                    <a:pt x="219" y="176"/>
                  </a:cubicBezTo>
                  <a:cubicBezTo>
                    <a:pt x="225" y="105"/>
                    <a:pt x="191" y="30"/>
                    <a:pt x="1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385">
            <a:extLst>
              <a:ext uri="{FF2B5EF4-FFF2-40B4-BE49-F238E27FC236}">
                <a16:creationId xmlns:a16="http://schemas.microsoft.com/office/drawing/2014/main" id="{1FBE4040-F0D5-4DFB-A4E1-9B26FC7A4919}"/>
              </a:ext>
            </a:extLst>
          </p:cNvPr>
          <p:cNvGrpSpPr>
            <a:grpSpLocks noChangeAspect="1"/>
          </p:cNvGrpSpPr>
          <p:nvPr/>
        </p:nvGrpSpPr>
        <p:grpSpPr>
          <a:xfrm>
            <a:off x="476680" y="4945929"/>
            <a:ext cx="878925" cy="575705"/>
            <a:chOff x="-4320040" y="1125538"/>
            <a:chExt cx="4567690" cy="2991888"/>
          </a:xfrm>
          <a:solidFill>
            <a:schemeClr val="bg1"/>
          </a:solidFill>
        </p:grpSpPr>
        <p:grpSp>
          <p:nvGrpSpPr>
            <p:cNvPr id="59" name="Group 412">
              <a:extLst>
                <a:ext uri="{FF2B5EF4-FFF2-40B4-BE49-F238E27FC236}">
                  <a16:creationId xmlns:a16="http://schemas.microsoft.com/office/drawing/2014/main" id="{661CA3E1-BC84-464B-B421-A210A0698D93}"/>
                </a:ext>
              </a:extLst>
            </p:cNvPr>
            <p:cNvGrpSpPr/>
            <p:nvPr/>
          </p:nvGrpSpPr>
          <p:grpSpPr>
            <a:xfrm>
              <a:off x="-4320040" y="1125538"/>
              <a:ext cx="4567690" cy="2991888"/>
              <a:chOff x="325438" y="1633539"/>
              <a:chExt cx="681038" cy="446087"/>
            </a:xfrm>
            <a:grpFill/>
          </p:grpSpPr>
          <p:sp>
            <p:nvSpPr>
              <p:cNvPr id="80" name="Freeform 36">
                <a:extLst>
                  <a:ext uri="{FF2B5EF4-FFF2-40B4-BE49-F238E27FC236}">
                    <a16:creationId xmlns:a16="http://schemas.microsoft.com/office/drawing/2014/main" id="{92FCBC70-3312-4353-91B2-903CC43EB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6401" y="1633539"/>
                <a:ext cx="517525" cy="379413"/>
              </a:xfrm>
              <a:custGeom>
                <a:avLst/>
                <a:gdLst/>
                <a:ahLst/>
                <a:cxnLst>
                  <a:cxn ang="0">
                    <a:pos x="468" y="386"/>
                  </a:cxn>
                  <a:cxn ang="0">
                    <a:pos x="58" y="386"/>
                  </a:cxn>
                  <a:cxn ang="0">
                    <a:pos x="0" y="328"/>
                  </a:cxn>
                  <a:cxn ang="0">
                    <a:pos x="0" y="58"/>
                  </a:cxn>
                  <a:cxn ang="0">
                    <a:pos x="58" y="0"/>
                  </a:cxn>
                  <a:cxn ang="0">
                    <a:pos x="468" y="0"/>
                  </a:cxn>
                  <a:cxn ang="0">
                    <a:pos x="526" y="58"/>
                  </a:cxn>
                  <a:cxn ang="0">
                    <a:pos x="526" y="328"/>
                  </a:cxn>
                  <a:cxn ang="0">
                    <a:pos x="468" y="386"/>
                  </a:cxn>
                  <a:cxn ang="0">
                    <a:pos x="58" y="29"/>
                  </a:cxn>
                  <a:cxn ang="0">
                    <a:pos x="29" y="58"/>
                  </a:cxn>
                  <a:cxn ang="0">
                    <a:pos x="29" y="328"/>
                  </a:cxn>
                  <a:cxn ang="0">
                    <a:pos x="58" y="357"/>
                  </a:cxn>
                  <a:cxn ang="0">
                    <a:pos x="468" y="357"/>
                  </a:cxn>
                  <a:cxn ang="0">
                    <a:pos x="498" y="328"/>
                  </a:cxn>
                  <a:cxn ang="0">
                    <a:pos x="498" y="58"/>
                  </a:cxn>
                  <a:cxn ang="0">
                    <a:pos x="468" y="29"/>
                  </a:cxn>
                  <a:cxn ang="0">
                    <a:pos x="58" y="29"/>
                  </a:cxn>
                </a:cxnLst>
                <a:rect l="0" t="0" r="r" b="b"/>
                <a:pathLst>
                  <a:path w="526" h="386">
                    <a:moveTo>
                      <a:pt x="468" y="386"/>
                    </a:moveTo>
                    <a:cubicBezTo>
                      <a:pt x="58" y="386"/>
                      <a:pt x="58" y="386"/>
                      <a:pt x="58" y="386"/>
                    </a:cubicBezTo>
                    <a:cubicBezTo>
                      <a:pt x="26" y="386"/>
                      <a:pt x="0" y="360"/>
                      <a:pt x="0" y="32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468" y="0"/>
                      <a:pt x="468" y="0"/>
                      <a:pt x="468" y="0"/>
                    </a:cubicBezTo>
                    <a:cubicBezTo>
                      <a:pt x="500" y="0"/>
                      <a:pt x="526" y="26"/>
                      <a:pt x="526" y="58"/>
                    </a:cubicBezTo>
                    <a:cubicBezTo>
                      <a:pt x="526" y="328"/>
                      <a:pt x="526" y="328"/>
                      <a:pt x="526" y="328"/>
                    </a:cubicBezTo>
                    <a:cubicBezTo>
                      <a:pt x="526" y="360"/>
                      <a:pt x="500" y="386"/>
                      <a:pt x="468" y="386"/>
                    </a:cubicBezTo>
                    <a:close/>
                    <a:moveTo>
                      <a:pt x="58" y="29"/>
                    </a:moveTo>
                    <a:cubicBezTo>
                      <a:pt x="42" y="29"/>
                      <a:pt x="29" y="42"/>
                      <a:pt x="29" y="58"/>
                    </a:cubicBezTo>
                    <a:cubicBezTo>
                      <a:pt x="29" y="328"/>
                      <a:pt x="29" y="328"/>
                      <a:pt x="29" y="328"/>
                    </a:cubicBezTo>
                    <a:cubicBezTo>
                      <a:pt x="29" y="344"/>
                      <a:pt x="42" y="357"/>
                      <a:pt x="58" y="357"/>
                    </a:cubicBezTo>
                    <a:cubicBezTo>
                      <a:pt x="468" y="357"/>
                      <a:pt x="468" y="357"/>
                      <a:pt x="468" y="357"/>
                    </a:cubicBezTo>
                    <a:cubicBezTo>
                      <a:pt x="485" y="357"/>
                      <a:pt x="498" y="344"/>
                      <a:pt x="498" y="328"/>
                    </a:cubicBezTo>
                    <a:cubicBezTo>
                      <a:pt x="498" y="58"/>
                      <a:pt x="498" y="58"/>
                      <a:pt x="498" y="58"/>
                    </a:cubicBezTo>
                    <a:cubicBezTo>
                      <a:pt x="498" y="42"/>
                      <a:pt x="485" y="29"/>
                      <a:pt x="468" y="29"/>
                    </a:cubicBezTo>
                    <a:cubicBezTo>
                      <a:pt x="58" y="29"/>
                      <a:pt x="58" y="29"/>
                      <a:pt x="5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37">
                <a:extLst>
                  <a:ext uri="{FF2B5EF4-FFF2-40B4-BE49-F238E27FC236}">
                    <a16:creationId xmlns:a16="http://schemas.microsoft.com/office/drawing/2014/main" id="{9A08B3AF-8C56-4D8F-86FC-CA71399FFD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438" y="1955801"/>
                <a:ext cx="681038" cy="123825"/>
              </a:xfrm>
              <a:custGeom>
                <a:avLst/>
                <a:gdLst/>
                <a:ahLst/>
                <a:cxnLst>
                  <a:cxn ang="0">
                    <a:pos x="678" y="73"/>
                  </a:cxn>
                  <a:cxn ang="0">
                    <a:pos x="621" y="22"/>
                  </a:cxn>
                  <a:cxn ang="0">
                    <a:pos x="593" y="0"/>
                  </a:cxn>
                  <a:cxn ang="0">
                    <a:pos x="99" y="0"/>
                  </a:cxn>
                  <a:cxn ang="0">
                    <a:pos x="72" y="22"/>
                  </a:cxn>
                  <a:cxn ang="0">
                    <a:pos x="14" y="73"/>
                  </a:cxn>
                  <a:cxn ang="0">
                    <a:pos x="0" y="106"/>
                  </a:cxn>
                  <a:cxn ang="0">
                    <a:pos x="18" y="126"/>
                  </a:cxn>
                  <a:cxn ang="0">
                    <a:pos x="674" y="126"/>
                  </a:cxn>
                  <a:cxn ang="0">
                    <a:pos x="693" y="106"/>
                  </a:cxn>
                  <a:cxn ang="0">
                    <a:pos x="678" y="73"/>
                  </a:cxn>
                  <a:cxn ang="0">
                    <a:pos x="411" y="82"/>
                  </a:cxn>
                  <a:cxn ang="0">
                    <a:pos x="281" y="82"/>
                  </a:cxn>
                  <a:cxn ang="0">
                    <a:pos x="277" y="76"/>
                  </a:cxn>
                  <a:cxn ang="0">
                    <a:pos x="280" y="66"/>
                  </a:cxn>
                  <a:cxn ang="0">
                    <a:pos x="292" y="50"/>
                  </a:cxn>
                  <a:cxn ang="0">
                    <a:pos x="303" y="43"/>
                  </a:cxn>
                  <a:cxn ang="0">
                    <a:pos x="390" y="43"/>
                  </a:cxn>
                  <a:cxn ang="0">
                    <a:pos x="401" y="50"/>
                  </a:cxn>
                  <a:cxn ang="0">
                    <a:pos x="412" y="66"/>
                  </a:cxn>
                  <a:cxn ang="0">
                    <a:pos x="415" y="76"/>
                  </a:cxn>
                  <a:cxn ang="0">
                    <a:pos x="411" y="82"/>
                  </a:cxn>
                </a:cxnLst>
                <a:rect l="0" t="0" r="r" b="b"/>
                <a:pathLst>
                  <a:path w="693" h="126">
                    <a:moveTo>
                      <a:pt x="678" y="73"/>
                    </a:moveTo>
                    <a:cubicBezTo>
                      <a:pt x="621" y="22"/>
                      <a:pt x="621" y="22"/>
                      <a:pt x="621" y="22"/>
                    </a:cubicBezTo>
                    <a:cubicBezTo>
                      <a:pt x="607" y="10"/>
                      <a:pt x="610" y="0"/>
                      <a:pt x="593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82" y="0"/>
                      <a:pt x="85" y="10"/>
                      <a:pt x="72" y="2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6" y="80"/>
                      <a:pt x="0" y="95"/>
                      <a:pt x="0" y="106"/>
                    </a:cubicBezTo>
                    <a:cubicBezTo>
                      <a:pt x="0" y="117"/>
                      <a:pt x="8" y="126"/>
                      <a:pt x="18" y="126"/>
                    </a:cubicBezTo>
                    <a:cubicBezTo>
                      <a:pt x="674" y="126"/>
                      <a:pt x="674" y="126"/>
                      <a:pt x="674" y="126"/>
                    </a:cubicBezTo>
                    <a:cubicBezTo>
                      <a:pt x="684" y="126"/>
                      <a:pt x="693" y="117"/>
                      <a:pt x="693" y="106"/>
                    </a:cubicBezTo>
                    <a:cubicBezTo>
                      <a:pt x="693" y="95"/>
                      <a:pt x="686" y="80"/>
                      <a:pt x="678" y="73"/>
                    </a:cubicBezTo>
                    <a:close/>
                    <a:moveTo>
                      <a:pt x="411" y="82"/>
                    </a:moveTo>
                    <a:cubicBezTo>
                      <a:pt x="281" y="82"/>
                      <a:pt x="281" y="82"/>
                      <a:pt x="281" y="82"/>
                    </a:cubicBezTo>
                    <a:cubicBezTo>
                      <a:pt x="279" y="82"/>
                      <a:pt x="277" y="80"/>
                      <a:pt x="277" y="76"/>
                    </a:cubicBezTo>
                    <a:cubicBezTo>
                      <a:pt x="277" y="73"/>
                      <a:pt x="279" y="68"/>
                      <a:pt x="280" y="66"/>
                    </a:cubicBezTo>
                    <a:cubicBezTo>
                      <a:pt x="292" y="50"/>
                      <a:pt x="292" y="50"/>
                      <a:pt x="292" y="50"/>
                    </a:cubicBezTo>
                    <a:cubicBezTo>
                      <a:pt x="294" y="46"/>
                      <a:pt x="299" y="43"/>
                      <a:pt x="303" y="43"/>
                    </a:cubicBezTo>
                    <a:cubicBezTo>
                      <a:pt x="390" y="43"/>
                      <a:pt x="390" y="43"/>
                      <a:pt x="390" y="43"/>
                    </a:cubicBezTo>
                    <a:cubicBezTo>
                      <a:pt x="393" y="43"/>
                      <a:pt x="398" y="46"/>
                      <a:pt x="401" y="50"/>
                    </a:cubicBezTo>
                    <a:cubicBezTo>
                      <a:pt x="412" y="66"/>
                      <a:pt x="412" y="66"/>
                      <a:pt x="412" y="66"/>
                    </a:cubicBezTo>
                    <a:cubicBezTo>
                      <a:pt x="414" y="68"/>
                      <a:pt x="415" y="73"/>
                      <a:pt x="415" y="76"/>
                    </a:cubicBezTo>
                    <a:cubicBezTo>
                      <a:pt x="415" y="80"/>
                      <a:pt x="414" y="82"/>
                      <a:pt x="411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0" name="Rectangle 387">
              <a:extLst>
                <a:ext uri="{FF2B5EF4-FFF2-40B4-BE49-F238E27FC236}">
                  <a16:creationId xmlns:a16="http://schemas.microsoft.com/office/drawing/2014/main" id="{B5A89810-2428-47FC-B456-9AFC3442D26C}"/>
                </a:ext>
              </a:extLst>
            </p:cNvPr>
            <p:cNvSpPr/>
            <p:nvPr/>
          </p:nvSpPr>
          <p:spPr bwMode="auto">
            <a:xfrm>
              <a:off x="-3485906" y="2041850"/>
              <a:ext cx="2815892" cy="87987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72000" rIns="90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3038" marR="0" indent="-1730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388">
              <a:extLst>
                <a:ext uri="{FF2B5EF4-FFF2-40B4-BE49-F238E27FC236}">
                  <a16:creationId xmlns:a16="http://schemas.microsoft.com/office/drawing/2014/main" id="{712FBA26-3A64-43B1-BC84-35105AC6624D}"/>
                </a:ext>
              </a:extLst>
            </p:cNvPr>
            <p:cNvSpPr/>
            <p:nvPr/>
          </p:nvSpPr>
          <p:spPr bwMode="auto">
            <a:xfrm>
              <a:off x="-3485906" y="2217843"/>
              <a:ext cx="879966" cy="615977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72000" rIns="90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3038" marR="0" indent="-1730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389">
              <a:extLst>
                <a:ext uri="{FF2B5EF4-FFF2-40B4-BE49-F238E27FC236}">
                  <a16:creationId xmlns:a16="http://schemas.microsoft.com/office/drawing/2014/main" id="{496AD729-5E71-4678-A76D-5DA15C2C9776}"/>
                </a:ext>
              </a:extLst>
            </p:cNvPr>
            <p:cNvSpPr/>
            <p:nvPr/>
          </p:nvSpPr>
          <p:spPr bwMode="auto">
            <a:xfrm>
              <a:off x="-2517738" y="2305840"/>
              <a:ext cx="1847724" cy="4399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72000" rIns="90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3038" marR="0" indent="-1730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408">
              <a:extLst>
                <a:ext uri="{FF2B5EF4-FFF2-40B4-BE49-F238E27FC236}">
                  <a16:creationId xmlns:a16="http://schemas.microsoft.com/office/drawing/2014/main" id="{297057EC-3E93-43E4-812F-E7C6199ACC9F}"/>
                </a:ext>
              </a:extLst>
            </p:cNvPr>
            <p:cNvSpPr/>
            <p:nvPr/>
          </p:nvSpPr>
          <p:spPr bwMode="auto">
            <a:xfrm>
              <a:off x="-2517738" y="2437840"/>
              <a:ext cx="1099835" cy="4399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72000" rIns="90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3038" marR="0" indent="-1730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409">
              <a:extLst>
                <a:ext uri="{FF2B5EF4-FFF2-40B4-BE49-F238E27FC236}">
                  <a16:creationId xmlns:a16="http://schemas.microsoft.com/office/drawing/2014/main" id="{70DF76F7-09B8-452E-8C11-6876B485727D}"/>
                </a:ext>
              </a:extLst>
            </p:cNvPr>
            <p:cNvSpPr/>
            <p:nvPr/>
          </p:nvSpPr>
          <p:spPr bwMode="auto">
            <a:xfrm>
              <a:off x="-2517738" y="2569830"/>
              <a:ext cx="879868" cy="4399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72000" rIns="90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3038" marR="0" indent="-1730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410">
              <a:extLst>
                <a:ext uri="{FF2B5EF4-FFF2-40B4-BE49-F238E27FC236}">
                  <a16:creationId xmlns:a16="http://schemas.microsoft.com/office/drawing/2014/main" id="{E85018B8-26A8-4F4B-821A-15D549097E4E}"/>
                </a:ext>
              </a:extLst>
            </p:cNvPr>
            <p:cNvSpPr/>
            <p:nvPr/>
          </p:nvSpPr>
          <p:spPr bwMode="auto">
            <a:xfrm>
              <a:off x="-1549883" y="2569830"/>
              <a:ext cx="879868" cy="4399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72000" rIns="90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3038" marR="0" indent="-1730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411">
              <a:extLst>
                <a:ext uri="{FF2B5EF4-FFF2-40B4-BE49-F238E27FC236}">
                  <a16:creationId xmlns:a16="http://schemas.microsoft.com/office/drawing/2014/main" id="{BE4F1C76-F838-4480-8246-4BBCFB5DCD7D}"/>
                </a:ext>
              </a:extLst>
            </p:cNvPr>
            <p:cNvSpPr/>
            <p:nvPr/>
          </p:nvSpPr>
          <p:spPr bwMode="auto">
            <a:xfrm>
              <a:off x="-2517738" y="2701830"/>
              <a:ext cx="571914" cy="4399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72000" rIns="90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3038" marR="0" indent="-1730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412">
              <a:extLst>
                <a:ext uri="{FF2B5EF4-FFF2-40B4-BE49-F238E27FC236}">
                  <a16:creationId xmlns:a16="http://schemas.microsoft.com/office/drawing/2014/main" id="{795E2A81-2946-4777-A20C-249B6642F14F}"/>
                </a:ext>
              </a:extLst>
            </p:cNvPr>
            <p:cNvSpPr/>
            <p:nvPr/>
          </p:nvSpPr>
          <p:spPr bwMode="auto">
            <a:xfrm>
              <a:off x="-1813971" y="2701830"/>
              <a:ext cx="571914" cy="4399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72000" rIns="90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3038" marR="0" indent="-1730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413">
              <a:extLst>
                <a:ext uri="{FF2B5EF4-FFF2-40B4-BE49-F238E27FC236}">
                  <a16:creationId xmlns:a16="http://schemas.microsoft.com/office/drawing/2014/main" id="{1FE803A6-F81D-4BBC-9CEC-5D2CE702AAC3}"/>
                </a:ext>
              </a:extLst>
            </p:cNvPr>
            <p:cNvSpPr/>
            <p:nvPr/>
          </p:nvSpPr>
          <p:spPr bwMode="auto">
            <a:xfrm>
              <a:off x="-3485906" y="2921817"/>
              <a:ext cx="879868" cy="4399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72000" rIns="90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3038" marR="0" indent="-1730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69" name="Group 424">
              <a:extLst>
                <a:ext uri="{FF2B5EF4-FFF2-40B4-BE49-F238E27FC236}">
                  <a16:creationId xmlns:a16="http://schemas.microsoft.com/office/drawing/2014/main" id="{DC1FDCFA-FC46-4066-B1B6-3DA66263565B}"/>
                </a:ext>
              </a:extLst>
            </p:cNvPr>
            <p:cNvGrpSpPr/>
            <p:nvPr/>
          </p:nvGrpSpPr>
          <p:grpSpPr>
            <a:xfrm>
              <a:off x="-3434886" y="1572419"/>
              <a:ext cx="2787253" cy="377078"/>
              <a:chOff x="9294539" y="1572419"/>
              <a:chExt cx="2546350" cy="344487"/>
            </a:xfrm>
            <a:grpFill/>
          </p:grpSpPr>
          <p:sp>
            <p:nvSpPr>
              <p:cNvPr id="70" name="Freeform 232">
                <a:extLst>
                  <a:ext uri="{FF2B5EF4-FFF2-40B4-BE49-F238E27FC236}">
                    <a16:creationId xmlns:a16="http://schemas.microsoft.com/office/drawing/2014/main" id="{7CBBFC09-C358-4B2E-AAE7-990C09EBF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4539" y="1575594"/>
                <a:ext cx="276225" cy="334962"/>
              </a:xfrm>
              <a:custGeom>
                <a:avLst/>
                <a:gdLst/>
                <a:ahLst/>
                <a:cxnLst>
                  <a:cxn ang="0">
                    <a:pos x="52" y="211"/>
                  </a:cxn>
                  <a:cxn ang="0">
                    <a:pos x="0" y="211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123" y="118"/>
                  </a:cxn>
                  <a:cxn ang="0">
                    <a:pos x="123" y="0"/>
                  </a:cxn>
                  <a:cxn ang="0">
                    <a:pos x="174" y="0"/>
                  </a:cxn>
                  <a:cxn ang="0">
                    <a:pos x="174" y="211"/>
                  </a:cxn>
                  <a:cxn ang="0">
                    <a:pos x="130" y="211"/>
                  </a:cxn>
                  <a:cxn ang="0">
                    <a:pos x="52" y="95"/>
                  </a:cxn>
                  <a:cxn ang="0">
                    <a:pos x="52" y="211"/>
                  </a:cxn>
                </a:cxnLst>
                <a:rect l="0" t="0" r="r" b="b"/>
                <a:pathLst>
                  <a:path w="174" h="211">
                    <a:moveTo>
                      <a:pt x="52" y="211"/>
                    </a:moveTo>
                    <a:lnTo>
                      <a:pt x="0" y="211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123" y="118"/>
                    </a:lnTo>
                    <a:lnTo>
                      <a:pt x="123" y="0"/>
                    </a:lnTo>
                    <a:lnTo>
                      <a:pt x="174" y="0"/>
                    </a:lnTo>
                    <a:lnTo>
                      <a:pt x="174" y="211"/>
                    </a:lnTo>
                    <a:lnTo>
                      <a:pt x="130" y="211"/>
                    </a:lnTo>
                    <a:lnTo>
                      <a:pt x="52" y="95"/>
                    </a:lnTo>
                    <a:lnTo>
                      <a:pt x="52" y="2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33">
                <a:extLst>
                  <a:ext uri="{FF2B5EF4-FFF2-40B4-BE49-F238E27FC236}">
                    <a16:creationId xmlns:a16="http://schemas.microsoft.com/office/drawing/2014/main" id="{AC29EEE1-8986-4F9E-9791-80797D8D0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4739" y="1575594"/>
                <a:ext cx="179388" cy="334962"/>
              </a:xfrm>
              <a:custGeom>
                <a:avLst/>
                <a:gdLst/>
                <a:ahLst/>
                <a:cxnLst>
                  <a:cxn ang="0">
                    <a:pos x="113" y="211"/>
                  </a:cxn>
                  <a:cxn ang="0">
                    <a:pos x="0" y="211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47"/>
                  </a:cxn>
                  <a:cxn ang="0">
                    <a:pos x="49" y="47"/>
                  </a:cxn>
                  <a:cxn ang="0">
                    <a:pos x="49" y="81"/>
                  </a:cxn>
                  <a:cxn ang="0">
                    <a:pos x="113" y="81"/>
                  </a:cxn>
                  <a:cxn ang="0">
                    <a:pos x="113" y="128"/>
                  </a:cxn>
                  <a:cxn ang="0">
                    <a:pos x="49" y="128"/>
                  </a:cxn>
                  <a:cxn ang="0">
                    <a:pos x="49" y="163"/>
                  </a:cxn>
                  <a:cxn ang="0">
                    <a:pos x="113" y="163"/>
                  </a:cxn>
                  <a:cxn ang="0">
                    <a:pos x="113" y="211"/>
                  </a:cxn>
                </a:cxnLst>
                <a:rect l="0" t="0" r="r" b="b"/>
                <a:pathLst>
                  <a:path w="113" h="211">
                    <a:moveTo>
                      <a:pt x="113" y="211"/>
                    </a:moveTo>
                    <a:lnTo>
                      <a:pt x="0" y="211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113" y="47"/>
                    </a:lnTo>
                    <a:lnTo>
                      <a:pt x="49" y="47"/>
                    </a:lnTo>
                    <a:lnTo>
                      <a:pt x="49" y="81"/>
                    </a:lnTo>
                    <a:lnTo>
                      <a:pt x="113" y="81"/>
                    </a:lnTo>
                    <a:lnTo>
                      <a:pt x="113" y="128"/>
                    </a:lnTo>
                    <a:lnTo>
                      <a:pt x="49" y="128"/>
                    </a:lnTo>
                    <a:lnTo>
                      <a:pt x="49" y="163"/>
                    </a:lnTo>
                    <a:lnTo>
                      <a:pt x="113" y="163"/>
                    </a:lnTo>
                    <a:lnTo>
                      <a:pt x="113" y="2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34">
                <a:extLst>
                  <a:ext uri="{FF2B5EF4-FFF2-40B4-BE49-F238E27FC236}">
                    <a16:creationId xmlns:a16="http://schemas.microsoft.com/office/drawing/2014/main" id="{73EABDB3-0E00-4AC0-89FA-E802563CD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8414" y="1575594"/>
                <a:ext cx="431800" cy="334962"/>
              </a:xfrm>
              <a:custGeom>
                <a:avLst/>
                <a:gdLst/>
                <a:ahLst/>
                <a:cxnLst>
                  <a:cxn ang="0">
                    <a:pos x="104" y="211"/>
                  </a:cxn>
                  <a:cxn ang="0">
                    <a:pos x="57" y="211"/>
                  </a:cxn>
                  <a:cxn ang="0">
                    <a:pos x="0" y="0"/>
                  </a:cxn>
                  <a:cxn ang="0">
                    <a:pos x="57" y="0"/>
                  </a:cxn>
                  <a:cxn ang="0">
                    <a:pos x="83" y="121"/>
                  </a:cxn>
                  <a:cxn ang="0">
                    <a:pos x="114" y="0"/>
                  </a:cxn>
                  <a:cxn ang="0">
                    <a:pos x="159" y="0"/>
                  </a:cxn>
                  <a:cxn ang="0">
                    <a:pos x="189" y="121"/>
                  </a:cxn>
                  <a:cxn ang="0">
                    <a:pos x="218" y="0"/>
                  </a:cxn>
                  <a:cxn ang="0">
                    <a:pos x="272" y="0"/>
                  </a:cxn>
                  <a:cxn ang="0">
                    <a:pos x="215" y="211"/>
                  </a:cxn>
                  <a:cxn ang="0">
                    <a:pos x="168" y="211"/>
                  </a:cxn>
                  <a:cxn ang="0">
                    <a:pos x="137" y="95"/>
                  </a:cxn>
                  <a:cxn ang="0">
                    <a:pos x="104" y="211"/>
                  </a:cxn>
                </a:cxnLst>
                <a:rect l="0" t="0" r="r" b="b"/>
                <a:pathLst>
                  <a:path w="272" h="211">
                    <a:moveTo>
                      <a:pt x="104" y="211"/>
                    </a:moveTo>
                    <a:lnTo>
                      <a:pt x="57" y="211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83" y="121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89" y="121"/>
                    </a:lnTo>
                    <a:lnTo>
                      <a:pt x="218" y="0"/>
                    </a:lnTo>
                    <a:lnTo>
                      <a:pt x="272" y="0"/>
                    </a:lnTo>
                    <a:lnTo>
                      <a:pt x="215" y="211"/>
                    </a:lnTo>
                    <a:lnTo>
                      <a:pt x="168" y="211"/>
                    </a:lnTo>
                    <a:lnTo>
                      <a:pt x="137" y="95"/>
                    </a:lnTo>
                    <a:lnTo>
                      <a:pt x="104" y="2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35">
                <a:extLst>
                  <a:ext uri="{FF2B5EF4-FFF2-40B4-BE49-F238E27FC236}">
                    <a16:creationId xmlns:a16="http://schemas.microsoft.com/office/drawing/2014/main" id="{2FC66A85-6C76-4923-8310-BFE8335E0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389" y="1572419"/>
                <a:ext cx="222250" cy="344487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20" y="61"/>
                  </a:cxn>
                  <a:cxn ang="0">
                    <a:pos x="20" y="62"/>
                  </a:cxn>
                  <a:cxn ang="0">
                    <a:pos x="22" y="70"/>
                  </a:cxn>
                  <a:cxn ang="0">
                    <a:pos x="29" y="73"/>
                  </a:cxn>
                  <a:cxn ang="0">
                    <a:pos x="35" y="71"/>
                  </a:cxn>
                  <a:cxn ang="0">
                    <a:pos x="37" y="65"/>
                  </a:cxn>
                  <a:cxn ang="0">
                    <a:pos x="26" y="54"/>
                  </a:cxn>
                  <a:cxn ang="0">
                    <a:pos x="21" y="52"/>
                  </a:cxn>
                  <a:cxn ang="0">
                    <a:pos x="6" y="41"/>
                  </a:cxn>
                  <a:cxn ang="0">
                    <a:pos x="1" y="27"/>
                  </a:cxn>
                  <a:cxn ang="0">
                    <a:pos x="10" y="7"/>
                  </a:cxn>
                  <a:cxn ang="0">
                    <a:pos x="31" y="0"/>
                  </a:cxn>
                  <a:cxn ang="0">
                    <a:pos x="51" y="7"/>
                  </a:cxn>
                  <a:cxn ang="0">
                    <a:pos x="58" y="26"/>
                  </a:cxn>
                  <a:cxn ang="0">
                    <a:pos x="58" y="27"/>
                  </a:cxn>
                  <a:cxn ang="0">
                    <a:pos x="38" y="27"/>
                  </a:cxn>
                  <a:cxn ang="0">
                    <a:pos x="36" y="21"/>
                  </a:cxn>
                  <a:cxn ang="0">
                    <a:pos x="30" y="18"/>
                  </a:cxn>
                  <a:cxn ang="0">
                    <a:pos x="25" y="20"/>
                  </a:cxn>
                  <a:cxn ang="0">
                    <a:pos x="23" y="25"/>
                  </a:cxn>
                  <a:cxn ang="0">
                    <a:pos x="35" y="36"/>
                  </a:cxn>
                  <a:cxn ang="0">
                    <a:pos x="41" y="39"/>
                  </a:cxn>
                  <a:cxn ang="0">
                    <a:pos x="55" y="50"/>
                  </a:cxn>
                  <a:cxn ang="0">
                    <a:pos x="59" y="64"/>
                  </a:cxn>
                  <a:cxn ang="0">
                    <a:pos x="51" y="84"/>
                  </a:cxn>
                  <a:cxn ang="0">
                    <a:pos x="30" y="92"/>
                  </a:cxn>
                  <a:cxn ang="0">
                    <a:pos x="7" y="84"/>
                  </a:cxn>
                  <a:cxn ang="0">
                    <a:pos x="0" y="63"/>
                  </a:cxn>
                  <a:cxn ang="0">
                    <a:pos x="0" y="61"/>
                  </a:cxn>
                </a:cxnLst>
                <a:rect l="0" t="0" r="r" b="b"/>
                <a:pathLst>
                  <a:path w="59" h="92">
                    <a:moveTo>
                      <a:pt x="0" y="61"/>
                    </a:move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5"/>
                      <a:pt x="21" y="68"/>
                      <a:pt x="22" y="70"/>
                    </a:cubicBezTo>
                    <a:cubicBezTo>
                      <a:pt x="24" y="72"/>
                      <a:pt x="26" y="73"/>
                      <a:pt x="29" y="73"/>
                    </a:cubicBezTo>
                    <a:cubicBezTo>
                      <a:pt x="31" y="73"/>
                      <a:pt x="33" y="72"/>
                      <a:pt x="35" y="71"/>
                    </a:cubicBezTo>
                    <a:cubicBezTo>
                      <a:pt x="36" y="69"/>
                      <a:pt x="37" y="67"/>
                      <a:pt x="37" y="65"/>
                    </a:cubicBezTo>
                    <a:cubicBezTo>
                      <a:pt x="37" y="61"/>
                      <a:pt x="33" y="57"/>
                      <a:pt x="26" y="54"/>
                    </a:cubicBezTo>
                    <a:cubicBezTo>
                      <a:pt x="24" y="53"/>
                      <a:pt x="22" y="53"/>
                      <a:pt x="21" y="52"/>
                    </a:cubicBezTo>
                    <a:cubicBezTo>
                      <a:pt x="14" y="49"/>
                      <a:pt x="10" y="46"/>
                      <a:pt x="6" y="41"/>
                    </a:cubicBezTo>
                    <a:cubicBezTo>
                      <a:pt x="3" y="37"/>
                      <a:pt x="1" y="32"/>
                      <a:pt x="1" y="27"/>
                    </a:cubicBezTo>
                    <a:cubicBezTo>
                      <a:pt x="1" y="19"/>
                      <a:pt x="4" y="12"/>
                      <a:pt x="10" y="7"/>
                    </a:cubicBezTo>
                    <a:cubicBezTo>
                      <a:pt x="15" y="2"/>
                      <a:pt x="22" y="0"/>
                      <a:pt x="31" y="0"/>
                    </a:cubicBezTo>
                    <a:cubicBezTo>
                      <a:pt x="39" y="0"/>
                      <a:pt x="46" y="2"/>
                      <a:pt x="51" y="7"/>
                    </a:cubicBezTo>
                    <a:cubicBezTo>
                      <a:pt x="56" y="12"/>
                      <a:pt x="58" y="18"/>
                      <a:pt x="58" y="26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24"/>
                      <a:pt x="38" y="22"/>
                      <a:pt x="36" y="21"/>
                    </a:cubicBezTo>
                    <a:cubicBezTo>
                      <a:pt x="35" y="19"/>
                      <a:pt x="33" y="18"/>
                      <a:pt x="30" y="18"/>
                    </a:cubicBezTo>
                    <a:cubicBezTo>
                      <a:pt x="28" y="18"/>
                      <a:pt x="27" y="19"/>
                      <a:pt x="25" y="20"/>
                    </a:cubicBezTo>
                    <a:cubicBezTo>
                      <a:pt x="24" y="22"/>
                      <a:pt x="23" y="23"/>
                      <a:pt x="23" y="25"/>
                    </a:cubicBezTo>
                    <a:cubicBezTo>
                      <a:pt x="23" y="29"/>
                      <a:pt x="27" y="32"/>
                      <a:pt x="35" y="36"/>
                    </a:cubicBezTo>
                    <a:cubicBezTo>
                      <a:pt x="37" y="37"/>
                      <a:pt x="40" y="38"/>
                      <a:pt x="41" y="39"/>
                    </a:cubicBezTo>
                    <a:cubicBezTo>
                      <a:pt x="47" y="42"/>
                      <a:pt x="52" y="46"/>
                      <a:pt x="55" y="50"/>
                    </a:cubicBezTo>
                    <a:cubicBezTo>
                      <a:pt x="58" y="54"/>
                      <a:pt x="59" y="58"/>
                      <a:pt x="59" y="64"/>
                    </a:cubicBezTo>
                    <a:cubicBezTo>
                      <a:pt x="59" y="71"/>
                      <a:pt x="56" y="78"/>
                      <a:pt x="51" y="84"/>
                    </a:cubicBezTo>
                    <a:cubicBezTo>
                      <a:pt x="45" y="89"/>
                      <a:pt x="38" y="92"/>
                      <a:pt x="30" y="92"/>
                    </a:cubicBezTo>
                    <a:cubicBezTo>
                      <a:pt x="20" y="92"/>
                      <a:pt x="13" y="89"/>
                      <a:pt x="7" y="84"/>
                    </a:cubicBezTo>
                    <a:cubicBezTo>
                      <a:pt x="2" y="79"/>
                      <a:pt x="0" y="72"/>
                      <a:pt x="0" y="63"/>
                    </a:cubicBezTo>
                    <a:lnTo>
                      <a:pt x="0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236">
                <a:extLst>
                  <a:ext uri="{FF2B5EF4-FFF2-40B4-BE49-F238E27FC236}">
                    <a16:creationId xmlns:a16="http://schemas.microsoft.com/office/drawing/2014/main" id="{0477D736-1A97-46BA-A558-44C43F609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6914" y="1575594"/>
                <a:ext cx="176213" cy="334962"/>
              </a:xfrm>
              <a:custGeom>
                <a:avLst/>
                <a:gdLst/>
                <a:ahLst/>
                <a:cxnLst>
                  <a:cxn ang="0">
                    <a:pos x="111" y="211"/>
                  </a:cxn>
                  <a:cxn ang="0">
                    <a:pos x="0" y="211"/>
                  </a:cxn>
                  <a:cxn ang="0">
                    <a:pos x="0" y="0"/>
                  </a:cxn>
                  <a:cxn ang="0">
                    <a:pos x="52" y="0"/>
                  </a:cxn>
                  <a:cxn ang="0">
                    <a:pos x="52" y="163"/>
                  </a:cxn>
                  <a:cxn ang="0">
                    <a:pos x="111" y="163"/>
                  </a:cxn>
                  <a:cxn ang="0">
                    <a:pos x="111" y="211"/>
                  </a:cxn>
                </a:cxnLst>
                <a:rect l="0" t="0" r="r" b="b"/>
                <a:pathLst>
                  <a:path w="111" h="211">
                    <a:moveTo>
                      <a:pt x="111" y="211"/>
                    </a:moveTo>
                    <a:lnTo>
                      <a:pt x="0" y="211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163"/>
                    </a:lnTo>
                    <a:lnTo>
                      <a:pt x="111" y="163"/>
                    </a:lnTo>
                    <a:lnTo>
                      <a:pt x="111" y="2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237">
                <a:extLst>
                  <a:ext uri="{FF2B5EF4-FFF2-40B4-BE49-F238E27FC236}">
                    <a16:creationId xmlns:a16="http://schemas.microsoft.com/office/drawing/2014/main" id="{C7DB2F5F-6D08-4459-81A4-6F5CF5EEE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3289" y="1575594"/>
                <a:ext cx="179388" cy="334962"/>
              </a:xfrm>
              <a:custGeom>
                <a:avLst/>
                <a:gdLst/>
                <a:ahLst/>
                <a:cxnLst>
                  <a:cxn ang="0">
                    <a:pos x="113" y="211"/>
                  </a:cxn>
                  <a:cxn ang="0">
                    <a:pos x="0" y="211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47"/>
                  </a:cxn>
                  <a:cxn ang="0">
                    <a:pos x="49" y="47"/>
                  </a:cxn>
                  <a:cxn ang="0">
                    <a:pos x="49" y="81"/>
                  </a:cxn>
                  <a:cxn ang="0">
                    <a:pos x="113" y="81"/>
                  </a:cxn>
                  <a:cxn ang="0">
                    <a:pos x="113" y="128"/>
                  </a:cxn>
                  <a:cxn ang="0">
                    <a:pos x="49" y="128"/>
                  </a:cxn>
                  <a:cxn ang="0">
                    <a:pos x="49" y="163"/>
                  </a:cxn>
                  <a:cxn ang="0">
                    <a:pos x="113" y="163"/>
                  </a:cxn>
                  <a:cxn ang="0">
                    <a:pos x="113" y="211"/>
                  </a:cxn>
                </a:cxnLst>
                <a:rect l="0" t="0" r="r" b="b"/>
                <a:pathLst>
                  <a:path w="113" h="211">
                    <a:moveTo>
                      <a:pt x="113" y="211"/>
                    </a:moveTo>
                    <a:lnTo>
                      <a:pt x="0" y="211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113" y="47"/>
                    </a:lnTo>
                    <a:lnTo>
                      <a:pt x="49" y="47"/>
                    </a:lnTo>
                    <a:lnTo>
                      <a:pt x="49" y="81"/>
                    </a:lnTo>
                    <a:lnTo>
                      <a:pt x="113" y="81"/>
                    </a:lnTo>
                    <a:lnTo>
                      <a:pt x="113" y="128"/>
                    </a:lnTo>
                    <a:lnTo>
                      <a:pt x="49" y="128"/>
                    </a:lnTo>
                    <a:lnTo>
                      <a:pt x="49" y="163"/>
                    </a:lnTo>
                    <a:lnTo>
                      <a:pt x="113" y="163"/>
                    </a:lnTo>
                    <a:lnTo>
                      <a:pt x="113" y="2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238">
                <a:extLst>
                  <a:ext uri="{FF2B5EF4-FFF2-40B4-BE49-F238E27FC236}">
                    <a16:creationId xmlns:a16="http://schemas.microsoft.com/office/drawing/2014/main" id="{20EFA7B1-0344-4B06-ACDF-C3839E721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9664" y="1575594"/>
                <a:ext cx="206375" cy="334962"/>
              </a:xfrm>
              <a:custGeom>
                <a:avLst/>
                <a:gdLst/>
                <a:ahLst/>
                <a:cxnLst>
                  <a:cxn ang="0">
                    <a:pos x="89" y="211"/>
                  </a:cxn>
                  <a:cxn ang="0">
                    <a:pos x="37" y="211"/>
                  </a:cxn>
                  <a:cxn ang="0">
                    <a:pos x="37" y="50"/>
                  </a:cxn>
                  <a:cxn ang="0">
                    <a:pos x="0" y="50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50"/>
                  </a:cxn>
                  <a:cxn ang="0">
                    <a:pos x="89" y="50"/>
                  </a:cxn>
                  <a:cxn ang="0">
                    <a:pos x="89" y="211"/>
                  </a:cxn>
                </a:cxnLst>
                <a:rect l="0" t="0" r="r" b="b"/>
                <a:pathLst>
                  <a:path w="130" h="211">
                    <a:moveTo>
                      <a:pt x="89" y="211"/>
                    </a:moveTo>
                    <a:lnTo>
                      <a:pt x="37" y="211"/>
                    </a:lnTo>
                    <a:lnTo>
                      <a:pt x="37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50"/>
                    </a:lnTo>
                    <a:lnTo>
                      <a:pt x="89" y="50"/>
                    </a:lnTo>
                    <a:lnTo>
                      <a:pt x="89" y="2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239">
                <a:extLst>
                  <a:ext uri="{FF2B5EF4-FFF2-40B4-BE49-F238E27FC236}">
                    <a16:creationId xmlns:a16="http://schemas.microsoft.com/office/drawing/2014/main" id="{BAC6690E-DA14-46CB-A52B-A6EC7050F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36039" y="1575594"/>
                <a:ext cx="206375" cy="334962"/>
              </a:xfrm>
              <a:custGeom>
                <a:avLst/>
                <a:gdLst/>
                <a:ahLst/>
                <a:cxnLst>
                  <a:cxn ang="0">
                    <a:pos x="89" y="211"/>
                  </a:cxn>
                  <a:cxn ang="0">
                    <a:pos x="37" y="211"/>
                  </a:cxn>
                  <a:cxn ang="0">
                    <a:pos x="37" y="50"/>
                  </a:cxn>
                  <a:cxn ang="0">
                    <a:pos x="0" y="50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50"/>
                  </a:cxn>
                  <a:cxn ang="0">
                    <a:pos x="89" y="50"/>
                  </a:cxn>
                  <a:cxn ang="0">
                    <a:pos x="89" y="211"/>
                  </a:cxn>
                </a:cxnLst>
                <a:rect l="0" t="0" r="r" b="b"/>
                <a:pathLst>
                  <a:path w="130" h="211">
                    <a:moveTo>
                      <a:pt x="89" y="211"/>
                    </a:moveTo>
                    <a:lnTo>
                      <a:pt x="37" y="211"/>
                    </a:lnTo>
                    <a:lnTo>
                      <a:pt x="37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50"/>
                    </a:lnTo>
                    <a:lnTo>
                      <a:pt x="89" y="50"/>
                    </a:lnTo>
                    <a:lnTo>
                      <a:pt x="89" y="2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240">
                <a:extLst>
                  <a:ext uri="{FF2B5EF4-FFF2-40B4-BE49-F238E27FC236}">
                    <a16:creationId xmlns:a16="http://schemas.microsoft.com/office/drawing/2014/main" id="{A4336D9C-957E-4139-A8FE-D1FA9B267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4639" y="1575594"/>
                <a:ext cx="179388" cy="334962"/>
              </a:xfrm>
              <a:custGeom>
                <a:avLst/>
                <a:gdLst/>
                <a:ahLst/>
                <a:cxnLst>
                  <a:cxn ang="0">
                    <a:pos x="113" y="211"/>
                  </a:cxn>
                  <a:cxn ang="0">
                    <a:pos x="0" y="211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47"/>
                  </a:cxn>
                  <a:cxn ang="0">
                    <a:pos x="49" y="47"/>
                  </a:cxn>
                  <a:cxn ang="0">
                    <a:pos x="49" y="81"/>
                  </a:cxn>
                  <a:cxn ang="0">
                    <a:pos x="113" y="81"/>
                  </a:cxn>
                  <a:cxn ang="0">
                    <a:pos x="113" y="128"/>
                  </a:cxn>
                  <a:cxn ang="0">
                    <a:pos x="49" y="128"/>
                  </a:cxn>
                  <a:cxn ang="0">
                    <a:pos x="49" y="163"/>
                  </a:cxn>
                  <a:cxn ang="0">
                    <a:pos x="113" y="163"/>
                  </a:cxn>
                  <a:cxn ang="0">
                    <a:pos x="113" y="211"/>
                  </a:cxn>
                </a:cxnLst>
                <a:rect l="0" t="0" r="r" b="b"/>
                <a:pathLst>
                  <a:path w="113" h="211">
                    <a:moveTo>
                      <a:pt x="113" y="211"/>
                    </a:moveTo>
                    <a:lnTo>
                      <a:pt x="0" y="211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113" y="47"/>
                    </a:lnTo>
                    <a:lnTo>
                      <a:pt x="49" y="47"/>
                    </a:lnTo>
                    <a:lnTo>
                      <a:pt x="49" y="81"/>
                    </a:lnTo>
                    <a:lnTo>
                      <a:pt x="113" y="81"/>
                    </a:lnTo>
                    <a:lnTo>
                      <a:pt x="113" y="128"/>
                    </a:lnTo>
                    <a:lnTo>
                      <a:pt x="49" y="128"/>
                    </a:lnTo>
                    <a:lnTo>
                      <a:pt x="49" y="163"/>
                    </a:lnTo>
                    <a:lnTo>
                      <a:pt x="113" y="163"/>
                    </a:lnTo>
                    <a:lnTo>
                      <a:pt x="113" y="2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241">
                <a:extLst>
                  <a:ext uri="{FF2B5EF4-FFF2-40B4-BE49-F238E27FC236}">
                    <a16:creationId xmlns:a16="http://schemas.microsoft.com/office/drawing/2014/main" id="{4AF028DF-0F05-4000-B663-0C2B3A5C12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96414" y="1575594"/>
                <a:ext cx="244475" cy="334962"/>
              </a:xfrm>
              <a:custGeom>
                <a:avLst/>
                <a:gdLst/>
                <a:ahLst/>
                <a:cxnLst>
                  <a:cxn ang="0">
                    <a:pos x="21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43" y="2"/>
                  </a:cxn>
                  <a:cxn ang="0">
                    <a:pos x="52" y="5"/>
                  </a:cxn>
                  <a:cxn ang="0">
                    <a:pos x="60" y="16"/>
                  </a:cxn>
                  <a:cxn ang="0">
                    <a:pos x="63" y="30"/>
                  </a:cxn>
                  <a:cxn ang="0">
                    <a:pos x="58" y="48"/>
                  </a:cxn>
                  <a:cxn ang="0">
                    <a:pos x="43" y="59"/>
                  </a:cxn>
                  <a:cxn ang="0">
                    <a:pos x="65" y="89"/>
                  </a:cxn>
                  <a:cxn ang="0">
                    <a:pos x="38" y="89"/>
                  </a:cxn>
                  <a:cxn ang="0">
                    <a:pos x="21" y="60"/>
                  </a:cxn>
                  <a:cxn ang="0">
                    <a:pos x="21" y="89"/>
                  </a:cxn>
                  <a:cxn ang="0">
                    <a:pos x="21" y="41"/>
                  </a:cxn>
                  <a:cxn ang="0">
                    <a:pos x="26" y="41"/>
                  </a:cxn>
                  <a:cxn ang="0">
                    <a:pos x="38" y="39"/>
                  </a:cxn>
                  <a:cxn ang="0">
                    <a:pos x="42" y="31"/>
                  </a:cxn>
                  <a:cxn ang="0">
                    <a:pos x="38" y="23"/>
                  </a:cxn>
                  <a:cxn ang="0">
                    <a:pos x="27" y="20"/>
                  </a:cxn>
                  <a:cxn ang="0">
                    <a:pos x="21" y="20"/>
                  </a:cxn>
                  <a:cxn ang="0">
                    <a:pos x="21" y="41"/>
                  </a:cxn>
                </a:cxnLst>
                <a:rect l="0" t="0" r="r" b="b"/>
                <a:pathLst>
                  <a:path w="65" h="89">
                    <a:moveTo>
                      <a:pt x="21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5" y="0"/>
                      <a:pt x="40" y="1"/>
                      <a:pt x="43" y="2"/>
                    </a:cubicBezTo>
                    <a:cubicBezTo>
                      <a:pt x="46" y="2"/>
                      <a:pt x="49" y="4"/>
                      <a:pt x="52" y="5"/>
                    </a:cubicBezTo>
                    <a:cubicBezTo>
                      <a:pt x="55" y="8"/>
                      <a:pt x="58" y="12"/>
                      <a:pt x="60" y="16"/>
                    </a:cubicBezTo>
                    <a:cubicBezTo>
                      <a:pt x="62" y="20"/>
                      <a:pt x="63" y="25"/>
                      <a:pt x="63" y="30"/>
                    </a:cubicBezTo>
                    <a:cubicBezTo>
                      <a:pt x="63" y="37"/>
                      <a:pt x="62" y="43"/>
                      <a:pt x="58" y="48"/>
                    </a:cubicBezTo>
                    <a:cubicBezTo>
                      <a:pt x="55" y="53"/>
                      <a:pt x="50" y="57"/>
                      <a:pt x="43" y="5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21" y="60"/>
                      <a:pt x="21" y="60"/>
                      <a:pt x="21" y="60"/>
                    </a:cubicBezTo>
                    <a:lnTo>
                      <a:pt x="21" y="89"/>
                    </a:lnTo>
                    <a:close/>
                    <a:moveTo>
                      <a:pt x="21" y="41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31" y="41"/>
                      <a:pt x="35" y="40"/>
                      <a:pt x="38" y="39"/>
                    </a:cubicBezTo>
                    <a:cubicBezTo>
                      <a:pt x="40" y="37"/>
                      <a:pt x="42" y="34"/>
                      <a:pt x="42" y="31"/>
                    </a:cubicBezTo>
                    <a:cubicBezTo>
                      <a:pt x="42" y="27"/>
                      <a:pt x="40" y="24"/>
                      <a:pt x="38" y="23"/>
                    </a:cubicBezTo>
                    <a:cubicBezTo>
                      <a:pt x="36" y="21"/>
                      <a:pt x="32" y="20"/>
                      <a:pt x="27" y="20"/>
                    </a:cubicBezTo>
                    <a:cubicBezTo>
                      <a:pt x="21" y="20"/>
                      <a:pt x="21" y="20"/>
                      <a:pt x="21" y="20"/>
                    </a:cubicBezTo>
                    <a:lnTo>
                      <a:pt x="2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87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C6BEE64-6E9D-4A8A-9CAF-A5D47AE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37475"/>
            <a:ext cx="7551996" cy="1587679"/>
          </a:xfrm>
        </p:spPr>
        <p:txBody>
          <a:bodyPr/>
          <a:lstStyle/>
          <a:p>
            <a:r>
              <a:rPr lang="cs-CZ" dirty="0"/>
              <a:t>Výsledky </a:t>
            </a:r>
            <a:br>
              <a:rPr lang="cs-CZ" dirty="0"/>
            </a:br>
            <a:r>
              <a:rPr lang="cs-CZ" dirty="0"/>
              <a:t>v detailu</a:t>
            </a: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211406A-D680-42B3-9CEB-148BE6D372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D61AABEC-672F-4B68-B914-690DA978312C}" type="slidenum">
              <a:rPr lang="en-GB" smtClean="0">
                <a:solidFill>
                  <a:prstClr val="white"/>
                </a:solidFill>
              </a:rPr>
              <a:pPr algn="ctr"/>
              <a:t>6</a:t>
            </a:fld>
            <a:r>
              <a:rPr lang="en-GB">
                <a:solidFill>
                  <a:prstClr val="white"/>
                </a:solidFill>
              </a:rPr>
              <a:t> 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3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32">
            <a:extLst>
              <a:ext uri="{FF2B5EF4-FFF2-40B4-BE49-F238E27FC236}">
                <a16:creationId xmlns:a16="http://schemas.microsoft.com/office/drawing/2014/main" id="{09B85484-BE32-43A2-A48F-179C5307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95017"/>
              </p:ext>
            </p:extLst>
          </p:nvPr>
        </p:nvGraphicFramePr>
        <p:xfrm>
          <a:off x="531973" y="1854950"/>
          <a:ext cx="8679517" cy="3865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0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625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3152467977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931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4-49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50-249 zaměstnanců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 věcí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Chytré senzory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 tiskárny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Automatizované finanční procesy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Sběr dat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Automatizace výroby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Průmyslové roboty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2395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Virtuální realitu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38380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Chytré brýle pro rozšířenou realitu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69061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Mobilní robotiku (AGV, MIR)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787299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Kolaborativní roboty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55725"/>
                  </a:ext>
                </a:extLst>
              </a:tr>
              <a:tr h="2986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Žádné z uvedených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179429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B19E5B8D-012E-4E48-A939-7041A2D13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019698"/>
              </p:ext>
            </p:extLst>
          </p:nvPr>
        </p:nvGraphicFramePr>
        <p:xfrm>
          <a:off x="3133726" y="1665672"/>
          <a:ext cx="2805602" cy="403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Automatizace v malých a středních firmách  | 04/2022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2398" y="1389896"/>
            <a:ext cx="8271053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Jaké z daných nástrojů používáte?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%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15F07E-BC52-4852-8BB0-88508E3F9776}"/>
              </a:ext>
            </a:extLst>
          </p:cNvPr>
          <p:cNvSpPr/>
          <p:nvPr/>
        </p:nvSpPr>
        <p:spPr>
          <a:xfrm>
            <a:off x="485774" y="5914201"/>
            <a:ext cx="1038796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T1. Jaké z následujících technologií/nástrojů ve firmě využíváte?</a:t>
            </a:r>
            <a:b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N=200/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/118/55/77/51/72 – výsledky za OSVČ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589C15F-11E6-4432-881B-E27899DBFB5A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FED43B-5A1F-4AB7-B0A5-5B2E83C1E39D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2" descr="http://www.aspectio.cz/Files/logoAMSP.jpg">
              <a:extLst>
                <a:ext uri="{FF2B5EF4-FFF2-40B4-BE49-F238E27FC236}">
                  <a16:creationId xmlns:a16="http://schemas.microsoft.com/office/drawing/2014/main" id="{7E736A1A-8CF7-4234-B617-AC791CB8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sp>
        <p:nvSpPr>
          <p:cNvPr id="21" name="Zaoblený obdélník 32">
            <a:extLst>
              <a:ext uri="{FF2B5EF4-FFF2-40B4-BE49-F238E27FC236}">
                <a16:creationId xmlns:a16="http://schemas.microsoft.com/office/drawing/2014/main" id="{F2F47089-33B8-42D6-A69B-4750288B8E3A}"/>
              </a:ext>
            </a:extLst>
          </p:cNvPr>
          <p:cNvSpPr/>
          <p:nvPr/>
        </p:nvSpPr>
        <p:spPr>
          <a:xfrm>
            <a:off x="9382126" y="1737183"/>
            <a:ext cx="2507430" cy="3978571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Příliš nepřekvapí, že nejsilnější použití nástrojů souvisejících s automatizací najdeme v rámci MSP u firem střední velikosti. Nejvíce se jedná o chytré senzory (45 %) a automatizaci výroby či postupů. Poměrně silnou základnu má rovněž SBĚR DAT (38 % firem), který je předpokladem k další automatizaci a samozřejmě k finančnímu řízení. Klíčem je však jejich zpracování a vyhodnocení.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 firmách s obchodní činností vládne zejména </a:t>
            </a:r>
            <a:r>
              <a:rPr kumimoji="0" lang="cs-CZ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IoT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(internet věcí), a ve službách se rozšiřuje využití 3D tiskáren. 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0BEF0682-FB01-4B0B-8F68-75599C16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425139" cy="701731"/>
          </a:xfrm>
        </p:spPr>
        <p:txBody>
          <a:bodyPr/>
          <a:lstStyle/>
          <a:p>
            <a:r>
              <a:rPr lang="cs-CZ" sz="2200" dirty="0"/>
              <a:t>Z moderních technologií souvisejících s </a:t>
            </a:r>
            <a:r>
              <a:rPr lang="cs-CZ" sz="2200" dirty="0" err="1"/>
              <a:t>automatizacÍ</a:t>
            </a:r>
            <a:r>
              <a:rPr lang="cs-CZ" sz="2200" dirty="0"/>
              <a:t> podniky nejčastěji využívají internet věcí, chytré senzory nebo 3d tiskárny.</a:t>
            </a:r>
          </a:p>
        </p:txBody>
      </p:sp>
    </p:spTree>
    <p:extLst>
      <p:ext uri="{BB962C8B-B14F-4D97-AF65-F5344CB8AC3E}">
        <p14:creationId xmlns:p14="http://schemas.microsoft.com/office/powerpoint/2010/main" val="41467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Ipsos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 AMSP | Automatizace v malých a středních firmách  | 04/2022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7672" y="1378110"/>
            <a:ext cx="9425039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Investice do jednotlivých oblastí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% 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ABEC106E-A24A-4BB4-9F44-21EBE2847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50310"/>
              </p:ext>
            </p:extLst>
          </p:nvPr>
        </p:nvGraphicFramePr>
        <p:xfrm>
          <a:off x="443350" y="4916906"/>
          <a:ext cx="5666892" cy="695325"/>
        </p:xfrm>
        <a:graphic>
          <a:graphicData uri="http://schemas.openxmlformats.org/drawingml/2006/table">
            <a:tbl>
              <a:tblPr firstRow="1" bandRow="1"/>
              <a:tblGrid>
                <a:gridCol w="944482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Modernizace výrobních hal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Digitalizace obecně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Automatizace produkce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Automatizace administrativních či finančních procesů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Robotizace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Vzdělávání zaměstnanců </a:t>
                      </a:r>
                      <a:b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oblasti automatizace/robotizace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048D3827-E809-4B5C-9D7D-2C9BFED42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788591"/>
              </p:ext>
            </p:extLst>
          </p:nvPr>
        </p:nvGraphicFramePr>
        <p:xfrm>
          <a:off x="388485" y="1559121"/>
          <a:ext cx="5790124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aoblený obdélník 32">
            <a:extLst>
              <a:ext uri="{FF2B5EF4-FFF2-40B4-BE49-F238E27FC236}">
                <a16:creationId xmlns:a16="http://schemas.microsoft.com/office/drawing/2014/main" id="{822FFF43-F900-4641-A75F-14488C0DD520}"/>
              </a:ext>
            </a:extLst>
          </p:cNvPr>
          <p:cNvSpPr/>
          <p:nvPr/>
        </p:nvSpPr>
        <p:spPr>
          <a:xfrm>
            <a:off x="8489093" y="914400"/>
            <a:ext cx="3400464" cy="4697832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Největší investice v posledním roce putovaly do MODERNIZACE VÝROBNÍCH HAL, následované investicemi do AUTOMATIZACE VÝROBY a rovněž automatizace administrativních a finančních procesů. Sledovaná výše investice má značný rozptyl, ale lze říci, že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automatizace investovalo nad 1 mil. nebo nad 5 mil. Kč cca 12 % firem. </a:t>
            </a:r>
            <a:r>
              <a:rPr kumimoji="0" lang="cs-CZ" sz="120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Investice tohoto charakteru (tj. významnější úroveň automatizace) by bylo </a:t>
            </a:r>
            <a:r>
              <a:rPr kumimoji="0" lang="cs-CZ" sz="1200" i="0" u="sng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extrémně vhodné podpořit ze strany státu* </a:t>
            </a:r>
            <a:r>
              <a:rPr kumimoji="0" lang="cs-CZ" sz="120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aby se nůžky automatizace mezi velkými </a:t>
            </a:r>
            <a:r>
              <a:rPr kumimoji="0" lang="cs-CZ" sz="1200" i="0" u="none" strike="noStrike" kern="0" cap="none" spc="0" normalizeH="0" baseline="0" noProof="0" dirty="0" err="1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korporáty</a:t>
            </a:r>
            <a:r>
              <a:rPr kumimoji="0" lang="cs-CZ" sz="120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MSP začaly svírat.</a:t>
            </a:r>
            <a:endParaRPr kumimoji="0" lang="cs-CZ" sz="1200" b="1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Co stojí za povšimnutí - velmi nezanedbatelné částky MSP investovaly do </a:t>
            </a:r>
            <a:r>
              <a:rPr lang="cs-CZ" sz="1200" b="1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rozvoje vlastních zaměstnanců </a:t>
            </a: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v oblasti automatizace a robotizace. Důvodem může být i částečně snížená dostupnost externích služeb v této oblasti (délka dodacích lhůt, prudce rostoucí ceny a preference velkých zakázek od dodavatelů). </a:t>
            </a:r>
            <a:endParaRPr kumimoji="0" lang="cs-CZ" sz="1200" b="1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02030D1-674A-40DB-8CC1-675F5214D49C}"/>
              </a:ext>
            </a:extLst>
          </p:cNvPr>
          <p:cNvSpPr/>
          <p:nvPr/>
        </p:nvSpPr>
        <p:spPr>
          <a:xfrm>
            <a:off x="485774" y="5914201"/>
            <a:ext cx="7138345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T2. Nyní by nás zajímalo, kolik jste do uvedených oblastí investovali v minulém roce - vyjádřete prosím v Kč.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N=200/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/118/55/77/51/72 – výsledky za OSVČ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Nadpis 12">
            <a:extLst>
              <a:ext uri="{FF2B5EF4-FFF2-40B4-BE49-F238E27FC236}">
                <a16:creationId xmlns:a16="http://schemas.microsoft.com/office/drawing/2014/main" id="{3F71A06C-F651-442E-9F6F-EF8C9F76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403225"/>
            <a:ext cx="10169179" cy="674031"/>
          </a:xfrm>
        </p:spPr>
        <p:txBody>
          <a:bodyPr/>
          <a:lstStyle/>
          <a:p>
            <a:r>
              <a:rPr lang="cs-CZ" sz="2100" dirty="0"/>
              <a:t>Přibližně třetina podnikatelských subjektů investovala v posledních 12 měsících do automatizace produkce více než 300 000 Kč.</a:t>
            </a: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7BA32BB8-2DAA-4267-B7D3-F631F871B81B}"/>
              </a:ext>
            </a:extLst>
          </p:cNvPr>
          <p:cNvGrpSpPr/>
          <p:nvPr/>
        </p:nvGrpSpPr>
        <p:grpSpPr>
          <a:xfrm>
            <a:off x="10687049" y="92425"/>
            <a:ext cx="1362075" cy="650526"/>
            <a:chOff x="7992336" y="-1018"/>
            <a:chExt cx="1044160" cy="549170"/>
          </a:xfrm>
        </p:grpSpPr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C22A8870-6BCA-4392-87C9-2E662D1DAF48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2" name="Picture 2" descr="http://www.aspectio.cz/Files/logoAMSP.jpg">
              <a:extLst>
                <a:ext uri="{FF2B5EF4-FFF2-40B4-BE49-F238E27FC236}">
                  <a16:creationId xmlns:a16="http://schemas.microsoft.com/office/drawing/2014/main" id="{78F96F5A-B56F-45C5-B01C-F9A2C854A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38EADD8-91C4-49D3-823B-289BD24A2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648011"/>
              </p:ext>
            </p:extLst>
          </p:nvPr>
        </p:nvGraphicFramePr>
        <p:xfrm>
          <a:off x="6178609" y="1557646"/>
          <a:ext cx="2181592" cy="306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cs-CZ" sz="1100" b="0" noProof="0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cs-CZ" sz="1100" b="1" i="1" noProof="0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Alespoň 301 000 Kč</a:t>
                      </a:r>
                      <a:endParaRPr lang="cs-CZ" sz="11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FFFFFF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Více než 5 000 000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100" u="none" strike="noStrike" dirty="0">
                          <a:effectLst/>
                        </a:rPr>
                        <a:t>1 000 001 - 5 000 000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301 000 – 1 000 000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993366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100" u="none" strike="noStrike" dirty="0">
                          <a:effectLst/>
                        </a:rPr>
                        <a:t>Do 300 000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0, nic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40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7F7F7F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Nevím, bez odpovědi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76521"/>
                  </a:ext>
                </a:extLst>
              </a:tr>
            </a:tbl>
          </a:graphicData>
        </a:graphic>
      </p:graphicFrame>
      <p:graphicFrame>
        <p:nvGraphicFramePr>
          <p:cNvPr id="18" name="Tabulka 1">
            <a:extLst>
              <a:ext uri="{FF2B5EF4-FFF2-40B4-BE49-F238E27FC236}">
                <a16:creationId xmlns:a16="http://schemas.microsoft.com/office/drawing/2014/main" id="{2591B057-4F76-47D9-BF69-C036F160E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86166"/>
              </p:ext>
            </p:extLst>
          </p:nvPr>
        </p:nvGraphicFramePr>
        <p:xfrm>
          <a:off x="453623" y="2008591"/>
          <a:ext cx="5666892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C5C94A8B-BE38-4203-874C-785FD880B5EE}"/>
              </a:ext>
            </a:extLst>
          </p:cNvPr>
          <p:cNvSpPr/>
          <p:nvPr/>
        </p:nvSpPr>
        <p:spPr>
          <a:xfrm>
            <a:off x="2352677" y="1844676"/>
            <a:ext cx="1908037" cy="3672056"/>
          </a:xfrm>
          <a:prstGeom prst="rect">
            <a:avLst/>
          </a:prstGeom>
          <a:noFill/>
          <a:ln w="38100">
            <a:solidFill>
              <a:srgbClr val="4D1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9D74D6E-D9D8-C643-BC51-CF7F8F3AE9EF}"/>
              </a:ext>
            </a:extLst>
          </p:cNvPr>
          <p:cNvSpPr/>
          <p:nvPr/>
        </p:nvSpPr>
        <p:spPr>
          <a:xfrm>
            <a:off x="7318201" y="5657841"/>
            <a:ext cx="4146504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POZNÁMKA: </a:t>
            </a:r>
            <a:r>
              <a:rPr kumimoji="0" lang="cs-CZ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Nejde o žádné české specifikum – např. v technologicky rozvinuté Británii bylo dotačně podpořeno pro zvýšení </a:t>
            </a:r>
            <a:r>
              <a:rPr kumimoji="0" lang="cs-CZ" sz="1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</a:t>
            </a:r>
            <a:r>
              <a:rPr kumimoji="0" lang="cs-CZ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/auto/robo 55 % MSP, v Německu 52 %, ve Španělsku dokonce 66 %.  </a:t>
            </a:r>
          </a:p>
          <a:p>
            <a:pPr lvl="0" defTabSz="914355">
              <a:defRPr/>
            </a:pPr>
            <a:r>
              <a:rPr lang="cs-CZ" sz="900" i="1" dirty="0">
                <a:solidFill>
                  <a:srgbClr val="002060"/>
                </a:solidFill>
                <a:latin typeface="Arial"/>
              </a:rPr>
              <a:t>Zdroj: </a:t>
            </a:r>
            <a:r>
              <a:rPr lang="cs-CZ" sz="900" i="1" dirty="0">
                <a:solidFill>
                  <a:srgbClr val="002060"/>
                </a:solidFill>
              </a:rPr>
              <a:t>https://</a:t>
            </a:r>
            <a:r>
              <a:rPr lang="cs-CZ" sz="900" i="1" dirty="0" err="1">
                <a:solidFill>
                  <a:srgbClr val="002060"/>
                </a:solidFill>
              </a:rPr>
              <a:t>www.british</a:t>
            </a:r>
            <a:r>
              <a:rPr lang="cs-CZ" sz="900" i="1" dirty="0">
                <a:solidFill>
                  <a:srgbClr val="002060"/>
                </a:solidFill>
              </a:rPr>
              <a:t>-business-</a:t>
            </a:r>
            <a:r>
              <a:rPr lang="cs-CZ" sz="900" i="1" dirty="0" err="1">
                <a:solidFill>
                  <a:srgbClr val="002060"/>
                </a:solidFill>
              </a:rPr>
              <a:t>bank.co.uk</a:t>
            </a:r>
            <a:r>
              <a:rPr lang="cs-CZ" sz="900" i="1" dirty="0">
                <a:solidFill>
                  <a:srgbClr val="002060"/>
                </a:solidFill>
              </a:rPr>
              <a:t>/</a:t>
            </a:r>
            <a:r>
              <a:rPr lang="cs-CZ" sz="900" i="1" dirty="0" err="1">
                <a:solidFill>
                  <a:srgbClr val="002060"/>
                </a:solidFill>
              </a:rPr>
              <a:t>wp-content</a:t>
            </a:r>
            <a:r>
              <a:rPr lang="cs-CZ" sz="900" i="1" dirty="0">
                <a:solidFill>
                  <a:srgbClr val="002060"/>
                </a:solidFill>
              </a:rPr>
              <a:t>/</a:t>
            </a:r>
            <a:r>
              <a:rPr lang="cs-CZ" sz="900" i="1" dirty="0" err="1">
                <a:solidFill>
                  <a:srgbClr val="002060"/>
                </a:solidFill>
              </a:rPr>
              <a:t>uploads</a:t>
            </a:r>
            <a:r>
              <a:rPr lang="cs-CZ" sz="900" i="1" dirty="0">
                <a:solidFill>
                  <a:srgbClr val="002060"/>
                </a:solidFill>
              </a:rPr>
              <a:t>/2019/11/going-digital-the-challenges-facing-european-smes-european-sme-survey-2019_2.pdf</a:t>
            </a:r>
            <a:r>
              <a:rPr kumimoji="0" lang="cs-CZ" sz="9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9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96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A377B0-8C7E-4161-B3B2-8AF923489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7672" y="6276384"/>
            <a:ext cx="3600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0E12F3-5CE2-4849-B33C-4E99138511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10055" y="6276384"/>
            <a:ext cx="92068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pro AMSP | Automatizace v malých a středních firmách  | 04/2022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B85C70-8781-4E98-82F6-5929C5DF1387}"/>
              </a:ext>
            </a:extLst>
          </p:cNvPr>
          <p:cNvSpPr txBox="1"/>
          <p:nvPr/>
        </p:nvSpPr>
        <p:spPr>
          <a:xfrm>
            <a:off x="577672" y="1378110"/>
            <a:ext cx="9425039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Investice do automatizace produkce - detail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% </a:t>
            </a:r>
          </a:p>
        </p:txBody>
      </p:sp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048D3827-E809-4B5C-9D7D-2C9BFED42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976008"/>
              </p:ext>
            </p:extLst>
          </p:nvPr>
        </p:nvGraphicFramePr>
        <p:xfrm>
          <a:off x="388485" y="1559121"/>
          <a:ext cx="6553491" cy="3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aoblený obdélník 32">
            <a:extLst>
              <a:ext uri="{FF2B5EF4-FFF2-40B4-BE49-F238E27FC236}">
                <a16:creationId xmlns:a16="http://schemas.microsoft.com/office/drawing/2014/main" id="{822FFF43-F900-4641-A75F-14488C0DD520}"/>
              </a:ext>
            </a:extLst>
          </p:cNvPr>
          <p:cNvSpPr/>
          <p:nvPr/>
        </p:nvSpPr>
        <p:spPr>
          <a:xfrm>
            <a:off x="9382126" y="1737183"/>
            <a:ext cx="2507430" cy="3978571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Komentář AMSP ČR: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405A9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Jde o dlouhodobý trend, kdy víme, že nejvíce do automatizace produkce investují firmy větší (v rámci segmentu MSP) a současně firmy výrobní – nad 40 %. Tento průzkum trend potvrzuje.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405A9C">
                    <a:lumMod val="75000"/>
                  </a:srgbClr>
                </a:solidFill>
                <a:latin typeface="Arial" panose="020B0604020202020204" pitchFamily="34" charset="0"/>
              </a:rPr>
              <a:t>Řada těchto lídrů v automatizaci přitom není zatím producentem finálního produktu.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405A9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02030D1-674A-40DB-8CC1-675F5214D49C}"/>
              </a:ext>
            </a:extLst>
          </p:cNvPr>
          <p:cNvSpPr/>
          <p:nvPr/>
        </p:nvSpPr>
        <p:spPr>
          <a:xfrm>
            <a:off x="485774" y="5914201"/>
            <a:ext cx="11304588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T2. Nyní by nás zajímalo, kolik jste do uvedených oblastí investovali v minulém roce - vyjádřete prosím v Kč.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N=200/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/118/55/77/51/72 – výsledky za OSVČ je nutné vnímat jako indikativní kvůli nízké bázi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Nadpis 12">
            <a:extLst>
              <a:ext uri="{FF2B5EF4-FFF2-40B4-BE49-F238E27FC236}">
                <a16:creationId xmlns:a16="http://schemas.microsoft.com/office/drawing/2014/main" id="{3F71A06C-F651-442E-9F6F-EF8C9F76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7" y="403225"/>
            <a:ext cx="8764380" cy="674031"/>
          </a:xfrm>
        </p:spPr>
        <p:txBody>
          <a:bodyPr/>
          <a:lstStyle/>
          <a:p>
            <a:r>
              <a:rPr lang="cs-CZ" sz="2100" dirty="0"/>
              <a:t>Do automatizace produkce nejvíce investují firmy</a:t>
            </a:r>
            <a:br>
              <a:rPr lang="cs-CZ" sz="2100" dirty="0"/>
            </a:br>
            <a:r>
              <a:rPr lang="cs-CZ" sz="2100" dirty="0"/>
              <a:t>s 50-249 zaměstnanci.</a:t>
            </a: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7BA32BB8-2DAA-4267-B7D3-F631F871B81B}"/>
              </a:ext>
            </a:extLst>
          </p:cNvPr>
          <p:cNvGrpSpPr/>
          <p:nvPr/>
        </p:nvGrpSpPr>
        <p:grpSpPr>
          <a:xfrm>
            <a:off x="10487025" y="92424"/>
            <a:ext cx="1562100" cy="821975"/>
            <a:chOff x="7992336" y="-1018"/>
            <a:chExt cx="1044160" cy="549170"/>
          </a:xfrm>
        </p:grpSpPr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C22A8870-6BCA-4392-87C9-2E662D1DAF48}"/>
                </a:ext>
              </a:extLst>
            </p:cNvPr>
            <p:cNvSpPr/>
            <p:nvPr/>
          </p:nvSpPr>
          <p:spPr>
            <a:xfrm>
              <a:off x="7992336" y="-1018"/>
              <a:ext cx="1044160" cy="549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2" name="Picture 2" descr="http://www.aspectio.cz/Files/logoAMSP.jpg">
              <a:extLst>
                <a:ext uri="{FF2B5EF4-FFF2-40B4-BE49-F238E27FC236}">
                  <a16:creationId xmlns:a16="http://schemas.microsoft.com/office/drawing/2014/main" id="{78F96F5A-B56F-45C5-B01C-F9A2C854A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6770" y="38706"/>
              <a:ext cx="440856" cy="469722"/>
            </a:xfrm>
            <a:prstGeom prst="rect">
              <a:avLst/>
            </a:prstGeom>
            <a:noFill/>
          </p:spPr>
        </p:pic>
      </p:grp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38EADD8-91C4-49D3-823B-289BD24A2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437587"/>
              </p:ext>
            </p:extLst>
          </p:nvPr>
        </p:nvGraphicFramePr>
        <p:xfrm>
          <a:off x="7110775" y="1934435"/>
          <a:ext cx="3083952" cy="292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1" noProof="0" dirty="0">
                          <a:solidFill>
                            <a:srgbClr val="404040"/>
                          </a:solidFill>
                        </a:rPr>
                        <a:t>+</a:t>
                      </a:r>
                      <a:r>
                        <a:rPr lang="cs-CZ" sz="1100" b="0" noProof="0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cs-CZ" sz="1100" b="1" i="1" noProof="0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Alespoň 301 000 Kč</a:t>
                      </a:r>
                      <a:endParaRPr lang="cs-CZ" sz="11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281051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FFFFFF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Více než 5 000 000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100" u="none" strike="noStrike" dirty="0">
                          <a:effectLst/>
                        </a:rPr>
                        <a:t>1 000 001 - 5 000 000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301 000 – 1 000 000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993366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cs-CZ" sz="1100" u="none" strike="noStrike" dirty="0">
                          <a:effectLst/>
                        </a:rPr>
                        <a:t>Do 300 000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0, nic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  <a:tr h="390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noProof="0" dirty="0">
                          <a:solidFill>
                            <a:srgbClr val="7F7F7F"/>
                          </a:solidFill>
                          <a:sym typeface="Wingdings" panose="05000000000000000000" pitchFamily="2" charset="2"/>
                        </a:rPr>
                        <a:t></a:t>
                      </a:r>
                      <a:r>
                        <a:rPr lang="cs-CZ" sz="1100" b="0" noProof="0" dirty="0">
                          <a:solidFill>
                            <a:srgbClr val="1F497D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Nevím, bez odpovědi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76521"/>
                  </a:ext>
                </a:extLst>
              </a:tr>
            </a:tbl>
          </a:graphicData>
        </a:graphic>
      </p:graphicFrame>
      <p:graphicFrame>
        <p:nvGraphicFramePr>
          <p:cNvPr id="18" name="Tabulka 1">
            <a:extLst>
              <a:ext uri="{FF2B5EF4-FFF2-40B4-BE49-F238E27FC236}">
                <a16:creationId xmlns:a16="http://schemas.microsoft.com/office/drawing/2014/main" id="{2591B057-4F76-47D9-BF69-C036F160E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25671"/>
              </p:ext>
            </p:extLst>
          </p:nvPr>
        </p:nvGraphicFramePr>
        <p:xfrm>
          <a:off x="443350" y="2008591"/>
          <a:ext cx="6417299" cy="1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82517516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165923581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576689165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B4542C7A-5958-459B-9898-AFF17D675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78782"/>
              </p:ext>
            </p:extLst>
          </p:nvPr>
        </p:nvGraphicFramePr>
        <p:xfrm>
          <a:off x="443350" y="4748014"/>
          <a:ext cx="6417299" cy="512445"/>
        </p:xfrm>
        <a:graphic>
          <a:graphicData uri="http://schemas.openxmlformats.org/drawingml/2006/table">
            <a:tbl>
              <a:tblPr firstRow="1" bandRow="1"/>
              <a:tblGrid>
                <a:gridCol w="916757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54579554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</a:t>
                      </a:r>
                      <a:b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Firmy </a:t>
                      </a:r>
                      <a:b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50-249 zaměstnanců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Výroba, průmysl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F7E8D1C-B047-4F2D-A565-20712073568A}"/>
              </a:ext>
            </a:extLst>
          </p:cNvPr>
          <p:cNvCxnSpPr/>
          <p:nvPr/>
        </p:nvCxnSpPr>
        <p:spPr>
          <a:xfrm>
            <a:off x="1387373" y="1989548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5D7764F1-9F0E-4E08-A51C-C25A0F5BA0A1}"/>
              </a:ext>
            </a:extLst>
          </p:cNvPr>
          <p:cNvSpPr/>
          <p:nvPr/>
        </p:nvSpPr>
        <p:spPr>
          <a:xfrm>
            <a:off x="5210394" y="5348876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Obor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Přímá spojnice 13">
            <a:extLst>
              <a:ext uri="{FF2B5EF4-FFF2-40B4-BE49-F238E27FC236}">
                <a16:creationId xmlns:a16="http://schemas.microsoft.com/office/drawing/2014/main" id="{DF8EC859-3699-4E3F-935E-DBA498097B2C}"/>
              </a:ext>
            </a:extLst>
          </p:cNvPr>
          <p:cNvCxnSpPr/>
          <p:nvPr/>
        </p:nvCxnSpPr>
        <p:spPr>
          <a:xfrm>
            <a:off x="4166892" y="1989548"/>
            <a:ext cx="0" cy="349200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4">
            <a:extLst>
              <a:ext uri="{FF2B5EF4-FFF2-40B4-BE49-F238E27FC236}">
                <a16:creationId xmlns:a16="http://schemas.microsoft.com/office/drawing/2014/main" id="{F31EF101-3911-4A5D-A2D2-666C11D9C104}"/>
              </a:ext>
            </a:extLst>
          </p:cNvPr>
          <p:cNvSpPr/>
          <p:nvPr/>
        </p:nvSpPr>
        <p:spPr>
          <a:xfrm>
            <a:off x="2230842" y="5355994"/>
            <a:ext cx="10550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 subjektu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19A5DD3-DE02-4717-95E4-5C4F55C03367}"/>
              </a:ext>
            </a:extLst>
          </p:cNvPr>
          <p:cNvSpPr/>
          <p:nvPr/>
        </p:nvSpPr>
        <p:spPr>
          <a:xfrm>
            <a:off x="3463635" y="1862459"/>
            <a:ext cx="403189" cy="4031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CCABE26-8CF2-4241-B684-54A6AD53D568}"/>
              </a:ext>
            </a:extLst>
          </p:cNvPr>
          <p:cNvSpPr/>
          <p:nvPr/>
        </p:nvSpPr>
        <p:spPr>
          <a:xfrm>
            <a:off x="3466975" y="1937269"/>
            <a:ext cx="363886" cy="3241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E6D0F069-CE4C-4BC5-8788-3769DC973B66}"/>
              </a:ext>
            </a:extLst>
          </p:cNvPr>
          <p:cNvSpPr/>
          <p:nvPr/>
        </p:nvSpPr>
        <p:spPr>
          <a:xfrm>
            <a:off x="4412473" y="1931042"/>
            <a:ext cx="363886" cy="3241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512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71HMP7fNoYDxlK3KovN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36x1reOPPsKzs3Hbzff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71HMP7fNoYDxlK3Kov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36x1reOPPsKzs3Hbzff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PSOS - Classical Template - 16x9">
  <a:themeElements>
    <a:clrScheme name="Personnalisé 181">
      <a:dk1>
        <a:sysClr val="windowText" lastClr="000000"/>
      </a:dk1>
      <a:lt1>
        <a:sysClr val="window" lastClr="FFFFFF"/>
      </a:lt1>
      <a:dk2>
        <a:srgbClr val="009D9C"/>
      </a:dk2>
      <a:lt2>
        <a:srgbClr val="405A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PSOS - Classical Template - 16x9">
  <a:themeElements>
    <a:clrScheme name="Personnalisé 181">
      <a:dk1>
        <a:sysClr val="windowText" lastClr="000000"/>
      </a:dk1>
      <a:lt1>
        <a:sysClr val="window" lastClr="FFFFFF"/>
      </a:lt1>
      <a:dk2>
        <a:srgbClr val="009D9C"/>
      </a:dk2>
      <a:lt2>
        <a:srgbClr val="405A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15677</TotalTime>
  <Words>3613</Words>
  <Application>Microsoft Office PowerPoint</Application>
  <PresentationFormat>Širokoúhlá obrazovka</PresentationFormat>
  <Paragraphs>687</Paragraphs>
  <Slides>21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CE</vt:lpstr>
      <vt:lpstr>HelveticaNeueLT Std Lt Cn</vt:lpstr>
      <vt:lpstr>Wingdings</vt:lpstr>
      <vt:lpstr>IPSOS - Classical Template - 16x9</vt:lpstr>
      <vt:lpstr>1_IPSOS - Classical Template - 16x9</vt:lpstr>
      <vt:lpstr>Diapositive think-cell</vt:lpstr>
      <vt:lpstr>automatizace v malých a středních podnicích</vt:lpstr>
      <vt:lpstr>Výzkumné pozadí</vt:lpstr>
      <vt:lpstr>metodika</vt:lpstr>
      <vt:lpstr>Shrnutí výsledků</vt:lpstr>
      <vt:lpstr>HLAVNÍ ZÁVĚRY</vt:lpstr>
      <vt:lpstr>Výsledky  v detailu</vt:lpstr>
      <vt:lpstr>Z moderních technologií souvisejících s automatizacÍ podniky nejčastěji využívají internet věcí, chytré senzory nebo 3d tiskárny.</vt:lpstr>
      <vt:lpstr>Přibližně třetina podnikatelských subjektů investovala v posledních 12 měsících do automatizace produkce více než 300 000 Kč.</vt:lpstr>
      <vt:lpstr>Do automatizace produkce nejvíce investují firmy s 50-249 zaměstnanci.</vt:lpstr>
      <vt:lpstr>Do automatizace administrativních/finančních procesů investují taktéž hlavně firmy s 50-249 zaměstnanci.</vt:lpstr>
      <vt:lpstr>4 z 10 firem  využilo nebo plánuje využít pro technologické inovace dotaci. Nejvíce dotace využívají firmy s 50-249 zaměstnanci.</vt:lpstr>
      <vt:lpstr>Nejčastější bariérou pro využívání dotací je to, že podniky nedosahují parametrů nutných pro čerpání.</vt:lpstr>
      <vt:lpstr>Automatizace produkce je mírně větší ve výrobě a firmách s 50-249 zaměstnanci.</vt:lpstr>
      <vt:lpstr>Přibližně polovina subjektů plánuje automatizovat produkci.</vt:lpstr>
      <vt:lpstr>Firmy neplánující automatizaci/robotizaci často uvádí, že to v jejich typu podnikání není možné.</vt:lpstr>
      <vt:lpstr>Příklady konkrétních citací, proč není v plánu automatizace nebo robotizace v následujících pěti letech</vt:lpstr>
      <vt:lpstr>Počáteční náklady a rostoucí finance na tyto investice jsou největší bariérou v implementaci automatizace/robotizace.</vt:lpstr>
      <vt:lpstr>Nejdůležitějšími informačními zdroji jsou v oblasti automatizace a robotizace články na internetu, informace od obchodních partnerů  a webové stránky dodavatelů.</vt:lpstr>
      <vt:lpstr>Za největší přínos automatizace/robotizace považují podnikatelé vyšší produktivitu práce. Obzvlášť patrné je to ve výrobě.</vt:lpstr>
      <vt:lpstr>Struktura vzorku</vt:lpstr>
      <vt:lpstr>Struktura vzorku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nabídek / PROPOSAL TEMPLATE</dc:title>
  <dc:creator>Anna Mudrova</dc:creator>
  <cp:lastModifiedBy>Eva Svobodová</cp:lastModifiedBy>
  <cp:revision>567</cp:revision>
  <dcterms:created xsi:type="dcterms:W3CDTF">2019-07-04T10:58:50Z</dcterms:created>
  <dcterms:modified xsi:type="dcterms:W3CDTF">2022-05-03T10:06:28Z</dcterms:modified>
</cp:coreProperties>
</file>