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0"/>
  </p:notesMasterIdLst>
  <p:sldIdLst>
    <p:sldId id="259" r:id="rId2"/>
    <p:sldId id="316" r:id="rId3"/>
    <p:sldId id="317" r:id="rId4"/>
    <p:sldId id="338" r:id="rId5"/>
    <p:sldId id="357" r:id="rId6"/>
    <p:sldId id="358" r:id="rId7"/>
    <p:sldId id="359" r:id="rId8"/>
    <p:sldId id="295" r:id="rId9"/>
  </p:sldIdLst>
  <p:sldSz cx="14401800" cy="8280400"/>
  <p:notesSz cx="6797675" cy="987425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cs-CZ"/>
    </a:defPPr>
    <a:lvl1pPr marL="0" algn="l" defTabSz="129607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48035" algn="l" defTabSz="129607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296071" algn="l" defTabSz="129607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44106" algn="l" defTabSz="129607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592141" algn="l" defTabSz="129607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40176" algn="l" defTabSz="129607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888212" algn="l" defTabSz="129607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36247" algn="l" defTabSz="129607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184282" algn="l" defTabSz="1296071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šablony - titulky" id="{243DDCEB-F9FA-4155-83D6-B42B4AB46645}">
          <p14:sldIdLst>
            <p14:sldId id="259"/>
          </p14:sldIdLst>
        </p14:section>
        <p14:section name="šablony - předělovky" id="{CB1B23F7-D292-415D-8BFC-45341898AC16}">
          <p14:sldIdLst/>
        </p14:section>
        <p14:section name="šablony - stránky" id="{56172368-D64F-4BDD-8C9C-F7583A97F8A0}">
          <p14:sldIdLst>
            <p14:sldId id="316"/>
            <p14:sldId id="317"/>
            <p14:sldId id="338"/>
            <p14:sldId id="357"/>
            <p14:sldId id="358"/>
            <p14:sldId id="359"/>
            <p14:sldId id="295"/>
          </p14:sldIdLst>
        </p14:section>
        <p14:section name="prezentace" id="{81DFF2CA-EDFF-405E-B083-1287A8905449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4786"/>
    <a:srgbClr val="A2A9C8"/>
    <a:srgbClr val="082F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6" autoAdjust="0"/>
    <p:restoredTop sz="94660"/>
  </p:normalViewPr>
  <p:slideViewPr>
    <p:cSldViewPr>
      <p:cViewPr>
        <p:scale>
          <a:sx n="50" d="100"/>
          <a:sy n="50" d="100"/>
        </p:scale>
        <p:origin x="-912" y="-1020"/>
      </p:cViewPr>
      <p:guideLst>
        <p:guide orient="horz" pos="2608"/>
        <p:guide pos="45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37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37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887F4-7860-42B5-B6DF-4046621B9113}" type="datetimeFigureOut">
              <a:rPr lang="cs-CZ" smtClean="0"/>
              <a:t>2.2.2016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76213" y="738188"/>
            <a:ext cx="644525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2" y="9378826"/>
            <a:ext cx="2945659" cy="4937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5" y="9378826"/>
            <a:ext cx="2945659" cy="4937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6F98A-03FE-4A70-A050-F371A0B27D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7707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80135" y="2572292"/>
            <a:ext cx="12241530" cy="1774919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160270" y="4692227"/>
            <a:ext cx="10081260" cy="211610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96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44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92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4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88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36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8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281CC-93F3-4D76-A253-D9892BCF22F5}" type="datetime1">
              <a:rPr lang="cs-CZ" smtClean="0"/>
              <a:t>2.2.2016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374D0-82DC-4E43-98A4-C261EEA3FA57}" type="datetime1">
              <a:rPr lang="cs-CZ" smtClean="0"/>
              <a:t>2.2.2016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0729292" y="7668592"/>
            <a:ext cx="3360420" cy="440855"/>
          </a:xfrm>
        </p:spPr>
        <p:txBody>
          <a:bodyPr/>
          <a:lstStyle>
            <a:lvl1pPr>
              <a:defRPr sz="2000" b="1">
                <a:solidFill>
                  <a:srgbClr val="084786"/>
                </a:solidFill>
              </a:defRPr>
            </a:lvl1pPr>
          </a:lstStyle>
          <a:p>
            <a:fld id="{AC57A5DF-1266-40EA-9282-1E66B9DE06C0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37643" y="5320925"/>
            <a:ext cx="12241530" cy="1644579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37643" y="3509587"/>
            <a:ext cx="12241530" cy="1811337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8035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29607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441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921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4017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882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3624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842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5FF2E-129D-441B-BC45-8AA21BFD7710}" type="datetime1">
              <a:rPr lang="cs-CZ" smtClean="0"/>
              <a:t>2.2.2016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20090" y="1932094"/>
            <a:ext cx="6360795" cy="5464681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7320915" y="1932094"/>
            <a:ext cx="6360795" cy="5464681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EA17-6B3F-4907-8243-0671260511FE}" type="datetime1">
              <a:rPr lang="cs-CZ" smtClean="0"/>
              <a:t>2.2.2016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0090" y="1853507"/>
            <a:ext cx="6363296" cy="772453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8035" indent="0">
              <a:buNone/>
              <a:defRPr sz="2800" b="1"/>
            </a:lvl2pPr>
            <a:lvl3pPr marL="1296071" indent="0">
              <a:buNone/>
              <a:defRPr sz="2600" b="1"/>
            </a:lvl3pPr>
            <a:lvl4pPr marL="1944106" indent="0">
              <a:buNone/>
              <a:defRPr sz="2300" b="1"/>
            </a:lvl4pPr>
            <a:lvl5pPr marL="2592141" indent="0">
              <a:buNone/>
              <a:defRPr sz="2300" b="1"/>
            </a:lvl5pPr>
            <a:lvl6pPr marL="3240176" indent="0">
              <a:buNone/>
              <a:defRPr sz="2300" b="1"/>
            </a:lvl6pPr>
            <a:lvl7pPr marL="3888212" indent="0">
              <a:buNone/>
              <a:defRPr sz="2300" b="1"/>
            </a:lvl7pPr>
            <a:lvl8pPr marL="4536247" indent="0">
              <a:buNone/>
              <a:defRPr sz="2300" b="1"/>
            </a:lvl8pPr>
            <a:lvl9pPr marL="5184282" indent="0">
              <a:buNone/>
              <a:defRPr sz="23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720090" y="2625960"/>
            <a:ext cx="6363296" cy="477081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7315915" y="1853507"/>
            <a:ext cx="6365796" cy="772453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8035" indent="0">
              <a:buNone/>
              <a:defRPr sz="2800" b="1"/>
            </a:lvl2pPr>
            <a:lvl3pPr marL="1296071" indent="0">
              <a:buNone/>
              <a:defRPr sz="2600" b="1"/>
            </a:lvl3pPr>
            <a:lvl4pPr marL="1944106" indent="0">
              <a:buNone/>
              <a:defRPr sz="2300" b="1"/>
            </a:lvl4pPr>
            <a:lvl5pPr marL="2592141" indent="0">
              <a:buNone/>
              <a:defRPr sz="2300" b="1"/>
            </a:lvl5pPr>
            <a:lvl6pPr marL="3240176" indent="0">
              <a:buNone/>
              <a:defRPr sz="2300" b="1"/>
            </a:lvl6pPr>
            <a:lvl7pPr marL="3888212" indent="0">
              <a:buNone/>
              <a:defRPr sz="2300" b="1"/>
            </a:lvl7pPr>
            <a:lvl8pPr marL="4536247" indent="0">
              <a:buNone/>
              <a:defRPr sz="2300" b="1"/>
            </a:lvl8pPr>
            <a:lvl9pPr marL="5184282" indent="0">
              <a:buNone/>
              <a:defRPr sz="23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7315915" y="2625960"/>
            <a:ext cx="6365796" cy="477081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DDB6A-5405-4084-9A11-A7CDBCC94DF4}" type="datetime1">
              <a:rPr lang="cs-CZ" smtClean="0"/>
              <a:t>2.2.2016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C3E4-CE26-4E6B-AD9D-6BF67D555D68}" type="datetime1">
              <a:rPr lang="cs-CZ" smtClean="0"/>
              <a:t>2.2.2016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47221-5F9F-49B9-BC68-2440CE400149}" type="datetime1">
              <a:rPr lang="cs-CZ" smtClean="0"/>
              <a:t>2.2.2016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91" y="329682"/>
            <a:ext cx="4738093" cy="1403068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630704" y="329683"/>
            <a:ext cx="8051006" cy="7067092"/>
          </a:xfrm>
        </p:spPr>
        <p:txBody>
          <a:bodyPr/>
          <a:lstStyle>
            <a:lvl1pPr>
              <a:defRPr sz="45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20091" y="1732751"/>
            <a:ext cx="4738093" cy="5664024"/>
          </a:xfrm>
        </p:spPr>
        <p:txBody>
          <a:bodyPr/>
          <a:lstStyle>
            <a:lvl1pPr marL="0" indent="0">
              <a:buNone/>
              <a:defRPr sz="2000"/>
            </a:lvl1pPr>
            <a:lvl2pPr marL="648035" indent="0">
              <a:buNone/>
              <a:defRPr sz="1700"/>
            </a:lvl2pPr>
            <a:lvl3pPr marL="1296071" indent="0">
              <a:buNone/>
              <a:defRPr sz="1400"/>
            </a:lvl3pPr>
            <a:lvl4pPr marL="1944106" indent="0">
              <a:buNone/>
              <a:defRPr sz="1300"/>
            </a:lvl4pPr>
            <a:lvl5pPr marL="2592141" indent="0">
              <a:buNone/>
              <a:defRPr sz="1300"/>
            </a:lvl5pPr>
            <a:lvl6pPr marL="3240176" indent="0">
              <a:buNone/>
              <a:defRPr sz="1300"/>
            </a:lvl6pPr>
            <a:lvl7pPr marL="3888212" indent="0">
              <a:buNone/>
              <a:defRPr sz="1300"/>
            </a:lvl7pPr>
            <a:lvl8pPr marL="4536247" indent="0">
              <a:buNone/>
              <a:defRPr sz="1300"/>
            </a:lvl8pPr>
            <a:lvl9pPr marL="5184282" indent="0">
              <a:buNone/>
              <a:defRPr sz="1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7C0D7-83C9-4CB2-B9B2-7F70E054C0C0}" type="datetime1">
              <a:rPr lang="cs-CZ" smtClean="0"/>
              <a:t>2.2.2016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22854" y="5796280"/>
            <a:ext cx="8641080" cy="684284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822854" y="739869"/>
            <a:ext cx="8641080" cy="4968240"/>
          </a:xfrm>
        </p:spPr>
        <p:txBody>
          <a:bodyPr/>
          <a:lstStyle>
            <a:lvl1pPr marL="0" indent="0">
              <a:buNone/>
              <a:defRPr sz="4500"/>
            </a:lvl1pPr>
            <a:lvl2pPr marL="648035" indent="0">
              <a:buNone/>
              <a:defRPr sz="4000"/>
            </a:lvl2pPr>
            <a:lvl3pPr marL="1296071" indent="0">
              <a:buNone/>
              <a:defRPr sz="3400"/>
            </a:lvl3pPr>
            <a:lvl4pPr marL="1944106" indent="0">
              <a:buNone/>
              <a:defRPr sz="2800"/>
            </a:lvl4pPr>
            <a:lvl5pPr marL="2592141" indent="0">
              <a:buNone/>
              <a:defRPr sz="2800"/>
            </a:lvl5pPr>
            <a:lvl6pPr marL="3240176" indent="0">
              <a:buNone/>
              <a:defRPr sz="2800"/>
            </a:lvl6pPr>
            <a:lvl7pPr marL="3888212" indent="0">
              <a:buNone/>
              <a:defRPr sz="2800"/>
            </a:lvl7pPr>
            <a:lvl8pPr marL="4536247" indent="0">
              <a:buNone/>
              <a:defRPr sz="2800"/>
            </a:lvl8pPr>
            <a:lvl9pPr marL="5184282" indent="0">
              <a:buNone/>
              <a:defRPr sz="28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822854" y="6480564"/>
            <a:ext cx="8641080" cy="971796"/>
          </a:xfrm>
        </p:spPr>
        <p:txBody>
          <a:bodyPr/>
          <a:lstStyle>
            <a:lvl1pPr marL="0" indent="0">
              <a:buNone/>
              <a:defRPr sz="2000"/>
            </a:lvl1pPr>
            <a:lvl2pPr marL="648035" indent="0">
              <a:buNone/>
              <a:defRPr sz="1700"/>
            </a:lvl2pPr>
            <a:lvl3pPr marL="1296071" indent="0">
              <a:buNone/>
              <a:defRPr sz="1400"/>
            </a:lvl3pPr>
            <a:lvl4pPr marL="1944106" indent="0">
              <a:buNone/>
              <a:defRPr sz="1300"/>
            </a:lvl4pPr>
            <a:lvl5pPr marL="2592141" indent="0">
              <a:buNone/>
              <a:defRPr sz="1300"/>
            </a:lvl5pPr>
            <a:lvl6pPr marL="3240176" indent="0">
              <a:buNone/>
              <a:defRPr sz="1300"/>
            </a:lvl6pPr>
            <a:lvl7pPr marL="3888212" indent="0">
              <a:buNone/>
              <a:defRPr sz="1300"/>
            </a:lvl7pPr>
            <a:lvl8pPr marL="4536247" indent="0">
              <a:buNone/>
              <a:defRPr sz="1300"/>
            </a:lvl8pPr>
            <a:lvl9pPr marL="5184282" indent="0">
              <a:buNone/>
              <a:defRPr sz="13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C1686-E917-4983-880F-008D3181E97B}" type="datetime1">
              <a:rPr lang="cs-CZ" smtClean="0"/>
              <a:t>2.2.2016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D6969-F39B-4A9C-8609-DCC9CA53F3BA}" type="datetime1">
              <a:rPr lang="cs-CZ" smtClean="0"/>
              <a:t>2.2.2016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10441305" y="331600"/>
            <a:ext cx="3240405" cy="706517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720090" y="331600"/>
            <a:ext cx="9481185" cy="706517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7E3A8-C294-4125-989B-E0ADC06D1D54}" type="datetime1">
              <a:rPr lang="cs-CZ" smtClean="0"/>
              <a:t>2.2.2016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720090" y="331600"/>
            <a:ext cx="12961620" cy="1380067"/>
          </a:xfrm>
          <a:prstGeom prst="rect">
            <a:avLst/>
          </a:prstGeom>
        </p:spPr>
        <p:txBody>
          <a:bodyPr vert="horz" lIns="129607" tIns="64804" rIns="129607" bIns="64804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0090" y="1932094"/>
            <a:ext cx="12961620" cy="5464681"/>
          </a:xfrm>
          <a:prstGeom prst="rect">
            <a:avLst/>
          </a:prstGeom>
        </p:spPr>
        <p:txBody>
          <a:bodyPr vert="horz" lIns="129607" tIns="64804" rIns="129607" bIns="64804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720090" y="7674704"/>
            <a:ext cx="3360420" cy="440855"/>
          </a:xfrm>
          <a:prstGeom prst="rect">
            <a:avLst/>
          </a:prstGeom>
        </p:spPr>
        <p:txBody>
          <a:bodyPr vert="horz" lIns="129607" tIns="64804" rIns="129607" bIns="64804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3F09F-2C52-4C93-8891-7D9FD843A404}" type="datetime1">
              <a:rPr lang="cs-CZ" smtClean="0"/>
              <a:t>2.2.2016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920615" y="7674704"/>
            <a:ext cx="4560570" cy="440855"/>
          </a:xfrm>
          <a:prstGeom prst="rect">
            <a:avLst/>
          </a:prstGeom>
        </p:spPr>
        <p:txBody>
          <a:bodyPr vert="horz" lIns="129607" tIns="64804" rIns="129607" bIns="64804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321290" y="7674704"/>
            <a:ext cx="3360420" cy="440855"/>
          </a:xfrm>
          <a:prstGeom prst="rect">
            <a:avLst/>
          </a:prstGeom>
        </p:spPr>
        <p:txBody>
          <a:bodyPr vert="horz" lIns="129607" tIns="64804" rIns="129607" bIns="64804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 ftr="0" dt="0"/>
  <p:txStyles>
    <p:titleStyle>
      <a:lvl1pPr algn="ctr" defTabSz="1296071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6026" indent="-486026" algn="l" defTabSz="1296071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53057" indent="-405022" algn="l" defTabSz="1296071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0088" indent="-324018" algn="l" defTabSz="1296071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68123" indent="-324018" algn="l" defTabSz="129607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16159" indent="-324018" algn="l" defTabSz="1296071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94" indent="-324018" algn="l" defTabSz="129607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12229" indent="-324018" algn="l" defTabSz="129607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60265" indent="-324018" algn="l" defTabSz="129607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08300" indent="-324018" algn="l" defTabSz="129607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9607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8035" algn="l" defTabSz="129607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96071" algn="l" defTabSz="129607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44106" algn="l" defTabSz="129607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592141" algn="l" defTabSz="129607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40176" algn="l" defTabSz="129607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88212" algn="l" defTabSz="129607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36247" algn="l" defTabSz="129607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84282" algn="l" defTabSz="129607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prochazka@egap.cz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7200" b="1" dirty="0">
                <a:solidFill>
                  <a:srgbClr val="084786"/>
                </a:solidFill>
                <a:latin typeface="Calibri" pitchFamily="34" charset="0"/>
              </a:rPr>
              <a:t>Pojišťování exportu do Íránu</a:t>
            </a:r>
            <a:endParaRPr lang="en-US" sz="7200" b="1" dirty="0">
              <a:solidFill>
                <a:srgbClr val="084786"/>
              </a:solidFill>
              <a:latin typeface="Calibri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160340" y="4428232"/>
            <a:ext cx="10081260" cy="2116102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chemeClr val="tx1"/>
                </a:solidFill>
              </a:rPr>
              <a:t>Olga Zahradníčková</a:t>
            </a:r>
          </a:p>
          <a:p>
            <a:r>
              <a:rPr lang="cs-CZ" sz="3600" dirty="0">
                <a:solidFill>
                  <a:schemeClr val="tx1"/>
                </a:solidFill>
              </a:rPr>
              <a:t>3. 2. 2016 </a:t>
            </a:r>
          </a:p>
        </p:txBody>
      </p:sp>
    </p:spTree>
    <p:extLst>
      <p:ext uri="{BB962C8B-B14F-4D97-AF65-F5344CB8AC3E}">
        <p14:creationId xmlns:p14="http://schemas.microsoft.com/office/powerpoint/2010/main" val="215952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64196" y="2051967"/>
            <a:ext cx="9937104" cy="1944217"/>
          </a:xfrm>
        </p:spPr>
        <p:txBody>
          <a:bodyPr/>
          <a:lstStyle/>
          <a:p>
            <a:pPr marL="486000" lvl="2">
              <a:spcBef>
                <a:spcPts val="672"/>
              </a:spcBef>
              <a:spcAft>
                <a:spcPts val="0"/>
              </a:spcAft>
            </a:pPr>
            <a:r>
              <a:rPr lang="cs-CZ" sz="2800" b="1" dirty="0">
                <a:solidFill>
                  <a:srgbClr val="084786"/>
                </a:solidFill>
              </a:rPr>
              <a:t>Pomáhá českému exportu od roku 1992</a:t>
            </a:r>
          </a:p>
          <a:p>
            <a:pPr marL="486000" lvl="2">
              <a:spcBef>
                <a:spcPts val="672"/>
              </a:spcBef>
              <a:spcAft>
                <a:spcPts val="0"/>
              </a:spcAft>
            </a:pPr>
            <a:r>
              <a:rPr lang="cs-CZ" sz="2800" b="1" dirty="0" smtClean="0">
                <a:solidFill>
                  <a:srgbClr val="084786"/>
                </a:solidFill>
              </a:rPr>
              <a:t>Státní exportní pojišťovna</a:t>
            </a:r>
          </a:p>
          <a:p>
            <a:pPr marL="486000" lvl="2">
              <a:spcBef>
                <a:spcPts val="672"/>
              </a:spcBef>
              <a:spcAft>
                <a:spcPts val="0"/>
              </a:spcAft>
            </a:pPr>
            <a:r>
              <a:rPr lang="cs-CZ" sz="2800" b="1" dirty="0" smtClean="0">
                <a:solidFill>
                  <a:srgbClr val="084786"/>
                </a:solidFill>
              </a:rPr>
              <a:t>Pojištěný </a:t>
            </a:r>
            <a:r>
              <a:rPr lang="cs-CZ" sz="2800" b="1" dirty="0">
                <a:solidFill>
                  <a:srgbClr val="084786"/>
                </a:solidFill>
              </a:rPr>
              <a:t>export za  </a:t>
            </a:r>
            <a:r>
              <a:rPr lang="cs-CZ" sz="2800" b="1" dirty="0">
                <a:solidFill>
                  <a:srgbClr val="FF0000"/>
                </a:solidFill>
              </a:rPr>
              <a:t>720 mld. Kč  do více než stovky zemí</a:t>
            </a:r>
          </a:p>
          <a:p>
            <a:endParaRPr lang="cs-CZ" dirty="0"/>
          </a:p>
        </p:txBody>
      </p:sp>
      <p:sp>
        <p:nvSpPr>
          <p:cNvPr id="7" name="Nadpis 3"/>
          <p:cNvSpPr txBox="1">
            <a:spLocks/>
          </p:cNvSpPr>
          <p:nvPr/>
        </p:nvSpPr>
        <p:spPr>
          <a:xfrm>
            <a:off x="864196" y="683814"/>
            <a:ext cx="12961620" cy="1368153"/>
          </a:xfrm>
          <a:prstGeom prst="rect">
            <a:avLst/>
          </a:prstGeom>
        </p:spPr>
        <p:txBody>
          <a:bodyPr vert="horz" lIns="129607" tIns="64804" rIns="129607" bIns="64804" rtlCol="0" anchor="ctr">
            <a:normAutofit/>
          </a:bodyPr>
          <a:lstStyle>
            <a:lvl1pPr algn="ctr" defTabSz="1296071" rtl="0" eaLnBrk="1" latinLnBrk="0" hangingPunct="1">
              <a:spcBef>
                <a:spcPct val="0"/>
              </a:spcBef>
              <a:buNone/>
              <a:defRPr sz="6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6600" b="1" dirty="0">
              <a:solidFill>
                <a:srgbClr val="084786"/>
              </a:solidFill>
            </a:endParaRPr>
          </a:p>
        </p:txBody>
      </p:sp>
      <p:sp>
        <p:nvSpPr>
          <p:cNvPr id="9" name="Nadpis 3"/>
          <p:cNvSpPr txBox="1">
            <a:spLocks/>
          </p:cNvSpPr>
          <p:nvPr/>
        </p:nvSpPr>
        <p:spPr>
          <a:xfrm>
            <a:off x="846252" y="899840"/>
            <a:ext cx="12961620" cy="1368153"/>
          </a:xfrm>
          <a:prstGeom prst="rect">
            <a:avLst/>
          </a:prstGeom>
        </p:spPr>
        <p:txBody>
          <a:bodyPr vert="horz" lIns="129607" tIns="64804" rIns="129607" bIns="64804" rtlCol="0" anchor="ctr">
            <a:normAutofit/>
          </a:bodyPr>
          <a:lstStyle>
            <a:lvl1pPr algn="ctr" defTabSz="1296071" rtl="0" eaLnBrk="1" latinLnBrk="0" hangingPunct="1">
              <a:spcBef>
                <a:spcPct val="0"/>
              </a:spcBef>
              <a:buNone/>
              <a:defRPr sz="6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6600" b="1" dirty="0">
                <a:solidFill>
                  <a:srgbClr val="084786"/>
                </a:solidFill>
              </a:rPr>
              <a:t>Partner českého exportu</a:t>
            </a:r>
            <a:endParaRPr lang="en-US" sz="6600" b="1" dirty="0">
              <a:solidFill>
                <a:srgbClr val="084786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80" y="4284616"/>
            <a:ext cx="670995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987" y="4299446"/>
            <a:ext cx="5837062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2498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sz="2800" dirty="0" smtClean="0"/>
          </a:p>
          <a:p>
            <a:pPr marL="342900" indent="-342900" algn="just">
              <a:defRPr/>
            </a:pP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284" y="2099922"/>
            <a:ext cx="11593288" cy="6180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Nadpis 3"/>
          <p:cNvSpPr txBox="1">
            <a:spLocks/>
          </p:cNvSpPr>
          <p:nvPr/>
        </p:nvSpPr>
        <p:spPr>
          <a:xfrm>
            <a:off x="846252" y="899840"/>
            <a:ext cx="12961620" cy="1368153"/>
          </a:xfrm>
          <a:prstGeom prst="rect">
            <a:avLst/>
          </a:prstGeom>
        </p:spPr>
        <p:txBody>
          <a:bodyPr vert="horz" lIns="129607" tIns="64804" rIns="129607" bIns="64804" rtlCol="0" anchor="ctr">
            <a:normAutofit/>
          </a:bodyPr>
          <a:lstStyle>
            <a:lvl1pPr algn="ctr" defTabSz="1296071" rtl="0" eaLnBrk="1" latinLnBrk="0" hangingPunct="1">
              <a:spcBef>
                <a:spcPct val="0"/>
              </a:spcBef>
              <a:buNone/>
              <a:defRPr sz="6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6600" b="1" dirty="0" smtClean="0">
                <a:solidFill>
                  <a:srgbClr val="084786"/>
                </a:solidFill>
              </a:rPr>
              <a:t>Projekty za 720 mld. Kč</a:t>
            </a:r>
            <a:endParaRPr lang="en-US" sz="6600" b="1" dirty="0">
              <a:solidFill>
                <a:srgbClr val="084786"/>
              </a:solidFill>
            </a:endParaRPr>
          </a:p>
        </p:txBody>
      </p:sp>
      <p:sp>
        <p:nvSpPr>
          <p:cNvPr id="12" name="Zástupný symbol pro číslo snímku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979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3"/>
          <p:cNvSpPr txBox="1">
            <a:spLocks/>
          </p:cNvSpPr>
          <p:nvPr/>
        </p:nvSpPr>
        <p:spPr>
          <a:xfrm>
            <a:off x="846252" y="899840"/>
            <a:ext cx="12961620" cy="1368153"/>
          </a:xfrm>
          <a:prstGeom prst="rect">
            <a:avLst/>
          </a:prstGeom>
        </p:spPr>
        <p:txBody>
          <a:bodyPr vert="horz" lIns="129607" tIns="64804" rIns="129607" bIns="64804" rtlCol="0" anchor="ctr">
            <a:normAutofit/>
          </a:bodyPr>
          <a:lstStyle>
            <a:lvl1pPr algn="ctr" defTabSz="1296071" rtl="0" eaLnBrk="1" latinLnBrk="0" hangingPunct="1">
              <a:spcBef>
                <a:spcPct val="0"/>
              </a:spcBef>
              <a:buNone/>
              <a:defRPr sz="6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6600" b="1" dirty="0" smtClean="0">
                <a:solidFill>
                  <a:srgbClr val="084786"/>
                </a:solidFill>
              </a:rPr>
              <a:t>EGAP a Írán 1995 - 2010</a:t>
            </a:r>
            <a:endParaRPr lang="en-US" sz="6600" b="1" dirty="0">
              <a:solidFill>
                <a:srgbClr val="084786"/>
              </a:solidFill>
            </a:endParaRPr>
          </a:p>
        </p:txBody>
      </p:sp>
      <p:sp>
        <p:nvSpPr>
          <p:cNvPr id="10" name="Zástupný symbol pro obsah 9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cs-CZ" sz="4800" dirty="0" smtClean="0">
              <a:solidFill>
                <a:schemeClr val="tx2"/>
              </a:solidFill>
            </a:endParaRPr>
          </a:p>
          <a:p>
            <a:r>
              <a:rPr lang="cs-CZ" b="1" dirty="0" smtClean="0">
                <a:solidFill>
                  <a:schemeClr val="tx2"/>
                </a:solidFill>
              </a:rPr>
              <a:t>Cukrovary </a:t>
            </a:r>
            <a:r>
              <a:rPr lang="es-ES" b="1" dirty="0" err="1">
                <a:solidFill>
                  <a:schemeClr val="tx2"/>
                </a:solidFill>
              </a:rPr>
              <a:t>Khoozestán</a:t>
            </a:r>
            <a:endParaRPr lang="cs-CZ" b="1" dirty="0">
              <a:solidFill>
                <a:schemeClr val="tx2"/>
              </a:solidFill>
            </a:endParaRPr>
          </a:p>
          <a:p>
            <a:r>
              <a:rPr lang="cs-CZ" b="1" dirty="0">
                <a:solidFill>
                  <a:schemeClr val="tx2"/>
                </a:solidFill>
              </a:rPr>
              <a:t>Elektrárna TE </a:t>
            </a:r>
            <a:r>
              <a:rPr lang="cs-CZ" b="1" dirty="0" err="1">
                <a:solidFill>
                  <a:schemeClr val="tx2"/>
                </a:solidFill>
              </a:rPr>
              <a:t>Iran</a:t>
            </a:r>
            <a:r>
              <a:rPr lang="cs-CZ" b="1" dirty="0">
                <a:solidFill>
                  <a:schemeClr val="tx2"/>
                </a:solidFill>
              </a:rPr>
              <a:t> </a:t>
            </a:r>
            <a:r>
              <a:rPr lang="cs-CZ" b="1" dirty="0" err="1">
                <a:solidFill>
                  <a:schemeClr val="tx2"/>
                </a:solidFill>
              </a:rPr>
              <a:t>Shahr</a:t>
            </a:r>
            <a:endParaRPr lang="cs-CZ" b="1" dirty="0">
              <a:solidFill>
                <a:schemeClr val="tx2"/>
              </a:solidFill>
            </a:endParaRPr>
          </a:p>
          <a:p>
            <a:r>
              <a:rPr lang="cs-CZ" b="1" dirty="0">
                <a:solidFill>
                  <a:schemeClr val="tx2"/>
                </a:solidFill>
              </a:rPr>
              <a:t>Cementárna </a:t>
            </a:r>
            <a:r>
              <a:rPr lang="cs-CZ" b="1" dirty="0" err="1">
                <a:solidFill>
                  <a:schemeClr val="tx2"/>
                </a:solidFill>
              </a:rPr>
              <a:t>Shahr</a:t>
            </a:r>
            <a:r>
              <a:rPr lang="cs-CZ" b="1" dirty="0">
                <a:solidFill>
                  <a:schemeClr val="tx2"/>
                </a:solidFill>
              </a:rPr>
              <a:t>-E-Kord</a:t>
            </a:r>
          </a:p>
          <a:p>
            <a:r>
              <a:rPr lang="cs-CZ" b="1" dirty="0">
                <a:solidFill>
                  <a:schemeClr val="tx2"/>
                </a:solidFill>
              </a:rPr>
              <a:t>Kolejnice</a:t>
            </a:r>
          </a:p>
          <a:p>
            <a:r>
              <a:rPr lang="cs-CZ" b="1" dirty="0">
                <a:solidFill>
                  <a:schemeClr val="tx2"/>
                </a:solidFill>
              </a:rPr>
              <a:t>Průmyslové armatury</a:t>
            </a:r>
          </a:p>
          <a:p>
            <a:r>
              <a:rPr lang="cs-CZ" b="1" dirty="0">
                <a:solidFill>
                  <a:schemeClr val="tx2"/>
                </a:solidFill>
              </a:rPr>
              <a:t>Čistička odpadních vod</a:t>
            </a:r>
          </a:p>
          <a:p>
            <a:r>
              <a:rPr lang="cs-CZ" b="1" dirty="0">
                <a:solidFill>
                  <a:schemeClr val="tx2"/>
                </a:solidFill>
              </a:rPr>
              <a:t>Obráběcí stroje, brousící linky</a:t>
            </a:r>
          </a:p>
          <a:p>
            <a:r>
              <a:rPr lang="cs-CZ" b="1" dirty="0">
                <a:solidFill>
                  <a:schemeClr val="tx2"/>
                </a:solidFill>
              </a:rPr>
              <a:t>Parní turbogenerátory, </a:t>
            </a:r>
            <a:r>
              <a:rPr lang="cs-CZ" b="1" dirty="0" err="1">
                <a:solidFill>
                  <a:schemeClr val="tx2"/>
                </a:solidFill>
              </a:rPr>
              <a:t>dieselgenerátory</a:t>
            </a:r>
            <a:endParaRPr lang="cs-CZ" b="1" dirty="0">
              <a:solidFill>
                <a:schemeClr val="tx2"/>
              </a:solidFill>
            </a:endParaRPr>
          </a:p>
          <a:p>
            <a:r>
              <a:rPr lang="cs-CZ" b="1" dirty="0">
                <a:solidFill>
                  <a:schemeClr val="tx2"/>
                </a:solidFill>
              </a:rPr>
              <a:t>Kovací lisy</a:t>
            </a:r>
          </a:p>
          <a:p>
            <a:r>
              <a:rPr lang="cs-CZ" b="1" dirty="0">
                <a:solidFill>
                  <a:schemeClr val="tx2"/>
                </a:solidFill>
              </a:rPr>
              <a:t>Mlýnské stroje, textilní stroje, léčiva …</a:t>
            </a:r>
          </a:p>
          <a:p>
            <a:endParaRPr lang="cs-CZ" dirty="0"/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666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3"/>
          <p:cNvSpPr txBox="1">
            <a:spLocks/>
          </p:cNvSpPr>
          <p:nvPr/>
        </p:nvSpPr>
        <p:spPr>
          <a:xfrm>
            <a:off x="846252" y="899840"/>
            <a:ext cx="12961620" cy="1368153"/>
          </a:xfrm>
          <a:prstGeom prst="rect">
            <a:avLst/>
          </a:prstGeom>
        </p:spPr>
        <p:txBody>
          <a:bodyPr vert="horz" lIns="129607" tIns="64804" rIns="129607" bIns="64804" rtlCol="0" anchor="ctr">
            <a:normAutofit/>
          </a:bodyPr>
          <a:lstStyle>
            <a:lvl1pPr algn="ctr" defTabSz="1296071" rtl="0" eaLnBrk="1" latinLnBrk="0" hangingPunct="1">
              <a:spcBef>
                <a:spcPct val="0"/>
              </a:spcBef>
              <a:buNone/>
              <a:defRPr sz="6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6600" b="1" dirty="0" smtClean="0">
                <a:solidFill>
                  <a:srgbClr val="084786"/>
                </a:solidFill>
              </a:rPr>
              <a:t>1995 – 2010: 15 mld. Kč</a:t>
            </a:r>
            <a:endParaRPr lang="en-US" sz="6600" b="1" dirty="0">
              <a:solidFill>
                <a:srgbClr val="084786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484" y="1403896"/>
            <a:ext cx="720080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443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3"/>
          <p:cNvSpPr txBox="1">
            <a:spLocks/>
          </p:cNvSpPr>
          <p:nvPr/>
        </p:nvSpPr>
        <p:spPr>
          <a:xfrm>
            <a:off x="846252" y="899840"/>
            <a:ext cx="12961620" cy="1368153"/>
          </a:xfrm>
          <a:prstGeom prst="rect">
            <a:avLst/>
          </a:prstGeom>
        </p:spPr>
        <p:txBody>
          <a:bodyPr vert="horz" lIns="129607" tIns="64804" rIns="129607" bIns="64804" rtlCol="0" anchor="ctr">
            <a:normAutofit/>
          </a:bodyPr>
          <a:lstStyle>
            <a:lvl1pPr algn="ctr" defTabSz="1296071" rtl="0" eaLnBrk="1" latinLnBrk="0" hangingPunct="1">
              <a:spcBef>
                <a:spcPct val="0"/>
              </a:spcBef>
              <a:buNone/>
              <a:defRPr sz="6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6600" b="1" dirty="0" smtClean="0">
                <a:solidFill>
                  <a:srgbClr val="084786"/>
                </a:solidFill>
              </a:rPr>
              <a:t>Írán – aktuální situace</a:t>
            </a:r>
            <a:endParaRPr lang="en-US" sz="6600" b="1" dirty="0">
              <a:solidFill>
                <a:srgbClr val="084786"/>
              </a:solidFill>
            </a:endParaRPr>
          </a:p>
        </p:txBody>
      </p:sp>
      <p:sp>
        <p:nvSpPr>
          <p:cNvPr id="10" name="Zástupný symbol pro obsah 9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cs-CZ" sz="4800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3900" b="1" dirty="0">
                <a:solidFill>
                  <a:schemeClr val="tx2"/>
                </a:solidFill>
              </a:rPr>
              <a:t>Kategorizace dle OECD: 7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3900" b="1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3900" b="1" dirty="0" smtClean="0">
                <a:solidFill>
                  <a:schemeClr val="tx2"/>
                </a:solidFill>
              </a:rPr>
              <a:t>Nesplacený </a:t>
            </a:r>
            <a:r>
              <a:rPr lang="cs-CZ" sz="3900" b="1" dirty="0">
                <a:solidFill>
                  <a:schemeClr val="tx2"/>
                </a:solidFill>
              </a:rPr>
              <a:t>1 úvěr: Bank </a:t>
            </a:r>
            <a:r>
              <a:rPr lang="cs-CZ" sz="3900" b="1" dirty="0" err="1">
                <a:solidFill>
                  <a:schemeClr val="tx2"/>
                </a:solidFill>
              </a:rPr>
              <a:t>Saderat</a:t>
            </a:r>
            <a:endParaRPr lang="cs-CZ" sz="3900" b="1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3900" b="1" dirty="0">
                <a:solidFill>
                  <a:schemeClr val="tx2"/>
                </a:solidFill>
              </a:rPr>
              <a:t>Pozitivní zkušenost se splácením i v době sankcí: Bank </a:t>
            </a:r>
            <a:r>
              <a:rPr lang="cs-CZ" sz="3900" b="1" dirty="0" err="1">
                <a:solidFill>
                  <a:schemeClr val="tx2"/>
                </a:solidFill>
              </a:rPr>
              <a:t>Tejarat</a:t>
            </a:r>
            <a:endParaRPr lang="cs-CZ" sz="39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cs-CZ" sz="3900" b="1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3900" b="1" dirty="0">
                <a:solidFill>
                  <a:schemeClr val="tx2"/>
                </a:solidFill>
              </a:rPr>
              <a:t>Krátkodobé pohledávky všech </a:t>
            </a:r>
            <a:r>
              <a:rPr lang="cs-CZ" sz="3900" b="1" dirty="0" err="1">
                <a:solidFill>
                  <a:schemeClr val="tx2"/>
                </a:solidFill>
              </a:rPr>
              <a:t>ECAs</a:t>
            </a:r>
            <a:r>
              <a:rPr lang="cs-CZ" sz="3900" b="1" dirty="0">
                <a:solidFill>
                  <a:schemeClr val="tx2"/>
                </a:solidFill>
              </a:rPr>
              <a:t> činily v březnu 2015 dle OECD 114,6 mil. USD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3900" b="1" dirty="0">
                <a:solidFill>
                  <a:schemeClr val="tx2"/>
                </a:solidFill>
              </a:rPr>
              <a:t>Středně a dlouhodobé pohledávky 3,6 mld. USD (z toho 49 % bylo v prodlení)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3900" b="1" dirty="0">
                <a:solidFill>
                  <a:schemeClr val="tx2"/>
                </a:solidFill>
              </a:rPr>
              <a:t>Většina angažovanosti připadá na evropské pojišťovny (nejvíce Německo - 40 %, Itálie)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3900" b="1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3900" b="1" dirty="0" smtClean="0">
                <a:solidFill>
                  <a:schemeClr val="tx2"/>
                </a:solidFill>
              </a:rPr>
              <a:t>Angažovanost </a:t>
            </a:r>
            <a:r>
              <a:rPr lang="cs-CZ" sz="3900" b="1" dirty="0">
                <a:solidFill>
                  <a:schemeClr val="tx2"/>
                </a:solidFill>
              </a:rPr>
              <a:t>EGAP </a:t>
            </a:r>
            <a:r>
              <a:rPr lang="cs-CZ" sz="3900" b="1" dirty="0" smtClean="0">
                <a:solidFill>
                  <a:schemeClr val="tx2"/>
                </a:solidFill>
              </a:rPr>
              <a:t>205 </a:t>
            </a:r>
            <a:r>
              <a:rPr lang="cs-CZ" sz="3900" b="1" dirty="0">
                <a:solidFill>
                  <a:schemeClr val="tx2"/>
                </a:solidFill>
              </a:rPr>
              <a:t>mil. </a:t>
            </a:r>
            <a:r>
              <a:rPr lang="cs-CZ" sz="3900" b="1" dirty="0" smtClean="0">
                <a:solidFill>
                  <a:schemeClr val="tx2"/>
                </a:solidFill>
              </a:rPr>
              <a:t>Kč</a:t>
            </a:r>
            <a:endParaRPr lang="cs-CZ" sz="3900" b="1" dirty="0">
              <a:solidFill>
                <a:schemeClr val="tx2"/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022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3"/>
          <p:cNvSpPr txBox="1">
            <a:spLocks/>
          </p:cNvSpPr>
          <p:nvPr/>
        </p:nvSpPr>
        <p:spPr>
          <a:xfrm>
            <a:off x="846252" y="899840"/>
            <a:ext cx="12961620" cy="1368153"/>
          </a:xfrm>
          <a:prstGeom prst="rect">
            <a:avLst/>
          </a:prstGeom>
        </p:spPr>
        <p:txBody>
          <a:bodyPr vert="horz" lIns="129607" tIns="64804" rIns="129607" bIns="64804" rtlCol="0" anchor="ctr">
            <a:normAutofit/>
          </a:bodyPr>
          <a:lstStyle>
            <a:lvl1pPr algn="ctr" defTabSz="1296071" rtl="0" eaLnBrk="1" latinLnBrk="0" hangingPunct="1">
              <a:spcBef>
                <a:spcPct val="0"/>
              </a:spcBef>
              <a:buNone/>
              <a:defRPr sz="6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6600" b="1" dirty="0" smtClean="0">
                <a:solidFill>
                  <a:srgbClr val="084786"/>
                </a:solidFill>
              </a:rPr>
              <a:t>Příležitosti pro český export</a:t>
            </a:r>
            <a:endParaRPr lang="en-US" sz="6600" b="1" dirty="0">
              <a:solidFill>
                <a:srgbClr val="084786"/>
              </a:solidFill>
            </a:endParaRPr>
          </a:p>
        </p:txBody>
      </p:sp>
      <p:sp>
        <p:nvSpPr>
          <p:cNvPr id="10" name="Zástupný symbol pro obsah 9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cs-CZ" sz="4800" b="1" dirty="0" smtClean="0">
              <a:solidFill>
                <a:schemeClr val="tx2"/>
              </a:solidFill>
            </a:endParaRPr>
          </a:p>
          <a:p>
            <a:r>
              <a:rPr lang="cs-CZ" sz="4300" b="1" dirty="0" smtClean="0">
                <a:solidFill>
                  <a:schemeClr val="tx2"/>
                </a:solidFill>
              </a:rPr>
              <a:t>Ropný </a:t>
            </a:r>
            <a:r>
              <a:rPr lang="cs-CZ" sz="4300" b="1" dirty="0">
                <a:solidFill>
                  <a:schemeClr val="tx2"/>
                </a:solidFill>
              </a:rPr>
              <a:t>průmysl a energetika – alternativní zdroje energie</a:t>
            </a:r>
          </a:p>
          <a:p>
            <a:r>
              <a:rPr lang="cs-CZ" sz="4300" b="1" dirty="0">
                <a:solidFill>
                  <a:schemeClr val="tx2"/>
                </a:solidFill>
              </a:rPr>
              <a:t>Strojírenství – důlní zařízení</a:t>
            </a:r>
          </a:p>
          <a:p>
            <a:r>
              <a:rPr lang="cs-CZ" sz="4300" b="1" dirty="0">
                <a:solidFill>
                  <a:schemeClr val="tx2"/>
                </a:solidFill>
              </a:rPr>
              <a:t>Doprava – automobily, tramvaje, </a:t>
            </a:r>
            <a:r>
              <a:rPr lang="cs-CZ" sz="4300" b="1" dirty="0" smtClean="0">
                <a:solidFill>
                  <a:schemeClr val="tx2"/>
                </a:solidFill>
              </a:rPr>
              <a:t>trolejbusy</a:t>
            </a:r>
          </a:p>
          <a:p>
            <a:r>
              <a:rPr lang="cs-CZ" sz="4300" b="1" dirty="0" smtClean="0">
                <a:solidFill>
                  <a:schemeClr val="tx2"/>
                </a:solidFill>
              </a:rPr>
              <a:t>Dopravní infrastruktura – cesty, mosty</a:t>
            </a:r>
            <a:r>
              <a:rPr lang="cs-CZ" sz="4300" b="1" smtClean="0">
                <a:solidFill>
                  <a:schemeClr val="tx2"/>
                </a:solidFill>
              </a:rPr>
              <a:t>, železnice</a:t>
            </a:r>
            <a:endParaRPr lang="cs-CZ" sz="4300" b="1" dirty="0">
              <a:solidFill>
                <a:schemeClr val="tx2"/>
              </a:solidFill>
            </a:endParaRPr>
          </a:p>
          <a:p>
            <a:r>
              <a:rPr lang="cs-CZ" sz="4300" b="1" dirty="0">
                <a:solidFill>
                  <a:schemeClr val="tx2"/>
                </a:solidFill>
              </a:rPr>
              <a:t>Potravinářské a zemědělské technologie</a:t>
            </a:r>
          </a:p>
          <a:p>
            <a:r>
              <a:rPr lang="cs-CZ" sz="4300" b="1" dirty="0">
                <a:solidFill>
                  <a:schemeClr val="tx2"/>
                </a:solidFill>
              </a:rPr>
              <a:t>Textilní průmysl (modernizace</a:t>
            </a:r>
            <a:r>
              <a:rPr lang="cs-CZ" sz="4300" b="1" dirty="0" smtClean="0">
                <a:solidFill>
                  <a:schemeClr val="tx2"/>
                </a:solidFill>
              </a:rPr>
              <a:t>)</a:t>
            </a:r>
            <a:endParaRPr lang="cs-CZ" sz="4300" b="1" dirty="0">
              <a:solidFill>
                <a:schemeClr val="tx2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9942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7200" b="1" dirty="0">
                <a:solidFill>
                  <a:srgbClr val="084786"/>
                </a:solidFill>
              </a:rPr>
              <a:t>Děkuji za pozornost</a:t>
            </a:r>
            <a:endParaRPr lang="en-US" sz="7200" b="1" dirty="0">
              <a:solidFill>
                <a:srgbClr val="084786"/>
              </a:solidFill>
              <a:latin typeface="Calibri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5112668" y="4284216"/>
            <a:ext cx="51607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/>
              <a:t>Olga Zahradníčková</a:t>
            </a:r>
          </a:p>
          <a:p>
            <a:r>
              <a:rPr lang="cs-CZ" sz="3600" dirty="0" err="1">
                <a:hlinkClick r:id="rId3"/>
              </a:rPr>
              <a:t>zahradnickova</a:t>
            </a:r>
            <a:r>
              <a:rPr lang="en-US" sz="3600" dirty="0">
                <a:hlinkClick r:id="rId3"/>
              </a:rPr>
              <a:t>@</a:t>
            </a:r>
            <a:r>
              <a:rPr lang="cs-CZ" sz="3600" dirty="0">
                <a:hlinkClick r:id="rId3"/>
              </a:rPr>
              <a:t>egap.cz</a:t>
            </a:r>
            <a:endParaRPr lang="cs-CZ" sz="3600" dirty="0"/>
          </a:p>
          <a:p>
            <a:r>
              <a:rPr lang="cs-CZ" sz="3600" dirty="0"/>
              <a:t>www.egap.cz</a:t>
            </a:r>
          </a:p>
        </p:txBody>
      </p:sp>
    </p:spTree>
    <p:extLst>
      <p:ext uri="{BB962C8B-B14F-4D97-AF65-F5344CB8AC3E}">
        <p14:creationId xmlns:p14="http://schemas.microsoft.com/office/powerpoint/2010/main" val="6524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2535</TotalTime>
  <Words>220</Words>
  <Application>Microsoft Office PowerPoint</Application>
  <PresentationFormat>Vlastní</PresentationFormat>
  <Paragraphs>51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Wingdings</vt:lpstr>
      <vt:lpstr>Calibri</vt:lpstr>
      <vt:lpstr>Motiv sady Office</vt:lpstr>
      <vt:lpstr>Pojišťování exportu do Íránu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MaiB</dc:creator>
  <cp:keywords>EGAPDocsOldFormat</cp:keywords>
  <cp:lastModifiedBy>Jiří JANÍČEK</cp:lastModifiedBy>
  <cp:revision>176</cp:revision>
  <cp:lastPrinted>2016-02-02T11:50:02Z</cp:lastPrinted>
  <dcterms:created xsi:type="dcterms:W3CDTF">2015-10-29T20:58:35Z</dcterms:created>
  <dcterms:modified xsi:type="dcterms:W3CDTF">2016-02-02T15:22:57Z</dcterms:modified>
</cp:coreProperties>
</file>