
<file path=[Content_Types].xml><?xml version="1.0" encoding="utf-8"?>
<Types xmlns="http://schemas.openxmlformats.org/package/2006/content-types"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9" r:id="rId2"/>
    <p:sldId id="301" r:id="rId3"/>
    <p:sldId id="300" r:id="rId4"/>
    <p:sldId id="310" r:id="rId5"/>
    <p:sldId id="305" r:id="rId6"/>
    <p:sldId id="306" r:id="rId7"/>
    <p:sldId id="308" r:id="rId8"/>
    <p:sldId id="307" r:id="rId9"/>
    <p:sldId id="302" r:id="rId10"/>
    <p:sldId id="303" r:id="rId11"/>
    <p:sldId id="267" r:id="rId12"/>
  </p:sldIdLst>
  <p:sldSz cx="9144000" cy="6858000" type="screen4x3"/>
  <p:notesSz cx="9928225" cy="67976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1">
          <p15:clr>
            <a:srgbClr val="A4A3A4"/>
          </p15:clr>
        </p15:guide>
        <p15:guide id="2" orient="horz" pos="3843">
          <p15:clr>
            <a:srgbClr val="A4A3A4"/>
          </p15:clr>
        </p15:guide>
        <p15:guide id="3" orient="horz" pos="3562">
          <p15:clr>
            <a:srgbClr val="A4A3A4"/>
          </p15:clr>
        </p15:guide>
        <p15:guide id="4" pos="5481">
          <p15:clr>
            <a:srgbClr val="A4A3A4"/>
          </p15:clr>
        </p15:guide>
        <p15:guide id="5" pos="280">
          <p15:clr>
            <a:srgbClr val="A4A3A4"/>
          </p15:clr>
        </p15:guide>
        <p15:guide id="6" pos="1746">
          <p15:clr>
            <a:srgbClr val="A4A3A4"/>
          </p15:clr>
        </p15:guide>
        <p15:guide id="7" pos="1462">
          <p15:clr>
            <a:srgbClr val="A4A3A4"/>
          </p15:clr>
        </p15:guide>
        <p15:guide id="8" pos="3207">
          <p15:clr>
            <a:srgbClr val="A4A3A4"/>
          </p15:clr>
        </p15:guide>
        <p15:guide id="9" pos="29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141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B8D"/>
    <a:srgbClr val="B9E0F7"/>
    <a:srgbClr val="13B5EA"/>
    <a:srgbClr val="FF3399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9" autoAdjust="0"/>
    <p:restoredTop sz="73574" autoAdjust="0"/>
  </p:normalViewPr>
  <p:slideViewPr>
    <p:cSldViewPr snapToGrid="0" snapToObjects="1">
      <p:cViewPr varScale="1">
        <p:scale>
          <a:sx n="107" d="100"/>
          <a:sy n="107" d="100"/>
        </p:scale>
        <p:origin x="-84" y="-138"/>
      </p:cViewPr>
      <p:guideLst>
        <p:guide orient="horz" pos="281"/>
        <p:guide orient="horz" pos="3843"/>
        <p:guide orient="horz" pos="3562"/>
        <p:guide pos="5481"/>
        <p:guide pos="280"/>
        <p:guide pos="1746"/>
        <p:guide pos="1462"/>
        <p:guide pos="3207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93" d="100"/>
          <a:sy n="93" d="100"/>
        </p:scale>
        <p:origin x="1854" y="78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9154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623696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FB0F22-8DED-4CDA-BC4E-47C3EA70254F}" type="datetimeFigureOut">
              <a:rPr lang="cs-CZ" smtClean="0"/>
              <a:pPr/>
              <a:t>2.2.2016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623696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9265F-04F2-4D47-A1E7-EE74899987E2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338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623696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0993F1-D5EC-4943-97AA-C86D9E6B9167}" type="datetimeFigureOut">
              <a:rPr lang="cs-CZ" smtClean="0"/>
              <a:pPr/>
              <a:t>2.2.2016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623696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0BDDA-8E2B-4061-8BE0-CED46ED9403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5258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8462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5495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4814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8795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2940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9480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0265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9522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7361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52243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6669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44500" y="446088"/>
            <a:ext cx="8242300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4500" y="1061640"/>
            <a:ext cx="8242300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475"/>
            <a:ext cx="1699200" cy="79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4"/>
            <a:ext cx="4053600" cy="322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2970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648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8520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444500" y="1000086"/>
            <a:ext cx="8242300" cy="4654589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3174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91112" y="446088"/>
            <a:ext cx="3609975" cy="430887"/>
          </a:xfrm>
        </p:spPr>
        <p:txBody>
          <a:bodyPr lIns="0" tIns="0" rIns="0" bIns="0" anchor="t" anchorCtr="0">
            <a:spAutoFit/>
          </a:bodyPr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444500" y="446088"/>
            <a:ext cx="4203700" cy="52085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5091113" y="876975"/>
            <a:ext cx="3609975" cy="47777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3174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444500" y="1000085"/>
            <a:ext cx="8256588" cy="465458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85243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44500" y="1800000"/>
            <a:ext cx="8242299" cy="615553"/>
          </a:xfrm>
        </p:spPr>
        <p:txBody>
          <a:bodyPr anchor="t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475"/>
            <a:ext cx="1699200" cy="79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4"/>
            <a:ext cx="4053600" cy="322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5586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w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w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399" y="3632033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0" y="0"/>
            <a:ext cx="9143999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44500" y="1000086"/>
            <a:ext cx="8242300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771776" y="6100763"/>
            <a:ext cx="2200274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 smtClean="0">
                <a:solidFill>
                  <a:schemeClr val="bg1"/>
                </a:solidFill>
              </a:rPr>
              <a:t>Ing.  Svatopluk Leitgeb</a:t>
            </a:r>
          </a:p>
          <a:p>
            <a:r>
              <a:rPr lang="cs-CZ" sz="900" dirty="0" smtClean="0">
                <a:solidFill>
                  <a:schemeClr val="bg1"/>
                </a:solidFill>
              </a:rPr>
              <a:t>Licenční správa MPO</a:t>
            </a:r>
          </a:p>
          <a:p>
            <a:r>
              <a:rPr lang="cs-CZ" sz="900" dirty="0" smtClean="0">
                <a:solidFill>
                  <a:schemeClr val="bg1"/>
                </a:solidFill>
              </a:rPr>
              <a:t>oddělení</a:t>
            </a:r>
            <a:r>
              <a:rPr lang="cs-CZ" sz="900" baseline="0" dirty="0" smtClean="0">
                <a:solidFill>
                  <a:schemeClr val="bg1"/>
                </a:solidFill>
              </a:rPr>
              <a:t> </a:t>
            </a:r>
            <a:r>
              <a:rPr lang="cs-CZ" sz="900" dirty="0" smtClean="0">
                <a:solidFill>
                  <a:schemeClr val="bg1"/>
                </a:solidFill>
              </a:rPr>
              <a:t> mezinárodních kontrolních režimů</a:t>
            </a:r>
            <a:endParaRPr lang="cs-CZ" sz="900" dirty="0">
              <a:solidFill>
                <a:schemeClr val="bg1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444500" y="6100763"/>
            <a:ext cx="1876425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 smtClean="0">
                <a:solidFill>
                  <a:schemeClr val="bg1"/>
                </a:solidFill>
              </a:rPr>
              <a:t>Obchod s Íránem po uvolnění sankcí</a:t>
            </a:r>
            <a:endParaRPr lang="cs-CZ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947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6" r:id="rId3"/>
    <p:sldLayoutId id="2147483654" r:id="rId4"/>
    <p:sldLayoutId id="2147483651" r:id="rId5"/>
    <p:sldLayoutId id="2147483653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10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11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10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11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10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44500" y="2900995"/>
            <a:ext cx="8242300" cy="553998"/>
          </a:xfrm>
        </p:spPr>
        <p:txBody>
          <a:bodyPr/>
          <a:lstStyle/>
          <a:p>
            <a:r>
              <a:rPr lang="cs-CZ" sz="3600" b="1" dirty="0"/>
              <a:t>Obchod s Íránem po uvolnění </a:t>
            </a:r>
            <a:r>
              <a:rPr lang="cs-CZ" sz="3600" b="1" dirty="0" smtClean="0"/>
              <a:t>sankcí</a:t>
            </a:r>
            <a:endParaRPr lang="cs-CZ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4500" y="376301"/>
            <a:ext cx="8242300" cy="1800000"/>
          </a:xfrm>
        </p:spPr>
        <p:txBody>
          <a:bodyPr/>
          <a:lstStyle/>
          <a:p>
            <a:r>
              <a:rPr lang="cs-CZ" sz="2000" dirty="0" smtClean="0"/>
              <a:t>MINISTERSTVO </a:t>
            </a:r>
            <a:r>
              <a:rPr lang="cs-CZ" sz="2000" dirty="0"/>
              <a:t>ZAHRANIČNÍCH VĚCÍ ČESKÉ REPUBLIKY (MZV ČR) A HOSPODÁŘSKÁ KOMORA ČESKÉ REPUBLIKY (HK ČR) </a:t>
            </a:r>
            <a:endParaRPr lang="cs-CZ" sz="2000" dirty="0" smtClean="0"/>
          </a:p>
          <a:p>
            <a:r>
              <a:rPr lang="cs-CZ" sz="3600" dirty="0" smtClean="0"/>
              <a:t>Seminář</a:t>
            </a:r>
            <a:endParaRPr lang="cs-CZ" sz="3600" dirty="0"/>
          </a:p>
        </p:txBody>
      </p:sp>
      <p:sp>
        <p:nvSpPr>
          <p:cNvPr id="4" name="Podnadpis 2"/>
          <p:cNvSpPr txBox="1">
            <a:spLocks/>
          </p:cNvSpPr>
          <p:nvPr/>
        </p:nvSpPr>
        <p:spPr>
          <a:xfrm>
            <a:off x="533400" y="3783263"/>
            <a:ext cx="8242300" cy="1093537"/>
          </a:xfrm>
          <a:prstGeom prst="rect">
            <a:avLst/>
          </a:prstGeom>
        </p:spPr>
        <p:txBody>
          <a:bodyPr vert="horz" wrap="square" lIns="0" tIns="36000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 smtClean="0"/>
              <a:t>3. února 2016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010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44501" y="566057"/>
            <a:ext cx="8242300" cy="5290457"/>
          </a:xfrm>
        </p:spPr>
        <p:txBody>
          <a:bodyPr tIns="0">
            <a:normAutofit lnSpcReduction="10000"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cs-CZ" sz="30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NAŘÍZENÍ RADY (EU) 2015/1861 </a:t>
            </a:r>
            <a:r>
              <a:rPr lang="cs-CZ" dirty="0"/>
              <a:t>ze dne 18. října 2015</a:t>
            </a:r>
            <a:r>
              <a:rPr lang="cs-CZ" sz="3200" dirty="0"/>
              <a:t>, </a:t>
            </a:r>
            <a:r>
              <a:rPr lang="cs-CZ" b="1" dirty="0"/>
              <a:t>kterým se mění nařízení (EU) č. 267/2012 o omezujících opatřeních vůči </a:t>
            </a:r>
            <a:r>
              <a:rPr lang="cs-CZ" b="1" dirty="0" smtClean="0"/>
              <a:t>Íránu – </a:t>
            </a:r>
            <a:r>
              <a:rPr lang="cs-CZ" dirty="0">
                <a:solidFill>
                  <a:schemeClr val="accent5"/>
                </a:solidFill>
              </a:rPr>
              <a:t>uvolnění opatření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cs-CZ" sz="30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PROVÁDĚCÍ NAŘÍZENÍ RADY (EU) 2015/1862 </a:t>
            </a:r>
            <a:r>
              <a:rPr lang="cs-CZ" dirty="0"/>
              <a:t>ze </a:t>
            </a:r>
            <a:r>
              <a:rPr lang="cs-CZ" dirty="0" smtClean="0"/>
              <a:t>dne 18</a:t>
            </a:r>
            <a:r>
              <a:rPr lang="cs-CZ" dirty="0"/>
              <a:t>. října 2015, kterým se provádí nařízení </a:t>
            </a:r>
            <a:r>
              <a:rPr lang="cs-CZ" dirty="0" smtClean="0"/>
              <a:t>č</a:t>
            </a:r>
            <a:r>
              <a:rPr lang="cs-CZ" dirty="0"/>
              <a:t>. 267/2012 o omezujících opatřeních vůči Íránu </a:t>
            </a:r>
            <a:r>
              <a:rPr lang="cs-CZ" b="1" dirty="0"/>
              <a:t>- </a:t>
            </a:r>
            <a:r>
              <a:rPr lang="cs-CZ" dirty="0" smtClean="0">
                <a:solidFill>
                  <a:schemeClr val="accent5"/>
                </a:solidFill>
              </a:rPr>
              <a:t>vypuštění některých osob </a:t>
            </a:r>
            <a:r>
              <a:rPr lang="cs-CZ" dirty="0">
                <a:solidFill>
                  <a:schemeClr val="accent5"/>
                </a:solidFill>
              </a:rPr>
              <a:t>a </a:t>
            </a:r>
            <a:r>
              <a:rPr lang="cs-CZ" dirty="0" smtClean="0">
                <a:solidFill>
                  <a:schemeClr val="accent5"/>
                </a:solidFill>
              </a:rPr>
              <a:t>subjektů </a:t>
            </a:r>
            <a:r>
              <a:rPr lang="cs-CZ" dirty="0">
                <a:solidFill>
                  <a:schemeClr val="accent5"/>
                </a:solidFill>
              </a:rPr>
              <a:t>z přílohy VIII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cs-CZ" sz="30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ROZHODNUTÍ RADY (SZBP) 2015/1863</a:t>
            </a:r>
            <a:r>
              <a:rPr lang="cs-CZ" sz="3100" b="1" dirty="0"/>
              <a:t> </a:t>
            </a:r>
            <a:r>
              <a:rPr lang="cs-CZ" dirty="0"/>
              <a:t>ze dne 18. října 2015</a:t>
            </a:r>
            <a:r>
              <a:rPr lang="cs-CZ" b="1" dirty="0"/>
              <a:t>,</a:t>
            </a:r>
            <a:r>
              <a:rPr lang="cs-CZ" sz="3100" b="1" dirty="0"/>
              <a:t> </a:t>
            </a:r>
            <a:r>
              <a:rPr lang="cs-CZ" b="1" dirty="0"/>
              <a:t>kterým se mění rozhodnutí 2010/413/SZBP o omezujících opatřeních vůči Íránu </a:t>
            </a:r>
            <a:endParaRPr lang="cs-CZ" b="1" dirty="0" smtClean="0"/>
          </a:p>
          <a:p>
            <a:pPr marL="0" indent="0" algn="ctr">
              <a:spcBef>
                <a:spcPts val="1200"/>
              </a:spcBef>
              <a:buNone/>
            </a:pPr>
            <a:r>
              <a:rPr lang="cs-CZ" b="1" dirty="0" smtClean="0">
                <a:solidFill>
                  <a:srgbClr val="FF0000"/>
                </a:solidFill>
              </a:rPr>
              <a:t>Použitelné od 16. ledna 2016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pl-PL" dirty="0"/>
              <a:t>Rozhodnutí Rady (SZBP) 2016/37 o dni použitelnosti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8033694" y="6301818"/>
            <a:ext cx="494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E7F58578-FB13-480F-8638-2D33FF1990B6}" type="slidenum">
              <a:rPr lang="cs-CZ" smtClean="0">
                <a:solidFill>
                  <a:schemeClr val="bg1"/>
                </a:solidFill>
              </a:rPr>
              <a:pPr algn="r"/>
              <a:t>2</a:t>
            </a:fld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24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44501" y="1730829"/>
            <a:ext cx="8242300" cy="4386941"/>
          </a:xfrm>
        </p:spPr>
        <p:txBody>
          <a:bodyPr tIns="0">
            <a:normAutofit fontScale="92500" lnSpcReduction="10000"/>
          </a:bodyPr>
          <a:lstStyle/>
          <a:p>
            <a:pPr marL="0" indent="0">
              <a:buNone/>
            </a:pPr>
            <a:r>
              <a:rPr lang="cs-CZ" sz="2800" b="1" dirty="0" smtClean="0"/>
              <a:t>Příloha </a:t>
            </a:r>
            <a:r>
              <a:rPr lang="cs-CZ" sz="2800" b="1" dirty="0"/>
              <a:t>č. I </a:t>
            </a:r>
            <a:r>
              <a:rPr lang="cs-CZ" sz="2800" b="1" dirty="0" smtClean="0"/>
              <a:t>— zboží, technologie a software</a:t>
            </a:r>
            <a:r>
              <a:rPr lang="cs-CZ" sz="2800" dirty="0" smtClean="0"/>
              <a:t> uvedené na seznamu Skupiny jaderných dodavatelů</a:t>
            </a:r>
          </a:p>
          <a:p>
            <a:pPr marL="0" indent="0">
              <a:buNone/>
            </a:pPr>
            <a:r>
              <a:rPr lang="cs-CZ" sz="2800" b="1" dirty="0" smtClean="0"/>
              <a:t>Příloha </a:t>
            </a:r>
            <a:r>
              <a:rPr lang="cs-CZ" sz="2800" b="1" dirty="0"/>
              <a:t>č. </a:t>
            </a:r>
            <a:r>
              <a:rPr lang="cs-CZ" sz="2800" b="1" dirty="0" smtClean="0"/>
              <a:t>II — zboží </a:t>
            </a:r>
            <a:r>
              <a:rPr lang="cs-CZ" sz="2800" b="1" dirty="0"/>
              <a:t>a </a:t>
            </a:r>
            <a:r>
              <a:rPr lang="cs-CZ" sz="2800" b="1" dirty="0" smtClean="0"/>
              <a:t>technologie</a:t>
            </a:r>
            <a:r>
              <a:rPr lang="cs-CZ" sz="2800" dirty="0" smtClean="0"/>
              <a:t> </a:t>
            </a:r>
            <a:r>
              <a:rPr lang="cs-CZ" sz="2800" b="1" dirty="0" smtClean="0">
                <a:solidFill>
                  <a:srgbClr val="FF0000"/>
                </a:solidFill>
              </a:rPr>
              <a:t>jiné</a:t>
            </a:r>
            <a:r>
              <a:rPr lang="cs-CZ" sz="2800" dirty="0" smtClean="0"/>
              <a:t> </a:t>
            </a:r>
            <a:r>
              <a:rPr lang="cs-CZ" sz="2800" dirty="0"/>
              <a:t>než zboží a technologie dvojího užití definované v příloze I nařízení Rady (ES) č. 428/2009  </a:t>
            </a:r>
          </a:p>
          <a:p>
            <a:pPr marL="0" indent="0">
              <a:buNone/>
            </a:pPr>
            <a:r>
              <a:rPr lang="cs-CZ" sz="2800" b="1" dirty="0" smtClean="0"/>
              <a:t>Příloha č. III</a:t>
            </a:r>
            <a:r>
              <a:rPr lang="cs-CZ" sz="2800" dirty="0" smtClean="0"/>
              <a:t> — </a:t>
            </a:r>
            <a:r>
              <a:rPr lang="cs-CZ" sz="2800" b="1" dirty="0" smtClean="0"/>
              <a:t>zboží </a:t>
            </a:r>
            <a:r>
              <a:rPr lang="cs-CZ" sz="2800" b="1" dirty="0"/>
              <a:t>a </a:t>
            </a:r>
            <a:r>
              <a:rPr lang="cs-CZ" sz="2800" b="1" dirty="0" smtClean="0"/>
              <a:t>technologie </a:t>
            </a:r>
            <a:r>
              <a:rPr lang="cs-CZ" sz="2800" dirty="0" smtClean="0"/>
              <a:t>uvedené </a:t>
            </a:r>
            <a:r>
              <a:rPr lang="cs-CZ" sz="2800" dirty="0"/>
              <a:t>na seznamu </a:t>
            </a:r>
            <a:r>
              <a:rPr lang="cs-CZ" sz="2800" dirty="0" smtClean="0"/>
              <a:t>Režimu kontroly raketových technologií</a:t>
            </a:r>
          </a:p>
          <a:p>
            <a:pPr marL="0" indent="0">
              <a:buNone/>
            </a:pPr>
            <a:endParaRPr lang="cs-CZ" sz="2600" b="1" dirty="0" smtClean="0"/>
          </a:p>
          <a:p>
            <a:pPr marL="0" indent="0">
              <a:buNone/>
            </a:pPr>
            <a:r>
              <a:rPr lang="cs-CZ" sz="2600" b="1" dirty="0" smtClean="0"/>
              <a:t>Příloha </a:t>
            </a:r>
            <a:r>
              <a:rPr lang="cs-CZ" sz="2600" b="1" dirty="0"/>
              <a:t>č. </a:t>
            </a:r>
            <a:r>
              <a:rPr lang="cs-CZ" sz="2600" b="1" dirty="0" err="1" smtClean="0"/>
              <a:t>VIIa</a:t>
            </a:r>
            <a:r>
              <a:rPr lang="cs-CZ" sz="2600" dirty="0" smtClean="0"/>
              <a:t> </a:t>
            </a:r>
            <a:r>
              <a:rPr lang="cs-CZ" sz="2600" dirty="0"/>
              <a:t>— </a:t>
            </a:r>
            <a:r>
              <a:rPr lang="cs-CZ" sz="2600" dirty="0" smtClean="0"/>
              <a:t>software </a:t>
            </a:r>
            <a:r>
              <a:rPr lang="cs-CZ" sz="2600" dirty="0"/>
              <a:t>pro plánování podnikových zdrojů vytvořený speciálně pro použití v jaderném a vojenském průmyslu </a:t>
            </a:r>
          </a:p>
          <a:p>
            <a:pPr marL="0" indent="0">
              <a:buNone/>
            </a:pPr>
            <a:r>
              <a:rPr lang="cs-CZ" sz="2600" b="1" dirty="0"/>
              <a:t>Příloha č. </a:t>
            </a:r>
            <a:r>
              <a:rPr lang="cs-CZ" sz="2600" b="1" dirty="0" err="1" smtClean="0"/>
              <a:t>VIIb</a:t>
            </a:r>
            <a:r>
              <a:rPr lang="cs-CZ" sz="2600" dirty="0" smtClean="0"/>
              <a:t> </a:t>
            </a:r>
            <a:r>
              <a:rPr lang="cs-CZ" sz="2600" dirty="0"/>
              <a:t>— </a:t>
            </a:r>
            <a:r>
              <a:rPr lang="cs-CZ" sz="2600" dirty="0" smtClean="0"/>
              <a:t>grafit </a:t>
            </a:r>
            <a:r>
              <a:rPr lang="cs-CZ" sz="2600" dirty="0"/>
              <a:t>a surové, vyrobené </a:t>
            </a:r>
            <a:r>
              <a:rPr lang="cs-CZ" sz="2600" dirty="0" err="1"/>
              <a:t>polozpracované</a:t>
            </a:r>
            <a:r>
              <a:rPr lang="cs-CZ" sz="2600" dirty="0"/>
              <a:t> kovy 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8033694" y="6301818"/>
            <a:ext cx="494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E7F58578-FB13-480F-8638-2D33FF1990B6}" type="slidenum">
              <a:rPr lang="cs-CZ" smtClean="0">
                <a:solidFill>
                  <a:schemeClr val="bg1"/>
                </a:solidFill>
              </a:rPr>
              <a:pPr algn="r"/>
              <a:t>3</a:t>
            </a:fld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444501" y="609600"/>
            <a:ext cx="8242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NAŘÍZENÍ </a:t>
            </a:r>
            <a:r>
              <a:rPr lang="pl-PL" sz="28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RADY (EU) č. </a:t>
            </a:r>
            <a:r>
              <a:rPr lang="pl-PL" sz="28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267/2012 </a:t>
            </a:r>
            <a:r>
              <a:rPr lang="cs-CZ" sz="2800" b="1" dirty="0">
                <a:solidFill>
                  <a:schemeClr val="accent2"/>
                </a:solidFill>
              </a:rPr>
              <a:t>o omezujících opatřeních vůči </a:t>
            </a:r>
            <a:r>
              <a:rPr lang="cs-CZ" sz="2800" b="1" dirty="0" smtClean="0">
                <a:solidFill>
                  <a:schemeClr val="accent2"/>
                </a:solidFill>
              </a:rPr>
              <a:t>Íránu - </a:t>
            </a:r>
            <a:r>
              <a:rPr lang="cs-CZ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nové znění</a:t>
            </a:r>
            <a:endParaRPr lang="cs-CZ" sz="28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3571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44501" y="1730829"/>
            <a:ext cx="8242300" cy="4386941"/>
          </a:xfrm>
        </p:spPr>
        <p:txBody>
          <a:bodyPr tIns="0">
            <a:normAutofit fontScale="85000" lnSpcReduction="20000"/>
          </a:bodyPr>
          <a:lstStyle/>
          <a:p>
            <a:pPr marL="0" indent="0">
              <a:buNone/>
            </a:pPr>
            <a:r>
              <a:rPr lang="cs-CZ" sz="2800" b="1" dirty="0" smtClean="0"/>
              <a:t>Příloha </a:t>
            </a:r>
            <a:r>
              <a:rPr lang="cs-CZ" sz="2800" b="1" dirty="0"/>
              <a:t>č. </a:t>
            </a:r>
            <a:r>
              <a:rPr lang="cs-CZ" sz="2800" b="1" dirty="0" smtClean="0"/>
              <a:t>II </a:t>
            </a:r>
            <a:r>
              <a:rPr lang="cs-CZ" sz="2800" dirty="0" smtClean="0"/>
              <a:t>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/>
              <a:t>Jaderné materiály, zařízení a příslušenství </a:t>
            </a:r>
            <a:r>
              <a:rPr lang="cs-CZ" sz="2100" dirty="0" smtClean="0"/>
              <a:t>(např. součásti reaktoru, vlnovkové ventily, trubky)</a:t>
            </a:r>
            <a:endParaRPr lang="cs-CZ" sz="2100" dirty="0"/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/>
              <a:t>Materiály, chemikálie, ‚mikroorganismy‘ a ‚toxiny</a:t>
            </a:r>
            <a:r>
              <a:rPr lang="cs-CZ" sz="2800" dirty="0" smtClean="0"/>
              <a:t>‘ </a:t>
            </a:r>
            <a:r>
              <a:rPr lang="cs-CZ" sz="2100" dirty="0" smtClean="0"/>
              <a:t>(např. dozimetry, katalyzátory, hliník a jeho slitiny, vláknité materiály, kompozity, </a:t>
            </a:r>
            <a:r>
              <a:rPr lang="cs-CZ" sz="2100" dirty="0" err="1" smtClean="0"/>
              <a:t>vysokopevnostní</a:t>
            </a:r>
            <a:r>
              <a:rPr lang="cs-CZ" sz="2100" dirty="0" smtClean="0"/>
              <a:t> ocel)</a:t>
            </a:r>
            <a:endParaRPr lang="cs-CZ" sz="2100" dirty="0"/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/>
              <a:t>Zpracování materiálů </a:t>
            </a:r>
            <a:r>
              <a:rPr lang="cs-CZ" sz="2100" dirty="0" smtClean="0"/>
              <a:t>(např. obráběcí stroje, pece, výměníky tepla, svařovací stroje)</a:t>
            </a:r>
            <a:endParaRPr lang="cs-CZ" sz="2100" dirty="0"/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 smtClean="0"/>
              <a:t>Elektronika </a:t>
            </a:r>
            <a:r>
              <a:rPr lang="cs-CZ" sz="2100" dirty="0" smtClean="0"/>
              <a:t>(např. vysokonapěťové zdroje, spektrometry, měniče frekvencí)</a:t>
            </a:r>
            <a:endParaRPr lang="cs-CZ" sz="2100" dirty="0"/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/>
              <a:t>Snímače a </a:t>
            </a:r>
            <a:r>
              <a:rPr lang="cs-CZ" sz="2800" dirty="0" smtClean="0"/>
              <a:t>lasery </a:t>
            </a:r>
            <a:r>
              <a:rPr lang="cs-CZ" sz="2100" dirty="0" smtClean="0"/>
              <a:t>(např. optická zařízení, lasery, mikroskopy)</a:t>
            </a:r>
            <a:endParaRPr lang="cs-CZ" sz="2100" dirty="0"/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/>
              <a:t>Navigace a letecká </a:t>
            </a:r>
            <a:r>
              <a:rPr lang="cs-CZ" sz="2800" dirty="0" smtClean="0"/>
              <a:t>elektronika </a:t>
            </a:r>
            <a:r>
              <a:rPr lang="cs-CZ" sz="2100" dirty="0" smtClean="0"/>
              <a:t>(např. inerciální navigační systémy)</a:t>
            </a:r>
            <a:endParaRPr lang="cs-CZ" sz="2100" dirty="0"/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/>
              <a:t>Letecká technika a pohonné </a:t>
            </a:r>
            <a:r>
              <a:rPr lang="cs-CZ" sz="2800" dirty="0" smtClean="0"/>
              <a:t>systémy </a:t>
            </a:r>
            <a:r>
              <a:rPr lang="cs-CZ" sz="2100" dirty="0" smtClean="0"/>
              <a:t>(např. plynové turbíny)</a:t>
            </a:r>
            <a:endParaRPr lang="cs-CZ" sz="2100" dirty="0"/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cs-CZ" sz="2800" dirty="0"/>
              <a:t>Technologie potřebná pro vývoj, výrobu nebo užití uvedených položek 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8033694" y="6301818"/>
            <a:ext cx="494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E7F58578-FB13-480F-8638-2D33FF1990B6}" type="slidenum">
              <a:rPr lang="cs-CZ" smtClean="0">
                <a:solidFill>
                  <a:schemeClr val="bg1"/>
                </a:solidFill>
              </a:rPr>
              <a:pPr algn="r"/>
              <a:t>4</a:t>
            </a:fld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444501" y="609600"/>
            <a:ext cx="8242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NAŘÍZENÍ </a:t>
            </a:r>
            <a:r>
              <a:rPr lang="pl-PL" sz="28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RADY (EU) č. </a:t>
            </a:r>
            <a:r>
              <a:rPr lang="pl-PL" sz="28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267/2012 </a:t>
            </a:r>
            <a:r>
              <a:rPr lang="cs-CZ" sz="2800" b="1" dirty="0">
                <a:solidFill>
                  <a:schemeClr val="accent2"/>
                </a:solidFill>
              </a:rPr>
              <a:t>o omezujících opatřeních vůči </a:t>
            </a:r>
            <a:r>
              <a:rPr lang="cs-CZ" sz="2800" b="1" dirty="0" smtClean="0">
                <a:solidFill>
                  <a:schemeClr val="accent2"/>
                </a:solidFill>
              </a:rPr>
              <a:t>Íránu - </a:t>
            </a:r>
            <a:r>
              <a:rPr lang="cs-CZ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nové znění</a:t>
            </a:r>
            <a:endParaRPr lang="cs-CZ" sz="28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1326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44501" y="1730829"/>
            <a:ext cx="8242300" cy="4386941"/>
          </a:xfrm>
        </p:spPr>
        <p:txBody>
          <a:bodyPr tIns="0">
            <a:normAutofit fontScale="70000" lnSpcReduction="20000"/>
          </a:bodyPr>
          <a:lstStyle/>
          <a:p>
            <a:pPr marL="0" indent="0">
              <a:buNone/>
            </a:pPr>
            <a:r>
              <a:rPr lang="cs-CZ" sz="3200" b="1" dirty="0" smtClean="0">
                <a:solidFill>
                  <a:srgbClr val="FF0000"/>
                </a:solidFill>
              </a:rPr>
              <a:t>Článek 2 a – vztahuje se k příloze I – Seznam jaderných dodavatelů</a:t>
            </a:r>
          </a:p>
          <a:p>
            <a:pPr marL="0" indent="0">
              <a:buNone/>
            </a:pPr>
            <a:endParaRPr lang="cs-CZ" sz="1300" b="1" dirty="0" smtClean="0"/>
          </a:p>
          <a:p>
            <a:pPr marL="271463" indent="0">
              <a:buNone/>
            </a:pPr>
            <a:r>
              <a:rPr lang="cs-CZ" sz="3200" dirty="0" smtClean="0"/>
              <a:t>Předchozí povolení je nutné: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3200" dirty="0"/>
              <a:t>pro přímý nebo nepřímý prodej, dodávku, převod nebo vývoz 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3200" dirty="0"/>
              <a:t>pro přímé nebo nepřímé poskytování technické pomoci nebo zprostředkovatelských služeb 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3200" dirty="0"/>
              <a:t>pro přímé nebo nepřímé poskytování financování nebo finanční pomoci (dotace, půjčky a pojištění vývozního úvěru) 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3200" dirty="0"/>
              <a:t>před uzavřením jakéhokoli ujednání s íránskou osobou, subjektem či orgánem, umožňujícího účastnit se podnikatelských činností společného podniku či jiného partnerství - těžba uranu; výroba nebo používání jaderných materiálů. 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3200" dirty="0"/>
              <a:t>pro nákup, dovoz nebo přepravu </a:t>
            </a:r>
          </a:p>
          <a:p>
            <a:pPr marL="0" indent="0">
              <a:buNone/>
            </a:pPr>
            <a:r>
              <a:rPr lang="cs-CZ" sz="3200" b="1" dirty="0" smtClean="0">
                <a:solidFill>
                  <a:srgbClr val="FF0000"/>
                </a:solidFill>
              </a:rPr>
              <a:t>udělení povolení až po schválení Radou bezpečnosti OSN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8033694" y="6301818"/>
            <a:ext cx="494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E7F58578-FB13-480F-8638-2D33FF1990B6}" type="slidenum">
              <a:rPr lang="cs-CZ" smtClean="0">
                <a:solidFill>
                  <a:schemeClr val="bg1"/>
                </a:solidFill>
              </a:rPr>
              <a:pPr algn="r"/>
              <a:t>5</a:t>
            </a:fld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444501" y="609600"/>
            <a:ext cx="8242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NAŘÍZENÍ </a:t>
            </a:r>
            <a:r>
              <a:rPr lang="pl-PL" sz="28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RADY (EU) č. </a:t>
            </a:r>
            <a:r>
              <a:rPr lang="pl-PL" sz="28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267/2012 </a:t>
            </a:r>
            <a:r>
              <a:rPr lang="cs-CZ" sz="2800" b="1" dirty="0">
                <a:solidFill>
                  <a:schemeClr val="accent2"/>
                </a:solidFill>
              </a:rPr>
              <a:t>o omezujících opatřeních vůči </a:t>
            </a:r>
            <a:r>
              <a:rPr lang="cs-CZ" sz="2800" b="1" dirty="0" smtClean="0">
                <a:solidFill>
                  <a:schemeClr val="accent2"/>
                </a:solidFill>
              </a:rPr>
              <a:t>Íránu - </a:t>
            </a:r>
            <a:r>
              <a:rPr lang="cs-CZ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nové znění</a:t>
            </a:r>
            <a:endParaRPr lang="cs-CZ" sz="28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1319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44501" y="1730829"/>
            <a:ext cx="8242300" cy="4386941"/>
          </a:xfrm>
        </p:spPr>
        <p:txBody>
          <a:bodyPr tIns="0">
            <a:normAutofit fontScale="70000" lnSpcReduction="20000"/>
          </a:bodyPr>
          <a:lstStyle/>
          <a:p>
            <a:pPr marL="0" indent="0">
              <a:buNone/>
            </a:pPr>
            <a:r>
              <a:rPr lang="cs-CZ" sz="3200" b="1" dirty="0" smtClean="0">
                <a:solidFill>
                  <a:srgbClr val="FF0000"/>
                </a:solidFill>
              </a:rPr>
              <a:t>Článek 3 </a:t>
            </a:r>
            <a:r>
              <a:rPr lang="cs-CZ" sz="3200" b="1" dirty="0">
                <a:solidFill>
                  <a:srgbClr val="FF0000"/>
                </a:solidFill>
              </a:rPr>
              <a:t>a – vztahuje se k příloze </a:t>
            </a:r>
            <a:r>
              <a:rPr lang="cs-CZ" sz="3200" b="1" dirty="0" smtClean="0">
                <a:solidFill>
                  <a:srgbClr val="FF0000"/>
                </a:solidFill>
              </a:rPr>
              <a:t>II – jiné zboží</a:t>
            </a:r>
            <a:endParaRPr lang="cs-CZ" sz="3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sz="1300" b="1" dirty="0" smtClean="0">
              <a:solidFill>
                <a:srgbClr val="FF0000"/>
              </a:solidFill>
            </a:endParaRPr>
          </a:p>
          <a:p>
            <a:pPr marL="271463" indent="0">
              <a:buNone/>
            </a:pPr>
            <a:r>
              <a:rPr lang="cs-CZ" sz="3200" dirty="0" smtClean="0"/>
              <a:t>Předchozí povolení je nutné: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3200" dirty="0"/>
              <a:t>pro přímý nebo nepřímý prodej, dodávku, převod nebo vývoz 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3200" dirty="0"/>
              <a:t>pro přímé nebo nepřímé poskytování technické pomoci nebo zprostředkovatelských služeb 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3200" dirty="0"/>
              <a:t>pro přímé nebo nepřímé poskytování financování nebo finanční pomoci (dotace, půjčky a pojištění vývozního úvěru) 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3200" dirty="0"/>
              <a:t>před uzavřením jakéhokoli ujednání s íránskou osobou, subjektem či orgánem, umožňujícího účastnit se podnikatelských činností společného podniku či jiného partnerství - těžba uranu; výroba nebo používání jaderných materiálů. 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3200" dirty="0"/>
              <a:t>pro nákup, dovoz nebo přepravu 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8033694" y="6301818"/>
            <a:ext cx="494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E7F58578-FB13-480F-8638-2D33FF1990B6}" type="slidenum">
              <a:rPr lang="cs-CZ" smtClean="0">
                <a:solidFill>
                  <a:schemeClr val="bg1"/>
                </a:solidFill>
              </a:rPr>
              <a:pPr algn="r"/>
              <a:t>6</a:t>
            </a:fld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444501" y="609600"/>
            <a:ext cx="8242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NAŘÍZENÍ </a:t>
            </a:r>
            <a:r>
              <a:rPr lang="pl-PL" sz="28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RADY (EU) č. </a:t>
            </a:r>
            <a:r>
              <a:rPr lang="pl-PL" sz="28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267/2012 </a:t>
            </a:r>
            <a:r>
              <a:rPr lang="cs-CZ" sz="2800" b="1" dirty="0">
                <a:solidFill>
                  <a:schemeClr val="accent2"/>
                </a:solidFill>
              </a:rPr>
              <a:t>o omezujících opatřeních vůči </a:t>
            </a:r>
            <a:r>
              <a:rPr lang="cs-CZ" sz="2800" b="1" dirty="0" smtClean="0">
                <a:solidFill>
                  <a:schemeClr val="accent2"/>
                </a:solidFill>
              </a:rPr>
              <a:t>Íránu - </a:t>
            </a:r>
            <a:r>
              <a:rPr lang="cs-CZ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nové znění</a:t>
            </a:r>
            <a:endParaRPr lang="cs-CZ" sz="28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855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44501" y="1730829"/>
            <a:ext cx="8242300" cy="4386941"/>
          </a:xfrm>
        </p:spPr>
        <p:txBody>
          <a:bodyPr tIns="0">
            <a:normAutofit fontScale="85000" lnSpcReduction="10000"/>
          </a:bodyPr>
          <a:lstStyle/>
          <a:p>
            <a:pPr>
              <a:buFontTx/>
              <a:buChar char="-"/>
            </a:pPr>
            <a:r>
              <a:rPr lang="cs-CZ" sz="3200" dirty="0" smtClean="0"/>
              <a:t>podle zákona č. 594/2004 Sb.</a:t>
            </a:r>
          </a:p>
          <a:p>
            <a:pPr>
              <a:buFontTx/>
              <a:buChar char="-"/>
            </a:pPr>
            <a:r>
              <a:rPr lang="cs-CZ" sz="3200" dirty="0" smtClean="0"/>
              <a:t>doložení žádosti všemi nezbytnými dokumenty</a:t>
            </a:r>
          </a:p>
          <a:p>
            <a:pPr>
              <a:buFontTx/>
              <a:buChar char="-"/>
            </a:pPr>
            <a:r>
              <a:rPr lang="cs-CZ" sz="3200" dirty="0">
                <a:solidFill>
                  <a:srgbClr val="FF0000"/>
                </a:solidFill>
              </a:rPr>
              <a:t>d</a:t>
            </a:r>
            <a:r>
              <a:rPr lang="cs-CZ" sz="3200" dirty="0" smtClean="0">
                <a:solidFill>
                  <a:srgbClr val="FF0000"/>
                </a:solidFill>
              </a:rPr>
              <a:t>okument vystavený příslušným íránským orgánem</a:t>
            </a:r>
            <a:r>
              <a:rPr lang="cs-CZ" sz="3200" dirty="0" smtClean="0"/>
              <a:t> potvrzujícím, že osoby pověřené MPO budou mít </a:t>
            </a:r>
            <a:r>
              <a:rPr lang="cs-CZ" sz="3200" dirty="0" smtClean="0">
                <a:solidFill>
                  <a:srgbClr val="FF0000"/>
                </a:solidFill>
              </a:rPr>
              <a:t>oprávnění </a:t>
            </a:r>
            <a:r>
              <a:rPr lang="cs-CZ" sz="3200" dirty="0">
                <a:solidFill>
                  <a:srgbClr val="FF0000"/>
                </a:solidFill>
              </a:rPr>
              <a:t>ověřovat konečné použití a místo konečného použití</a:t>
            </a:r>
            <a:r>
              <a:rPr lang="cs-CZ" sz="3200" dirty="0"/>
              <a:t> jakékoli dodané položky a </a:t>
            </a:r>
            <a:r>
              <a:rPr lang="cs-CZ" sz="3200" dirty="0" smtClean="0"/>
              <a:t>bude umožněno tato </a:t>
            </a:r>
            <a:r>
              <a:rPr lang="cs-CZ" sz="3200" dirty="0"/>
              <a:t>oprávnění </a:t>
            </a:r>
            <a:r>
              <a:rPr lang="cs-CZ" sz="3200" dirty="0" smtClean="0"/>
              <a:t>účinně vykonávat</a:t>
            </a:r>
          </a:p>
          <a:p>
            <a:pPr>
              <a:buFontTx/>
              <a:buChar char="-"/>
            </a:pPr>
            <a:r>
              <a:rPr lang="cs-CZ" sz="3200" dirty="0" smtClean="0"/>
              <a:t>lhůta ve správním řízení – 30 dnů - bude prodlužována </a:t>
            </a:r>
          </a:p>
          <a:p>
            <a:pPr>
              <a:buFontTx/>
              <a:buChar char="-"/>
            </a:pPr>
            <a:r>
              <a:rPr lang="cs-CZ" sz="3200" dirty="0" smtClean="0"/>
              <a:t>přerušení správního řízení do doby schválení Radou bezpečnosti (u položek </a:t>
            </a:r>
            <a:r>
              <a:rPr lang="cs-CZ" sz="3200" smtClean="0"/>
              <a:t>z přílohy I)</a:t>
            </a:r>
            <a:endParaRPr lang="cs-CZ" sz="32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8033694" y="6301818"/>
            <a:ext cx="494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E7F58578-FB13-480F-8638-2D33FF1990B6}" type="slidenum">
              <a:rPr lang="cs-CZ" smtClean="0">
                <a:solidFill>
                  <a:schemeClr val="bg1"/>
                </a:solidFill>
              </a:rPr>
              <a:pPr algn="r"/>
              <a:t>7</a:t>
            </a:fld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444501" y="609600"/>
            <a:ext cx="8242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Žádosti </a:t>
            </a:r>
            <a:r>
              <a:rPr lang="cs-CZ" sz="28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o povolení </a:t>
            </a:r>
          </a:p>
        </p:txBody>
      </p:sp>
    </p:spTree>
    <p:extLst>
      <p:ext uri="{BB962C8B-B14F-4D97-AF65-F5344CB8AC3E}">
        <p14:creationId xmlns:p14="http://schemas.microsoft.com/office/powerpoint/2010/main" val="9583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44501" y="1730829"/>
            <a:ext cx="8242300" cy="4386941"/>
          </a:xfrm>
        </p:spPr>
        <p:txBody>
          <a:bodyPr tIns="0">
            <a:normAutofit fontScale="70000" lnSpcReduction="20000"/>
          </a:bodyPr>
          <a:lstStyle/>
          <a:p>
            <a:pPr marL="0" indent="0">
              <a:buNone/>
            </a:pPr>
            <a:r>
              <a:rPr lang="cs-CZ" sz="3200" b="1" dirty="0" smtClean="0">
                <a:solidFill>
                  <a:srgbClr val="FF0000"/>
                </a:solidFill>
              </a:rPr>
              <a:t>Článek 4 </a:t>
            </a:r>
            <a:r>
              <a:rPr lang="cs-CZ" sz="3200" b="1" dirty="0">
                <a:solidFill>
                  <a:srgbClr val="FF0000"/>
                </a:solidFill>
              </a:rPr>
              <a:t>a – vztahuje se k příloze </a:t>
            </a:r>
            <a:r>
              <a:rPr lang="cs-CZ" sz="3200" b="1" dirty="0" smtClean="0">
                <a:solidFill>
                  <a:srgbClr val="FF0000"/>
                </a:solidFill>
              </a:rPr>
              <a:t>III – Seznam </a:t>
            </a:r>
            <a:r>
              <a:rPr lang="cs-CZ" sz="3200" b="1" dirty="0">
                <a:solidFill>
                  <a:srgbClr val="FF0000"/>
                </a:solidFill>
              </a:rPr>
              <a:t>Režimu kontroly raketových technologií</a:t>
            </a:r>
          </a:p>
          <a:p>
            <a:pPr marL="0" indent="0">
              <a:buNone/>
            </a:pPr>
            <a:endParaRPr lang="cs-CZ" sz="1300" b="1" dirty="0" smtClean="0"/>
          </a:p>
          <a:p>
            <a:pPr marL="271463" indent="0">
              <a:buNone/>
            </a:pPr>
            <a:r>
              <a:rPr lang="cs-CZ" sz="3400" b="1" dirty="0" smtClean="0">
                <a:solidFill>
                  <a:srgbClr val="FF0000"/>
                </a:solidFill>
              </a:rPr>
              <a:t>Zakazuje se: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3200" dirty="0" smtClean="0">
                <a:solidFill>
                  <a:schemeClr val="tx1"/>
                </a:solidFill>
              </a:rPr>
              <a:t>přímý </a:t>
            </a:r>
            <a:r>
              <a:rPr lang="cs-CZ" sz="3200" dirty="0">
                <a:solidFill>
                  <a:schemeClr val="tx1"/>
                </a:solidFill>
              </a:rPr>
              <a:t>nebo nepřímý prodej, dodávku, převod nebo vývoz 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3200" dirty="0" smtClean="0">
                <a:solidFill>
                  <a:schemeClr val="tx1"/>
                </a:solidFill>
              </a:rPr>
              <a:t>přímé </a:t>
            </a:r>
            <a:r>
              <a:rPr lang="cs-CZ" sz="3200" dirty="0">
                <a:solidFill>
                  <a:schemeClr val="tx1"/>
                </a:solidFill>
              </a:rPr>
              <a:t>nebo nepřímé poskytování technické pomoci nebo zprostředkovatelských služeb 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3200" dirty="0" smtClean="0">
                <a:solidFill>
                  <a:schemeClr val="tx1"/>
                </a:solidFill>
              </a:rPr>
              <a:t>přímé </a:t>
            </a:r>
            <a:r>
              <a:rPr lang="cs-CZ" sz="3200" dirty="0">
                <a:solidFill>
                  <a:schemeClr val="tx1"/>
                </a:solidFill>
              </a:rPr>
              <a:t>nebo nepřímé poskytování financování nebo finanční pomoci (dotace, půjčky a pojištění vývozního úvěru) </a:t>
            </a:r>
          </a:p>
          <a:p>
            <a:pPr marL="514350" lvl="0" indent="-514350">
              <a:buFont typeface="+mj-lt"/>
              <a:buAutoNum type="alphaLcParenR"/>
            </a:pPr>
            <a:r>
              <a:rPr lang="cs-CZ" sz="3200" dirty="0" smtClean="0">
                <a:solidFill>
                  <a:schemeClr val="tx1"/>
                </a:solidFill>
              </a:rPr>
              <a:t>uzavřením </a:t>
            </a:r>
            <a:r>
              <a:rPr lang="cs-CZ" sz="3200" dirty="0">
                <a:solidFill>
                  <a:schemeClr val="tx1"/>
                </a:solidFill>
              </a:rPr>
              <a:t>jakéhokoli ujednání s íránskou osobou, subjektem či orgánem, umožňujícího účastnit se podnikatelských činností </a:t>
            </a:r>
            <a:r>
              <a:rPr lang="cs-CZ" sz="3200" dirty="0" smtClean="0">
                <a:solidFill>
                  <a:schemeClr val="tx1"/>
                </a:solidFill>
              </a:rPr>
              <a:t>zahrnujících technologie uvedené v příloze III . </a:t>
            </a:r>
            <a:endParaRPr lang="cs-CZ" sz="3200" dirty="0">
              <a:solidFill>
                <a:schemeClr val="tx1"/>
              </a:solidFill>
            </a:endParaRPr>
          </a:p>
          <a:p>
            <a:pPr marL="514350" lvl="0" indent="-514350">
              <a:buFont typeface="+mj-lt"/>
              <a:buAutoNum type="alphaLcParenR"/>
            </a:pPr>
            <a:r>
              <a:rPr lang="cs-CZ" sz="3200" dirty="0" smtClean="0">
                <a:solidFill>
                  <a:schemeClr val="tx1"/>
                </a:solidFill>
              </a:rPr>
              <a:t>nákup</a:t>
            </a:r>
            <a:r>
              <a:rPr lang="cs-CZ" sz="3200" dirty="0">
                <a:solidFill>
                  <a:schemeClr val="tx1"/>
                </a:solidFill>
              </a:rPr>
              <a:t>, dovoz nebo </a:t>
            </a:r>
            <a:r>
              <a:rPr lang="cs-CZ" sz="3200" dirty="0" smtClean="0">
                <a:solidFill>
                  <a:schemeClr val="tx1"/>
                </a:solidFill>
              </a:rPr>
              <a:t>přeprava </a:t>
            </a:r>
            <a:endParaRPr lang="cs-CZ" sz="3200" dirty="0">
              <a:solidFill>
                <a:schemeClr val="tx1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8033694" y="6301818"/>
            <a:ext cx="494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E7F58578-FB13-480F-8638-2D33FF1990B6}" type="slidenum">
              <a:rPr lang="cs-CZ" smtClean="0">
                <a:solidFill>
                  <a:schemeClr val="bg1"/>
                </a:solidFill>
              </a:rPr>
              <a:pPr algn="r"/>
              <a:t>8</a:t>
            </a:fld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444501" y="609600"/>
            <a:ext cx="8242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NAŘÍZENÍ </a:t>
            </a:r>
            <a:r>
              <a:rPr lang="pl-PL" sz="28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RADY (EU) č. </a:t>
            </a:r>
            <a:r>
              <a:rPr lang="pl-PL" sz="28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267/2012 </a:t>
            </a:r>
            <a:r>
              <a:rPr lang="cs-CZ" sz="2800" b="1" dirty="0">
                <a:solidFill>
                  <a:schemeClr val="accent2"/>
                </a:solidFill>
              </a:rPr>
              <a:t>o omezujících opatřeních vůči </a:t>
            </a:r>
            <a:r>
              <a:rPr lang="cs-CZ" sz="2800" b="1" dirty="0" smtClean="0">
                <a:solidFill>
                  <a:schemeClr val="accent2"/>
                </a:solidFill>
              </a:rPr>
              <a:t>Íránu - </a:t>
            </a:r>
            <a:r>
              <a:rPr lang="cs-CZ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nové znění</a:t>
            </a:r>
            <a:endParaRPr lang="cs-CZ" sz="28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0752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44501" y="1730829"/>
            <a:ext cx="8242300" cy="4386941"/>
          </a:xfrm>
        </p:spPr>
        <p:txBody>
          <a:bodyPr tIns="0">
            <a:normAutofit/>
          </a:bodyPr>
          <a:lstStyle/>
          <a:p>
            <a:pPr marL="0" indent="0">
              <a:buNone/>
            </a:pPr>
            <a:r>
              <a:rPr lang="cs-CZ" sz="2800" dirty="0"/>
              <a:t>Ministerstvo průmyslu a </a:t>
            </a:r>
            <a:r>
              <a:rPr lang="cs-CZ" sz="2800" dirty="0" smtClean="0"/>
              <a:t>obchodu dne 18</a:t>
            </a:r>
            <a:r>
              <a:rPr lang="cs-CZ" sz="2800" dirty="0"/>
              <a:t>. ledna 2016 </a:t>
            </a:r>
            <a:r>
              <a:rPr lang="cs-CZ" sz="2800" dirty="0" smtClean="0"/>
              <a:t> informovalo vývozce</a:t>
            </a:r>
            <a:r>
              <a:rPr lang="cs-CZ" sz="2800" dirty="0"/>
              <a:t>, že </a:t>
            </a:r>
            <a:r>
              <a:rPr lang="cs-CZ" sz="2800" b="1" dirty="0">
                <a:solidFill>
                  <a:srgbClr val="FF0000"/>
                </a:solidFill>
              </a:rPr>
              <a:t>odvolává opatření</a:t>
            </a:r>
            <a:r>
              <a:rPr lang="cs-CZ" sz="2800" dirty="0">
                <a:solidFill>
                  <a:srgbClr val="FF0000"/>
                </a:solidFill>
              </a:rPr>
              <a:t> </a:t>
            </a:r>
            <a:r>
              <a:rPr lang="cs-CZ" sz="2800" dirty="0"/>
              <a:t>o tom, že vývoz veškerého </a:t>
            </a:r>
            <a:r>
              <a:rPr lang="cs-CZ" sz="2800" b="1" dirty="0">
                <a:solidFill>
                  <a:srgbClr val="FF0000"/>
                </a:solidFill>
              </a:rPr>
              <a:t>zboží</a:t>
            </a:r>
            <a:r>
              <a:rPr lang="cs-CZ" sz="2800" dirty="0">
                <a:solidFill>
                  <a:srgbClr val="FF0000"/>
                </a:solidFill>
              </a:rPr>
              <a:t> </a:t>
            </a:r>
            <a:r>
              <a:rPr lang="cs-CZ" sz="2800" dirty="0"/>
              <a:t>celně zařazeného pod </a:t>
            </a:r>
            <a:r>
              <a:rPr lang="cs-CZ" sz="2800" dirty="0">
                <a:solidFill>
                  <a:srgbClr val="FF0000"/>
                </a:solidFill>
              </a:rPr>
              <a:t>kódy 8456 — 8466</a:t>
            </a:r>
            <a:r>
              <a:rPr lang="cs-CZ" sz="2800" dirty="0"/>
              <a:t> kombinované </a:t>
            </a:r>
            <a:r>
              <a:rPr lang="cs-CZ" sz="2800" dirty="0" smtClean="0"/>
              <a:t>nomenklatury, které</a:t>
            </a:r>
            <a:r>
              <a:rPr lang="cs-CZ" sz="2800" b="1" dirty="0" smtClean="0"/>
              <a:t> </a:t>
            </a:r>
            <a:r>
              <a:rPr lang="cs-CZ" sz="2800" b="1" dirty="0" smtClean="0">
                <a:solidFill>
                  <a:srgbClr val="FF0000"/>
                </a:solidFill>
              </a:rPr>
              <a:t>nedosahuje parametrů zboží dvojího použití</a:t>
            </a:r>
            <a:r>
              <a:rPr lang="cs-CZ" sz="2800" dirty="0" smtClean="0"/>
              <a:t>, </a:t>
            </a:r>
            <a:r>
              <a:rPr lang="cs-CZ" sz="2800" dirty="0"/>
              <a:t>lze uskutečnit do Íránu pouze na základě individuálního vývozního povolení uděleného Licenční správou MPO podle zákona </a:t>
            </a:r>
            <a:r>
              <a:rPr lang="cs-CZ" sz="2800" dirty="0" smtClean="0"/>
              <a:t>č.594/2004 </a:t>
            </a:r>
            <a:r>
              <a:rPr lang="cs-CZ" sz="2800" dirty="0"/>
              <a:t>Sb., jímž se provádí režim Evropských společenství pro kontrolu vývozu, přepravy, zprostředkování a tranzitu zboží dvojího </a:t>
            </a:r>
            <a:r>
              <a:rPr lang="cs-CZ" sz="2800" dirty="0" smtClean="0"/>
              <a:t>užití (zákon).</a:t>
            </a:r>
            <a:endParaRPr lang="cs-CZ" sz="28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8033694" y="6301818"/>
            <a:ext cx="494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E7F58578-FB13-480F-8638-2D33FF1990B6}" type="slidenum">
              <a:rPr lang="cs-CZ" smtClean="0">
                <a:solidFill>
                  <a:schemeClr val="bg1"/>
                </a:solidFill>
              </a:rPr>
              <a:pPr algn="r"/>
              <a:t>9</a:t>
            </a:fld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444501" y="609600"/>
            <a:ext cx="8242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Opatření „</a:t>
            </a:r>
            <a:r>
              <a:rPr lang="cs-CZ" sz="2800" b="1" dirty="0" err="1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catch-all</a:t>
            </a:r>
            <a:r>
              <a:rPr lang="cs-CZ" sz="28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“</a:t>
            </a:r>
            <a:endParaRPr lang="cs-CZ" sz="28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2628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44501" y="1730829"/>
            <a:ext cx="8242300" cy="4386941"/>
          </a:xfrm>
        </p:spPr>
        <p:txBody>
          <a:bodyPr tIns="0">
            <a:normAutofit/>
          </a:bodyPr>
          <a:lstStyle/>
          <a:p>
            <a:pPr marL="0" indent="0">
              <a:buNone/>
            </a:pPr>
            <a:r>
              <a:rPr lang="cs-CZ" sz="2800" dirty="0" smtClean="0">
                <a:solidFill>
                  <a:srgbClr val="FF0000"/>
                </a:solidFill>
              </a:rPr>
              <a:t>§ 3 odst. 4 zákona </a:t>
            </a:r>
            <a:r>
              <a:rPr lang="cs-CZ" sz="2800" dirty="0" smtClean="0"/>
              <a:t>- má-li </a:t>
            </a:r>
            <a:r>
              <a:rPr lang="cs-CZ" sz="2800" dirty="0"/>
              <a:t>vývozce </a:t>
            </a:r>
            <a:r>
              <a:rPr lang="cs-CZ" sz="2800" dirty="0" smtClean="0"/>
              <a:t>podezření </a:t>
            </a:r>
            <a:r>
              <a:rPr lang="cs-CZ" sz="2800" dirty="0"/>
              <a:t>nebo jestliže by vzhledem k okolnostem měl mít důvody k podezření, že </a:t>
            </a:r>
            <a:r>
              <a:rPr lang="cs-CZ" sz="2800" dirty="0">
                <a:solidFill>
                  <a:srgbClr val="FF0000"/>
                </a:solidFill>
              </a:rPr>
              <a:t>zboží dvojího použití neuvedené v příloze I </a:t>
            </a:r>
            <a:r>
              <a:rPr lang="cs-CZ" sz="2800" dirty="0"/>
              <a:t>nařízení </a:t>
            </a:r>
            <a:r>
              <a:rPr lang="cs-CZ" sz="2800" dirty="0" smtClean="0"/>
              <a:t>Rady č. 428/2009, </a:t>
            </a:r>
            <a:r>
              <a:rPr lang="cs-CZ" sz="2800" dirty="0"/>
              <a:t>které má v úmyslu </a:t>
            </a:r>
            <a:r>
              <a:rPr lang="cs-CZ" sz="2800" dirty="0" smtClean="0"/>
              <a:t>vyvézt, </a:t>
            </a:r>
            <a:r>
              <a:rPr lang="cs-CZ" sz="2800" dirty="0"/>
              <a:t>je celé nebo zčásti určeno k jakémukoli použití </a:t>
            </a:r>
            <a:r>
              <a:rPr lang="cs-CZ" sz="2800" dirty="0" smtClean="0"/>
              <a:t>v souvislosti se zbraněmi hromadného ničení nebo </a:t>
            </a:r>
            <a:r>
              <a:rPr lang="cs-CZ" sz="2800" dirty="0"/>
              <a:t>k vojenskému konečnému </a:t>
            </a:r>
            <a:r>
              <a:rPr lang="cs-CZ" sz="2800" dirty="0" smtClean="0"/>
              <a:t>použití, </a:t>
            </a:r>
            <a:r>
              <a:rPr lang="cs-CZ" sz="2800" dirty="0"/>
              <a:t>je povinen o této skutečnosti uvědomit ministerstvo, které mu sdělí, zda k vývozu nebo k poskytnutí zprostředkovatelských služeb bude vyžadováno povolení.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8033694" y="6301818"/>
            <a:ext cx="494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E7F58578-FB13-480F-8638-2D33FF1990B6}" type="slidenum">
              <a:rPr lang="cs-CZ" smtClean="0">
                <a:solidFill>
                  <a:schemeClr val="bg1"/>
                </a:solidFill>
              </a:rPr>
              <a:pPr algn="r"/>
              <a:t>10</a:t>
            </a:fld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444501" y="609600"/>
            <a:ext cx="8242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Posouzení potřeby žádat o vývozní povolení</a:t>
            </a:r>
            <a:endParaRPr lang="cs-CZ" sz="28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9756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858157" y="2219611"/>
            <a:ext cx="5531757" cy="1600438"/>
          </a:xfrm>
        </p:spPr>
        <p:txBody>
          <a:bodyPr/>
          <a:lstStyle/>
          <a:p>
            <a:pPr algn="ctr"/>
            <a:r>
              <a:rPr lang="cs-CZ" dirty="0" smtClean="0"/>
              <a:t>Děkuji za pozornost</a:t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sz="2400" dirty="0" smtClean="0">
                <a:latin typeface="Lucida Calligraphy" panose="03010101010101010101" pitchFamily="66" charset="0"/>
              </a:rPr>
              <a:t>Svatopluk Leitgeb</a:t>
            </a:r>
            <a:endParaRPr lang="cs-CZ" sz="2400" dirty="0">
              <a:latin typeface="Lucida Calligraphy" panose="03010101010101010101" pitchFamily="66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8033694" y="6301818"/>
            <a:ext cx="494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E7F58578-FB13-480F-8638-2D33FF1990B6}" type="slidenum">
              <a:rPr lang="cs-CZ" smtClean="0">
                <a:solidFill>
                  <a:schemeClr val="bg1"/>
                </a:solidFill>
              </a:rPr>
              <a:pPr algn="r"/>
              <a:t>11</a:t>
            </a:fld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27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ace modrá A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 modrá A</Template>
  <TotalTime>1746</TotalTime>
  <Words>976</Words>
  <Application>Microsoft Office PowerPoint</Application>
  <PresentationFormat>Předvádění na obrazovce (4:3)</PresentationFormat>
  <Paragraphs>86</Paragraphs>
  <Slides>11</Slides>
  <Notes>11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Prezentace modrá A</vt:lpstr>
      <vt:lpstr>Obchod s Íránem po uvolnění sankcí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Děkuji za pozornost  Svatopluk Leitgeb</vt:lpstr>
    </vt:vector>
  </TitlesOfParts>
  <Company>Ministerstvo průmyslu a obchodu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Kontrola exportu zboží dvojího použití</dc:title>
  <dc:creator>Ondrejčíková Zora</dc:creator>
  <cp:lastModifiedBy>Jiří JANÍČEK</cp:lastModifiedBy>
  <cp:revision>143</cp:revision>
  <cp:lastPrinted>2015-02-05T08:54:31Z</cp:lastPrinted>
  <dcterms:created xsi:type="dcterms:W3CDTF">2012-02-23T13:37:23Z</dcterms:created>
  <dcterms:modified xsi:type="dcterms:W3CDTF">2016-02-02T15:07:14Z</dcterms:modified>
</cp:coreProperties>
</file>