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279" r:id="rId3"/>
    <p:sldId id="272" r:id="rId4"/>
    <p:sldId id="273" r:id="rId5"/>
    <p:sldId id="280" r:id="rId6"/>
    <p:sldId id="257" r:id="rId7"/>
    <p:sldId id="258" r:id="rId8"/>
    <p:sldId id="282" r:id="rId9"/>
    <p:sldId id="285" r:id="rId10"/>
    <p:sldId id="286" r:id="rId11"/>
    <p:sldId id="261" r:id="rId12"/>
    <p:sldId id="262" r:id="rId13"/>
    <p:sldId id="288" r:id="rId14"/>
    <p:sldId id="259" r:id="rId15"/>
    <p:sldId id="298" r:id="rId16"/>
    <p:sldId id="300" r:id="rId17"/>
    <p:sldId id="267" r:id="rId18"/>
    <p:sldId id="268" r:id="rId19"/>
    <p:sldId id="291" r:id="rId20"/>
    <p:sldId id="263" r:id="rId21"/>
    <p:sldId id="293" r:id="rId22"/>
    <p:sldId id="265" r:id="rId23"/>
    <p:sldId id="294" r:id="rId24"/>
    <p:sldId id="269" r:id="rId25"/>
    <p:sldId id="297" r:id="rId26"/>
    <p:sldId id="270" r:id="rId27"/>
    <p:sldId id="274" r:id="rId28"/>
    <p:sldId id="296" r:id="rId29"/>
    <p:sldId id="303" r:id="rId30"/>
    <p:sldId id="302" r:id="rId31"/>
    <p:sldId id="276" r:id="rId32"/>
    <p:sldId id="305" r:id="rId33"/>
    <p:sldId id="271" r:id="rId34"/>
    <p:sldId id="306" r:id="rId35"/>
    <p:sldId id="275" r:id="rId36"/>
    <p:sldId id="304" r:id="rId37"/>
    <p:sldId id="307" r:id="rId38"/>
    <p:sldId id="308" r:id="rId39"/>
    <p:sldId id="309" r:id="rId40"/>
    <p:sldId id="31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550" autoAdjust="0"/>
  </p:normalViewPr>
  <p:slideViewPr>
    <p:cSldViewPr snapToGrid="0">
      <p:cViewPr varScale="1">
        <p:scale>
          <a:sx n="79" d="100"/>
          <a:sy n="79" d="100"/>
        </p:scale>
        <p:origin x="1776" y="84"/>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on Pike" userId="35765199749_tp_box_2" providerId="OAuth2" clId="{C9490165-0920-47C5-8B30-B8CCBD1B3ED5}"/>
    <pc:docChg chg="delSld modSld">
      <pc:chgData name="Mason Pike" userId="35765199749_tp_box_2" providerId="OAuth2" clId="{C9490165-0920-47C5-8B30-B8CCBD1B3ED5}" dt="2026-08-14T20:49:30.221" v="13" actId="20577"/>
      <pc:docMkLst>
        <pc:docMk/>
      </pc:docMkLst>
      <pc:sldChg chg="modSp mod">
        <pc:chgData name="Mason Pike" userId="35765199749_tp_box_2" providerId="OAuth2" clId="{C9490165-0920-47C5-8B30-B8CCBD1B3ED5}" dt="2026-08-14T20:49:30.221" v="13" actId="20577"/>
        <pc:sldMkLst>
          <pc:docMk/>
          <pc:sldMk cId="337623710" sldId="256"/>
        </pc:sldMkLst>
        <pc:spChg chg="mod">
          <ac:chgData name="Mason Pike" userId="35765199749_tp_box_2" providerId="OAuth2" clId="{C9490165-0920-47C5-8B30-B8CCBD1B3ED5}" dt="2026-08-14T20:49:30.221" v="13" actId="20577"/>
          <ac:spMkLst>
            <pc:docMk/>
            <pc:sldMk cId="337623710" sldId="256"/>
            <ac:spMk id="2" creationId="{CD259ABE-9428-8460-A219-5C951BE23BA4}"/>
          </ac:spMkLst>
        </pc:spChg>
      </pc:sldChg>
    </pc:docChg>
  </pc:docChgLst>
  <pc:docChgLst>
    <pc:chgData name="Dylan Cannon" userId="19865762521_tp_box_2" providerId="OAuth2" clId="{BEB6E0D1-3FD3-4A06-AA26-E69A560F2C46}"/>
    <pc:docChg chg="custSel modSld">
      <pc:chgData name="Dylan Cannon" userId="19865762521_tp_box_2" providerId="OAuth2" clId="{BEB6E0D1-3FD3-4A06-AA26-E69A560F2C46}" dt="2026-07-21T20:48:28.468" v="54" actId="113"/>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906F9A-02CF-4BC6-A9B8-809CFE03B462}" type="datetimeFigureOut">
              <a:rPr lang="en-US" smtClean="0"/>
              <a:t>8/14/2026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BC826C-863A-4F69-9223-331269BEFA41}" type="slidenum">
              <a:rPr lang="en-US" smtClean="0"/>
              <a:t>‹#›</a:t>
            </a:fld>
            <a:endParaRPr lang="en-US"/>
          </a:p>
        </p:txBody>
      </p:sp>
    </p:spTree>
    <p:extLst>
      <p:ext uri="{BB962C8B-B14F-4D97-AF65-F5344CB8AC3E}">
        <p14:creationId xmlns:p14="http://schemas.microsoft.com/office/powerpoint/2010/main" val="1640727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eb3.ncaa.org/lsdbi/bylaw?ruleId=4154&amp;refDate=20260721"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eb3.ncaa.org/lsdbi/bylaw?ruleId=600&amp;refDate=20260721"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eb3.ncaa.org/lsdbi/bylaw?ruleId=4154&amp;refDate=2026072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eb3.ncaa.org/lsdbi/bylaw?ruleId=7454&amp;refDate=20260721"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eb3.ncaa.org/lsdbi/bylaw?ruleId=4008&amp;refDate=20260721"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eb3.ncaa.org/lsdbi/bylaw?ruleId=567&amp;refDate=20260721"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eb3.ncaa.org/lsdbi/bylaw?ruleId=7519&amp;refDate=20260721" TargetMode="External"/><Relationship Id="rId3" Type="http://schemas.openxmlformats.org/officeDocument/2006/relationships/hyperlink" Target="https://web3.ncaa.org/lsdbi/bylaw?ruleId=7584&amp;refDate=20260721" TargetMode="External"/><Relationship Id="rId7" Type="http://schemas.openxmlformats.org/officeDocument/2006/relationships/hyperlink" Target="https://web3.ncaa.org/lsdbi/bylaw?ruleId=7483&amp;refDate=20260721"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eb3.ncaa.org/lsdbi/bylaw?ruleId=7585&amp;refDate=20260721" TargetMode="External"/><Relationship Id="rId5" Type="http://schemas.openxmlformats.org/officeDocument/2006/relationships/hyperlink" Target="https://web3.ncaa.org/lsdbi/bylaw?ruleId=100148&amp;refDate=20260721" TargetMode="External"/><Relationship Id="rId4" Type="http://schemas.openxmlformats.org/officeDocument/2006/relationships/hyperlink" Target="https://web3.ncaa.org/lsdbi/bylaw?ruleId=896&amp;refDate=20260721"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eb3.ncaa.org/lsdbi/bylaw?ruleId=915&amp;refDate=20260721"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eb3.ncaa.org/lsdbi/bylaw?ruleId=5350&amp;refDate=20260721" TargetMode="External"/><Relationship Id="rId5" Type="http://schemas.openxmlformats.org/officeDocument/2006/relationships/hyperlink" Target="https://web3.ncaa.org/lsdbi/bylaw?ruleId=7551&amp;refDate=20260721" TargetMode="External"/><Relationship Id="rId4" Type="http://schemas.openxmlformats.org/officeDocument/2006/relationships/hyperlink" Target="https://web3.ncaa.org/lsdbi/bylaw?ruleId=106299&amp;refDate=20260721"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eb3.ncaa.org/lsdbi/bylaw?ruleId=591&amp;refDate=20260721"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eb3.ncaa.org/lsdbi/bylaw?ruleId=895&amp;refDate=20260721" TargetMode="External"/><Relationship Id="rId4" Type="http://schemas.openxmlformats.org/officeDocument/2006/relationships/hyperlink" Target="https://web3.ncaa.org/lsdbi/bylaw?ruleId=104344&amp;refDate=20260721"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eb3.ncaa.org/lsdbi/bylaw?ruleId=828&amp;refDate=20260721"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eb3.ncaa.org/lsdbi/bylaw?ruleId=703&amp;refDate=20260721" TargetMode="External"/><Relationship Id="rId4" Type="http://schemas.openxmlformats.org/officeDocument/2006/relationships/hyperlink" Target="https://web3.ncaa.org/lsdbi/bylaw?ruleId=628&amp;refDate=20260721"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eb3.ncaa.org/lsdbi/bylaw?ruleId=2999&amp;refDate=2026072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eb3.ncaa.org/lsdbi/bylaw?ruleId=4147&amp;refDate=20260721"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web3.ncaa.org/lsdbi/bylaw?ruleId=106142&amp;refDate=20260721" TargetMode="External"/><Relationship Id="rId4" Type="http://schemas.openxmlformats.org/officeDocument/2006/relationships/hyperlink" Target="https://web3.ncaa.org/lsdbi/bylaw?ruleId=7633&amp;refDate=20260721"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eb3.ncaa.org/lsdbi/bylaw?ruleId=797&amp;refDate=2026072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eb3.ncaa.org/lsdbi/bylaw?ruleId=947&amp;refDate=20260721" TargetMode="External"/><Relationship Id="rId7" Type="http://schemas.openxmlformats.org/officeDocument/2006/relationships/hyperlink" Target="https://web3.ncaa.org/lsdbi/bylaw?ruleId=889&amp;refDate=20260721"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eb3.ncaa.org/lsdbi/bylaw?ruleId=578&amp;refDate=20260721" TargetMode="External"/><Relationship Id="rId5" Type="http://schemas.openxmlformats.org/officeDocument/2006/relationships/hyperlink" Target="https://web3.ncaa.org/lsdbi/bylaw?ruleId=558&amp;refDate=20260721" TargetMode="External"/><Relationship Id="rId4" Type="http://schemas.openxmlformats.org/officeDocument/2006/relationships/hyperlink" Target="https://web3.ncaa.org/lsdbi/bylaw?ruleId=949&amp;refDate=20260721"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eb3.ncaa.org/lsdbi/bylaw?ruleId=3915&amp;refDate=20260721"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eb3.ncaa.org/lsdbi/bylaw?ruleId=3938&amp;refDate=20260721" TargetMode="External"/><Relationship Id="rId4" Type="http://schemas.openxmlformats.org/officeDocument/2006/relationships/hyperlink" Target="https://web3.ncaa.org/lsdbi/bylaw?ruleId=3998&amp;refDate=20260721"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eb3.ncaa.org/lsdbi/bylaw?ruleId=1004&amp;refDate=20260721"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eb3.ncaa.org/lsdbi/bylaw?ruleId=536&amp;refDate=20260721"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eb3.ncaa.org/lsdbi/bylaw?ruleId=7713&amp;refDate=20260721"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13.02.14 Prospective Student-Athlete.</a:t>
            </a:r>
            <a:r>
              <a:rPr lang="en-US" sz="1200" b="0" i="0" kern="1200" dirty="0">
                <a:solidFill>
                  <a:schemeClr val="tx1"/>
                </a:solidFill>
                <a:effectLst/>
                <a:latin typeface="+mn-lt"/>
                <a:ea typeface="+mn-ea"/>
                <a:cs typeface="+mn-cs"/>
              </a:rPr>
              <a:t> A prospective student-athlete is a student who has started classes for the ninth grade. In addition, a student who has not started classes for the ninth grade becomes a prospective student-athlete if the institution provides such an individual (or the individual's family members or friends) any financial assistance or other benefits that the institution does not provide to prospective students generally. An individual remains a prospective student-athlete until: </a:t>
            </a:r>
            <a:r>
              <a:rPr lang="en-US" sz="1200" b="0" i="1" kern="1200" dirty="0">
                <a:solidFill>
                  <a:schemeClr val="tx1"/>
                </a:solidFill>
                <a:effectLst/>
                <a:latin typeface="+mn-lt"/>
                <a:ea typeface="+mn-ea"/>
                <a:cs typeface="+mn-cs"/>
              </a:rPr>
              <a:t>(Revised: 1/11/89, 1/10/90, 4/28/05, 1/17/09, 1/19/13 effective 8/1/13, 4/25/18, 1/23/19, 5/18/22, 4/13/23, 5/17/23, 10/9/24, 10/8/25)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The individual signs the institution’s written offer of admission and/or financial aid or a settlement related benefits agreement, or the institution receives the individual’s  financial deposit in response to its offer of admission, completes all high school graduation requirements or all transfer academic eligibility requirements and receives benefits or expenses from the institution that may be provided to a student-athlete (see Bylaw </a:t>
            </a:r>
            <a:r>
              <a:rPr lang="en-US" sz="1200" b="0" i="0" u="none" strike="noStrike" kern="1200" dirty="0">
                <a:solidFill>
                  <a:schemeClr val="tx1"/>
                </a:solidFill>
                <a:effectLst/>
                <a:latin typeface="+mn-lt"/>
                <a:ea typeface="+mn-ea"/>
                <a:cs typeface="+mn-cs"/>
                <a:hlinkClick r:id="rId3"/>
              </a:rPr>
              <a:t>16</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(b) The individual participates in summer athletic activities, or regular squad practice or competition that occurs before the beginning of any term at the institution;</a:t>
            </a:r>
          </a:p>
          <a:p>
            <a:r>
              <a:rPr lang="en-US" sz="1200" b="0" i="0" kern="1200" dirty="0">
                <a:solidFill>
                  <a:schemeClr val="tx1"/>
                </a:solidFill>
                <a:effectLst/>
                <a:latin typeface="+mn-lt"/>
                <a:ea typeface="+mn-ea"/>
                <a:cs typeface="+mn-cs"/>
              </a:rPr>
              <a:t>(c) The individual enrolls in and attends classes during the institution's summer term before initial full-time enrollment or enrolls in a minimum full-time program of studies and attends classes in a regular term at the institution; or</a:t>
            </a:r>
          </a:p>
          <a:p>
            <a:r>
              <a:rPr lang="en-US" sz="1200" b="0" i="0" kern="1200" dirty="0">
                <a:solidFill>
                  <a:schemeClr val="tx1"/>
                </a:solidFill>
                <a:effectLst/>
                <a:latin typeface="+mn-lt"/>
                <a:ea typeface="+mn-ea"/>
                <a:cs typeface="+mn-cs"/>
              </a:rPr>
              <a:t>(d) The individual reports to an institutional orientation session that is open to all incoming students within 14 calendar days prior to the opening day of classes of a regular academic year term.</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13.12.1.1.1 Definition of Prospective Student-Athlete -- Women's Volleyball.</a:t>
            </a:r>
            <a:r>
              <a:rPr lang="en-US" sz="1200" b="0" i="0" kern="1200" dirty="0">
                <a:solidFill>
                  <a:schemeClr val="tx1"/>
                </a:solidFill>
                <a:effectLst/>
                <a:latin typeface="+mn-lt"/>
                <a:ea typeface="+mn-ea"/>
                <a:cs typeface="+mn-cs"/>
              </a:rPr>
              <a:t> In women's volleyball, for purposes of Bylaw </a:t>
            </a:r>
            <a:r>
              <a:rPr lang="en-US" sz="1200" b="0" i="0" u="none" strike="noStrike" kern="1200" dirty="0">
                <a:solidFill>
                  <a:schemeClr val="tx1"/>
                </a:solidFill>
                <a:effectLst/>
                <a:latin typeface="+mn-lt"/>
                <a:ea typeface="+mn-ea"/>
                <a:cs typeface="+mn-cs"/>
                <a:hlinkClick r:id="rId4"/>
              </a:rPr>
              <a:t>13.12</a:t>
            </a:r>
            <a:r>
              <a:rPr lang="en-US" sz="1200" b="0" i="0" kern="1200" dirty="0">
                <a:solidFill>
                  <a:schemeClr val="tx1"/>
                </a:solidFill>
                <a:effectLst/>
                <a:latin typeface="+mn-lt"/>
                <a:ea typeface="+mn-ea"/>
                <a:cs typeface="+mn-cs"/>
              </a:rPr>
              <a:t>, the phrase "prospective student-athlete" shall include any individual who has started classes for the seventh grade. </a:t>
            </a:r>
            <a:r>
              <a:rPr lang="en-US" sz="1200" b="0" i="1" kern="1200" dirty="0">
                <a:solidFill>
                  <a:schemeClr val="tx1"/>
                </a:solidFill>
                <a:effectLst/>
                <a:latin typeface="+mn-lt"/>
                <a:ea typeface="+mn-ea"/>
                <a:cs typeface="+mn-cs"/>
              </a:rPr>
              <a:t>(Adopted: 1/17/09, Revised: 4/25/18, 10/27/21 effective 1/1/22, 10/8/25, 6/24/26)</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3</a:t>
            </a:fld>
            <a:endParaRPr lang="en-US"/>
          </a:p>
        </p:txBody>
      </p:sp>
    </p:spTree>
    <p:extLst>
      <p:ext uri="{BB962C8B-B14F-4D97-AF65-F5344CB8AC3E}">
        <p14:creationId xmlns:p14="http://schemas.microsoft.com/office/powerpoint/2010/main" val="1976583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13.02.14 Prospective Student-Athlete.</a:t>
            </a:r>
            <a:r>
              <a:rPr lang="en-US" sz="1200" b="0" i="0" kern="1200" dirty="0">
                <a:solidFill>
                  <a:schemeClr val="tx1"/>
                </a:solidFill>
                <a:effectLst/>
                <a:latin typeface="+mn-lt"/>
                <a:ea typeface="+mn-ea"/>
                <a:cs typeface="+mn-cs"/>
              </a:rPr>
              <a:t> A prospective student-athlete is a student who has started classes for the ninth grade. In addition, a student who has not started classes for the ninth grade becomes a prospective student-athlete if the institution provides such an individual (or the individual's family members or friends) any financial assistance or other benefits that the institution does not provide to prospective students generally. An individual remains a prospective student-athlete until: </a:t>
            </a:r>
            <a:r>
              <a:rPr lang="en-US" sz="1200" b="0" i="1" kern="1200" dirty="0">
                <a:solidFill>
                  <a:schemeClr val="tx1"/>
                </a:solidFill>
                <a:effectLst/>
                <a:latin typeface="+mn-lt"/>
                <a:ea typeface="+mn-ea"/>
                <a:cs typeface="+mn-cs"/>
              </a:rPr>
              <a:t>(Revised: 1/11/89, 1/10/90, 4/28/05, 1/17/09, 1/19/13 effective 8/1/13, 4/25/18, 1/23/19, 5/18/22, 4/13/23, 5/17/23, 10/9/24, 10/8/25)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The individual signs the institution’s written offer of admission and/or financial aid or a settlement related benefits agreement, or the institution receives the individual’s  financial deposit in response to its offer of admission, completes all high school graduation requirements or all transfer academic eligibility requirements and receives benefits or expenses from the institution that may be provided to a student-athlete (see Bylaw </a:t>
            </a:r>
            <a:r>
              <a:rPr lang="en-US" sz="1200" b="0" i="0" u="none" strike="noStrike" kern="1200" dirty="0">
                <a:solidFill>
                  <a:schemeClr val="tx1"/>
                </a:solidFill>
                <a:effectLst/>
                <a:latin typeface="+mn-lt"/>
                <a:ea typeface="+mn-ea"/>
                <a:cs typeface="+mn-cs"/>
                <a:hlinkClick r:id="rId3"/>
              </a:rPr>
              <a:t>16</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(b) The individual participates in summer athletic activities, or regular squad practice or competition that occurs before the beginning of any term at the institution;</a:t>
            </a:r>
          </a:p>
          <a:p>
            <a:r>
              <a:rPr lang="en-US" sz="1200" b="0" i="0" kern="1200" dirty="0">
                <a:solidFill>
                  <a:schemeClr val="tx1"/>
                </a:solidFill>
                <a:effectLst/>
                <a:latin typeface="+mn-lt"/>
                <a:ea typeface="+mn-ea"/>
                <a:cs typeface="+mn-cs"/>
              </a:rPr>
              <a:t>(c) The individual enrolls in and attends classes during the institution's summer term before initial full-time enrollment or enrolls in a minimum full-time program of studies and attends classes in a regular term at the institution; or</a:t>
            </a:r>
          </a:p>
          <a:p>
            <a:r>
              <a:rPr lang="en-US" sz="1200" b="0" i="0" kern="1200" dirty="0">
                <a:solidFill>
                  <a:schemeClr val="tx1"/>
                </a:solidFill>
                <a:effectLst/>
                <a:latin typeface="+mn-lt"/>
                <a:ea typeface="+mn-ea"/>
                <a:cs typeface="+mn-cs"/>
              </a:rPr>
              <a:t>(d) The individual reports to an institutional orientation session that is open to all incoming students within 14 calendar days prior to the opening day of classes of a regular academic year term.</a:t>
            </a:r>
          </a:p>
          <a:p>
            <a:endParaRPr lang="en-US" dirty="0"/>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4</a:t>
            </a:fld>
            <a:endParaRPr lang="en-US"/>
          </a:p>
        </p:txBody>
      </p:sp>
    </p:spTree>
    <p:extLst>
      <p:ext uri="{BB962C8B-B14F-4D97-AF65-F5344CB8AC3E}">
        <p14:creationId xmlns:p14="http://schemas.microsoft.com/office/powerpoint/2010/main" val="811145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11.02.2 Countable Coach -- Sports Other Than Baseball, Basketball, Football and Softball.</a:t>
            </a:r>
            <a:r>
              <a:rPr lang="en-US" sz="1200" b="0" i="0" kern="1200" dirty="0">
                <a:solidFill>
                  <a:schemeClr val="tx1"/>
                </a:solidFill>
                <a:effectLst/>
                <a:highlight>
                  <a:srgbClr val="D9EDF7"/>
                </a:highlight>
                <a:latin typeface="+mn-lt"/>
                <a:ea typeface="+mn-ea"/>
                <a:cs typeface="+mn-cs"/>
              </a:rPr>
              <a:t> In sports other than baseball, basketball, football and softball, a countable coach is an institutional staff member or any other individual outside the institution (e.g., consultant, professional instructor) with whom the institution has made arrangements who engages in off-campus recruiting activities or provides technical or tactical instruction related to a sport to a student-athlete at any time. </a:t>
            </a:r>
            <a:r>
              <a:rPr lang="en-US" sz="1200" b="0" i="1" kern="1200" dirty="0">
                <a:solidFill>
                  <a:schemeClr val="tx1"/>
                </a:solidFill>
                <a:effectLst/>
                <a:highlight>
                  <a:srgbClr val="D9EDF7"/>
                </a:highlight>
                <a:latin typeface="+mn-lt"/>
                <a:ea typeface="+mn-ea"/>
                <a:cs typeface="+mn-cs"/>
              </a:rPr>
              <a:t>(Revised: 1/8/14 effective 8/1/14, 1/18/23 effective 7/1/23, 6/26/24, 4/15/26, 6/24/26)</a:t>
            </a:r>
          </a:p>
          <a:p>
            <a:endParaRPr lang="en-US" sz="2800"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11.5.1 Annual Rules Education Requirement.</a:t>
            </a:r>
            <a:r>
              <a:rPr lang="en-US" sz="1200" b="0" i="0" kern="1200" dirty="0">
                <a:solidFill>
                  <a:schemeClr val="tx1"/>
                </a:solidFill>
                <a:effectLst/>
                <a:highlight>
                  <a:srgbClr val="D9EDF7"/>
                </a:highlight>
                <a:latin typeface="+mn-lt"/>
                <a:ea typeface="+mn-ea"/>
                <a:cs typeface="+mn-cs"/>
              </a:rPr>
              <a:t> A coach or other staff member designated to recruit off campus shall not engage in off-campus recruiting activities until the individual has received, from the individual's institution, rules education covering NCAA legislation, including Bylaw </a:t>
            </a:r>
            <a:r>
              <a:rPr lang="en-US" sz="1200" b="0" i="0" u="none" strike="noStrike" kern="1200" dirty="0">
                <a:solidFill>
                  <a:schemeClr val="tx1"/>
                </a:solidFill>
                <a:effectLst/>
                <a:highlight>
                  <a:srgbClr val="D9EDF7"/>
                </a:highlight>
                <a:latin typeface="+mn-lt"/>
                <a:ea typeface="+mn-ea"/>
                <a:cs typeface="+mn-cs"/>
                <a:hlinkClick r:id="rId3"/>
              </a:rPr>
              <a:t>13</a:t>
            </a:r>
            <a:r>
              <a:rPr lang="en-US" sz="1200" b="0" i="0" kern="1200" dirty="0">
                <a:solidFill>
                  <a:schemeClr val="tx1"/>
                </a:solidFill>
                <a:effectLst/>
                <a:highlight>
                  <a:srgbClr val="D9EDF7"/>
                </a:highlight>
                <a:latin typeface="+mn-lt"/>
                <a:ea typeface="+mn-ea"/>
                <a:cs typeface="+mn-cs"/>
              </a:rPr>
              <a:t> and other bylaws [e.g., Bylaw </a:t>
            </a:r>
            <a:r>
              <a:rPr lang="en-US" sz="1200" b="0" i="0" u="none" strike="noStrike" kern="1200" dirty="0">
                <a:solidFill>
                  <a:schemeClr val="tx1"/>
                </a:solidFill>
                <a:effectLst/>
                <a:highlight>
                  <a:srgbClr val="D9EDF7"/>
                </a:highlight>
                <a:latin typeface="+mn-lt"/>
                <a:ea typeface="+mn-ea"/>
                <a:cs typeface="+mn-cs"/>
                <a:hlinkClick r:id="rId4"/>
              </a:rPr>
              <a:t>15.3</a:t>
            </a:r>
            <a:r>
              <a:rPr lang="en-US" sz="1200" b="0" i="0" kern="1200" dirty="0">
                <a:solidFill>
                  <a:schemeClr val="tx1"/>
                </a:solidFill>
                <a:effectLst/>
                <a:highlight>
                  <a:srgbClr val="D9EDF7"/>
                </a:highlight>
                <a:latin typeface="+mn-lt"/>
                <a:ea typeface="+mn-ea"/>
                <a:cs typeface="+mn-cs"/>
              </a:rPr>
              <a:t> (institutional financial aid award) and 14.3 (freshman academic requirements)] that relates to the recruitment of prospective student-athletes. Continuing rules education must occur, at a minimum, on an annual basis. </a:t>
            </a:r>
            <a:r>
              <a:rPr lang="en-US" sz="1200" b="0" i="1" kern="1200" dirty="0">
                <a:solidFill>
                  <a:schemeClr val="tx1"/>
                </a:solidFill>
                <a:effectLst/>
                <a:highlight>
                  <a:srgbClr val="D9EDF7"/>
                </a:highlight>
                <a:latin typeface="+mn-lt"/>
                <a:ea typeface="+mn-ea"/>
                <a:cs typeface="+mn-cs"/>
              </a:rPr>
              <a:t>(Adopted: 1/10/91 effective 8/1/92, Revised: 12/15/21 effective 8/1/22, 6/26/24)</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13.1.2.1 General Rule.</a:t>
            </a:r>
            <a:r>
              <a:rPr lang="en-US" sz="1200" b="0" i="0" kern="1200" dirty="0">
                <a:solidFill>
                  <a:schemeClr val="tx1"/>
                </a:solidFill>
                <a:effectLst/>
                <a:highlight>
                  <a:srgbClr val="D9EDF7"/>
                </a:highlight>
                <a:latin typeface="+mn-lt"/>
                <a:ea typeface="+mn-ea"/>
                <a:cs typeface="+mn-cs"/>
              </a:rPr>
              <a:t> All in-person, on- and off-campus recruiting contacts with a prospective student-athlete or the prospective student-athlete's family members shall be made only by authorized institutional staff members. Such contact, as well as correspondence and telephone calls, by representatives of an institution's athletics interests is prohibited except as otherwise permitted in this section.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10/30/14, 4/25/18)</a:t>
            </a:r>
            <a:endParaRPr lang="en-US" b="0" i="0" dirty="0">
              <a:solidFill>
                <a:srgbClr val="000000"/>
              </a:solidFill>
              <a:effectLst/>
              <a:highlight>
                <a:srgbClr val="D9EDF7"/>
              </a:highlight>
              <a:latin typeface="Raleway" pitchFamily="2" charset="0"/>
            </a:endParaRP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6</a:t>
            </a:fld>
            <a:endParaRPr lang="en-US"/>
          </a:p>
        </p:txBody>
      </p:sp>
    </p:spTree>
    <p:extLst>
      <p:ext uri="{BB962C8B-B14F-4D97-AF65-F5344CB8AC3E}">
        <p14:creationId xmlns:p14="http://schemas.microsoft.com/office/powerpoint/2010/main" val="3600374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13.02.18 Telephone Calls.</a:t>
            </a:r>
            <a:r>
              <a:rPr lang="en-US" sz="1200" b="0" i="0" kern="1200" dirty="0">
                <a:solidFill>
                  <a:schemeClr val="tx1"/>
                </a:solidFill>
                <a:effectLst/>
                <a:highlight>
                  <a:srgbClr val="D9EDF7"/>
                </a:highlight>
                <a:latin typeface="+mn-lt"/>
                <a:ea typeface="+mn-ea"/>
                <a:cs typeface="+mn-cs"/>
              </a:rPr>
              <a:t> All electronically transmitted human voice exchange (including videoconferencing and videophones) shall be considered telephone calls. </a:t>
            </a:r>
            <a:r>
              <a:rPr lang="en-US" sz="1200" b="0" i="1" kern="1200" dirty="0">
                <a:solidFill>
                  <a:schemeClr val="tx1"/>
                </a:solidFill>
                <a:effectLst/>
                <a:highlight>
                  <a:srgbClr val="D9EDF7"/>
                </a:highlight>
                <a:latin typeface="+mn-lt"/>
                <a:ea typeface="+mn-ea"/>
                <a:cs typeface="+mn-cs"/>
              </a:rPr>
              <a:t>(Adopted: 1/10/95, Revised: 1/9/96 effective 8/1/96, 1/14/97, 4/27/00 effective 8/1/00, 9/6/00, 4/29/04 effective 8/1/04, 4/26/07 effective 8/1/07)</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latin typeface="+mn-lt"/>
                <a:ea typeface="+mn-ea"/>
                <a:cs typeface="+mn-cs"/>
              </a:rPr>
              <a:t>13.1.2.7 Student-Athletes and Other Enrolled Students.</a:t>
            </a:r>
            <a:r>
              <a:rPr lang="en-US" sz="1200" b="0" i="0" kern="1200" dirty="0">
                <a:solidFill>
                  <a:schemeClr val="tx1"/>
                </a:solidFill>
                <a:effectLst/>
                <a:latin typeface="+mn-lt"/>
                <a:ea typeface="+mn-ea"/>
                <a:cs typeface="+mn-cs"/>
              </a:rPr>
              <a:t> The following conditions apply to recruiting activities involving enrolled student-athletes and other enrolled students:</a:t>
            </a:r>
            <a:r>
              <a:rPr lang="en-US" sz="1200" b="1" i="0" kern="1200" dirty="0">
                <a:solidFill>
                  <a:schemeClr val="tx1"/>
                </a:solidFill>
                <a:effectLst/>
                <a:latin typeface="+mn-lt"/>
                <a:ea typeface="+mn-ea"/>
                <a:cs typeface="+mn-cs"/>
              </a:rPr>
              <a:t> [D]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(Revised: 8/5/04, 5/29/08, 4/26/12, 6/23/15, 1/18/23 effective 7/1/23)</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Off-Campus Contacts.</a:t>
            </a:r>
            <a:r>
              <a:rPr lang="en-US" sz="1200" b="0" i="0" kern="1200" dirty="0">
                <a:solidFill>
                  <a:schemeClr val="tx1"/>
                </a:solidFill>
                <a:effectLst/>
                <a:latin typeface="+mn-lt"/>
                <a:ea typeface="+mn-ea"/>
                <a:cs typeface="+mn-cs"/>
              </a:rPr>
              <a:t> Off-campus in-person contact between an enrolled student-athlete (or an enrolled student) and a prospective student-athlete is permissible, provided such contact does not occur at the direction of an institutional staff member.</a:t>
            </a: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Transportation and Expenses.</a:t>
            </a:r>
            <a:r>
              <a:rPr lang="en-US" sz="1200" b="0" i="0" kern="1200" dirty="0">
                <a:solidFill>
                  <a:schemeClr val="tx1"/>
                </a:solidFill>
                <a:effectLst/>
                <a:latin typeface="+mn-lt"/>
                <a:ea typeface="+mn-ea"/>
                <a:cs typeface="+mn-cs"/>
              </a:rPr>
              <a:t> An institution may not provide an enrolled student-athlete (or enrolled student) with transportation or expenses to recruit a prospective student-athlete except for those expenses specified in Bylaw </a:t>
            </a:r>
            <a:r>
              <a:rPr lang="en-US" sz="1200" b="0" i="0" u="none" strike="noStrike" kern="1200" dirty="0">
                <a:solidFill>
                  <a:schemeClr val="tx1"/>
                </a:solidFill>
                <a:effectLst/>
                <a:latin typeface="+mn-lt"/>
                <a:ea typeface="+mn-ea"/>
                <a:cs typeface="+mn-cs"/>
                <a:hlinkClick r:id="rId3"/>
              </a:rPr>
              <a:t>13.6.7.5</a:t>
            </a:r>
            <a:r>
              <a:rPr lang="en-US" sz="1200" b="0" i="0" kern="1200" dirty="0">
                <a:solidFill>
                  <a:schemeClr val="tx1"/>
                </a:solidFill>
                <a:effectLst/>
                <a:latin typeface="+mn-lt"/>
                <a:ea typeface="+mn-ea"/>
                <a:cs typeface="+mn-cs"/>
              </a:rPr>
              <a:t> when the student-athlete serves as a student host.</a:t>
            </a:r>
          </a:p>
          <a:p>
            <a:r>
              <a:rPr lang="en-US" sz="1200" b="0" i="0" kern="1200" dirty="0">
                <a:solidFill>
                  <a:schemeClr val="tx1"/>
                </a:solidFill>
                <a:effectLst/>
                <a:latin typeface="+mn-lt"/>
                <a:ea typeface="+mn-ea"/>
                <a:cs typeface="+mn-cs"/>
              </a:rPr>
              <a:t>(c) </a:t>
            </a:r>
            <a:r>
              <a:rPr lang="en-US" sz="1200" b="1" i="0" kern="1200" dirty="0">
                <a:solidFill>
                  <a:schemeClr val="tx1"/>
                </a:solidFill>
                <a:effectLst/>
                <a:latin typeface="+mn-lt"/>
                <a:ea typeface="+mn-ea"/>
                <a:cs typeface="+mn-cs"/>
              </a:rPr>
              <a:t>Correspondence.</a:t>
            </a:r>
            <a:r>
              <a:rPr lang="en-US" sz="1200" b="0" i="0" kern="1200" dirty="0">
                <a:solidFill>
                  <a:schemeClr val="tx1"/>
                </a:solidFill>
                <a:effectLst/>
                <a:latin typeface="+mn-lt"/>
                <a:ea typeface="+mn-ea"/>
                <a:cs typeface="+mn-cs"/>
              </a:rPr>
              <a:t> It is permissible for an enrolled student-athlete (or enrolled student) to engage in correspondence (written or electronic), provided a student-athlete is not required to engage in such correspondence on a student-athlete's required day off.</a:t>
            </a:r>
          </a:p>
          <a:p>
            <a:r>
              <a:rPr lang="en-US" sz="1200" b="0" i="0" kern="1200" dirty="0">
                <a:solidFill>
                  <a:schemeClr val="tx1"/>
                </a:solidFill>
                <a:effectLst/>
                <a:latin typeface="+mn-lt"/>
                <a:ea typeface="+mn-ea"/>
                <a:cs typeface="+mn-cs"/>
              </a:rPr>
              <a:t>(d) </a:t>
            </a:r>
            <a:r>
              <a:rPr lang="en-US" sz="1200" b="1" i="0" kern="1200" dirty="0">
                <a:solidFill>
                  <a:schemeClr val="tx1"/>
                </a:solidFill>
                <a:effectLst/>
                <a:latin typeface="+mn-lt"/>
                <a:ea typeface="+mn-ea"/>
                <a:cs typeface="+mn-cs"/>
              </a:rPr>
              <a:t>Telephone Calls.</a:t>
            </a:r>
            <a:r>
              <a:rPr lang="en-US" sz="1200" b="0" i="0" kern="1200" dirty="0">
                <a:solidFill>
                  <a:schemeClr val="tx1"/>
                </a:solidFill>
                <a:effectLst/>
                <a:latin typeface="+mn-lt"/>
                <a:ea typeface="+mn-ea"/>
                <a:cs typeface="+mn-cs"/>
              </a:rPr>
              <a:t> An enrolled student-athlete may participate in telephone calls with a prospective student-athlete initiated by an institutional staff member, provided the call does not occur on a student-athlete's required day off. An enrolled student-athlete may receive telephone calls made at the expense of a prospective student-athlete prior to the date on which an institution may begin placing telephone calls to a prospective student-athlete, provided there is no direct or indirect involvement by athletics department staff.</a:t>
            </a:r>
          </a:p>
          <a:p>
            <a:pPr algn="just"/>
            <a:endParaRPr lang="en-US" sz="1800" b="0" i="0" dirty="0">
              <a:solidFill>
                <a:srgbClr val="000000"/>
              </a:solidFill>
              <a:effectLst/>
              <a:latin typeface="Raleway" pitchFamily="2" charset="0"/>
            </a:endParaRPr>
          </a:p>
          <a:p>
            <a:pPr algn="just"/>
            <a:r>
              <a:rPr lang="en-US" sz="1200" b="1" i="0" kern="1200" dirty="0">
                <a:solidFill>
                  <a:schemeClr val="tx1"/>
                </a:solidFill>
                <a:effectLst/>
                <a:highlight>
                  <a:srgbClr val="D9EDF7"/>
                </a:highlight>
                <a:latin typeface="+mn-lt"/>
                <a:ea typeface="+mn-ea"/>
                <a:cs typeface="+mn-cs"/>
              </a:rPr>
              <a:t>13.1.2.1 General Rule.</a:t>
            </a:r>
            <a:r>
              <a:rPr lang="en-US" sz="1200" b="0" i="0" kern="1200" dirty="0">
                <a:solidFill>
                  <a:schemeClr val="tx1"/>
                </a:solidFill>
                <a:effectLst/>
                <a:highlight>
                  <a:srgbClr val="D9EDF7"/>
                </a:highlight>
                <a:latin typeface="+mn-lt"/>
                <a:ea typeface="+mn-ea"/>
                <a:cs typeface="+mn-cs"/>
              </a:rPr>
              <a:t> All in-person, on- and off-campus recruiting contacts with a prospective student-athlete or the prospective student-athlete's family members shall be made only by authorized institutional staff members. Such contact, as well as correspondence and telephone calls, by representatives of an institution's athletics interests is prohibited except as otherwise permitted in this section.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10/30/14, 4/25/18)</a:t>
            </a:r>
          </a:p>
          <a:p>
            <a:pPr algn="just"/>
            <a:endParaRPr lang="en-US" sz="1800" b="0" i="0" dirty="0">
              <a:solidFill>
                <a:srgbClr val="000000"/>
              </a:solidFill>
              <a:effectLst/>
              <a:highlight>
                <a:srgbClr val="D9EDF7"/>
              </a:highlight>
              <a:latin typeface="Raleway" pitchFamily="2" charset="0"/>
            </a:endParaRPr>
          </a:p>
          <a:p>
            <a:pPr algn="just"/>
            <a:r>
              <a:rPr lang="en-US" sz="1200" b="1" i="0" kern="1200" dirty="0">
                <a:solidFill>
                  <a:schemeClr val="tx1"/>
                </a:solidFill>
                <a:effectLst/>
                <a:highlight>
                  <a:srgbClr val="D9EDF7"/>
                </a:highlight>
                <a:latin typeface="+mn-lt"/>
                <a:ea typeface="+mn-ea"/>
                <a:cs typeface="+mn-cs"/>
              </a:rPr>
              <a:t>13.1.3.1 Time Period for Telephone Calls -- General Rule.</a:t>
            </a:r>
            <a:r>
              <a:rPr lang="en-US" sz="1200" b="0" i="0" kern="1200" dirty="0">
                <a:solidFill>
                  <a:schemeClr val="tx1"/>
                </a:solidFill>
                <a:effectLst/>
                <a:highlight>
                  <a:srgbClr val="D9EDF7"/>
                </a:highlight>
                <a:latin typeface="+mn-lt"/>
                <a:ea typeface="+mn-ea"/>
                <a:cs typeface="+mn-cs"/>
              </a:rPr>
              <a:t> Telephone calls to an individual (or the individual's family members) may not be made before June 15 at the conclusion of the individual's sophomore year in high school (subject to the exceptions below). Thereafter, an institution may make telephone calls to the prospective student-athlete at its discretion.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1/10/91 effective 7/1/91, 1/16/93, 1/9/96 effective 8/1/96, 4/22/98, 4/26/01, 4/29/04 effective 8/1/04, 4/28/05 effective 8/1/05, 1/9/06, 6/13/08, 1/15/11, 1/18/14 effective 8/1/14, 10/30/14, 4/25/18, 5/1/19)</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7</a:t>
            </a:fld>
            <a:endParaRPr lang="en-US"/>
          </a:p>
        </p:txBody>
      </p:sp>
    </p:spTree>
    <p:extLst>
      <p:ext uri="{BB962C8B-B14F-4D97-AF65-F5344CB8AC3E}">
        <p14:creationId xmlns:p14="http://schemas.microsoft.com/office/powerpoint/2010/main" val="2312786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https://ncaaorg.s3.amazonaws.com/compliance/recruiting/calendar/2026-27/2026%E2%80%9327D1Rec_OtherRecruitingCalendar.pdf</a:t>
            </a:r>
          </a:p>
          <a:p>
            <a:endParaRPr lang="en-US" dirty="0"/>
          </a:p>
          <a:p>
            <a:r>
              <a:rPr lang="en-US" sz="1200" b="1" i="0" kern="1200" dirty="0">
                <a:solidFill>
                  <a:schemeClr val="tx1"/>
                </a:solidFill>
                <a:effectLst/>
                <a:latin typeface="+mn-lt"/>
                <a:ea typeface="+mn-ea"/>
                <a:cs typeface="+mn-cs"/>
              </a:rPr>
              <a:t>13.02.5.1 Contact Period.</a:t>
            </a:r>
            <a:r>
              <a:rPr lang="en-US" sz="1200" b="0" i="0" kern="1200" dirty="0">
                <a:solidFill>
                  <a:schemeClr val="tx1"/>
                </a:solidFill>
                <a:effectLst/>
                <a:latin typeface="+mn-lt"/>
                <a:ea typeface="+mn-ea"/>
                <a:cs typeface="+mn-cs"/>
              </a:rPr>
              <a:t> A contact period is a period of time when it is permissible for authorized athletics department staff members to make in-person, off-campus recruiting contacts and evaluations.</a:t>
            </a:r>
            <a:r>
              <a:rPr lang="en-US" sz="1200" b="1" i="0" kern="1200" dirty="0">
                <a:solidFill>
                  <a:schemeClr val="tx1"/>
                </a:solidFill>
                <a:effectLst/>
                <a:latin typeface="+mn-lt"/>
                <a:ea typeface="+mn-ea"/>
                <a:cs typeface="+mn-cs"/>
              </a:rPr>
              <a:t> [D]</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13.02.5.5 Dead Period.</a:t>
            </a:r>
            <a:r>
              <a:rPr lang="en-US" sz="1200" b="0" i="0" kern="1200" dirty="0">
                <a:solidFill>
                  <a:schemeClr val="tx1"/>
                </a:solidFill>
                <a:effectLst/>
                <a:latin typeface="+mn-lt"/>
                <a:ea typeface="+mn-ea"/>
                <a:cs typeface="+mn-cs"/>
              </a:rPr>
              <a:t> A dead period is a period of time when it is not permissible to make in-person recruiting contacts or evaluations on or off the institution's campus or to permit official or unofficial visits by prospective student-athletes to the institution's campus. It remains permissible, however, for an institutional staff member to communicate with (other than in person) a prospective student-athlete during a dead period.</a:t>
            </a:r>
            <a:r>
              <a:rPr lang="en-US" sz="1200" b="1" i="0" kern="1200" dirty="0">
                <a:solidFill>
                  <a:schemeClr val="tx1"/>
                </a:solidFill>
                <a:effectLst/>
                <a:latin typeface="+mn-lt"/>
                <a:ea typeface="+mn-ea"/>
                <a:cs typeface="+mn-cs"/>
              </a:rPr>
              <a:t> [D]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(Revised: 1/11/94, 12/6/13, 10/30/14)</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9</a:t>
            </a:fld>
            <a:endParaRPr lang="en-US"/>
          </a:p>
        </p:txBody>
      </p:sp>
    </p:spTree>
    <p:extLst>
      <p:ext uri="{BB962C8B-B14F-4D97-AF65-F5344CB8AC3E}">
        <p14:creationId xmlns:p14="http://schemas.microsoft.com/office/powerpoint/2010/main" val="407019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13.02.4 Contact.</a:t>
            </a:r>
            <a:r>
              <a:rPr lang="en-US" sz="1200" b="0" i="0" kern="1200" dirty="0">
                <a:solidFill>
                  <a:schemeClr val="tx1"/>
                </a:solidFill>
                <a:effectLst/>
                <a:highlight>
                  <a:srgbClr val="D9EDF7"/>
                </a:highlight>
                <a:latin typeface="+mn-lt"/>
                <a:ea typeface="+mn-ea"/>
                <a:cs typeface="+mn-cs"/>
              </a:rPr>
              <a:t> A contact is any face-to-face encounter between a prospective student-athlete or the prospective student-athlete's family members and an institutional staff member or athletics representative during which any dialogue occurs in excess of an exchange of a greeting. Any such face-to-face encounter that is prearranged (e.g., staff member takes a position in a location where contact is possible) or that takes place on the grounds of the prospective student-athlete's educational institution or at the site of organized competition or practice involving the prospective student-athlete or the prospective student-athlete's high school, preparatory school, two-year college or all-star team shall be considered a contact, regardless of whether any conversation occurs. However, an institutional staff member or athletics representative who is approached by a prospective student-athlete or the prospective student-athlete's family members at any location shall not use a contact, provided the encounter was not prearranged and the staff member or athletics representative does not engage in any dialogue in excess of a greeting and takes appropriate steps to immediately terminate the encounter. </a:t>
            </a:r>
            <a:r>
              <a:rPr lang="en-US" sz="1200" b="0" i="1" kern="1200" dirty="0">
                <a:solidFill>
                  <a:schemeClr val="tx1"/>
                </a:solidFill>
                <a:effectLst/>
                <a:highlight>
                  <a:srgbClr val="D9EDF7"/>
                </a:highlight>
                <a:latin typeface="+mn-lt"/>
                <a:ea typeface="+mn-ea"/>
                <a:cs typeface="+mn-cs"/>
              </a:rPr>
              <a:t>(Revised: 1/11/94 effective 8/1/94, 4/25/18)</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13.02.7 Evaluation.</a:t>
            </a:r>
            <a:r>
              <a:rPr lang="en-US" sz="1200" b="0" i="0" kern="1200" dirty="0">
                <a:solidFill>
                  <a:schemeClr val="tx1"/>
                </a:solidFill>
                <a:effectLst/>
                <a:latin typeface="+mn-lt"/>
                <a:ea typeface="+mn-ea"/>
                <a:cs typeface="+mn-cs"/>
              </a:rPr>
              <a:t> Evaluation is any off-campus activity designed to assess the academic qualifications or athletics ability of a prospective student-athlete, including any visit to a prospective student-athlete's educational institution (during which no contact occurs) or the observation of a prospective student-athlete participating in any practice or competition at any site. </a:t>
            </a:r>
            <a:r>
              <a:rPr lang="en-US" sz="1200" b="0" i="1" kern="1200" dirty="0">
                <a:solidFill>
                  <a:schemeClr val="tx1"/>
                </a:solidFill>
                <a:effectLst/>
                <a:latin typeface="+mn-lt"/>
                <a:ea typeface="+mn-ea"/>
                <a:cs typeface="+mn-cs"/>
              </a:rPr>
              <a:t>(Revised: 1/10/91 effective 8/1/91, 1/11/94 effective 8/1/94)</a:t>
            </a:r>
          </a:p>
          <a:p>
            <a:endParaRPr lang="en-US" sz="1200" b="0" i="1" kern="1200" dirty="0">
              <a:solidFill>
                <a:schemeClr val="tx1"/>
              </a:solidFill>
              <a:effectLst/>
              <a:highlight>
                <a:srgbClr val="D9EDF7"/>
              </a:highlight>
              <a:latin typeface="+mn-lt"/>
              <a:ea typeface="+mn-ea"/>
              <a:cs typeface="+mn-cs"/>
            </a:endParaRPr>
          </a:p>
          <a:p>
            <a:endParaRPr lang="en-US" b="0" i="0" dirty="0">
              <a:solidFill>
                <a:srgbClr val="000000"/>
              </a:solidFill>
              <a:effectLst/>
              <a:highlight>
                <a:srgbClr val="D9EDF7"/>
              </a:highlight>
              <a:latin typeface="Raleway" pitchFamily="2" charset="0"/>
            </a:endParaRPr>
          </a:p>
        </p:txBody>
      </p:sp>
      <p:sp>
        <p:nvSpPr>
          <p:cNvPr id="4" name="Slide Number Placeholder 3"/>
          <p:cNvSpPr>
            <a:spLocks noGrp="1"/>
          </p:cNvSpPr>
          <p:nvPr>
            <p:ph type="sldNum" sz="quarter" idx="5"/>
          </p:nvPr>
        </p:nvSpPr>
        <p:spPr/>
        <p:txBody>
          <a:bodyPr/>
          <a:lstStyle/>
          <a:p>
            <a:fld id="{0EBC826C-863A-4F69-9223-331269BEFA41}" type="slidenum">
              <a:rPr lang="en-US" smtClean="0"/>
              <a:t>11</a:t>
            </a:fld>
            <a:endParaRPr lang="en-US"/>
          </a:p>
        </p:txBody>
      </p:sp>
    </p:spTree>
    <p:extLst>
      <p:ext uri="{BB962C8B-B14F-4D97-AF65-F5344CB8AC3E}">
        <p14:creationId xmlns:p14="http://schemas.microsoft.com/office/powerpoint/2010/main" val="3591369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13.1.5.1 Sports Other Than Baseball, Basketball, Football, Lacrosse, Softball and Men's Wrestling.</a:t>
            </a:r>
            <a:r>
              <a:rPr lang="en-US" sz="1200" b="0" i="0" kern="1200" dirty="0">
                <a:solidFill>
                  <a:schemeClr val="tx1"/>
                </a:solidFill>
                <a:effectLst/>
                <a:highlight>
                  <a:srgbClr val="D9EDF7"/>
                </a:highlight>
                <a:latin typeface="+mn-lt"/>
                <a:ea typeface="+mn-ea"/>
                <a:cs typeface="+mn-cs"/>
              </a:rPr>
              <a:t> In sports other than baseball, basketball, football, lacrosse, softball and men's wrestling, each institution is limited to seven recruiting opportunities (contacts and evaluations combined) per prospective student-athlete per year (see Bylaw </a:t>
            </a:r>
            <a:r>
              <a:rPr lang="en-US" sz="1200" b="0" i="0" u="none" strike="noStrike" kern="1200" dirty="0">
                <a:solidFill>
                  <a:schemeClr val="tx1"/>
                </a:solidFill>
                <a:effectLst/>
                <a:highlight>
                  <a:srgbClr val="D9EDF7"/>
                </a:highlight>
                <a:latin typeface="+mn-lt"/>
                <a:ea typeface="+mn-ea"/>
                <a:cs typeface="+mn-cs"/>
                <a:hlinkClick r:id="rId3"/>
              </a:rPr>
              <a:t>13.1.5.10</a:t>
            </a:r>
            <a:r>
              <a:rPr lang="en-US" sz="1200" b="0" i="0" kern="1200" dirty="0">
                <a:solidFill>
                  <a:schemeClr val="tx1"/>
                </a:solidFill>
                <a:effectLst/>
                <a:highlight>
                  <a:srgbClr val="D9EDF7"/>
                </a:highlight>
                <a:latin typeface="+mn-lt"/>
                <a:ea typeface="+mn-ea"/>
                <a:cs typeface="+mn-cs"/>
              </a:rPr>
              <a:t>). Beginning August 1 at the start of a prospective student-athlete's junior year of high school, not more than three of the seven opportunities per year may be off-campus contacts at any site and shall include contacts with the prospective student-athlete's family members, but shall not include contacts made during an official visit per Bylaw </a:t>
            </a:r>
            <a:r>
              <a:rPr lang="en-US" sz="1200" b="0" i="0" u="none" strike="noStrike" kern="1200" dirty="0">
                <a:solidFill>
                  <a:schemeClr val="tx1"/>
                </a:solidFill>
                <a:effectLst/>
                <a:highlight>
                  <a:srgbClr val="D9EDF7"/>
                </a:highlight>
                <a:latin typeface="+mn-lt"/>
                <a:ea typeface="+mn-ea"/>
                <a:cs typeface="+mn-cs"/>
                <a:hlinkClick r:id="rId4"/>
              </a:rPr>
              <a:t>13.6</a:t>
            </a:r>
            <a:r>
              <a:rPr lang="en-US" sz="1200" b="0" i="0" kern="1200" dirty="0">
                <a:solidFill>
                  <a:schemeClr val="tx1"/>
                </a:solidFill>
                <a:effectLst/>
                <a:highlight>
                  <a:srgbClr val="D9EDF7"/>
                </a:highlight>
                <a:latin typeface="+mn-lt"/>
                <a:ea typeface="+mn-ea"/>
                <a:cs typeface="+mn-cs"/>
              </a:rPr>
              <a:t> or an unofficial visit per Bylaw </a:t>
            </a:r>
            <a:r>
              <a:rPr lang="en-US" sz="1200" b="0" i="0" u="none" strike="noStrike" kern="1200" dirty="0">
                <a:solidFill>
                  <a:schemeClr val="tx1"/>
                </a:solidFill>
                <a:effectLst/>
                <a:highlight>
                  <a:srgbClr val="D9EDF7"/>
                </a:highlight>
                <a:latin typeface="+mn-lt"/>
                <a:ea typeface="+mn-ea"/>
                <a:cs typeface="+mn-cs"/>
                <a:hlinkClick r:id="rId5"/>
              </a:rPr>
              <a:t>13.7.5</a:t>
            </a:r>
            <a:r>
              <a:rPr lang="en-US" sz="1200" b="0" i="0" kern="1200" dirty="0">
                <a:solidFill>
                  <a:schemeClr val="tx1"/>
                </a:solidFill>
                <a:effectLst/>
                <a:highlight>
                  <a:srgbClr val="D9EDF7"/>
                </a:highlight>
                <a:latin typeface="+mn-lt"/>
                <a:ea typeface="+mn-ea"/>
                <a:cs typeface="+mn-cs"/>
              </a:rPr>
              <a:t>.</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9/12/03, Revised: 3/10/04, 1/9/06, 1/18/14, 10/30/14, 4/26/17 effective 8/1/17, 4/16/18, 4/18/18 effective 4/25/18, 4/25/18, 5/1/19, 7/7/20, 4/15/26)</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13.1.5.9 Counting Contacts and Evaluations.</a:t>
            </a:r>
            <a:r>
              <a:rPr lang="en-US" sz="1200" b="0" i="0" kern="1200" dirty="0">
                <a:solidFill>
                  <a:schemeClr val="tx1"/>
                </a:solidFill>
                <a:effectLst/>
                <a:highlight>
                  <a:srgbClr val="D9EDF7"/>
                </a:highlight>
                <a:latin typeface="+mn-lt"/>
                <a:ea typeface="+mn-ea"/>
                <a:cs typeface="+mn-cs"/>
              </a:rPr>
              <a:t> Evaluations that occur September 1 through May 31 count against the permissible number of recruiting opportunities, except for evaluations that occur on the same day as a permissible contact (see Bylaw </a:t>
            </a:r>
            <a:r>
              <a:rPr lang="en-US" sz="1200" b="0" i="0" u="none" strike="noStrike" kern="1200" dirty="0">
                <a:solidFill>
                  <a:schemeClr val="tx1"/>
                </a:solidFill>
                <a:effectLst/>
                <a:highlight>
                  <a:srgbClr val="D9EDF7"/>
                </a:highlight>
                <a:latin typeface="+mn-lt"/>
                <a:ea typeface="+mn-ea"/>
                <a:cs typeface="+mn-cs"/>
                <a:hlinkClick r:id="rId6"/>
              </a:rPr>
              <a:t>13.1.5.10</a:t>
            </a:r>
            <a:r>
              <a:rPr lang="en-US" sz="1200" b="0" i="0" kern="1200" dirty="0">
                <a:solidFill>
                  <a:schemeClr val="tx1"/>
                </a:solidFill>
                <a:effectLst/>
                <a:highlight>
                  <a:srgbClr val="D9EDF7"/>
                </a:highlight>
                <a:latin typeface="+mn-lt"/>
                <a:ea typeface="+mn-ea"/>
                <a:cs typeface="+mn-cs"/>
              </a:rPr>
              <a:t>). From June 1 through August 31, evaluations do not count against the annual number of recruiting opportunities. Contacts (see Bylaw </a:t>
            </a:r>
            <a:r>
              <a:rPr lang="en-US" sz="1200" b="0" i="0" u="none" strike="noStrike" kern="1200" dirty="0">
                <a:solidFill>
                  <a:schemeClr val="tx1"/>
                </a:solidFill>
                <a:effectLst/>
                <a:highlight>
                  <a:srgbClr val="D9EDF7"/>
                </a:highlight>
                <a:latin typeface="+mn-lt"/>
                <a:ea typeface="+mn-ea"/>
                <a:cs typeface="+mn-cs"/>
                <a:hlinkClick r:id="rId7"/>
              </a:rPr>
              <a:t>13.02.4</a:t>
            </a:r>
            <a:r>
              <a:rPr lang="en-US" sz="1200" b="0" i="0" kern="1200" dirty="0">
                <a:solidFill>
                  <a:schemeClr val="tx1"/>
                </a:solidFill>
                <a:effectLst/>
                <a:highlight>
                  <a:srgbClr val="D9EDF7"/>
                </a:highlight>
                <a:latin typeface="+mn-lt"/>
                <a:ea typeface="+mn-ea"/>
                <a:cs typeface="+mn-cs"/>
              </a:rPr>
              <a:t>) count against the permissible number of total recruiting opportunities regardless of the time period. All contacts and evaluations are subject to recruiting calendar restrictions. </a:t>
            </a:r>
            <a:r>
              <a:rPr lang="en-US" sz="1200" b="0" i="1" kern="1200" dirty="0">
                <a:solidFill>
                  <a:schemeClr val="tx1"/>
                </a:solidFill>
                <a:effectLst/>
                <a:highlight>
                  <a:srgbClr val="D9EDF7"/>
                </a:highlight>
                <a:latin typeface="+mn-lt"/>
                <a:ea typeface="+mn-ea"/>
                <a:cs typeface="+mn-cs"/>
              </a:rPr>
              <a:t>(Revised: 10/30/12, 4/28/16 effective 8/1/16, 4/26/17)</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13.1.7.12 Evaluation Days -- Men’s Golf.</a:t>
            </a:r>
            <a:r>
              <a:rPr lang="en-US" sz="1200" b="0" i="0" kern="1200" dirty="0">
                <a:solidFill>
                  <a:schemeClr val="tx1"/>
                </a:solidFill>
                <a:effectLst/>
                <a:latin typeface="+mn-lt"/>
                <a:ea typeface="+mn-ea"/>
                <a:cs typeface="+mn-cs"/>
              </a:rPr>
              <a:t> In men’s golf, each institution is limited to 45 evaluation days (measured August 1 through July 31) per Bylaw </a:t>
            </a:r>
            <a:r>
              <a:rPr lang="en-US" sz="1200" b="0" i="0" u="none" strike="noStrike" kern="1200" dirty="0">
                <a:solidFill>
                  <a:schemeClr val="tx1"/>
                </a:solidFill>
                <a:effectLst/>
                <a:latin typeface="+mn-lt"/>
                <a:ea typeface="+mn-ea"/>
                <a:cs typeface="+mn-cs"/>
                <a:hlinkClick r:id="rId8"/>
              </a:rPr>
              <a:t>13.02.7.1</a:t>
            </a:r>
            <a:r>
              <a:rPr lang="en-US" sz="1200" b="0" i="0" kern="1200" dirty="0">
                <a:solidFill>
                  <a:schemeClr val="tx1"/>
                </a:solidFill>
                <a:effectLst/>
                <a:latin typeface="+mn-lt"/>
                <a:ea typeface="+mn-ea"/>
                <a:cs typeface="+mn-cs"/>
              </a:rPr>
              <a:t>. A coach's employment activities in instructional camps or clinics do not count toward the evaluation days limitation.</a:t>
            </a:r>
            <a:r>
              <a:rPr lang="en-US" sz="1200" b="1" i="0" kern="1200" dirty="0">
                <a:solidFill>
                  <a:schemeClr val="tx1"/>
                </a:solidFill>
                <a:effectLst/>
                <a:latin typeface="+mn-lt"/>
                <a:ea typeface="+mn-ea"/>
                <a:cs typeface="+mn-cs"/>
              </a:rPr>
              <a:t> [D]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(Adopted: 4/25/18 effective 8/1/18)</a:t>
            </a:r>
            <a:endParaRPr lang="en-US" sz="1200" b="0" i="1" kern="1200" dirty="0">
              <a:solidFill>
                <a:schemeClr val="tx1"/>
              </a:solidFill>
              <a:effectLst/>
              <a:highlight>
                <a:srgbClr val="D9EDF7"/>
              </a:highlight>
              <a:latin typeface="+mn-lt"/>
              <a:ea typeface="+mn-ea"/>
              <a:cs typeface="+mn-cs"/>
            </a:endParaRPr>
          </a:p>
        </p:txBody>
      </p:sp>
      <p:sp>
        <p:nvSpPr>
          <p:cNvPr id="4" name="Slide Number Placeholder 3"/>
          <p:cNvSpPr>
            <a:spLocks noGrp="1"/>
          </p:cNvSpPr>
          <p:nvPr>
            <p:ph type="sldNum" sz="quarter" idx="5"/>
          </p:nvPr>
        </p:nvSpPr>
        <p:spPr/>
        <p:txBody>
          <a:bodyPr/>
          <a:lstStyle/>
          <a:p>
            <a:fld id="{0EBC826C-863A-4F69-9223-331269BEFA41}" type="slidenum">
              <a:rPr lang="en-US" smtClean="0"/>
              <a:t>12</a:t>
            </a:fld>
            <a:endParaRPr lang="en-US"/>
          </a:p>
        </p:txBody>
      </p:sp>
    </p:spTree>
    <p:extLst>
      <p:ext uri="{BB962C8B-B14F-4D97-AF65-F5344CB8AC3E}">
        <p14:creationId xmlns:p14="http://schemas.microsoft.com/office/powerpoint/2010/main" val="597413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kern="1200" dirty="0">
                <a:solidFill>
                  <a:schemeClr val="tx1"/>
                </a:solidFill>
                <a:effectLst/>
                <a:highlight>
                  <a:srgbClr val="D9EDF7"/>
                </a:highlight>
                <a:latin typeface="+mn-lt"/>
                <a:ea typeface="+mn-ea"/>
                <a:cs typeface="+mn-cs"/>
              </a:rPr>
              <a:t>13.02.18 Telephone Calls.</a:t>
            </a:r>
            <a:r>
              <a:rPr lang="en-US" sz="1800" b="0" i="0" kern="1200" dirty="0">
                <a:solidFill>
                  <a:schemeClr val="tx1"/>
                </a:solidFill>
                <a:effectLst/>
                <a:highlight>
                  <a:srgbClr val="D9EDF7"/>
                </a:highlight>
                <a:latin typeface="+mn-lt"/>
                <a:ea typeface="+mn-ea"/>
                <a:cs typeface="+mn-cs"/>
              </a:rPr>
              <a:t> All electronically transmitted human voice exchange (including videoconferencing and videophones) shall be considered telephone calls. </a:t>
            </a:r>
            <a:r>
              <a:rPr lang="en-US" sz="1800" b="0" i="1" kern="1200" dirty="0">
                <a:solidFill>
                  <a:schemeClr val="tx1"/>
                </a:solidFill>
                <a:effectLst/>
                <a:highlight>
                  <a:srgbClr val="D9EDF7"/>
                </a:highlight>
                <a:latin typeface="+mn-lt"/>
                <a:ea typeface="+mn-ea"/>
                <a:cs typeface="+mn-cs"/>
              </a:rPr>
              <a:t>(Adopted: 1/10/95, Revised: 1/9/96 effective 8/1/96, 1/14/97, 4/27/00 effective 8/1/00, 9/6/00, 4/29/04 effective 8/1/04, 4/26/07 effective 8/1/07)</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13.4.1 Recruiting Materials and Electronic Correspondence -- General Rule.</a:t>
            </a:r>
            <a:r>
              <a:rPr lang="en-US" sz="1200" b="0" i="0" kern="1200" dirty="0">
                <a:solidFill>
                  <a:schemeClr val="tx1"/>
                </a:solidFill>
                <a:effectLst/>
                <a:highlight>
                  <a:srgbClr val="D9EDF7"/>
                </a:highlight>
                <a:latin typeface="+mn-lt"/>
                <a:ea typeface="+mn-ea"/>
                <a:cs typeface="+mn-cs"/>
              </a:rPr>
              <a:t> An institution shall not provide recruiting materials, including general correspondence related to athletics, or send electronic correspondence to an individual (or the individual's family members) until June 15 at the conclusion of the individual's sophomore year in high school.</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1/10/91 effective 8/1/91, 1/10/92, 1/11/94 effective 8/1/94, 1/10/95 effective 8/1/95, 1/9/96 effective 7/1/96, 11/1/01 effective 4/1/02, 4/29/04 effective 8/1/04, 1/10/05, 4/28/05 effective 8/1/05, 4/26/07, 4/15/08, 6/13/08, 3/29/10, 10/27/11 effective 6/15/12, 1/18/14, 4/25/18, 5/1/19, 11/17/21)</a:t>
            </a:r>
          </a:p>
          <a:p>
            <a:endParaRPr lang="en-US" b="0" i="0" dirty="0">
              <a:solidFill>
                <a:srgbClr val="000000"/>
              </a:solidFill>
              <a:effectLst/>
              <a:highlight>
                <a:srgbClr val="D9EDF7"/>
              </a:highlight>
              <a:latin typeface="Raleway" pitchFamily="2" charset="0"/>
            </a:endParaRPr>
          </a:p>
          <a:p>
            <a:pPr algn="just"/>
            <a:r>
              <a:rPr lang="en-US" sz="1200" b="1" i="0" kern="1200" dirty="0">
                <a:solidFill>
                  <a:schemeClr val="tx1"/>
                </a:solidFill>
                <a:effectLst/>
                <a:highlight>
                  <a:srgbClr val="D9EDF7"/>
                </a:highlight>
                <a:latin typeface="+mn-lt"/>
                <a:ea typeface="+mn-ea"/>
                <a:cs typeface="+mn-cs"/>
              </a:rPr>
              <a:t>13.1.3.1 Time Period for Telephone Calls -- General Rule.</a:t>
            </a:r>
            <a:r>
              <a:rPr lang="en-US" sz="1200" b="0" i="0" kern="1200" dirty="0">
                <a:solidFill>
                  <a:schemeClr val="tx1"/>
                </a:solidFill>
                <a:effectLst/>
                <a:highlight>
                  <a:srgbClr val="D9EDF7"/>
                </a:highlight>
                <a:latin typeface="+mn-lt"/>
                <a:ea typeface="+mn-ea"/>
                <a:cs typeface="+mn-cs"/>
              </a:rPr>
              <a:t> Telephone calls to an individual (or the individual's family members) may not be made before June 15 at the conclusion of the individual's sophomore year in high school (subject to the exceptions below). Thereafter, an institution may make telephone calls to the prospective student-athlete at its discretion.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1/10/91 effective 7/1/91, 1/16/93, 1/9/96 effective 8/1/96, 4/22/98, 4/26/01, 4/29/04 effective 8/1/04, 4/28/05 effective 8/1/05, 1/9/06, 6/13/08, 1/15/11, 1/18/14 effective 8/1/14, 10/30/14, 4/25/18, 5/1/19)</a:t>
            </a:r>
            <a:endParaRPr lang="en-US" dirty="0">
              <a:highlight>
                <a:srgbClr val="D9EDF7"/>
              </a:highlight>
            </a:endParaRP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13.1.3.2.5 Telephone Calls From an Individual -- Sports Other than Baseball, Basketball, Football, Lacrosse, Men's Ice Hockey, Softball and Men's Wrestling.</a:t>
            </a:r>
            <a:r>
              <a:rPr lang="en-US" sz="1200" b="0" i="0" kern="1200" dirty="0">
                <a:solidFill>
                  <a:schemeClr val="tx1"/>
                </a:solidFill>
                <a:effectLst/>
                <a:highlight>
                  <a:srgbClr val="D9EDF7"/>
                </a:highlight>
                <a:latin typeface="+mn-lt"/>
                <a:ea typeface="+mn-ea"/>
                <a:cs typeface="+mn-cs"/>
              </a:rPr>
              <a:t> In sports other than baseball, basketball, football, lacrosse, men's ice hockey, softball and men's wrestling, an institutional staff member may not receive telephone calls from an individual (or the individual's family members) before June 15 at the conclusion of the individual's sophomore year in high school.</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5/1/19, Revised: 4/15/26)</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13.1.1.1 Time Period for Off-Campus Contacts -- General Rule.</a:t>
            </a:r>
            <a:r>
              <a:rPr lang="en-US" sz="1200" b="0" i="0" kern="1200" dirty="0">
                <a:solidFill>
                  <a:schemeClr val="tx1"/>
                </a:solidFill>
                <a:effectLst/>
                <a:highlight>
                  <a:srgbClr val="D9EDF7"/>
                </a:highlight>
                <a:latin typeface="+mn-lt"/>
                <a:ea typeface="+mn-ea"/>
                <a:cs typeface="+mn-cs"/>
              </a:rPr>
              <a:t> Off-campus recruiting contacts shall not be made with an individual (or the individual's family members) before August 1 at the beginning of the individual's junior year in high school. U.S. service academy exceptions to this provision are set forth in Bylaw </a:t>
            </a:r>
            <a:r>
              <a:rPr lang="en-US" sz="1200" b="0" i="0" u="none" strike="noStrike" kern="1200" dirty="0">
                <a:solidFill>
                  <a:schemeClr val="tx1"/>
                </a:solidFill>
                <a:effectLst/>
                <a:highlight>
                  <a:srgbClr val="D9EDF7"/>
                </a:highlight>
                <a:latin typeface="+mn-lt"/>
                <a:ea typeface="+mn-ea"/>
                <a:cs typeface="+mn-cs"/>
                <a:hlinkClick r:id="rId3"/>
              </a:rPr>
              <a:t>13.16.2</a:t>
            </a:r>
            <a:r>
              <a:rPr lang="en-US" sz="1200" b="0" i="0" kern="1200" dirty="0">
                <a:solidFill>
                  <a:schemeClr val="tx1"/>
                </a:solidFill>
                <a:effectLst/>
                <a:highlight>
                  <a:srgbClr val="D9EDF7"/>
                </a:highlight>
                <a:latin typeface="+mn-lt"/>
                <a:ea typeface="+mn-ea"/>
                <a:cs typeface="+mn-cs"/>
              </a:rPr>
              <a:t>.</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1/10/91 effective 7/1/91, 1/11/94 effective 3/15/94, 1/10/95, 1/14/97 effective 5/1/97, 10/28/97, 4/26/01 effective 8/1/01, 4/29/04 effective 8/1/04, 4/28/05, 1/9/06, 2/26/07, 6/13/08, 4/30/09, 1/15/11, 10/30/14, 4/25/18, 5/1/19)</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13.6.2.1.1 Sports Other Than Baseball, Basketball, Football, Lacrosse, Softball and Men's Wrestling.</a:t>
            </a:r>
            <a:r>
              <a:rPr lang="en-US" sz="1200" b="0" i="0" kern="1200" dirty="0">
                <a:solidFill>
                  <a:schemeClr val="tx1"/>
                </a:solidFill>
                <a:effectLst/>
                <a:highlight>
                  <a:srgbClr val="D9EDF7"/>
                </a:highlight>
                <a:latin typeface="+mn-lt"/>
                <a:ea typeface="+mn-ea"/>
                <a:cs typeface="+mn-cs"/>
              </a:rPr>
              <a:t> In sports other than baseball, basketball, football, lacrosse softball and men's wrestling, a prospective student-athlete may not be provided an expense-paid visit earlier than August 1 of the prospective student-athlete's junior year in high school.</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10/28/11 effective 8/1/12, 11/1/01 effective 4/1/02, 8/5/04, 4/28/05, 4/26/17 effective 8/1/17, 4/25/18 effective 8/1/18, 5/11/18, 5/1/19, 4/15/26)</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13.9.3.1 Written Offer of Aid or Settlement Related Benefits Agreement Before Signing Date -- Sports Other Than Football.</a:t>
            </a:r>
            <a:r>
              <a:rPr lang="en-US" sz="1200" b="0" i="0" kern="1200" dirty="0">
                <a:solidFill>
                  <a:schemeClr val="tx1"/>
                </a:solidFill>
                <a:effectLst/>
                <a:highlight>
                  <a:srgbClr val="D9EDF7"/>
                </a:highlight>
                <a:latin typeface="+mn-lt"/>
                <a:ea typeface="+mn-ea"/>
                <a:cs typeface="+mn-cs"/>
              </a:rPr>
              <a:t> In sports other than football, before August 1 of an individual's senior year in high school, an institution shall not, directly or indirectly, provide a written offer of athletically related financial aid or settlement-related benefits agreement (see Bylaw </a:t>
            </a:r>
            <a:r>
              <a:rPr lang="en-US" sz="1200" b="0" i="0" u="none" strike="noStrike" kern="1200" dirty="0">
                <a:solidFill>
                  <a:schemeClr val="tx1"/>
                </a:solidFill>
                <a:effectLst/>
                <a:highlight>
                  <a:srgbClr val="D9EDF7"/>
                </a:highlight>
                <a:latin typeface="+mn-lt"/>
                <a:ea typeface="+mn-ea"/>
                <a:cs typeface="+mn-cs"/>
                <a:hlinkClick r:id="rId4"/>
              </a:rPr>
              <a:t>16.13</a:t>
            </a:r>
            <a:r>
              <a:rPr lang="en-US" sz="1200" b="0" i="0" kern="1200" dirty="0">
                <a:solidFill>
                  <a:schemeClr val="tx1"/>
                </a:solidFill>
                <a:effectLst/>
                <a:highlight>
                  <a:srgbClr val="D9EDF7"/>
                </a:highlight>
                <a:latin typeface="+mn-lt"/>
                <a:ea typeface="+mn-ea"/>
                <a:cs typeface="+mn-cs"/>
              </a:rPr>
              <a:t>) or indicate in writing that such aid or benefits will be offered by the institution. On or after August 1 of a prospective student-athlete's senior year in high school, an institution may indicate in writing to the prospective student-athlete that an athletically related grant-in-aid or settlement related benefits agreement will be offered by the institution; however, the institution may not permit the prospective student-athlete to sign a form indicating acceptance of such an award or a settlement related benefits agreement other than during the early signing period or on or after the regular signing date in the applicable sport (see Bylaw </a:t>
            </a:r>
            <a:r>
              <a:rPr lang="en-US" sz="1200" b="0" i="0" u="none" strike="noStrike" kern="1200" dirty="0">
                <a:solidFill>
                  <a:schemeClr val="tx1"/>
                </a:solidFill>
                <a:effectLst/>
                <a:highlight>
                  <a:srgbClr val="D9EDF7"/>
                </a:highlight>
                <a:latin typeface="+mn-lt"/>
                <a:ea typeface="+mn-ea"/>
                <a:cs typeface="+mn-cs"/>
                <a:hlinkClick r:id="rId5"/>
              </a:rPr>
              <a:t>13.02.13</a:t>
            </a:r>
            <a:r>
              <a:rPr lang="en-US" sz="1200" b="0" i="0" kern="1200" dirty="0">
                <a:solidFill>
                  <a:schemeClr val="tx1"/>
                </a:solidFill>
                <a:effectLst/>
                <a:highlight>
                  <a:srgbClr val="D9EDF7"/>
                </a:highlight>
                <a:latin typeface="+mn-lt"/>
                <a:ea typeface="+mn-ea"/>
                <a:cs typeface="+mn-cs"/>
              </a:rPr>
              <a:t>). An institution may permit a midyear high school graduate who will enroll midyear to sign an athletics aid agreement beginning with the first day of the applicable early or regular signing period and extending through the final date for signing such an agreement for the applicable term pursuant to institutional policy.</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4/29/10 effective 8/1/10, 3/3/11, 10/9/24, 10/8/25)</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13.10.1.9 Exception -- Actions That Indicate Approval of Content on Social Media Platforms.</a:t>
            </a:r>
            <a:r>
              <a:rPr lang="en-US" sz="1200" b="0" i="0" kern="1200" dirty="0">
                <a:solidFill>
                  <a:schemeClr val="tx1"/>
                </a:solidFill>
                <a:effectLst/>
                <a:highlight>
                  <a:srgbClr val="D9EDF7"/>
                </a:highlight>
                <a:latin typeface="+mn-lt"/>
                <a:ea typeface="+mn-ea"/>
                <a:cs typeface="+mn-cs"/>
              </a:rPr>
              <a:t> An athletics department staff member may take actions (e.g., "like," "favorite," republish, etc.) on social media platforms that indicate approval of content on social media platforms that was generated by users of the platforms other than institutional staff members or representatives of an institution's athletics interests. (See Bylaw </a:t>
            </a:r>
            <a:r>
              <a:rPr lang="en-US" sz="1200" b="0" i="0" u="none" strike="noStrike" kern="1200" dirty="0">
                <a:solidFill>
                  <a:schemeClr val="tx1"/>
                </a:solidFill>
                <a:effectLst/>
                <a:highlight>
                  <a:srgbClr val="D9EDF7"/>
                </a:highlight>
                <a:latin typeface="+mn-lt"/>
                <a:ea typeface="+mn-ea"/>
                <a:cs typeface="+mn-cs"/>
                <a:hlinkClick r:id="rId6"/>
              </a:rPr>
              <a:t>11.3.2.4</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4/28/16 effective 8/1/16)</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13.10.1.1 Comments Before Commitment.</a:t>
            </a:r>
            <a:r>
              <a:rPr lang="en-US" sz="1200" b="0" i="0" kern="1200" dirty="0">
                <a:solidFill>
                  <a:schemeClr val="tx1"/>
                </a:solidFill>
                <a:effectLst/>
                <a:highlight>
                  <a:srgbClr val="D9EDF7"/>
                </a:highlight>
                <a:latin typeface="+mn-lt"/>
                <a:ea typeface="+mn-ea"/>
                <a:cs typeface="+mn-cs"/>
              </a:rPr>
              <a:t> Before the signing of a prospective student-athlete to an institution's written offer of admission and/or financial aid or a settlement related benefits agreement, or before the institution receives the prospective student-athlete's financial deposit in response to its offer of admission, an institution may comment publicly only to the extent of confirming its recruitment of the prospective student-athlete. The institution may not comment generally about the prospective student-athlete's ability or the contribution that the prospective student-athlete might make to the institution's team; further, the institution is precluded from commenting in any manner as to the likelihood of the prospective student-athlete committing to or signing with that institution.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1/19/13 effective 8/1/13, 10/9/24, 10/8/25)</a:t>
            </a:r>
            <a:endParaRPr lang="en-US" b="0" i="0" dirty="0">
              <a:solidFill>
                <a:srgbClr val="000000"/>
              </a:solidFill>
              <a:effectLst/>
              <a:highlight>
                <a:srgbClr val="D9EDF7"/>
              </a:highlight>
              <a:latin typeface="Raleway" pitchFamily="2" charset="0"/>
            </a:endParaRP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14</a:t>
            </a:fld>
            <a:endParaRPr lang="en-US"/>
          </a:p>
        </p:txBody>
      </p:sp>
    </p:spTree>
    <p:extLst>
      <p:ext uri="{BB962C8B-B14F-4D97-AF65-F5344CB8AC3E}">
        <p14:creationId xmlns:p14="http://schemas.microsoft.com/office/powerpoint/2010/main" val="2977410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13.6.6 Accommodations on Official Visit.</a:t>
            </a:r>
            <a:r>
              <a:rPr lang="en-US" sz="1200" b="0" i="0" kern="1200" dirty="0">
                <a:solidFill>
                  <a:schemeClr val="tx1"/>
                </a:solidFill>
                <a:effectLst/>
                <a:highlight>
                  <a:srgbClr val="D9EDF7"/>
                </a:highlight>
                <a:latin typeface="+mn-lt"/>
                <a:ea typeface="+mn-ea"/>
                <a:cs typeface="+mn-cs"/>
              </a:rPr>
              <a:t> A prospective student-athlete on an official visit and up to four family members accompanying the prospective student-athlete shall be provided lodging and meals as lodging and meals are normally provided to regular students. Local commercial facilities may be used but at a scale comparable to that of normal student life and only within a 30-mile radius of the institution's campus. Lodging may not include special accessories (e.g., Jacuzzis, luxury suite) that are not available generally to all guests residing at the establishment. (See Bylaw </a:t>
            </a:r>
            <a:r>
              <a:rPr lang="en-US" sz="1200" b="0" i="0" u="none" strike="noStrike" kern="1200" dirty="0">
                <a:solidFill>
                  <a:schemeClr val="tx1"/>
                </a:solidFill>
                <a:effectLst/>
                <a:highlight>
                  <a:srgbClr val="D9EDF7"/>
                </a:highlight>
                <a:latin typeface="+mn-lt"/>
                <a:ea typeface="+mn-ea"/>
                <a:cs typeface="+mn-cs"/>
                <a:hlinkClick r:id="rId3"/>
              </a:rPr>
              <a:t>13.6.7.7</a:t>
            </a:r>
            <a:r>
              <a:rPr lang="en-US" sz="1200" b="0" i="0" kern="1200" dirty="0">
                <a:solidFill>
                  <a:schemeClr val="tx1"/>
                </a:solidFill>
                <a:effectLst/>
                <a:highlight>
                  <a:srgbClr val="D9EDF7"/>
                </a:highlight>
                <a:latin typeface="+mn-lt"/>
                <a:ea typeface="+mn-ea"/>
                <a:cs typeface="+mn-cs"/>
              </a:rPr>
              <a:t> for restrictions on meals provided to prospective student-athletes on official visits.)</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10/29/15, 4/26/23 effective 7/1/23)</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13.6.7.1 General Restrictions. [A]</a:t>
            </a:r>
            <a:r>
              <a:rPr lang="en-US" sz="1200" b="0" i="0" kern="1200" dirty="0">
                <a:solidFill>
                  <a:schemeClr val="tx1"/>
                </a:solidFill>
                <a:effectLst/>
                <a:latin typeface="+mn-lt"/>
                <a:ea typeface="+mn-ea"/>
                <a:cs typeface="+mn-cs"/>
              </a:rPr>
              <a:t> An institution may provide entertainment, pursuant to Bylaw </a:t>
            </a:r>
            <a:r>
              <a:rPr lang="en-US" sz="1200" b="0" i="0" u="none" strike="noStrike" kern="1200" dirty="0">
                <a:solidFill>
                  <a:schemeClr val="tx1"/>
                </a:solidFill>
                <a:effectLst/>
                <a:latin typeface="+mn-lt"/>
                <a:ea typeface="+mn-ea"/>
                <a:cs typeface="+mn-cs"/>
                <a:hlinkClick r:id="rId4"/>
              </a:rPr>
              <a:t>13.6.7.4</a:t>
            </a:r>
            <a:r>
              <a:rPr lang="en-US" sz="1200" b="0" i="0" kern="1200" dirty="0">
                <a:solidFill>
                  <a:schemeClr val="tx1"/>
                </a:solidFill>
                <a:effectLst/>
                <a:latin typeface="+mn-lt"/>
                <a:ea typeface="+mn-ea"/>
                <a:cs typeface="+mn-cs"/>
              </a:rPr>
              <a:t>, on the official visit for a prospective student-athlete and up to four family members accompanying the prospective student-athlete within a 30-mile radius of the institution's main campus. Entertainment by representatives of the institution's athletics interests during the official visit is prohibited. It is not permissible to entertain friends (including dates) of a prospective student-athlete at any time at any site.</a:t>
            </a:r>
            <a:r>
              <a:rPr lang="en-US" sz="1200" b="1" i="0" kern="1200" dirty="0">
                <a:solidFill>
                  <a:schemeClr val="tx1"/>
                </a:solidFill>
                <a:effectLst/>
                <a:latin typeface="+mn-lt"/>
                <a:ea typeface="+mn-ea"/>
                <a:cs typeface="+mn-cs"/>
              </a:rPr>
              <a:t> [R]</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(Revised: 10/28/97, 11/1/00, 4/23/14, 1/15/16 effective 8/1/16, 6/6/25 effective 7/1/25)</a:t>
            </a:r>
            <a:endParaRPr lang="en-US" sz="1200" b="0" i="1" kern="1200" dirty="0">
              <a:solidFill>
                <a:schemeClr val="tx1"/>
              </a:solidFill>
              <a:effectLst/>
              <a:highlight>
                <a:srgbClr val="D9EDF7"/>
              </a:highlight>
              <a:latin typeface="+mn-lt"/>
              <a:ea typeface="+mn-ea"/>
              <a:cs typeface="+mn-cs"/>
            </a:endParaRPr>
          </a:p>
          <a:p>
            <a:endParaRPr lang="en-US" sz="2800"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13.6.7.4 Entertainment Expenses. [A]</a:t>
            </a:r>
            <a:r>
              <a:rPr lang="en-US" sz="1200" b="0" i="0" kern="1200" dirty="0">
                <a:solidFill>
                  <a:schemeClr val="tx1"/>
                </a:solidFill>
                <a:effectLst/>
                <a:highlight>
                  <a:srgbClr val="D9EDF7"/>
                </a:highlight>
                <a:latin typeface="+mn-lt"/>
                <a:ea typeface="+mn-ea"/>
                <a:cs typeface="+mn-cs"/>
              </a:rPr>
              <a:t> An institution may provide up to $60 per person to entertain a prospective student-athlete, student host and up to four family members accompanying the prospective student-athlete during an official visit, which excludes the cost of meals and admission to campus athletics events. Additional individuals accompanying the prospective student-athlete on the official visit may pay the actual cost of entertainment arranged by the institution. The entertainment allowance may not be used for the purchase of souvenirs, such as T-shirts or other institutional mementos. The institution or representatives of its athletics interests shall not provide cash to a prospective student-athlete or the prospective student-athlete's family members for entertainment purposes.</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4/26/23 effective 7/1/23, Revised: 11/16/23)</a:t>
            </a:r>
          </a:p>
          <a:p>
            <a:endParaRPr lang="en-US" sz="2800"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13.6.7.2 Complimentary Admissions. [A]</a:t>
            </a:r>
            <a:r>
              <a:rPr lang="en-US" sz="1200" b="0" i="0" kern="1200" dirty="0">
                <a:solidFill>
                  <a:schemeClr val="tx1"/>
                </a:solidFill>
                <a:effectLst/>
                <a:highlight>
                  <a:srgbClr val="D9EDF7"/>
                </a:highlight>
                <a:latin typeface="+mn-lt"/>
                <a:ea typeface="+mn-ea"/>
                <a:cs typeface="+mn-cs"/>
              </a:rPr>
              <a:t> During the official visit, a maximum of five complimentary admissions to a home athletics event at any facility within a 30-mile radius of the institution's main campus in which the institution's intercollegiate team practices or competes may be provided to a prospective student-athlete. Such complimentary admissions are for the exclusive use of the prospective student-athlete and those persons accompanying the prospective student-athlete on the visit and may be issued through digital ticketing or a pass list on an individual-game basis. Such admissions may provide seating only in the general seating area of the facility used for conducting the event. Providing seating during the conduct of the event (including intermission) for the prospective student-athlete or those persons accompanying the prospective student-athlete in the facility's press box, special seating box or bench area is specifically prohibited.</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1/10/90 effective 8/1/90, 1/11/94, 10/28/97, 11/1/00, 4/26/01 effective 8/1/01, 4/24/03, 1/9/06, 4/24/08 effective 8/1/08, 1/15/16 effective 8/1/16, 1/16/19 effective 8/1/19, 4/15/21, 4/26/23 effective 7/1/23)</a:t>
            </a:r>
          </a:p>
          <a:p>
            <a:endParaRPr lang="en-US" sz="2800"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13.6.4 Length of Official Visit.</a:t>
            </a:r>
            <a:r>
              <a:rPr lang="en-US" sz="1200" b="0" i="0" kern="1200" dirty="0">
                <a:solidFill>
                  <a:schemeClr val="tx1"/>
                </a:solidFill>
                <a:effectLst/>
                <a:highlight>
                  <a:srgbClr val="D9EDF7"/>
                </a:highlight>
                <a:latin typeface="+mn-lt"/>
                <a:ea typeface="+mn-ea"/>
                <a:cs typeface="+mn-cs"/>
              </a:rPr>
              <a:t> An institution shall not provide more than two consecutive nights of lodging to a prospective student-athlete in conjunction with an official visit. A prospective student-athlete may remain in the locale in which the institution is located after the visit for reasons unrelated to the official visit, provided that at the completion of the visit, the individual departs the institution's campus, and the institution does not pay any expenses thereafter, including the cost of return transportation to the prospective student-athlete's home. Additionally, if the prospective student-athlete does not return home prior to attending the institution, the one-way transportation to the campus would be considered a violation of Bylaw </a:t>
            </a:r>
            <a:r>
              <a:rPr lang="en-US" sz="1200" b="0" i="0" u="none" strike="noStrike" kern="1200" dirty="0">
                <a:solidFill>
                  <a:schemeClr val="tx1"/>
                </a:solidFill>
                <a:effectLst/>
                <a:highlight>
                  <a:srgbClr val="D9EDF7"/>
                </a:highlight>
                <a:latin typeface="+mn-lt"/>
                <a:ea typeface="+mn-ea"/>
                <a:cs typeface="+mn-cs"/>
                <a:hlinkClick r:id="rId5"/>
              </a:rPr>
              <a:t>13.5.4</a:t>
            </a:r>
            <a:r>
              <a:rPr lang="en-US" sz="1200" b="0" i="0" kern="1200" dirty="0">
                <a:solidFill>
                  <a:schemeClr val="tx1"/>
                </a:solidFill>
                <a:effectLst/>
                <a:highlight>
                  <a:srgbClr val="D9EDF7"/>
                </a:highlight>
                <a:latin typeface="+mn-lt"/>
                <a:ea typeface="+mn-ea"/>
                <a:cs typeface="+mn-cs"/>
              </a:rPr>
              <a:t>, which prohibits transportation to enroll.</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1/9/96 effective 8/1/96, 8/5/04, 4/26/23 effective 7/1/23)</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13.6.2.2 Number of Official Visits -- Institutional Limitations.</a:t>
            </a:r>
            <a:r>
              <a:rPr lang="en-US" sz="1200" b="0" i="0" kern="1200" dirty="0">
                <a:solidFill>
                  <a:schemeClr val="tx1"/>
                </a:solidFill>
                <a:effectLst/>
                <a:highlight>
                  <a:srgbClr val="D9EDF7"/>
                </a:highlight>
                <a:latin typeface="+mn-lt"/>
                <a:ea typeface="+mn-ea"/>
                <a:cs typeface="+mn-cs"/>
              </a:rPr>
              <a:t> An institution may finance one visit to its campus for a prospective student-athlete before October 15 following completion of high school and one visit beginning October 15 following completion of high school, including a visit related to a possible transfer.</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1/19/91 effective 8/1/91, 1/11/94 effective 8/1/94, 11/12/97, 1/12/99 effective 8/1/99, 10/29/09, 4/28/16 effective 8/1/16, 4/26/17 effective 8/1/17, 5/11/18)</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13.5.2.6 Transportation of Prospective Student-Athlete's Family Members or Friends. [A]</a:t>
            </a:r>
            <a:r>
              <a:rPr lang="en-US" sz="1200" b="0" i="0" kern="1200" dirty="0">
                <a:solidFill>
                  <a:schemeClr val="tx1"/>
                </a:solidFill>
                <a:effectLst/>
                <a:highlight>
                  <a:srgbClr val="D9EDF7"/>
                </a:highlight>
                <a:latin typeface="+mn-lt"/>
                <a:ea typeface="+mn-ea"/>
                <a:cs typeface="+mn-cs"/>
              </a:rPr>
              <a:t> An institution may provide the actual round-trip cost for up to two family members to accompany a prospective student-athlete on an official visit. Additionally, the institution may:</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1/11/94, 5/12/05, 7/27/07, 1/14/08 effective 8/1/08, 8/7/14, 1/16/19, 4/26/23 effective 7/1/23)</a:t>
            </a:r>
            <a:endParaRPr lang="en-US" sz="1200" b="0" i="0" kern="1200" dirty="0">
              <a:solidFill>
                <a:schemeClr val="tx1"/>
              </a:solidFill>
              <a:effectLst/>
              <a:highlight>
                <a:srgbClr val="D9EDF7"/>
              </a:highlight>
              <a:latin typeface="+mn-lt"/>
              <a:ea typeface="+mn-ea"/>
              <a:cs typeface="+mn-cs"/>
            </a:endParaRPr>
          </a:p>
          <a:p>
            <a:r>
              <a:rPr lang="en-US" sz="1200" b="0" i="0" kern="1200" dirty="0">
                <a:solidFill>
                  <a:schemeClr val="tx1"/>
                </a:solidFill>
                <a:effectLst/>
                <a:highlight>
                  <a:srgbClr val="D9EDF7"/>
                </a:highlight>
                <a:latin typeface="+mn-lt"/>
                <a:ea typeface="+mn-ea"/>
                <a:cs typeface="+mn-cs"/>
              </a:rPr>
              <a:t>(a) Provide automobile-mileage reimbursement to a prospective student-athlete on an official visit, even if additional family members or friends accompany the prospective student-athlete;</a:t>
            </a:r>
          </a:p>
          <a:p>
            <a:r>
              <a:rPr lang="en-US" sz="1200" b="0" i="0" kern="1200" dirty="0">
                <a:solidFill>
                  <a:schemeClr val="tx1"/>
                </a:solidFill>
                <a:effectLst/>
                <a:highlight>
                  <a:srgbClr val="D9EDF7"/>
                </a:highlight>
                <a:latin typeface="+mn-lt"/>
                <a:ea typeface="+mn-ea"/>
                <a:cs typeface="+mn-cs"/>
              </a:rPr>
              <a:t>(b) Permit additional family members of a prospective student-athlete to ride in an automobile driven by a coaching staff member for the purpose of providing ground transportation to a prospective student-athlete as part of an official visit; and</a:t>
            </a:r>
          </a:p>
          <a:p>
            <a:r>
              <a:rPr lang="en-US" sz="1200" b="0" i="0" kern="1200" dirty="0">
                <a:solidFill>
                  <a:schemeClr val="tx1"/>
                </a:solidFill>
                <a:effectLst/>
                <a:highlight>
                  <a:srgbClr val="D9EDF7"/>
                </a:highlight>
                <a:latin typeface="+mn-lt"/>
                <a:ea typeface="+mn-ea"/>
                <a:cs typeface="+mn-cs"/>
              </a:rPr>
              <a:t>(c) Provide transportation between its campus and any bus or train station or airport for additional family members of a prospective student-athlete making an official visit.</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13.6.4.1 Transportation.</a:t>
            </a:r>
            <a:r>
              <a:rPr lang="en-US" sz="1200" b="0" i="0" kern="1200" dirty="0">
                <a:solidFill>
                  <a:schemeClr val="tx1"/>
                </a:solidFill>
                <a:effectLst/>
                <a:highlight>
                  <a:srgbClr val="D9EDF7"/>
                </a:highlight>
                <a:latin typeface="+mn-lt"/>
                <a:ea typeface="+mn-ea"/>
                <a:cs typeface="+mn-cs"/>
              </a:rPr>
              <a:t> The prospective student-athlete's transportation to and from the campus must be without delay for personal reasons or entertainment purposes. The institution may not pay any expenses for entertainment (other than the actual and reasonable cost of meals) in conjunction with the prospective student-athlete's transportation. At the completion of the visit, the prospective student-athlete must depart the institution's campus immediately; otherwise, the institution may not pay any expenses incurred by the prospective student-athlete upon departure from the institution's campus, including the cost of the prospective student-athlete's transportation home. </a:t>
            </a:r>
            <a:r>
              <a:rPr lang="en-US" sz="1200" b="0" i="1" kern="1200" dirty="0">
                <a:solidFill>
                  <a:schemeClr val="tx1"/>
                </a:solidFill>
                <a:effectLst/>
                <a:highlight>
                  <a:srgbClr val="D9EDF7"/>
                </a:highlight>
                <a:latin typeface="+mn-lt"/>
                <a:ea typeface="+mn-ea"/>
                <a:cs typeface="+mn-cs"/>
              </a:rPr>
              <a:t>(Revised: 9/24/09, 4/26/23 effective 7/1/23)</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16</a:t>
            </a:fld>
            <a:endParaRPr lang="en-US"/>
          </a:p>
        </p:txBody>
      </p:sp>
    </p:spTree>
    <p:extLst>
      <p:ext uri="{BB962C8B-B14F-4D97-AF65-F5344CB8AC3E}">
        <p14:creationId xmlns:p14="http://schemas.microsoft.com/office/powerpoint/2010/main" val="848122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13.6.7.4 Entertainment Expenses. [A]</a:t>
            </a:r>
            <a:r>
              <a:rPr lang="en-US" sz="1200" b="0" i="0" kern="1200" dirty="0">
                <a:solidFill>
                  <a:schemeClr val="tx1"/>
                </a:solidFill>
                <a:effectLst/>
                <a:highlight>
                  <a:srgbClr val="D9EDF7"/>
                </a:highlight>
                <a:latin typeface="+mn-lt"/>
                <a:ea typeface="+mn-ea"/>
                <a:cs typeface="+mn-cs"/>
              </a:rPr>
              <a:t> An institution may provide up to $60 per person to entertain a prospective student-athlete, student host and up to four family members accompanying the prospective student-athlete during an official visit, which excludes the cost of meals and admission to campus athletics events. Additional individuals accompanying the prospective student-athlete on the official visit may pay the actual cost of entertainment arranged by the institution. The entertainment allowance may not be used for the purchase of souvenirs, such as T-shirts or other institutional mementos. The institution or representatives of its athletics interests shall not provide cash to a prospective student-athlete or the prospective student-athlete's family members for entertainment purposes.</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4/26/23 effective 7/1/23, Revised: 11/16/23)</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13.10.1.1 Comments Before Commitment.</a:t>
            </a:r>
            <a:r>
              <a:rPr lang="en-US" sz="1200" b="0" i="0" kern="1200" dirty="0">
                <a:solidFill>
                  <a:schemeClr val="tx1"/>
                </a:solidFill>
                <a:effectLst/>
                <a:highlight>
                  <a:srgbClr val="D9EDF7"/>
                </a:highlight>
                <a:latin typeface="+mn-lt"/>
                <a:ea typeface="+mn-ea"/>
                <a:cs typeface="+mn-cs"/>
              </a:rPr>
              <a:t> Before the signing of a prospective student-athlete to an institution's written offer of admission and/or financial aid or a settlement related benefits agreement, or before the institution receives the prospective student-athlete's financial deposit in response to its offer of admission, an institution may comment publicly only to the extent of confirming its recruitment of the prospective student-athlete. The institution may not comment generally about the prospective student-athlete's ability or the contribution that the prospective student-athlete might make to the institution's team; further, the institution is precluded from commenting in any manner as to the likelihood of the prospective student-athlete committing to or signing with that institution.</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1/19/13 effective 8/1/13, 10/9/24, 10/8/25)</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13.6.7.9 Activities During Official Visit.</a:t>
            </a:r>
            <a:r>
              <a:rPr lang="en-US" sz="1200" b="0" i="0" kern="1200" dirty="0">
                <a:solidFill>
                  <a:schemeClr val="tx1"/>
                </a:solidFill>
                <a:effectLst/>
                <a:highlight>
                  <a:srgbClr val="D9EDF7"/>
                </a:highlight>
                <a:latin typeface="+mn-lt"/>
                <a:ea typeface="+mn-ea"/>
                <a:cs typeface="+mn-cs"/>
              </a:rPr>
              <a:t> An institution may not arrange miscellaneous, personalized recruiting aids (e.g., personalized jerseys, personalized audio/video scoreboard presentations) and may not permit a prospective student-athlete to engage in any game-day simulations (e.g., running onto the field with the team during pregame introductions) during an official visit. Personalized recruiting aids include any decorative items and special additions to any location outside of athletics facilities the prospective student-athlete will visit (e.g., hotel room, dorm room, student union) regardless of whether the items include the prospective student-athlete's name or picture. An institution may decorate common areas in athletics facilities (e.g., lobby, coach's office, suite in arena) for an official visit, provided the decorations are not personalized and the common areas are not accessible or visible to the general public while decorated. </a:t>
            </a:r>
            <a:r>
              <a:rPr lang="en-US" sz="1200" b="0" i="1" kern="1200" dirty="0">
                <a:solidFill>
                  <a:schemeClr val="tx1"/>
                </a:solidFill>
                <a:effectLst/>
                <a:highlight>
                  <a:srgbClr val="D9EDF7"/>
                </a:highlight>
                <a:latin typeface="+mn-lt"/>
                <a:ea typeface="+mn-ea"/>
                <a:cs typeface="+mn-cs"/>
              </a:rPr>
              <a:t>(Adopted: 8/5/04, Revised: 5/14/05, 4/25/18 effective 8/1/18)</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13.11.1 Prohibited Activities.</a:t>
            </a:r>
            <a:r>
              <a:rPr lang="en-US" sz="1200" b="0" i="0" kern="1200" dirty="0">
                <a:solidFill>
                  <a:schemeClr val="tx1"/>
                </a:solidFill>
                <a:effectLst/>
                <a:highlight>
                  <a:srgbClr val="D9EDF7"/>
                </a:highlight>
                <a:latin typeface="+mn-lt"/>
                <a:ea typeface="+mn-ea"/>
                <a:cs typeface="+mn-cs"/>
              </a:rPr>
              <a:t> A member institution, on its campus or elsewhere, shall not conduct (or have conducted on its behalf) any physical activity (e.g., practice session or test/tryout) at which one or more prospective student-athletes (as defined in Bylaws 13.11.1.1 and 13.11.1.2) reveal, demonstrate or display their athletics abilities in any sport except as provided in Bylaws 13.11.2 and 13.11.3.</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1/17/09)</a:t>
            </a:r>
            <a:endParaRPr lang="en-US" b="0" i="0" dirty="0">
              <a:solidFill>
                <a:srgbClr val="000000"/>
              </a:solidFill>
              <a:effectLst/>
              <a:highlight>
                <a:srgbClr val="D9EDF7"/>
              </a:highlight>
              <a:latin typeface="Raleway" pitchFamily="2" charset="0"/>
            </a:endParaRPr>
          </a:p>
          <a:p>
            <a:endParaRPr lang="en-US" b="0" i="0" dirty="0">
              <a:solidFill>
                <a:srgbClr val="000000"/>
              </a:solidFill>
              <a:effectLst/>
              <a:highlight>
                <a:srgbClr val="D9EDF7"/>
              </a:highlight>
              <a:latin typeface="Raleway" pitchFamily="2" charset="0"/>
            </a:endParaRPr>
          </a:p>
        </p:txBody>
      </p:sp>
      <p:sp>
        <p:nvSpPr>
          <p:cNvPr id="4" name="Slide Number Placeholder 3"/>
          <p:cNvSpPr>
            <a:spLocks noGrp="1"/>
          </p:cNvSpPr>
          <p:nvPr>
            <p:ph type="sldNum" sz="quarter" idx="5"/>
          </p:nvPr>
        </p:nvSpPr>
        <p:spPr/>
        <p:txBody>
          <a:bodyPr/>
          <a:lstStyle/>
          <a:p>
            <a:fld id="{0EBC826C-863A-4F69-9223-331269BEFA41}" type="slidenum">
              <a:rPr lang="en-US" smtClean="0"/>
              <a:t>17</a:t>
            </a:fld>
            <a:endParaRPr lang="en-US"/>
          </a:p>
        </p:txBody>
      </p:sp>
    </p:spTree>
    <p:extLst>
      <p:ext uri="{BB962C8B-B14F-4D97-AF65-F5344CB8AC3E}">
        <p14:creationId xmlns:p14="http://schemas.microsoft.com/office/powerpoint/2010/main" val="716233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13.02.19.2 Unofficial Visit.</a:t>
            </a:r>
            <a:r>
              <a:rPr lang="en-US" sz="1200" b="0" i="0" kern="1200" dirty="0">
                <a:solidFill>
                  <a:schemeClr val="tx1"/>
                </a:solidFill>
                <a:effectLst/>
                <a:highlight>
                  <a:srgbClr val="D9EDF7"/>
                </a:highlight>
                <a:latin typeface="+mn-lt"/>
                <a:ea typeface="+mn-ea"/>
                <a:cs typeface="+mn-cs"/>
              </a:rPr>
              <a:t> An unofficial visit to a member institution by a prospective student-athlete is a visit made at the prospective student-athlete's own expense. The provision of any expenses or entertainment valued at more than $100 by the institution or representatives of its athletics interests shall require the visit to become an official visit, except as permitted in Bylaws </a:t>
            </a:r>
            <a:r>
              <a:rPr lang="en-US" sz="1200" b="0" i="0" u="none" strike="noStrike" kern="1200" dirty="0">
                <a:solidFill>
                  <a:schemeClr val="tx1"/>
                </a:solidFill>
                <a:effectLst/>
                <a:highlight>
                  <a:srgbClr val="D9EDF7"/>
                </a:highlight>
                <a:latin typeface="+mn-lt"/>
                <a:ea typeface="+mn-ea"/>
                <a:cs typeface="+mn-cs"/>
                <a:hlinkClick r:id="rId3"/>
              </a:rPr>
              <a:t>13.5</a:t>
            </a:r>
            <a:r>
              <a:rPr lang="en-US" sz="1200" b="0" i="0" kern="1200" dirty="0">
                <a:solidFill>
                  <a:schemeClr val="tx1"/>
                </a:solidFill>
                <a:effectLst/>
                <a:highlight>
                  <a:srgbClr val="D9EDF7"/>
                </a:highlight>
                <a:latin typeface="+mn-lt"/>
                <a:ea typeface="+mn-ea"/>
                <a:cs typeface="+mn-cs"/>
              </a:rPr>
              <a:t> and </a:t>
            </a:r>
            <a:r>
              <a:rPr lang="en-US" sz="1200" b="0" i="0" u="none" strike="noStrike" kern="1200" dirty="0">
                <a:solidFill>
                  <a:schemeClr val="tx1"/>
                </a:solidFill>
                <a:effectLst/>
                <a:highlight>
                  <a:srgbClr val="D9EDF7"/>
                </a:highlight>
                <a:latin typeface="+mn-lt"/>
                <a:ea typeface="+mn-ea"/>
                <a:cs typeface="+mn-cs"/>
                <a:hlinkClick r:id="rId4"/>
              </a:rPr>
              <a:t>13.7</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2/22/07, 5/9/08)</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13.7.1.1 Sports Other Than Baseball, Basketball, Football, Men's Ice Hockey, Lacrosse, Softball and Men's Wrestling.</a:t>
            </a:r>
            <a:r>
              <a:rPr lang="en-US" sz="1200" b="0" i="0" kern="1200" dirty="0">
                <a:solidFill>
                  <a:schemeClr val="tx1"/>
                </a:solidFill>
                <a:effectLst/>
                <a:highlight>
                  <a:srgbClr val="D9EDF7"/>
                </a:highlight>
                <a:latin typeface="+mn-lt"/>
                <a:ea typeface="+mn-ea"/>
                <a:cs typeface="+mn-cs"/>
              </a:rPr>
              <a:t> In sports other than baseball, basketball, football, men's ice hockey, lacrosse, softball and men's wrestling, an unofficial visit with athletics department involvement (e.g., contact with athletics department staff, athletics-specific tour, complimentary admission) shall not occur with an individual (or the individual's family members) before August 1 at the beginning of the individual's junior year in high school. </a:t>
            </a:r>
            <a:r>
              <a:rPr lang="en-US" sz="1200" b="0" i="1" kern="1200" dirty="0">
                <a:solidFill>
                  <a:schemeClr val="tx1"/>
                </a:solidFill>
                <a:effectLst/>
                <a:highlight>
                  <a:srgbClr val="D9EDF7"/>
                </a:highlight>
                <a:latin typeface="+mn-lt"/>
                <a:ea typeface="+mn-ea"/>
                <a:cs typeface="+mn-cs"/>
              </a:rPr>
              <a:t>(Adopted: 4/25/18, Revised: 8/8/18 effective 8/15/18, 5/1/19, 4/15/26)</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13.7.2 Number Permitted.</a:t>
            </a:r>
            <a:r>
              <a:rPr lang="en-US" sz="1200" b="0" i="0" kern="1200" dirty="0">
                <a:solidFill>
                  <a:schemeClr val="tx1"/>
                </a:solidFill>
                <a:effectLst/>
                <a:highlight>
                  <a:srgbClr val="D9EDF7"/>
                </a:highlight>
                <a:latin typeface="+mn-lt"/>
                <a:ea typeface="+mn-ea"/>
                <a:cs typeface="+mn-cs"/>
              </a:rPr>
              <a:t> A prospective student-athlete may visit a member institution's campus at the prospective student-athlete's own expense an unlimited number of times. </a:t>
            </a:r>
            <a:r>
              <a:rPr lang="en-US" sz="1200" b="0" i="1" kern="1200" dirty="0">
                <a:solidFill>
                  <a:schemeClr val="tx1"/>
                </a:solidFill>
                <a:effectLst/>
                <a:highlight>
                  <a:srgbClr val="D9EDF7"/>
                </a:highlight>
                <a:latin typeface="+mn-lt"/>
                <a:ea typeface="+mn-ea"/>
                <a:cs typeface="+mn-cs"/>
              </a:rPr>
              <a:t>(Adopted: 4/25/18)</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13.7.3.1 General Restrictions. [A]</a:t>
            </a:r>
            <a:r>
              <a:rPr lang="en-US" sz="1200" b="0" i="0" kern="1200" dirty="0">
                <a:solidFill>
                  <a:schemeClr val="tx1"/>
                </a:solidFill>
                <a:effectLst/>
                <a:highlight>
                  <a:srgbClr val="D9EDF7"/>
                </a:highlight>
                <a:latin typeface="+mn-lt"/>
                <a:ea typeface="+mn-ea"/>
                <a:cs typeface="+mn-cs"/>
              </a:rPr>
              <a:t> During an unofficial visit, the institution may not pay any expenses or provide any entertainment except a maximum of three complimentary admissions (issued through digital ticketing or a pass list) to a home athletics event at any facility within a 30-mile radius of a member institution's main campus in which the institution's intercollegiate team practices or competes. Such complimentary admissions are for the exclusive use of the prospective student-athlete and those persons accompanying the prospective student-athlete on the visit and must be issued on an individual-game basis. Such admissions may provide seating only in the general seating area of the facility used for conducting the event. Providing seating during the conduct of the event (including intermission) for the prospective student-athlete or those accompanying the prospective student-athlete in the facility's press box, special seating box(es) or bench area is specifically prohibited. Complimentary admissions may not be provided during a dead period, except as provided in Bylaw </a:t>
            </a:r>
            <a:r>
              <a:rPr lang="en-US" sz="1200" b="0" i="0" u="none" strike="noStrike" kern="1200" dirty="0">
                <a:solidFill>
                  <a:schemeClr val="tx1"/>
                </a:solidFill>
                <a:effectLst/>
                <a:highlight>
                  <a:srgbClr val="D9EDF7"/>
                </a:highlight>
                <a:latin typeface="+mn-lt"/>
                <a:ea typeface="+mn-ea"/>
                <a:cs typeface="+mn-cs"/>
                <a:hlinkClick r:id="rId5"/>
              </a:rPr>
              <a:t>13.7.3.5</a:t>
            </a:r>
            <a:r>
              <a:rPr lang="en-US" sz="1200" b="0" i="0" kern="1200" dirty="0">
                <a:solidFill>
                  <a:schemeClr val="tx1"/>
                </a:solidFill>
                <a:effectLst/>
                <a:highlight>
                  <a:srgbClr val="D9EDF7"/>
                </a:highlight>
                <a:latin typeface="+mn-lt"/>
                <a:ea typeface="+mn-ea"/>
                <a:cs typeface="+mn-cs"/>
              </a:rPr>
              <a:t>.</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1/10/90 effective 8/1/90, 1/11/94, 4/24/03, 12/6/13, 4/15/21)</a:t>
            </a:r>
            <a:endParaRPr lang="en-US" b="0" i="0" u="none" strike="noStrike" dirty="0">
              <a:solidFill>
                <a:srgbClr val="337AB7"/>
              </a:solidFill>
              <a:effectLst/>
              <a:highlight>
                <a:srgbClr val="D9EDF7"/>
              </a:highlight>
              <a:latin typeface="Raleway" pitchFamily="2" charset="0"/>
            </a:endParaRPr>
          </a:p>
          <a:p>
            <a:pPr lvl="1"/>
            <a:r>
              <a:rPr lang="en-US" sz="1200" b="1" i="0" kern="1200" dirty="0">
                <a:solidFill>
                  <a:schemeClr val="tx1"/>
                </a:solidFill>
                <a:effectLst/>
                <a:highlight>
                  <a:srgbClr val="D9EDF7"/>
                </a:highlight>
                <a:latin typeface="+mn-lt"/>
                <a:ea typeface="+mn-ea"/>
                <a:cs typeface="+mn-cs"/>
              </a:rPr>
              <a:t>13.7.3.1.1 Exception -- Nontraditional Family. [A]</a:t>
            </a:r>
            <a:r>
              <a:rPr lang="en-US" sz="1200" b="0" i="0" kern="1200" dirty="0">
                <a:solidFill>
                  <a:schemeClr val="tx1"/>
                </a:solidFill>
                <a:effectLst/>
                <a:highlight>
                  <a:srgbClr val="D9EDF7"/>
                </a:highlight>
                <a:latin typeface="+mn-lt"/>
                <a:ea typeface="+mn-ea"/>
                <a:cs typeface="+mn-cs"/>
              </a:rPr>
              <a:t> If a prospective student-athlete is a member of a nontraditional family (e.g., divorce, separation), the institution may provide up to two additional complimentary admissions to the prospective student-athlete in order to accommodate the family members accompanying the prospective student-athlete (e.g., stepparents) to attend a home athletics event. </a:t>
            </a:r>
            <a:r>
              <a:rPr lang="en-US" sz="1200" b="0" i="1" kern="1200" dirty="0">
                <a:solidFill>
                  <a:schemeClr val="tx1"/>
                </a:solidFill>
                <a:effectLst/>
                <a:highlight>
                  <a:srgbClr val="D9EDF7"/>
                </a:highlight>
                <a:latin typeface="+mn-lt"/>
                <a:ea typeface="+mn-ea"/>
                <a:cs typeface="+mn-cs"/>
              </a:rPr>
              <a:t>(Adopted: 1/15/11 effective 8/1/11, Revised: 1/16/19)</a:t>
            </a:r>
            <a:endParaRPr lang="en-US" b="0" i="0" u="none" strike="noStrike" dirty="0">
              <a:solidFill>
                <a:srgbClr val="000000"/>
              </a:solidFill>
              <a:effectLst/>
              <a:highlight>
                <a:srgbClr val="D9EDF7"/>
              </a:highlight>
              <a:latin typeface="Raleway" pitchFamily="2" charset="0"/>
            </a:endParaRP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18</a:t>
            </a:fld>
            <a:endParaRPr lang="en-US"/>
          </a:p>
        </p:txBody>
      </p:sp>
    </p:spTree>
    <p:extLst>
      <p:ext uri="{BB962C8B-B14F-4D97-AF65-F5344CB8AC3E}">
        <p14:creationId xmlns:p14="http://schemas.microsoft.com/office/powerpoint/2010/main" val="3675491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13.1.1.4 Four-Year College Prospective Student-Athletes.</a:t>
            </a:r>
            <a:r>
              <a:rPr lang="en-US" sz="1200" b="0" i="0" kern="1200" dirty="0">
                <a:solidFill>
                  <a:schemeClr val="tx1"/>
                </a:solidFill>
                <a:effectLst/>
                <a:highlight>
                  <a:srgbClr val="D9EDF7"/>
                </a:highlight>
                <a:latin typeface="+mn-lt"/>
                <a:ea typeface="+mn-ea"/>
                <a:cs typeface="+mn-cs"/>
              </a:rPr>
              <a:t> An athletics staff member or other representative of the institution's athletics interests shall not communicate or make contact with the student-athlete of another NCAA Division I institution, or any individual associated with the student-athlete (e.g., family member, scholastic or </a:t>
            </a:r>
            <a:r>
              <a:rPr lang="en-US" sz="1200" b="0" i="0" kern="1200" dirty="0" err="1">
                <a:solidFill>
                  <a:schemeClr val="tx1"/>
                </a:solidFill>
                <a:effectLst/>
                <a:highlight>
                  <a:srgbClr val="D9EDF7"/>
                </a:highlight>
                <a:latin typeface="+mn-lt"/>
                <a:ea typeface="+mn-ea"/>
                <a:cs typeface="+mn-cs"/>
              </a:rPr>
              <a:t>nonscholastic</a:t>
            </a:r>
            <a:r>
              <a:rPr lang="en-US" sz="1200" b="0" i="0" kern="1200" dirty="0">
                <a:solidFill>
                  <a:schemeClr val="tx1"/>
                </a:solidFill>
                <a:effectLst/>
                <a:highlight>
                  <a:srgbClr val="D9EDF7"/>
                </a:highlight>
                <a:latin typeface="+mn-lt"/>
                <a:ea typeface="+mn-ea"/>
                <a:cs typeface="+mn-cs"/>
              </a:rPr>
              <a:t> coach, advisor), directly or indirectly, without first obtaining authorization through the notification of transfer process. Before making contact, directly or indirectly, with a student-athlete of an NCAA Division II or Division III institution, or an NAIA four-year collegiate institution, an athletics staff member or other representative of the institution's athletics interests shall comply with the rule of the applicable division or the NAIA rule for making contact with a student-athlete. [See Bylaw </a:t>
            </a:r>
            <a:r>
              <a:rPr lang="en-US" sz="1200" b="0" i="0" u="none" strike="noStrike" kern="1200" dirty="0">
                <a:solidFill>
                  <a:schemeClr val="tx1"/>
                </a:solidFill>
                <a:effectLst/>
                <a:highlight>
                  <a:srgbClr val="D9EDF7"/>
                </a:highlight>
                <a:latin typeface="+mn-lt"/>
                <a:ea typeface="+mn-ea"/>
                <a:cs typeface="+mn-cs"/>
                <a:hlinkClick r:id="rId3"/>
              </a:rPr>
              <a:t>19.1.3</a:t>
            </a:r>
            <a:r>
              <a:rPr lang="en-US" sz="1200" b="0" i="0" kern="1200" dirty="0">
                <a:solidFill>
                  <a:schemeClr val="tx1"/>
                </a:solidFill>
                <a:effectLst/>
                <a:highlight>
                  <a:srgbClr val="D9EDF7"/>
                </a:highlight>
                <a:latin typeface="+mn-lt"/>
                <a:ea typeface="+mn-ea"/>
                <a:cs typeface="+mn-cs"/>
              </a:rPr>
              <a:t>-(f).] </a:t>
            </a:r>
            <a:r>
              <a:rPr lang="en-US" sz="1200" b="0" i="1" kern="1200" dirty="0">
                <a:solidFill>
                  <a:schemeClr val="tx1"/>
                </a:solidFill>
                <a:effectLst/>
                <a:highlight>
                  <a:srgbClr val="D9EDF7"/>
                </a:highlight>
                <a:latin typeface="+mn-lt"/>
                <a:ea typeface="+mn-ea"/>
                <a:cs typeface="+mn-cs"/>
              </a:rPr>
              <a:t>(Revised: 1/10/91, 1/16/93, 1/11/94, 4/26/01, 4/29/04 effective 8/1/04, 4/29/10 effective 8/1/10, 10/30/14, 8/8/18 effective 10/15/18, 4/28/21 applicable to student-athletes seeking eligibility during the 2021-22 academic year)</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20</a:t>
            </a:fld>
            <a:endParaRPr lang="en-US"/>
          </a:p>
        </p:txBody>
      </p:sp>
    </p:spTree>
    <p:extLst>
      <p:ext uri="{BB962C8B-B14F-4D97-AF65-F5344CB8AC3E}">
        <p14:creationId xmlns:p14="http://schemas.microsoft.com/office/powerpoint/2010/main" val="162212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15.02.6 Period of Award.</a:t>
            </a:r>
            <a:r>
              <a:rPr lang="en-US" sz="1200" b="0" i="0" kern="1200" dirty="0">
                <a:solidFill>
                  <a:schemeClr val="tx1"/>
                </a:solidFill>
                <a:effectLst/>
                <a:highlight>
                  <a:srgbClr val="D9EDF7"/>
                </a:highlight>
                <a:latin typeface="+mn-lt"/>
                <a:ea typeface="+mn-ea"/>
                <a:cs typeface="+mn-cs"/>
              </a:rPr>
              <a:t> The period of award begins when the student-athlete receives any benefits as a part of the student's grant-in-aid on the first day of classes for a particular academic term, or the first day of practice, whichever is earlier, and continues until the conclusion of the period set forth in the financial aid agreement. The period of award may include summer terms or academic year interim terms (e.g., mini-term, J-term) at the certifying institution. The period of award of a multiyear grant-in-aid awarded to an individual may include one or more academic years of no athletically related financial aid after the first academic year in which athletically related aid is provided, including the final year of the award (e.g., 50 percent in year one, zero percent in year two, 50 percent in year three; 50 percent in year one, zero percent in year two, zero percent in year three). An athletics grant-in-aid shall not be awarded in excess of the student-athlete's five-year period of eligibility. </a:t>
            </a:r>
            <a:r>
              <a:rPr lang="en-US" sz="1200" b="0" i="1" kern="1200" dirty="0">
                <a:solidFill>
                  <a:schemeClr val="tx1"/>
                </a:solidFill>
                <a:effectLst/>
                <a:highlight>
                  <a:srgbClr val="D9EDF7"/>
                </a:highlight>
                <a:latin typeface="+mn-lt"/>
                <a:ea typeface="+mn-ea"/>
                <a:cs typeface="+mn-cs"/>
              </a:rPr>
              <a:t>(Revised: 10/27/11, 9/29/15, 11/14/22, 1/11/23, 6/6/25 effective 7/1/25)</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15.3.1.2 Withdrawal From Institution. [A]</a:t>
            </a:r>
            <a:r>
              <a:rPr lang="en-US" sz="1200" b="0" i="0" kern="1200" dirty="0">
                <a:solidFill>
                  <a:schemeClr val="tx1"/>
                </a:solidFill>
                <a:effectLst/>
                <a:highlight>
                  <a:srgbClr val="D9EDF7"/>
                </a:highlight>
                <a:latin typeface="+mn-lt"/>
                <a:ea typeface="+mn-ea"/>
                <a:cs typeface="+mn-cs"/>
              </a:rPr>
              <a:t> A student-athlete who withdraws from the institution may not receive financial aid during the remainder of the term. </a:t>
            </a:r>
            <a:r>
              <a:rPr lang="en-US" sz="1200" b="0" i="1" kern="1200" dirty="0">
                <a:solidFill>
                  <a:schemeClr val="tx1"/>
                </a:solidFill>
                <a:effectLst/>
                <a:highlight>
                  <a:srgbClr val="D9EDF7"/>
                </a:highlight>
                <a:latin typeface="+mn-lt"/>
                <a:ea typeface="+mn-ea"/>
                <a:cs typeface="+mn-cs"/>
              </a:rPr>
              <a:t>(Revised: 8/7/14)</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latin typeface="+mn-lt"/>
                <a:ea typeface="+mn-ea"/>
                <a:cs typeface="+mn-cs"/>
              </a:rPr>
              <a:t>15.3.4.1 Reduction, Cancellation or Nonrenewal Permitted. [A]</a:t>
            </a:r>
            <a:r>
              <a:rPr lang="en-US" sz="1200" b="0" i="0" kern="1200" dirty="0">
                <a:solidFill>
                  <a:schemeClr val="tx1"/>
                </a:solidFill>
                <a:effectLst/>
                <a:latin typeface="+mn-lt"/>
                <a:ea typeface="+mn-ea"/>
                <a:cs typeface="+mn-cs"/>
              </a:rPr>
              <a:t> Institutional financial aid based in any degree on athletics ability awarded to an individual who receives or is issued athletically related financial aid in the academic year of initial full-time enrollment at the certifying institution may be reduced or canceled during the period of the award or reduced or not renewed for the following academic year or years of the student-athlete's five-year period of eligibility if the recipient: </a:t>
            </a:r>
            <a:r>
              <a:rPr lang="en-US" sz="1200" b="0" i="1" kern="1200" dirty="0">
                <a:solidFill>
                  <a:schemeClr val="tx1"/>
                </a:solidFill>
                <a:effectLst/>
                <a:latin typeface="+mn-lt"/>
                <a:ea typeface="+mn-ea"/>
                <a:cs typeface="+mn-cs"/>
              </a:rPr>
              <a:t>(Revised: 1/10/92, 1/11/94, 1/10/95, 1/9/96, 12/13/05, 9/11/07, 8/7/14, 1/17/15 effective 8/1/15, 6/19/18 effective 10/15/18, 11/14/22, 1/11/23, 6/6/25 effective 7/1/25)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Is rendered ineligible for intercollegiate competition based on the recipient's action or inaction;</a:t>
            </a:r>
          </a:p>
          <a:p>
            <a:r>
              <a:rPr lang="en-US" sz="1200" b="0" i="0" kern="1200" dirty="0">
                <a:solidFill>
                  <a:schemeClr val="tx1"/>
                </a:solidFill>
                <a:effectLst/>
                <a:latin typeface="+mn-lt"/>
                <a:ea typeface="+mn-ea"/>
                <a:cs typeface="+mn-cs"/>
              </a:rPr>
              <a:t>(b) Fraudulently misrepresents any information on an application, letter of intent or financial aid agreement (see Bylaw </a:t>
            </a:r>
            <a:r>
              <a:rPr lang="en-US" sz="1200" b="0" i="0" u="none" strike="noStrike" kern="1200" dirty="0">
                <a:solidFill>
                  <a:schemeClr val="tx1"/>
                </a:solidFill>
                <a:effectLst/>
                <a:latin typeface="+mn-lt"/>
                <a:ea typeface="+mn-ea"/>
                <a:cs typeface="+mn-cs"/>
                <a:hlinkClick r:id="rId3"/>
              </a:rPr>
              <a:t>15.3.4.1.2</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(c) Engages in serious misconduct warranting substantial disciplinary penalty, as determined by the institution's regular student disciplinary authority;</a:t>
            </a:r>
          </a:p>
          <a:p>
            <a:r>
              <a:rPr lang="en-US" sz="1200" b="0" i="0" kern="1200" dirty="0">
                <a:solidFill>
                  <a:schemeClr val="tx1"/>
                </a:solidFill>
                <a:effectLst/>
                <a:latin typeface="+mn-lt"/>
                <a:ea typeface="+mn-ea"/>
                <a:cs typeface="+mn-cs"/>
              </a:rPr>
              <a:t>(d) Voluntarily (on the recipient's own initiative) withdraws from a sport at any time for personal reasons;</a:t>
            </a:r>
          </a:p>
          <a:p>
            <a:r>
              <a:rPr lang="en-US" sz="1200" b="0" i="0" kern="1200" dirty="0">
                <a:solidFill>
                  <a:schemeClr val="tx1"/>
                </a:solidFill>
                <a:effectLst/>
                <a:latin typeface="+mn-lt"/>
                <a:ea typeface="+mn-ea"/>
                <a:cs typeface="+mn-cs"/>
              </a:rPr>
              <a:t>(e) Violates a </a:t>
            </a:r>
            <a:r>
              <a:rPr lang="en-US" sz="1200" b="0" i="0" kern="1200" dirty="0" err="1">
                <a:solidFill>
                  <a:schemeClr val="tx1"/>
                </a:solidFill>
                <a:effectLst/>
                <a:latin typeface="+mn-lt"/>
                <a:ea typeface="+mn-ea"/>
                <a:cs typeface="+mn-cs"/>
              </a:rPr>
              <a:t>nonathletically</a:t>
            </a:r>
            <a:r>
              <a:rPr lang="en-US" sz="1200" b="0" i="0" kern="1200" dirty="0">
                <a:solidFill>
                  <a:schemeClr val="tx1"/>
                </a:solidFill>
                <a:effectLst/>
                <a:latin typeface="+mn-lt"/>
                <a:ea typeface="+mn-ea"/>
                <a:cs typeface="+mn-cs"/>
              </a:rPr>
              <a:t> related condition outlined in the financial aid agreement or violates a documented institutional rule or policy (e.g., academics policies or standards, athletics department or team rules or policies); or</a:t>
            </a:r>
          </a:p>
          <a:p>
            <a:r>
              <a:rPr lang="en-US" sz="1200" b="0" i="0" kern="1200" dirty="0">
                <a:solidFill>
                  <a:schemeClr val="tx1"/>
                </a:solidFill>
                <a:effectLst/>
                <a:latin typeface="+mn-lt"/>
                <a:ea typeface="+mn-ea"/>
                <a:cs typeface="+mn-cs"/>
              </a:rPr>
              <a:t>(f) Provides written notification of transfer (see Bylaw </a:t>
            </a:r>
            <a:r>
              <a:rPr lang="en-US" sz="1200" b="0" i="0" u="none" strike="noStrike" kern="1200" dirty="0">
                <a:solidFill>
                  <a:schemeClr val="tx1"/>
                </a:solidFill>
                <a:effectLst/>
                <a:latin typeface="+mn-lt"/>
                <a:ea typeface="+mn-ea"/>
                <a:cs typeface="+mn-cs"/>
                <a:hlinkClick r:id="rId4"/>
              </a:rPr>
              <a:t>13.1.1.4</a:t>
            </a:r>
            <a:r>
              <a:rPr lang="en-US" sz="1200" b="0" i="0" kern="1200" dirty="0">
                <a:solidFill>
                  <a:schemeClr val="tx1"/>
                </a:solidFill>
                <a:effectLst/>
                <a:latin typeface="+mn-lt"/>
                <a:ea typeface="+mn-ea"/>
                <a:cs typeface="+mn-cs"/>
              </a:rPr>
              <a:t>) to the institution or is provided a release of the contact prohibition associated with signing an athletics aid agreement (see Bylaw </a:t>
            </a:r>
            <a:r>
              <a:rPr lang="en-US" sz="1200" b="0" i="0" u="none" strike="noStrike" kern="1200" dirty="0">
                <a:solidFill>
                  <a:schemeClr val="tx1"/>
                </a:solidFill>
                <a:effectLst/>
                <a:latin typeface="+mn-lt"/>
                <a:ea typeface="+mn-ea"/>
                <a:cs typeface="+mn-cs"/>
                <a:hlinkClick r:id="rId5"/>
              </a:rPr>
              <a:t>13.1.1.2</a:t>
            </a:r>
            <a:r>
              <a:rPr lang="en-US" sz="1200" b="0" i="0" kern="1200" dirty="0">
                <a:solidFill>
                  <a:schemeClr val="tx1"/>
                </a:solidFill>
                <a:effectLst/>
                <a:latin typeface="+mn-lt"/>
                <a:ea typeface="+mn-ea"/>
                <a:cs typeface="+mn-cs"/>
              </a:rPr>
              <a:t>); however, the student-athlete’s financial aid may not be reduced or canceled until the end of the regular academic term in which written notification of transfer is received. If a student-athlete provides written notification of transfer to the institution between regular academic terms (winter break, summer break) the institution may reduce or cancel the financial aid immediately.</a:t>
            </a: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22</a:t>
            </a:fld>
            <a:endParaRPr lang="en-US"/>
          </a:p>
        </p:txBody>
      </p:sp>
    </p:spTree>
    <p:extLst>
      <p:ext uri="{BB962C8B-B14F-4D97-AF65-F5344CB8AC3E}">
        <p14:creationId xmlns:p14="http://schemas.microsoft.com/office/powerpoint/2010/main" val="3659678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13.12.1.5 Recruiting Calendar Exceptions.</a:t>
            </a:r>
            <a:r>
              <a:rPr lang="en-US" sz="1200" b="0" i="0" kern="1200" dirty="0">
                <a:solidFill>
                  <a:schemeClr val="tx1"/>
                </a:solidFill>
                <a:effectLst/>
                <a:highlight>
                  <a:srgbClr val="D9EDF7"/>
                </a:highlight>
                <a:latin typeface="+mn-lt"/>
                <a:ea typeface="+mn-ea"/>
                <a:cs typeface="+mn-cs"/>
              </a:rPr>
              <a:t> Generally, the interaction during sports camps and clinics between prospective student-athletes and those coaches employed by the camp or clinic is not subject to the recruiting calendar restrictions. However, an institutional staff member employed at any camp or clinic (e.g., counselor, director) is prohibited from recruiting any prospective student-athlete during the time period that the camp or clinic is conducted (from the time the prospective student-athlete reports to the camp or clinic until the conclusion of all camp activities). The prohibition against recruiting includes extending written offers of financial aid to any prospective student-athlete during the prospective student-athlete's attendance at the camp or clinic (see Bylaw </a:t>
            </a:r>
            <a:r>
              <a:rPr lang="en-US" sz="1200" b="0" i="0" u="none" strike="noStrike" kern="1200" dirty="0">
                <a:solidFill>
                  <a:schemeClr val="tx1"/>
                </a:solidFill>
                <a:effectLst/>
                <a:highlight>
                  <a:srgbClr val="D9EDF7"/>
                </a:highlight>
                <a:latin typeface="+mn-lt"/>
                <a:ea typeface="+mn-ea"/>
                <a:cs typeface="+mn-cs"/>
                <a:hlinkClick r:id="rId3"/>
              </a:rPr>
              <a:t>13.9.3.1</a:t>
            </a:r>
            <a:r>
              <a:rPr lang="en-US" sz="1200" b="0" i="0" kern="1200" dirty="0">
                <a:solidFill>
                  <a:schemeClr val="tx1"/>
                </a:solidFill>
                <a:effectLst/>
                <a:highlight>
                  <a:srgbClr val="D9EDF7"/>
                </a:highlight>
                <a:latin typeface="+mn-lt"/>
                <a:ea typeface="+mn-ea"/>
                <a:cs typeface="+mn-cs"/>
              </a:rPr>
              <a:t>). Other coaches who attend the camp or clinic as observers must comply with appropriate recruiting contact and evaluation periods. In addition, institutional camps or clinics may not be conducted during a dead period or a recruiting shutdown. </a:t>
            </a:r>
            <a:r>
              <a:rPr lang="en-US" sz="1200" b="0" i="1" kern="1200" dirty="0">
                <a:solidFill>
                  <a:schemeClr val="tx1"/>
                </a:solidFill>
                <a:effectLst/>
                <a:highlight>
                  <a:srgbClr val="D9EDF7"/>
                </a:highlight>
                <a:latin typeface="+mn-lt"/>
                <a:ea typeface="+mn-ea"/>
                <a:cs typeface="+mn-cs"/>
              </a:rPr>
              <a:t>(Revised: 4/3/02, 4/26/12, 4/25/18)</a:t>
            </a: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13.12.1.5.1 Exception -- Recruiting Conversations -- Sports Other Than Baseball, Basketball, Football, Men's Ice Hockey, Lacrosse, Softball and Men's Wrestling.</a:t>
            </a:r>
            <a:r>
              <a:rPr lang="en-US" sz="1200" b="0" i="0" kern="1200" dirty="0">
                <a:solidFill>
                  <a:schemeClr val="tx1"/>
                </a:solidFill>
                <a:effectLst/>
                <a:highlight>
                  <a:srgbClr val="D9EDF7"/>
                </a:highlight>
                <a:latin typeface="+mn-lt"/>
                <a:ea typeface="+mn-ea"/>
                <a:cs typeface="+mn-cs"/>
              </a:rPr>
              <a:t> In sports other than baseball, basketball, football, men's ice hockey, lacrosse, softball and men's wrestling, recruiting conversations during an institutional camp or clinic (including a camp or clinic that involves only individuals who are not yet prospective student-athletes) are not permitted between an institution’s coach and a participating individual before August 1 at the beginning of the individual’s junior year in high school. </a:t>
            </a:r>
            <a:r>
              <a:rPr lang="en-US" sz="1200" b="0" i="1" kern="1200" dirty="0">
                <a:solidFill>
                  <a:schemeClr val="tx1"/>
                </a:solidFill>
                <a:effectLst/>
                <a:highlight>
                  <a:srgbClr val="D9EDF7"/>
                </a:highlight>
                <a:latin typeface="+mn-lt"/>
                <a:ea typeface="+mn-ea"/>
                <a:cs typeface="+mn-cs"/>
              </a:rPr>
              <a:t>(Adopted: 6/9/17 effective 6/12/17, Revised: 4/25/18, 5/1/19, 4/15/26)</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13.12.1.3 Attendance Restriction.</a:t>
            </a:r>
            <a:r>
              <a:rPr lang="en-US" sz="1200" b="0" i="0" kern="1200" dirty="0">
                <a:solidFill>
                  <a:schemeClr val="tx1"/>
                </a:solidFill>
                <a:effectLst/>
                <a:latin typeface="+mn-lt"/>
                <a:ea typeface="+mn-ea"/>
                <a:cs typeface="+mn-cs"/>
              </a:rPr>
              <a:t> In sports other than fencing and men's gymnastics, a member institution's sports camp or clinic shall be open to any and all entrants (limited only by number, age, grade level and/or gender). </a:t>
            </a:r>
            <a:r>
              <a:rPr lang="en-US" sz="1200" b="0" i="1" kern="1200" dirty="0">
                <a:solidFill>
                  <a:schemeClr val="tx1"/>
                </a:solidFill>
                <a:effectLst/>
                <a:latin typeface="+mn-lt"/>
                <a:ea typeface="+mn-ea"/>
                <a:cs typeface="+mn-cs"/>
              </a:rPr>
              <a:t>(Revised: 1/11/89, 1/10/91, 1/11/94, 12/12/06, 9/24/09, 4/26/23 effective 8/1/23, 1/14/26)</a:t>
            </a:r>
            <a:endParaRPr lang="en-US" sz="1200" b="0" i="1" kern="1200" dirty="0">
              <a:solidFill>
                <a:schemeClr val="tx1"/>
              </a:solidFill>
              <a:effectLst/>
              <a:highlight>
                <a:srgbClr val="D9EDF7"/>
              </a:highlight>
              <a:latin typeface="+mn-lt"/>
              <a:ea typeface="+mn-ea"/>
              <a:cs typeface="+mn-cs"/>
            </a:endParaRPr>
          </a:p>
          <a:p>
            <a:endParaRPr lang="en-US" b="0" i="0" dirty="0">
              <a:solidFill>
                <a:srgbClr val="000000"/>
              </a:solidFill>
              <a:effectLst/>
              <a:highlight>
                <a:srgbClr val="D9EDF7"/>
              </a:highlight>
              <a:latin typeface="Raleway" pitchFamily="2" charset="0"/>
            </a:endParaRPr>
          </a:p>
          <a:p>
            <a:r>
              <a:rPr lang="en-US" sz="1200" b="1" i="0" kern="1200" dirty="0">
                <a:solidFill>
                  <a:schemeClr val="tx1"/>
                </a:solidFill>
                <a:effectLst/>
                <a:highlight>
                  <a:srgbClr val="D9EDF7"/>
                </a:highlight>
                <a:latin typeface="+mn-lt"/>
                <a:ea typeface="+mn-ea"/>
                <a:cs typeface="+mn-cs"/>
              </a:rPr>
              <a:t>13.12.1.6 Advertisements.</a:t>
            </a:r>
            <a:r>
              <a:rPr lang="en-US" sz="1200" b="0" i="0" kern="1200" dirty="0">
                <a:solidFill>
                  <a:schemeClr val="tx1"/>
                </a:solidFill>
                <a:effectLst/>
                <a:highlight>
                  <a:srgbClr val="D9EDF7"/>
                </a:highlight>
                <a:latin typeface="+mn-lt"/>
                <a:ea typeface="+mn-ea"/>
                <a:cs typeface="+mn-cs"/>
              </a:rPr>
              <a:t> An institutional camp or clinic advertisement or promotion (e.g., camp brochure, website, newspaper or magazine advertisement) must indicate that the camp or clinic is open to any and all entrants (limited only by number, age, grade level and/or gender). An institution must publicly advertise (e.g., camp brochure, website, newspaper or magazine advertisement) an institutional camp or clinic at least 14 calendar days before the first date of a camp or clinic.</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8/5/04, 10/27/21 effective 1/1/22, 11/17/21)</a:t>
            </a:r>
            <a:endParaRPr lang="en-US" sz="1200" b="0" i="0" kern="1200" dirty="0">
              <a:solidFill>
                <a:schemeClr val="tx1"/>
              </a:solidFill>
              <a:effectLst/>
              <a:highlight>
                <a:srgbClr val="D9EDF7"/>
              </a:highlight>
              <a:latin typeface="+mn-lt"/>
              <a:ea typeface="+mn-ea"/>
              <a:cs typeface="+mn-cs"/>
            </a:endParaRPr>
          </a:p>
          <a:p>
            <a:pPr lvl="1"/>
            <a:r>
              <a:rPr lang="en-US" sz="1200" b="1" i="0" kern="1200" dirty="0">
                <a:solidFill>
                  <a:schemeClr val="tx1"/>
                </a:solidFill>
                <a:effectLst/>
                <a:highlight>
                  <a:srgbClr val="D9EDF7"/>
                </a:highlight>
                <a:latin typeface="+mn-lt"/>
                <a:ea typeface="+mn-ea"/>
                <a:cs typeface="+mn-cs"/>
              </a:rPr>
              <a:t>13.12.1.6.1 Advertisements Directed Toward a Particular Audience.</a:t>
            </a:r>
            <a:r>
              <a:rPr lang="en-US" sz="1200" b="0" i="0" kern="1200" dirty="0">
                <a:solidFill>
                  <a:schemeClr val="tx1"/>
                </a:solidFill>
                <a:effectLst/>
                <a:highlight>
                  <a:srgbClr val="D9EDF7"/>
                </a:highlight>
                <a:latin typeface="+mn-lt"/>
                <a:ea typeface="+mn-ea"/>
                <a:cs typeface="+mn-cs"/>
              </a:rPr>
              <a:t> An institution may advertise or promote an institutional camp or clinic toward a particular audience (e.g., elite camp), provided the advertisement or promotion indicates that the camp or clinic is open to any and all entrants (limited only by number, age, grade level and/or gender).</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(Adopted: 9/24/09, Revised: 11/17/21)</a:t>
            </a:r>
          </a:p>
          <a:p>
            <a:pPr lvl="1"/>
            <a:endParaRPr lang="en-US" sz="1200" b="0" i="1" kern="1200" dirty="0">
              <a:solidFill>
                <a:schemeClr val="tx1"/>
              </a:solidFill>
              <a:effectLst/>
              <a:highlight>
                <a:srgbClr val="D9EDF7"/>
              </a:highlight>
              <a:latin typeface="+mn-lt"/>
              <a:ea typeface="+mn-ea"/>
              <a:cs typeface="+mn-cs"/>
            </a:endParaRPr>
          </a:p>
          <a:p>
            <a:pPr lvl="0"/>
            <a:r>
              <a:rPr lang="en-US" sz="1200" b="1" i="0" kern="1200" dirty="0">
                <a:solidFill>
                  <a:schemeClr val="tx1"/>
                </a:solidFill>
                <a:effectLst/>
                <a:latin typeface="+mn-lt"/>
                <a:ea typeface="+mn-ea"/>
                <a:cs typeface="+mn-cs"/>
              </a:rPr>
              <a:t>13.12.2.2.1 Camp/Clinic Providing Recruiting or Scouting Service.</a:t>
            </a:r>
            <a:r>
              <a:rPr lang="en-US" sz="1200" b="0" i="0" kern="1200" dirty="0">
                <a:solidFill>
                  <a:schemeClr val="tx1"/>
                </a:solidFill>
                <a:effectLst/>
                <a:latin typeface="+mn-lt"/>
                <a:ea typeface="+mn-ea"/>
                <a:cs typeface="+mn-cs"/>
              </a:rPr>
              <a:t> No athletics department staff member may be employed (either on a salaried or a volunteer basis) in any capacity by a camp or clinic established, sponsored or conducted by an individual or organization that provides recruiting or scouting services concerning prospective student-athletes. In addition, an athletics department staff member may not be employed (either on a salaried or a volunteer basis) in any capacity by a coaches clinic established, sponsored or conducted by an individual or organization that provides recruiting or scouting services concerning prospective student-athletes, even if prospective student athletes are not involved in the coaches clinic. This provision does not prohibit an athletics department staff member from participating in an officiating camp where participants officiate for, but are not otherwise involved in, a scouting services camp.</a:t>
            </a:r>
            <a:r>
              <a:rPr lang="en-US" sz="1200" b="1" i="0" kern="1200" dirty="0">
                <a:solidFill>
                  <a:schemeClr val="tx1"/>
                </a:solidFill>
                <a:effectLst/>
                <a:latin typeface="+mn-lt"/>
                <a:ea typeface="+mn-ea"/>
                <a:cs typeface="+mn-cs"/>
              </a:rPr>
              <a:t> [D]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(Adopted: 1/11/89, Revised: 1/10/90, 1/10/92, 8/5/04, 7/24/14)</a:t>
            </a:r>
            <a:endParaRPr lang="en-US" sz="1200" b="0" i="0" kern="1200" dirty="0">
              <a:solidFill>
                <a:schemeClr val="tx1"/>
              </a:solidFill>
              <a:effectLst/>
              <a:highlight>
                <a:srgbClr val="D9EDF7"/>
              </a:highlight>
              <a:latin typeface="+mn-lt"/>
              <a:ea typeface="+mn-ea"/>
              <a:cs typeface="+mn-cs"/>
            </a:endParaRPr>
          </a:p>
        </p:txBody>
      </p:sp>
      <p:sp>
        <p:nvSpPr>
          <p:cNvPr id="4" name="Slide Number Placeholder 3"/>
          <p:cNvSpPr>
            <a:spLocks noGrp="1"/>
          </p:cNvSpPr>
          <p:nvPr>
            <p:ph type="sldNum" sz="quarter" idx="5"/>
          </p:nvPr>
        </p:nvSpPr>
        <p:spPr/>
        <p:txBody>
          <a:bodyPr/>
          <a:lstStyle/>
          <a:p>
            <a:fld id="{0EBC826C-863A-4F69-9223-331269BEFA41}" type="slidenum">
              <a:rPr lang="en-US" smtClean="0"/>
              <a:t>24</a:t>
            </a:fld>
            <a:endParaRPr lang="en-US"/>
          </a:p>
        </p:txBody>
      </p:sp>
    </p:spTree>
    <p:extLst>
      <p:ext uri="{BB962C8B-B14F-4D97-AF65-F5344CB8AC3E}">
        <p14:creationId xmlns:p14="http://schemas.microsoft.com/office/powerpoint/2010/main" val="1866059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FFFFFF"/>
                </a:highlight>
                <a:latin typeface="+mn-lt"/>
                <a:ea typeface="+mn-ea"/>
                <a:cs typeface="+mn-cs"/>
              </a:rPr>
              <a:t>14.3.1.1 Qualifier.</a:t>
            </a:r>
            <a:r>
              <a:rPr lang="en-US" sz="1200" b="0" i="0" kern="1200" dirty="0">
                <a:solidFill>
                  <a:schemeClr val="tx1"/>
                </a:solidFill>
                <a:effectLst/>
                <a:highlight>
                  <a:srgbClr val="FFFFFF"/>
                </a:highlight>
                <a:latin typeface="+mn-lt"/>
                <a:ea typeface="+mn-ea"/>
                <a:cs typeface="+mn-cs"/>
              </a:rPr>
              <a:t> A qualifier shall be eligible for financial aid, practice and competition during the first academic year of residence. A qualifier is defined as one who is a high school graduate and who presented the following academic qualifications: </a:t>
            </a:r>
            <a:r>
              <a:rPr lang="en-US" sz="1200" b="0" i="1" kern="1200" dirty="0">
                <a:solidFill>
                  <a:schemeClr val="tx1"/>
                </a:solidFill>
                <a:effectLst/>
                <a:highlight>
                  <a:srgbClr val="FFFFFF"/>
                </a:highlight>
                <a:latin typeface="+mn-lt"/>
                <a:ea typeface="+mn-ea"/>
                <a:cs typeface="+mn-cs"/>
              </a:rPr>
              <a:t>(Revised: 1/10/90, 1/10/92 effective 8/1/95, 1/16/93 effective 8/1/90, 1/14/94 effective 8/1/96, 2/9/95, 1/11/00 effective 8/1/11, 11/1/01 effective 8/1/05, 4/24/02 effective 8/1/08, 10/31/02 effective 8/1/03 and 8/1/05, 4/26/06, 5/31/06, 5/9/07, 10/27/11, 4/26/12 effective 8/1/16 for student-athletes initially enrolling full time in a collegiate institution on or after 8/1/16, 5/9/18, 1/12/23 effective 8/1/23 for student-athletes initially enrolling full time in a collegiate institution on or after 8/1/23, 6/24/26 effective 8/1/26)</a:t>
            </a:r>
            <a:endParaRPr lang="en-US" sz="1200" b="0" i="0" kern="1200" dirty="0">
              <a:solidFill>
                <a:schemeClr val="tx1"/>
              </a:solidFill>
              <a:effectLst/>
              <a:highlight>
                <a:srgbClr val="FFFFFF"/>
              </a:highlight>
              <a:latin typeface="+mn-lt"/>
              <a:ea typeface="+mn-ea"/>
              <a:cs typeface="+mn-cs"/>
            </a:endParaRPr>
          </a:p>
          <a:p>
            <a:r>
              <a:rPr lang="en-US" sz="1200" b="0" i="0" kern="1200" dirty="0">
                <a:solidFill>
                  <a:schemeClr val="tx1"/>
                </a:solidFill>
                <a:effectLst/>
                <a:highlight>
                  <a:srgbClr val="FFFFFF"/>
                </a:highlight>
                <a:latin typeface="+mn-lt"/>
                <a:ea typeface="+mn-ea"/>
                <a:cs typeface="+mn-cs"/>
              </a:rPr>
              <a:t>(a) A minimum cumulative grade-point average of 2.300 (based on a maximum 4.000) in a successfully completed core curriculum of at least 16 academic courses per Bylaw </a:t>
            </a:r>
            <a:r>
              <a:rPr lang="en-US" sz="1200" b="0" i="0" u="none" strike="noStrike" kern="1200" dirty="0">
                <a:solidFill>
                  <a:schemeClr val="tx1"/>
                </a:solidFill>
                <a:effectLst/>
                <a:highlight>
                  <a:srgbClr val="FFFFFF"/>
                </a:highlight>
                <a:latin typeface="+mn-lt"/>
                <a:ea typeface="+mn-ea"/>
                <a:cs typeface="+mn-cs"/>
                <a:hlinkClick r:id="rId3"/>
              </a:rPr>
              <a:t>14.3.1.3</a:t>
            </a:r>
            <a:r>
              <a:rPr lang="en-US" sz="1200" b="0" i="0" kern="1200" dirty="0">
                <a:solidFill>
                  <a:schemeClr val="tx1"/>
                </a:solidFill>
                <a:effectLst/>
                <a:highlight>
                  <a:srgbClr val="FFFFFF"/>
                </a:highlight>
                <a:latin typeface="+mn-lt"/>
                <a:ea typeface="+mn-ea"/>
                <a:cs typeface="+mn-cs"/>
              </a:rPr>
              <a:t>, including the following:</a:t>
            </a:r>
          </a:p>
          <a:p>
            <a:r>
              <a:rPr lang="en-US" sz="1200" b="0" i="0" kern="1200" dirty="0">
                <a:solidFill>
                  <a:schemeClr val="tx1"/>
                </a:solidFill>
                <a:effectLst/>
                <a:highlight>
                  <a:srgbClr val="FFFFFF"/>
                </a:highlight>
                <a:latin typeface="+mn-lt"/>
                <a:ea typeface="+mn-ea"/>
                <a:cs typeface="+mn-cs"/>
              </a:rPr>
              <a:t>English 4 years</a:t>
            </a:r>
          </a:p>
          <a:p>
            <a:r>
              <a:rPr lang="en-US" sz="1200" b="0" i="0" kern="1200" dirty="0">
                <a:solidFill>
                  <a:schemeClr val="tx1"/>
                </a:solidFill>
                <a:effectLst/>
                <a:highlight>
                  <a:srgbClr val="FFFFFF"/>
                </a:highlight>
                <a:latin typeface="+mn-lt"/>
                <a:ea typeface="+mn-ea"/>
                <a:cs typeface="+mn-cs"/>
              </a:rPr>
              <a:t>Mathematics (Three years of mathematics courses at the level of Algebra I or higher). (Computer science courses containing significant programming elements that meet graduation requirements in the area of mathematics also may be accepted.) 3 years</a:t>
            </a:r>
          </a:p>
          <a:p>
            <a:r>
              <a:rPr lang="en-US" sz="1200" b="0" i="0" kern="1200" dirty="0">
                <a:solidFill>
                  <a:schemeClr val="tx1"/>
                </a:solidFill>
                <a:effectLst/>
                <a:highlight>
                  <a:srgbClr val="FFFFFF"/>
                </a:highlight>
                <a:latin typeface="+mn-lt"/>
                <a:ea typeface="+mn-ea"/>
                <a:cs typeface="+mn-cs"/>
              </a:rPr>
              <a:t>Natural or physical science. (Computer science courses containing significant programming elements that meet graduation requirements in the area of natural or physical science also may be accepted.) 2 years</a:t>
            </a:r>
          </a:p>
          <a:p>
            <a:r>
              <a:rPr lang="en-US" sz="1200" b="0" i="0" kern="1200" dirty="0">
                <a:solidFill>
                  <a:schemeClr val="tx1"/>
                </a:solidFill>
                <a:effectLst/>
                <a:highlight>
                  <a:srgbClr val="FFFFFF"/>
                </a:highlight>
                <a:latin typeface="+mn-lt"/>
                <a:ea typeface="+mn-ea"/>
                <a:cs typeface="+mn-cs"/>
              </a:rPr>
              <a:t>Additional courses in English, mathematics, or natural or physical science 1 year</a:t>
            </a:r>
          </a:p>
          <a:p>
            <a:r>
              <a:rPr lang="en-US" sz="1200" b="0" i="0" kern="1200" dirty="0">
                <a:solidFill>
                  <a:schemeClr val="tx1"/>
                </a:solidFill>
                <a:effectLst/>
                <a:highlight>
                  <a:srgbClr val="FFFFFF"/>
                </a:highlight>
                <a:latin typeface="+mn-lt"/>
                <a:ea typeface="+mn-ea"/>
                <a:cs typeface="+mn-cs"/>
              </a:rPr>
              <a:t>Social science 2 years</a:t>
            </a:r>
          </a:p>
          <a:p>
            <a:r>
              <a:rPr lang="en-US" sz="1200" b="0" i="0" kern="1200" dirty="0">
                <a:solidFill>
                  <a:schemeClr val="tx1"/>
                </a:solidFill>
                <a:effectLst/>
                <a:highlight>
                  <a:srgbClr val="FFFFFF"/>
                </a:highlight>
                <a:latin typeface="+mn-lt"/>
                <a:ea typeface="+mn-ea"/>
                <a:cs typeface="+mn-cs"/>
              </a:rPr>
              <a:t>Additional academic courses [in any of the above areas or world language, philosophy or nondoctrinal religion (e.g., comparative religion) courses]4 years</a:t>
            </a:r>
          </a:p>
          <a:p>
            <a:r>
              <a:rPr lang="en-US" sz="1200" b="0" i="0" kern="1200" dirty="0">
                <a:solidFill>
                  <a:schemeClr val="tx1"/>
                </a:solidFill>
                <a:effectLst/>
                <a:highlight>
                  <a:srgbClr val="FFFFFF"/>
                </a:highlight>
                <a:latin typeface="+mn-lt"/>
                <a:ea typeface="+mn-ea"/>
                <a:cs typeface="+mn-cs"/>
              </a:rPr>
              <a:t>The record of the above courses and course grades must be certified by the Eligibility Center using either an official high school transcript forwarded directly from the high school or a high school transcript forwarded by an institution's admissions office; and</a:t>
            </a:r>
          </a:p>
          <a:p>
            <a:r>
              <a:rPr lang="en-US" sz="1200" b="0" i="0" kern="1200" dirty="0">
                <a:solidFill>
                  <a:schemeClr val="tx1"/>
                </a:solidFill>
                <a:effectLst/>
                <a:highlight>
                  <a:srgbClr val="FFFFFF"/>
                </a:highlight>
                <a:latin typeface="+mn-lt"/>
                <a:ea typeface="+mn-ea"/>
                <a:cs typeface="+mn-cs"/>
              </a:rPr>
              <a:t>(b) Completion of 10 of the required 16 core courses before the start of the seventh semester (or the equivalent) of high school. Seven of the 10 core courses must include English, mathematics and natural or physical science. The 10 core courses used to fulfill this requirement and the grades achieved in such courses shall be used in determining the student-athlete's eligibility for financial aid, practice and competition during the first academic year of residence and shall not be replaced by courses or grades achieved in subsequently completed core courses, including courses completed after the core-curriculum time limitation pursuant to Bylaws </a:t>
            </a:r>
            <a:r>
              <a:rPr lang="en-US" sz="1200" b="0" i="0" u="none" strike="noStrike" kern="1200" dirty="0">
                <a:solidFill>
                  <a:schemeClr val="tx1"/>
                </a:solidFill>
                <a:effectLst/>
                <a:highlight>
                  <a:srgbClr val="FFFFFF"/>
                </a:highlight>
                <a:latin typeface="+mn-lt"/>
                <a:ea typeface="+mn-ea"/>
                <a:cs typeface="+mn-cs"/>
                <a:hlinkClick r:id="rId4"/>
              </a:rPr>
              <a:t>14.3.1.3.1.1</a:t>
            </a:r>
            <a:r>
              <a:rPr lang="en-US" sz="1200" b="0" i="0" kern="1200" dirty="0">
                <a:solidFill>
                  <a:schemeClr val="tx1"/>
                </a:solidFill>
                <a:effectLst/>
                <a:highlight>
                  <a:srgbClr val="FFFFFF"/>
                </a:highlight>
                <a:latin typeface="+mn-lt"/>
                <a:ea typeface="+mn-ea"/>
                <a:cs typeface="+mn-cs"/>
              </a:rPr>
              <a:t> or </a:t>
            </a:r>
            <a:r>
              <a:rPr lang="en-US" sz="1200" b="0" i="0" u="none" strike="noStrike" kern="1200" dirty="0">
                <a:solidFill>
                  <a:schemeClr val="tx1"/>
                </a:solidFill>
                <a:effectLst/>
                <a:highlight>
                  <a:srgbClr val="FFFFFF"/>
                </a:highlight>
                <a:latin typeface="+mn-lt"/>
                <a:ea typeface="+mn-ea"/>
                <a:cs typeface="+mn-cs"/>
                <a:hlinkClick r:id="rId5"/>
              </a:rPr>
              <a:t>14.3.1.3.1.2</a:t>
            </a:r>
            <a:r>
              <a:rPr lang="en-US" sz="1200" b="0" i="0" kern="1200" dirty="0">
                <a:solidFill>
                  <a:schemeClr val="tx1"/>
                </a:solidFill>
                <a:effectLst/>
                <a:highlight>
                  <a:srgbClr val="FFFFFF"/>
                </a:highlight>
                <a:latin typeface="+mn-lt"/>
                <a:ea typeface="+mn-ea"/>
                <a:cs typeface="+mn-cs"/>
              </a:rPr>
              <a:t>. (See Bylaw </a:t>
            </a:r>
            <a:r>
              <a:rPr lang="en-US" sz="1200" b="0" i="0" u="none" strike="noStrike" kern="1200" dirty="0">
                <a:solidFill>
                  <a:schemeClr val="tx1"/>
                </a:solidFill>
                <a:effectLst/>
                <a:highlight>
                  <a:srgbClr val="FFFFFF"/>
                </a:highlight>
                <a:latin typeface="+mn-lt"/>
                <a:ea typeface="+mn-ea"/>
                <a:cs typeface="+mn-cs"/>
                <a:hlinkClick r:id="rId6"/>
              </a:rPr>
              <a:t>14.3.1.3.5</a:t>
            </a:r>
            <a:r>
              <a:rPr lang="en-US" sz="1200" b="0" i="0" kern="1200" dirty="0">
                <a:solidFill>
                  <a:schemeClr val="tx1"/>
                </a:solidFill>
                <a:effectLst/>
                <a:highlight>
                  <a:srgbClr val="FFFFFF"/>
                </a:highlight>
                <a:latin typeface="+mn-lt"/>
                <a:ea typeface="+mn-ea"/>
                <a:cs typeface="+mn-cs"/>
              </a:rPr>
              <a:t>.)</a:t>
            </a:r>
          </a:p>
          <a:p>
            <a:endParaRPr lang="en-US" dirty="0"/>
          </a:p>
          <a:p>
            <a:r>
              <a:rPr lang="en-US" sz="1200" b="1" i="0" kern="1200" dirty="0">
                <a:solidFill>
                  <a:schemeClr val="tx1"/>
                </a:solidFill>
                <a:effectLst/>
                <a:latin typeface="+mn-lt"/>
                <a:ea typeface="+mn-ea"/>
                <a:cs typeface="+mn-cs"/>
              </a:rPr>
              <a:t>14.3.1.1.1 Exception -- International Prospective Student-Athletes.</a:t>
            </a:r>
            <a:r>
              <a:rPr lang="en-US" sz="1200" b="0" i="0" kern="1200" dirty="0">
                <a:solidFill>
                  <a:schemeClr val="tx1"/>
                </a:solidFill>
                <a:effectLst/>
                <a:latin typeface="+mn-lt"/>
                <a:ea typeface="+mn-ea"/>
                <a:cs typeface="+mn-cs"/>
              </a:rPr>
              <a:t> The provisions of Bylaw </a:t>
            </a:r>
            <a:r>
              <a:rPr lang="en-US" sz="1200" b="0" i="0" u="none" strike="noStrike" kern="1200" dirty="0">
                <a:solidFill>
                  <a:schemeClr val="tx1"/>
                </a:solidFill>
                <a:effectLst/>
                <a:latin typeface="+mn-lt"/>
                <a:ea typeface="+mn-ea"/>
                <a:cs typeface="+mn-cs"/>
                <a:hlinkClick r:id="rId7"/>
              </a:rPr>
              <a:t>14.3.1.1</a:t>
            </a:r>
            <a:r>
              <a:rPr lang="en-US" sz="1200" b="0" i="0" kern="1200" dirty="0">
                <a:solidFill>
                  <a:schemeClr val="tx1"/>
                </a:solidFill>
                <a:effectLst/>
                <a:latin typeface="+mn-lt"/>
                <a:ea typeface="+mn-ea"/>
                <a:cs typeface="+mn-cs"/>
              </a:rPr>
              <a:t>-(b) do not apply to a prospective student-athlete whose initial-eligibility certification is based entirely on international credentials. </a:t>
            </a:r>
            <a:r>
              <a:rPr lang="en-US" sz="1200" b="0" i="1" kern="1200" dirty="0">
                <a:solidFill>
                  <a:schemeClr val="tx1"/>
                </a:solidFill>
                <a:effectLst/>
                <a:latin typeface="+mn-lt"/>
                <a:ea typeface="+mn-ea"/>
                <a:cs typeface="+mn-cs"/>
              </a:rPr>
              <a:t>(Adopted: 4/26/12 effective 8/1/16 for students initially enrolling full time in a collegiate institution on or after 8/1/16)</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26</a:t>
            </a:fld>
            <a:endParaRPr lang="en-US"/>
          </a:p>
        </p:txBody>
      </p:sp>
    </p:spTree>
    <p:extLst>
      <p:ext uri="{BB962C8B-B14F-4D97-AF65-F5344CB8AC3E}">
        <p14:creationId xmlns:p14="http://schemas.microsoft.com/office/powerpoint/2010/main" val="1219134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1" i="0" kern="1200" dirty="0">
                <a:solidFill>
                  <a:schemeClr val="tx1"/>
                </a:solidFill>
                <a:effectLst/>
                <a:latin typeface="+mn-lt"/>
                <a:ea typeface="+mn-ea"/>
                <a:cs typeface="+mn-cs"/>
              </a:rPr>
              <a:t>14.4.3.1 Fulfillment of Credit-Hour Requirements.</a:t>
            </a:r>
            <a:r>
              <a:rPr lang="en-US" sz="1200" b="0" i="0" kern="1200" dirty="0">
                <a:solidFill>
                  <a:schemeClr val="tx1"/>
                </a:solidFill>
                <a:effectLst/>
                <a:latin typeface="+mn-lt"/>
                <a:ea typeface="+mn-ea"/>
                <a:cs typeface="+mn-cs"/>
              </a:rPr>
              <a:t> Eligibility for competition shall be determined based on satisfactory completion of at least: </a:t>
            </a:r>
            <a:r>
              <a:rPr lang="en-US" sz="1200" b="0" i="1" kern="1200" dirty="0">
                <a:solidFill>
                  <a:schemeClr val="tx1"/>
                </a:solidFill>
                <a:effectLst/>
                <a:latin typeface="+mn-lt"/>
                <a:ea typeface="+mn-ea"/>
                <a:cs typeface="+mn-cs"/>
              </a:rPr>
              <a:t>(Revised: 1/10/92, 10/31/02 effective 8/1/03, 3/10/04, 4/28/05)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Twenty-four semester or 36 quarter hours of academic credit prior to the start of the student-athlete's second year of collegiate enrollment (third semester, fourth quarter);</a:t>
            </a:r>
          </a:p>
          <a:p>
            <a:r>
              <a:rPr lang="en-US" sz="1200" b="0" i="0" kern="1200" dirty="0">
                <a:solidFill>
                  <a:schemeClr val="tx1"/>
                </a:solidFill>
                <a:effectLst/>
                <a:latin typeface="+mn-lt"/>
                <a:ea typeface="+mn-ea"/>
                <a:cs typeface="+mn-cs"/>
              </a:rPr>
              <a:t>(b) Eighteen semester or 27 quarter hours of academic credit since the beginning of the previous fall term or since the beginning of the certifying institution's preceding regular two semesters or three quarters (hours earned during the summer may not be used to fulfill this requirement) (see Bylaw </a:t>
            </a:r>
            <a:r>
              <a:rPr lang="en-US" sz="1200" b="0" i="0" u="none" strike="noStrike" kern="1200" dirty="0">
                <a:solidFill>
                  <a:schemeClr val="tx1"/>
                </a:solidFill>
                <a:effectLst/>
                <a:latin typeface="+mn-lt"/>
                <a:ea typeface="+mn-ea"/>
                <a:cs typeface="+mn-cs"/>
                <a:hlinkClick r:id="rId3"/>
              </a:rPr>
              <a:t>14.4.3.1.4</a:t>
            </a:r>
            <a:r>
              <a:rPr lang="en-US" sz="1200" b="0" i="0" kern="1200" dirty="0">
                <a:solidFill>
                  <a:schemeClr val="tx1"/>
                </a:solidFill>
                <a:effectLst/>
                <a:latin typeface="+mn-lt"/>
                <a:ea typeface="+mn-ea"/>
                <a:cs typeface="+mn-cs"/>
              </a:rPr>
              <a:t>); and</a:t>
            </a:r>
          </a:p>
          <a:p>
            <a:r>
              <a:rPr lang="en-US" sz="1200" b="0" i="0" kern="1200" dirty="0">
                <a:solidFill>
                  <a:schemeClr val="tx1"/>
                </a:solidFill>
                <a:effectLst/>
                <a:latin typeface="+mn-lt"/>
                <a:ea typeface="+mn-ea"/>
                <a:cs typeface="+mn-cs"/>
              </a:rPr>
              <a:t>(c) Six semester or six quarter hours of academic credit during the preceding regular academic term (e.g., fall semester, winter quarter) in which the student-athlete has been enrolled full time at any collegiate institution (see Bylaw </a:t>
            </a:r>
            <a:r>
              <a:rPr lang="en-US" sz="1200" b="0" i="0" u="none" strike="noStrike" kern="1200" dirty="0">
                <a:solidFill>
                  <a:schemeClr val="tx1"/>
                </a:solidFill>
                <a:effectLst/>
                <a:latin typeface="+mn-lt"/>
                <a:ea typeface="+mn-ea"/>
                <a:cs typeface="+mn-cs"/>
                <a:hlinkClick r:id="rId4"/>
              </a:rPr>
              <a:t>14.4.3.4.3</a:t>
            </a:r>
            <a:r>
              <a:rPr lang="en-US" sz="1200" b="0" i="0" kern="1200" dirty="0">
                <a:solidFill>
                  <a:schemeClr val="tx1"/>
                </a:solidFill>
                <a:effectLst/>
                <a:latin typeface="+mn-lt"/>
                <a:ea typeface="+mn-ea"/>
                <a:cs typeface="+mn-cs"/>
              </a:rPr>
              <a:t> for postseason certification).</a:t>
            </a:r>
          </a:p>
          <a:p>
            <a:endParaRPr lang="en-US" dirty="0"/>
          </a:p>
          <a:p>
            <a:r>
              <a:rPr lang="en-US" sz="1200" b="1" i="0" kern="1200" dirty="0">
                <a:solidFill>
                  <a:schemeClr val="tx1"/>
                </a:solidFill>
                <a:effectLst/>
                <a:highlight>
                  <a:srgbClr val="D9EDF7"/>
                </a:highlight>
                <a:latin typeface="+mn-lt"/>
                <a:ea typeface="+mn-ea"/>
                <a:cs typeface="+mn-cs"/>
              </a:rPr>
              <a:t>14.4.3.3 Fulfillment of Minimum Grade-Point Average Requirements.</a:t>
            </a:r>
            <a:r>
              <a:rPr lang="en-US" sz="1200" b="0" i="0" kern="1200" dirty="0">
                <a:solidFill>
                  <a:schemeClr val="tx1"/>
                </a:solidFill>
                <a:effectLst/>
                <a:highlight>
                  <a:srgbClr val="D9EDF7"/>
                </a:highlight>
                <a:latin typeface="+mn-lt"/>
                <a:ea typeface="+mn-ea"/>
                <a:cs typeface="+mn-cs"/>
              </a:rPr>
              <a:t> A student-athlete who is entering the second year of collegiate enrollment shall present a cumulative minimum grade-point average (based on a maximum 4.000) that equals at least 90 percent of the institution's overall cumulative grade-point average required for graduation. A student-athlete who is entering the third year of collegiate enrollment shall present a cumulative minimum grade-point average (based on a maximum of 4.000) that equals 95 percent of the institution's overall cumulative minimum grade-point average required for graduation. A student-athlete who is entering the fourth or later year of collegiate enrollment shall present a cumulative minimum grade-point average (based on a maximum of 4.000) that equals 100 percent of the institution's overall cumulative grade-point average required for graduation. If the institution does not have an overall grade-point average required for graduation, it is permissible to use the lowest grade-point average required for any of the institution's degree programs in determining the cumulative minimum grade-point average. The minimum grade-point average must be computed pursuant to institutional policies applicable to all students. </a:t>
            </a:r>
            <a:r>
              <a:rPr lang="en-US" sz="1200" b="0" i="1" kern="1200" dirty="0">
                <a:solidFill>
                  <a:schemeClr val="tx1"/>
                </a:solidFill>
                <a:effectLst/>
                <a:highlight>
                  <a:srgbClr val="D9EDF7"/>
                </a:highlight>
                <a:latin typeface="+mn-lt"/>
                <a:ea typeface="+mn-ea"/>
                <a:cs typeface="+mn-cs"/>
              </a:rPr>
              <a:t>(Adopted: 1/10/92 effective 8/1/92, Revised: 10/31/02 effective 8/1/03, 4/15/09)</a:t>
            </a:r>
          </a:p>
          <a:p>
            <a:endParaRPr lang="en-US" dirty="0"/>
          </a:p>
          <a:p>
            <a:r>
              <a:rPr lang="en-US" sz="1200" b="1" i="0" kern="1200" dirty="0">
                <a:solidFill>
                  <a:schemeClr val="tx1"/>
                </a:solidFill>
                <a:effectLst/>
                <a:highlight>
                  <a:srgbClr val="D9EDF7"/>
                </a:highlight>
                <a:latin typeface="+mn-lt"/>
                <a:ea typeface="+mn-ea"/>
                <a:cs typeface="+mn-cs"/>
              </a:rPr>
              <a:t>14.4.3.2 Fulfillment of Percentage of Degree Requirements.</a:t>
            </a:r>
            <a:r>
              <a:rPr lang="en-US" sz="1200" b="0" i="0" kern="1200" dirty="0">
                <a:solidFill>
                  <a:schemeClr val="tx1"/>
                </a:solidFill>
                <a:effectLst/>
                <a:highlight>
                  <a:srgbClr val="D9EDF7"/>
                </a:highlight>
                <a:latin typeface="+mn-lt"/>
                <a:ea typeface="+mn-ea"/>
                <a:cs typeface="+mn-cs"/>
              </a:rPr>
              <a:t> A student-athlete who is entering the third year of collegiate enrollment shall have completed successfully at least 40 percent of the course requirements in the student's specific degree program. A student-athlete who is entering the fourth year of collegiate enrollment shall have completed successfully at least 60 percent of the course requirements in the student's specific degree program. A student-athlete who is entering the fifth year of collegiate enrollment shall have completed successfully at least 80 percent of the course requirements in the student's specific degree program. The course requirements must be in the student's specific degree program (as opposed to the student's major). </a:t>
            </a:r>
            <a:r>
              <a:rPr lang="en-US" sz="1200" b="0" i="1" kern="1200" dirty="0">
                <a:solidFill>
                  <a:schemeClr val="tx1"/>
                </a:solidFill>
                <a:effectLst/>
                <a:highlight>
                  <a:srgbClr val="D9EDF7"/>
                </a:highlight>
                <a:latin typeface="+mn-lt"/>
                <a:ea typeface="+mn-ea"/>
                <a:cs typeface="+mn-cs"/>
              </a:rPr>
              <a:t>(Adopted: 1/10/92 effective 8/1/92, Revised: 1/9/96, 10/31/02 effective 8/1/03)</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14.4.3.2.2 Application of Rule to Transfer Student.</a:t>
            </a:r>
            <a:r>
              <a:rPr lang="en-US" sz="1200" b="0" i="0" kern="1200" dirty="0">
                <a:solidFill>
                  <a:schemeClr val="tx1"/>
                </a:solidFill>
                <a:effectLst/>
                <a:latin typeface="+mn-lt"/>
                <a:ea typeface="+mn-ea"/>
                <a:cs typeface="+mn-cs"/>
              </a:rPr>
              <a:t> The provisions of Bylaw </a:t>
            </a:r>
            <a:r>
              <a:rPr lang="en-US" sz="1200" b="0" i="0" u="none" strike="noStrike" kern="1200" dirty="0">
                <a:solidFill>
                  <a:schemeClr val="tx1"/>
                </a:solidFill>
                <a:effectLst/>
                <a:latin typeface="+mn-lt"/>
                <a:ea typeface="+mn-ea"/>
                <a:cs typeface="+mn-cs"/>
                <a:hlinkClick r:id="rId5"/>
              </a:rPr>
              <a:t>14.4.3.2</a:t>
            </a:r>
            <a:r>
              <a:rPr lang="en-US" sz="1200" b="0" i="0" kern="1200" dirty="0">
                <a:solidFill>
                  <a:schemeClr val="tx1"/>
                </a:solidFill>
                <a:effectLst/>
                <a:latin typeface="+mn-lt"/>
                <a:ea typeface="+mn-ea"/>
                <a:cs typeface="+mn-cs"/>
              </a:rPr>
              <a:t> shall be applicable to the eligibility of a transfer student from a two-year or four-year collegiate institution, even if the student has not yet completed an academic year of residence or used a season of eligibility in a sport at the certifying institution. </a:t>
            </a:r>
            <a:r>
              <a:rPr lang="en-US" sz="1200" b="0" i="1" kern="1200" dirty="0">
                <a:solidFill>
                  <a:schemeClr val="tx1"/>
                </a:solidFill>
                <a:effectLst/>
                <a:latin typeface="+mn-lt"/>
                <a:ea typeface="+mn-ea"/>
                <a:cs typeface="+mn-cs"/>
              </a:rPr>
              <a:t>(Adopted: 1/10/92 effective 8/1/92)</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27</a:t>
            </a:fld>
            <a:endParaRPr lang="en-US"/>
          </a:p>
        </p:txBody>
      </p:sp>
    </p:spTree>
    <p:extLst>
      <p:ext uri="{BB962C8B-B14F-4D97-AF65-F5344CB8AC3E}">
        <p14:creationId xmlns:p14="http://schemas.microsoft.com/office/powerpoint/2010/main" val="332073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13.11.2.5 Local Sports Clubs.</a:t>
            </a:r>
            <a:r>
              <a:rPr lang="en-US" sz="1200" b="0" i="0" kern="1200" dirty="0">
                <a:solidFill>
                  <a:schemeClr val="tx1"/>
                </a:solidFill>
                <a:effectLst/>
                <a:highlight>
                  <a:srgbClr val="D9EDF7"/>
                </a:highlight>
                <a:latin typeface="+mn-lt"/>
                <a:ea typeface="+mn-ea"/>
                <a:cs typeface="+mn-cs"/>
              </a:rPr>
              <a:t> In sports other than basketball, fencing, football and men's gymnastics, an institution's coach or off-campus recruiter may be involved in any capacity (e.g., as a participant, administrator or in instructional or coaching activities) in the same sport for a local sports club or organization located in the institution's home community, provided all prospective student-athletes participating in said activities are legal residents of the area (within a 50-mile radius of the institution). In fencing and men's gymnastics, an institution's coach may be involved in any capacity (e.g., as a participant, administrator or in instructional or coaching activities) for a sports club or organization regardless of the location of the club or the residence of participating prospective student-athletes. In all sports, an institution's coach or off-campus recruiter may be involved in any capacity (e.g., as a participant, administrator or in instructional or coaching activities) in a sport other than the coach's sport for a local sports club or organization located in the institution's home community, provided all prospective student-athletes participating in said activities are legal residents of the area (within a 50-mile radius of the institution). Further, in clubs or organizations involving multiple teams or multiple sports, the 50-mile radius is applicable only to the team with which the institution's coach is involved; however, it is not permissible for the coach or off-campus recruiter to assign a prospective student-athlete who lives outside the 50-mile area to another coach of the club. A coach or off-campus recruiter also may be involved in activities with individuals who are not of a prospective student-athlete age, regardless of where such individuals reside. (In women's volleyball and women's beach volleyball, see Bylaws </a:t>
            </a:r>
            <a:r>
              <a:rPr lang="en-US" sz="1200" b="0" i="0" u="none" strike="noStrike" kern="1200" dirty="0">
                <a:solidFill>
                  <a:schemeClr val="tx1"/>
                </a:solidFill>
                <a:effectLst/>
                <a:highlight>
                  <a:srgbClr val="D9EDF7"/>
                </a:highlight>
                <a:latin typeface="+mn-lt"/>
                <a:ea typeface="+mn-ea"/>
                <a:cs typeface="+mn-cs"/>
                <a:hlinkClick r:id="rId3"/>
              </a:rPr>
              <a:t>13.1.7.9</a:t>
            </a:r>
            <a:r>
              <a:rPr lang="en-US" sz="1200" b="0" i="0" kern="1200" dirty="0">
                <a:solidFill>
                  <a:schemeClr val="tx1"/>
                </a:solidFill>
                <a:effectLst/>
                <a:highlight>
                  <a:srgbClr val="D9EDF7"/>
                </a:highlight>
                <a:latin typeface="+mn-lt"/>
                <a:ea typeface="+mn-ea"/>
                <a:cs typeface="+mn-cs"/>
              </a:rPr>
              <a:t> and </a:t>
            </a:r>
            <a:r>
              <a:rPr lang="en-US" sz="1200" b="0" i="0" u="none" strike="noStrike" kern="1200" dirty="0">
                <a:solidFill>
                  <a:schemeClr val="tx1"/>
                </a:solidFill>
                <a:effectLst/>
                <a:highlight>
                  <a:srgbClr val="D9EDF7"/>
                </a:highlight>
                <a:latin typeface="+mn-lt"/>
                <a:ea typeface="+mn-ea"/>
                <a:cs typeface="+mn-cs"/>
                <a:hlinkClick r:id="rId4"/>
              </a:rPr>
              <a:t>13.1.7.10</a:t>
            </a:r>
            <a:r>
              <a:rPr lang="en-US" sz="1200" b="0" i="0" kern="1200" dirty="0">
                <a:solidFill>
                  <a:schemeClr val="tx1"/>
                </a:solidFill>
                <a:effectLst/>
                <a:highlight>
                  <a:srgbClr val="D9EDF7"/>
                </a:highlight>
                <a:latin typeface="+mn-lt"/>
                <a:ea typeface="+mn-ea"/>
                <a:cs typeface="+mn-cs"/>
              </a:rPr>
              <a:t>, respectively, for regulations relating to a coach's involvement with a local sports club and the permissible number of evaluation days.) </a:t>
            </a:r>
            <a:r>
              <a:rPr lang="en-US" sz="1200" b="0" i="1" kern="1200" dirty="0">
                <a:solidFill>
                  <a:schemeClr val="tx1"/>
                </a:solidFill>
                <a:effectLst/>
                <a:highlight>
                  <a:srgbClr val="D9EDF7"/>
                </a:highlight>
                <a:latin typeface="+mn-lt"/>
                <a:ea typeface="+mn-ea"/>
                <a:cs typeface="+mn-cs"/>
              </a:rPr>
              <a:t>(Revised: 1/10/90, 1/16/93, 9/6/00, 4/25/02 effective 8/1/02, 5/11/05, 7/31/15, 5/1/19, 4/26/23, 6/26/24, 1/14/26, 6/24/26)</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29</a:t>
            </a:fld>
            <a:endParaRPr lang="en-US"/>
          </a:p>
        </p:txBody>
      </p:sp>
    </p:spTree>
    <p:extLst>
      <p:ext uri="{BB962C8B-B14F-4D97-AF65-F5344CB8AC3E}">
        <p14:creationId xmlns:p14="http://schemas.microsoft.com/office/powerpoint/2010/main" val="246257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12.02.8 Professional Sports Agent. [A]</a:t>
            </a:r>
            <a:r>
              <a:rPr lang="en-US" sz="1200" b="0" i="0" kern="1200" dirty="0">
                <a:solidFill>
                  <a:schemeClr val="tx1"/>
                </a:solidFill>
                <a:effectLst/>
                <a:highlight>
                  <a:srgbClr val="D9EDF7"/>
                </a:highlight>
                <a:latin typeface="+mn-lt"/>
                <a:ea typeface="+mn-ea"/>
                <a:cs typeface="+mn-cs"/>
              </a:rPr>
              <a:t> A professional sports agent is a person who, directly or indirectly represents or attempts to represent any individual for the purpose of marketing the individual's athletics ability or reputation as a professional athlete for financial gain, or seeks to obtain any type of financial gain or benefit from a student-athlete's potential earnings as a professional athlete. A professional sports agent may include, but is not limited to, a certified contract advisor, financial advisor, marketing representative, brand manager or anyone who is employed or associated with such persons. </a:t>
            </a:r>
            <a:r>
              <a:rPr lang="en-US" sz="1200" b="0" i="1" kern="1200" dirty="0">
                <a:solidFill>
                  <a:schemeClr val="tx1"/>
                </a:solidFill>
                <a:effectLst/>
                <a:highlight>
                  <a:srgbClr val="D9EDF7"/>
                </a:highlight>
                <a:latin typeface="+mn-lt"/>
                <a:ea typeface="+mn-ea"/>
                <a:cs typeface="+mn-cs"/>
              </a:rPr>
              <a:t>(Revised: 6/6/25 effective 7/1/25)</a:t>
            </a:r>
          </a:p>
          <a:p>
            <a:endParaRPr lang="en-US" sz="1200" b="1" i="0" kern="1200" dirty="0">
              <a:solidFill>
                <a:schemeClr val="tx1"/>
              </a:solidFill>
              <a:effectLst/>
              <a:highlight>
                <a:srgbClr val="D9EDF7"/>
              </a:highlight>
              <a:latin typeface="+mn-lt"/>
              <a:ea typeface="+mn-ea"/>
              <a:cs typeface="+mn-cs"/>
            </a:endParaRPr>
          </a:p>
          <a:p>
            <a:r>
              <a:rPr lang="en-US" sz="1200" b="1" i="0" kern="1200" dirty="0">
                <a:solidFill>
                  <a:schemeClr val="tx1"/>
                </a:solidFill>
                <a:effectLst/>
                <a:highlight>
                  <a:srgbClr val="D9EDF7"/>
                </a:highlight>
                <a:latin typeface="+mn-lt"/>
                <a:ea typeface="+mn-ea"/>
                <a:cs typeface="+mn-cs"/>
              </a:rPr>
              <a:t>12.3.1 Professional Sports Agent -- Before Initial Full-Time Collegiate Enrollment. [A]</a:t>
            </a:r>
            <a:r>
              <a:rPr lang="en-US" sz="1200" b="0" i="0" kern="1200" dirty="0">
                <a:solidFill>
                  <a:schemeClr val="tx1"/>
                </a:solidFill>
                <a:effectLst/>
                <a:highlight>
                  <a:srgbClr val="D9EDF7"/>
                </a:highlight>
                <a:latin typeface="+mn-lt"/>
                <a:ea typeface="+mn-ea"/>
                <a:cs typeface="+mn-cs"/>
              </a:rPr>
              <a:t> Before initial full-time collegiate enrollment, a prospective student-athlete may be represented by an agent for the purposes of marketing the prospective student-athlete's athletics ability or reputation in a sport to secure an opportunity as a professional athlete. Business arrangements related to such representation (e.g., travel expenses associated with meeting) shall be consistent with arrangements between the agent and other prospective or current clients and align with industry standards. </a:t>
            </a:r>
            <a:r>
              <a:rPr lang="en-US" sz="1200" b="0" i="1" kern="1200" dirty="0">
                <a:solidFill>
                  <a:schemeClr val="tx1"/>
                </a:solidFill>
                <a:effectLst/>
                <a:highlight>
                  <a:srgbClr val="D9EDF7"/>
                </a:highlight>
                <a:latin typeface="+mn-lt"/>
                <a:ea typeface="+mn-ea"/>
                <a:cs typeface="+mn-cs"/>
              </a:rPr>
              <a:t>(Adopted: 4/15/26 applicable to student-athletes initially enrolling full time in a collegiate institution on or after 8/1/26)</a:t>
            </a:r>
          </a:p>
          <a:p>
            <a:endParaRPr lang="en-US" sz="1200" b="0" i="1" kern="1200" dirty="0">
              <a:solidFill>
                <a:schemeClr val="tx1"/>
              </a:solidFill>
              <a:effectLst/>
              <a:highlight>
                <a:srgbClr val="D9EDF7"/>
              </a:highlight>
              <a:latin typeface="+mn-lt"/>
              <a:ea typeface="+mn-ea"/>
              <a:cs typeface="+mn-cs"/>
            </a:endParaRPr>
          </a:p>
          <a:p>
            <a:r>
              <a:rPr lang="en-US" sz="1200" b="1" i="0" kern="1200" dirty="0">
                <a:solidFill>
                  <a:schemeClr val="tx1"/>
                </a:solidFill>
                <a:effectLst/>
                <a:latin typeface="+mn-lt"/>
                <a:ea typeface="+mn-ea"/>
                <a:cs typeface="+mn-cs"/>
              </a:rPr>
              <a:t>12.3.2 Professional Sports Agent -- After Initial Full-Time Collegiate Enrollment. [A]</a:t>
            </a:r>
            <a:r>
              <a:rPr lang="en-US" sz="1200" b="0" i="0" kern="1200" dirty="0">
                <a:solidFill>
                  <a:schemeClr val="tx1"/>
                </a:solidFill>
                <a:effectLst/>
                <a:latin typeface="+mn-lt"/>
                <a:ea typeface="+mn-ea"/>
                <a:cs typeface="+mn-cs"/>
              </a:rPr>
              <a:t> After initial full-time collegiate enrollment, an individual shall not agree (orally or in writing) to be represented by a professional sports agent for the purpose of marketing athletics ability or reputation in a sport to secure an opportunity as a professional athlete. An agency contract not specifically limited in writing to a sport or particular sports shall be deemed applicable to all sports. </a:t>
            </a:r>
            <a:r>
              <a:rPr lang="en-US" sz="1200" b="0" i="1" kern="1200" dirty="0">
                <a:solidFill>
                  <a:schemeClr val="tx1"/>
                </a:solidFill>
                <a:effectLst/>
                <a:latin typeface="+mn-lt"/>
                <a:ea typeface="+mn-ea"/>
                <a:cs typeface="+mn-cs"/>
              </a:rPr>
              <a:t>(Revised: 6/6/25 effective 7/1/25, 4/15/26 applicable to student-athletes initially enrolling full time in a collegiate institution on or after 8/1/26)</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31</a:t>
            </a:fld>
            <a:endParaRPr lang="en-US"/>
          </a:p>
        </p:txBody>
      </p:sp>
    </p:spTree>
    <p:extLst>
      <p:ext uri="{BB962C8B-B14F-4D97-AF65-F5344CB8AC3E}">
        <p14:creationId xmlns:p14="http://schemas.microsoft.com/office/powerpoint/2010/main" val="3685092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12.2.2.2 Competition With Professionals.</a:t>
            </a:r>
            <a:r>
              <a:rPr lang="en-US" sz="1200" b="0" i="0" kern="1200" dirty="0">
                <a:solidFill>
                  <a:schemeClr val="tx1"/>
                </a:solidFill>
                <a:effectLst/>
                <a:highlight>
                  <a:srgbClr val="D9EDF7"/>
                </a:highlight>
                <a:latin typeface="+mn-lt"/>
                <a:ea typeface="+mn-ea"/>
                <a:cs typeface="+mn-cs"/>
              </a:rPr>
              <a:t> An individual shall not compete on a professional team (per Bylaw </a:t>
            </a:r>
            <a:r>
              <a:rPr lang="en-US" sz="1200" b="0" i="0" u="none" strike="noStrike" kern="1200" dirty="0">
                <a:solidFill>
                  <a:schemeClr val="tx1"/>
                </a:solidFill>
                <a:effectLst/>
                <a:highlight>
                  <a:srgbClr val="D9EDF7"/>
                </a:highlight>
                <a:latin typeface="+mn-lt"/>
                <a:ea typeface="+mn-ea"/>
                <a:cs typeface="+mn-cs"/>
                <a:hlinkClick r:id="rId3"/>
              </a:rPr>
              <a:t>12.02.7</a:t>
            </a:r>
            <a:r>
              <a:rPr lang="en-US" sz="1200" b="0" i="0" kern="1200" dirty="0">
                <a:solidFill>
                  <a:schemeClr val="tx1"/>
                </a:solidFill>
                <a:effectLst/>
                <a:highlight>
                  <a:srgbClr val="D9EDF7"/>
                </a:highlight>
                <a:latin typeface="+mn-lt"/>
                <a:ea typeface="+mn-ea"/>
                <a:cs typeface="+mn-cs"/>
              </a:rPr>
              <a:t>). However, an individual may compete on a tennis, golf, two-person beach volleyball or two-person synchronized diving team with persons who are competing for cash or a comparable prize, provided the individual does not receive payment or prize money that exceeds actual and necessary expenses, which may only be provided by the sponsor of the event. </a:t>
            </a:r>
            <a:r>
              <a:rPr lang="en-US" sz="1200" b="0" i="1" kern="1200" dirty="0">
                <a:solidFill>
                  <a:schemeClr val="tx1"/>
                </a:solidFill>
                <a:effectLst/>
                <a:highlight>
                  <a:srgbClr val="D9EDF7"/>
                </a:highlight>
                <a:latin typeface="+mn-lt"/>
                <a:ea typeface="+mn-ea"/>
                <a:cs typeface="+mn-cs"/>
              </a:rPr>
              <a:t>(Revised: 1/9/96 effective 8/1/96, 1/14/97, 4/25/02 effective 8/1/02, 4/28/14, 7/31/15, 6/6/25 effective 7/1/25)</a:t>
            </a:r>
          </a:p>
          <a:p>
            <a:endParaRPr lang="en-US" b="0" i="0" dirty="0">
              <a:solidFill>
                <a:srgbClr val="000000"/>
              </a:solidFill>
              <a:effectLst/>
              <a:highlight>
                <a:srgbClr val="D9EDF7"/>
              </a:highlight>
              <a:latin typeface="Raleway" pitchFamily="2" charset="0"/>
            </a:endParaRPr>
          </a:p>
          <a:p>
            <a:pPr algn="just"/>
            <a:r>
              <a:rPr lang="en-US" sz="1200" b="1" i="0" kern="1200" dirty="0">
                <a:solidFill>
                  <a:schemeClr val="tx1"/>
                </a:solidFill>
                <a:effectLst/>
                <a:latin typeface="+mn-lt"/>
                <a:ea typeface="+mn-ea"/>
                <a:cs typeface="+mn-cs"/>
              </a:rPr>
              <a:t>12.2.1.2 Tryout or Practice After Enrollment.</a:t>
            </a:r>
            <a:r>
              <a:rPr lang="en-US" sz="1200" b="0" i="0" kern="1200" dirty="0">
                <a:solidFill>
                  <a:schemeClr val="tx1"/>
                </a:solidFill>
                <a:effectLst/>
                <a:latin typeface="+mn-lt"/>
                <a:ea typeface="+mn-ea"/>
                <a:cs typeface="+mn-cs"/>
              </a:rPr>
              <a:t> After initial full-time collegiate enrollment, an individual who has eligibility remaining may try out with a professional athletics team (or participate in a combine including that team) at any time, provided the individual does not miss class. The individual may receive actual and necessary expenses in conjunction with one 48-hour tryout per professional team (or a combine including that team). The 48-hour tryout period shall begin at the time the individual arrives at the tryout location. At the completion of the 48-hour period, the individual must depart the location of the tryout immediately in order to receive return transportation expenses. A tryout may extend beyond 48 hours if the individual self-finances additional expenses, including return transportation. A self-financed tryout may be for any length of time, provided the individual does not miss class. </a:t>
            </a:r>
            <a:r>
              <a:rPr lang="en-US" sz="1200" b="0" i="1" kern="1200" dirty="0">
                <a:solidFill>
                  <a:schemeClr val="tx1"/>
                </a:solidFill>
                <a:effectLst/>
                <a:latin typeface="+mn-lt"/>
                <a:ea typeface="+mn-ea"/>
                <a:cs typeface="+mn-cs"/>
              </a:rPr>
              <a:t>(Revised: 1/10/92, 4/24/03, 5/26/06, 4/26/07 effective 8/1/07, 6/6/25 effective 7/1/25)</a:t>
            </a:r>
            <a:endParaRPr lang="en-US" sz="1800" b="0" i="0" dirty="0">
              <a:solidFill>
                <a:srgbClr val="000000"/>
              </a:solidFill>
              <a:effectLst/>
              <a:latin typeface="Raleway" pitchFamily="2" charset="0"/>
            </a:endParaRPr>
          </a:p>
          <a:p>
            <a:pPr algn="just"/>
            <a:endParaRPr lang="en-US" sz="1800" b="0" i="0" dirty="0">
              <a:solidFill>
                <a:srgbClr val="000000"/>
              </a:solidFill>
              <a:effectLst/>
              <a:latin typeface="Raleway" pitchFamily="2" charset="0"/>
            </a:endParaRPr>
          </a:p>
          <a:p>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32</a:t>
            </a:fld>
            <a:endParaRPr lang="en-US"/>
          </a:p>
        </p:txBody>
      </p:sp>
    </p:spTree>
    <p:extLst>
      <p:ext uri="{BB962C8B-B14F-4D97-AF65-F5344CB8AC3E}">
        <p14:creationId xmlns:p14="http://schemas.microsoft.com/office/powerpoint/2010/main" val="236566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13.2.1 General Regulation.</a:t>
            </a:r>
            <a:r>
              <a:rPr lang="en-US" sz="1200" b="0" i="0" kern="1200" dirty="0">
                <a:solidFill>
                  <a:schemeClr val="tx1"/>
                </a:solidFill>
                <a:effectLst/>
                <a:highlight>
                  <a:srgbClr val="D9EDF7"/>
                </a:highlight>
                <a:latin typeface="+mn-lt"/>
                <a:ea typeface="+mn-ea"/>
                <a:cs typeface="+mn-cs"/>
              </a:rPr>
              <a:t> An institution's staff member or any representative of its athletics interests shall not be involved, directly or indirectly, in making arrangements for or giving or offering to give any financial aid or other benefits to a prospective student-athlete or the prospective student-athlete's family members or friends, other than expressly permitted by NCAA regulations. Receipt of a benefit by a prospective student-athlete or the prospective student-athlete's family members or friends is not a violation of NCAA legislation if it is determined that the same benefit is generally available to the institution's prospective students or their family members or friends or to a particular segment of the student body determined on a basis unrelated to athletics ability.</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10/28/97, 11/1/00, 3/24/05, 4/25/18)</a:t>
            </a:r>
          </a:p>
          <a:p>
            <a:endParaRPr lang="en-US" sz="1200" b="0" i="0" kern="1200" dirty="0">
              <a:solidFill>
                <a:schemeClr val="tx1"/>
              </a:solidFill>
              <a:effectLst/>
              <a:highlight>
                <a:srgbClr val="D9EDF7"/>
              </a:highlight>
              <a:latin typeface="+mn-lt"/>
              <a:ea typeface="+mn-ea"/>
              <a:cs typeface="+mn-cs"/>
            </a:endParaRPr>
          </a:p>
          <a:p>
            <a:r>
              <a:rPr lang="en-US" sz="1200" b="1" i="0" kern="1200" dirty="0">
                <a:solidFill>
                  <a:schemeClr val="tx1"/>
                </a:solidFill>
                <a:effectLst/>
                <a:highlight>
                  <a:srgbClr val="D9EDF7"/>
                </a:highlight>
                <a:latin typeface="+mn-lt"/>
                <a:ea typeface="+mn-ea"/>
                <a:cs typeface="+mn-cs"/>
              </a:rPr>
              <a:t>13.2.1.1 Specific Prohibitions.</a:t>
            </a:r>
            <a:r>
              <a:rPr lang="en-US" sz="1200" b="0" i="0" kern="1200" dirty="0">
                <a:solidFill>
                  <a:schemeClr val="tx1"/>
                </a:solidFill>
                <a:effectLst/>
                <a:highlight>
                  <a:srgbClr val="D9EDF7"/>
                </a:highlight>
                <a:latin typeface="+mn-lt"/>
                <a:ea typeface="+mn-ea"/>
                <a:cs typeface="+mn-cs"/>
              </a:rPr>
              <a:t> Specifically prohibited financial aid, benefits and arrangements include, but are not limited to, the following:</a:t>
            </a:r>
            <a:r>
              <a:rPr lang="en-US" sz="1200" b="1" i="0" kern="1200" dirty="0">
                <a:solidFill>
                  <a:schemeClr val="tx1"/>
                </a:solidFill>
                <a:effectLst/>
                <a:highlight>
                  <a:srgbClr val="D9EDF7"/>
                </a:highlight>
                <a:latin typeface="+mn-lt"/>
                <a:ea typeface="+mn-ea"/>
                <a:cs typeface="+mn-cs"/>
              </a:rPr>
              <a:t> [R]</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10/28/97, 11/1/00, 4/23/08, 4/25/18)</a:t>
            </a:r>
            <a:endParaRPr lang="en-US" sz="1200" b="0" i="0" kern="1200" dirty="0">
              <a:solidFill>
                <a:schemeClr val="tx1"/>
              </a:solidFill>
              <a:effectLst/>
              <a:highlight>
                <a:srgbClr val="D9EDF7"/>
              </a:highlight>
              <a:latin typeface="+mn-lt"/>
              <a:ea typeface="+mn-ea"/>
              <a:cs typeface="+mn-cs"/>
            </a:endParaRPr>
          </a:p>
          <a:p>
            <a:r>
              <a:rPr lang="en-US" sz="1200" b="0" i="0" kern="1200" dirty="0">
                <a:solidFill>
                  <a:schemeClr val="tx1"/>
                </a:solidFill>
                <a:effectLst/>
                <a:highlight>
                  <a:srgbClr val="D9EDF7"/>
                </a:highlight>
                <a:latin typeface="+mn-lt"/>
                <a:ea typeface="+mn-ea"/>
                <a:cs typeface="+mn-cs"/>
              </a:rPr>
              <a:t>(a) An employment arrangement for a prospective student-athlete's family members;</a:t>
            </a:r>
          </a:p>
          <a:p>
            <a:r>
              <a:rPr lang="en-US" sz="1200" b="0" i="0" kern="1200" dirty="0">
                <a:solidFill>
                  <a:schemeClr val="tx1"/>
                </a:solidFill>
                <a:effectLst/>
                <a:highlight>
                  <a:srgbClr val="D9EDF7"/>
                </a:highlight>
                <a:latin typeface="+mn-lt"/>
                <a:ea typeface="+mn-ea"/>
                <a:cs typeface="+mn-cs"/>
              </a:rPr>
              <a:t>(b) Gift of clothing or equipment;</a:t>
            </a:r>
          </a:p>
          <a:p>
            <a:r>
              <a:rPr lang="en-US" sz="1200" b="0" i="0" kern="1200" dirty="0">
                <a:solidFill>
                  <a:schemeClr val="tx1"/>
                </a:solidFill>
                <a:effectLst/>
                <a:highlight>
                  <a:srgbClr val="D9EDF7"/>
                </a:highlight>
                <a:latin typeface="+mn-lt"/>
                <a:ea typeface="+mn-ea"/>
                <a:cs typeface="+mn-cs"/>
              </a:rPr>
              <a:t>(c) Co-signing of loans;</a:t>
            </a:r>
          </a:p>
          <a:p>
            <a:r>
              <a:rPr lang="en-US" sz="1200" b="0" i="0" kern="1200" dirty="0">
                <a:solidFill>
                  <a:schemeClr val="tx1"/>
                </a:solidFill>
                <a:effectLst/>
                <a:highlight>
                  <a:srgbClr val="D9EDF7"/>
                </a:highlight>
                <a:latin typeface="+mn-lt"/>
                <a:ea typeface="+mn-ea"/>
                <a:cs typeface="+mn-cs"/>
              </a:rPr>
              <a:t>(d) Providing loans to a prospective student-athlete's family members or friends;</a:t>
            </a:r>
          </a:p>
          <a:p>
            <a:r>
              <a:rPr lang="en-US" sz="1200" b="0" i="0" kern="1200" dirty="0">
                <a:solidFill>
                  <a:schemeClr val="tx1"/>
                </a:solidFill>
                <a:effectLst/>
                <a:highlight>
                  <a:srgbClr val="D9EDF7"/>
                </a:highlight>
                <a:latin typeface="+mn-lt"/>
                <a:ea typeface="+mn-ea"/>
                <a:cs typeface="+mn-cs"/>
              </a:rPr>
              <a:t>(e) Cash or like items;</a:t>
            </a:r>
          </a:p>
          <a:p>
            <a:r>
              <a:rPr lang="en-US" sz="1200" b="0" i="0" kern="1200" dirty="0">
                <a:solidFill>
                  <a:schemeClr val="tx1"/>
                </a:solidFill>
                <a:effectLst/>
                <a:highlight>
                  <a:srgbClr val="D9EDF7"/>
                </a:highlight>
                <a:latin typeface="+mn-lt"/>
                <a:ea typeface="+mn-ea"/>
                <a:cs typeface="+mn-cs"/>
              </a:rPr>
              <a:t>(f) Any tangible items, including merchandise;</a:t>
            </a:r>
          </a:p>
          <a:p>
            <a:r>
              <a:rPr lang="en-US" sz="1200" b="0" i="0" kern="1200" dirty="0">
                <a:solidFill>
                  <a:schemeClr val="tx1"/>
                </a:solidFill>
                <a:effectLst/>
                <a:highlight>
                  <a:srgbClr val="D9EDF7"/>
                </a:highlight>
                <a:latin typeface="+mn-lt"/>
                <a:ea typeface="+mn-ea"/>
                <a:cs typeface="+mn-cs"/>
              </a:rPr>
              <a:t>(g) Free or reduced-cost services, rentals or purchases of any type;</a:t>
            </a:r>
          </a:p>
          <a:p>
            <a:r>
              <a:rPr lang="en-US" sz="1200" b="0" i="0" kern="1200" dirty="0">
                <a:solidFill>
                  <a:schemeClr val="tx1"/>
                </a:solidFill>
                <a:effectLst/>
                <a:highlight>
                  <a:srgbClr val="D9EDF7"/>
                </a:highlight>
                <a:latin typeface="+mn-lt"/>
                <a:ea typeface="+mn-ea"/>
                <a:cs typeface="+mn-cs"/>
              </a:rPr>
              <a:t>(h) Free or reduced-cost housing;</a:t>
            </a:r>
          </a:p>
          <a:p>
            <a:r>
              <a:rPr lang="en-US" sz="1200" b="0" i="0" kern="1200" dirty="0">
                <a:solidFill>
                  <a:schemeClr val="tx1"/>
                </a:solidFill>
                <a:effectLst/>
                <a:highlight>
                  <a:srgbClr val="D9EDF7"/>
                </a:highlight>
                <a:latin typeface="+mn-lt"/>
                <a:ea typeface="+mn-ea"/>
                <a:cs typeface="+mn-cs"/>
              </a:rPr>
              <a:t>(</a:t>
            </a:r>
            <a:r>
              <a:rPr lang="en-US" sz="1200" b="0" i="0" kern="1200" dirty="0" err="1">
                <a:solidFill>
                  <a:schemeClr val="tx1"/>
                </a:solidFill>
                <a:effectLst/>
                <a:highlight>
                  <a:srgbClr val="D9EDF7"/>
                </a:highlight>
                <a:latin typeface="+mn-lt"/>
                <a:ea typeface="+mn-ea"/>
                <a:cs typeface="+mn-cs"/>
              </a:rPr>
              <a:t>i</a:t>
            </a:r>
            <a:r>
              <a:rPr lang="en-US" sz="1200" b="0" i="0" kern="1200" dirty="0">
                <a:solidFill>
                  <a:schemeClr val="tx1"/>
                </a:solidFill>
                <a:effectLst/>
                <a:highlight>
                  <a:srgbClr val="D9EDF7"/>
                </a:highlight>
                <a:latin typeface="+mn-lt"/>
                <a:ea typeface="+mn-ea"/>
                <a:cs typeface="+mn-cs"/>
              </a:rPr>
              <a:t>) Use of an institution's athletics equipment (e.g., for a high school all-star game);</a:t>
            </a:r>
          </a:p>
          <a:p>
            <a:r>
              <a:rPr lang="en-US" sz="1200" b="0" i="0" kern="1200" dirty="0">
                <a:solidFill>
                  <a:schemeClr val="tx1"/>
                </a:solidFill>
                <a:effectLst/>
                <a:highlight>
                  <a:srgbClr val="D9EDF7"/>
                </a:highlight>
                <a:latin typeface="+mn-lt"/>
                <a:ea typeface="+mn-ea"/>
                <a:cs typeface="+mn-cs"/>
              </a:rPr>
              <a:t>(j) Sponsorship of or arrangement for an awards banquet for high school, preparatory school or two-year-college athletes by an institution, representatives of its athletics interests or its alumni groups or booster clubs; and</a:t>
            </a:r>
          </a:p>
          <a:p>
            <a:r>
              <a:rPr lang="en-US" sz="1200" b="0" i="0" kern="1200" dirty="0">
                <a:solidFill>
                  <a:schemeClr val="tx1"/>
                </a:solidFill>
                <a:effectLst/>
                <a:highlight>
                  <a:srgbClr val="D9EDF7"/>
                </a:highlight>
                <a:latin typeface="+mn-lt"/>
                <a:ea typeface="+mn-ea"/>
                <a:cs typeface="+mn-cs"/>
              </a:rPr>
              <a:t>(k) Expenses for academic services (e.g., tutoring, test preparation) to assist in the completion of initial-eligibility or transfer-eligibility requirements or improvement of the prospective student-athlete's academic profile in conjunction with a waiver request.</a:t>
            </a:r>
          </a:p>
        </p:txBody>
      </p:sp>
      <p:sp>
        <p:nvSpPr>
          <p:cNvPr id="4" name="Slide Number Placeholder 3"/>
          <p:cNvSpPr>
            <a:spLocks noGrp="1"/>
          </p:cNvSpPr>
          <p:nvPr>
            <p:ph type="sldNum" sz="quarter" idx="5"/>
          </p:nvPr>
        </p:nvSpPr>
        <p:spPr/>
        <p:txBody>
          <a:bodyPr/>
          <a:lstStyle/>
          <a:p>
            <a:fld id="{0EBC826C-863A-4F69-9223-331269BEFA41}" type="slidenum">
              <a:rPr lang="en-US" smtClean="0"/>
              <a:t>33</a:t>
            </a:fld>
            <a:endParaRPr lang="en-US"/>
          </a:p>
        </p:txBody>
      </p:sp>
    </p:spTree>
    <p:extLst>
      <p:ext uri="{BB962C8B-B14F-4D97-AF65-F5344CB8AC3E}">
        <p14:creationId xmlns:p14="http://schemas.microsoft.com/office/powerpoint/2010/main" val="708562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highlight>
                  <a:srgbClr val="D9EDF7"/>
                </a:highlight>
                <a:latin typeface="+mn-lt"/>
                <a:ea typeface="+mn-ea"/>
                <a:cs typeface="+mn-cs"/>
              </a:rPr>
              <a:t>13.8.1 Entertainment Restrictions.</a:t>
            </a:r>
            <a:r>
              <a:rPr lang="en-US" sz="1200" b="0" i="0" kern="1200" dirty="0">
                <a:solidFill>
                  <a:schemeClr val="tx1"/>
                </a:solidFill>
                <a:effectLst/>
                <a:highlight>
                  <a:srgbClr val="D9EDF7"/>
                </a:highlight>
                <a:latin typeface="+mn-lt"/>
                <a:ea typeface="+mn-ea"/>
                <a:cs typeface="+mn-cs"/>
              </a:rPr>
              <a:t> Entertainment of a high school, preparatory school or two-year college coach or any other individual responsible for teaching or directing an activity in which a prospective student-athlete is involved shall be limited to providing a maximum of two complimentary admissions (issued through digital ticketing or a pass list) to home intercollegiate athletics events at any facility within a 30-mile radius of the institution's main campus, which must be issued on an individual-game basis. Such entertainment shall not include food and refreshments, room expenses, or the cost of transportation to and from the campus or the athletics event. It is not permissible to provide complimentary admissions to any postseason competition (e.g., NCAA championship, conference tournament, bowl game). An institutional coaching staff member is expressly prohibited from spending funds to entertain the prospective student-athlete's coach on or off the member institution's campus.</a:t>
            </a:r>
            <a:r>
              <a:rPr lang="en-US" sz="1200" b="1" i="0" kern="1200" dirty="0">
                <a:solidFill>
                  <a:schemeClr val="tx1"/>
                </a:solidFill>
                <a:effectLst/>
                <a:highlight>
                  <a:srgbClr val="D9EDF7"/>
                </a:highlight>
                <a:latin typeface="+mn-lt"/>
                <a:ea typeface="+mn-ea"/>
                <a:cs typeface="+mn-cs"/>
              </a:rPr>
              <a:t> [D]</a:t>
            </a:r>
            <a:r>
              <a:rPr lang="en-US" sz="1200" b="0" i="0" kern="1200" dirty="0">
                <a:solidFill>
                  <a:schemeClr val="tx1"/>
                </a:solidFill>
                <a:effectLst/>
                <a:highlight>
                  <a:srgbClr val="D9EDF7"/>
                </a:highlight>
                <a:latin typeface="+mn-lt"/>
                <a:ea typeface="+mn-ea"/>
                <a:cs typeface="+mn-cs"/>
              </a:rPr>
              <a:t> </a:t>
            </a:r>
            <a:r>
              <a:rPr lang="en-US" sz="1200" b="0" i="1" kern="1200" dirty="0">
                <a:solidFill>
                  <a:schemeClr val="tx1"/>
                </a:solidFill>
                <a:effectLst/>
                <a:highlight>
                  <a:srgbClr val="D9EDF7"/>
                </a:highlight>
                <a:latin typeface="+mn-lt"/>
                <a:ea typeface="+mn-ea"/>
                <a:cs typeface="+mn-cs"/>
              </a:rPr>
              <a:t>(Revised: 4/3/02, 8/5/04, 4/28/05 effective 8/1/05, 10/30/14, 4/15/21)</a:t>
            </a:r>
            <a:endParaRPr lang="en-US" dirty="0"/>
          </a:p>
        </p:txBody>
      </p:sp>
      <p:sp>
        <p:nvSpPr>
          <p:cNvPr id="4" name="Slide Number Placeholder 3"/>
          <p:cNvSpPr>
            <a:spLocks noGrp="1"/>
          </p:cNvSpPr>
          <p:nvPr>
            <p:ph type="sldNum" sz="quarter" idx="5"/>
          </p:nvPr>
        </p:nvSpPr>
        <p:spPr/>
        <p:txBody>
          <a:bodyPr/>
          <a:lstStyle/>
          <a:p>
            <a:fld id="{0EBC826C-863A-4F69-9223-331269BEFA41}" type="slidenum">
              <a:rPr lang="en-US" smtClean="0"/>
              <a:t>35</a:t>
            </a:fld>
            <a:endParaRPr lang="en-US"/>
          </a:p>
        </p:txBody>
      </p:sp>
    </p:spTree>
    <p:extLst>
      <p:ext uri="{BB962C8B-B14F-4D97-AF65-F5344CB8AC3E}">
        <p14:creationId xmlns:p14="http://schemas.microsoft.com/office/powerpoint/2010/main" val="277244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10.4.3 Conference Championship in Sports Other Than Football. </a:t>
            </a:r>
            <a:r>
              <a:rPr lang="en-US" dirty="0"/>
              <a:t>For Conference postseason championships, the restrictions set forth in C.R. 10.4.4 constitute the maximum competition squad size for all participating teams, including a host institution. Additional student-athletes who are eligible for competition may travel to the championship at the Member Institution’s discretion but may not dress in uniform, participate in pre-game warm-ups, or compete in the championship.</a:t>
            </a:r>
          </a:p>
          <a:p>
            <a:endParaRPr lang="en-US" dirty="0"/>
          </a:p>
          <a:p>
            <a:r>
              <a:rPr lang="en-US" b="1" dirty="0"/>
              <a:t>10.4.4 Restrictions: </a:t>
            </a:r>
            <a:r>
              <a:rPr lang="en-US" dirty="0"/>
              <a:t>Golf 7</a:t>
            </a:r>
          </a:p>
        </p:txBody>
      </p:sp>
      <p:sp>
        <p:nvSpPr>
          <p:cNvPr id="4" name="Slide Number Placeholder 3"/>
          <p:cNvSpPr>
            <a:spLocks noGrp="1"/>
          </p:cNvSpPr>
          <p:nvPr>
            <p:ph type="sldNum" sz="quarter" idx="5"/>
          </p:nvPr>
        </p:nvSpPr>
        <p:spPr/>
        <p:txBody>
          <a:bodyPr/>
          <a:lstStyle/>
          <a:p>
            <a:fld id="{0EBC826C-863A-4F69-9223-331269BEFA41}" type="slidenum">
              <a:rPr lang="en-US" smtClean="0"/>
              <a:t>37</a:t>
            </a:fld>
            <a:endParaRPr lang="en-US"/>
          </a:p>
        </p:txBody>
      </p:sp>
    </p:spTree>
    <p:extLst>
      <p:ext uri="{BB962C8B-B14F-4D97-AF65-F5344CB8AC3E}">
        <p14:creationId xmlns:p14="http://schemas.microsoft.com/office/powerpoint/2010/main" val="2398488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2E02B-7602-7884-A50C-E3D5A0E7D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47DDC-66AB-3324-736B-CA6BDC81D6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A5691-7709-01E7-8D50-E2A0B2DF9B8D}"/>
              </a:ext>
            </a:extLst>
          </p:cNvPr>
          <p:cNvSpPr>
            <a:spLocks noGrp="1"/>
          </p:cNvSpPr>
          <p:nvPr>
            <p:ph type="body" idx="1"/>
          </p:nvPr>
        </p:nvSpPr>
        <p:spPr/>
        <p:txBody>
          <a:bodyPr/>
          <a:lstStyle/>
          <a:p>
            <a:r>
              <a:rPr lang="en-US" b="1" dirty="0"/>
              <a:t>6.1 Eligibility Rules. </a:t>
            </a:r>
            <a:r>
              <a:rPr lang="en-US" dirty="0"/>
              <a:t>A student-athlete must comply with appropriate minimum requirements of the NCAA and the Conference in order to be eligible for athletically related aid, practice, and/or competition in any intercollegiate sport. </a:t>
            </a:r>
          </a:p>
          <a:p>
            <a:endParaRPr lang="en-US" dirty="0"/>
          </a:p>
          <a:p>
            <a:r>
              <a:rPr lang="en-US" b="1" dirty="0"/>
              <a:t>6.4.2 Eligibility Reports. </a:t>
            </a:r>
            <a:r>
              <a:rPr lang="en-US" dirty="0"/>
              <a:t>The record of the certification by the Certification Officer shall be filed with the institution prior to the first competition on a form maintained by the institution which shall include the approval of the head coach of the sport, the AD or his/her designee, the Certification Officer and the FAR and appropriate information to demonstrate the eligibility of a student-athlete.</a:t>
            </a:r>
          </a:p>
          <a:p>
            <a:endParaRPr lang="en-US" dirty="0"/>
          </a:p>
          <a:p>
            <a:r>
              <a:rPr lang="en-US" b="1" dirty="0"/>
              <a:t>6.4.4 Participation Reports. </a:t>
            </a:r>
            <a:r>
              <a:rPr lang="en-US" dirty="0"/>
              <a:t>Participation reports shall be filed with the institution's Director of Compliance by July 15 for each sport sponsored by the institution. The reports do not have to be filed with the Conference office.</a:t>
            </a:r>
          </a:p>
        </p:txBody>
      </p:sp>
      <p:sp>
        <p:nvSpPr>
          <p:cNvPr id="4" name="Slide Number Placeholder 3">
            <a:extLst>
              <a:ext uri="{FF2B5EF4-FFF2-40B4-BE49-F238E27FC236}">
                <a16:creationId xmlns:a16="http://schemas.microsoft.com/office/drawing/2014/main" id="{71D35C36-D277-BBB3-F74E-B01A0A1B5DDF}"/>
              </a:ext>
            </a:extLst>
          </p:cNvPr>
          <p:cNvSpPr>
            <a:spLocks noGrp="1"/>
          </p:cNvSpPr>
          <p:nvPr>
            <p:ph type="sldNum" sz="quarter" idx="5"/>
          </p:nvPr>
        </p:nvSpPr>
        <p:spPr/>
        <p:txBody>
          <a:bodyPr/>
          <a:lstStyle/>
          <a:p>
            <a:fld id="{0EBC826C-863A-4F69-9223-331269BEFA41}" type="slidenum">
              <a:rPr lang="en-US" smtClean="0"/>
              <a:t>38</a:t>
            </a:fld>
            <a:endParaRPr lang="en-US"/>
          </a:p>
        </p:txBody>
      </p:sp>
    </p:spTree>
    <p:extLst>
      <p:ext uri="{BB962C8B-B14F-4D97-AF65-F5344CB8AC3E}">
        <p14:creationId xmlns:p14="http://schemas.microsoft.com/office/powerpoint/2010/main" val="1675044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6AA7-FEAE-1223-6153-1E43B8871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305EF-0F36-693B-BAE2-854E318099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EB86B-E30A-5852-658E-E9B6FC84427C}"/>
              </a:ext>
            </a:extLst>
          </p:cNvPr>
          <p:cNvSpPr>
            <a:spLocks noGrp="1"/>
          </p:cNvSpPr>
          <p:nvPr>
            <p:ph type="body" idx="1"/>
          </p:nvPr>
        </p:nvSpPr>
        <p:spPr/>
        <p:txBody>
          <a:bodyPr/>
          <a:lstStyle/>
          <a:p>
            <a:r>
              <a:rPr lang="en-US" b="1" dirty="0"/>
              <a:t>Principles of Sportsmanship and Standards for Conduct. </a:t>
            </a:r>
            <a:r>
              <a:rPr lang="en-US" b="0" dirty="0"/>
              <a:t>The essential elements of character-building and ethics in sports are embodied in the concept of sportsmanship and six (6) core principles: trustworthiness, respect, responsibility, fairness, caring and good citizenship. The Member Institutions place great importance on the principles of sportsmanship and the ideal of pursuing victory with honor in intercollegiate athletics. Participation in athletics, including as a fan, is a privilege and not a right.</a:t>
            </a:r>
          </a:p>
        </p:txBody>
      </p:sp>
      <p:sp>
        <p:nvSpPr>
          <p:cNvPr id="4" name="Slide Number Placeholder 3">
            <a:extLst>
              <a:ext uri="{FF2B5EF4-FFF2-40B4-BE49-F238E27FC236}">
                <a16:creationId xmlns:a16="http://schemas.microsoft.com/office/drawing/2014/main" id="{B25F49DC-DD22-51FC-6B35-FA3460AC49EA}"/>
              </a:ext>
            </a:extLst>
          </p:cNvPr>
          <p:cNvSpPr>
            <a:spLocks noGrp="1"/>
          </p:cNvSpPr>
          <p:nvPr>
            <p:ph type="sldNum" sz="quarter" idx="5"/>
          </p:nvPr>
        </p:nvSpPr>
        <p:spPr/>
        <p:txBody>
          <a:bodyPr/>
          <a:lstStyle/>
          <a:p>
            <a:fld id="{0EBC826C-863A-4F69-9223-331269BEFA41}" type="slidenum">
              <a:rPr lang="en-US" smtClean="0"/>
              <a:t>39</a:t>
            </a:fld>
            <a:endParaRPr lang="en-US"/>
          </a:p>
        </p:txBody>
      </p:sp>
    </p:spTree>
    <p:extLst>
      <p:ext uri="{BB962C8B-B14F-4D97-AF65-F5344CB8AC3E}">
        <p14:creationId xmlns:p14="http://schemas.microsoft.com/office/powerpoint/2010/main" val="2411380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C8D83-BACA-E1A0-622D-512E7A6BF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73F0E-0B4D-346A-2B8A-6EA9E192A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F66015-45E6-2806-7EDF-B0AF0AC2F806}"/>
              </a:ext>
            </a:extLst>
          </p:cNvPr>
          <p:cNvSpPr>
            <a:spLocks noGrp="1"/>
          </p:cNvSpPr>
          <p:nvPr>
            <p:ph type="body" idx="1"/>
          </p:nvPr>
        </p:nvSpPr>
        <p:spPr/>
        <p:txBody>
          <a:bodyPr/>
          <a:lstStyle/>
          <a:p>
            <a:r>
              <a:rPr lang="en-US" b="1" dirty="0"/>
              <a:t>11.2 General Statements of Responsibility. </a:t>
            </a:r>
            <a:r>
              <a:rPr lang="en-US" dirty="0"/>
              <a:t>All those associated with the Conference athletics programs, including institutional personnel and fans, have the responsibility to conduct themselves consistent with the principles of sportsmanship. The Conference adopts the following minimum standards of responsibility. </a:t>
            </a:r>
          </a:p>
          <a:p>
            <a:r>
              <a:rPr lang="en-US" b="1" dirty="0"/>
              <a:t>11.2.1 Institutional Responsibility. </a:t>
            </a:r>
            <a:r>
              <a:rPr lang="en-US" dirty="0"/>
              <a:t>Member Institutions have the responsibility to take all reasonable steps to ensure that all institutional personnel, students and others in attendance at athletics events conduct themselves in a dignified manner and exhibit respect and courtesy toward game officials and those representing and supporting the opposing institution. </a:t>
            </a:r>
          </a:p>
          <a:p>
            <a:r>
              <a:rPr lang="en-US" b="1" dirty="0"/>
              <a:t>11.2.2 Athletics Department Responsibility. </a:t>
            </a:r>
            <a:r>
              <a:rPr lang="en-US" dirty="0"/>
              <a:t>The Member Institution’s AD shall have the responsibility to effectively communicate to all athletics department personnel, coaches and student-athletes the basic principles of sportsmanship and standards for conduct. It must be made clear that concerns about Conference programs, such as officiating, and other Member Institutions must be addressed with the appropriate Conference or institutional staff and not in a public forum.</a:t>
            </a:r>
          </a:p>
          <a:p>
            <a:r>
              <a:rPr lang="en-US" b="1" dirty="0"/>
              <a:t>11.2.3 Game Management Responsibility. </a:t>
            </a:r>
            <a:r>
              <a:rPr lang="en-US" dirty="0"/>
              <a:t>The Member Institution’s AD shall have the responsibility to take reasonable steps to create an environment that is fair and safe for visiting teams and officials. The AD, or his/her designee, must contact the visiting team’s AD, or his/her designee, of a sport to address any issues and identify the game manager who can respond to concerns during the contest and the location of this individual during the contest. Each institution must arrange its seating at events so as to emphasize sportsmanship and minimize harassment of the visiting teams. Member Institutions must also have a protocol that ensures the protection of all participants and related personnel, particularly regarding court or field storming incidents. </a:t>
            </a:r>
          </a:p>
          <a:p>
            <a:r>
              <a:rPr lang="en-US" b="1" dirty="0"/>
              <a:t>11.2.4 Coach Responsibility. </a:t>
            </a:r>
            <a:r>
              <a:rPr lang="en-US" dirty="0"/>
              <a:t>Coaches, as role models, have the greatest influence over the young people in their programs and must continually emphasize the need for sportsmanship. Coaches have the responsibility to control the behavior of their student-athletes and staff members to ensure they are demonstrating respect for their opponents, the game officials and the game itself. Coaches must remain in their designated areas during a contest and refrain from behavior with the purpose of inciting the crowd toward negative conduct.</a:t>
            </a:r>
          </a:p>
          <a:p>
            <a:r>
              <a:rPr lang="en-US" b="1" dirty="0"/>
              <a:t>11.2.5 Conference Responsibility. </a:t>
            </a:r>
            <a:r>
              <a:rPr lang="en-US" dirty="0"/>
              <a:t>The Commissioner shall have the responsibility to promote and enforce these principles and standards of conduct in connection with all athletics events involving a Member Institution, including competition against non-conference institutions. The Commissioner shall have broad authority to interpret the rules, review disciplinary action taken by Member Institutions and further sanction those deemed to have violated the rules</a:t>
            </a:r>
          </a:p>
        </p:txBody>
      </p:sp>
      <p:sp>
        <p:nvSpPr>
          <p:cNvPr id="4" name="Slide Number Placeholder 3">
            <a:extLst>
              <a:ext uri="{FF2B5EF4-FFF2-40B4-BE49-F238E27FC236}">
                <a16:creationId xmlns:a16="http://schemas.microsoft.com/office/drawing/2014/main" id="{7C02AA04-9F8B-AB71-FBD9-3E65BF17CDB2}"/>
              </a:ext>
            </a:extLst>
          </p:cNvPr>
          <p:cNvSpPr>
            <a:spLocks noGrp="1"/>
          </p:cNvSpPr>
          <p:nvPr>
            <p:ph type="sldNum" sz="quarter" idx="5"/>
          </p:nvPr>
        </p:nvSpPr>
        <p:spPr/>
        <p:txBody>
          <a:bodyPr/>
          <a:lstStyle/>
          <a:p>
            <a:fld id="{0EBC826C-863A-4F69-9223-331269BEFA41}" type="slidenum">
              <a:rPr lang="en-US" smtClean="0"/>
              <a:t>40</a:t>
            </a:fld>
            <a:endParaRPr lang="en-US"/>
          </a:p>
        </p:txBody>
      </p:sp>
    </p:spTree>
    <p:extLst>
      <p:ext uri="{BB962C8B-B14F-4D97-AF65-F5344CB8AC3E}">
        <p14:creationId xmlns:p14="http://schemas.microsoft.com/office/powerpoint/2010/main" val="2323008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1948503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142741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182762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271918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870867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738708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129121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1047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2338253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3594812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6AE76-F993-4F8C-A58C-CF627E9C738F}"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CE52B3-2894-4A89-816B-9AC184704510}" type="slidenum">
              <a:rPr lang="en-US" smtClean="0"/>
              <a:t>‹#›</a:t>
            </a:fld>
            <a:endParaRPr lang="en-US" dirty="0"/>
          </a:p>
        </p:txBody>
      </p:sp>
    </p:spTree>
    <p:extLst>
      <p:ext uri="{BB962C8B-B14F-4D97-AF65-F5344CB8AC3E}">
        <p14:creationId xmlns:p14="http://schemas.microsoft.com/office/powerpoint/2010/main" val="154733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6AE76-F993-4F8C-A58C-CF627E9C738F}" type="datetimeFigureOut">
              <a:rPr lang="en-US" smtClean="0"/>
              <a:t>8/14/2026</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CE52B3-2894-4A89-816B-9AC184704510}" type="slidenum">
              <a:rPr lang="en-US" smtClean="0"/>
              <a:t>‹#›</a:t>
            </a:fld>
            <a:endParaRPr lang="en-US" dirty="0"/>
          </a:p>
        </p:txBody>
      </p:sp>
    </p:spTree>
    <p:extLst>
      <p:ext uri="{BB962C8B-B14F-4D97-AF65-F5344CB8AC3E}">
        <p14:creationId xmlns:p14="http://schemas.microsoft.com/office/powerpoint/2010/main" val="187344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59ABE-9428-8460-A219-5C951BE23BA4}"/>
              </a:ext>
            </a:extLst>
          </p:cNvPr>
          <p:cNvSpPr>
            <a:spLocks noGrp="1"/>
          </p:cNvSpPr>
          <p:nvPr>
            <p:ph type="ctrTitle"/>
          </p:nvPr>
        </p:nvSpPr>
        <p:spPr>
          <a:xfrm>
            <a:off x="636813" y="1251857"/>
            <a:ext cx="10918371" cy="3677665"/>
          </a:xfrm>
        </p:spPr>
        <p:txBody>
          <a:bodyPr>
            <a:noAutofit/>
          </a:bodyPr>
          <a:lstStyle/>
          <a:p>
            <a:r>
              <a:rPr lang="en-US" sz="8000" b="1" u="sng" dirty="0">
                <a:latin typeface="+mn-lt"/>
              </a:rPr>
              <a:t>2026-27 NCAA </a:t>
            </a:r>
            <a:br>
              <a:rPr lang="en-US" sz="8000" b="1" u="sng" dirty="0">
                <a:latin typeface="+mn-lt"/>
              </a:rPr>
            </a:br>
            <a:r>
              <a:rPr lang="en-US" sz="8000" b="1" u="sng" dirty="0">
                <a:latin typeface="+mn-lt"/>
              </a:rPr>
              <a:t>Recruiting Education</a:t>
            </a:r>
            <a:r>
              <a:rPr lang="en-US" sz="8000" b="1" dirty="0">
                <a:latin typeface="+mn-lt"/>
              </a:rPr>
              <a:t>:</a:t>
            </a:r>
            <a:br>
              <a:rPr lang="en-US" sz="8000" b="1" dirty="0">
                <a:latin typeface="+mn-lt"/>
              </a:rPr>
            </a:br>
            <a:r>
              <a:rPr lang="en-US" sz="8000" b="1" dirty="0">
                <a:latin typeface="+mn-lt"/>
              </a:rPr>
              <a:t>Tennis</a:t>
            </a:r>
            <a:endParaRPr lang="en-US" sz="8000" b="1" i="1" dirty="0">
              <a:latin typeface="+mn-lt"/>
            </a:endParaRPr>
          </a:p>
        </p:txBody>
      </p:sp>
      <p:sp>
        <p:nvSpPr>
          <p:cNvPr id="3" name="Subtitle 2">
            <a:extLst>
              <a:ext uri="{FF2B5EF4-FFF2-40B4-BE49-F238E27FC236}">
                <a16:creationId xmlns:a16="http://schemas.microsoft.com/office/drawing/2014/main" id="{94C17F74-6B7F-2115-4D4F-2390CD537FFC}"/>
              </a:ext>
            </a:extLst>
          </p:cNvPr>
          <p:cNvSpPr>
            <a:spLocks noGrp="1"/>
          </p:cNvSpPr>
          <p:nvPr>
            <p:ph type="subTitle" idx="1"/>
          </p:nvPr>
        </p:nvSpPr>
        <p:spPr>
          <a:xfrm>
            <a:off x="1523999" y="5190779"/>
            <a:ext cx="9144000" cy="556878"/>
          </a:xfrm>
        </p:spPr>
        <p:txBody>
          <a:bodyPr/>
          <a:lstStyle/>
          <a:p>
            <a:r>
              <a:rPr lang="en-US" i="1" dirty="0"/>
              <a:t>BYU Athletic Compliance</a:t>
            </a:r>
          </a:p>
        </p:txBody>
      </p:sp>
    </p:spTree>
    <p:extLst>
      <p:ext uri="{BB962C8B-B14F-4D97-AF65-F5344CB8AC3E}">
        <p14:creationId xmlns:p14="http://schemas.microsoft.com/office/powerpoint/2010/main" val="337623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1986453" y="2235200"/>
            <a:ext cx="7535919" cy="2387600"/>
          </a:xfrm>
        </p:spPr>
        <p:txBody>
          <a:bodyPr anchor="ctr" anchorCtr="0">
            <a:noAutofit/>
          </a:bodyPr>
          <a:lstStyle/>
          <a:p>
            <a:r>
              <a:rPr lang="en-US" b="1" dirty="0">
                <a:latin typeface="+mn-lt"/>
              </a:rPr>
              <a:t>PROSPECTIVE STUDENT-ATHLETES (RECRUITS) DEFINED</a:t>
            </a:r>
          </a:p>
        </p:txBody>
      </p:sp>
    </p:spTree>
    <p:extLst>
      <p:ext uri="{BB962C8B-B14F-4D97-AF65-F5344CB8AC3E}">
        <p14:creationId xmlns:p14="http://schemas.microsoft.com/office/powerpoint/2010/main" val="369120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C6585E-7617-CA7F-4782-FBEC4E9201BE}"/>
              </a:ext>
            </a:extLst>
          </p:cNvPr>
          <p:cNvSpPr>
            <a:spLocks noGrp="1"/>
          </p:cNvSpPr>
          <p:nvPr>
            <p:ph type="title"/>
          </p:nvPr>
        </p:nvSpPr>
        <p:spPr>
          <a:xfrm>
            <a:off x="691055" y="1184935"/>
            <a:ext cx="7832834" cy="1325563"/>
          </a:xfrm>
        </p:spPr>
        <p:txBody>
          <a:bodyPr/>
          <a:lstStyle/>
          <a:p>
            <a:r>
              <a:rPr lang="en-US" b="1" dirty="0">
                <a:latin typeface="+mn-lt"/>
              </a:rPr>
              <a:t>PROSPECTIVE STUDENT-ATHLETE</a:t>
            </a:r>
          </a:p>
        </p:txBody>
      </p:sp>
      <p:sp>
        <p:nvSpPr>
          <p:cNvPr id="8" name="Content Placeholder 7">
            <a:extLst>
              <a:ext uri="{FF2B5EF4-FFF2-40B4-BE49-F238E27FC236}">
                <a16:creationId xmlns:a16="http://schemas.microsoft.com/office/drawing/2014/main" id="{8AB03858-D211-54C4-8A8B-BA8380A9F7D7}"/>
              </a:ext>
            </a:extLst>
          </p:cNvPr>
          <p:cNvSpPr>
            <a:spLocks noGrp="1"/>
          </p:cNvSpPr>
          <p:nvPr>
            <p:ph idx="1"/>
          </p:nvPr>
        </p:nvSpPr>
        <p:spPr>
          <a:xfrm>
            <a:off x="691055" y="2510498"/>
            <a:ext cx="10515600" cy="3536734"/>
          </a:xfrm>
        </p:spPr>
        <p:txBody>
          <a:bodyPr>
            <a:normAutofit/>
          </a:bodyPr>
          <a:lstStyle/>
          <a:p>
            <a:pPr marL="0" indent="0">
              <a:buNone/>
            </a:pPr>
            <a:r>
              <a:rPr lang="en-US" sz="3600" dirty="0"/>
              <a:t>Informally known as a “recruit,” a PSA is a student who:</a:t>
            </a:r>
          </a:p>
          <a:p>
            <a:r>
              <a:rPr lang="en-US" sz="3600" dirty="0"/>
              <a:t>Has started 9</a:t>
            </a:r>
            <a:r>
              <a:rPr lang="en-US" sz="3600" baseline="30000" dirty="0"/>
              <a:t>th</a:t>
            </a:r>
            <a:r>
              <a:rPr lang="en-US" sz="3600" dirty="0"/>
              <a:t> grade classes OR</a:t>
            </a:r>
          </a:p>
          <a:p>
            <a:r>
              <a:rPr lang="en-US" sz="3600" dirty="0"/>
              <a:t>Receives any financial assistance or other benefits that the school does not generally provide other prospective students</a:t>
            </a:r>
          </a:p>
        </p:txBody>
      </p:sp>
    </p:spTree>
    <p:extLst>
      <p:ext uri="{BB962C8B-B14F-4D97-AF65-F5344CB8AC3E}">
        <p14:creationId xmlns:p14="http://schemas.microsoft.com/office/powerpoint/2010/main" val="3210155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C6585E-7617-CA7F-4782-FBEC4E9201BE}"/>
              </a:ext>
            </a:extLst>
          </p:cNvPr>
          <p:cNvSpPr>
            <a:spLocks noGrp="1"/>
          </p:cNvSpPr>
          <p:nvPr>
            <p:ph type="title"/>
          </p:nvPr>
        </p:nvSpPr>
        <p:spPr>
          <a:xfrm>
            <a:off x="499872" y="473984"/>
            <a:ext cx="10515600" cy="1325563"/>
          </a:xfrm>
        </p:spPr>
        <p:txBody>
          <a:bodyPr>
            <a:normAutofit/>
          </a:bodyPr>
          <a:lstStyle/>
          <a:p>
            <a:r>
              <a:rPr lang="en-US" sz="4000" b="1" dirty="0">
                <a:latin typeface="+mn-lt"/>
              </a:rPr>
              <a:t>PROSPECTIVE STUDENT-ATHLETE (cont.)</a:t>
            </a:r>
          </a:p>
        </p:txBody>
      </p:sp>
      <p:sp>
        <p:nvSpPr>
          <p:cNvPr id="8" name="Content Placeholder 7">
            <a:extLst>
              <a:ext uri="{FF2B5EF4-FFF2-40B4-BE49-F238E27FC236}">
                <a16:creationId xmlns:a16="http://schemas.microsoft.com/office/drawing/2014/main" id="{8AB03858-D211-54C4-8A8B-BA8380A9F7D7}"/>
              </a:ext>
            </a:extLst>
          </p:cNvPr>
          <p:cNvSpPr>
            <a:spLocks noGrp="1"/>
          </p:cNvSpPr>
          <p:nvPr>
            <p:ph idx="1"/>
          </p:nvPr>
        </p:nvSpPr>
        <p:spPr>
          <a:xfrm>
            <a:off x="499872" y="1578429"/>
            <a:ext cx="11009376" cy="4805587"/>
          </a:xfrm>
        </p:spPr>
        <p:txBody>
          <a:bodyPr>
            <a:noAutofit/>
          </a:bodyPr>
          <a:lstStyle/>
          <a:p>
            <a:pPr marL="0" indent="0">
              <a:buNone/>
            </a:pPr>
            <a:r>
              <a:rPr lang="en-US" sz="3600" dirty="0"/>
              <a:t>PSAs can trigger BYU SA status when they: </a:t>
            </a:r>
          </a:p>
          <a:p>
            <a:pPr marL="514350" indent="-514350">
              <a:buFont typeface="+mj-lt"/>
              <a:buAutoNum type="alphaLcParenR"/>
            </a:pPr>
            <a:r>
              <a:rPr lang="en-US" dirty="0"/>
              <a:t>Complete all academic requirements (HS/TR), sign a GIA and/or a House Settlement related benefits agreement (or accept BYUs offer of admission), and receive benefits from BYU that may be provided to a BYU SA; OR</a:t>
            </a:r>
          </a:p>
          <a:p>
            <a:pPr marL="514350" indent="-514350">
              <a:buFont typeface="+mj-lt"/>
              <a:buAutoNum type="alphaLcParenR"/>
            </a:pPr>
            <a:r>
              <a:rPr lang="en-US" dirty="0"/>
              <a:t>Engage in practice or competition prior the beginning of any term; OR</a:t>
            </a:r>
          </a:p>
          <a:p>
            <a:pPr marL="514350" indent="-514350">
              <a:buFont typeface="+mj-lt"/>
              <a:buAutoNum type="alphaLcParenR"/>
            </a:pPr>
            <a:r>
              <a:rPr lang="en-US" dirty="0"/>
              <a:t>Enroll and attend classes in summer term or enrolls FT in and attends classes during Fall/Winter term at BYU; OR</a:t>
            </a:r>
          </a:p>
          <a:p>
            <a:pPr marL="514350" indent="-514350">
              <a:buFont typeface="+mj-lt"/>
              <a:buAutoNum type="alphaLcParenR"/>
            </a:pPr>
            <a:r>
              <a:rPr lang="en-US" dirty="0"/>
              <a:t>Report to a BYU orientation session for incoming students within 14 days before 1</a:t>
            </a:r>
            <a:r>
              <a:rPr lang="en-US" baseline="30000" dirty="0"/>
              <a:t>st</a:t>
            </a:r>
            <a:r>
              <a:rPr lang="en-US" dirty="0"/>
              <a:t> day of F/W classes</a:t>
            </a:r>
          </a:p>
        </p:txBody>
      </p:sp>
    </p:spTree>
    <p:extLst>
      <p:ext uri="{BB962C8B-B14F-4D97-AF65-F5344CB8AC3E}">
        <p14:creationId xmlns:p14="http://schemas.microsoft.com/office/powerpoint/2010/main" val="3019657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PERMISSIBLE RECRUITERS</a:t>
            </a:r>
          </a:p>
        </p:txBody>
      </p:sp>
    </p:spTree>
    <p:extLst>
      <p:ext uri="{BB962C8B-B14F-4D97-AF65-F5344CB8AC3E}">
        <p14:creationId xmlns:p14="http://schemas.microsoft.com/office/powerpoint/2010/main" val="183565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C6585E-7617-CA7F-4782-FBEC4E9201BE}"/>
              </a:ext>
            </a:extLst>
          </p:cNvPr>
          <p:cNvSpPr>
            <a:spLocks noGrp="1"/>
          </p:cNvSpPr>
          <p:nvPr>
            <p:ph type="title"/>
          </p:nvPr>
        </p:nvSpPr>
        <p:spPr>
          <a:xfrm>
            <a:off x="694909" y="1167291"/>
            <a:ext cx="8606746" cy="1325563"/>
          </a:xfrm>
        </p:spPr>
        <p:txBody>
          <a:bodyPr>
            <a:normAutofit/>
          </a:bodyPr>
          <a:lstStyle/>
          <a:p>
            <a:r>
              <a:rPr lang="en-US" sz="4000" b="1" dirty="0">
                <a:latin typeface="+mn-lt"/>
              </a:rPr>
              <a:t>PERMISSIBLE </a:t>
            </a:r>
            <a:r>
              <a:rPr lang="en-US" sz="4000" b="1" i="1" u="sng" dirty="0">
                <a:latin typeface="+mn-lt"/>
              </a:rPr>
              <a:t>OFF-CAMPUS</a:t>
            </a:r>
            <a:r>
              <a:rPr lang="en-US" sz="4000" b="1" i="1" dirty="0">
                <a:latin typeface="+mn-lt"/>
              </a:rPr>
              <a:t> </a:t>
            </a:r>
            <a:r>
              <a:rPr lang="en-US" sz="4000" b="1" dirty="0">
                <a:latin typeface="+mn-lt"/>
              </a:rPr>
              <a:t>RECRUITERS</a:t>
            </a:r>
          </a:p>
        </p:txBody>
      </p:sp>
      <p:sp>
        <p:nvSpPr>
          <p:cNvPr id="8" name="Content Placeholder 7">
            <a:extLst>
              <a:ext uri="{FF2B5EF4-FFF2-40B4-BE49-F238E27FC236}">
                <a16:creationId xmlns:a16="http://schemas.microsoft.com/office/drawing/2014/main" id="{8AB03858-D211-54C4-8A8B-BA8380A9F7D7}"/>
              </a:ext>
            </a:extLst>
          </p:cNvPr>
          <p:cNvSpPr>
            <a:spLocks noGrp="1"/>
          </p:cNvSpPr>
          <p:nvPr>
            <p:ph idx="1"/>
          </p:nvPr>
        </p:nvSpPr>
        <p:spPr>
          <a:xfrm>
            <a:off x="694909" y="2575696"/>
            <a:ext cx="10515600" cy="1789451"/>
          </a:xfrm>
        </p:spPr>
        <p:txBody>
          <a:bodyPr>
            <a:normAutofit/>
          </a:bodyPr>
          <a:lstStyle/>
          <a:p>
            <a:pPr marL="0" indent="0">
              <a:buNone/>
            </a:pPr>
            <a:r>
              <a:rPr lang="en-US" sz="4000" dirty="0"/>
              <a:t>Only the head coach and countable assistant coaches may engage in off-campus recruiting activities (after receiving annual rules education).</a:t>
            </a:r>
          </a:p>
          <a:p>
            <a:pPr marL="0" indent="0">
              <a:buNone/>
            </a:pPr>
            <a:endParaRPr lang="en-US" sz="4000" dirty="0"/>
          </a:p>
        </p:txBody>
      </p:sp>
    </p:spTree>
    <p:extLst>
      <p:ext uri="{BB962C8B-B14F-4D97-AF65-F5344CB8AC3E}">
        <p14:creationId xmlns:p14="http://schemas.microsoft.com/office/powerpoint/2010/main" val="3286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4483-5478-992E-6CF6-64ED053DC921}"/>
              </a:ext>
            </a:extLst>
          </p:cNvPr>
          <p:cNvSpPr>
            <a:spLocks noGrp="1"/>
          </p:cNvSpPr>
          <p:nvPr>
            <p:ph type="title"/>
          </p:nvPr>
        </p:nvSpPr>
        <p:spPr>
          <a:xfrm>
            <a:off x="726440" y="365127"/>
            <a:ext cx="10515600" cy="1325563"/>
          </a:xfrm>
        </p:spPr>
        <p:txBody>
          <a:bodyPr/>
          <a:lstStyle/>
          <a:p>
            <a:r>
              <a:rPr lang="en-US" b="1" dirty="0">
                <a:latin typeface="+mn-lt"/>
              </a:rPr>
              <a:t>PHONE CALLS</a:t>
            </a:r>
          </a:p>
        </p:txBody>
      </p:sp>
      <p:sp>
        <p:nvSpPr>
          <p:cNvPr id="3" name="Content Placeholder 2">
            <a:extLst>
              <a:ext uri="{FF2B5EF4-FFF2-40B4-BE49-F238E27FC236}">
                <a16:creationId xmlns:a16="http://schemas.microsoft.com/office/drawing/2014/main" id="{72785F73-7FA4-EAE6-1FF3-10D7B86EA86B}"/>
              </a:ext>
            </a:extLst>
          </p:cNvPr>
          <p:cNvSpPr>
            <a:spLocks noGrp="1"/>
          </p:cNvSpPr>
          <p:nvPr>
            <p:ph idx="1"/>
          </p:nvPr>
        </p:nvSpPr>
        <p:spPr>
          <a:xfrm>
            <a:off x="726440" y="1690690"/>
            <a:ext cx="10515600" cy="4588190"/>
          </a:xfrm>
        </p:spPr>
        <p:txBody>
          <a:bodyPr>
            <a:noAutofit/>
          </a:bodyPr>
          <a:lstStyle/>
          <a:p>
            <a:r>
              <a:rPr lang="en-US" sz="3600" dirty="0"/>
              <a:t>All BYU athletic staff (e.g., director of operations; managers; analysts, etc.) may initiate calls with a PSA after receiving rules education.</a:t>
            </a:r>
          </a:p>
          <a:p>
            <a:r>
              <a:rPr lang="en-US" sz="3600" dirty="0"/>
              <a:t>Student-athletes may join in on calls initiated by coaches (except on an off day). </a:t>
            </a:r>
          </a:p>
          <a:p>
            <a:r>
              <a:rPr lang="en-US" sz="3600" dirty="0"/>
              <a:t>Boosters, fans, &amp; other entities may </a:t>
            </a:r>
            <a:r>
              <a:rPr lang="en-US" sz="3600" b="1" i="1" u="sng" dirty="0"/>
              <a:t>NOT</a:t>
            </a:r>
            <a:r>
              <a:rPr lang="en-US" sz="3600" dirty="0"/>
              <a:t> engage in recruiting activities (including initiating or accepting recruiting phone calls). </a:t>
            </a:r>
          </a:p>
        </p:txBody>
      </p:sp>
    </p:spTree>
    <p:extLst>
      <p:ext uri="{BB962C8B-B14F-4D97-AF65-F5344CB8AC3E}">
        <p14:creationId xmlns:p14="http://schemas.microsoft.com/office/powerpoint/2010/main" val="390580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RECRUITING PERIODS</a:t>
            </a:r>
          </a:p>
        </p:txBody>
      </p:sp>
    </p:spTree>
    <p:extLst>
      <p:ext uri="{BB962C8B-B14F-4D97-AF65-F5344CB8AC3E}">
        <p14:creationId xmlns:p14="http://schemas.microsoft.com/office/powerpoint/2010/main" val="1813306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C6585E-7617-CA7F-4782-FBEC4E9201BE}"/>
              </a:ext>
            </a:extLst>
          </p:cNvPr>
          <p:cNvSpPr>
            <a:spLocks noGrp="1"/>
          </p:cNvSpPr>
          <p:nvPr>
            <p:ph type="title"/>
          </p:nvPr>
        </p:nvSpPr>
        <p:spPr/>
        <p:txBody>
          <a:bodyPr/>
          <a:lstStyle/>
          <a:p>
            <a:r>
              <a:rPr lang="en-US" b="1" dirty="0">
                <a:latin typeface="+mn-lt"/>
              </a:rPr>
              <a:t>RECRUITING PERIODS</a:t>
            </a:r>
          </a:p>
        </p:txBody>
      </p:sp>
      <p:graphicFrame>
        <p:nvGraphicFramePr>
          <p:cNvPr id="4" name="Table 4">
            <a:extLst>
              <a:ext uri="{FF2B5EF4-FFF2-40B4-BE49-F238E27FC236}">
                <a16:creationId xmlns:a16="http://schemas.microsoft.com/office/drawing/2014/main" id="{1632FA36-7A42-B397-1B97-42CB189FDD9E}"/>
              </a:ext>
            </a:extLst>
          </p:cNvPr>
          <p:cNvGraphicFramePr>
            <a:graphicFrameLocks noGrp="1"/>
          </p:cNvGraphicFramePr>
          <p:nvPr>
            <p:ph idx="1"/>
            <p:extLst>
              <p:ext uri="{D42A27DB-BD31-4B8C-83A1-F6EECF244321}">
                <p14:modId xmlns:p14="http://schemas.microsoft.com/office/powerpoint/2010/main" val="3652925715"/>
              </p:ext>
            </p:extLst>
          </p:nvPr>
        </p:nvGraphicFramePr>
        <p:xfrm>
          <a:off x="838200" y="1978024"/>
          <a:ext cx="9927772" cy="2905602"/>
        </p:xfrm>
        <a:graphic>
          <a:graphicData uri="http://schemas.openxmlformats.org/drawingml/2006/table">
            <a:tbl>
              <a:tblPr firstRow="1" bandRow="1">
                <a:tableStyleId>{8EC20E35-A176-4012-BC5E-935CFFF8708E}</a:tableStyleId>
              </a:tblPr>
              <a:tblGrid>
                <a:gridCol w="2481943">
                  <a:extLst>
                    <a:ext uri="{9D8B030D-6E8A-4147-A177-3AD203B41FA5}">
                      <a16:colId xmlns:a16="http://schemas.microsoft.com/office/drawing/2014/main" val="891860538"/>
                    </a:ext>
                  </a:extLst>
                </a:gridCol>
                <a:gridCol w="2481943">
                  <a:extLst>
                    <a:ext uri="{9D8B030D-6E8A-4147-A177-3AD203B41FA5}">
                      <a16:colId xmlns:a16="http://schemas.microsoft.com/office/drawing/2014/main" val="2128129318"/>
                    </a:ext>
                  </a:extLst>
                </a:gridCol>
                <a:gridCol w="2481943">
                  <a:extLst>
                    <a:ext uri="{9D8B030D-6E8A-4147-A177-3AD203B41FA5}">
                      <a16:colId xmlns:a16="http://schemas.microsoft.com/office/drawing/2014/main" val="1697108969"/>
                    </a:ext>
                  </a:extLst>
                </a:gridCol>
                <a:gridCol w="2481943">
                  <a:extLst>
                    <a:ext uri="{9D8B030D-6E8A-4147-A177-3AD203B41FA5}">
                      <a16:colId xmlns:a16="http://schemas.microsoft.com/office/drawing/2014/main" val="2031617686"/>
                    </a:ext>
                  </a:extLst>
                </a:gridCol>
              </a:tblGrid>
              <a:tr h="968534">
                <a:tc>
                  <a:txBody>
                    <a:bodyPr/>
                    <a:lstStyle/>
                    <a:p>
                      <a:r>
                        <a:rPr lang="en-US" dirty="0"/>
                        <a:t>PERIOD</a:t>
                      </a:r>
                    </a:p>
                  </a:txBody>
                  <a:tcPr anchor="ctr" anchorCtr="1">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COACH CAN CONTACT PSA OFF-CAMPUS?</a:t>
                      </a:r>
                    </a:p>
                  </a:txBody>
                  <a:tcPr anchor="ctr" anchorCtr="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COACH CAN EVALUATE PSA OFF-CAMPUS?</a:t>
                      </a:r>
                    </a:p>
                  </a:txBody>
                  <a:tcPr anchor="ctr" anchorCtr="1">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PSA CAN COME ON CAMPUS VISIT?</a:t>
                      </a:r>
                    </a:p>
                  </a:txBody>
                  <a:tcPr anchor="ctr" anchorCtr="1">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9703906"/>
                  </a:ext>
                </a:extLst>
              </a:tr>
              <a:tr h="968534">
                <a:tc>
                  <a:txBody>
                    <a:bodyPr/>
                    <a:lstStyle/>
                    <a:p>
                      <a:r>
                        <a:rPr lang="en-US" b="1" dirty="0"/>
                        <a:t>CONTACT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b="1" dirty="0">
                          <a:solidFill>
                            <a:srgbClr val="00B050"/>
                          </a:solidFill>
                        </a:rPr>
                        <a:t>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solidFill>
                            <a:srgbClr val="00B050"/>
                          </a:solidFill>
                        </a:rPr>
                        <a:t>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solidFill>
                            <a:srgbClr val="00B050"/>
                          </a:solidFill>
                        </a:rPr>
                        <a:t>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2152791"/>
                  </a:ext>
                </a:extLst>
              </a:tr>
              <a:tr h="968534">
                <a:tc>
                  <a:txBody>
                    <a:bodyPr/>
                    <a:lstStyle/>
                    <a:p>
                      <a:r>
                        <a:rPr lang="en-US" b="1" dirty="0"/>
                        <a:t>DEAD</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b="1" dirty="0">
                          <a:solidFill>
                            <a:srgbClr val="FF0000"/>
                          </a:solidFill>
                        </a:rPr>
                        <a:t>N</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solidFill>
                            <a:srgbClr val="FF0000"/>
                          </a:solidFill>
                        </a:rPr>
                        <a:t>N</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solidFill>
                            <a:srgbClr val="FF0000"/>
                          </a:solidFill>
                        </a:rPr>
                        <a:t>N</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1016480"/>
                  </a:ext>
                </a:extLst>
              </a:tr>
            </a:tbl>
          </a:graphicData>
        </a:graphic>
      </p:graphicFrame>
    </p:spTree>
    <p:extLst>
      <p:ext uri="{BB962C8B-B14F-4D97-AF65-F5344CB8AC3E}">
        <p14:creationId xmlns:p14="http://schemas.microsoft.com/office/powerpoint/2010/main" val="112548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CONTACTS &amp; EVALUATIONS</a:t>
            </a:r>
          </a:p>
        </p:txBody>
      </p:sp>
    </p:spTree>
    <p:extLst>
      <p:ext uri="{BB962C8B-B14F-4D97-AF65-F5344CB8AC3E}">
        <p14:creationId xmlns:p14="http://schemas.microsoft.com/office/powerpoint/2010/main" val="2217153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CBEF4-6A8B-35E6-8E9D-18501CD670D9}"/>
              </a:ext>
            </a:extLst>
          </p:cNvPr>
          <p:cNvSpPr>
            <a:spLocks noGrp="1"/>
          </p:cNvSpPr>
          <p:nvPr>
            <p:ph type="title"/>
          </p:nvPr>
        </p:nvSpPr>
        <p:spPr/>
        <p:txBody>
          <a:bodyPr/>
          <a:lstStyle/>
          <a:p>
            <a:r>
              <a:rPr lang="en-US" b="1" dirty="0">
                <a:latin typeface="+mn-lt"/>
              </a:rPr>
              <a:t>CONTACTS &amp; EVALUATIONS</a:t>
            </a:r>
          </a:p>
        </p:txBody>
      </p:sp>
      <p:sp>
        <p:nvSpPr>
          <p:cNvPr id="3" name="Content Placeholder 2">
            <a:extLst>
              <a:ext uri="{FF2B5EF4-FFF2-40B4-BE49-F238E27FC236}">
                <a16:creationId xmlns:a16="http://schemas.microsoft.com/office/drawing/2014/main" id="{E462082F-5262-EC5C-5058-04AC623FEA95}"/>
              </a:ext>
            </a:extLst>
          </p:cNvPr>
          <p:cNvSpPr>
            <a:spLocks noGrp="1"/>
          </p:cNvSpPr>
          <p:nvPr>
            <p:ph sz="half" idx="1"/>
          </p:nvPr>
        </p:nvSpPr>
        <p:spPr>
          <a:xfrm>
            <a:off x="838200" y="1825625"/>
            <a:ext cx="5181600" cy="2703484"/>
          </a:xfrm>
        </p:spPr>
        <p:txBody>
          <a:bodyPr/>
          <a:lstStyle/>
          <a:p>
            <a:pPr marL="0" indent="0">
              <a:buNone/>
            </a:pPr>
            <a:endParaRPr lang="en-US" dirty="0"/>
          </a:p>
          <a:p>
            <a:pPr marL="0" indent="0">
              <a:buNone/>
            </a:pPr>
            <a:r>
              <a:rPr lang="en-US" dirty="0"/>
              <a:t>Face-to-face conversation between a staff member and a PSA (or family) that occurs off-campus</a:t>
            </a:r>
          </a:p>
          <a:p>
            <a:pPr marL="0" indent="0">
              <a:buNone/>
            </a:pPr>
            <a:endParaRPr lang="en-US" dirty="0"/>
          </a:p>
        </p:txBody>
      </p:sp>
      <p:sp>
        <p:nvSpPr>
          <p:cNvPr id="4" name="Content Placeholder 3">
            <a:extLst>
              <a:ext uri="{FF2B5EF4-FFF2-40B4-BE49-F238E27FC236}">
                <a16:creationId xmlns:a16="http://schemas.microsoft.com/office/drawing/2014/main" id="{AAF32F6A-5BA5-5A36-8715-DE0D86662183}"/>
              </a:ext>
            </a:extLst>
          </p:cNvPr>
          <p:cNvSpPr>
            <a:spLocks noGrp="1"/>
          </p:cNvSpPr>
          <p:nvPr>
            <p:ph sz="half" idx="2"/>
          </p:nvPr>
        </p:nvSpPr>
        <p:spPr>
          <a:xfrm>
            <a:off x="6172200" y="1825625"/>
            <a:ext cx="5181600" cy="2854131"/>
          </a:xfrm>
        </p:spPr>
        <p:txBody>
          <a:bodyPr/>
          <a:lstStyle/>
          <a:p>
            <a:pPr marL="0" indent="0">
              <a:buNone/>
            </a:pPr>
            <a:endParaRPr lang="en-US" dirty="0"/>
          </a:p>
          <a:p>
            <a:pPr marL="0" indent="0">
              <a:buNone/>
            </a:pPr>
            <a:r>
              <a:rPr lang="en-US" dirty="0"/>
              <a:t>Off-campus activity in which the coach evaluates the academic or athletics ability of a PSA. Evaluations CANNOT include contact with a PSA or family.</a:t>
            </a:r>
          </a:p>
        </p:txBody>
      </p:sp>
      <p:sp>
        <p:nvSpPr>
          <p:cNvPr id="5" name="TextBox 4">
            <a:extLst>
              <a:ext uri="{FF2B5EF4-FFF2-40B4-BE49-F238E27FC236}">
                <a16:creationId xmlns:a16="http://schemas.microsoft.com/office/drawing/2014/main" id="{F629A535-648A-38E0-A964-EDA545E4FC02}"/>
              </a:ext>
            </a:extLst>
          </p:cNvPr>
          <p:cNvSpPr txBox="1"/>
          <p:nvPr/>
        </p:nvSpPr>
        <p:spPr>
          <a:xfrm>
            <a:off x="232610" y="5317958"/>
            <a:ext cx="11726779" cy="584775"/>
          </a:xfrm>
          <a:prstGeom prst="rect">
            <a:avLst/>
          </a:prstGeom>
          <a:solidFill>
            <a:srgbClr val="003DA5"/>
          </a:solidFill>
          <a:ln>
            <a:solidFill>
              <a:srgbClr val="003DA5"/>
            </a:solidFill>
          </a:ln>
        </p:spPr>
        <p:txBody>
          <a:bodyPr wrap="square" rtlCol="0">
            <a:spAutoFit/>
          </a:bodyPr>
          <a:lstStyle/>
          <a:p>
            <a:pPr algn="ctr"/>
            <a:r>
              <a:rPr lang="en-US" sz="3200" dirty="0">
                <a:ln w="0"/>
                <a:solidFill>
                  <a:schemeClr val="bg1"/>
                </a:solidFill>
                <a:effectLst>
                  <a:outerShdw blurRad="38100" dist="25400" dir="5400000" algn="ctr" rotWithShape="0">
                    <a:srgbClr val="6E747A">
                      <a:alpha val="43000"/>
                    </a:srgbClr>
                  </a:outerShdw>
                </a:effectLst>
              </a:rPr>
              <a:t>CONTACTS &amp; EVALUATIONS MUST BE LOGGED IN BAM!</a:t>
            </a:r>
          </a:p>
        </p:txBody>
      </p:sp>
      <p:sp>
        <p:nvSpPr>
          <p:cNvPr id="7" name="Rectangle 6">
            <a:extLst>
              <a:ext uri="{FF2B5EF4-FFF2-40B4-BE49-F238E27FC236}">
                <a16:creationId xmlns:a16="http://schemas.microsoft.com/office/drawing/2014/main" id="{CD774A98-39A3-3608-F35E-86253047592B}"/>
              </a:ext>
            </a:extLst>
          </p:cNvPr>
          <p:cNvSpPr/>
          <p:nvPr/>
        </p:nvSpPr>
        <p:spPr>
          <a:xfrm>
            <a:off x="838200" y="1805672"/>
            <a:ext cx="1310294" cy="523220"/>
          </a:xfrm>
          <a:prstGeom prst="rect">
            <a:avLst/>
          </a:prstGeom>
          <a:noFill/>
        </p:spPr>
        <p:txBody>
          <a:bodyPr wrap="none" lIns="91440" tIns="45720" rIns="91440" bIns="45720">
            <a:spAutoFit/>
          </a:bodyPr>
          <a:lstStyle/>
          <a:p>
            <a:pPr algn="ctr"/>
            <a:r>
              <a:rPr lang="en-US" sz="2800" b="0" cap="none" spc="0" dirty="0">
                <a:ln w="0"/>
                <a:solidFill>
                  <a:srgbClr val="003DA5"/>
                </a:solidFill>
                <a:effectLst>
                  <a:outerShdw blurRad="38100" dist="25400" dir="5400000" algn="ctr" rotWithShape="0">
                    <a:srgbClr val="6E747A">
                      <a:alpha val="43000"/>
                    </a:srgbClr>
                  </a:outerShdw>
                </a:effectLst>
              </a:rPr>
              <a:t>Contact</a:t>
            </a:r>
          </a:p>
        </p:txBody>
      </p:sp>
      <p:sp>
        <p:nvSpPr>
          <p:cNvPr id="8" name="Rectangle 7">
            <a:extLst>
              <a:ext uri="{FF2B5EF4-FFF2-40B4-BE49-F238E27FC236}">
                <a16:creationId xmlns:a16="http://schemas.microsoft.com/office/drawing/2014/main" id="{1EFD6DF0-0374-778D-9420-2F95D3C1767B}"/>
              </a:ext>
            </a:extLst>
          </p:cNvPr>
          <p:cNvSpPr/>
          <p:nvPr/>
        </p:nvSpPr>
        <p:spPr>
          <a:xfrm>
            <a:off x="6172200" y="1805672"/>
            <a:ext cx="1698542" cy="523220"/>
          </a:xfrm>
          <a:prstGeom prst="rect">
            <a:avLst/>
          </a:prstGeom>
          <a:noFill/>
        </p:spPr>
        <p:txBody>
          <a:bodyPr wrap="none" lIns="91440" tIns="45720" rIns="91440" bIns="45720">
            <a:spAutoFit/>
          </a:bodyPr>
          <a:lstStyle/>
          <a:p>
            <a:pPr algn="ctr"/>
            <a:r>
              <a:rPr lang="en-US" sz="2800" b="0" cap="none" spc="0" dirty="0">
                <a:ln w="0"/>
                <a:solidFill>
                  <a:srgbClr val="003DA5"/>
                </a:solidFill>
                <a:effectLst>
                  <a:outerShdw blurRad="38100" dist="25400" dir="5400000" algn="ctr" rotWithShape="0">
                    <a:srgbClr val="6E747A">
                      <a:alpha val="43000"/>
                    </a:srgbClr>
                  </a:outerShdw>
                </a:effectLst>
              </a:rPr>
              <a:t>Evaluation</a:t>
            </a:r>
          </a:p>
        </p:txBody>
      </p:sp>
    </p:spTree>
    <p:extLst>
      <p:ext uri="{BB962C8B-B14F-4D97-AF65-F5344CB8AC3E}">
        <p14:creationId xmlns:p14="http://schemas.microsoft.com/office/powerpoint/2010/main" val="3822457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9C66EC-4446-5849-4761-1B3B3E20A2BC}"/>
              </a:ext>
            </a:extLst>
          </p:cNvPr>
          <p:cNvSpPr>
            <a:spLocks noGrp="1"/>
          </p:cNvSpPr>
          <p:nvPr>
            <p:ph type="title"/>
          </p:nvPr>
        </p:nvSpPr>
        <p:spPr/>
        <p:txBody>
          <a:bodyPr/>
          <a:lstStyle/>
          <a:p>
            <a:r>
              <a:rPr lang="en-US" b="1" dirty="0">
                <a:latin typeface="+mn-lt"/>
              </a:rPr>
              <a:t>CONTACTS &amp; EVALUATIONS</a:t>
            </a:r>
          </a:p>
        </p:txBody>
      </p:sp>
      <p:graphicFrame>
        <p:nvGraphicFramePr>
          <p:cNvPr id="10" name="Table 10">
            <a:extLst>
              <a:ext uri="{FF2B5EF4-FFF2-40B4-BE49-F238E27FC236}">
                <a16:creationId xmlns:a16="http://schemas.microsoft.com/office/drawing/2014/main" id="{97D8655C-9D45-4AAA-AB37-D8BFD00126C2}"/>
              </a:ext>
            </a:extLst>
          </p:cNvPr>
          <p:cNvGraphicFramePr>
            <a:graphicFrameLocks noGrp="1"/>
          </p:cNvGraphicFramePr>
          <p:nvPr>
            <p:ph idx="1"/>
            <p:extLst>
              <p:ext uri="{D42A27DB-BD31-4B8C-83A1-F6EECF244321}">
                <p14:modId xmlns:p14="http://schemas.microsoft.com/office/powerpoint/2010/main" val="4243106070"/>
              </p:ext>
            </p:extLst>
          </p:nvPr>
        </p:nvGraphicFramePr>
        <p:xfrm>
          <a:off x="767080" y="2362200"/>
          <a:ext cx="10059416" cy="2560320"/>
        </p:xfrm>
        <a:graphic>
          <a:graphicData uri="http://schemas.openxmlformats.org/drawingml/2006/table">
            <a:tbl>
              <a:tblPr firstRow="1" bandRow="1">
                <a:tableStyleId>{8EC20E35-A176-4012-BC5E-935CFFF8708E}</a:tableStyleId>
              </a:tblPr>
              <a:tblGrid>
                <a:gridCol w="5029708">
                  <a:extLst>
                    <a:ext uri="{9D8B030D-6E8A-4147-A177-3AD203B41FA5}">
                      <a16:colId xmlns:a16="http://schemas.microsoft.com/office/drawing/2014/main" val="3142431139"/>
                    </a:ext>
                  </a:extLst>
                </a:gridCol>
                <a:gridCol w="5029708">
                  <a:extLst>
                    <a:ext uri="{9D8B030D-6E8A-4147-A177-3AD203B41FA5}">
                      <a16:colId xmlns:a16="http://schemas.microsoft.com/office/drawing/2014/main" val="173047301"/>
                    </a:ext>
                  </a:extLst>
                </a:gridCol>
              </a:tblGrid>
              <a:tr h="370840">
                <a:tc>
                  <a:txBody>
                    <a:bodyPr/>
                    <a:lstStyle/>
                    <a:p>
                      <a:pPr algn="ctr"/>
                      <a:r>
                        <a:rPr lang="en-US" sz="2200" b="0" dirty="0"/>
                        <a:t>TOPIC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DA5"/>
                    </a:solidFill>
                  </a:tcPr>
                </a:tc>
                <a:tc>
                  <a:txBody>
                    <a:bodyPr/>
                    <a:lstStyle/>
                    <a:p>
                      <a:pPr algn="ctr"/>
                      <a:r>
                        <a:rPr lang="en-US" sz="2200" b="0" dirty="0"/>
                        <a:t>ANSWER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DA5"/>
                    </a:solidFill>
                  </a:tcPr>
                </a:tc>
                <a:extLst>
                  <a:ext uri="{0D108BD9-81ED-4DB2-BD59-A6C34878D82A}">
                    <a16:rowId xmlns:a16="http://schemas.microsoft.com/office/drawing/2014/main" val="3142938622"/>
                  </a:ext>
                </a:extLst>
              </a:tr>
              <a:tr h="370840">
                <a:tc>
                  <a:txBody>
                    <a:bodyPr/>
                    <a:lstStyle/>
                    <a:p>
                      <a:pPr algn="ctr"/>
                      <a:r>
                        <a:rPr lang="en-US" sz="2200" b="0" strike="noStrike" dirty="0"/>
                        <a:t>Contacts &amp; Evals </a:t>
                      </a:r>
                      <a:r>
                        <a:rPr lang="en-US" sz="2200" b="0" dirty="0"/>
                        <a:t>Per PSA (Per Yr)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dirty="0"/>
                        <a:t>Limit of 7 (only 3 may be contacts)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9186598"/>
                  </a:ext>
                </a:extLst>
              </a:tr>
              <a:tr h="370840">
                <a:tc>
                  <a:txBody>
                    <a:bodyPr/>
                    <a:lstStyle/>
                    <a:p>
                      <a:pPr algn="ctr"/>
                      <a:r>
                        <a:rPr lang="en-US" sz="2200" dirty="0"/>
                        <a:t>Contact on PSA gameday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t>No contact until after game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3518405"/>
                  </a:ext>
                </a:extLst>
              </a:tr>
              <a:tr h="370840">
                <a:tc>
                  <a:txBody>
                    <a:bodyPr/>
                    <a:lstStyle/>
                    <a:p>
                      <a:pPr algn="ctr"/>
                      <a:r>
                        <a:rPr lang="en-US" sz="2200" dirty="0"/>
                        <a:t>Evaluations Sept 1</a:t>
                      </a:r>
                      <a:r>
                        <a:rPr lang="en-US" sz="2200" baseline="30000" dirty="0"/>
                        <a:t>st</a:t>
                      </a:r>
                      <a:r>
                        <a:rPr lang="en-US" sz="2200" dirty="0"/>
                        <a:t>-May 31</a:t>
                      </a:r>
                      <a:r>
                        <a:rPr lang="en-US" sz="2200" baseline="30000" dirty="0"/>
                        <a:t>st</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t>Count against limit of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8090613"/>
                  </a:ext>
                </a:extLst>
              </a:tr>
              <a:tr h="370840">
                <a:tc>
                  <a:txBody>
                    <a:bodyPr/>
                    <a:lstStyle/>
                    <a:p>
                      <a:pPr algn="ctr"/>
                      <a:r>
                        <a:rPr lang="en-US" sz="2200" strike="noStrike" dirty="0"/>
                        <a:t>Evaluations June 1</a:t>
                      </a:r>
                      <a:r>
                        <a:rPr lang="en-US" sz="2200" strike="noStrike" baseline="30000" dirty="0"/>
                        <a:t>st</a:t>
                      </a:r>
                      <a:r>
                        <a:rPr lang="en-US" sz="2200" strike="noStrike" dirty="0"/>
                        <a:t>-August 31</a:t>
                      </a:r>
                      <a:r>
                        <a:rPr lang="en-US" sz="2200" strike="noStrike" baseline="30000" dirty="0"/>
                        <a:t>st</a:t>
                      </a:r>
                      <a:endParaRPr lang="en-US" sz="2200" strike="noStrik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strike="noStrike" dirty="0"/>
                        <a:t>Do not count against limit of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3009707"/>
                  </a:ext>
                </a:extLst>
              </a:tr>
              <a:tr h="370840">
                <a:tc>
                  <a:txBody>
                    <a:bodyPr/>
                    <a:lstStyle/>
                    <a:p>
                      <a:pPr algn="ctr"/>
                      <a:r>
                        <a:rPr lang="en-US" sz="2200" dirty="0"/>
                        <a:t>Contacts (anytime)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dirty="0"/>
                        <a:t>Always count against limit of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9252024"/>
                  </a:ext>
                </a:extLst>
              </a:tr>
            </a:tbl>
          </a:graphicData>
        </a:graphic>
      </p:graphicFrame>
    </p:spTree>
    <p:extLst>
      <p:ext uri="{BB962C8B-B14F-4D97-AF65-F5344CB8AC3E}">
        <p14:creationId xmlns:p14="http://schemas.microsoft.com/office/powerpoint/2010/main" val="2447622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RECRUITING ACTIVITIES</a:t>
            </a:r>
          </a:p>
        </p:txBody>
      </p:sp>
    </p:spTree>
    <p:extLst>
      <p:ext uri="{BB962C8B-B14F-4D97-AF65-F5344CB8AC3E}">
        <p14:creationId xmlns:p14="http://schemas.microsoft.com/office/powerpoint/2010/main" val="265559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964A5-B590-D1D8-2F75-17B485158F96}"/>
              </a:ext>
            </a:extLst>
          </p:cNvPr>
          <p:cNvSpPr>
            <a:spLocks noGrp="1"/>
          </p:cNvSpPr>
          <p:nvPr>
            <p:ph type="title"/>
          </p:nvPr>
        </p:nvSpPr>
        <p:spPr>
          <a:xfrm>
            <a:off x="838200" y="248830"/>
            <a:ext cx="10515600" cy="1325563"/>
          </a:xfrm>
        </p:spPr>
        <p:txBody>
          <a:bodyPr/>
          <a:lstStyle/>
          <a:p>
            <a:r>
              <a:rPr lang="en-US" b="1" dirty="0">
                <a:latin typeface="+mn-lt"/>
              </a:rPr>
              <a:t>RECRUITING ACTIVITIES</a:t>
            </a:r>
          </a:p>
        </p:txBody>
      </p:sp>
      <p:graphicFrame>
        <p:nvGraphicFramePr>
          <p:cNvPr id="5" name="Table 5">
            <a:extLst>
              <a:ext uri="{FF2B5EF4-FFF2-40B4-BE49-F238E27FC236}">
                <a16:creationId xmlns:a16="http://schemas.microsoft.com/office/drawing/2014/main" id="{A8A91D7A-F10E-4F03-68B4-A41947435147}"/>
              </a:ext>
            </a:extLst>
          </p:cNvPr>
          <p:cNvGraphicFramePr>
            <a:graphicFrameLocks noGrp="1"/>
          </p:cNvGraphicFramePr>
          <p:nvPr>
            <p:ph idx="1"/>
            <p:extLst>
              <p:ext uri="{D42A27DB-BD31-4B8C-83A1-F6EECF244321}">
                <p14:modId xmlns:p14="http://schemas.microsoft.com/office/powerpoint/2010/main" val="3608422264"/>
              </p:ext>
            </p:extLst>
          </p:nvPr>
        </p:nvGraphicFramePr>
        <p:xfrm>
          <a:off x="870284" y="1411705"/>
          <a:ext cx="8558704" cy="4763204"/>
        </p:xfrm>
        <a:graphic>
          <a:graphicData uri="http://schemas.openxmlformats.org/drawingml/2006/table">
            <a:tbl>
              <a:tblPr firstRow="1" bandRow="1">
                <a:tableStyleId>{616DA210-FB5B-4158-B5E0-FEB733F419BA}</a:tableStyleId>
              </a:tblPr>
              <a:tblGrid>
                <a:gridCol w="4516744">
                  <a:extLst>
                    <a:ext uri="{9D8B030D-6E8A-4147-A177-3AD203B41FA5}">
                      <a16:colId xmlns:a16="http://schemas.microsoft.com/office/drawing/2014/main" val="1266342714"/>
                    </a:ext>
                  </a:extLst>
                </a:gridCol>
                <a:gridCol w="4041960">
                  <a:extLst>
                    <a:ext uri="{9D8B030D-6E8A-4147-A177-3AD203B41FA5}">
                      <a16:colId xmlns:a16="http://schemas.microsoft.com/office/drawing/2014/main" val="3764278465"/>
                    </a:ext>
                  </a:extLst>
                </a:gridCol>
              </a:tblGrid>
              <a:tr h="424314">
                <a:tc>
                  <a:txBody>
                    <a:bodyPr/>
                    <a:lstStyle/>
                    <a:p>
                      <a:pPr algn="ctr"/>
                      <a:r>
                        <a:rPr lang="en-US" dirty="0">
                          <a:solidFill>
                            <a:schemeClr val="bg1"/>
                          </a:solidFill>
                        </a:rPr>
                        <a:t>ACTIVITY</a:t>
                      </a:r>
                    </a:p>
                  </a:txBody>
                  <a:tcPr>
                    <a:solidFill>
                      <a:srgbClr val="003DA5"/>
                    </a:solidFill>
                  </a:tcPr>
                </a:tc>
                <a:tc>
                  <a:txBody>
                    <a:bodyPr/>
                    <a:lstStyle/>
                    <a:p>
                      <a:pPr algn="ctr"/>
                      <a:r>
                        <a:rPr lang="en-US" dirty="0">
                          <a:solidFill>
                            <a:schemeClr val="bg1"/>
                          </a:solidFill>
                        </a:rPr>
                        <a:t>FIRST OPPORTUNITY</a:t>
                      </a:r>
                    </a:p>
                  </a:txBody>
                  <a:tcPr>
                    <a:solidFill>
                      <a:srgbClr val="003DA5"/>
                    </a:solidFill>
                  </a:tcPr>
                </a:tc>
                <a:extLst>
                  <a:ext uri="{0D108BD9-81ED-4DB2-BD59-A6C34878D82A}">
                    <a16:rowId xmlns:a16="http://schemas.microsoft.com/office/drawing/2014/main" val="411472414"/>
                  </a:ext>
                </a:extLst>
              </a:tr>
              <a:tr h="567590">
                <a:tc>
                  <a:txBody>
                    <a:bodyPr/>
                    <a:lstStyle/>
                    <a:p>
                      <a:pPr algn="ctr"/>
                      <a:r>
                        <a:rPr lang="en-US" dirty="0"/>
                        <a:t>Send recruiting materials</a:t>
                      </a:r>
                    </a:p>
                  </a:txBody>
                  <a:tcPr anchor="ctr"/>
                </a:tc>
                <a:tc>
                  <a:txBody>
                    <a:bodyPr/>
                    <a:lstStyle/>
                    <a:p>
                      <a:pPr algn="ctr"/>
                      <a:r>
                        <a:rPr lang="en-US" dirty="0"/>
                        <a:t>June 15</a:t>
                      </a:r>
                      <a:r>
                        <a:rPr lang="en-US" baseline="30000" dirty="0"/>
                        <a:t>th</a:t>
                      </a:r>
                      <a:r>
                        <a:rPr lang="en-US" dirty="0"/>
                        <a:t> – After Sophomore year</a:t>
                      </a:r>
                    </a:p>
                  </a:txBody>
                  <a:tcPr anchor="ctr"/>
                </a:tc>
                <a:extLst>
                  <a:ext uri="{0D108BD9-81ED-4DB2-BD59-A6C34878D82A}">
                    <a16:rowId xmlns:a16="http://schemas.microsoft.com/office/drawing/2014/main" val="3358548484"/>
                  </a:ext>
                </a:extLst>
              </a:tr>
              <a:tr h="567590">
                <a:tc>
                  <a:txBody>
                    <a:bodyPr/>
                    <a:lstStyle/>
                    <a:p>
                      <a:pPr algn="ctr"/>
                      <a:r>
                        <a:rPr lang="en-US" dirty="0"/>
                        <a:t>Initiate calls to PSAs</a:t>
                      </a:r>
                    </a:p>
                  </a:txBody>
                  <a:tcPr anchor="ctr"/>
                </a:tc>
                <a:tc>
                  <a:txBody>
                    <a:bodyPr/>
                    <a:lstStyle/>
                    <a:p>
                      <a:pPr algn="ctr"/>
                      <a:r>
                        <a:rPr lang="en-US" dirty="0"/>
                        <a:t>June 15</a:t>
                      </a:r>
                      <a:r>
                        <a:rPr lang="en-US" baseline="30000" dirty="0"/>
                        <a:t>th</a:t>
                      </a:r>
                      <a:r>
                        <a:rPr lang="en-US" dirty="0"/>
                        <a:t> – After Sophomore year</a:t>
                      </a:r>
                    </a:p>
                  </a:txBody>
                  <a:tcPr anchor="ctr"/>
                </a:tc>
                <a:extLst>
                  <a:ext uri="{0D108BD9-81ED-4DB2-BD59-A6C34878D82A}">
                    <a16:rowId xmlns:a16="http://schemas.microsoft.com/office/drawing/2014/main" val="3547371457"/>
                  </a:ext>
                </a:extLst>
              </a:tr>
              <a:tr h="567590">
                <a:tc>
                  <a:txBody>
                    <a:bodyPr/>
                    <a:lstStyle/>
                    <a:p>
                      <a:pPr algn="ctr"/>
                      <a:r>
                        <a:rPr lang="en-US" dirty="0"/>
                        <a:t>Accept calls from PSAs</a:t>
                      </a:r>
                    </a:p>
                  </a:txBody>
                  <a:tcPr anchor="ctr"/>
                </a:tc>
                <a:tc>
                  <a:txBody>
                    <a:bodyPr/>
                    <a:lstStyle/>
                    <a:p>
                      <a:pPr algn="ctr"/>
                      <a:r>
                        <a:rPr lang="en-US" dirty="0"/>
                        <a:t>June 15</a:t>
                      </a:r>
                      <a:r>
                        <a:rPr lang="en-US" baseline="30000" dirty="0"/>
                        <a:t>th</a:t>
                      </a:r>
                      <a:r>
                        <a:rPr lang="en-US" dirty="0"/>
                        <a:t> – After Sophomore year</a:t>
                      </a:r>
                    </a:p>
                  </a:txBody>
                  <a:tcPr anchor="ctr"/>
                </a:tc>
                <a:extLst>
                  <a:ext uri="{0D108BD9-81ED-4DB2-BD59-A6C34878D82A}">
                    <a16:rowId xmlns:a16="http://schemas.microsoft.com/office/drawing/2014/main" val="1839596197"/>
                  </a:ext>
                </a:extLst>
              </a:tr>
              <a:tr h="567590">
                <a:tc>
                  <a:txBody>
                    <a:bodyPr/>
                    <a:lstStyle/>
                    <a:p>
                      <a:pPr algn="ctr"/>
                      <a:r>
                        <a:rPr lang="en-US" dirty="0"/>
                        <a:t>Off-campus contact with a PSA or family</a:t>
                      </a:r>
                    </a:p>
                  </a:txBody>
                  <a:tcPr anchor="ctr"/>
                </a:tc>
                <a:tc>
                  <a:txBody>
                    <a:bodyPr/>
                    <a:lstStyle/>
                    <a:p>
                      <a:pPr algn="ctr"/>
                      <a:r>
                        <a:rPr lang="en-US" b="0" i="0" u="none" dirty="0"/>
                        <a:t>August</a:t>
                      </a:r>
                      <a:r>
                        <a:rPr lang="en-US" dirty="0"/>
                        <a:t> 1</a:t>
                      </a:r>
                      <a:r>
                        <a:rPr lang="en-US" baseline="30000" dirty="0"/>
                        <a:t>st</a:t>
                      </a:r>
                      <a:r>
                        <a:rPr lang="en-US" dirty="0"/>
                        <a:t> – Beginning of Junior year</a:t>
                      </a:r>
                      <a:endParaRPr lang="en-US" dirty="0">
                        <a:highlight>
                          <a:srgbClr val="FFFF00"/>
                        </a:highlight>
                      </a:endParaRPr>
                    </a:p>
                  </a:txBody>
                  <a:tcPr anchor="ctr"/>
                </a:tc>
                <a:extLst>
                  <a:ext uri="{0D108BD9-81ED-4DB2-BD59-A6C34878D82A}">
                    <a16:rowId xmlns:a16="http://schemas.microsoft.com/office/drawing/2014/main" val="2416308703"/>
                  </a:ext>
                </a:extLst>
              </a:tr>
              <a:tr h="567590">
                <a:tc>
                  <a:txBody>
                    <a:bodyPr/>
                    <a:lstStyle/>
                    <a:p>
                      <a:pPr algn="ctr"/>
                      <a:r>
                        <a:rPr lang="en-US" dirty="0"/>
                        <a:t>Campus visits (official or unofficial)</a:t>
                      </a:r>
                    </a:p>
                  </a:txBody>
                  <a:tcPr anchor="ctr"/>
                </a:tc>
                <a:tc>
                  <a:txBody>
                    <a:bodyPr/>
                    <a:lstStyle/>
                    <a:p>
                      <a:pPr algn="ctr"/>
                      <a:r>
                        <a:rPr lang="en-US" b="0" i="0" u="none" dirty="0"/>
                        <a:t>August</a:t>
                      </a:r>
                      <a:r>
                        <a:rPr lang="en-US" dirty="0"/>
                        <a:t> 1</a:t>
                      </a:r>
                      <a:r>
                        <a:rPr lang="en-US" baseline="30000" dirty="0"/>
                        <a:t>st</a:t>
                      </a:r>
                      <a:r>
                        <a:rPr lang="en-US" dirty="0"/>
                        <a:t> – Beginning of Junior year</a:t>
                      </a:r>
                      <a:endParaRPr lang="en-US" dirty="0">
                        <a:highlight>
                          <a:srgbClr val="FFFF00"/>
                        </a:highlight>
                      </a:endParaRPr>
                    </a:p>
                  </a:txBody>
                  <a:tcPr anchor="ctr"/>
                </a:tc>
                <a:extLst>
                  <a:ext uri="{0D108BD9-81ED-4DB2-BD59-A6C34878D82A}">
                    <a16:rowId xmlns:a16="http://schemas.microsoft.com/office/drawing/2014/main" val="481568702"/>
                  </a:ext>
                </a:extLst>
              </a:tr>
              <a:tr h="567590">
                <a:tc>
                  <a:txBody>
                    <a:bodyPr/>
                    <a:lstStyle/>
                    <a:p>
                      <a:pPr algn="ctr"/>
                      <a:r>
                        <a:rPr lang="en-US" dirty="0"/>
                        <a:t>Written offer of athletics aid/House benefits</a:t>
                      </a:r>
                    </a:p>
                  </a:txBody>
                  <a:tcPr anchor="ctr"/>
                </a:tc>
                <a:tc>
                  <a:txBody>
                    <a:bodyPr/>
                    <a:lstStyle/>
                    <a:p>
                      <a:pPr algn="ctr"/>
                      <a:r>
                        <a:rPr lang="en-US" dirty="0"/>
                        <a:t>August 1</a:t>
                      </a:r>
                      <a:r>
                        <a:rPr lang="en-US" baseline="30000" dirty="0"/>
                        <a:t>st</a:t>
                      </a:r>
                      <a:r>
                        <a:rPr lang="en-US" dirty="0"/>
                        <a:t> – Beginning of Senior year</a:t>
                      </a:r>
                    </a:p>
                  </a:txBody>
                  <a:tcPr anchor="ctr"/>
                </a:tc>
                <a:extLst>
                  <a:ext uri="{0D108BD9-81ED-4DB2-BD59-A6C34878D82A}">
                    <a16:rowId xmlns:a16="http://schemas.microsoft.com/office/drawing/2014/main" val="2077565907"/>
                  </a:ext>
                </a:extLst>
              </a:tr>
              <a:tr h="567590">
                <a:tc>
                  <a:txBody>
                    <a:bodyPr/>
                    <a:lstStyle/>
                    <a:p>
                      <a:pPr algn="ctr"/>
                      <a:r>
                        <a:rPr lang="en-US" dirty="0"/>
                        <a:t>“Like”/“Re-tweet” a PSA’s post</a:t>
                      </a:r>
                    </a:p>
                  </a:txBody>
                  <a:tcPr anchor="ctr"/>
                </a:tc>
                <a:tc>
                  <a:txBody>
                    <a:bodyPr/>
                    <a:lstStyle/>
                    <a:p>
                      <a:pPr algn="ctr"/>
                      <a:r>
                        <a:rPr lang="en-US" dirty="0"/>
                        <a:t>Anytime</a:t>
                      </a:r>
                    </a:p>
                  </a:txBody>
                  <a:tcPr anchor="ctr"/>
                </a:tc>
                <a:extLst>
                  <a:ext uri="{0D108BD9-81ED-4DB2-BD59-A6C34878D82A}">
                    <a16:rowId xmlns:a16="http://schemas.microsoft.com/office/drawing/2014/main" val="2584731665"/>
                  </a:ext>
                </a:extLst>
              </a:tr>
              <a:tr h="0">
                <a:tc>
                  <a:txBody>
                    <a:bodyPr/>
                    <a:lstStyle/>
                    <a:p>
                      <a:pPr algn="ctr"/>
                      <a:r>
                        <a:rPr lang="en-US" dirty="0"/>
                        <a:t>Publicly comment about PSA</a:t>
                      </a:r>
                    </a:p>
                  </a:txBody>
                  <a:tcPr anchor="ctr"/>
                </a:tc>
                <a:tc>
                  <a:txBody>
                    <a:bodyPr/>
                    <a:lstStyle/>
                    <a:p>
                      <a:pPr algn="ctr"/>
                      <a:r>
                        <a:rPr lang="en-US" dirty="0"/>
                        <a:t>NEVER as PSA</a:t>
                      </a:r>
                    </a:p>
                  </a:txBody>
                  <a:tcPr anchor="ctr"/>
                </a:tc>
                <a:extLst>
                  <a:ext uri="{0D108BD9-81ED-4DB2-BD59-A6C34878D82A}">
                    <a16:rowId xmlns:a16="http://schemas.microsoft.com/office/drawing/2014/main" val="2211018444"/>
                  </a:ext>
                </a:extLst>
              </a:tr>
            </a:tbl>
          </a:graphicData>
        </a:graphic>
      </p:graphicFrame>
      <p:pic>
        <p:nvPicPr>
          <p:cNvPr id="17" name="Graphic 16" descr="Line arrow: Slight curve outline">
            <a:extLst>
              <a:ext uri="{FF2B5EF4-FFF2-40B4-BE49-F238E27FC236}">
                <a16:creationId xmlns:a16="http://schemas.microsoft.com/office/drawing/2014/main" id="{E184B751-AD91-3E13-4F16-AE7EC9BD8E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288443">
            <a:off x="9003872" y="1872716"/>
            <a:ext cx="914400" cy="914400"/>
          </a:xfrm>
          <a:prstGeom prst="rect">
            <a:avLst/>
          </a:prstGeom>
        </p:spPr>
      </p:pic>
      <p:sp>
        <p:nvSpPr>
          <p:cNvPr id="18" name="TextBox 17">
            <a:extLst>
              <a:ext uri="{FF2B5EF4-FFF2-40B4-BE49-F238E27FC236}">
                <a16:creationId xmlns:a16="http://schemas.microsoft.com/office/drawing/2014/main" id="{7FA7EDBB-221B-65AB-B3FF-42E0BAE77415}"/>
              </a:ext>
            </a:extLst>
          </p:cNvPr>
          <p:cNvSpPr txBox="1"/>
          <p:nvPr/>
        </p:nvSpPr>
        <p:spPr>
          <a:xfrm rot="701991">
            <a:off x="9890837" y="2301372"/>
            <a:ext cx="2109536" cy="923330"/>
          </a:xfrm>
          <a:prstGeom prst="rect">
            <a:avLst/>
          </a:prstGeom>
          <a:noFill/>
        </p:spPr>
        <p:txBody>
          <a:bodyPr wrap="square" rtlCol="0">
            <a:spAutoFit/>
          </a:bodyPr>
          <a:lstStyle/>
          <a:p>
            <a:r>
              <a:rPr lang="en-US" dirty="0">
                <a:latin typeface="Dreaming Outloud Pro" panose="020B0604020202020204" pitchFamily="66" charset="0"/>
                <a:cs typeface="Dreaming Outloud Pro" panose="020B0604020202020204" pitchFamily="66" charset="0"/>
              </a:rPr>
              <a:t>Includes direct messaging on social media platforms</a:t>
            </a:r>
          </a:p>
        </p:txBody>
      </p:sp>
    </p:spTree>
    <p:extLst>
      <p:ext uri="{BB962C8B-B14F-4D97-AF65-F5344CB8AC3E}">
        <p14:creationId xmlns:p14="http://schemas.microsoft.com/office/powerpoint/2010/main" val="1865694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CAMPUS VISITS</a:t>
            </a:r>
          </a:p>
        </p:txBody>
      </p:sp>
    </p:spTree>
    <p:extLst>
      <p:ext uri="{BB962C8B-B14F-4D97-AF65-F5344CB8AC3E}">
        <p14:creationId xmlns:p14="http://schemas.microsoft.com/office/powerpoint/2010/main" val="3653410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09126-C2D3-5641-122B-EE226A8307AE}"/>
              </a:ext>
            </a:extLst>
          </p:cNvPr>
          <p:cNvSpPr>
            <a:spLocks noGrp="1"/>
          </p:cNvSpPr>
          <p:nvPr>
            <p:ph type="title"/>
          </p:nvPr>
        </p:nvSpPr>
        <p:spPr>
          <a:xfrm>
            <a:off x="337456" y="808956"/>
            <a:ext cx="10515600" cy="818918"/>
          </a:xfrm>
        </p:spPr>
        <p:txBody>
          <a:bodyPr>
            <a:normAutofit fontScale="90000"/>
          </a:bodyPr>
          <a:lstStyle/>
          <a:p>
            <a:r>
              <a:rPr lang="en-US" b="1" dirty="0">
                <a:latin typeface="+mn-lt"/>
              </a:rPr>
              <a:t>OFFICIAL VISITS</a:t>
            </a:r>
            <a:br>
              <a:rPr lang="en-US" dirty="0"/>
            </a:br>
            <a:endParaRPr lang="en-US" sz="2800" i="1" dirty="0"/>
          </a:p>
        </p:txBody>
      </p:sp>
      <p:sp>
        <p:nvSpPr>
          <p:cNvPr id="3" name="Content Placeholder 2">
            <a:extLst>
              <a:ext uri="{FF2B5EF4-FFF2-40B4-BE49-F238E27FC236}">
                <a16:creationId xmlns:a16="http://schemas.microsoft.com/office/drawing/2014/main" id="{3269FE39-01E4-995D-5A2C-E957A112D0EA}"/>
              </a:ext>
            </a:extLst>
          </p:cNvPr>
          <p:cNvSpPr>
            <a:spLocks noGrp="1"/>
          </p:cNvSpPr>
          <p:nvPr>
            <p:ph sz="half" idx="1"/>
          </p:nvPr>
        </p:nvSpPr>
        <p:spPr/>
        <p:txBody>
          <a:bodyPr>
            <a:normAutofit/>
          </a:bodyPr>
          <a:lstStyle/>
          <a:p>
            <a:pPr marL="0" indent="0" algn="ctr">
              <a:buNone/>
            </a:pPr>
            <a:endParaRPr lang="en-US" sz="2800" dirty="0">
              <a:ln w="0"/>
              <a:solidFill>
                <a:schemeClr val="accent1"/>
              </a:solidFill>
              <a:effectLst>
                <a:outerShdw blurRad="38100" dist="25400" dir="5400000" algn="ctr" rotWithShape="0">
                  <a:srgbClr val="6E747A">
                    <a:alpha val="43000"/>
                  </a:srgbClr>
                </a:outerShdw>
              </a:effectLst>
            </a:endParaRPr>
          </a:p>
          <a:p>
            <a:pPr marL="0" indent="0" algn="ctr">
              <a:buNone/>
            </a:pPr>
            <a:endParaRPr lang="en-US" dirty="0"/>
          </a:p>
        </p:txBody>
      </p:sp>
      <p:graphicFrame>
        <p:nvGraphicFramePr>
          <p:cNvPr id="5" name="Table 5">
            <a:extLst>
              <a:ext uri="{FF2B5EF4-FFF2-40B4-BE49-F238E27FC236}">
                <a16:creationId xmlns:a16="http://schemas.microsoft.com/office/drawing/2014/main" id="{6693BE7D-7DBD-33FB-6B7C-786775AE9E5A}"/>
              </a:ext>
            </a:extLst>
          </p:cNvPr>
          <p:cNvGraphicFramePr>
            <a:graphicFrameLocks noGrp="1"/>
          </p:cNvGraphicFramePr>
          <p:nvPr>
            <p:ph sz="half" idx="2"/>
            <p:extLst>
              <p:ext uri="{D42A27DB-BD31-4B8C-83A1-F6EECF244321}">
                <p14:modId xmlns:p14="http://schemas.microsoft.com/office/powerpoint/2010/main" val="212720659"/>
              </p:ext>
            </p:extLst>
          </p:nvPr>
        </p:nvGraphicFramePr>
        <p:xfrm>
          <a:off x="337456" y="1660108"/>
          <a:ext cx="10220816" cy="4682371"/>
        </p:xfrm>
        <a:graphic>
          <a:graphicData uri="http://schemas.openxmlformats.org/drawingml/2006/table">
            <a:tbl>
              <a:tblPr firstRow="1" bandRow="1">
                <a:tableStyleId>{793D81CF-94F2-401A-BA57-92F5A7B2D0C5}</a:tableStyleId>
              </a:tblPr>
              <a:tblGrid>
                <a:gridCol w="4478384">
                  <a:extLst>
                    <a:ext uri="{9D8B030D-6E8A-4147-A177-3AD203B41FA5}">
                      <a16:colId xmlns:a16="http://schemas.microsoft.com/office/drawing/2014/main" val="1582737953"/>
                    </a:ext>
                  </a:extLst>
                </a:gridCol>
                <a:gridCol w="5742432">
                  <a:extLst>
                    <a:ext uri="{9D8B030D-6E8A-4147-A177-3AD203B41FA5}">
                      <a16:colId xmlns:a16="http://schemas.microsoft.com/office/drawing/2014/main" val="286129912"/>
                    </a:ext>
                  </a:extLst>
                </a:gridCol>
              </a:tblGrid>
              <a:tr h="362397">
                <a:tc>
                  <a:txBody>
                    <a:bodyPr/>
                    <a:lstStyle/>
                    <a:p>
                      <a:r>
                        <a:rPr lang="en-US" dirty="0"/>
                        <a:t>Question</a:t>
                      </a:r>
                    </a:p>
                  </a:txBody>
                  <a:tcPr anchor="ctr" anchorCtr="1">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Answer</a:t>
                      </a:r>
                    </a:p>
                  </a:txBody>
                  <a:tcPr anchor="ctr" anchorCtr="1">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3148475"/>
                  </a:ext>
                </a:extLst>
              </a:tr>
              <a:tr h="561334">
                <a:tc>
                  <a:txBody>
                    <a:bodyPr/>
                    <a:lstStyle/>
                    <a:p>
                      <a:pPr lvl="0" algn="ctr"/>
                      <a:r>
                        <a:rPr lang="en-US" sz="1600" b="1" u="sng" dirty="0"/>
                        <a:t>What </a:t>
                      </a:r>
                      <a:r>
                        <a:rPr lang="en-US" sz="1600" dirty="0"/>
                        <a:t>can BYU provide during OV?</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Meals, lodging, entertainment, tickets to home BYU games </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229456"/>
                  </a:ext>
                </a:extLst>
              </a:tr>
              <a:tr h="529971">
                <a:tc>
                  <a:txBody>
                    <a:bodyPr/>
                    <a:lstStyle/>
                    <a:p>
                      <a:pPr lvl="0" algn="ctr"/>
                      <a:r>
                        <a:rPr lang="en-US" sz="1600" b="1" i="0" u="sng" dirty="0"/>
                        <a:t>Who</a:t>
                      </a:r>
                      <a:r>
                        <a:rPr lang="en-US" sz="1600" b="0" i="1" u="none" dirty="0"/>
                        <a:t> </a:t>
                      </a:r>
                      <a:r>
                        <a:rPr lang="en-US" sz="1600" b="0" i="0" u="none" dirty="0"/>
                        <a:t>can</a:t>
                      </a:r>
                      <a:r>
                        <a:rPr lang="en-US" sz="1600" dirty="0"/>
                        <a:t> BYU provide the above items to?</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PSA &amp; up to 4 family members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285248"/>
                  </a:ext>
                </a:extLst>
              </a:tr>
              <a:tr h="529971">
                <a:tc>
                  <a:txBody>
                    <a:bodyPr/>
                    <a:lstStyle/>
                    <a:p>
                      <a:pPr lvl="0" algn="ctr"/>
                      <a:r>
                        <a:rPr lang="en-US" sz="1600" b="1" u="sng" dirty="0"/>
                        <a:t>How</a:t>
                      </a:r>
                      <a:r>
                        <a:rPr lang="en-US" sz="1600" b="0" u="none" dirty="0"/>
                        <a:t> much can BYU spend on each person?</a:t>
                      </a:r>
                      <a:endParaRPr lang="en-US" sz="1600" b="1" u="sng"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$60 (excluding meals and admissions to home games)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0449106"/>
                  </a:ext>
                </a:extLst>
              </a:tr>
              <a:tr h="495190">
                <a:tc>
                  <a:txBody>
                    <a:bodyPr/>
                    <a:lstStyle/>
                    <a:p>
                      <a:pPr lvl="0" algn="ctr"/>
                      <a:r>
                        <a:rPr lang="en-US" sz="1600" b="1" u="sng" dirty="0"/>
                        <a:t>Where</a:t>
                      </a:r>
                      <a:r>
                        <a:rPr lang="en-US" sz="1600" b="0" u="none" dirty="0"/>
                        <a:t> can BYU coaches meet with PSA during OV?</a:t>
                      </a:r>
                      <a:endParaRPr lang="en-US" sz="1600" b="1" i="1" u="sng"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Within 30 miles of campus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154892"/>
                  </a:ext>
                </a:extLst>
              </a:tr>
              <a:tr h="602991">
                <a:tc>
                  <a:txBody>
                    <a:bodyPr/>
                    <a:lstStyle/>
                    <a:p>
                      <a:pPr lvl="0" algn="ctr"/>
                      <a:r>
                        <a:rPr lang="en-US" sz="1600" b="1" u="sng" dirty="0"/>
                        <a:t>How</a:t>
                      </a:r>
                      <a:r>
                        <a:rPr lang="en-US" sz="1600" b="0" u="none" dirty="0"/>
                        <a:t> long can OV last?</a:t>
                      </a:r>
                      <a:endParaRPr lang="en-US" sz="1600" b="1" i="1" u="sng"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BYU may provide 2 nights of lodging</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440434"/>
                  </a:ext>
                </a:extLst>
              </a:tr>
              <a:tr h="604786">
                <a:tc>
                  <a:txBody>
                    <a:bodyPr/>
                    <a:lstStyle/>
                    <a:p>
                      <a:pPr lvl="0" algn="ctr"/>
                      <a:r>
                        <a:rPr lang="en-US" sz="1600" b="1" u="sng" dirty="0"/>
                        <a:t>How</a:t>
                      </a:r>
                      <a:r>
                        <a:rPr lang="en-US" sz="1600" b="0" u="none" dirty="0"/>
                        <a:t> many OVs?</a:t>
                      </a:r>
                      <a:endParaRPr lang="en-US" sz="1600" b="1" i="1" u="sng"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r>
                        <a:rPr lang="en-US" sz="1600" dirty="0"/>
                        <a:t>PSA: 1 per school before Oct 15</a:t>
                      </a:r>
                      <a:r>
                        <a:rPr lang="en-US" sz="1600" baseline="30000" dirty="0"/>
                        <a:t>th</a:t>
                      </a:r>
                      <a:r>
                        <a:rPr lang="en-US" sz="1600" dirty="0"/>
                        <a:t> after HS graduation; 1 additional visit per school no earlier than Oct 15</a:t>
                      </a:r>
                      <a:r>
                        <a:rPr lang="en-US" sz="1600" baseline="30000" dirty="0"/>
                        <a:t>th</a:t>
                      </a:r>
                      <a:r>
                        <a:rPr lang="en-US" sz="1600" dirty="0"/>
                        <a:t> after HS graduation </a:t>
                      </a:r>
                    </a:p>
                    <a:p>
                      <a:pPr lvl="0" algn="l"/>
                      <a:r>
                        <a:rPr lang="en-US" sz="1600" i="1" dirty="0"/>
                        <a:t>(</a:t>
                      </a:r>
                      <a:r>
                        <a:rPr lang="en-US" sz="1600" b="1" i="1" dirty="0"/>
                        <a:t>note</a:t>
                      </a:r>
                      <a:r>
                        <a:rPr lang="en-US" sz="1600" i="1" dirty="0"/>
                        <a:t>: may also provide 1 additional visit after new head coach)</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2246998"/>
                  </a:ext>
                </a:extLst>
              </a:tr>
              <a:tr h="774194">
                <a:tc>
                  <a:txBody>
                    <a:bodyPr/>
                    <a:lstStyle/>
                    <a:p>
                      <a:pPr lvl="0" algn="ctr"/>
                      <a:r>
                        <a:rPr lang="en-US" sz="1600" b="1" i="0" u="sng" dirty="0"/>
                        <a:t>What</a:t>
                      </a:r>
                      <a:r>
                        <a:rPr lang="en-US" sz="1600" b="0" i="0" u="none" dirty="0"/>
                        <a:t> about transportation costs for PSA?</a:t>
                      </a:r>
                      <a:endParaRPr lang="en-US" sz="1600" b="1" i="0" u="sng"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r>
                        <a:rPr lang="en-US" sz="1600" dirty="0"/>
                        <a:t>BYU may cover the cost for PSA and 2 family members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8847180"/>
                  </a:ext>
                </a:extLst>
              </a:tr>
            </a:tbl>
          </a:graphicData>
        </a:graphic>
      </p:graphicFrame>
    </p:spTree>
    <p:extLst>
      <p:ext uri="{BB962C8B-B14F-4D97-AF65-F5344CB8AC3E}">
        <p14:creationId xmlns:p14="http://schemas.microsoft.com/office/powerpoint/2010/main" val="1133550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1A804-1F55-E532-5BB5-8CC7D8E3D9D7}"/>
              </a:ext>
            </a:extLst>
          </p:cNvPr>
          <p:cNvSpPr>
            <a:spLocks noGrp="1"/>
          </p:cNvSpPr>
          <p:nvPr>
            <p:ph type="title"/>
          </p:nvPr>
        </p:nvSpPr>
        <p:spPr/>
        <p:txBody>
          <a:bodyPr/>
          <a:lstStyle/>
          <a:p>
            <a:r>
              <a:rPr lang="en-US" b="1" dirty="0">
                <a:latin typeface="+mn-lt"/>
              </a:rPr>
              <a:t>OFFICIAL VISITS (cont.)</a:t>
            </a:r>
          </a:p>
        </p:txBody>
      </p:sp>
      <p:sp>
        <p:nvSpPr>
          <p:cNvPr id="3" name="Content Placeholder 2">
            <a:extLst>
              <a:ext uri="{FF2B5EF4-FFF2-40B4-BE49-F238E27FC236}">
                <a16:creationId xmlns:a16="http://schemas.microsoft.com/office/drawing/2014/main" id="{270DD692-AE70-696E-2049-189EC25EB2B8}"/>
              </a:ext>
            </a:extLst>
          </p:cNvPr>
          <p:cNvSpPr>
            <a:spLocks noGrp="1"/>
          </p:cNvSpPr>
          <p:nvPr>
            <p:ph idx="1"/>
          </p:nvPr>
        </p:nvSpPr>
        <p:spPr>
          <a:xfrm>
            <a:off x="838200" y="2340428"/>
            <a:ext cx="10515600" cy="2634343"/>
          </a:xfrm>
        </p:spPr>
        <p:txBody>
          <a:bodyPr>
            <a:normAutofit lnSpcReduction="10000"/>
          </a:bodyPr>
          <a:lstStyle/>
          <a:p>
            <a:r>
              <a:rPr lang="en-US" sz="3400" dirty="0"/>
              <a:t>Give PSAs souvenirs, swag, or any tangible item</a:t>
            </a:r>
          </a:p>
          <a:p>
            <a:r>
              <a:rPr lang="en-US" sz="3400" dirty="0"/>
              <a:t>Publicize a PSA’s campus visit</a:t>
            </a:r>
          </a:p>
          <a:p>
            <a:r>
              <a:rPr lang="en-US" sz="3400" dirty="0"/>
              <a:t>Engage in “gameday simulations”</a:t>
            </a:r>
          </a:p>
          <a:p>
            <a:r>
              <a:rPr lang="en-US" sz="3400" dirty="0"/>
              <a:t>Have PSAs participate in practices and competitions or remain on field during competitions</a:t>
            </a:r>
          </a:p>
          <a:p>
            <a:pPr marL="0" indent="0">
              <a:buNone/>
            </a:pPr>
            <a:endParaRPr lang="en-US" dirty="0"/>
          </a:p>
        </p:txBody>
      </p:sp>
      <p:sp>
        <p:nvSpPr>
          <p:cNvPr id="6" name="Rectangle 5">
            <a:extLst>
              <a:ext uri="{FF2B5EF4-FFF2-40B4-BE49-F238E27FC236}">
                <a16:creationId xmlns:a16="http://schemas.microsoft.com/office/drawing/2014/main" id="{0B935FF5-1CF3-EA87-A2CA-40BCE2C98BF2}"/>
              </a:ext>
            </a:extLst>
          </p:cNvPr>
          <p:cNvSpPr/>
          <p:nvPr/>
        </p:nvSpPr>
        <p:spPr>
          <a:xfrm>
            <a:off x="838200" y="1600433"/>
            <a:ext cx="8055429" cy="646331"/>
          </a:xfrm>
          <a:prstGeom prst="rect">
            <a:avLst/>
          </a:prstGeom>
          <a:noFill/>
        </p:spPr>
        <p:txBody>
          <a:bodyPr wrap="square" lIns="91440" tIns="45720" rIns="91440" bIns="45720">
            <a:spAutoFit/>
          </a:bodyPr>
          <a:lstStyle/>
          <a:p>
            <a:r>
              <a:rPr lang="en-US" sz="3600" b="0" cap="none" spc="0" dirty="0">
                <a:ln w="0"/>
                <a:solidFill>
                  <a:srgbClr val="003DA5"/>
                </a:solidFill>
                <a:effectLst>
                  <a:outerShdw blurRad="38100" dist="25400" dir="5400000" algn="ctr" rotWithShape="0">
                    <a:srgbClr val="6E747A">
                      <a:alpha val="43000"/>
                    </a:srgbClr>
                  </a:outerShdw>
                </a:effectLst>
              </a:rPr>
              <a:t>What BYU can’t do during campus visits…</a:t>
            </a:r>
          </a:p>
        </p:txBody>
      </p:sp>
    </p:spTree>
    <p:extLst>
      <p:ext uri="{BB962C8B-B14F-4D97-AF65-F5344CB8AC3E}">
        <p14:creationId xmlns:p14="http://schemas.microsoft.com/office/powerpoint/2010/main" val="3453486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2D25-64B7-0B46-A3C6-B630C1AB9DE3}"/>
              </a:ext>
            </a:extLst>
          </p:cNvPr>
          <p:cNvSpPr>
            <a:spLocks noGrp="1"/>
          </p:cNvSpPr>
          <p:nvPr>
            <p:ph type="title"/>
          </p:nvPr>
        </p:nvSpPr>
        <p:spPr>
          <a:xfrm>
            <a:off x="435428" y="419556"/>
            <a:ext cx="10515600" cy="1325563"/>
          </a:xfrm>
        </p:spPr>
        <p:txBody>
          <a:bodyPr/>
          <a:lstStyle/>
          <a:p>
            <a:r>
              <a:rPr lang="en-US" b="1" dirty="0">
                <a:latin typeface="+mn-lt"/>
              </a:rPr>
              <a:t>UNOFFICIAL VISITS</a:t>
            </a:r>
          </a:p>
        </p:txBody>
      </p:sp>
      <p:sp>
        <p:nvSpPr>
          <p:cNvPr id="3" name="Content Placeholder 2">
            <a:extLst>
              <a:ext uri="{FF2B5EF4-FFF2-40B4-BE49-F238E27FC236}">
                <a16:creationId xmlns:a16="http://schemas.microsoft.com/office/drawing/2014/main" id="{455D0BF7-1C26-B3C2-25DB-6A0824046465}"/>
              </a:ext>
            </a:extLst>
          </p:cNvPr>
          <p:cNvSpPr>
            <a:spLocks noGrp="1"/>
          </p:cNvSpPr>
          <p:nvPr>
            <p:ph idx="1"/>
          </p:nvPr>
        </p:nvSpPr>
        <p:spPr>
          <a:xfrm>
            <a:off x="435428" y="1836511"/>
            <a:ext cx="10515600" cy="4351338"/>
          </a:xfrm>
        </p:spPr>
        <p:txBody>
          <a:bodyPr>
            <a:normAutofit lnSpcReduction="10000"/>
          </a:bodyPr>
          <a:lstStyle/>
          <a:p>
            <a:r>
              <a:rPr lang="en-US" sz="3500" dirty="0"/>
              <a:t>BYU cannot host an unofficial visit prior to August 1</a:t>
            </a:r>
            <a:r>
              <a:rPr lang="en-US" sz="3500" baseline="30000" dirty="0"/>
              <a:t>st</a:t>
            </a:r>
            <a:r>
              <a:rPr lang="en-US" sz="3500" dirty="0"/>
              <a:t> at the beginning of the PSAs junior year. </a:t>
            </a:r>
          </a:p>
          <a:p>
            <a:r>
              <a:rPr lang="en-US" sz="3500" dirty="0"/>
              <a:t>There are no limits on the number of unofficial visits a PSA may complete at BYU (age and recruiting period rules apply). </a:t>
            </a:r>
          </a:p>
          <a:p>
            <a:r>
              <a:rPr lang="en-US" sz="3500" dirty="0"/>
              <a:t>BYU may only provide 3 tickets to a BYU home game (5 if PSA is from a “non-traditional” family).</a:t>
            </a:r>
          </a:p>
          <a:p>
            <a:r>
              <a:rPr lang="en-US" sz="3500" dirty="0"/>
              <a:t>ALL other expenses (parking, lodging, travel, etc.) are the responsibility of the PSA. </a:t>
            </a:r>
          </a:p>
          <a:p>
            <a:pPr marL="0" indent="0">
              <a:buNone/>
            </a:pPr>
            <a:endParaRPr lang="en-US" dirty="0"/>
          </a:p>
        </p:txBody>
      </p:sp>
    </p:spTree>
    <p:extLst>
      <p:ext uri="{BB962C8B-B14F-4D97-AF65-F5344CB8AC3E}">
        <p14:creationId xmlns:p14="http://schemas.microsoft.com/office/powerpoint/2010/main" val="2490411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RECRUITING 4-4 TRANSFERS</a:t>
            </a:r>
          </a:p>
        </p:txBody>
      </p:sp>
    </p:spTree>
    <p:extLst>
      <p:ext uri="{BB962C8B-B14F-4D97-AF65-F5344CB8AC3E}">
        <p14:creationId xmlns:p14="http://schemas.microsoft.com/office/powerpoint/2010/main" val="3363341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CE29-C209-43ED-46ED-B01D016F0E91}"/>
              </a:ext>
            </a:extLst>
          </p:cNvPr>
          <p:cNvSpPr>
            <a:spLocks noGrp="1"/>
          </p:cNvSpPr>
          <p:nvPr>
            <p:ph type="title"/>
          </p:nvPr>
        </p:nvSpPr>
        <p:spPr>
          <a:xfrm>
            <a:off x="468085" y="556418"/>
            <a:ext cx="10515600" cy="1325563"/>
          </a:xfrm>
        </p:spPr>
        <p:txBody>
          <a:bodyPr/>
          <a:lstStyle/>
          <a:p>
            <a:r>
              <a:rPr lang="en-US" b="1" dirty="0">
                <a:latin typeface="+mn-lt"/>
              </a:rPr>
              <a:t>RECRUITING 4-4 TRANSFERS</a:t>
            </a:r>
          </a:p>
        </p:txBody>
      </p:sp>
      <p:sp>
        <p:nvSpPr>
          <p:cNvPr id="3" name="Content Placeholder 2">
            <a:extLst>
              <a:ext uri="{FF2B5EF4-FFF2-40B4-BE49-F238E27FC236}">
                <a16:creationId xmlns:a16="http://schemas.microsoft.com/office/drawing/2014/main" id="{A143EEE7-35E0-E457-314F-21CFE4EB2E33}"/>
              </a:ext>
            </a:extLst>
          </p:cNvPr>
          <p:cNvSpPr>
            <a:spLocks noGrp="1"/>
          </p:cNvSpPr>
          <p:nvPr>
            <p:ph idx="1"/>
          </p:nvPr>
        </p:nvSpPr>
        <p:spPr>
          <a:xfrm>
            <a:off x="468085" y="2010682"/>
            <a:ext cx="10003971" cy="4290900"/>
          </a:xfrm>
        </p:spPr>
        <p:txBody>
          <a:bodyPr>
            <a:noAutofit/>
          </a:bodyPr>
          <a:lstStyle/>
          <a:p>
            <a:pPr marL="0" indent="0">
              <a:buNone/>
            </a:pPr>
            <a:r>
              <a:rPr lang="en-US" sz="4000" dirty="0"/>
              <a:t>No communication with a 4-4 transfer or with any individual associated with him (e.g., family, coach, advisor, etc.) is permitted until:</a:t>
            </a:r>
          </a:p>
          <a:p>
            <a:r>
              <a:rPr lang="en-US" sz="4000" b="1" dirty="0"/>
              <a:t>DI/DII</a:t>
            </a:r>
            <a:r>
              <a:rPr lang="en-US" sz="4000" dirty="0"/>
              <a:t>: SA is in the transfer portal</a:t>
            </a:r>
          </a:p>
          <a:p>
            <a:r>
              <a:rPr lang="en-US" sz="4000" b="1" dirty="0"/>
              <a:t>DIII/NAIA</a:t>
            </a:r>
            <a:r>
              <a:rPr lang="en-US" sz="4000" dirty="0"/>
              <a:t>: Compliance communicates with the school and obtains permission to contact </a:t>
            </a:r>
          </a:p>
        </p:txBody>
      </p:sp>
    </p:spTree>
    <p:extLst>
      <p:ext uri="{BB962C8B-B14F-4D97-AF65-F5344CB8AC3E}">
        <p14:creationId xmlns:p14="http://schemas.microsoft.com/office/powerpoint/2010/main" val="2753587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FINANCIAL AID</a:t>
            </a:r>
          </a:p>
        </p:txBody>
      </p:sp>
    </p:spTree>
    <p:extLst>
      <p:ext uri="{BB962C8B-B14F-4D97-AF65-F5344CB8AC3E}">
        <p14:creationId xmlns:p14="http://schemas.microsoft.com/office/powerpoint/2010/main" val="422832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FA5AE-DBE1-05FC-A533-FA9B00C4BE7B}"/>
              </a:ext>
            </a:extLst>
          </p:cNvPr>
          <p:cNvSpPr>
            <a:spLocks noGrp="1"/>
          </p:cNvSpPr>
          <p:nvPr>
            <p:ph type="title"/>
          </p:nvPr>
        </p:nvSpPr>
        <p:spPr>
          <a:xfrm>
            <a:off x="348342" y="129947"/>
            <a:ext cx="10515600" cy="1325563"/>
          </a:xfrm>
        </p:spPr>
        <p:txBody>
          <a:bodyPr/>
          <a:lstStyle/>
          <a:p>
            <a:r>
              <a:rPr lang="en-US" b="1" dirty="0">
                <a:latin typeface="+mn-lt"/>
              </a:rPr>
              <a:t>FINANCIAL AID (GENERAL)</a:t>
            </a:r>
          </a:p>
        </p:txBody>
      </p:sp>
      <p:sp>
        <p:nvSpPr>
          <p:cNvPr id="3" name="Content Placeholder 2">
            <a:extLst>
              <a:ext uri="{FF2B5EF4-FFF2-40B4-BE49-F238E27FC236}">
                <a16:creationId xmlns:a16="http://schemas.microsoft.com/office/drawing/2014/main" id="{4031771F-661B-4283-3828-773D308D5584}"/>
              </a:ext>
            </a:extLst>
          </p:cNvPr>
          <p:cNvSpPr>
            <a:spLocks noGrp="1"/>
          </p:cNvSpPr>
          <p:nvPr>
            <p:ph idx="1"/>
          </p:nvPr>
        </p:nvSpPr>
        <p:spPr>
          <a:xfrm>
            <a:off x="348342" y="1368424"/>
            <a:ext cx="10515600" cy="5105528"/>
          </a:xfrm>
        </p:spPr>
        <p:txBody>
          <a:bodyPr>
            <a:noAutofit/>
          </a:bodyPr>
          <a:lstStyle/>
          <a:p>
            <a:pPr marL="0" indent="0">
              <a:buNone/>
            </a:pPr>
            <a:r>
              <a:rPr lang="en-US" sz="3000" dirty="0"/>
              <a:t>If aid is provided in year one, BYU must provide the SA with a “multi-year agreement.”</a:t>
            </a:r>
          </a:p>
          <a:p>
            <a:r>
              <a:rPr lang="en-US" sz="3000" dirty="0"/>
              <a:t>It is </a:t>
            </a:r>
            <a:r>
              <a:rPr lang="en-US" sz="3000" b="1" i="1" u="sng" dirty="0"/>
              <a:t>not</a:t>
            </a:r>
            <a:r>
              <a:rPr lang="en-US" sz="3000" dirty="0"/>
              <a:t> required to provide aid every year </a:t>
            </a:r>
          </a:p>
          <a:p>
            <a:r>
              <a:rPr lang="en-US" sz="3000" dirty="0"/>
              <a:t>Aid may only be canceled/reduced for years it was promised if the SA:</a:t>
            </a:r>
          </a:p>
          <a:p>
            <a:pPr lvl="1"/>
            <a:r>
              <a:rPr lang="en-US" sz="3000" dirty="0"/>
              <a:t>Is rendered ineligible</a:t>
            </a:r>
          </a:p>
          <a:p>
            <a:pPr lvl="1"/>
            <a:r>
              <a:rPr lang="en-US" sz="3000" dirty="0"/>
              <a:t>Engages in serious misconduct </a:t>
            </a:r>
          </a:p>
          <a:p>
            <a:pPr lvl="1"/>
            <a:r>
              <a:rPr lang="en-US" sz="3000" dirty="0"/>
              <a:t>Withdraws from school</a:t>
            </a:r>
          </a:p>
          <a:p>
            <a:pPr lvl="1"/>
            <a:r>
              <a:rPr lang="en-US" sz="3000" dirty="0"/>
              <a:t>Quits the team voluntarily </a:t>
            </a:r>
          </a:p>
          <a:p>
            <a:pPr lvl="1"/>
            <a:r>
              <a:rPr lang="en-US" sz="3000" dirty="0"/>
              <a:t>Enters the portal (must wait until end of term to cancel aid) </a:t>
            </a:r>
          </a:p>
        </p:txBody>
      </p:sp>
    </p:spTree>
    <p:extLst>
      <p:ext uri="{BB962C8B-B14F-4D97-AF65-F5344CB8AC3E}">
        <p14:creationId xmlns:p14="http://schemas.microsoft.com/office/powerpoint/2010/main" val="4106114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CAMPS/CLINICS</a:t>
            </a:r>
          </a:p>
        </p:txBody>
      </p:sp>
    </p:spTree>
    <p:extLst>
      <p:ext uri="{BB962C8B-B14F-4D97-AF65-F5344CB8AC3E}">
        <p14:creationId xmlns:p14="http://schemas.microsoft.com/office/powerpoint/2010/main" val="2321595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4C248-81CA-579E-8048-BFD505560071}"/>
              </a:ext>
            </a:extLst>
          </p:cNvPr>
          <p:cNvSpPr>
            <a:spLocks noGrp="1"/>
          </p:cNvSpPr>
          <p:nvPr>
            <p:ph type="title"/>
          </p:nvPr>
        </p:nvSpPr>
        <p:spPr>
          <a:xfrm>
            <a:off x="373380" y="806887"/>
            <a:ext cx="10515600" cy="1325563"/>
          </a:xfrm>
        </p:spPr>
        <p:txBody>
          <a:bodyPr/>
          <a:lstStyle/>
          <a:p>
            <a:r>
              <a:rPr lang="en-US" b="1" dirty="0">
                <a:latin typeface="+mn-lt"/>
              </a:rPr>
              <a:t>CAMPS &amp; CLINICS</a:t>
            </a:r>
          </a:p>
        </p:txBody>
      </p:sp>
      <p:graphicFrame>
        <p:nvGraphicFramePr>
          <p:cNvPr id="4" name="Table 4">
            <a:extLst>
              <a:ext uri="{FF2B5EF4-FFF2-40B4-BE49-F238E27FC236}">
                <a16:creationId xmlns:a16="http://schemas.microsoft.com/office/drawing/2014/main" id="{CEBB340D-5CB1-1246-A54E-A221DBB9E1DF}"/>
              </a:ext>
            </a:extLst>
          </p:cNvPr>
          <p:cNvGraphicFramePr>
            <a:graphicFrameLocks noGrp="1"/>
          </p:cNvGraphicFramePr>
          <p:nvPr>
            <p:ph idx="1"/>
            <p:extLst>
              <p:ext uri="{D42A27DB-BD31-4B8C-83A1-F6EECF244321}">
                <p14:modId xmlns:p14="http://schemas.microsoft.com/office/powerpoint/2010/main" val="2685555448"/>
              </p:ext>
            </p:extLst>
          </p:nvPr>
        </p:nvGraphicFramePr>
        <p:xfrm>
          <a:off x="373380" y="2132450"/>
          <a:ext cx="10782300" cy="3611880"/>
        </p:xfrm>
        <a:graphic>
          <a:graphicData uri="http://schemas.openxmlformats.org/drawingml/2006/table">
            <a:tbl>
              <a:tblPr firstRow="1" bandRow="1">
                <a:tableStyleId>{793D81CF-94F2-401A-BA57-92F5A7B2D0C5}</a:tableStyleId>
              </a:tblPr>
              <a:tblGrid>
                <a:gridCol w="5275580">
                  <a:extLst>
                    <a:ext uri="{9D8B030D-6E8A-4147-A177-3AD203B41FA5}">
                      <a16:colId xmlns:a16="http://schemas.microsoft.com/office/drawing/2014/main" val="3389857053"/>
                    </a:ext>
                  </a:extLst>
                </a:gridCol>
                <a:gridCol w="5506720">
                  <a:extLst>
                    <a:ext uri="{9D8B030D-6E8A-4147-A177-3AD203B41FA5}">
                      <a16:colId xmlns:a16="http://schemas.microsoft.com/office/drawing/2014/main" val="1087930453"/>
                    </a:ext>
                  </a:extLst>
                </a:gridCol>
              </a:tblGrid>
              <a:tr h="370840">
                <a:tc>
                  <a:txBody>
                    <a:bodyPr/>
                    <a:lstStyle/>
                    <a:p>
                      <a:pPr algn="ctr"/>
                      <a:r>
                        <a:rPr lang="en-US" sz="2100" b="0" dirty="0"/>
                        <a:t>TOPIC</a:t>
                      </a:r>
                    </a:p>
                  </a:txBody>
                  <a:tcPr anchor="ctr" anchorCtr="1">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b="0" dirty="0"/>
                        <a:t>ANSWER</a:t>
                      </a:r>
                    </a:p>
                  </a:txBody>
                  <a:tcPr anchor="ctr" anchorCtr="1">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3719704"/>
                  </a:ext>
                </a:extLst>
              </a:tr>
              <a:tr h="370840">
                <a:tc>
                  <a:txBody>
                    <a:bodyPr/>
                    <a:lstStyle/>
                    <a:p>
                      <a:pPr algn="ctr"/>
                      <a:r>
                        <a:rPr lang="en-US" sz="2100" b="0" dirty="0"/>
                        <a:t>Camps during dead periods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b="0" dirty="0"/>
                        <a:t>Not permissible</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6356880"/>
                  </a:ext>
                </a:extLst>
              </a:tr>
              <a:tr h="370840">
                <a:tc>
                  <a:txBody>
                    <a:bodyPr/>
                    <a:lstStyle/>
                    <a:p>
                      <a:pPr algn="ctr"/>
                      <a:r>
                        <a:rPr lang="en-US" sz="2100" dirty="0"/>
                        <a:t>Recruiting conversations at camps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Not permitted before 8/1 before PSA JR year</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438810"/>
                  </a:ext>
                </a:extLst>
              </a:tr>
              <a:tr h="370840">
                <a:tc>
                  <a:txBody>
                    <a:bodyPr/>
                    <a:lstStyle/>
                    <a:p>
                      <a:pPr algn="ctr"/>
                      <a:r>
                        <a:rPr lang="en-US" sz="2100" dirty="0"/>
                        <a:t>Skill level of participants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Camps must be open to all skill levels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7113776"/>
                  </a:ext>
                </a:extLst>
              </a:tr>
              <a:tr h="370840">
                <a:tc>
                  <a:txBody>
                    <a:bodyPr/>
                    <a:lstStyle/>
                    <a:p>
                      <a:pPr algn="ctr"/>
                      <a:r>
                        <a:rPr lang="en-US" sz="2100" dirty="0"/>
                        <a:t>Permissible restrictions of participants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Age/grade; gender; number of participants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3781733"/>
                  </a:ext>
                </a:extLst>
              </a:tr>
              <a:tr h="370840">
                <a:tc>
                  <a:txBody>
                    <a:bodyPr/>
                    <a:lstStyle/>
                    <a:p>
                      <a:pPr algn="ctr"/>
                      <a:r>
                        <a:rPr lang="en-US" sz="2100" dirty="0"/>
                        <a:t>Advertisement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Must be published publicly for 14 days</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7759482"/>
                  </a:ext>
                </a:extLst>
              </a:tr>
              <a:tr h="0">
                <a:tc>
                  <a:txBody>
                    <a:bodyPr/>
                    <a:lstStyle/>
                    <a:p>
                      <a:pPr algn="ctr"/>
                      <a:r>
                        <a:rPr lang="en-US" sz="2100" dirty="0"/>
                        <a:t>Employment @ camp run by recruiting service</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Not permitted</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2237700"/>
                  </a:ext>
                </a:extLst>
              </a:tr>
              <a:tr h="0">
                <a:tc>
                  <a:txBody>
                    <a:bodyPr/>
                    <a:lstStyle/>
                    <a:p>
                      <a:pPr algn="ctr"/>
                      <a:r>
                        <a:rPr lang="en-US" sz="2100" dirty="0"/>
                        <a:t>Registration policy (BYU internal policy)</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Registration date needs to be published publicly at least 7 days before registration goes live</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4725247"/>
                  </a:ext>
                </a:extLst>
              </a:tr>
            </a:tbl>
          </a:graphicData>
        </a:graphic>
      </p:graphicFrame>
    </p:spTree>
    <p:extLst>
      <p:ext uri="{BB962C8B-B14F-4D97-AF65-F5344CB8AC3E}">
        <p14:creationId xmlns:p14="http://schemas.microsoft.com/office/powerpoint/2010/main" val="4025932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a:latin typeface="+mn-lt"/>
              </a:rPr>
              <a:t>ACADEMIC </a:t>
            </a:r>
            <a:r>
              <a:rPr lang="en-US" b="1" dirty="0">
                <a:latin typeface="+mn-lt"/>
              </a:rPr>
              <a:t>ELIGIBILITY STANDARDS</a:t>
            </a:r>
          </a:p>
        </p:txBody>
      </p:sp>
    </p:spTree>
    <p:extLst>
      <p:ext uri="{BB962C8B-B14F-4D97-AF65-F5344CB8AC3E}">
        <p14:creationId xmlns:p14="http://schemas.microsoft.com/office/powerpoint/2010/main" val="1380121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3249-723E-9413-2B7A-D17ED34398CB}"/>
              </a:ext>
            </a:extLst>
          </p:cNvPr>
          <p:cNvSpPr>
            <a:spLocks noGrp="1"/>
          </p:cNvSpPr>
          <p:nvPr>
            <p:ph type="title"/>
          </p:nvPr>
        </p:nvSpPr>
        <p:spPr/>
        <p:txBody>
          <a:bodyPr/>
          <a:lstStyle/>
          <a:p>
            <a:r>
              <a:rPr lang="en-US" b="1" dirty="0">
                <a:latin typeface="+mn-lt"/>
              </a:rPr>
              <a:t>INITIAL ELIGIBILITY STANDARDS^</a:t>
            </a:r>
          </a:p>
        </p:txBody>
      </p:sp>
      <p:sp>
        <p:nvSpPr>
          <p:cNvPr id="3" name="Content Placeholder 2">
            <a:extLst>
              <a:ext uri="{FF2B5EF4-FFF2-40B4-BE49-F238E27FC236}">
                <a16:creationId xmlns:a16="http://schemas.microsoft.com/office/drawing/2014/main" id="{6256DEA5-3017-60B3-AF69-59B2BA31E3C8}"/>
              </a:ext>
            </a:extLst>
          </p:cNvPr>
          <p:cNvSpPr>
            <a:spLocks noGrp="1"/>
          </p:cNvSpPr>
          <p:nvPr>
            <p:ph idx="1"/>
          </p:nvPr>
        </p:nvSpPr>
        <p:spPr>
          <a:xfrm>
            <a:off x="838200" y="1733435"/>
            <a:ext cx="10189029" cy="4351338"/>
          </a:xfrm>
        </p:spPr>
        <p:txBody>
          <a:bodyPr/>
          <a:lstStyle/>
          <a:p>
            <a:pPr marL="0" indent="0">
              <a:buNone/>
            </a:pPr>
            <a:r>
              <a:rPr lang="en-US" dirty="0"/>
              <a:t>To be eligible to practice, compete, receive aid/benefits in their first year, a PSA must:</a:t>
            </a:r>
          </a:p>
          <a:p>
            <a:r>
              <a:rPr lang="en-US" dirty="0"/>
              <a:t>Graduate from high school</a:t>
            </a:r>
          </a:p>
          <a:p>
            <a:r>
              <a:rPr lang="en-US" dirty="0"/>
              <a:t>Complete 16 core courses</a:t>
            </a:r>
          </a:p>
          <a:p>
            <a:pPr lvl="1"/>
            <a:r>
              <a:rPr lang="en-US" dirty="0"/>
              <a:t>4 English, 3 Math, 2 Science, 2 Social Studies, 1 Additional of English or Math or Science, and 4 additional core courses</a:t>
            </a:r>
          </a:p>
          <a:p>
            <a:r>
              <a:rPr lang="en-US" dirty="0"/>
              <a:t>Complete 10 of 16 before the start of their 7</a:t>
            </a:r>
            <a:r>
              <a:rPr lang="en-US" baseline="30000" dirty="0"/>
              <a:t>th</a:t>
            </a:r>
            <a:r>
              <a:rPr lang="en-US" dirty="0"/>
              <a:t> semester (10/7)^</a:t>
            </a:r>
          </a:p>
          <a:p>
            <a:r>
              <a:rPr lang="en-US" dirty="0"/>
              <a:t>Have a 2.3 GPA in core courses</a:t>
            </a:r>
          </a:p>
          <a:p>
            <a:endParaRPr lang="en-US" dirty="0"/>
          </a:p>
          <a:p>
            <a:pPr marL="0" indent="0">
              <a:buNone/>
            </a:pPr>
            <a:endParaRPr lang="en-US" dirty="0"/>
          </a:p>
        </p:txBody>
      </p:sp>
      <p:pic>
        <p:nvPicPr>
          <p:cNvPr id="5" name="Graphic 4" descr="Earth globe: Americas with solid fill">
            <a:extLst>
              <a:ext uri="{FF2B5EF4-FFF2-40B4-BE49-F238E27FC236}">
                <a16:creationId xmlns:a16="http://schemas.microsoft.com/office/drawing/2014/main" id="{4EF2C14E-D08D-5D1D-9CE6-464690EB7F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780" y="5406374"/>
            <a:ext cx="714462" cy="714462"/>
          </a:xfrm>
          <a:prstGeom prst="rect">
            <a:avLst/>
          </a:prstGeom>
        </p:spPr>
      </p:pic>
      <p:sp>
        <p:nvSpPr>
          <p:cNvPr id="6" name="TextBox 5">
            <a:extLst>
              <a:ext uri="{FF2B5EF4-FFF2-40B4-BE49-F238E27FC236}">
                <a16:creationId xmlns:a16="http://schemas.microsoft.com/office/drawing/2014/main" id="{ECB5AD19-3BB2-F5E9-9A5C-CD8B255264B3}"/>
              </a:ext>
            </a:extLst>
          </p:cNvPr>
          <p:cNvSpPr txBox="1"/>
          <p:nvPr/>
        </p:nvSpPr>
        <p:spPr>
          <a:xfrm>
            <a:off x="1644242" y="5578939"/>
            <a:ext cx="8305101" cy="369332"/>
          </a:xfrm>
          <a:prstGeom prst="rect">
            <a:avLst/>
          </a:prstGeom>
          <a:noFill/>
        </p:spPr>
        <p:txBody>
          <a:bodyPr wrap="square" rtlCol="0">
            <a:spAutoFit/>
          </a:bodyPr>
          <a:lstStyle/>
          <a:p>
            <a:r>
              <a:rPr lang="en-US" i="1" dirty="0"/>
              <a:t>^ International students are not required to meet the 10/7 requirement </a:t>
            </a:r>
          </a:p>
        </p:txBody>
      </p:sp>
      <p:sp>
        <p:nvSpPr>
          <p:cNvPr id="4" name="TextBox 3">
            <a:extLst>
              <a:ext uri="{FF2B5EF4-FFF2-40B4-BE49-F238E27FC236}">
                <a16:creationId xmlns:a16="http://schemas.microsoft.com/office/drawing/2014/main" id="{371E954C-9B75-5E50-86C4-455064176147}"/>
              </a:ext>
            </a:extLst>
          </p:cNvPr>
          <p:cNvSpPr txBox="1"/>
          <p:nvPr/>
        </p:nvSpPr>
        <p:spPr>
          <a:xfrm>
            <a:off x="838199" y="6120836"/>
            <a:ext cx="10189029" cy="461665"/>
          </a:xfrm>
          <a:prstGeom prst="rect">
            <a:avLst/>
          </a:prstGeom>
          <a:noFill/>
        </p:spPr>
        <p:txBody>
          <a:bodyPr wrap="square" rtlCol="0">
            <a:spAutoFit/>
          </a:bodyPr>
          <a:lstStyle/>
          <a:p>
            <a:r>
              <a:rPr lang="en-US" sz="2400" dirty="0"/>
              <a:t>NCAA initial eligibility standards are much lower than BYU admissions standards. </a:t>
            </a:r>
          </a:p>
        </p:txBody>
      </p:sp>
    </p:spTree>
    <p:extLst>
      <p:ext uri="{BB962C8B-B14F-4D97-AF65-F5344CB8AC3E}">
        <p14:creationId xmlns:p14="http://schemas.microsoft.com/office/powerpoint/2010/main" val="3616817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964A5-B590-D1D8-2F75-17B485158F96}"/>
              </a:ext>
            </a:extLst>
          </p:cNvPr>
          <p:cNvSpPr>
            <a:spLocks noGrp="1"/>
          </p:cNvSpPr>
          <p:nvPr>
            <p:ph type="title"/>
          </p:nvPr>
        </p:nvSpPr>
        <p:spPr>
          <a:xfrm>
            <a:off x="838200" y="365128"/>
            <a:ext cx="10515600" cy="914400"/>
          </a:xfrm>
        </p:spPr>
        <p:txBody>
          <a:bodyPr/>
          <a:lstStyle/>
          <a:p>
            <a:r>
              <a:rPr lang="en-US" b="1" dirty="0">
                <a:latin typeface="+mn-lt"/>
              </a:rPr>
              <a:t>CONTINUING ELIGIBILITY#</a:t>
            </a:r>
          </a:p>
        </p:txBody>
      </p:sp>
      <p:sp>
        <p:nvSpPr>
          <p:cNvPr id="4" name="Content Placeholder 3">
            <a:extLst>
              <a:ext uri="{FF2B5EF4-FFF2-40B4-BE49-F238E27FC236}">
                <a16:creationId xmlns:a16="http://schemas.microsoft.com/office/drawing/2014/main" id="{82C0AA2A-2C47-AF07-06AB-168C581FF747}"/>
              </a:ext>
            </a:extLst>
          </p:cNvPr>
          <p:cNvSpPr>
            <a:spLocks noGrp="1"/>
          </p:cNvSpPr>
          <p:nvPr>
            <p:ph idx="1"/>
          </p:nvPr>
        </p:nvSpPr>
        <p:spPr>
          <a:xfrm>
            <a:off x="838200" y="1427480"/>
            <a:ext cx="10515600" cy="4351338"/>
          </a:xfrm>
        </p:spPr>
        <p:txBody>
          <a:bodyPr>
            <a:normAutofit fontScale="77500" lnSpcReduction="20000"/>
          </a:bodyPr>
          <a:lstStyle/>
          <a:p>
            <a:pPr marL="0" indent="0">
              <a:buNone/>
            </a:pPr>
            <a:r>
              <a:rPr lang="en-US" b="1" u="sng" dirty="0"/>
              <a:t>6/18/24</a:t>
            </a:r>
          </a:p>
          <a:p>
            <a:r>
              <a:rPr lang="en-US" dirty="0"/>
              <a:t>6 = degree-applicable credits per semester SAs must pass</a:t>
            </a:r>
          </a:p>
          <a:p>
            <a:r>
              <a:rPr lang="en-US" dirty="0"/>
              <a:t>18 = credits SAs must pass per academic year (fall/winter only)</a:t>
            </a:r>
          </a:p>
          <a:p>
            <a:r>
              <a:rPr lang="en-US" dirty="0"/>
              <a:t>24 = credits SAs must pass in freshmen year (includes summer) </a:t>
            </a:r>
          </a:p>
          <a:p>
            <a:pPr marL="0" indent="0">
              <a:buNone/>
            </a:pPr>
            <a:r>
              <a:rPr lang="en-US" b="1" u="sng" dirty="0"/>
              <a:t>1.8/1.9/2.0</a:t>
            </a:r>
          </a:p>
          <a:p>
            <a:r>
              <a:rPr lang="en-US" dirty="0"/>
              <a:t>1.8 = minimum cumulative GPA for eligibility after 1</a:t>
            </a:r>
            <a:r>
              <a:rPr lang="en-US" baseline="30000" dirty="0"/>
              <a:t>st</a:t>
            </a:r>
            <a:r>
              <a:rPr lang="en-US" dirty="0"/>
              <a:t> year</a:t>
            </a:r>
          </a:p>
          <a:p>
            <a:r>
              <a:rPr lang="en-US" dirty="0"/>
              <a:t>1.9 = minimum cumulative GPA for eligibility after 2</a:t>
            </a:r>
            <a:r>
              <a:rPr lang="en-US" baseline="30000" dirty="0"/>
              <a:t>nd</a:t>
            </a:r>
            <a:r>
              <a:rPr lang="en-US" dirty="0"/>
              <a:t> year </a:t>
            </a:r>
          </a:p>
          <a:p>
            <a:r>
              <a:rPr lang="en-US" dirty="0"/>
              <a:t>2.0 = minimum cumulative GPA for eligibility after 3</a:t>
            </a:r>
            <a:r>
              <a:rPr lang="en-US" baseline="30000" dirty="0"/>
              <a:t>rd</a:t>
            </a:r>
            <a:r>
              <a:rPr lang="en-US" dirty="0"/>
              <a:t> year &amp; beyond</a:t>
            </a:r>
          </a:p>
          <a:p>
            <a:pPr marL="0" indent="0">
              <a:buNone/>
            </a:pPr>
            <a:r>
              <a:rPr lang="en-US" b="1" u="sng" dirty="0"/>
              <a:t>40%/60%/80%</a:t>
            </a:r>
          </a:p>
          <a:p>
            <a:r>
              <a:rPr lang="en-US" dirty="0"/>
              <a:t>40% = % of degree SA needs to have completed by 3</a:t>
            </a:r>
            <a:r>
              <a:rPr lang="en-US" baseline="30000" dirty="0"/>
              <a:t>rd</a:t>
            </a:r>
            <a:r>
              <a:rPr lang="en-US" dirty="0"/>
              <a:t> year</a:t>
            </a:r>
          </a:p>
          <a:p>
            <a:r>
              <a:rPr lang="en-US" dirty="0"/>
              <a:t>60% = % of degree SA needs to have completed by 4</a:t>
            </a:r>
            <a:r>
              <a:rPr lang="en-US" baseline="30000" dirty="0"/>
              <a:t>th</a:t>
            </a:r>
            <a:r>
              <a:rPr lang="en-US" dirty="0"/>
              <a:t> year</a:t>
            </a:r>
          </a:p>
          <a:p>
            <a:r>
              <a:rPr lang="en-US" dirty="0"/>
              <a:t>80% = % of degree SA needs to have completed by 5</a:t>
            </a:r>
            <a:r>
              <a:rPr lang="en-US" baseline="30000" dirty="0"/>
              <a:t>th</a:t>
            </a:r>
            <a:r>
              <a:rPr lang="en-US" dirty="0"/>
              <a:t> year</a:t>
            </a:r>
          </a:p>
          <a:p>
            <a:endParaRPr lang="en-US" dirty="0"/>
          </a:p>
        </p:txBody>
      </p:sp>
      <p:sp>
        <p:nvSpPr>
          <p:cNvPr id="3" name="Title 1">
            <a:extLst>
              <a:ext uri="{FF2B5EF4-FFF2-40B4-BE49-F238E27FC236}">
                <a16:creationId xmlns:a16="http://schemas.microsoft.com/office/drawing/2014/main" id="{3BDDA579-FE87-FDD1-625E-D68D47662F62}"/>
              </a:ext>
            </a:extLst>
          </p:cNvPr>
          <p:cNvSpPr txBox="1">
            <a:spLocks/>
          </p:cNvSpPr>
          <p:nvPr/>
        </p:nvSpPr>
        <p:spPr>
          <a:xfrm>
            <a:off x="838200" y="5766436"/>
            <a:ext cx="10798629"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i="1" dirty="0">
                <a:latin typeface="+mn-lt"/>
              </a:rPr>
              <a:t># transfer SAs must also be meeting these metrics for eligibility at BYU</a:t>
            </a:r>
          </a:p>
        </p:txBody>
      </p:sp>
    </p:spTree>
    <p:extLst>
      <p:ext uri="{BB962C8B-B14F-4D97-AF65-F5344CB8AC3E}">
        <p14:creationId xmlns:p14="http://schemas.microsoft.com/office/powerpoint/2010/main" val="999245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lstStyle/>
          <a:p>
            <a:r>
              <a:rPr lang="en-US" b="1" dirty="0">
                <a:latin typeface="+mn-lt"/>
              </a:rPr>
              <a:t>LOCAL SPORTS CLUB</a:t>
            </a:r>
          </a:p>
        </p:txBody>
      </p:sp>
    </p:spTree>
    <p:extLst>
      <p:ext uri="{BB962C8B-B14F-4D97-AF65-F5344CB8AC3E}">
        <p14:creationId xmlns:p14="http://schemas.microsoft.com/office/powerpoint/2010/main" val="3501506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4C248-81CA-579E-8048-BFD505560071}"/>
              </a:ext>
            </a:extLst>
          </p:cNvPr>
          <p:cNvSpPr>
            <a:spLocks noGrp="1"/>
          </p:cNvSpPr>
          <p:nvPr>
            <p:ph type="title"/>
          </p:nvPr>
        </p:nvSpPr>
        <p:spPr/>
        <p:txBody>
          <a:bodyPr/>
          <a:lstStyle/>
          <a:p>
            <a:r>
              <a:rPr lang="en-US" b="1" dirty="0">
                <a:latin typeface="+mn-lt"/>
              </a:rPr>
              <a:t>LOCAL SPORTS CLUB</a:t>
            </a:r>
          </a:p>
        </p:txBody>
      </p:sp>
      <p:sp>
        <p:nvSpPr>
          <p:cNvPr id="5" name="Content Placeholder 4">
            <a:extLst>
              <a:ext uri="{FF2B5EF4-FFF2-40B4-BE49-F238E27FC236}">
                <a16:creationId xmlns:a16="http://schemas.microsoft.com/office/drawing/2014/main" id="{90AE6A1C-7429-343A-1AB8-F07A5F1E5C75}"/>
              </a:ext>
            </a:extLst>
          </p:cNvPr>
          <p:cNvSpPr>
            <a:spLocks noGrp="1"/>
          </p:cNvSpPr>
          <p:nvPr>
            <p:ph idx="1"/>
          </p:nvPr>
        </p:nvSpPr>
        <p:spPr>
          <a:xfrm>
            <a:off x="838200" y="2120265"/>
            <a:ext cx="10144760" cy="3691255"/>
          </a:xfrm>
        </p:spPr>
        <p:txBody>
          <a:bodyPr>
            <a:normAutofit fontScale="92500"/>
          </a:bodyPr>
          <a:lstStyle/>
          <a:p>
            <a:pPr marL="0" indent="0">
              <a:buNone/>
            </a:pPr>
            <a:r>
              <a:rPr lang="en-US" sz="6000" dirty="0"/>
              <a:t>BYU coaches may be involved in </a:t>
            </a:r>
            <a:r>
              <a:rPr lang="en-US" sz="6000" b="1" dirty="0"/>
              <a:t>any </a:t>
            </a:r>
            <a:r>
              <a:rPr lang="en-US" sz="6000" dirty="0"/>
              <a:t>capacity in their sport for a local sports club </a:t>
            </a:r>
            <a:r>
              <a:rPr lang="en-US" sz="6000" b="1" u="sng" dirty="0"/>
              <a:t>IF</a:t>
            </a:r>
            <a:r>
              <a:rPr lang="en-US" sz="6000" dirty="0"/>
              <a:t> all PSAs in the club live within 50 miles of BYU.</a:t>
            </a:r>
          </a:p>
          <a:p>
            <a:pPr marL="0" indent="0">
              <a:buNone/>
            </a:pPr>
            <a:endParaRPr lang="en-US" sz="4000" dirty="0"/>
          </a:p>
          <a:p>
            <a:pPr marL="0" indent="0">
              <a:buNone/>
            </a:pPr>
            <a:endParaRPr lang="en-US" dirty="0"/>
          </a:p>
        </p:txBody>
      </p:sp>
    </p:spTree>
    <p:extLst>
      <p:ext uri="{BB962C8B-B14F-4D97-AF65-F5344CB8AC3E}">
        <p14:creationId xmlns:p14="http://schemas.microsoft.com/office/powerpoint/2010/main" val="1074285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normAutofit fontScale="90000"/>
          </a:bodyPr>
          <a:lstStyle/>
          <a:p>
            <a:r>
              <a:rPr lang="en-US" b="1" dirty="0">
                <a:latin typeface="+mn-lt"/>
              </a:rPr>
              <a:t>AGENTS, PROFESSIONAL TEAMS, &amp; IMPERMISSIBLE OFFERS &amp; INDUCEMENTS</a:t>
            </a:r>
          </a:p>
        </p:txBody>
      </p:sp>
    </p:spTree>
    <p:extLst>
      <p:ext uri="{BB962C8B-B14F-4D97-AF65-F5344CB8AC3E}">
        <p14:creationId xmlns:p14="http://schemas.microsoft.com/office/powerpoint/2010/main" val="22874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4C248-81CA-579E-8048-BFD505560071}"/>
              </a:ext>
            </a:extLst>
          </p:cNvPr>
          <p:cNvSpPr>
            <a:spLocks noGrp="1"/>
          </p:cNvSpPr>
          <p:nvPr>
            <p:ph type="title"/>
          </p:nvPr>
        </p:nvSpPr>
        <p:spPr>
          <a:xfrm>
            <a:off x="545592" y="465355"/>
            <a:ext cx="10515600" cy="1325563"/>
          </a:xfrm>
        </p:spPr>
        <p:txBody>
          <a:bodyPr/>
          <a:lstStyle/>
          <a:p>
            <a:r>
              <a:rPr lang="en-US" b="1" dirty="0">
                <a:latin typeface="+mn-lt"/>
              </a:rPr>
              <a:t>AGENTS</a:t>
            </a:r>
          </a:p>
        </p:txBody>
      </p:sp>
      <p:sp>
        <p:nvSpPr>
          <p:cNvPr id="5" name="Content Placeholder 4">
            <a:extLst>
              <a:ext uri="{FF2B5EF4-FFF2-40B4-BE49-F238E27FC236}">
                <a16:creationId xmlns:a16="http://schemas.microsoft.com/office/drawing/2014/main" id="{90AE6A1C-7429-343A-1AB8-F07A5F1E5C75}"/>
              </a:ext>
            </a:extLst>
          </p:cNvPr>
          <p:cNvSpPr>
            <a:spLocks noGrp="1"/>
          </p:cNvSpPr>
          <p:nvPr>
            <p:ph idx="1"/>
          </p:nvPr>
        </p:nvSpPr>
        <p:spPr>
          <a:xfrm>
            <a:off x="545592" y="1790919"/>
            <a:ext cx="10144760" cy="4427002"/>
          </a:xfrm>
        </p:spPr>
        <p:txBody>
          <a:bodyPr>
            <a:normAutofit fontScale="32500" lnSpcReduction="20000"/>
          </a:bodyPr>
          <a:lstStyle/>
          <a:p>
            <a:pPr marL="0" indent="0">
              <a:buNone/>
            </a:pPr>
            <a:r>
              <a:rPr lang="en-US" sz="10200" dirty="0"/>
              <a:t>Agents are any individuals who directly or indirectly: </a:t>
            </a:r>
          </a:p>
          <a:p>
            <a:pPr marL="514350" indent="-514350">
              <a:buFont typeface="+mj-lt"/>
              <a:buAutoNum type="alphaLcParenR"/>
            </a:pPr>
            <a:r>
              <a:rPr lang="en-US" sz="10200" dirty="0"/>
              <a:t>Represent/attempt to represent individuals to market their athletics ability or reputation for financial gain </a:t>
            </a:r>
          </a:p>
          <a:p>
            <a:pPr marL="514350" indent="-514350">
              <a:spcBef>
                <a:spcPts val="0"/>
              </a:spcBef>
              <a:spcAft>
                <a:spcPts val="600"/>
              </a:spcAft>
              <a:buFont typeface="+mj-lt"/>
              <a:buAutoNum type="alphaLcParenR"/>
            </a:pPr>
            <a:r>
              <a:rPr lang="en-US" sz="10200" dirty="0"/>
              <a:t>Seek to obtain any financial gain from a SAs potential earnings as a professional athlete</a:t>
            </a:r>
          </a:p>
          <a:p>
            <a:pPr marL="0" indent="0">
              <a:spcBef>
                <a:spcPts val="1200"/>
              </a:spcBef>
              <a:spcAft>
                <a:spcPts val="1200"/>
              </a:spcAft>
              <a:buNone/>
            </a:pPr>
            <a:r>
              <a:rPr lang="en-US" sz="10200" b="1" i="1" dirty="0"/>
              <a:t>Prior</a:t>
            </a:r>
            <a:r>
              <a:rPr lang="en-US" sz="10200" dirty="0"/>
              <a:t> to full-time enrollment, PSAs may be represented by an agent to secure professional opportunities. </a:t>
            </a:r>
          </a:p>
          <a:p>
            <a:pPr marL="0" indent="0">
              <a:buNone/>
            </a:pPr>
            <a:r>
              <a:rPr lang="en-US" sz="10200" b="1" i="1" dirty="0"/>
              <a:t>After</a:t>
            </a:r>
            <a:r>
              <a:rPr lang="en-US" sz="10200" dirty="0"/>
              <a:t> full-time enrollment, SAs may not agree (orally or in writing) to be represented now or in the future by a professional sports agent. </a:t>
            </a:r>
          </a:p>
          <a:p>
            <a:pPr marL="0" indent="0">
              <a:buNone/>
            </a:pPr>
            <a:endParaRPr lang="en-US" dirty="0"/>
          </a:p>
        </p:txBody>
      </p:sp>
    </p:spTree>
    <p:extLst>
      <p:ext uri="{BB962C8B-B14F-4D97-AF65-F5344CB8AC3E}">
        <p14:creationId xmlns:p14="http://schemas.microsoft.com/office/powerpoint/2010/main" val="591246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3249-723E-9413-2B7A-D17ED34398CB}"/>
              </a:ext>
            </a:extLst>
          </p:cNvPr>
          <p:cNvSpPr>
            <a:spLocks noGrp="1"/>
          </p:cNvSpPr>
          <p:nvPr>
            <p:ph type="title"/>
          </p:nvPr>
        </p:nvSpPr>
        <p:spPr/>
        <p:txBody>
          <a:bodyPr/>
          <a:lstStyle/>
          <a:p>
            <a:r>
              <a:rPr lang="en-US" b="1" dirty="0">
                <a:latin typeface="+mn-lt"/>
              </a:rPr>
              <a:t>PROFESSIONAL TEAMS</a:t>
            </a:r>
          </a:p>
        </p:txBody>
      </p:sp>
      <p:sp>
        <p:nvSpPr>
          <p:cNvPr id="3" name="Content Placeholder 2">
            <a:extLst>
              <a:ext uri="{FF2B5EF4-FFF2-40B4-BE49-F238E27FC236}">
                <a16:creationId xmlns:a16="http://schemas.microsoft.com/office/drawing/2014/main" id="{6256DEA5-3017-60B3-AF69-59B2BA31E3C8}"/>
              </a:ext>
            </a:extLst>
          </p:cNvPr>
          <p:cNvSpPr>
            <a:spLocks noGrp="1"/>
          </p:cNvSpPr>
          <p:nvPr>
            <p:ph idx="1"/>
          </p:nvPr>
        </p:nvSpPr>
        <p:spPr>
          <a:xfrm>
            <a:off x="838200" y="1825624"/>
            <a:ext cx="10515600" cy="4422775"/>
          </a:xfrm>
        </p:spPr>
        <p:txBody>
          <a:bodyPr>
            <a:normAutofit fontScale="92500" lnSpcReduction="20000"/>
          </a:bodyPr>
          <a:lstStyle/>
          <a:p>
            <a:pPr marL="0" indent="0">
              <a:buNone/>
            </a:pPr>
            <a:r>
              <a:rPr lang="en-US" dirty="0"/>
              <a:t>Prior to initial full-time enrollment, PSAs may:</a:t>
            </a:r>
          </a:p>
          <a:p>
            <a:r>
              <a:rPr lang="en-US" dirty="0"/>
              <a:t>Compete on a professional team (may not receive more than actual and necessary expenses)</a:t>
            </a:r>
          </a:p>
          <a:p>
            <a:pPr>
              <a:spcAft>
                <a:spcPts val="1200"/>
              </a:spcAft>
            </a:pPr>
            <a:r>
              <a:rPr lang="en-US" dirty="0"/>
              <a:t>Tryout/practice with a professional team (may not receive more than actual and necessary expenses)</a:t>
            </a:r>
          </a:p>
          <a:p>
            <a:pPr marL="0" indent="0">
              <a:buNone/>
            </a:pPr>
            <a:r>
              <a:rPr lang="en-US" dirty="0"/>
              <a:t>After initial full-time enrollment, SAs are:</a:t>
            </a:r>
          </a:p>
          <a:p>
            <a:r>
              <a:rPr lang="en-US" dirty="0"/>
              <a:t>Prohibited from competing on professional teams</a:t>
            </a:r>
          </a:p>
          <a:p>
            <a:pPr lvl="1"/>
            <a:r>
              <a:rPr lang="en-US" dirty="0"/>
              <a:t>Tennis SAs may compete on a tennis team with persons who are competing for cash, if the SA does not receive more than actual and necessary expenses which may only be provided by the sponsor of the event </a:t>
            </a:r>
          </a:p>
          <a:p>
            <a:r>
              <a:rPr lang="en-US" dirty="0"/>
              <a:t>Permitted to tryout or practice with a professional team (cannot miss class to do so and may only receive actual and necessary expenses for a 48-hour period)</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090554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3249-723E-9413-2B7A-D17ED34398CB}"/>
              </a:ext>
            </a:extLst>
          </p:cNvPr>
          <p:cNvSpPr>
            <a:spLocks noGrp="1"/>
          </p:cNvSpPr>
          <p:nvPr>
            <p:ph type="title"/>
          </p:nvPr>
        </p:nvSpPr>
        <p:spPr>
          <a:xfrm>
            <a:off x="838200" y="755271"/>
            <a:ext cx="10515600" cy="1325563"/>
          </a:xfrm>
        </p:spPr>
        <p:txBody>
          <a:bodyPr/>
          <a:lstStyle/>
          <a:p>
            <a:r>
              <a:rPr lang="en-US" b="1" dirty="0">
                <a:latin typeface="+mn-lt"/>
              </a:rPr>
              <a:t>OFFERS &amp; INDUCEMENTS</a:t>
            </a:r>
          </a:p>
        </p:txBody>
      </p:sp>
      <p:sp>
        <p:nvSpPr>
          <p:cNvPr id="3" name="Content Placeholder 2">
            <a:extLst>
              <a:ext uri="{FF2B5EF4-FFF2-40B4-BE49-F238E27FC236}">
                <a16:creationId xmlns:a16="http://schemas.microsoft.com/office/drawing/2014/main" id="{6256DEA5-3017-60B3-AF69-59B2BA31E3C8}"/>
              </a:ext>
            </a:extLst>
          </p:cNvPr>
          <p:cNvSpPr>
            <a:spLocks noGrp="1"/>
          </p:cNvSpPr>
          <p:nvPr>
            <p:ph idx="1"/>
          </p:nvPr>
        </p:nvSpPr>
        <p:spPr>
          <a:xfrm>
            <a:off x="838200" y="2183828"/>
            <a:ext cx="9244584" cy="2490344"/>
          </a:xfrm>
        </p:spPr>
        <p:txBody>
          <a:bodyPr>
            <a:normAutofit/>
          </a:bodyPr>
          <a:lstStyle/>
          <a:p>
            <a:pPr marL="0" indent="0">
              <a:buNone/>
            </a:pPr>
            <a:r>
              <a:rPr lang="en-US" sz="4000" dirty="0"/>
              <a:t>BYU coaches, staff and boosters are strictly prohibited from offering PSAs benefits that are not expressly permitted by NCAA legislation. </a:t>
            </a:r>
          </a:p>
          <a:p>
            <a:pPr marL="0" indent="0">
              <a:buNone/>
            </a:pPr>
            <a:endParaRPr lang="en-US"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2212213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normAutofit/>
          </a:bodyPr>
          <a:lstStyle/>
          <a:p>
            <a:r>
              <a:rPr lang="en-US" b="1" dirty="0">
                <a:latin typeface="+mn-lt"/>
              </a:rPr>
              <a:t>BENEFITS &amp; EXPENSES FOR COACHES OF PSAs</a:t>
            </a:r>
          </a:p>
        </p:txBody>
      </p:sp>
    </p:spTree>
    <p:extLst>
      <p:ext uri="{BB962C8B-B14F-4D97-AF65-F5344CB8AC3E}">
        <p14:creationId xmlns:p14="http://schemas.microsoft.com/office/powerpoint/2010/main" val="4051683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3249-723E-9413-2B7A-D17ED34398CB}"/>
              </a:ext>
            </a:extLst>
          </p:cNvPr>
          <p:cNvSpPr>
            <a:spLocks noGrp="1"/>
          </p:cNvSpPr>
          <p:nvPr>
            <p:ph type="title"/>
          </p:nvPr>
        </p:nvSpPr>
        <p:spPr>
          <a:xfrm>
            <a:off x="585651" y="468904"/>
            <a:ext cx="8286206" cy="1325563"/>
          </a:xfrm>
        </p:spPr>
        <p:txBody>
          <a:bodyPr>
            <a:normAutofit fontScale="90000"/>
          </a:bodyPr>
          <a:lstStyle/>
          <a:p>
            <a:r>
              <a:rPr lang="en-US" b="1" dirty="0">
                <a:latin typeface="+mn-lt"/>
              </a:rPr>
              <a:t>ENTERTAINMENT, REIMBURSEMENT, &amp; EMPLOYMENT OF HS, PREP SCHOOL &amp; 2-YR COLLEGE COACHES</a:t>
            </a:r>
          </a:p>
        </p:txBody>
      </p:sp>
      <p:sp>
        <p:nvSpPr>
          <p:cNvPr id="3" name="Content Placeholder 2">
            <a:extLst>
              <a:ext uri="{FF2B5EF4-FFF2-40B4-BE49-F238E27FC236}">
                <a16:creationId xmlns:a16="http://schemas.microsoft.com/office/drawing/2014/main" id="{6256DEA5-3017-60B3-AF69-59B2BA31E3C8}"/>
              </a:ext>
            </a:extLst>
          </p:cNvPr>
          <p:cNvSpPr>
            <a:spLocks noGrp="1"/>
          </p:cNvSpPr>
          <p:nvPr>
            <p:ph idx="1"/>
          </p:nvPr>
        </p:nvSpPr>
        <p:spPr>
          <a:xfrm>
            <a:off x="585651" y="2288130"/>
            <a:ext cx="10515600" cy="3894956"/>
          </a:xfrm>
        </p:spPr>
        <p:txBody>
          <a:bodyPr>
            <a:normAutofit fontScale="92500"/>
          </a:bodyPr>
          <a:lstStyle/>
          <a:p>
            <a:pPr marL="0" indent="0">
              <a:buNone/>
            </a:pPr>
            <a:r>
              <a:rPr lang="en-US" sz="3800" dirty="0"/>
              <a:t>BYU may provide HS, prep or 2-yr college coaches with 2 complimentary admissions to BYU home contests (regular season only). </a:t>
            </a:r>
          </a:p>
          <a:p>
            <a:pPr marL="0" indent="0">
              <a:buNone/>
            </a:pPr>
            <a:r>
              <a:rPr lang="en-US" sz="3800" dirty="0"/>
              <a:t>BYU may </a:t>
            </a:r>
            <a:r>
              <a:rPr lang="en-US" sz="3800" b="1" i="1" u="sng" dirty="0"/>
              <a:t>not</a:t>
            </a:r>
            <a:r>
              <a:rPr lang="en-US" sz="3800" dirty="0"/>
              <a:t> provide any other benefits for these coaches including (but not limited to) food or refreshments, room expenses, or the cost of transportation to/from campus or the home contest. </a:t>
            </a:r>
          </a:p>
          <a:p>
            <a:pPr marL="0" indent="0">
              <a:buNone/>
            </a:pPr>
            <a:endParaRPr lang="en-US" dirty="0"/>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772603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F0B3B-0B90-61DE-F86A-23B612725F70}"/>
              </a:ext>
            </a:extLst>
          </p:cNvPr>
          <p:cNvSpPr>
            <a:spLocks noGrp="1"/>
          </p:cNvSpPr>
          <p:nvPr>
            <p:ph type="ctrTitle"/>
          </p:nvPr>
        </p:nvSpPr>
        <p:spPr>
          <a:xfrm>
            <a:off x="914400" y="2319792"/>
            <a:ext cx="10363200" cy="2387600"/>
          </a:xfrm>
        </p:spPr>
        <p:txBody>
          <a:bodyPr anchor="ctr" anchorCtr="0">
            <a:normAutofit/>
          </a:bodyPr>
          <a:lstStyle/>
          <a:p>
            <a:r>
              <a:rPr lang="en-US" b="1" dirty="0">
                <a:latin typeface="+mn-lt"/>
              </a:rPr>
              <a:t>BIG 12 SPECIFIC RULES</a:t>
            </a:r>
          </a:p>
        </p:txBody>
      </p:sp>
    </p:spTree>
    <p:extLst>
      <p:ext uri="{BB962C8B-B14F-4D97-AF65-F5344CB8AC3E}">
        <p14:creationId xmlns:p14="http://schemas.microsoft.com/office/powerpoint/2010/main" val="39208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3249-723E-9413-2B7A-D17ED34398CB}"/>
              </a:ext>
            </a:extLst>
          </p:cNvPr>
          <p:cNvSpPr>
            <a:spLocks noGrp="1"/>
          </p:cNvSpPr>
          <p:nvPr>
            <p:ph type="title"/>
          </p:nvPr>
        </p:nvSpPr>
        <p:spPr/>
        <p:txBody>
          <a:bodyPr/>
          <a:lstStyle/>
          <a:p>
            <a:r>
              <a:rPr lang="en-US" b="1" dirty="0">
                <a:latin typeface="+mn-lt"/>
              </a:rPr>
              <a:t>TRAVEL SQUAD LIMITS</a:t>
            </a:r>
          </a:p>
        </p:txBody>
      </p:sp>
      <p:sp>
        <p:nvSpPr>
          <p:cNvPr id="3" name="Content Placeholder 2">
            <a:extLst>
              <a:ext uri="{FF2B5EF4-FFF2-40B4-BE49-F238E27FC236}">
                <a16:creationId xmlns:a16="http://schemas.microsoft.com/office/drawing/2014/main" id="{6256DEA5-3017-60B3-AF69-59B2BA31E3C8}"/>
              </a:ext>
            </a:extLst>
          </p:cNvPr>
          <p:cNvSpPr>
            <a:spLocks noGrp="1"/>
          </p:cNvSpPr>
          <p:nvPr>
            <p:ph idx="1"/>
          </p:nvPr>
        </p:nvSpPr>
        <p:spPr>
          <a:xfrm>
            <a:off x="838201" y="1825624"/>
            <a:ext cx="9073896" cy="4209415"/>
          </a:xfrm>
        </p:spPr>
        <p:txBody>
          <a:bodyPr>
            <a:normAutofit fontScale="70000" lnSpcReduction="20000"/>
          </a:bodyPr>
          <a:lstStyle/>
          <a:p>
            <a:pPr marL="0" indent="0">
              <a:spcBef>
                <a:spcPts val="0"/>
              </a:spcBef>
              <a:spcAft>
                <a:spcPts val="1800"/>
              </a:spcAft>
              <a:buNone/>
            </a:pPr>
            <a:r>
              <a:rPr lang="en-US" sz="6000" dirty="0"/>
              <a:t>BYU tennis cannot permit more than </a:t>
            </a:r>
            <a:r>
              <a:rPr lang="en-US" sz="6000" b="1" i="1" dirty="0"/>
              <a:t>10 </a:t>
            </a:r>
            <a:r>
              <a:rPr lang="en-US" sz="6000" dirty="0"/>
              <a:t>of its SAs to dress or compete in Big 12 away or conference matches. </a:t>
            </a:r>
          </a:p>
          <a:p>
            <a:pPr marL="0" indent="0">
              <a:buNone/>
            </a:pPr>
            <a:r>
              <a:rPr lang="en-US" sz="6000" dirty="0"/>
              <a:t>Eligible SAs beyond the 10 may travel with the team but cannot dress in uniform, participate in pre-game warm-ups, or compete in the match. </a:t>
            </a:r>
            <a:endParaRPr lang="en-US" dirty="0"/>
          </a:p>
          <a:p>
            <a:pPr marL="0" indent="0">
              <a:buNone/>
            </a:pPr>
            <a:endParaRPr lang="en-US" dirty="0"/>
          </a:p>
        </p:txBody>
      </p:sp>
    </p:spTree>
    <p:extLst>
      <p:ext uri="{BB962C8B-B14F-4D97-AF65-F5344CB8AC3E}">
        <p14:creationId xmlns:p14="http://schemas.microsoft.com/office/powerpoint/2010/main" val="3781459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A4A26-09AB-AF98-9E19-EAA227AE89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0AA0F-C92C-EC94-BC89-B8E6808A9A85}"/>
              </a:ext>
            </a:extLst>
          </p:cNvPr>
          <p:cNvSpPr>
            <a:spLocks noGrp="1"/>
          </p:cNvSpPr>
          <p:nvPr>
            <p:ph type="title"/>
          </p:nvPr>
        </p:nvSpPr>
        <p:spPr>
          <a:xfrm>
            <a:off x="838200" y="462663"/>
            <a:ext cx="10515600" cy="1325563"/>
          </a:xfrm>
        </p:spPr>
        <p:txBody>
          <a:bodyPr/>
          <a:lstStyle/>
          <a:p>
            <a:r>
              <a:rPr lang="en-US" b="1" dirty="0">
                <a:latin typeface="+mn-lt"/>
              </a:rPr>
              <a:t>ELIGIBILITY</a:t>
            </a:r>
          </a:p>
        </p:txBody>
      </p:sp>
      <p:sp>
        <p:nvSpPr>
          <p:cNvPr id="3" name="Content Placeholder 2">
            <a:extLst>
              <a:ext uri="{FF2B5EF4-FFF2-40B4-BE49-F238E27FC236}">
                <a16:creationId xmlns:a16="http://schemas.microsoft.com/office/drawing/2014/main" id="{C75EB2EA-3ED9-D047-F700-8302C7907778}"/>
              </a:ext>
            </a:extLst>
          </p:cNvPr>
          <p:cNvSpPr>
            <a:spLocks noGrp="1"/>
          </p:cNvSpPr>
          <p:nvPr>
            <p:ph idx="1"/>
          </p:nvPr>
        </p:nvSpPr>
        <p:spPr>
          <a:xfrm>
            <a:off x="838200" y="1996311"/>
            <a:ext cx="9732263" cy="3648585"/>
          </a:xfrm>
        </p:spPr>
        <p:txBody>
          <a:bodyPr>
            <a:normAutofit fontScale="70000" lnSpcReduction="20000"/>
          </a:bodyPr>
          <a:lstStyle/>
          <a:p>
            <a:pPr marL="0" indent="0">
              <a:spcBef>
                <a:spcPts val="0"/>
              </a:spcBef>
              <a:spcAft>
                <a:spcPts val="1800"/>
              </a:spcAft>
              <a:buNone/>
            </a:pPr>
            <a:r>
              <a:rPr lang="en-US" sz="6000" dirty="0"/>
              <a:t>Big 12 members must comply with NCAA rules regarding academic eligibility. </a:t>
            </a:r>
          </a:p>
          <a:p>
            <a:pPr marL="0" indent="0">
              <a:spcBef>
                <a:spcPts val="0"/>
              </a:spcBef>
              <a:buNone/>
            </a:pPr>
            <a:r>
              <a:rPr lang="en-US" sz="6000" dirty="0"/>
              <a:t>In addition to squad lists and other required NCAA reports, the Big 12 requires each of its members to complete eligibility reports prior to the team’s first competition and participation reports prior to July 15</a:t>
            </a:r>
            <a:r>
              <a:rPr lang="en-US" sz="6000" baseline="30000" dirty="0"/>
              <a:t>th</a:t>
            </a:r>
            <a:r>
              <a:rPr lang="en-US" sz="6000" dirty="0"/>
              <a:t>. </a:t>
            </a:r>
            <a:endParaRPr lang="en-US" dirty="0"/>
          </a:p>
          <a:p>
            <a:pPr marL="0" indent="0">
              <a:buNone/>
            </a:pPr>
            <a:endParaRPr lang="en-US" dirty="0"/>
          </a:p>
        </p:txBody>
      </p:sp>
    </p:spTree>
    <p:extLst>
      <p:ext uri="{BB962C8B-B14F-4D97-AF65-F5344CB8AC3E}">
        <p14:creationId xmlns:p14="http://schemas.microsoft.com/office/powerpoint/2010/main" val="2343745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A0CA-5401-8868-921F-49CB170F3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72278-B66F-442A-94A1-E8B822897884}"/>
              </a:ext>
            </a:extLst>
          </p:cNvPr>
          <p:cNvSpPr>
            <a:spLocks noGrp="1"/>
          </p:cNvSpPr>
          <p:nvPr>
            <p:ph type="title"/>
          </p:nvPr>
        </p:nvSpPr>
        <p:spPr>
          <a:xfrm>
            <a:off x="838200" y="462663"/>
            <a:ext cx="10515600" cy="1325563"/>
          </a:xfrm>
        </p:spPr>
        <p:txBody>
          <a:bodyPr>
            <a:normAutofit/>
          </a:bodyPr>
          <a:lstStyle/>
          <a:p>
            <a:r>
              <a:rPr lang="en-US" sz="3800" b="1" dirty="0">
                <a:latin typeface="+mn-lt"/>
              </a:rPr>
              <a:t>SPORTSMANSHIP &amp; ETHICAL CONDUCT</a:t>
            </a:r>
          </a:p>
        </p:txBody>
      </p:sp>
      <p:sp>
        <p:nvSpPr>
          <p:cNvPr id="3" name="Content Placeholder 2">
            <a:extLst>
              <a:ext uri="{FF2B5EF4-FFF2-40B4-BE49-F238E27FC236}">
                <a16:creationId xmlns:a16="http://schemas.microsoft.com/office/drawing/2014/main" id="{51FE78BB-40F6-2BFD-F862-838F00063E73}"/>
              </a:ext>
            </a:extLst>
          </p:cNvPr>
          <p:cNvSpPr>
            <a:spLocks noGrp="1"/>
          </p:cNvSpPr>
          <p:nvPr>
            <p:ph idx="1"/>
          </p:nvPr>
        </p:nvSpPr>
        <p:spPr>
          <a:xfrm>
            <a:off x="838200" y="1788226"/>
            <a:ext cx="9390888" cy="4607111"/>
          </a:xfrm>
        </p:spPr>
        <p:txBody>
          <a:bodyPr>
            <a:noAutofit/>
          </a:bodyPr>
          <a:lstStyle/>
          <a:p>
            <a:pPr marL="0" indent="0">
              <a:spcBef>
                <a:spcPts val="0"/>
              </a:spcBef>
              <a:spcAft>
                <a:spcPts val="1800"/>
              </a:spcAft>
              <a:buNone/>
            </a:pPr>
            <a:r>
              <a:rPr lang="en-US" dirty="0"/>
              <a:t>6 core principles of sportsmanship and standards for conduct for Big 12 members: </a:t>
            </a:r>
          </a:p>
          <a:p>
            <a:pPr marL="514350" indent="-514350">
              <a:spcBef>
                <a:spcPts val="0"/>
              </a:spcBef>
              <a:buFont typeface="+mj-lt"/>
              <a:buAutoNum type="arabicPeriod"/>
            </a:pPr>
            <a:r>
              <a:rPr lang="en-US" dirty="0"/>
              <a:t>Trustworthiness</a:t>
            </a:r>
          </a:p>
          <a:p>
            <a:pPr marL="514350" indent="-514350">
              <a:spcBef>
                <a:spcPts val="0"/>
              </a:spcBef>
              <a:buFont typeface="+mj-lt"/>
              <a:buAutoNum type="arabicPeriod"/>
            </a:pPr>
            <a:r>
              <a:rPr lang="en-US" dirty="0"/>
              <a:t>Respect</a:t>
            </a:r>
          </a:p>
          <a:p>
            <a:pPr marL="514350" indent="-514350">
              <a:spcBef>
                <a:spcPts val="0"/>
              </a:spcBef>
              <a:buFont typeface="+mj-lt"/>
              <a:buAutoNum type="arabicPeriod"/>
            </a:pPr>
            <a:r>
              <a:rPr lang="en-US" dirty="0"/>
              <a:t>Responsibility</a:t>
            </a:r>
          </a:p>
          <a:p>
            <a:pPr marL="514350" indent="-514350">
              <a:spcBef>
                <a:spcPts val="0"/>
              </a:spcBef>
              <a:buFont typeface="+mj-lt"/>
              <a:buAutoNum type="arabicPeriod"/>
            </a:pPr>
            <a:r>
              <a:rPr lang="en-US" dirty="0"/>
              <a:t>Fairness</a:t>
            </a:r>
          </a:p>
          <a:p>
            <a:pPr marL="514350" indent="-514350">
              <a:spcBef>
                <a:spcPts val="0"/>
              </a:spcBef>
              <a:buFont typeface="+mj-lt"/>
              <a:buAutoNum type="arabicPeriod"/>
            </a:pPr>
            <a:r>
              <a:rPr lang="en-US" dirty="0"/>
              <a:t>Caring</a:t>
            </a:r>
          </a:p>
          <a:p>
            <a:pPr marL="514350" indent="-514350">
              <a:spcBef>
                <a:spcPts val="0"/>
              </a:spcBef>
              <a:buFont typeface="+mj-lt"/>
              <a:buAutoNum type="arabicPeriod"/>
            </a:pPr>
            <a:r>
              <a:rPr lang="en-US" dirty="0"/>
              <a:t>Good Citizenship </a:t>
            </a:r>
          </a:p>
          <a:p>
            <a:pPr marL="0" indent="0">
              <a:spcBef>
                <a:spcPts val="0"/>
              </a:spcBef>
              <a:buNone/>
            </a:pPr>
            <a:endParaRPr lang="en-US" dirty="0"/>
          </a:p>
          <a:p>
            <a:pPr marL="0" indent="0">
              <a:spcBef>
                <a:spcPts val="0"/>
              </a:spcBef>
              <a:buNone/>
            </a:pPr>
            <a:r>
              <a:rPr lang="en-US" dirty="0"/>
              <a:t>Participation in athletics, including as a fan, is a privilege and not a right. </a:t>
            </a:r>
          </a:p>
        </p:txBody>
      </p:sp>
    </p:spTree>
    <p:extLst>
      <p:ext uri="{BB962C8B-B14F-4D97-AF65-F5344CB8AC3E}">
        <p14:creationId xmlns:p14="http://schemas.microsoft.com/office/powerpoint/2010/main" val="336774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35992-92E1-0CFE-725E-C872B51A6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A4002-55E3-5285-2B6E-899A9E93DD34}"/>
              </a:ext>
            </a:extLst>
          </p:cNvPr>
          <p:cNvSpPr>
            <a:spLocks noGrp="1"/>
          </p:cNvSpPr>
          <p:nvPr>
            <p:ph type="title"/>
          </p:nvPr>
        </p:nvSpPr>
        <p:spPr>
          <a:xfrm>
            <a:off x="838200" y="462663"/>
            <a:ext cx="10515600" cy="1325563"/>
          </a:xfrm>
        </p:spPr>
        <p:txBody>
          <a:bodyPr>
            <a:normAutofit/>
          </a:bodyPr>
          <a:lstStyle/>
          <a:p>
            <a:r>
              <a:rPr lang="en-US" sz="3800" b="1" dirty="0">
                <a:latin typeface="+mn-lt"/>
              </a:rPr>
              <a:t>SPORTSMANSHIP &amp; ETHICAL CONDUCT</a:t>
            </a:r>
          </a:p>
        </p:txBody>
      </p:sp>
      <p:sp>
        <p:nvSpPr>
          <p:cNvPr id="3" name="Content Placeholder 2">
            <a:extLst>
              <a:ext uri="{FF2B5EF4-FFF2-40B4-BE49-F238E27FC236}">
                <a16:creationId xmlns:a16="http://schemas.microsoft.com/office/drawing/2014/main" id="{F006307A-9AF1-7A5A-47BB-EEA6BFBE2DB5}"/>
              </a:ext>
            </a:extLst>
          </p:cNvPr>
          <p:cNvSpPr>
            <a:spLocks noGrp="1"/>
          </p:cNvSpPr>
          <p:nvPr>
            <p:ph idx="1"/>
          </p:nvPr>
        </p:nvSpPr>
        <p:spPr>
          <a:xfrm>
            <a:off x="838200" y="1788226"/>
            <a:ext cx="9890760" cy="4607111"/>
          </a:xfrm>
        </p:spPr>
        <p:txBody>
          <a:bodyPr>
            <a:noAutofit/>
          </a:bodyPr>
          <a:lstStyle/>
          <a:p>
            <a:pPr marL="0" indent="0">
              <a:spcBef>
                <a:spcPts val="0"/>
              </a:spcBef>
              <a:spcAft>
                <a:spcPts val="1800"/>
              </a:spcAft>
              <a:buNone/>
            </a:pPr>
            <a:r>
              <a:rPr lang="en-US" sz="2600" dirty="0"/>
              <a:t>BYU staff, coaches, and fans are expected to conduct themselves consistent with the principles of sportsmanship. </a:t>
            </a:r>
          </a:p>
          <a:p>
            <a:pPr marL="0" indent="0">
              <a:spcBef>
                <a:spcPts val="0"/>
              </a:spcBef>
              <a:spcAft>
                <a:spcPts val="1800"/>
              </a:spcAft>
              <a:buNone/>
            </a:pPr>
            <a:r>
              <a:rPr lang="en-US" sz="2600" dirty="0"/>
              <a:t>The department and AD must communicate expectations of conduct. They must also take reasonable steps to ensure that BYU personnel, students, and fans at BYU sporting events exhibit respect and courtesy toward game officials and the opposing team and create a fair and safe environment. Coaches are expected to be role models and control the behavior of their SAs and stay in their designated areas during a game. </a:t>
            </a:r>
          </a:p>
          <a:p>
            <a:pPr marL="0" indent="0">
              <a:spcBef>
                <a:spcPts val="0"/>
              </a:spcBef>
              <a:spcAft>
                <a:spcPts val="1800"/>
              </a:spcAft>
              <a:buNone/>
            </a:pPr>
            <a:r>
              <a:rPr lang="en-US" sz="2600" dirty="0"/>
              <a:t>BYU staff, coaches, and SAs are expected to address concerns with officials or the opposing team with appropriate Big 12 staff and not in a public forum. </a:t>
            </a:r>
          </a:p>
        </p:txBody>
      </p:sp>
    </p:spTree>
    <p:extLst>
      <p:ext uri="{BB962C8B-B14F-4D97-AF65-F5344CB8AC3E}">
        <p14:creationId xmlns:p14="http://schemas.microsoft.com/office/powerpoint/2010/main" val="27237121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2013 - 2022</Template>
  <TotalTime>7647</TotalTime>
  <Words>11937</Words>
  <Application>Microsoft Office PowerPoint</Application>
  <PresentationFormat>Widescreen</PresentationFormat>
  <Paragraphs>415</Paragraphs>
  <Slides>40</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Aptos</vt:lpstr>
      <vt:lpstr>Arial</vt:lpstr>
      <vt:lpstr>Calibri</vt:lpstr>
      <vt:lpstr>Calibri Light</vt:lpstr>
      <vt:lpstr>Dreaming Outloud Pro</vt:lpstr>
      <vt:lpstr>Raleway</vt:lpstr>
      <vt:lpstr>Office Theme</vt:lpstr>
      <vt:lpstr>2026-27 NCAA  Recruiting Education: Tennis</vt:lpstr>
      <vt:lpstr>PROSPECTIVE STUDENT-ATHLETES (RECRUITS) DEFINED</vt:lpstr>
      <vt:lpstr>PROSPECTIVE STUDENT-ATHLETE</vt:lpstr>
      <vt:lpstr>PROSPECTIVE STUDENT-ATHLETE (cont.)</vt:lpstr>
      <vt:lpstr>PERMISSIBLE RECRUITERS</vt:lpstr>
      <vt:lpstr>PERMISSIBLE OFF-CAMPUS RECRUITERS</vt:lpstr>
      <vt:lpstr>PHONE CALLS</vt:lpstr>
      <vt:lpstr>RECRUITING PERIODS</vt:lpstr>
      <vt:lpstr>RECRUITING PERIODS</vt:lpstr>
      <vt:lpstr>CONTACTS &amp; EVALUATIONS</vt:lpstr>
      <vt:lpstr>CONTACTS &amp; EVALUATIONS</vt:lpstr>
      <vt:lpstr>CONTACTS &amp; EVALUATIONS</vt:lpstr>
      <vt:lpstr>RECRUITING ACTIVITIES</vt:lpstr>
      <vt:lpstr>RECRUITING ACTIVITIES</vt:lpstr>
      <vt:lpstr>CAMPUS VISITS</vt:lpstr>
      <vt:lpstr>OFFICIAL VISITS </vt:lpstr>
      <vt:lpstr>OFFICIAL VISITS (cont.)</vt:lpstr>
      <vt:lpstr>UNOFFICIAL VISITS</vt:lpstr>
      <vt:lpstr>RECRUITING 4-4 TRANSFERS</vt:lpstr>
      <vt:lpstr>RECRUITING 4-4 TRANSFERS</vt:lpstr>
      <vt:lpstr>FINANCIAL AID</vt:lpstr>
      <vt:lpstr>FINANCIAL AID (GENERAL)</vt:lpstr>
      <vt:lpstr>CAMPS/CLINICS</vt:lpstr>
      <vt:lpstr>CAMPS &amp; CLINICS</vt:lpstr>
      <vt:lpstr>ACADEMIC ELIGIBILITY STANDARDS</vt:lpstr>
      <vt:lpstr>INITIAL ELIGIBILITY STANDARDS^</vt:lpstr>
      <vt:lpstr>CONTINUING ELIGIBILITY#</vt:lpstr>
      <vt:lpstr>LOCAL SPORTS CLUB</vt:lpstr>
      <vt:lpstr>LOCAL SPORTS CLUB</vt:lpstr>
      <vt:lpstr>AGENTS, PROFESSIONAL TEAMS, &amp; IMPERMISSIBLE OFFERS &amp; INDUCEMENTS</vt:lpstr>
      <vt:lpstr>AGENTS</vt:lpstr>
      <vt:lpstr>PROFESSIONAL TEAMS</vt:lpstr>
      <vt:lpstr>OFFERS &amp; INDUCEMENTS</vt:lpstr>
      <vt:lpstr>BENEFITS &amp; EXPENSES FOR COACHES OF PSAs</vt:lpstr>
      <vt:lpstr>ENTERTAINMENT, REIMBURSEMENT, &amp; EMPLOYMENT OF HS, PREP SCHOOL &amp; 2-YR COLLEGE COACHES</vt:lpstr>
      <vt:lpstr>BIG 12 SPECIFIC RULES</vt:lpstr>
      <vt:lpstr>TRAVEL SQUAD LIMITS</vt:lpstr>
      <vt:lpstr>ELIGIBILITY</vt:lpstr>
      <vt:lpstr>SPORTSMANSHIP &amp; ETHICAL CONDUCT</vt:lpstr>
      <vt:lpstr>SPORTSMANSHIP &amp; ETHICAL CONDUCT</vt:lpstr>
    </vt:vector>
  </TitlesOfParts>
  <Company>Brigham Young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NCAA Recruiting Education Soccer</dc:title>
  <dc:creator>Eleanor Roberts</dc:creator>
  <cp:lastModifiedBy>Mason Pike</cp:lastModifiedBy>
  <cp:revision>29</cp:revision>
  <dcterms:created xsi:type="dcterms:W3CDTF">2023-05-11T20:14:50Z</dcterms:created>
  <dcterms:modified xsi:type="dcterms:W3CDTF">2026-08-14T20:49:38Z</dcterms:modified>
</cp:coreProperties>
</file>