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3CBAB-56E7-475E-8BDD-22D6981D72F2}" v="14" dt="2024-09-08T13:52:06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0673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212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8604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389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588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981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969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5857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9519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881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2269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5BC9-0816-4419-BBD8-6E22B0CC6DB5}" type="datetimeFigureOut">
              <a:rPr lang="en-NL" smtClean="0"/>
              <a:t>05/09/2024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3A8E7-B96E-4C39-BB89-189648ADAB0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041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stuurvvdregioflevoland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estuurvvdregioflevoland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17">
            <a:extLst>
              <a:ext uri="{FF2B5EF4-FFF2-40B4-BE49-F238E27FC236}">
                <a16:creationId xmlns:a16="http://schemas.microsoft.com/office/drawing/2014/main" id="{4854B214-D8BE-5FE0-EBD0-F790CC0C44FE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0A2CCA"/>
          </a:soli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en-NL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A701E11A-8933-CA80-598E-B2C9B2DD0D20}"/>
              </a:ext>
            </a:extLst>
          </p:cNvPr>
          <p:cNvSpPr txBox="1"/>
          <p:nvPr/>
        </p:nvSpPr>
        <p:spPr>
          <a:xfrm>
            <a:off x="1970563" y="332167"/>
            <a:ext cx="4414203" cy="1118870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100" b="1" kern="150" dirty="0" err="1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Basistrainingen</a:t>
            </a:r>
            <a:r>
              <a:rPr lang="en-US" sz="5100" b="1" kern="150" dirty="0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900" b="1" kern="150" dirty="0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Najaar 2024</a:t>
            </a:r>
            <a:endParaRPr lang="en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EC9413-1972-502E-214B-04CA07E5336C}"/>
              </a:ext>
            </a:extLst>
          </p:cNvPr>
          <p:cNvSpPr txBox="1"/>
          <p:nvPr/>
        </p:nvSpPr>
        <p:spPr>
          <a:xfrm>
            <a:off x="360045" y="1442359"/>
            <a:ext cx="6137910" cy="1135504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rgbClr val="FF8C00"/>
                </a:solidFill>
                <a:latin typeface="Helvetica" panose="020B0604020202020204" pitchFamily="34" charset="0"/>
              </a:rPr>
              <a:t>Heb jij affiniteit met politiek? Of ben je lid en wil je jouw politieke vaardigheden verder ontwikkelen?</a:t>
            </a:r>
            <a:endParaRPr lang="nl-NL" sz="700" b="1" dirty="0">
              <a:solidFill>
                <a:srgbClr val="FF8C00"/>
              </a:solidFill>
              <a:latin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sz="700" b="1" dirty="0">
                <a:solidFill>
                  <a:srgbClr val="FF8C00"/>
                </a:solidFill>
                <a:latin typeface="Helvetica" panose="020B0604020202020204" pitchFamily="34" charset="0"/>
              </a:rPr>
            </a:br>
            <a:r>
              <a:rPr lang="nl-NL" b="1" dirty="0">
                <a:solidFill>
                  <a:srgbClr val="FF8C00"/>
                </a:solidFill>
                <a:latin typeface="Helvetica" panose="020B0604020202020204" pitchFamily="34" charset="0"/>
              </a:rPr>
              <a:t>Meld je aan voor onze basistrainingen!</a:t>
            </a:r>
            <a:endParaRPr lang="en-NL" b="1" dirty="0">
              <a:solidFill>
                <a:srgbClr val="FF8C00"/>
              </a:solidFill>
              <a:latin typeface="Helvetica" panose="020B0604020202020204" pitchFamily="34" charset="0"/>
            </a:endParaRPr>
          </a:p>
        </p:txBody>
      </p:sp>
      <p:pic>
        <p:nvPicPr>
          <p:cNvPr id="7" name="Afbeelding 18">
            <a:extLst>
              <a:ext uri="{FF2B5EF4-FFF2-40B4-BE49-F238E27FC236}">
                <a16:creationId xmlns:a16="http://schemas.microsoft.com/office/drawing/2014/main" id="{AB87F765-CEC1-B362-752F-4EA8A4D8318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8019" y="-46672"/>
            <a:ext cx="1512570" cy="166497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591F39BA-CCB7-A9C6-04CA-B97F7166F1F8}"/>
              </a:ext>
            </a:extLst>
          </p:cNvPr>
          <p:cNvSpPr txBox="1"/>
          <p:nvPr/>
        </p:nvSpPr>
        <p:spPr>
          <a:xfrm>
            <a:off x="566578" y="7437549"/>
            <a:ext cx="5931377" cy="1692275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Oók niet VVD-leden kunnen zich aanmelden. </a:t>
            </a:r>
            <a:br>
              <a:rPr lang="nl-NL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nl-NL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Deelname aan de basistraining kost € 19,50 p.p. per training. Lunch is inbegrepen.</a:t>
            </a:r>
            <a:endParaRPr lang="en-NL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NL" sz="300" b="1" dirty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solidFill>
                  <a:schemeClr val="bg1"/>
                </a:solidFill>
              </a:rPr>
              <a:t>Geïnteresseerd?</a:t>
            </a:r>
            <a:br>
              <a:rPr lang="nl-NL" sz="1600" b="1" dirty="0">
                <a:solidFill>
                  <a:schemeClr val="bg1"/>
                </a:solidFill>
              </a:rPr>
            </a:br>
            <a:r>
              <a:rPr lang="nl-NL" sz="1600" b="1" dirty="0">
                <a:solidFill>
                  <a:schemeClr val="bg1"/>
                </a:solidFill>
              </a:rPr>
              <a:t>Stuur ons een mail naar:</a:t>
            </a:r>
            <a:endParaRPr lang="en-NL" sz="1600" b="1" dirty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bestuurvvdregioflevoland@gmail.com</a:t>
            </a:r>
            <a:endParaRPr lang="en-NL" sz="1600" b="1" dirty="0">
              <a:solidFill>
                <a:schemeClr val="bg1"/>
              </a:solidFill>
            </a:endParaRPr>
          </a:p>
          <a:p>
            <a:pPr algn="ctr"/>
            <a:r>
              <a:rPr lang="nl-NL" sz="1600" b="1" dirty="0">
                <a:solidFill>
                  <a:schemeClr val="bg1"/>
                </a:solidFill>
              </a:rPr>
              <a:t>Wij nemen contact met je op! </a:t>
            </a:r>
            <a:endParaRPr lang="en-NL" sz="1600" b="1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EBECA9-A5A1-462F-5D40-E808C65288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" r="1431"/>
          <a:stretch/>
        </p:blipFill>
        <p:spPr>
          <a:xfrm>
            <a:off x="904301" y="4268935"/>
            <a:ext cx="1250315" cy="1287145"/>
          </a:xfrm>
          <a:prstGeom prst="ellipse">
            <a:avLst/>
          </a:prstGeom>
          <a:ln w="44450" cap="rnd">
            <a:solidFill>
              <a:schemeClr val="accent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D8E9A3D-2AAD-78D5-8ACE-D440A194BB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" r="4238"/>
          <a:stretch/>
        </p:blipFill>
        <p:spPr>
          <a:xfrm>
            <a:off x="904303" y="5882818"/>
            <a:ext cx="1250315" cy="1287145"/>
          </a:xfrm>
          <a:prstGeom prst="ellipse">
            <a:avLst/>
          </a:prstGeom>
          <a:ln w="44450" cap="rnd">
            <a:solidFill>
              <a:schemeClr val="accent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BBBF3B3-86FA-671F-99A1-BBC783C96E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2" r="4392"/>
          <a:stretch/>
        </p:blipFill>
        <p:spPr>
          <a:xfrm>
            <a:off x="904301" y="2674048"/>
            <a:ext cx="1250315" cy="1287145"/>
          </a:xfrm>
          <a:prstGeom prst="ellipse">
            <a:avLst/>
          </a:prstGeom>
          <a:ln w="44450" cap="rnd">
            <a:solidFill>
              <a:schemeClr val="accent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E4AF4EA-9006-3D91-7E35-89B71DCD25ED}"/>
              </a:ext>
            </a:extLst>
          </p:cNvPr>
          <p:cNvSpPr txBox="1"/>
          <p:nvPr/>
        </p:nvSpPr>
        <p:spPr>
          <a:xfrm>
            <a:off x="2698872" y="4340235"/>
            <a:ext cx="1861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Presentatie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Agnes van </a:t>
            </a:r>
            <a:r>
              <a:rPr lang="en-US" sz="1200" b="1" dirty="0" err="1">
                <a:solidFill>
                  <a:schemeClr val="bg1"/>
                </a:solidFill>
              </a:rPr>
              <a:t>Schendelen</a:t>
            </a:r>
            <a:endParaRPr lang="en-US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Zaterdag</a:t>
            </a:r>
            <a:r>
              <a:rPr lang="en-US" sz="1200" b="1" dirty="0">
                <a:solidFill>
                  <a:schemeClr val="bg1"/>
                </a:solidFill>
              </a:rPr>
              <a:t> 2 November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Van 10.00 tot 15.00 </a:t>
            </a:r>
            <a:r>
              <a:rPr lang="en-US" sz="1200" b="1" dirty="0" err="1">
                <a:solidFill>
                  <a:schemeClr val="bg1"/>
                </a:solidFill>
              </a:rPr>
              <a:t>uur</a:t>
            </a:r>
            <a:endParaRPr lang="en-NL" sz="12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E66D95-E822-7E58-99E9-AAA911E05E6A}"/>
              </a:ext>
            </a:extLst>
          </p:cNvPr>
          <p:cNvSpPr txBox="1"/>
          <p:nvPr/>
        </p:nvSpPr>
        <p:spPr>
          <a:xfrm>
            <a:off x="2698872" y="5888892"/>
            <a:ext cx="36858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Introductie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Gemeenteraad</a:t>
            </a:r>
            <a:r>
              <a:rPr lang="en-US" b="1" dirty="0">
                <a:solidFill>
                  <a:schemeClr val="bg1"/>
                </a:solidFill>
              </a:rPr>
              <a:t> en </a:t>
            </a:r>
            <a:r>
              <a:rPr lang="en-US" b="1" dirty="0" err="1">
                <a:solidFill>
                  <a:schemeClr val="bg1"/>
                </a:solidFill>
              </a:rPr>
              <a:t>Debat</a:t>
            </a:r>
            <a:endParaRPr lang="en-US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Barry </a:t>
            </a:r>
            <a:r>
              <a:rPr lang="en-US" sz="1200" b="1" dirty="0" err="1">
                <a:solidFill>
                  <a:schemeClr val="bg1"/>
                </a:solidFill>
              </a:rPr>
              <a:t>Hoogezand</a:t>
            </a:r>
            <a:endParaRPr lang="en-US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Zaterdag</a:t>
            </a:r>
            <a:r>
              <a:rPr lang="en-US" sz="1200" b="1" dirty="0">
                <a:solidFill>
                  <a:schemeClr val="bg1"/>
                </a:solidFill>
              </a:rPr>
              <a:t> 23 November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Van 10.00 tot 15.00 </a:t>
            </a:r>
            <a:r>
              <a:rPr lang="en-US" sz="1200" b="1" dirty="0" err="1">
                <a:solidFill>
                  <a:schemeClr val="bg1"/>
                </a:solidFill>
              </a:rPr>
              <a:t>uur</a:t>
            </a:r>
            <a:endParaRPr lang="en-NL" sz="12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6764CB-2E2E-BE61-8AA6-D73F0CF979FD}"/>
              </a:ext>
            </a:extLst>
          </p:cNvPr>
          <p:cNvSpPr txBox="1"/>
          <p:nvPr/>
        </p:nvSpPr>
        <p:spPr>
          <a:xfrm>
            <a:off x="2653307" y="2791578"/>
            <a:ext cx="27123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Inleiding</a:t>
            </a:r>
            <a:r>
              <a:rPr lang="en-US" b="1" dirty="0">
                <a:solidFill>
                  <a:schemeClr val="bg1"/>
                </a:solidFill>
              </a:rPr>
              <a:t> in het </a:t>
            </a:r>
            <a:r>
              <a:rPr lang="en-US" b="1" dirty="0" err="1">
                <a:solidFill>
                  <a:schemeClr val="bg1"/>
                </a:solidFill>
              </a:rPr>
              <a:t>liberalisme</a:t>
            </a:r>
            <a:endParaRPr lang="en-US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Anne </a:t>
            </a:r>
            <a:r>
              <a:rPr lang="en-US" sz="1200" b="1" dirty="0" err="1">
                <a:solidFill>
                  <a:schemeClr val="bg1"/>
                </a:solidFill>
              </a:rPr>
              <a:t>Lize</a:t>
            </a:r>
            <a:r>
              <a:rPr lang="en-US" sz="1200" b="1" dirty="0">
                <a:solidFill>
                  <a:schemeClr val="bg1"/>
                </a:solidFill>
              </a:rPr>
              <a:t> van der </a:t>
            </a:r>
            <a:r>
              <a:rPr lang="en-US" sz="1200" b="1" dirty="0" err="1">
                <a:solidFill>
                  <a:schemeClr val="bg1"/>
                </a:solidFill>
              </a:rPr>
              <a:t>Stoel</a:t>
            </a:r>
            <a:endParaRPr lang="en-US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Zaterdag</a:t>
            </a:r>
            <a:r>
              <a:rPr lang="en-US" sz="1200" b="1" dirty="0">
                <a:solidFill>
                  <a:schemeClr val="bg1"/>
                </a:solidFill>
              </a:rPr>
              <a:t> 12 </a:t>
            </a:r>
            <a:r>
              <a:rPr lang="en-US" sz="1200" b="1" dirty="0" err="1">
                <a:solidFill>
                  <a:schemeClr val="bg1"/>
                </a:solidFill>
              </a:rPr>
              <a:t>oktober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</a:rPr>
              <a:t>Van 10.00 tot 15.00 </a:t>
            </a:r>
            <a:r>
              <a:rPr lang="en-US" sz="1200" b="1" dirty="0" err="1">
                <a:solidFill>
                  <a:schemeClr val="bg1"/>
                </a:solidFill>
              </a:rPr>
              <a:t>uur</a:t>
            </a:r>
            <a:endParaRPr lang="en-NL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17">
            <a:extLst>
              <a:ext uri="{FF2B5EF4-FFF2-40B4-BE49-F238E27FC236}">
                <a16:creationId xmlns:a16="http://schemas.microsoft.com/office/drawing/2014/main" id="{4854B214-D8BE-5FE0-EBD0-F790CC0C44FE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0A2CCA"/>
          </a:soli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en-NL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A701E11A-8933-CA80-598E-B2C9B2DD0D20}"/>
              </a:ext>
            </a:extLst>
          </p:cNvPr>
          <p:cNvSpPr txBox="1"/>
          <p:nvPr/>
        </p:nvSpPr>
        <p:spPr>
          <a:xfrm>
            <a:off x="1970563" y="332167"/>
            <a:ext cx="4414203" cy="1118870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100" b="1" kern="150" dirty="0" err="1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Basistrainingen</a:t>
            </a:r>
            <a:r>
              <a:rPr lang="en-US" sz="5100" b="1" kern="150" dirty="0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900" b="1" kern="150" dirty="0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Najaar 2024</a:t>
            </a:r>
            <a:endParaRPr lang="en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Afbeelding 18">
            <a:extLst>
              <a:ext uri="{FF2B5EF4-FFF2-40B4-BE49-F238E27FC236}">
                <a16:creationId xmlns:a16="http://schemas.microsoft.com/office/drawing/2014/main" id="{AB87F765-CEC1-B362-752F-4EA8A4D8318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8019" y="-46672"/>
            <a:ext cx="1512570" cy="166497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E5153E-2FA3-A8AD-6324-D6162BE6D5AC}"/>
              </a:ext>
            </a:extLst>
          </p:cNvPr>
          <p:cNvSpPr txBox="1"/>
          <p:nvPr/>
        </p:nvSpPr>
        <p:spPr>
          <a:xfrm>
            <a:off x="236173" y="1360591"/>
            <a:ext cx="6473808" cy="7048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Inleiding</a:t>
            </a:r>
            <a:r>
              <a:rPr lang="en-US" sz="2000" b="1" dirty="0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in het l</a:t>
            </a:r>
            <a:r>
              <a:rPr lang="en-NL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iberalisme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b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 module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Liberalisme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I is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eerste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module in de reeks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Liberalisme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In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module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ligt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het accent op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kennismaking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met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partij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(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organisatie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 en het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verkennen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liberale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kernwaarden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Zo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ontstaat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goed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beeld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partij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haar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beginselen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kun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je het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liberalisme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beter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uitdragen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training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zal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gegeven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worden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Anne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Stoel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oud Tweede Kamer Lid,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Staddeelraad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Voorzitter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Amsterdam Centrum,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waarnemend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burgemeester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in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Teylingen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Landsmeer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heeft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veel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betekend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voor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emancipatie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de LBQT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gemeenschap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Presentatie</a:t>
            </a:r>
            <a:r>
              <a:rPr lang="en-NL" sz="2000" b="1" dirty="0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2000" b="1" dirty="0">
                <a:solidFill>
                  <a:srgbClr val="FF8C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</a:t>
            </a:r>
            <a:r>
              <a:rPr lang="en-US" sz="2000" b="1" dirty="0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raining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b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 de training '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presentatie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: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introductie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'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staat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het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overbrengen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boodschap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centraal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basisvaardigheden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presenteren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komen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aan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bod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zoals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inhoud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structuur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presentatie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persoonlijke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presentatie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training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wordt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verzorgd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door Agnes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Schendelen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bestuurder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bij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Tesselschade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Arbeit-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Adelt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Lid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Algemeen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Bestuur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Waterschap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Amstel,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Gooi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Vecht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Introductie</a:t>
            </a:r>
            <a:r>
              <a:rPr lang="en-NL" sz="2000" b="1" dirty="0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2000" b="1" dirty="0">
                <a:solidFill>
                  <a:srgbClr val="FF8C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</a:t>
            </a:r>
            <a:r>
              <a:rPr lang="en-NL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emeenteraad</a:t>
            </a:r>
            <a:r>
              <a:rPr lang="en-NL" sz="2000" b="1" dirty="0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</a:t>
            </a:r>
            <a:r>
              <a:rPr lang="en-US" sz="2000" b="1" dirty="0">
                <a:solidFill>
                  <a:srgbClr val="FF8C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</a:t>
            </a:r>
            <a:r>
              <a:rPr lang="en-NL" sz="2000" b="1" dirty="0" err="1">
                <a:solidFill>
                  <a:srgbClr val="FF8C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ebat</a:t>
            </a:r>
            <a:br>
              <a:rPr lang="en-NL" sz="14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b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 de training '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debat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: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introductie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'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komen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basisvaardigheden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debatteren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aan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bod. Hoe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overtuigt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u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beslisser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hoe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neemt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u het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publiek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mee in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uw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verhaal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? 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Daarnaast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zullen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we in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training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stilstaan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hoe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dit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zich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vertaalt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naar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gemeenteraad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werkwijze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gemeenteraad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en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rol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het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raadslid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Deze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training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zal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verzorgd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worden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door Barry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Hoogezand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die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naast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zijn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werkzaamheden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bij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de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Inspectie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der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Rijksfinancien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(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Ministerie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Financien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ook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NL" sz="14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fractievoorzitter</a:t>
            </a:r>
            <a: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van de VVD in Dronten is.</a:t>
            </a:r>
            <a:br>
              <a:rPr lang="en-NL" sz="14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endParaRPr lang="en-NL" sz="1400" dirty="0">
              <a:solidFill>
                <a:schemeClr val="bg1"/>
              </a:solidFill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9923659D-7E1E-09FB-72B5-5F0AAB082329}"/>
              </a:ext>
            </a:extLst>
          </p:cNvPr>
          <p:cNvSpPr txBox="1"/>
          <p:nvPr/>
        </p:nvSpPr>
        <p:spPr>
          <a:xfrm>
            <a:off x="483743" y="8318228"/>
            <a:ext cx="5622290" cy="1692275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043430" algn="l"/>
              </a:tabLst>
            </a:pPr>
            <a:r>
              <a:rPr lang="nl-NL" sz="1600" b="1" dirty="0">
                <a:solidFill>
                  <a:srgbClr val="FF8C00"/>
                </a:solidFill>
                <a:latin typeface="Helvetica" panose="020B0604020202020204" pitchFamily="34" charset="0"/>
              </a:rPr>
              <a:t>Schrijf je in door ons te mailen naar:</a:t>
            </a:r>
            <a:endParaRPr lang="en-NL" sz="1600" b="1" dirty="0">
              <a:solidFill>
                <a:srgbClr val="FF8C00"/>
              </a:solidFill>
              <a:latin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043430" algn="l"/>
              </a:tabLst>
            </a:pPr>
            <a:r>
              <a:rPr lang="nl-NL" sz="1600" b="1" dirty="0">
                <a:solidFill>
                  <a:srgbClr val="FF8C00"/>
                </a:solidFill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bestuurvvdregioflevoland@gmail.com</a:t>
            </a:r>
            <a:endParaRPr lang="en-NL" sz="1600" b="1" dirty="0">
              <a:solidFill>
                <a:srgbClr val="FF8C00"/>
              </a:solidFill>
              <a:latin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043430" algn="l"/>
              </a:tabLst>
            </a:pPr>
            <a:r>
              <a:rPr lang="nl-NL" sz="1600" b="1" dirty="0">
                <a:solidFill>
                  <a:srgbClr val="FF8C00"/>
                </a:solidFill>
                <a:latin typeface="Helvetica" panose="020B0604020202020204" pitchFamily="34" charset="0"/>
              </a:rPr>
              <a:t>Wij nemen contact met je op!</a:t>
            </a:r>
            <a:endParaRPr lang="en-NL" sz="1600" b="1" dirty="0">
              <a:solidFill>
                <a:srgbClr val="FF8C00"/>
              </a:solidFill>
              <a:latin typeface="Helvetica" panose="020B0604020202020204" pitchFamily="34" charset="0"/>
            </a:endParaRP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600" b="1" kern="150" dirty="0">
                <a:solidFill>
                  <a:srgbClr val="FFFFFF"/>
                </a:solidFill>
                <a:effectLst/>
                <a:latin typeface="Aeonik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N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01ce67d-13f2-447a-bb65-0989b89dfdb4}" enabled="0" method="" siteId="{101ce67d-13f2-447a-bb65-0989b89dfd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5639</TotalTime>
  <Words>412</Words>
  <Application>Microsoft Office PowerPoint</Application>
  <PresentationFormat>A4 Paper (210x297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Aeonik</vt:lpstr>
      <vt:lpstr>Aptos</vt:lpstr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Soldaat, HP</dc:creator>
  <cp:lastModifiedBy>Soldaat, HP</cp:lastModifiedBy>
  <cp:revision>9</cp:revision>
  <dcterms:created xsi:type="dcterms:W3CDTF">2024-01-31T15:07:20Z</dcterms:created>
  <dcterms:modified xsi:type="dcterms:W3CDTF">2024-09-08T13:58:32Z</dcterms:modified>
</cp:coreProperties>
</file>