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673" r:id="rId2"/>
  </p:sldMasterIdLst>
  <p:notesMasterIdLst>
    <p:notesMasterId r:id="rId22"/>
  </p:notesMasterIdLst>
  <p:handoutMasterIdLst>
    <p:handoutMasterId r:id="rId23"/>
  </p:handoutMasterIdLst>
  <p:sldIdLst>
    <p:sldId id="455" r:id="rId3"/>
    <p:sldId id="642" r:id="rId4"/>
    <p:sldId id="656" r:id="rId5"/>
    <p:sldId id="638" r:id="rId6"/>
    <p:sldId id="655" r:id="rId7"/>
    <p:sldId id="478" r:id="rId8"/>
    <p:sldId id="639" r:id="rId9"/>
    <p:sldId id="641" r:id="rId10"/>
    <p:sldId id="602" r:id="rId11"/>
    <p:sldId id="601" r:id="rId12"/>
    <p:sldId id="604" r:id="rId13"/>
    <p:sldId id="647" r:id="rId14"/>
    <p:sldId id="646" r:id="rId15"/>
    <p:sldId id="648" r:id="rId16"/>
    <p:sldId id="649" r:id="rId17"/>
    <p:sldId id="658" r:id="rId18"/>
    <p:sldId id="650" r:id="rId19"/>
    <p:sldId id="657" r:id="rId20"/>
    <p:sldId id="651" r:id="rId21"/>
  </p:sldIdLst>
  <p:sldSz cx="9144000" cy="6858000" type="screen4x3"/>
  <p:notesSz cx="7099300" cy="10234613"/>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3FE"/>
    <a:srgbClr val="00C4B1"/>
    <a:srgbClr val="0ABFC8"/>
    <a:srgbClr val="0079A4"/>
    <a:srgbClr val="FF3300"/>
    <a:srgbClr val="21076A"/>
    <a:srgbClr val="003399"/>
    <a:srgbClr val="000099"/>
    <a:srgbClr val="FFC891"/>
    <a:srgbClr val="FFC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374" autoAdjust="0"/>
  </p:normalViewPr>
  <p:slideViewPr>
    <p:cSldViewPr>
      <p:cViewPr varScale="1">
        <p:scale>
          <a:sx n="110" d="100"/>
          <a:sy n="110" d="100"/>
        </p:scale>
        <p:origin x="19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422" y="7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server\group\projecten\projectleiders\Milan\voorjaar%202015\Utrecht%20binnenstad\waarde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Blad1!$A$4:$A$6</c:f>
              <c:numCache>
                <c:formatCode>General</c:formatCode>
                <c:ptCount val="3"/>
                <c:pt idx="0">
                  <c:v>2015</c:v>
                </c:pt>
                <c:pt idx="1">
                  <c:v>2012</c:v>
                </c:pt>
                <c:pt idx="2">
                  <c:v>2009</c:v>
                </c:pt>
              </c:numCache>
            </c:numRef>
          </c:cat>
          <c:val>
            <c:numRef>
              <c:f>Blad1!$B$4:$B$6</c:f>
              <c:numCache>
                <c:formatCode>#,##0</c:formatCode>
                <c:ptCount val="3"/>
                <c:pt idx="0">
                  <c:v>424998</c:v>
                </c:pt>
                <c:pt idx="1">
                  <c:v>472976</c:v>
                </c:pt>
                <c:pt idx="2">
                  <c:v>494290</c:v>
                </c:pt>
              </c:numCache>
            </c:numRef>
          </c:val>
        </c:ser>
        <c:dLbls>
          <c:showLegendKey val="0"/>
          <c:showVal val="0"/>
          <c:showCatName val="0"/>
          <c:showSerName val="0"/>
          <c:showPercent val="0"/>
          <c:showBubbleSize val="0"/>
        </c:dLbls>
        <c:gapWidth val="219"/>
        <c:overlap val="-27"/>
        <c:axId val="251097448"/>
        <c:axId val="251095880"/>
      </c:barChart>
      <c:catAx>
        <c:axId val="25109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51095880"/>
        <c:crosses val="autoZero"/>
        <c:auto val="1"/>
        <c:lblAlgn val="ctr"/>
        <c:lblOffset val="100"/>
        <c:noMultiLvlLbl val="0"/>
      </c:catAx>
      <c:valAx>
        <c:axId val="251095880"/>
        <c:scaling>
          <c:orientation val="minMax"/>
          <c:min val="0"/>
        </c:scaling>
        <c:delete val="0"/>
        <c:axPos val="l"/>
        <c:majorGridlines>
          <c:spPr>
            <a:ln w="19050"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51097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Blad1!$G$4</c:f>
              <c:strCache>
                <c:ptCount val="1"/>
                <c:pt idx="0">
                  <c:v>5 of lager</c:v>
                </c:pt>
              </c:strCache>
            </c:strRef>
          </c:tx>
          <c:spPr>
            <a:solidFill>
              <a:schemeClr val="accent6"/>
            </a:solidFill>
          </c:spPr>
          <c:invertIfNegative val="0"/>
          <c:cat>
            <c:strRef>
              <c:f>Blad1!$H$3:$S$3</c:f>
              <c:strCache>
                <c:ptCount val="12"/>
                <c:pt idx="0">
                  <c:v>keuze aan winkels</c:v>
                </c:pt>
                <c:pt idx="1">
                  <c:v>bereikbaarheid ov</c:v>
                </c:pt>
                <c:pt idx="2">
                  <c:v>keuze aan horeca</c:v>
                </c:pt>
                <c:pt idx="3">
                  <c:v>sfeer</c:v>
                </c:pt>
                <c:pt idx="4">
                  <c:v>bereikbaarheid fiets</c:v>
                </c:pt>
                <c:pt idx="5">
                  <c:v>sociale veiligheid</c:v>
                </c:pt>
                <c:pt idx="6">
                  <c:v>inrichting openbare ruimte</c:v>
                </c:pt>
                <c:pt idx="7">
                  <c:v>fietsenstallingen</c:v>
                </c:pt>
                <c:pt idx="8">
                  <c:v>parkeercapaciteit auto</c:v>
                </c:pt>
                <c:pt idx="9">
                  <c:v>parkeertarief auto</c:v>
                </c:pt>
                <c:pt idx="11">
                  <c:v>totale indruk</c:v>
                </c:pt>
              </c:strCache>
            </c:strRef>
          </c:cat>
          <c:val>
            <c:numRef>
              <c:f>Blad1!$H$4:$S$4</c:f>
              <c:numCache>
                <c:formatCode>0%</c:formatCode>
                <c:ptCount val="12"/>
                <c:pt idx="0">
                  <c:v>0.03</c:v>
                </c:pt>
                <c:pt idx="1">
                  <c:v>0.03</c:v>
                </c:pt>
                <c:pt idx="2">
                  <c:v>0.02</c:v>
                </c:pt>
                <c:pt idx="3">
                  <c:v>0.02</c:v>
                </c:pt>
                <c:pt idx="4">
                  <c:v>0.04</c:v>
                </c:pt>
                <c:pt idx="5">
                  <c:v>0.05</c:v>
                </c:pt>
                <c:pt idx="6">
                  <c:v>0.09</c:v>
                </c:pt>
                <c:pt idx="7">
                  <c:v>0.23</c:v>
                </c:pt>
                <c:pt idx="8">
                  <c:v>0.35</c:v>
                </c:pt>
                <c:pt idx="9">
                  <c:v>0.63</c:v>
                </c:pt>
                <c:pt idx="11">
                  <c:v>0.01</c:v>
                </c:pt>
              </c:numCache>
            </c:numRef>
          </c:val>
        </c:ser>
        <c:ser>
          <c:idx val="1"/>
          <c:order val="1"/>
          <c:tx>
            <c:strRef>
              <c:f>Blad1!$G$5</c:f>
              <c:strCache>
                <c:ptCount val="1"/>
                <c:pt idx="0">
                  <c:v>6</c:v>
                </c:pt>
              </c:strCache>
            </c:strRef>
          </c:tx>
          <c:spPr>
            <a:solidFill>
              <a:schemeClr val="bg2"/>
            </a:solidFill>
          </c:spPr>
          <c:invertIfNegative val="0"/>
          <c:cat>
            <c:strRef>
              <c:f>Blad1!$H$3:$S$3</c:f>
              <c:strCache>
                <c:ptCount val="12"/>
                <c:pt idx="0">
                  <c:v>keuze aan winkels</c:v>
                </c:pt>
                <c:pt idx="1">
                  <c:v>bereikbaarheid ov</c:v>
                </c:pt>
                <c:pt idx="2">
                  <c:v>keuze aan horeca</c:v>
                </c:pt>
                <c:pt idx="3">
                  <c:v>sfeer</c:v>
                </c:pt>
                <c:pt idx="4">
                  <c:v>bereikbaarheid fiets</c:v>
                </c:pt>
                <c:pt idx="5">
                  <c:v>sociale veiligheid</c:v>
                </c:pt>
                <c:pt idx="6">
                  <c:v>inrichting openbare ruimte</c:v>
                </c:pt>
                <c:pt idx="7">
                  <c:v>fietsenstallingen</c:v>
                </c:pt>
                <c:pt idx="8">
                  <c:v>parkeercapaciteit auto</c:v>
                </c:pt>
                <c:pt idx="9">
                  <c:v>parkeertarief auto</c:v>
                </c:pt>
                <c:pt idx="11">
                  <c:v>totale indruk</c:v>
                </c:pt>
              </c:strCache>
            </c:strRef>
          </c:cat>
          <c:val>
            <c:numRef>
              <c:f>Blad1!$H$5:$S$5</c:f>
              <c:numCache>
                <c:formatCode>0%</c:formatCode>
                <c:ptCount val="12"/>
                <c:pt idx="0">
                  <c:v>0.05</c:v>
                </c:pt>
                <c:pt idx="1">
                  <c:v>0.04</c:v>
                </c:pt>
                <c:pt idx="2">
                  <c:v>0.06</c:v>
                </c:pt>
                <c:pt idx="3">
                  <c:v>0.06</c:v>
                </c:pt>
                <c:pt idx="4">
                  <c:v>7.0000000000000007E-2</c:v>
                </c:pt>
                <c:pt idx="5">
                  <c:v>7.0000000000000007E-2</c:v>
                </c:pt>
                <c:pt idx="6">
                  <c:v>0.2</c:v>
                </c:pt>
                <c:pt idx="7">
                  <c:v>0.24</c:v>
                </c:pt>
                <c:pt idx="8">
                  <c:v>0.19</c:v>
                </c:pt>
                <c:pt idx="9">
                  <c:v>0.18</c:v>
                </c:pt>
                <c:pt idx="11">
                  <c:v>0.03</c:v>
                </c:pt>
              </c:numCache>
            </c:numRef>
          </c:val>
        </c:ser>
        <c:ser>
          <c:idx val="2"/>
          <c:order val="2"/>
          <c:tx>
            <c:strRef>
              <c:f>Blad1!$G$6</c:f>
              <c:strCache>
                <c:ptCount val="1"/>
                <c:pt idx="0">
                  <c:v>7</c:v>
                </c:pt>
              </c:strCache>
            </c:strRef>
          </c:tx>
          <c:spPr>
            <a:solidFill>
              <a:srgbClr val="92D050"/>
            </a:solidFill>
          </c:spPr>
          <c:invertIfNegative val="0"/>
          <c:cat>
            <c:strRef>
              <c:f>Blad1!$H$3:$S$3</c:f>
              <c:strCache>
                <c:ptCount val="12"/>
                <c:pt idx="0">
                  <c:v>keuze aan winkels</c:v>
                </c:pt>
                <c:pt idx="1">
                  <c:v>bereikbaarheid ov</c:v>
                </c:pt>
                <c:pt idx="2">
                  <c:v>keuze aan horeca</c:v>
                </c:pt>
                <c:pt idx="3">
                  <c:v>sfeer</c:v>
                </c:pt>
                <c:pt idx="4">
                  <c:v>bereikbaarheid fiets</c:v>
                </c:pt>
                <c:pt idx="5">
                  <c:v>sociale veiligheid</c:v>
                </c:pt>
                <c:pt idx="6">
                  <c:v>inrichting openbare ruimte</c:v>
                </c:pt>
                <c:pt idx="7">
                  <c:v>fietsenstallingen</c:v>
                </c:pt>
                <c:pt idx="8">
                  <c:v>parkeercapaciteit auto</c:v>
                </c:pt>
                <c:pt idx="9">
                  <c:v>parkeertarief auto</c:v>
                </c:pt>
                <c:pt idx="11">
                  <c:v>totale indruk</c:v>
                </c:pt>
              </c:strCache>
            </c:strRef>
          </c:cat>
          <c:val>
            <c:numRef>
              <c:f>Blad1!$H$6:$S$6</c:f>
              <c:numCache>
                <c:formatCode>0%</c:formatCode>
                <c:ptCount val="12"/>
                <c:pt idx="0">
                  <c:v>0.22</c:v>
                </c:pt>
                <c:pt idx="1">
                  <c:v>0.18</c:v>
                </c:pt>
                <c:pt idx="2">
                  <c:v>0.18</c:v>
                </c:pt>
                <c:pt idx="3">
                  <c:v>0.22</c:v>
                </c:pt>
                <c:pt idx="4">
                  <c:v>0.25</c:v>
                </c:pt>
                <c:pt idx="5">
                  <c:v>0.31</c:v>
                </c:pt>
                <c:pt idx="6">
                  <c:v>0.38</c:v>
                </c:pt>
                <c:pt idx="7">
                  <c:v>0.23</c:v>
                </c:pt>
                <c:pt idx="8">
                  <c:v>0.24</c:v>
                </c:pt>
                <c:pt idx="9">
                  <c:v>0.11</c:v>
                </c:pt>
                <c:pt idx="11">
                  <c:v>0.27</c:v>
                </c:pt>
              </c:numCache>
            </c:numRef>
          </c:val>
        </c:ser>
        <c:ser>
          <c:idx val="3"/>
          <c:order val="3"/>
          <c:tx>
            <c:strRef>
              <c:f>Blad1!$G$7</c:f>
              <c:strCache>
                <c:ptCount val="1"/>
                <c:pt idx="0">
                  <c:v>8 of hoger</c:v>
                </c:pt>
              </c:strCache>
            </c:strRef>
          </c:tx>
          <c:spPr>
            <a:solidFill>
              <a:srgbClr val="00B050"/>
            </a:solidFill>
          </c:spPr>
          <c:invertIfNegative val="0"/>
          <c:cat>
            <c:strRef>
              <c:f>Blad1!$H$3:$S$3</c:f>
              <c:strCache>
                <c:ptCount val="12"/>
                <c:pt idx="0">
                  <c:v>keuze aan winkels</c:v>
                </c:pt>
                <c:pt idx="1">
                  <c:v>bereikbaarheid ov</c:v>
                </c:pt>
                <c:pt idx="2">
                  <c:v>keuze aan horeca</c:v>
                </c:pt>
                <c:pt idx="3">
                  <c:v>sfeer</c:v>
                </c:pt>
                <c:pt idx="4">
                  <c:v>bereikbaarheid fiets</c:v>
                </c:pt>
                <c:pt idx="5">
                  <c:v>sociale veiligheid</c:v>
                </c:pt>
                <c:pt idx="6">
                  <c:v>inrichting openbare ruimte</c:v>
                </c:pt>
                <c:pt idx="7">
                  <c:v>fietsenstallingen</c:v>
                </c:pt>
                <c:pt idx="8">
                  <c:v>parkeercapaciteit auto</c:v>
                </c:pt>
                <c:pt idx="9">
                  <c:v>parkeertarief auto</c:v>
                </c:pt>
                <c:pt idx="11">
                  <c:v>totale indruk</c:v>
                </c:pt>
              </c:strCache>
            </c:strRef>
          </c:cat>
          <c:val>
            <c:numRef>
              <c:f>Blad1!$H$7:$S$7</c:f>
              <c:numCache>
                <c:formatCode>0%</c:formatCode>
                <c:ptCount val="12"/>
                <c:pt idx="0">
                  <c:v>0.71</c:v>
                </c:pt>
                <c:pt idx="1">
                  <c:v>0.75</c:v>
                </c:pt>
                <c:pt idx="2">
                  <c:v>0.73</c:v>
                </c:pt>
                <c:pt idx="3">
                  <c:v>0.69</c:v>
                </c:pt>
                <c:pt idx="4">
                  <c:v>0.64</c:v>
                </c:pt>
                <c:pt idx="5">
                  <c:v>0.56999999999999995</c:v>
                </c:pt>
                <c:pt idx="6">
                  <c:v>0.33</c:v>
                </c:pt>
                <c:pt idx="7">
                  <c:v>0.3</c:v>
                </c:pt>
                <c:pt idx="8">
                  <c:v>0.21</c:v>
                </c:pt>
                <c:pt idx="9">
                  <c:v>0.08</c:v>
                </c:pt>
                <c:pt idx="11">
                  <c:v>0.68</c:v>
                </c:pt>
              </c:numCache>
            </c:numRef>
          </c:val>
        </c:ser>
        <c:dLbls>
          <c:showLegendKey val="0"/>
          <c:showVal val="0"/>
          <c:showCatName val="0"/>
          <c:showSerName val="0"/>
          <c:showPercent val="0"/>
          <c:showBubbleSize val="0"/>
        </c:dLbls>
        <c:gapWidth val="75"/>
        <c:overlap val="100"/>
        <c:axId val="252804368"/>
        <c:axId val="350983432"/>
      </c:barChart>
      <c:catAx>
        <c:axId val="252804368"/>
        <c:scaling>
          <c:orientation val="maxMin"/>
        </c:scaling>
        <c:delete val="0"/>
        <c:axPos val="l"/>
        <c:numFmt formatCode="General" sourceLinked="0"/>
        <c:majorTickMark val="none"/>
        <c:minorTickMark val="none"/>
        <c:tickLblPos val="nextTo"/>
        <c:txPr>
          <a:bodyPr/>
          <a:lstStyle/>
          <a:p>
            <a:pPr>
              <a:defRPr sz="1300" baseline="0"/>
            </a:pPr>
            <a:endParaRPr lang="nl-NL"/>
          </a:p>
        </c:txPr>
        <c:crossAx val="350983432"/>
        <c:crosses val="autoZero"/>
        <c:auto val="1"/>
        <c:lblAlgn val="ctr"/>
        <c:lblOffset val="100"/>
        <c:noMultiLvlLbl val="0"/>
      </c:catAx>
      <c:valAx>
        <c:axId val="350983432"/>
        <c:scaling>
          <c:orientation val="minMax"/>
        </c:scaling>
        <c:delete val="0"/>
        <c:axPos val="b"/>
        <c:numFmt formatCode="0%" sourceLinked="1"/>
        <c:majorTickMark val="none"/>
        <c:minorTickMark val="none"/>
        <c:tickLblPos val="nextTo"/>
        <c:crossAx val="252804368"/>
        <c:crosses val="max"/>
        <c:crossBetween val="between"/>
      </c:valAx>
    </c:plotArea>
    <c:legend>
      <c:legendPos val="b"/>
      <c:layout>
        <c:manualLayout>
          <c:xMode val="edge"/>
          <c:yMode val="edge"/>
          <c:x val="0.29446529468766092"/>
          <c:y val="0.92988706731522985"/>
          <c:w val="0.68724365560042078"/>
          <c:h val="5.4894132473464467E-2"/>
        </c:manualLayout>
      </c:layout>
      <c:overlay val="0"/>
      <c:txPr>
        <a:bodyPr/>
        <a:lstStyle/>
        <a:p>
          <a:pPr>
            <a:defRPr sz="1300" baseline="0"/>
          </a:pPr>
          <a:endParaRPr lang="nl-NL"/>
        </a:p>
      </c:txPr>
    </c:legend>
    <c:plotVisOnly val="1"/>
    <c:dispBlanksAs val="gap"/>
    <c:showDLblsOverMax val="0"/>
  </c:chart>
  <c:spPr>
    <a:noFill/>
    <a:ln>
      <a:noFill/>
    </a:ln>
  </c:spPr>
  <c:txPr>
    <a:bodyPr/>
    <a:lstStyle/>
    <a:p>
      <a:pPr>
        <a:defRPr sz="900" baseline="0">
          <a:latin typeface="Verdana" panose="020B0604030504040204" pitchFamily="34" charset="0"/>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47" tIns="49424" rIns="98847" bIns="49424" numCol="1" anchor="t" anchorCtr="0" compatLnSpc="1">
            <a:prstTxWarp prst="textNoShape">
              <a:avLst/>
            </a:prstTxWarp>
          </a:bodyPr>
          <a:lstStyle>
            <a:lvl1pPr algn="l" defTabSz="989013" eaLnBrk="0" hangingPunct="0">
              <a:defRPr sz="1500">
                <a:latin typeface="Times New Roman" pitchFamily="18" charset="0"/>
              </a:defRPr>
            </a:lvl1pPr>
          </a:lstStyle>
          <a:p>
            <a:endParaRPr lang="nl-NL"/>
          </a:p>
        </p:txBody>
      </p:sp>
      <p:sp>
        <p:nvSpPr>
          <p:cNvPr id="102403"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47" tIns="49424" rIns="98847" bIns="49424" numCol="1" anchor="t" anchorCtr="0" compatLnSpc="1">
            <a:prstTxWarp prst="textNoShape">
              <a:avLst/>
            </a:prstTxWarp>
          </a:bodyPr>
          <a:lstStyle>
            <a:lvl1pPr algn="r" defTabSz="989013" eaLnBrk="0" hangingPunct="0">
              <a:defRPr sz="1500">
                <a:latin typeface="Times New Roman" pitchFamily="18" charset="0"/>
              </a:defRPr>
            </a:lvl1pPr>
          </a:lstStyle>
          <a:p>
            <a:endParaRPr lang="nl-NL"/>
          </a:p>
        </p:txBody>
      </p:sp>
      <p:sp>
        <p:nvSpPr>
          <p:cNvPr id="102404"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47" tIns="49424" rIns="98847" bIns="49424" numCol="1" anchor="b" anchorCtr="0" compatLnSpc="1">
            <a:prstTxWarp prst="textNoShape">
              <a:avLst/>
            </a:prstTxWarp>
          </a:bodyPr>
          <a:lstStyle>
            <a:lvl1pPr algn="l" defTabSz="989013" eaLnBrk="0" hangingPunct="0">
              <a:defRPr sz="1500">
                <a:latin typeface="Times New Roman" pitchFamily="18" charset="0"/>
              </a:defRPr>
            </a:lvl1pPr>
          </a:lstStyle>
          <a:p>
            <a:endParaRPr lang="nl-NL"/>
          </a:p>
        </p:txBody>
      </p:sp>
      <p:sp>
        <p:nvSpPr>
          <p:cNvPr id="102405"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47" tIns="49424" rIns="98847" bIns="49424" numCol="1" anchor="b" anchorCtr="0" compatLnSpc="1">
            <a:prstTxWarp prst="textNoShape">
              <a:avLst/>
            </a:prstTxWarp>
          </a:bodyPr>
          <a:lstStyle>
            <a:lvl1pPr algn="r" defTabSz="989013" eaLnBrk="0" hangingPunct="0">
              <a:defRPr sz="1500">
                <a:latin typeface="Times New Roman" pitchFamily="18" charset="0"/>
              </a:defRPr>
            </a:lvl1pPr>
          </a:lstStyle>
          <a:p>
            <a:fld id="{3B673121-CF10-4C29-AADC-943D84B9AD00}" type="slidenum">
              <a:rPr lang="nl-NL"/>
              <a:pPr/>
              <a:t>‹nr.›</a:t>
            </a:fld>
            <a:endParaRPr lang="nl-NL"/>
          </a:p>
        </p:txBody>
      </p:sp>
    </p:spTree>
    <p:extLst>
      <p:ext uri="{BB962C8B-B14F-4D97-AF65-F5344CB8AC3E}">
        <p14:creationId xmlns:p14="http://schemas.microsoft.com/office/powerpoint/2010/main" val="321837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8847" tIns="49424" rIns="98847" bIns="49424" numCol="1" anchor="t" anchorCtr="0" compatLnSpc="1">
            <a:prstTxWarp prst="textNoShape">
              <a:avLst/>
            </a:prstTxWarp>
          </a:bodyPr>
          <a:lstStyle>
            <a:lvl1pPr algn="l" defTabSz="989013" eaLnBrk="0" hangingPunct="0">
              <a:defRPr sz="1500">
                <a:latin typeface="Times New Roman" pitchFamily="18" charset="0"/>
              </a:defRPr>
            </a:lvl1pPr>
          </a:lstStyle>
          <a:p>
            <a:endParaRPr lang="nl-NL"/>
          </a:p>
        </p:txBody>
      </p:sp>
      <p:sp>
        <p:nvSpPr>
          <p:cNvPr id="24579" name="Rectangle 3"/>
          <p:cNvSpPr>
            <a:spLocks noGrp="1" noChangeArrowheads="1"/>
          </p:cNvSpPr>
          <p:nvPr>
            <p:ph type="dt" idx="1"/>
          </p:nvPr>
        </p:nvSpPr>
        <p:spPr bwMode="auto">
          <a:xfrm>
            <a:off x="4022725" y="0"/>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8847" tIns="49424" rIns="98847" bIns="49424" numCol="1" anchor="t" anchorCtr="0" compatLnSpc="1">
            <a:prstTxWarp prst="textNoShape">
              <a:avLst/>
            </a:prstTxWarp>
          </a:bodyPr>
          <a:lstStyle>
            <a:lvl1pPr algn="r" defTabSz="989013" eaLnBrk="0" hangingPunct="0">
              <a:defRPr sz="1500">
                <a:latin typeface="Times New Roman" pitchFamily="18" charset="0"/>
              </a:defRPr>
            </a:lvl1pPr>
          </a:lstStyle>
          <a:p>
            <a:endParaRPr lang="nl-NL"/>
          </a:p>
        </p:txBody>
      </p:sp>
      <p:sp>
        <p:nvSpPr>
          <p:cNvPr id="24580" name="Rectangle 4"/>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47738" y="4862513"/>
            <a:ext cx="520382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8847" tIns="49424" rIns="98847" bIns="49424"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4582" name="Rectangle 6"/>
          <p:cNvSpPr>
            <a:spLocks noGrp="1" noChangeArrowheads="1"/>
          </p:cNvSpPr>
          <p:nvPr>
            <p:ph type="ftr" sz="quarter" idx="4"/>
          </p:nvPr>
        </p:nvSpPr>
        <p:spPr bwMode="auto">
          <a:xfrm>
            <a:off x="0" y="9721850"/>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8847" tIns="49424" rIns="98847" bIns="49424" numCol="1" anchor="b" anchorCtr="0" compatLnSpc="1">
            <a:prstTxWarp prst="textNoShape">
              <a:avLst/>
            </a:prstTxWarp>
          </a:bodyPr>
          <a:lstStyle>
            <a:lvl1pPr algn="l" defTabSz="989013" eaLnBrk="0" hangingPunct="0">
              <a:defRPr sz="1500">
                <a:latin typeface="Times New Roman" pitchFamily="18" charset="0"/>
              </a:defRPr>
            </a:lvl1pPr>
          </a:lstStyle>
          <a:p>
            <a:endParaRPr lang="nl-NL"/>
          </a:p>
        </p:txBody>
      </p:sp>
      <p:sp>
        <p:nvSpPr>
          <p:cNvPr id="24583" name="Rectangle 7"/>
          <p:cNvSpPr>
            <a:spLocks noGrp="1" noChangeArrowheads="1"/>
          </p:cNvSpPr>
          <p:nvPr>
            <p:ph type="sldNum" sz="quarter" idx="5"/>
          </p:nvPr>
        </p:nvSpPr>
        <p:spPr bwMode="auto">
          <a:xfrm>
            <a:off x="4022725" y="9721850"/>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8847" tIns="49424" rIns="98847" bIns="49424" numCol="1" anchor="b" anchorCtr="0" compatLnSpc="1">
            <a:prstTxWarp prst="textNoShape">
              <a:avLst/>
            </a:prstTxWarp>
          </a:bodyPr>
          <a:lstStyle>
            <a:lvl1pPr algn="r" defTabSz="989013" eaLnBrk="0" hangingPunct="0">
              <a:defRPr sz="1500">
                <a:latin typeface="Times New Roman" pitchFamily="18" charset="0"/>
              </a:defRPr>
            </a:lvl1pPr>
          </a:lstStyle>
          <a:p>
            <a:fld id="{1F41F880-5305-4225-A1D4-9B8251923FA6}" type="slidenum">
              <a:rPr lang="nl-NL"/>
              <a:pPr/>
              <a:t>‹nr.›</a:t>
            </a:fld>
            <a:endParaRPr lang="nl-NL"/>
          </a:p>
        </p:txBody>
      </p:sp>
    </p:spTree>
    <p:extLst>
      <p:ext uri="{BB962C8B-B14F-4D97-AF65-F5344CB8AC3E}">
        <p14:creationId xmlns:p14="http://schemas.microsoft.com/office/powerpoint/2010/main" val="5446834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6C86A-457F-41EA-AAF0-E3199636DA63}" type="slidenum">
              <a:rPr lang="nl-NL"/>
              <a:pPr/>
              <a:t>1</a:t>
            </a:fld>
            <a:endParaRPr lang="nl-NL"/>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nl-NL" sz="1600"/>
          </a:p>
        </p:txBody>
      </p:sp>
    </p:spTree>
    <p:extLst>
      <p:ext uri="{BB962C8B-B14F-4D97-AF65-F5344CB8AC3E}">
        <p14:creationId xmlns:p14="http://schemas.microsoft.com/office/powerpoint/2010/main" val="288840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F41F880-5305-4225-A1D4-9B8251923FA6}" type="slidenum">
              <a:rPr lang="nl-NL" smtClean="0"/>
              <a:pPr/>
              <a:t>3</a:t>
            </a:fld>
            <a:endParaRPr lang="nl-NL"/>
          </a:p>
        </p:txBody>
      </p:sp>
    </p:spTree>
    <p:extLst>
      <p:ext uri="{BB962C8B-B14F-4D97-AF65-F5344CB8AC3E}">
        <p14:creationId xmlns:p14="http://schemas.microsoft.com/office/powerpoint/2010/main" val="304253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F41F880-5305-4225-A1D4-9B8251923FA6}" type="slidenum">
              <a:rPr lang="nl-NL" smtClean="0"/>
              <a:pPr/>
              <a:t>9</a:t>
            </a:fld>
            <a:endParaRPr lang="nl-NL"/>
          </a:p>
        </p:txBody>
      </p:sp>
    </p:spTree>
    <p:extLst>
      <p:ext uri="{BB962C8B-B14F-4D97-AF65-F5344CB8AC3E}">
        <p14:creationId xmlns:p14="http://schemas.microsoft.com/office/powerpoint/2010/main" val="226020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F41F880-5305-4225-A1D4-9B8251923FA6}" type="slidenum">
              <a:rPr lang="nl-NL" smtClean="0"/>
              <a:pPr/>
              <a:t>10</a:t>
            </a:fld>
            <a:endParaRPr lang="nl-NL"/>
          </a:p>
        </p:txBody>
      </p:sp>
    </p:spTree>
    <p:extLst>
      <p:ext uri="{BB962C8B-B14F-4D97-AF65-F5344CB8AC3E}">
        <p14:creationId xmlns:p14="http://schemas.microsoft.com/office/powerpoint/2010/main" val="226020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F41F880-5305-4225-A1D4-9B8251923FA6}" type="slidenum">
              <a:rPr lang="nl-NL" smtClean="0"/>
              <a:pPr/>
              <a:t>11</a:t>
            </a:fld>
            <a:endParaRPr lang="nl-NL"/>
          </a:p>
        </p:txBody>
      </p:sp>
    </p:spTree>
    <p:extLst>
      <p:ext uri="{BB962C8B-B14F-4D97-AF65-F5344CB8AC3E}">
        <p14:creationId xmlns:p14="http://schemas.microsoft.com/office/powerpoint/2010/main" val="226020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F41F880-5305-4225-A1D4-9B8251923FA6}" type="slidenum">
              <a:rPr lang="nl-NL" smtClean="0"/>
              <a:pPr/>
              <a:t>12</a:t>
            </a:fld>
            <a:endParaRPr lang="nl-NL"/>
          </a:p>
        </p:txBody>
      </p:sp>
    </p:spTree>
    <p:extLst>
      <p:ext uri="{BB962C8B-B14F-4D97-AF65-F5344CB8AC3E}">
        <p14:creationId xmlns:p14="http://schemas.microsoft.com/office/powerpoint/2010/main" val="315345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F41F880-5305-4225-A1D4-9B8251923FA6}" type="slidenum">
              <a:rPr lang="nl-NL" smtClean="0"/>
              <a:pPr/>
              <a:t>13</a:t>
            </a:fld>
            <a:endParaRPr lang="nl-NL"/>
          </a:p>
        </p:txBody>
      </p:sp>
    </p:spTree>
    <p:extLst>
      <p:ext uri="{BB962C8B-B14F-4D97-AF65-F5344CB8AC3E}">
        <p14:creationId xmlns:p14="http://schemas.microsoft.com/office/powerpoint/2010/main" val="323361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3EE776B3-A5C7-4D41-9492-361CCE00C6F2}" type="slidenum">
              <a:rPr lang="nl-NL"/>
              <a:pPr/>
              <a:t>‹nr.›</a:t>
            </a:fld>
            <a:endParaRPr lang="nl-NL"/>
          </a:p>
        </p:txBody>
      </p:sp>
    </p:spTree>
    <p:extLst>
      <p:ext uri="{BB962C8B-B14F-4D97-AF65-F5344CB8AC3E}">
        <p14:creationId xmlns:p14="http://schemas.microsoft.com/office/powerpoint/2010/main" val="31811436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683349F-853E-450E-B5C5-97077B0DE54D}" type="slidenum">
              <a:rPr lang="nl-NL"/>
              <a:pPr/>
              <a:t>‹nr.›</a:t>
            </a:fld>
            <a:endParaRPr lang="nl-NL"/>
          </a:p>
        </p:txBody>
      </p:sp>
    </p:spTree>
    <p:extLst>
      <p:ext uri="{BB962C8B-B14F-4D97-AF65-F5344CB8AC3E}">
        <p14:creationId xmlns:p14="http://schemas.microsoft.com/office/powerpoint/2010/main" val="36662912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BBB5872D-2C59-45BC-9349-5BFC1803F69E}" type="slidenum">
              <a:rPr lang="nl-NL"/>
              <a:pPr/>
              <a:t>‹nr.›</a:t>
            </a:fld>
            <a:endParaRPr lang="nl-NL"/>
          </a:p>
        </p:txBody>
      </p:sp>
    </p:spTree>
    <p:extLst>
      <p:ext uri="{BB962C8B-B14F-4D97-AF65-F5344CB8AC3E}">
        <p14:creationId xmlns:p14="http://schemas.microsoft.com/office/powerpoint/2010/main" val="14010511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atum 5"/>
          <p:cNvSpPr>
            <a:spLocks noGrp="1"/>
          </p:cNvSpPr>
          <p:nvPr>
            <p:ph type="dt" sz="half" idx="10"/>
          </p:nvPr>
        </p:nvSpPr>
        <p:spPr>
          <a:xfrm>
            <a:off x="457200" y="6245225"/>
            <a:ext cx="2133600" cy="476250"/>
          </a:xfrm>
        </p:spPr>
        <p:txBody>
          <a:bodyPr/>
          <a:lstStyle>
            <a:lvl1pPr>
              <a:defRPr/>
            </a:lvl1pPr>
          </a:lstStyle>
          <a:p>
            <a:endParaRPr lang="nl-NL"/>
          </a:p>
        </p:txBody>
      </p:sp>
      <p:sp>
        <p:nvSpPr>
          <p:cNvPr id="7" name="Tijdelijke aanduiding voor voettekst 6"/>
          <p:cNvSpPr>
            <a:spLocks noGrp="1"/>
          </p:cNvSpPr>
          <p:nvPr>
            <p:ph type="ftr" sz="quarter" idx="11"/>
          </p:nvPr>
        </p:nvSpPr>
        <p:spPr>
          <a:xfrm>
            <a:off x="3124200" y="6245225"/>
            <a:ext cx="2895600" cy="476250"/>
          </a:xfrm>
        </p:spPr>
        <p:txBody>
          <a:bodyPr/>
          <a:lstStyle>
            <a:lvl1pPr>
              <a:defRPr/>
            </a:lvl1pPr>
          </a:lstStyle>
          <a:p>
            <a:endParaRPr lang="nl-NL"/>
          </a:p>
        </p:txBody>
      </p:sp>
      <p:sp>
        <p:nvSpPr>
          <p:cNvPr id="8" name="Tijdelijke aanduiding voor dianummer 7"/>
          <p:cNvSpPr>
            <a:spLocks noGrp="1"/>
          </p:cNvSpPr>
          <p:nvPr>
            <p:ph type="sldNum" sz="quarter" idx="12"/>
          </p:nvPr>
        </p:nvSpPr>
        <p:spPr>
          <a:xfrm>
            <a:off x="6553200" y="6245225"/>
            <a:ext cx="2133600" cy="476250"/>
          </a:xfrm>
        </p:spPr>
        <p:txBody>
          <a:bodyPr/>
          <a:lstStyle>
            <a:lvl1pPr>
              <a:defRPr/>
            </a:lvl1pPr>
          </a:lstStyle>
          <a:p>
            <a:fld id="{4C872154-83B9-47A0-B4F5-F46C0309FEDC}" type="slidenum">
              <a:rPr lang="nl-NL"/>
              <a:pPr/>
              <a:t>‹nr.›</a:t>
            </a:fld>
            <a:endParaRPr lang="nl-NL"/>
          </a:p>
        </p:txBody>
      </p:sp>
    </p:spTree>
    <p:extLst>
      <p:ext uri="{BB962C8B-B14F-4D97-AF65-F5344CB8AC3E}">
        <p14:creationId xmlns:p14="http://schemas.microsoft.com/office/powerpoint/2010/main" val="27480760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245225"/>
            <a:ext cx="2133600" cy="47625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124200" y="6245225"/>
            <a:ext cx="2895600" cy="47625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6553200" y="6245225"/>
            <a:ext cx="2133600" cy="476250"/>
          </a:xfrm>
        </p:spPr>
        <p:txBody>
          <a:bodyPr/>
          <a:lstStyle>
            <a:lvl1pPr>
              <a:defRPr/>
            </a:lvl1pPr>
          </a:lstStyle>
          <a:p>
            <a:fld id="{50E3AADA-78C7-493E-8F71-5214B215B1FA}" type="slidenum">
              <a:rPr lang="nl-NL"/>
              <a:pPr/>
              <a:t>‹nr.›</a:t>
            </a:fld>
            <a:endParaRPr lang="nl-NL"/>
          </a:p>
        </p:txBody>
      </p:sp>
    </p:spTree>
    <p:extLst>
      <p:ext uri="{BB962C8B-B14F-4D97-AF65-F5344CB8AC3E}">
        <p14:creationId xmlns:p14="http://schemas.microsoft.com/office/powerpoint/2010/main" val="18517253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atum 5"/>
          <p:cNvSpPr>
            <a:spLocks noGrp="1"/>
          </p:cNvSpPr>
          <p:nvPr>
            <p:ph type="dt" sz="half" idx="10"/>
          </p:nvPr>
        </p:nvSpPr>
        <p:spPr>
          <a:xfrm>
            <a:off x="457200" y="6245225"/>
            <a:ext cx="2133600" cy="476250"/>
          </a:xfrm>
        </p:spPr>
        <p:txBody>
          <a:bodyPr/>
          <a:lstStyle>
            <a:lvl1pPr>
              <a:defRPr/>
            </a:lvl1pPr>
          </a:lstStyle>
          <a:p>
            <a:endParaRPr lang="nl-NL"/>
          </a:p>
        </p:txBody>
      </p:sp>
      <p:sp>
        <p:nvSpPr>
          <p:cNvPr id="7" name="Tijdelijke aanduiding voor voettekst 6"/>
          <p:cNvSpPr>
            <a:spLocks noGrp="1"/>
          </p:cNvSpPr>
          <p:nvPr>
            <p:ph type="ftr" sz="quarter" idx="11"/>
          </p:nvPr>
        </p:nvSpPr>
        <p:spPr>
          <a:xfrm>
            <a:off x="3124200" y="6245225"/>
            <a:ext cx="2895600" cy="476250"/>
          </a:xfrm>
        </p:spPr>
        <p:txBody>
          <a:bodyPr/>
          <a:lstStyle>
            <a:lvl1pPr>
              <a:defRPr/>
            </a:lvl1pPr>
          </a:lstStyle>
          <a:p>
            <a:endParaRPr lang="nl-NL"/>
          </a:p>
        </p:txBody>
      </p:sp>
      <p:sp>
        <p:nvSpPr>
          <p:cNvPr id="8" name="Tijdelijke aanduiding voor dianummer 7"/>
          <p:cNvSpPr>
            <a:spLocks noGrp="1"/>
          </p:cNvSpPr>
          <p:nvPr>
            <p:ph type="sldNum" sz="quarter" idx="12"/>
          </p:nvPr>
        </p:nvSpPr>
        <p:spPr>
          <a:xfrm>
            <a:off x="6553200" y="6245225"/>
            <a:ext cx="2133600" cy="476250"/>
          </a:xfrm>
        </p:spPr>
        <p:txBody>
          <a:bodyPr/>
          <a:lstStyle>
            <a:lvl1pPr>
              <a:defRPr/>
            </a:lvl1pPr>
          </a:lstStyle>
          <a:p>
            <a:fld id="{ABCEE438-8F15-463D-87A7-B3DF080FA38F}" type="slidenum">
              <a:rPr lang="nl-NL"/>
              <a:pPr/>
              <a:t>‹nr.›</a:t>
            </a:fld>
            <a:endParaRPr lang="nl-NL"/>
          </a:p>
        </p:txBody>
      </p:sp>
    </p:spTree>
    <p:extLst>
      <p:ext uri="{BB962C8B-B14F-4D97-AF65-F5344CB8AC3E}">
        <p14:creationId xmlns:p14="http://schemas.microsoft.com/office/powerpoint/2010/main" val="132884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457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57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245225"/>
            <a:ext cx="2133600" cy="476250"/>
          </a:xfrm>
        </p:spPr>
        <p:txBody>
          <a:bodyPr/>
          <a:lstStyle>
            <a:lvl1pPr>
              <a:defRPr/>
            </a:lvl1pPr>
          </a:lstStyle>
          <a:p>
            <a:endParaRPr lang="nl-NL"/>
          </a:p>
        </p:txBody>
      </p:sp>
      <p:sp>
        <p:nvSpPr>
          <p:cNvPr id="8" name="Tijdelijke aanduiding voor voettekst 7"/>
          <p:cNvSpPr>
            <a:spLocks noGrp="1"/>
          </p:cNvSpPr>
          <p:nvPr>
            <p:ph type="ftr" sz="quarter" idx="11"/>
          </p:nvPr>
        </p:nvSpPr>
        <p:spPr>
          <a:xfrm>
            <a:off x="3124200" y="6245225"/>
            <a:ext cx="2895600" cy="476250"/>
          </a:xfrm>
        </p:spPr>
        <p:txBody>
          <a:bodyPr/>
          <a:lstStyle>
            <a:lvl1pPr>
              <a:defRPr/>
            </a:lvl1pPr>
          </a:lstStyle>
          <a:p>
            <a:endParaRPr lang="nl-NL"/>
          </a:p>
        </p:txBody>
      </p:sp>
      <p:sp>
        <p:nvSpPr>
          <p:cNvPr id="9" name="Tijdelijke aanduiding voor dianummer 8"/>
          <p:cNvSpPr>
            <a:spLocks noGrp="1"/>
          </p:cNvSpPr>
          <p:nvPr>
            <p:ph type="sldNum" sz="quarter" idx="12"/>
          </p:nvPr>
        </p:nvSpPr>
        <p:spPr>
          <a:xfrm>
            <a:off x="6553200" y="6245225"/>
            <a:ext cx="2133600" cy="476250"/>
          </a:xfrm>
        </p:spPr>
        <p:txBody>
          <a:bodyPr/>
          <a:lstStyle>
            <a:lvl1pPr>
              <a:defRPr/>
            </a:lvl1pPr>
          </a:lstStyle>
          <a:p>
            <a:fld id="{142AEBBB-84CA-4EC6-8C65-BBF02424B742}" type="slidenum">
              <a:rPr lang="nl-NL"/>
              <a:pPr/>
              <a:t>‹nr.›</a:t>
            </a:fld>
            <a:endParaRPr lang="nl-NL"/>
          </a:p>
        </p:txBody>
      </p:sp>
    </p:spTree>
    <p:extLst>
      <p:ext uri="{BB962C8B-B14F-4D97-AF65-F5344CB8AC3E}">
        <p14:creationId xmlns:p14="http://schemas.microsoft.com/office/powerpoint/2010/main" val="316344669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Tijdelijke aanduiding voor datum 2"/>
          <p:cNvSpPr>
            <a:spLocks noGrp="1"/>
          </p:cNvSpPr>
          <p:nvPr>
            <p:ph type="dt" sz="half" idx="10"/>
          </p:nvPr>
        </p:nvSpPr>
        <p:spPr>
          <a:xfrm>
            <a:off x="457200" y="6245225"/>
            <a:ext cx="2133600" cy="476250"/>
          </a:xfrm>
        </p:spPr>
        <p:txBody>
          <a:bodyPr/>
          <a:lstStyle>
            <a:lvl1pPr>
              <a:defRPr/>
            </a:lvl1pPr>
          </a:lstStyle>
          <a:p>
            <a:endParaRPr lang="nl-NL"/>
          </a:p>
        </p:txBody>
      </p:sp>
      <p:sp>
        <p:nvSpPr>
          <p:cNvPr id="4" name="Tijdelijke aanduiding voor voettekst 3"/>
          <p:cNvSpPr>
            <a:spLocks noGrp="1"/>
          </p:cNvSpPr>
          <p:nvPr>
            <p:ph type="ftr" sz="quarter" idx="11"/>
          </p:nvPr>
        </p:nvSpPr>
        <p:spPr>
          <a:xfrm>
            <a:off x="3124200" y="6245225"/>
            <a:ext cx="2895600" cy="476250"/>
          </a:xfrm>
        </p:spPr>
        <p:txBody>
          <a:bodyPr/>
          <a:lstStyle>
            <a:lvl1pPr>
              <a:defRPr/>
            </a:lvl1pPr>
          </a:lstStyle>
          <a:p>
            <a:endParaRPr lang="nl-NL"/>
          </a:p>
        </p:txBody>
      </p:sp>
      <p:sp>
        <p:nvSpPr>
          <p:cNvPr id="5" name="Tijdelijke aanduiding voor dianummer 4"/>
          <p:cNvSpPr>
            <a:spLocks noGrp="1"/>
          </p:cNvSpPr>
          <p:nvPr>
            <p:ph type="sldNum" sz="quarter" idx="12"/>
          </p:nvPr>
        </p:nvSpPr>
        <p:spPr>
          <a:xfrm>
            <a:off x="6553200" y="6245225"/>
            <a:ext cx="2133600" cy="476250"/>
          </a:xfrm>
        </p:spPr>
        <p:txBody>
          <a:bodyPr/>
          <a:lstStyle>
            <a:lvl1pPr>
              <a:defRPr/>
            </a:lvl1pPr>
          </a:lstStyle>
          <a:p>
            <a:fld id="{D595C15D-338C-4659-882E-BB3EADF2FC6E}" type="slidenum">
              <a:rPr lang="nl-NL"/>
              <a:pPr/>
              <a:t>‹nr.›</a:t>
            </a:fld>
            <a:endParaRPr lang="nl-NL"/>
          </a:p>
        </p:txBody>
      </p:sp>
    </p:spTree>
    <p:extLst>
      <p:ext uri="{BB962C8B-B14F-4D97-AF65-F5344CB8AC3E}">
        <p14:creationId xmlns:p14="http://schemas.microsoft.com/office/powerpoint/2010/main" val="17115547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19C165B-C80B-463D-8B03-3BD6EC5B74C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683148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EB7DA3C-042E-4F4A-8DD3-7459B8C2620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179125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0F82A2E-DEF4-45A8-AAB5-0B604967BB7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824981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B6FAFBBB-18C9-4949-9326-5D6A2520684D}" type="slidenum">
              <a:rPr lang="nl-NL"/>
              <a:pPr/>
              <a:t>‹nr.›</a:t>
            </a:fld>
            <a:endParaRPr lang="nl-NL"/>
          </a:p>
        </p:txBody>
      </p:sp>
    </p:spTree>
    <p:extLst>
      <p:ext uri="{BB962C8B-B14F-4D97-AF65-F5344CB8AC3E}">
        <p14:creationId xmlns:p14="http://schemas.microsoft.com/office/powerpoint/2010/main" val="41853296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E0C15C8-486E-4A08-8645-223E1168565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10286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50E080-27B0-4B14-96B5-277ACD612C4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27473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E872952-80F4-49B1-A59E-0FE451236E7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78173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B8A0868-6B53-43ED-981E-E615916AAB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439222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D22BA0C-BE49-4950-A5DE-6B7EC4E5D3D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710136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F0169F0-1A45-4563-BD89-05DA39AD68B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991740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C5CCB70-E5B5-4D35-989D-DA1DFC4E824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749527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F2E9979-F6DA-4BCB-A3F6-79F25DD5221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313058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Tijdelijke aanduiding voor datum 2"/>
          <p:cNvSpPr>
            <a:spLocks noGrp="1"/>
          </p:cNvSpPr>
          <p:nvPr>
            <p:ph type="dt" sz="half" idx="10"/>
          </p:nvPr>
        </p:nvSpPr>
        <p:spPr>
          <a:xfrm>
            <a:off x="457200" y="6245225"/>
            <a:ext cx="2133600" cy="476250"/>
          </a:xfrm>
        </p:spPr>
        <p:txBody>
          <a:bodyPr/>
          <a:lstStyle>
            <a:lvl1pPr>
              <a:defRPr/>
            </a:lvl1pPr>
          </a:lstStyle>
          <a:p>
            <a:endParaRPr lang="nl-NL">
              <a:solidFill>
                <a:prstClr val="black">
                  <a:tint val="75000"/>
                </a:prstClr>
              </a:solidFill>
            </a:endParaRPr>
          </a:p>
        </p:txBody>
      </p:sp>
      <p:sp>
        <p:nvSpPr>
          <p:cNvPr id="4" name="Tijdelijke aanduiding voor voettekst 3"/>
          <p:cNvSpPr>
            <a:spLocks noGrp="1"/>
          </p:cNvSpPr>
          <p:nvPr>
            <p:ph type="ftr" sz="quarter" idx="11"/>
          </p:nvPr>
        </p:nvSpPr>
        <p:spPr>
          <a:xfrm>
            <a:off x="3124200" y="6245225"/>
            <a:ext cx="2895600" cy="476250"/>
          </a:xfrm>
        </p:spPr>
        <p:txBody>
          <a:bodyPr/>
          <a:lstStyle>
            <a:lvl1pPr>
              <a:defRPr/>
            </a:lvl1p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a:xfrm>
            <a:off x="6553200" y="6245225"/>
            <a:ext cx="2133600" cy="476250"/>
          </a:xfrm>
        </p:spPr>
        <p:txBody>
          <a:bodyPr/>
          <a:lstStyle>
            <a:lvl1pPr>
              <a:defRPr/>
            </a:lvl1pPr>
          </a:lstStyle>
          <a:p>
            <a:fld id="{D595C15D-338C-4659-882E-BB3EADF2FC6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50406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D899A13C-C85C-4BB8-B27C-B547517E810B}" type="slidenum">
              <a:rPr lang="nl-NL"/>
              <a:pPr/>
              <a:t>‹nr.›</a:t>
            </a:fld>
            <a:endParaRPr lang="nl-NL"/>
          </a:p>
        </p:txBody>
      </p:sp>
    </p:spTree>
    <p:extLst>
      <p:ext uri="{BB962C8B-B14F-4D97-AF65-F5344CB8AC3E}">
        <p14:creationId xmlns:p14="http://schemas.microsoft.com/office/powerpoint/2010/main" val="23971591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3E11EF98-D42B-4707-AAAB-F8D208CF6F49}" type="slidenum">
              <a:rPr lang="nl-NL"/>
              <a:pPr/>
              <a:t>‹nr.›</a:t>
            </a:fld>
            <a:endParaRPr lang="nl-NL"/>
          </a:p>
        </p:txBody>
      </p:sp>
    </p:spTree>
    <p:extLst>
      <p:ext uri="{BB962C8B-B14F-4D97-AF65-F5344CB8AC3E}">
        <p14:creationId xmlns:p14="http://schemas.microsoft.com/office/powerpoint/2010/main" val="10462208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BD37AE2E-EAC3-43F0-951F-BAD5C0652F5D}" type="slidenum">
              <a:rPr lang="nl-NL"/>
              <a:pPr/>
              <a:t>‹nr.›</a:t>
            </a:fld>
            <a:endParaRPr lang="nl-NL"/>
          </a:p>
        </p:txBody>
      </p:sp>
    </p:spTree>
    <p:extLst>
      <p:ext uri="{BB962C8B-B14F-4D97-AF65-F5344CB8AC3E}">
        <p14:creationId xmlns:p14="http://schemas.microsoft.com/office/powerpoint/2010/main" val="9021782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3E101C36-9D1B-4AE9-AD3D-5D55E561388C}" type="slidenum">
              <a:rPr lang="nl-NL"/>
              <a:pPr/>
              <a:t>‹nr.›</a:t>
            </a:fld>
            <a:endParaRPr lang="nl-NL"/>
          </a:p>
        </p:txBody>
      </p:sp>
    </p:spTree>
    <p:extLst>
      <p:ext uri="{BB962C8B-B14F-4D97-AF65-F5344CB8AC3E}">
        <p14:creationId xmlns:p14="http://schemas.microsoft.com/office/powerpoint/2010/main" val="6070325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CD0909AB-F558-46D4-A56C-BE1507CB8353}" type="slidenum">
              <a:rPr lang="nl-NL"/>
              <a:pPr/>
              <a:t>‹nr.›</a:t>
            </a:fld>
            <a:endParaRPr lang="nl-NL"/>
          </a:p>
        </p:txBody>
      </p:sp>
    </p:spTree>
    <p:extLst>
      <p:ext uri="{BB962C8B-B14F-4D97-AF65-F5344CB8AC3E}">
        <p14:creationId xmlns:p14="http://schemas.microsoft.com/office/powerpoint/2010/main" val="23252361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1D891B0A-384A-4964-87A9-85B43C541049}" type="slidenum">
              <a:rPr lang="nl-NL"/>
              <a:pPr/>
              <a:t>‹nr.›</a:t>
            </a:fld>
            <a:endParaRPr lang="nl-NL"/>
          </a:p>
        </p:txBody>
      </p:sp>
    </p:spTree>
    <p:extLst>
      <p:ext uri="{BB962C8B-B14F-4D97-AF65-F5344CB8AC3E}">
        <p14:creationId xmlns:p14="http://schemas.microsoft.com/office/powerpoint/2010/main" val="217321759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AA3FE1E2-6777-4549-830C-7A9BFDCD0AD0}" type="slidenum">
              <a:rPr lang="nl-NL"/>
              <a:pPr/>
              <a:t>‹nr.›</a:t>
            </a:fld>
            <a:endParaRPr lang="nl-NL"/>
          </a:p>
        </p:txBody>
      </p:sp>
    </p:spTree>
    <p:extLst>
      <p:ext uri="{BB962C8B-B14F-4D97-AF65-F5344CB8AC3E}">
        <p14:creationId xmlns:p14="http://schemas.microsoft.com/office/powerpoint/2010/main" val="35565284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2E3FE"/>
            </a:gs>
            <a:gs pos="100000">
              <a:schemeClr val="bg1"/>
            </a:gs>
          </a:gsLst>
          <a:lin ang="18900000" scaled="0"/>
          <a:tileRect/>
        </a:gra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3491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49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nl-NL"/>
          </a:p>
        </p:txBody>
      </p:sp>
      <p:sp>
        <p:nvSpPr>
          <p:cNvPr id="349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p>
        </p:txBody>
      </p:sp>
      <p:sp>
        <p:nvSpPr>
          <p:cNvPr id="349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D05606-8B71-4197-B219-1A2C35951D2A}"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Lst>
  <p:transition>
    <p:fade/>
  </p:transition>
  <p:timing>
    <p:tnLst>
      <p:par>
        <p:cTn id="1" dur="indefinite" restart="never" nodeType="tmRoot"/>
      </p:par>
    </p:tnLst>
  </p:timing>
  <p:txStyles>
    <p:titleStyle>
      <a:lvl1pPr algn="ctr" rtl="0" fontAlgn="base">
        <a:spcBef>
          <a:spcPct val="0"/>
        </a:spcBef>
        <a:spcAft>
          <a:spcPct val="0"/>
        </a:spcAft>
        <a:defRPr sz="3500" b="1">
          <a:solidFill>
            <a:srgbClr val="21076A"/>
          </a:solidFill>
          <a:latin typeface="+mj-lt"/>
          <a:ea typeface="+mj-ea"/>
          <a:cs typeface="+mj-cs"/>
        </a:defRPr>
      </a:lvl1pPr>
      <a:lvl2pPr algn="ctr" rtl="0" fontAlgn="base">
        <a:spcBef>
          <a:spcPct val="0"/>
        </a:spcBef>
        <a:spcAft>
          <a:spcPct val="0"/>
        </a:spcAft>
        <a:defRPr sz="3500" b="1">
          <a:solidFill>
            <a:srgbClr val="21076A"/>
          </a:solidFill>
          <a:latin typeface="Verdana" pitchFamily="34" charset="0"/>
        </a:defRPr>
      </a:lvl2pPr>
      <a:lvl3pPr algn="ctr" rtl="0" fontAlgn="base">
        <a:spcBef>
          <a:spcPct val="0"/>
        </a:spcBef>
        <a:spcAft>
          <a:spcPct val="0"/>
        </a:spcAft>
        <a:defRPr sz="3500" b="1">
          <a:solidFill>
            <a:srgbClr val="21076A"/>
          </a:solidFill>
          <a:latin typeface="Verdana" pitchFamily="34" charset="0"/>
        </a:defRPr>
      </a:lvl3pPr>
      <a:lvl4pPr algn="ctr" rtl="0" fontAlgn="base">
        <a:spcBef>
          <a:spcPct val="0"/>
        </a:spcBef>
        <a:spcAft>
          <a:spcPct val="0"/>
        </a:spcAft>
        <a:defRPr sz="3500" b="1">
          <a:solidFill>
            <a:srgbClr val="21076A"/>
          </a:solidFill>
          <a:latin typeface="Verdana" pitchFamily="34" charset="0"/>
        </a:defRPr>
      </a:lvl4pPr>
      <a:lvl5pPr algn="ctr" rtl="0" fontAlgn="base">
        <a:spcBef>
          <a:spcPct val="0"/>
        </a:spcBef>
        <a:spcAft>
          <a:spcPct val="0"/>
        </a:spcAft>
        <a:defRPr sz="3500" b="1">
          <a:solidFill>
            <a:srgbClr val="21076A"/>
          </a:solidFill>
          <a:latin typeface="Verdana" pitchFamily="34" charset="0"/>
        </a:defRPr>
      </a:lvl5pPr>
      <a:lvl6pPr marL="457200" algn="ctr" rtl="0" fontAlgn="base">
        <a:spcBef>
          <a:spcPct val="0"/>
        </a:spcBef>
        <a:spcAft>
          <a:spcPct val="0"/>
        </a:spcAft>
        <a:defRPr sz="3500" b="1">
          <a:solidFill>
            <a:srgbClr val="21076A"/>
          </a:solidFill>
          <a:latin typeface="Verdana" pitchFamily="34" charset="0"/>
        </a:defRPr>
      </a:lvl6pPr>
      <a:lvl7pPr marL="914400" algn="ctr" rtl="0" fontAlgn="base">
        <a:spcBef>
          <a:spcPct val="0"/>
        </a:spcBef>
        <a:spcAft>
          <a:spcPct val="0"/>
        </a:spcAft>
        <a:defRPr sz="3500" b="1">
          <a:solidFill>
            <a:srgbClr val="21076A"/>
          </a:solidFill>
          <a:latin typeface="Verdana" pitchFamily="34" charset="0"/>
        </a:defRPr>
      </a:lvl7pPr>
      <a:lvl8pPr marL="1371600" algn="ctr" rtl="0" fontAlgn="base">
        <a:spcBef>
          <a:spcPct val="0"/>
        </a:spcBef>
        <a:spcAft>
          <a:spcPct val="0"/>
        </a:spcAft>
        <a:defRPr sz="3500" b="1">
          <a:solidFill>
            <a:srgbClr val="21076A"/>
          </a:solidFill>
          <a:latin typeface="Verdana" pitchFamily="34" charset="0"/>
        </a:defRPr>
      </a:lvl8pPr>
      <a:lvl9pPr marL="1828800" algn="ctr" rtl="0" fontAlgn="base">
        <a:spcBef>
          <a:spcPct val="0"/>
        </a:spcBef>
        <a:spcAft>
          <a:spcPct val="0"/>
        </a:spcAft>
        <a:defRPr sz="3500" b="1">
          <a:solidFill>
            <a:srgbClr val="21076A"/>
          </a:solidFill>
          <a:latin typeface="Verdana" pitchFamily="34" charset="0"/>
        </a:defRPr>
      </a:lvl9pPr>
    </p:titleStyle>
    <p:body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00000">
              <a:schemeClr val="accent1">
                <a:lumMod val="20000"/>
                <a:lumOff val="80000"/>
              </a:schemeClr>
            </a:gs>
          </a:gsLst>
          <a:lin ang="189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9FA38-B7B7-41B6-AFF9-9F94A3873FE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535143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gi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peg"/><Relationship Id="rId18" Type="http://schemas.openxmlformats.org/officeDocument/2006/relationships/image" Target="../media/image16.gif"/><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5.jpeg"/><Relationship Id="rId2" Type="http://schemas.openxmlformats.org/officeDocument/2006/relationships/hyperlink" Target="http://www.google.nl/url?sa=i&amp;rct=j&amp;q=wereldhave&amp;source=images&amp;cd=&amp;docid=oslqEABdK1vi3M&amp;tbnid=1EbBKUj78BSsgM:&amp;ved=0CAUQjRw&amp;url=http://www.wereldhave.com/nl/onze-activiteiten/vastgoed/nederland/&amp;ei=N5pdUaeYG4PB0QXU8YGYAQ&amp;bvm=bv.44770516,d.d2k&amp;psig=AFQjCNFT_phDBsUBNsfPRFodifNF-aniTw&amp;ust=1365175217282052" TargetMode="External"/><Relationship Id="rId16" Type="http://schemas.openxmlformats.org/officeDocument/2006/relationships/hyperlink" Target="https://www.google.nl/url?sa=i&amp;rct=j&amp;q=&amp;esrc=s&amp;source=images&amp;cd=&amp;cad=rja&amp;uact=8&amp;ved=0ahUKEwj_rrfEv6bJAhWHnRoKHQE7DcYQjRwIBw&amp;url=https://www.reit.com/news/articles/french-reit-klepierre-reaches-agreement-buy-dutch-firm-corio&amp;psig=AFQjCNFoZKUsmOCZhnZzal3krRNlL0Xz1A&amp;ust=1448366379247800"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gif"/><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gif"/><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google.nl/url?sa=i&amp;rct=j&amp;q=&amp;esrc=s&amp;source=images&amp;cd=&amp;cad=rja&amp;uact=8&amp;ved=0CAcQjRw&amp;url=http://nl.wikirecent.com/topics/kalverstraat/&amp;ei=2f3-VOyJIdjxaoGpgIgE&amp;bvm=bv.87611401,d.d2s&amp;psig=AFQjCNHKw54uVFvNuqwNCMh2ne8pNTEEFw&amp;ust=1426083637516265" TargetMode="External"/><Relationship Id="rId7"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nl/url?sa=i&amp;rct=j&amp;q=&amp;esrc=s&amp;source=images&amp;cd=&amp;cad=rja&amp;uact=8&amp;ved=0CAcQjRw&amp;url=http://www.ouderenjournaal.nl/n-brabant/2014/04/24/s-hertogenbosch-wordt-steeds-veiliger/&amp;ei=Cf7-VNHuG4jZasjVgagF&amp;bvm=bv.87611401,d.d2s&amp;psig=AFQjCNHEozpwoK01taASGphrctrS8k-koA&amp;ust=1426083712157307" TargetMode="External"/><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jpeg"/><Relationship Id="rId12" Type="http://schemas.openxmlformats.org/officeDocument/2006/relationships/image" Target="../media/image31.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www.google.nl/url?sa=i&amp;rct=j&amp;q=&amp;esrc=s&amp;source=images&amp;cd=&amp;cad=rja&amp;uact=8&amp;ved=0CAcQjRw&amp;url=http://www.missethoreca.nl/Restaurant/Foto-Video/2014/10/Fotos-opening-Foodhallen-Amsterdam-1630209W/&amp;ei=gQr_VPqtE8mWaqbsgIgE&amp;bvm=bv.87611401,d.d2s&amp;psig=AFQjCNHEtAMxdw9DgQP5c9sLKvENudfzMw&amp;ust=1426086901888834" TargetMode="External"/><Relationship Id="rId11" Type="http://schemas.openxmlformats.org/officeDocument/2006/relationships/image" Target="../media/image30.jpe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jpeg"/><Relationship Id="rId9" Type="http://schemas.openxmlformats.org/officeDocument/2006/relationships/hyperlink" Target="http://www.google.nl/url?sa=i&amp;rct=j&amp;q=&amp;esrc=s&amp;source=images&amp;cd=&amp;cad=rja&amp;uact=8&amp;ved=0CAcQjRw&amp;url=http://www.architectuur.org/nieuwsitem/4338/Rijnboutt_ontwerpt_vernieuwing_Gelderlandplein.html&amp;ei=ugz_VKOAENDcaJnIgpAN&amp;bvm=bv.87611401,d.d2s&amp;psig=AFQjCNFvfOys7pefetBTJymBVBDGQQT-iA&amp;ust=1426087467859339"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nl/url?sa=i&amp;rct=j&amp;q=&amp;esrc=s&amp;source=images&amp;cd=&amp;cad=rja&amp;uact=8&amp;ved=0CAcQjRw&amp;url=http://www.bvh.nl/blog/meubelboulevards-winkelcentra-zonder-identiteit-en-onderscheidend-vermogen/&amp;ei=_gb_VOC0GoPLaMX2gugJ&amp;bvm=bv.87611401,d.d2s&amp;psig=AFQjCNFFzjcjHTndrQvQKksG_dcUug7OMA&amp;ust=1426085992838265" TargetMode="External"/><Relationship Id="rId3" Type="http://schemas.openxmlformats.org/officeDocument/2006/relationships/hyperlink" Target="http://www.google.nl/url?sa=i&amp;rct=j&amp;q=&amp;esrc=s&amp;source=images&amp;cd=&amp;cad=rja&amp;uact=8&amp;ved=0CAcQjRw&amp;url=http://www.dichtbij.nl/waterweg/lifestyle/winkelen/artikel/3478820/winkelen-in-schiedam-centrum-moet-aantrekkelijker.aspx&amp;ei=ZgT_VJSEH42yaaOLgig&amp;bvm=bv.87611401,d.d2s&amp;psig=AFQjCNEWlMxwT4X1g7xRI26726wGBh5CzQ&amp;ust=1426085292907914" TargetMode="External"/><Relationship Id="rId7" Type="http://schemas.openxmlformats.org/officeDocument/2006/relationships/image" Target="../media/image35.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1"/>
          <p:cNvSpPr txBox="1"/>
          <p:nvPr/>
        </p:nvSpPr>
        <p:spPr>
          <a:xfrm>
            <a:off x="261392" y="980728"/>
            <a:ext cx="8640000" cy="5616624"/>
          </a:xfrm>
          <a:prstGeom prst="rect">
            <a:avLst/>
          </a:prstGeom>
          <a:noFill/>
          <a:ln>
            <a:solidFill>
              <a:schemeClr val="bg1">
                <a:lumMod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2900"/>
              </a:lnSpc>
            </a:pPr>
            <a:endParaRPr lang="nl-NL" sz="2400" dirty="0" smtClean="0">
              <a:solidFill>
                <a:srgbClr val="002060"/>
              </a:solidFill>
            </a:endParaRPr>
          </a:p>
          <a:p>
            <a:pPr>
              <a:lnSpc>
                <a:spcPts val="2500"/>
              </a:lnSpc>
            </a:pPr>
            <a:endParaRPr lang="nl-NL" sz="2000" dirty="0">
              <a:solidFill>
                <a:srgbClr val="002060"/>
              </a:solidFill>
            </a:endParaRPr>
          </a:p>
          <a:p>
            <a:pPr>
              <a:lnSpc>
                <a:spcPts val="2900"/>
              </a:lnSpc>
            </a:pPr>
            <a:r>
              <a:rPr lang="nl-NL" sz="2400" dirty="0" smtClean="0">
                <a:solidFill>
                  <a:srgbClr val="002060"/>
                </a:solidFill>
              </a:rPr>
              <a:t> Zonder goede bereikbaarheid en parkeervoorzieningen </a:t>
            </a:r>
          </a:p>
          <a:p>
            <a:pPr>
              <a:lnSpc>
                <a:spcPts val="2900"/>
              </a:lnSpc>
            </a:pPr>
            <a:r>
              <a:rPr lang="nl-NL" sz="2400" dirty="0" smtClean="0">
                <a:solidFill>
                  <a:srgbClr val="002060"/>
                </a:solidFill>
              </a:rPr>
              <a:t>veel minder winkelomzet</a:t>
            </a:r>
          </a:p>
          <a:p>
            <a:pPr>
              <a:lnSpc>
                <a:spcPts val="2500"/>
              </a:lnSpc>
            </a:pPr>
            <a:endParaRPr lang="nl-NL" sz="2400" dirty="0">
              <a:solidFill>
                <a:srgbClr val="002060"/>
              </a:solidFill>
            </a:endParaRPr>
          </a:p>
          <a:p>
            <a:pPr>
              <a:lnSpc>
                <a:spcPts val="2500"/>
              </a:lnSpc>
            </a:pPr>
            <a:endParaRPr lang="nl-NL" sz="2400" dirty="0" smtClean="0">
              <a:solidFill>
                <a:srgbClr val="002060"/>
              </a:solidFill>
            </a:endParaRPr>
          </a:p>
          <a:p>
            <a:pPr>
              <a:lnSpc>
                <a:spcPts val="2500"/>
              </a:lnSpc>
            </a:pPr>
            <a:endParaRPr lang="nl-NL" sz="2400" dirty="0">
              <a:solidFill>
                <a:srgbClr val="002060"/>
              </a:solidFill>
            </a:endParaRPr>
          </a:p>
          <a:p>
            <a:pPr algn="ctr">
              <a:lnSpc>
                <a:spcPts val="2500"/>
              </a:lnSpc>
            </a:pPr>
            <a:endParaRPr lang="nl-NL" sz="1600" dirty="0" smtClean="0">
              <a:solidFill>
                <a:srgbClr val="002060"/>
              </a:solidFill>
            </a:endParaRPr>
          </a:p>
          <a:p>
            <a:pPr algn="ctr">
              <a:lnSpc>
                <a:spcPts val="2500"/>
              </a:lnSpc>
            </a:pPr>
            <a:r>
              <a:rPr lang="nl-NL" sz="1400" dirty="0" smtClean="0">
                <a:solidFill>
                  <a:srgbClr val="002060"/>
                </a:solidFill>
              </a:rPr>
              <a:t>drs. </a:t>
            </a:r>
            <a:r>
              <a:rPr lang="nl-NL" sz="1400" dirty="0">
                <a:solidFill>
                  <a:srgbClr val="002060"/>
                </a:solidFill>
              </a:rPr>
              <a:t>Hans P. van Tellingen</a:t>
            </a:r>
          </a:p>
          <a:p>
            <a:pPr algn="ctr">
              <a:lnSpc>
                <a:spcPts val="2500"/>
              </a:lnSpc>
            </a:pPr>
            <a:r>
              <a:rPr lang="nl-NL" sz="1400" dirty="0" smtClean="0">
                <a:solidFill>
                  <a:srgbClr val="002060"/>
                </a:solidFill>
              </a:rPr>
              <a:t>directeur/eigenaar Strabo bv</a:t>
            </a:r>
          </a:p>
          <a:p>
            <a:pPr algn="r">
              <a:lnSpc>
                <a:spcPts val="2400"/>
              </a:lnSpc>
            </a:pPr>
            <a:r>
              <a:rPr lang="nl-NL" sz="1000" u="sng" dirty="0" smtClean="0">
                <a:solidFill>
                  <a:srgbClr val="21076A"/>
                </a:solidFill>
              </a:rPr>
              <a:t>www.strabo.nl</a:t>
            </a:r>
          </a:p>
          <a:p>
            <a:pPr algn="r">
              <a:lnSpc>
                <a:spcPts val="1600"/>
              </a:lnSpc>
            </a:pPr>
            <a:r>
              <a:rPr lang="nl-NL" sz="1000" u="sng" dirty="0" smtClean="0">
                <a:solidFill>
                  <a:srgbClr val="21076A"/>
                </a:solidFill>
              </a:rPr>
              <a:t>vantellingen@strabo.nl</a:t>
            </a:r>
          </a:p>
          <a:p>
            <a:pPr algn="r">
              <a:lnSpc>
                <a:spcPts val="1600"/>
              </a:lnSpc>
            </a:pPr>
            <a:r>
              <a:rPr lang="nl-NL" sz="900" dirty="0" smtClean="0">
                <a:solidFill>
                  <a:srgbClr val="21076A"/>
                </a:solidFill>
              </a:rPr>
              <a:t>020 6260817</a:t>
            </a:r>
          </a:p>
          <a:p>
            <a:pPr algn="r">
              <a:lnSpc>
                <a:spcPts val="1600"/>
              </a:lnSpc>
            </a:pPr>
            <a:r>
              <a:rPr lang="nl-NL" sz="900" dirty="0" smtClean="0">
                <a:solidFill>
                  <a:srgbClr val="21076A"/>
                </a:solidFill>
              </a:rPr>
              <a:t>@</a:t>
            </a:r>
            <a:r>
              <a:rPr lang="nl-NL" sz="900" dirty="0" err="1" smtClean="0">
                <a:solidFill>
                  <a:srgbClr val="21076A"/>
                </a:solidFill>
              </a:rPr>
              <a:t>hansvtellingen</a:t>
            </a:r>
            <a:endParaRPr lang="nl-NL" sz="900" dirty="0" smtClean="0">
              <a:solidFill>
                <a:srgbClr val="21076A"/>
              </a:solidFill>
            </a:endParaRPr>
          </a:p>
          <a:p>
            <a:pPr algn="r">
              <a:lnSpc>
                <a:spcPts val="1600"/>
              </a:lnSpc>
            </a:pPr>
            <a:r>
              <a:rPr lang="nl-NL" sz="900" dirty="0" smtClean="0">
                <a:solidFill>
                  <a:srgbClr val="21076A"/>
                </a:solidFill>
              </a:rPr>
              <a:t>Herengracht 560/hoek Utrechtsestraat </a:t>
            </a:r>
          </a:p>
          <a:p>
            <a:pPr algn="r">
              <a:lnSpc>
                <a:spcPts val="1600"/>
              </a:lnSpc>
            </a:pPr>
            <a:r>
              <a:rPr lang="nl-NL" sz="900" dirty="0" smtClean="0">
                <a:solidFill>
                  <a:srgbClr val="21076A"/>
                </a:solidFill>
              </a:rPr>
              <a:t>Amsterdam</a:t>
            </a:r>
          </a:p>
          <a:p>
            <a:pPr algn="r">
              <a:lnSpc>
                <a:spcPts val="2400"/>
              </a:lnSpc>
            </a:pPr>
            <a:endParaRPr lang="nl-NL" sz="1000" dirty="0">
              <a:solidFill>
                <a:srgbClr val="002060"/>
              </a:solidFill>
            </a:endParaRP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a:t>
            </a:fld>
            <a:r>
              <a:rPr lang="nl-NL" sz="800" b="1" dirty="0" smtClean="0">
                <a:solidFill>
                  <a:srgbClr val="21076A"/>
                </a:solidFill>
                <a:latin typeface="+mj-lt"/>
              </a:rPr>
              <a:t>/20</a:t>
            </a:r>
            <a:endParaRPr lang="nl-NL" sz="800" b="1" dirty="0">
              <a:solidFill>
                <a:srgbClr val="21076A"/>
              </a:solidFill>
              <a:latin typeface="+mj-lt"/>
            </a:endParaRPr>
          </a:p>
        </p:txBody>
      </p:sp>
      <p:pic>
        <p:nvPicPr>
          <p:cNvPr id="10" name="Picture 2" descr="C:\Users\milan.STRABO\Desktop\Logo-Strabo-omslag-(Sm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805264"/>
            <a:ext cx="270176" cy="27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8468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752525" y="1484784"/>
            <a:ext cx="7657733" cy="4536504"/>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nl-NL" sz="2000" kern="0" dirty="0">
              <a:solidFill>
                <a:srgbClr val="002060"/>
              </a:solidFill>
              <a:latin typeface="+mj-lt"/>
            </a:endParaRPr>
          </a:p>
          <a:p>
            <a:pPr marL="0" indent="0" algn="ctr">
              <a:lnSpc>
                <a:spcPts val="3000"/>
              </a:lnSpc>
              <a:buNone/>
            </a:pPr>
            <a:r>
              <a:rPr lang="nl-NL" sz="2200" i="1" kern="0" dirty="0" smtClean="0">
                <a:solidFill>
                  <a:srgbClr val="21076A"/>
                </a:solidFill>
                <a:latin typeface="+mj-lt"/>
              </a:rPr>
              <a:t>Het </a:t>
            </a:r>
            <a:r>
              <a:rPr lang="nl-NL" sz="2200" i="1" kern="0" dirty="0">
                <a:solidFill>
                  <a:srgbClr val="21076A"/>
                </a:solidFill>
                <a:latin typeface="+mj-lt"/>
              </a:rPr>
              <a:t>aandeel van autobezoekers in de winkelomzet bedraagt 60%. Dat is een gemiddelde van 31 winkelcentra en winkelgebieden (wijkcentra, stadsdeelcentra, kernwinkelgebieden) waar Strabo de afgelopen drie jaar onderzoek heeft gedaan. Beweringen dat ‘het bezoek per auto er niet zo toe doet´ of dat ´parkeren niet zo belangrijk is’, zijn dus pertinent niet waar. Goede parkeervoorzieningen zijn juist essentieel voor het goed functioneren van winkelcentra en winkelgebieden. </a:t>
            </a:r>
            <a:endParaRPr lang="nl-NL" sz="2200" i="1" kern="0" dirty="0" smtClean="0">
              <a:solidFill>
                <a:srgbClr val="21076A"/>
              </a:solidFill>
              <a:latin typeface="+mj-lt"/>
            </a:endParaRPr>
          </a:p>
          <a:p>
            <a:pPr>
              <a:lnSpc>
                <a:spcPts val="3000"/>
              </a:lnSpc>
            </a:pPr>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dirty="0">
              <a:solidFill>
                <a:srgbClr val="21076A"/>
              </a:solidFill>
            </a:endParaRPr>
          </a:p>
          <a:p>
            <a:endParaRPr lang="nl-NL" sz="2000" kern="0" dirty="0" smtClean="0">
              <a:solidFill>
                <a:srgbClr val="002060"/>
              </a:solidFill>
              <a:latin typeface="+mj-lt"/>
            </a:endParaRP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10</a:t>
            </a:fld>
            <a:r>
              <a:rPr lang="nl-NL" sz="800" b="1" dirty="0" smtClean="0">
                <a:solidFill>
                  <a:srgbClr val="21076A"/>
                </a:solidFill>
                <a:latin typeface="+mj-lt"/>
              </a:rPr>
              <a:t>/20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algn="r"/>
            <a:r>
              <a:rPr lang="nl-NL" sz="2800" b="1" dirty="0" smtClean="0">
                <a:solidFill>
                  <a:srgbClr val="21076A"/>
                </a:solidFill>
                <a:latin typeface="Verdana" pitchFamily="34" charset="0"/>
              </a:rPr>
              <a:t>No parking no business!</a:t>
            </a:r>
          </a:p>
          <a:p>
            <a:pPr algn="r"/>
            <a:r>
              <a:rPr lang="nl-NL" sz="1600" b="1" dirty="0" smtClean="0">
                <a:solidFill>
                  <a:srgbClr val="21076A"/>
                </a:solidFill>
                <a:latin typeface="Verdana" pitchFamily="34" charset="0"/>
              </a:rPr>
              <a:t>Parkeren essentieel voor de winkelomzet </a:t>
            </a:r>
          </a:p>
        </p:txBody>
      </p:sp>
    </p:spTree>
    <p:extLst>
      <p:ext uri="{BB962C8B-B14F-4D97-AF65-F5344CB8AC3E}">
        <p14:creationId xmlns:p14="http://schemas.microsoft.com/office/powerpoint/2010/main" val="374707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697070" y="1268760"/>
            <a:ext cx="7657733" cy="504056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nl-NL" sz="2000" kern="0" dirty="0">
              <a:solidFill>
                <a:srgbClr val="002060"/>
              </a:solidFill>
              <a:latin typeface="+mj-lt"/>
            </a:endParaRPr>
          </a:p>
          <a:p>
            <a:r>
              <a:rPr lang="nl-NL" sz="1800" kern="0" dirty="0" smtClean="0">
                <a:solidFill>
                  <a:srgbClr val="21076A"/>
                </a:solidFill>
                <a:latin typeface="+mj-lt"/>
              </a:rPr>
              <a:t>Parkeertarief maakt niet zoveel uit</a:t>
            </a:r>
          </a:p>
          <a:p>
            <a:r>
              <a:rPr lang="nl-NL" sz="1800" kern="0" dirty="0" smtClean="0">
                <a:solidFill>
                  <a:srgbClr val="21076A"/>
                </a:solidFill>
                <a:latin typeface="+mj-lt"/>
              </a:rPr>
              <a:t>Tijdelijk gratis parkeren werkt niet</a:t>
            </a:r>
          </a:p>
          <a:p>
            <a:r>
              <a:rPr lang="nl-NL" sz="1800" kern="0" dirty="0" smtClean="0">
                <a:solidFill>
                  <a:srgbClr val="21076A"/>
                </a:solidFill>
                <a:latin typeface="+mj-lt"/>
              </a:rPr>
              <a:t>Toch zijn er succesvolle centra MET betaald parkeren</a:t>
            </a:r>
          </a:p>
          <a:p>
            <a:r>
              <a:rPr lang="nl-NL" sz="1800" kern="0" dirty="0" smtClean="0">
                <a:solidFill>
                  <a:srgbClr val="21076A"/>
                </a:solidFill>
                <a:latin typeface="+mj-lt"/>
              </a:rPr>
              <a:t>En Amsterdam dan?</a:t>
            </a:r>
          </a:p>
          <a:p>
            <a:r>
              <a:rPr lang="nl-NL" sz="1800" kern="0" dirty="0" smtClean="0">
                <a:solidFill>
                  <a:srgbClr val="21076A"/>
                </a:solidFill>
                <a:latin typeface="+mj-lt"/>
              </a:rPr>
              <a:t>En Utrecht?</a:t>
            </a:r>
          </a:p>
          <a:p>
            <a:r>
              <a:rPr lang="nl-NL" sz="1800" kern="0" dirty="0" smtClean="0">
                <a:solidFill>
                  <a:srgbClr val="21076A"/>
                </a:solidFill>
                <a:latin typeface="+mj-lt"/>
              </a:rPr>
              <a:t>Ook hier geldt: meer en betere parkeervoorzieningen leiden tot meer bezoekers (aanbod schept vraag, zie Markthal-Rotterdam)</a:t>
            </a:r>
          </a:p>
          <a:p>
            <a:r>
              <a:rPr lang="nl-NL" sz="1800" kern="0" dirty="0" smtClean="0">
                <a:solidFill>
                  <a:srgbClr val="21076A"/>
                </a:solidFill>
                <a:latin typeface="+mj-lt"/>
              </a:rPr>
              <a:t>Ik pleit niet voor herinvoering gratis parkeren in deze gevallen</a:t>
            </a:r>
          </a:p>
          <a:p>
            <a:r>
              <a:rPr lang="nl-NL" sz="1800" kern="0" dirty="0" smtClean="0">
                <a:solidFill>
                  <a:srgbClr val="21076A"/>
                </a:solidFill>
                <a:latin typeface="+mj-lt"/>
              </a:rPr>
              <a:t>Maar maak parkeren beter</a:t>
            </a:r>
          </a:p>
          <a:p>
            <a:r>
              <a:rPr lang="nl-NL" sz="1800" kern="0" dirty="0" smtClean="0">
                <a:solidFill>
                  <a:srgbClr val="21076A"/>
                </a:solidFill>
                <a:latin typeface="+mj-lt"/>
              </a:rPr>
              <a:t>Beloon </a:t>
            </a:r>
            <a:r>
              <a:rPr lang="nl-NL" sz="1800" kern="0" dirty="0" err="1" smtClean="0">
                <a:solidFill>
                  <a:srgbClr val="21076A"/>
                </a:solidFill>
                <a:latin typeface="+mj-lt"/>
              </a:rPr>
              <a:t>langparkeren</a:t>
            </a:r>
            <a:endParaRPr lang="nl-NL" sz="1800" kern="0" dirty="0" smtClean="0">
              <a:solidFill>
                <a:srgbClr val="21076A"/>
              </a:solidFill>
              <a:latin typeface="+mj-lt"/>
            </a:endParaRPr>
          </a:p>
          <a:p>
            <a:r>
              <a:rPr lang="nl-NL" sz="1800" kern="0" dirty="0" smtClean="0">
                <a:solidFill>
                  <a:srgbClr val="21076A"/>
                </a:solidFill>
                <a:latin typeface="+mj-lt"/>
              </a:rPr>
              <a:t>Maak het makkelijk (kentekeninvoer?, mobiel betalen werkt niet? te weinig parkeerautomaten?)</a:t>
            </a: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dirty="0">
              <a:solidFill>
                <a:srgbClr val="21076A"/>
              </a:solidFill>
            </a:endParaRPr>
          </a:p>
          <a:p>
            <a:endParaRPr lang="nl-NL" sz="2000" kern="0" dirty="0" smtClean="0">
              <a:solidFill>
                <a:srgbClr val="002060"/>
              </a:solidFill>
              <a:latin typeface="+mj-lt"/>
            </a:endParaRP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11</a:t>
            </a:fld>
            <a:r>
              <a:rPr lang="nl-NL" sz="800" b="1" dirty="0" smtClean="0">
                <a:solidFill>
                  <a:srgbClr val="21076A"/>
                </a:solidFill>
                <a:latin typeface="+mj-lt"/>
              </a:rPr>
              <a:t>/20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algn="r"/>
            <a:r>
              <a:rPr lang="nl-NL" sz="3000" b="1" dirty="0" smtClean="0">
                <a:solidFill>
                  <a:srgbClr val="21076A"/>
                </a:solidFill>
                <a:latin typeface="Verdana" pitchFamily="34" charset="0"/>
              </a:rPr>
              <a:t>Andere bevindingen</a:t>
            </a:r>
            <a:endParaRPr lang="nl-NL" sz="3000" b="1" dirty="0">
              <a:solidFill>
                <a:srgbClr val="21076A"/>
              </a:solidFill>
              <a:latin typeface="Verdana" pitchFamily="34" charset="0"/>
            </a:endParaRPr>
          </a:p>
        </p:txBody>
      </p:sp>
    </p:spTree>
    <p:extLst>
      <p:ext uri="{BB962C8B-B14F-4D97-AF65-F5344CB8AC3E}">
        <p14:creationId xmlns:p14="http://schemas.microsoft.com/office/powerpoint/2010/main" val="9484786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697070" y="1268760"/>
            <a:ext cx="7657733" cy="504056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nl-NL" sz="2000" kern="0" dirty="0">
              <a:solidFill>
                <a:srgbClr val="002060"/>
              </a:solidFill>
              <a:latin typeface="+mj-lt"/>
            </a:endParaRPr>
          </a:p>
          <a:p>
            <a:pPr marL="0" indent="0">
              <a:buNone/>
            </a:pPr>
            <a:r>
              <a:rPr lang="nl-NL" sz="1800" kern="0" dirty="0" smtClean="0">
                <a:solidFill>
                  <a:srgbClr val="21076A"/>
                </a:solidFill>
                <a:latin typeface="+mj-lt"/>
              </a:rPr>
              <a:t>KPVV/CROW ‘Vervoer naar </a:t>
            </a:r>
            <a:r>
              <a:rPr lang="nl-NL" sz="1800" kern="0" dirty="0" err="1" smtClean="0">
                <a:solidFill>
                  <a:srgbClr val="21076A"/>
                </a:solidFill>
                <a:latin typeface="+mj-lt"/>
              </a:rPr>
              <a:t>retail</a:t>
            </a:r>
            <a:r>
              <a:rPr lang="nl-NL" sz="1800" kern="0" dirty="0" smtClean="0">
                <a:solidFill>
                  <a:srgbClr val="21076A"/>
                </a:solidFill>
                <a:latin typeface="+mj-lt"/>
              </a:rPr>
              <a:t>’ (2013), ontkrachten 10 mythes:</a:t>
            </a:r>
          </a:p>
          <a:p>
            <a:r>
              <a:rPr lang="nl-NL" sz="1800" kern="0" dirty="0" smtClean="0">
                <a:solidFill>
                  <a:srgbClr val="21076A"/>
                </a:solidFill>
                <a:latin typeface="+mj-lt"/>
              </a:rPr>
              <a:t>‘Meer parkeerplekken leiden tot meer business’</a:t>
            </a:r>
          </a:p>
          <a:p>
            <a:r>
              <a:rPr lang="nl-NL" sz="1800" kern="0" dirty="0" smtClean="0">
                <a:solidFill>
                  <a:srgbClr val="21076A"/>
                </a:solidFill>
                <a:latin typeface="+mj-lt"/>
              </a:rPr>
              <a:t>‘Gratis parkeren leidt tot meer consumenten’</a:t>
            </a:r>
          </a:p>
          <a:p>
            <a:r>
              <a:rPr lang="nl-NL" sz="1800" kern="0" dirty="0" smtClean="0">
                <a:solidFill>
                  <a:srgbClr val="21076A"/>
                </a:solidFill>
                <a:latin typeface="+mj-lt"/>
              </a:rPr>
              <a:t>‘Automobilisten besteden meer dan andere klanten’</a:t>
            </a:r>
          </a:p>
          <a:p>
            <a:r>
              <a:rPr lang="nl-NL" sz="1800" kern="0" dirty="0" smtClean="0">
                <a:solidFill>
                  <a:srgbClr val="21076A"/>
                </a:solidFill>
                <a:latin typeface="+mj-lt"/>
              </a:rPr>
              <a:t>En nog zeven stellingen </a:t>
            </a:r>
          </a:p>
          <a:p>
            <a:endParaRPr lang="nl-NL" sz="1800" kern="0" dirty="0">
              <a:solidFill>
                <a:srgbClr val="21076A"/>
              </a:solidFill>
              <a:latin typeface="+mj-lt"/>
            </a:endParaRPr>
          </a:p>
          <a:p>
            <a:r>
              <a:rPr lang="nl-NL" sz="1800" kern="0" dirty="0" smtClean="0">
                <a:solidFill>
                  <a:srgbClr val="21076A"/>
                </a:solidFill>
                <a:latin typeface="+mj-lt"/>
              </a:rPr>
              <a:t>Allemaal onwaar, ‘mythes’ volgens KPVV/CROW</a:t>
            </a:r>
          </a:p>
          <a:p>
            <a:endParaRPr lang="nl-NL" sz="1800" kern="0" dirty="0" smtClean="0">
              <a:solidFill>
                <a:srgbClr val="21076A"/>
              </a:solidFill>
              <a:latin typeface="+mj-lt"/>
            </a:endParaRPr>
          </a:p>
          <a:p>
            <a:pPr marL="0" indent="0">
              <a:buNone/>
            </a:pPr>
            <a:r>
              <a:rPr lang="nl-NL" sz="1800" kern="0" dirty="0" smtClean="0">
                <a:solidFill>
                  <a:srgbClr val="21076A"/>
                </a:solidFill>
                <a:latin typeface="+mj-lt"/>
              </a:rPr>
              <a:t>Maar wat blijkt: </a:t>
            </a:r>
          </a:p>
          <a:p>
            <a:r>
              <a:rPr lang="nl-NL" sz="1800" i="1" kern="0" dirty="0" smtClean="0">
                <a:solidFill>
                  <a:srgbClr val="21076A"/>
                </a:solidFill>
                <a:latin typeface="+mj-lt"/>
              </a:rPr>
              <a:t>Al deze stellingen kloppen juist wel. En gelden zelfs nog meer dan ooit! Dit op basis van gedegen, betrouwbaar en wetenschappelijk onderzoek van Strabo </a:t>
            </a: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dirty="0">
              <a:solidFill>
                <a:srgbClr val="21076A"/>
              </a:solidFill>
            </a:endParaRPr>
          </a:p>
          <a:p>
            <a:endParaRPr lang="nl-NL" sz="2000" kern="0" dirty="0" smtClean="0">
              <a:solidFill>
                <a:srgbClr val="002060"/>
              </a:solidFill>
              <a:latin typeface="+mj-lt"/>
            </a:endParaRP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12</a:t>
            </a:fld>
            <a:r>
              <a:rPr lang="nl-NL" sz="800" b="1" dirty="0" smtClean="0">
                <a:solidFill>
                  <a:srgbClr val="21076A"/>
                </a:solidFill>
                <a:latin typeface="+mj-lt"/>
              </a:rPr>
              <a:t>/20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algn="r"/>
            <a:r>
              <a:rPr lang="nl-NL" sz="3000" b="1" dirty="0" smtClean="0">
                <a:solidFill>
                  <a:srgbClr val="21076A"/>
                </a:solidFill>
                <a:latin typeface="Verdana" pitchFamily="34" charset="0"/>
              </a:rPr>
              <a:t>Parkeren niet belangrijk?</a:t>
            </a:r>
            <a:endParaRPr lang="nl-NL" sz="3000" b="1" dirty="0">
              <a:solidFill>
                <a:srgbClr val="21076A"/>
              </a:solidFill>
              <a:latin typeface="Verdana" pitchFamily="34" charset="0"/>
            </a:endParaRPr>
          </a:p>
        </p:txBody>
      </p:sp>
    </p:spTree>
    <p:extLst>
      <p:ext uri="{BB962C8B-B14F-4D97-AF65-F5344CB8AC3E}">
        <p14:creationId xmlns:p14="http://schemas.microsoft.com/office/powerpoint/2010/main" val="3466940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697070" y="1268760"/>
            <a:ext cx="7657733" cy="504056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nl-NL" sz="2000" kern="0" dirty="0">
              <a:solidFill>
                <a:srgbClr val="002060"/>
              </a:solidFill>
              <a:latin typeface="+mj-lt"/>
            </a:endParaRPr>
          </a:p>
          <a:p>
            <a:r>
              <a:rPr lang="nl-NL" sz="1400" kern="0" dirty="0" smtClean="0">
                <a:solidFill>
                  <a:srgbClr val="21076A"/>
                </a:solidFill>
                <a:latin typeface="+mj-lt"/>
              </a:rPr>
              <a:t>KSO 2011, parkeren niet bepalend bezoekdoel </a:t>
            </a:r>
          </a:p>
          <a:p>
            <a:pPr marL="0" indent="0">
              <a:buNone/>
            </a:pPr>
            <a:r>
              <a:rPr lang="nl-NL" sz="1400" kern="0" dirty="0" smtClean="0">
                <a:solidFill>
                  <a:srgbClr val="21076A"/>
                </a:solidFill>
                <a:latin typeface="+mj-lt"/>
              </a:rPr>
              <a:t>	</a:t>
            </a:r>
            <a:r>
              <a:rPr lang="nl-NL" sz="1400" i="1" kern="0" dirty="0" smtClean="0">
                <a:solidFill>
                  <a:srgbClr val="21076A"/>
                </a:solidFill>
                <a:latin typeface="+mj-lt"/>
              </a:rPr>
              <a:t>Strabo: logisch, maar is wel een randvoorwaarde, 	</a:t>
            </a:r>
          </a:p>
          <a:p>
            <a:pPr marL="0" indent="0">
              <a:buNone/>
            </a:pPr>
            <a:r>
              <a:rPr lang="nl-NL" sz="1400" i="1" kern="0" dirty="0">
                <a:solidFill>
                  <a:srgbClr val="21076A"/>
                </a:solidFill>
                <a:latin typeface="+mj-lt"/>
              </a:rPr>
              <a:t>	</a:t>
            </a:r>
            <a:r>
              <a:rPr lang="nl-NL" sz="1400" i="1" kern="0" dirty="0" smtClean="0">
                <a:solidFill>
                  <a:srgbClr val="21076A"/>
                </a:solidFill>
                <a:latin typeface="+mj-lt"/>
              </a:rPr>
              <a:t>zonder die randvoorwaarde wordt ander gebied gekozen</a:t>
            </a:r>
          </a:p>
          <a:p>
            <a:pPr marL="0" indent="0">
              <a:buNone/>
            </a:pPr>
            <a:endParaRPr lang="nl-NL" sz="1400" kern="0" dirty="0" smtClean="0">
              <a:solidFill>
                <a:srgbClr val="21076A"/>
              </a:solidFill>
              <a:latin typeface="+mj-lt"/>
            </a:endParaRPr>
          </a:p>
          <a:p>
            <a:r>
              <a:rPr lang="nl-NL" sz="1400" kern="0" dirty="0" smtClean="0">
                <a:solidFill>
                  <a:srgbClr val="21076A"/>
                </a:solidFill>
                <a:latin typeface="+mj-lt"/>
              </a:rPr>
              <a:t>Voorbeelden: Meent Rotterdam en buurtcentrum Leiden, (circa 20% komt met de auto, goed voor circa 15% van de winkelomzet)</a:t>
            </a:r>
            <a:endParaRPr lang="nl-NL" sz="1400" kern="0" dirty="0">
              <a:solidFill>
                <a:srgbClr val="21076A"/>
              </a:solidFill>
              <a:latin typeface="+mj-lt"/>
            </a:endParaRPr>
          </a:p>
          <a:p>
            <a:pPr marL="914400" lvl="2" indent="0">
              <a:buNone/>
            </a:pPr>
            <a:r>
              <a:rPr lang="nl-NL" sz="1400" i="1" kern="0" dirty="0" smtClean="0">
                <a:solidFill>
                  <a:srgbClr val="21076A"/>
                </a:solidFill>
              </a:rPr>
              <a:t>Strabo concludeert: verkeerde voorbeelden</a:t>
            </a:r>
          </a:p>
          <a:p>
            <a:pPr marL="914400" lvl="2" indent="0">
              <a:buNone/>
            </a:pPr>
            <a:r>
              <a:rPr lang="nl-NL" sz="1400" i="1" kern="0" dirty="0" smtClean="0">
                <a:solidFill>
                  <a:srgbClr val="21076A"/>
                </a:solidFill>
              </a:rPr>
              <a:t>Strabo concludeert: verkeerd doorgerekend (fietsers komen vaker, dus hun besteding moet je vermenigvuldigen volgens KPVV; klopt niet, kijk naar de echte winkelomzet per modaliteit)</a:t>
            </a:r>
          </a:p>
          <a:p>
            <a:pPr marL="914400" lvl="2" indent="0">
              <a:buNone/>
            </a:pPr>
            <a:endParaRPr lang="nl-NL" sz="1400" i="1" kern="0" dirty="0">
              <a:solidFill>
                <a:srgbClr val="21076A"/>
              </a:solidFill>
            </a:endParaRPr>
          </a:p>
          <a:p>
            <a:pPr marL="0" indent="0">
              <a:buNone/>
            </a:pPr>
            <a:r>
              <a:rPr lang="nl-NL" sz="1400" kern="0" dirty="0" smtClean="0">
                <a:solidFill>
                  <a:srgbClr val="21076A"/>
                </a:solidFill>
              </a:rPr>
              <a:t>En verder zegt KPPV (</a:t>
            </a:r>
            <a:r>
              <a:rPr lang="nl-NL" sz="1400" kern="0" dirty="0" err="1" smtClean="0">
                <a:solidFill>
                  <a:srgbClr val="21076A"/>
                </a:solidFill>
              </a:rPr>
              <a:t>Mingardo</a:t>
            </a:r>
            <a:r>
              <a:rPr lang="nl-NL" sz="1400" kern="0" dirty="0" smtClean="0">
                <a:solidFill>
                  <a:srgbClr val="21076A"/>
                </a:solidFill>
              </a:rPr>
              <a:t>):</a:t>
            </a:r>
          </a:p>
          <a:p>
            <a:r>
              <a:rPr lang="nl-NL" sz="1400" kern="0" dirty="0" smtClean="0">
                <a:solidFill>
                  <a:srgbClr val="21076A"/>
                </a:solidFill>
              </a:rPr>
              <a:t>‘Parkeren, </a:t>
            </a:r>
            <a:r>
              <a:rPr lang="nl-NL" sz="1400" kern="0" dirty="0" err="1" smtClean="0">
                <a:solidFill>
                  <a:srgbClr val="21076A"/>
                </a:solidFill>
              </a:rPr>
              <a:t>who</a:t>
            </a:r>
            <a:r>
              <a:rPr lang="nl-NL" sz="1400" kern="0" dirty="0" smtClean="0">
                <a:solidFill>
                  <a:srgbClr val="21076A"/>
                </a:solidFill>
              </a:rPr>
              <a:t> </a:t>
            </a:r>
            <a:r>
              <a:rPr lang="nl-NL" sz="1400" kern="0" dirty="0" err="1" smtClean="0">
                <a:solidFill>
                  <a:srgbClr val="21076A"/>
                </a:solidFill>
              </a:rPr>
              <a:t>cares</a:t>
            </a:r>
            <a:r>
              <a:rPr lang="nl-NL" sz="1400" kern="0" dirty="0" smtClean="0">
                <a:solidFill>
                  <a:srgbClr val="21076A"/>
                </a:solidFill>
              </a:rPr>
              <a:t>, we </a:t>
            </a:r>
            <a:r>
              <a:rPr lang="nl-NL" sz="1400" kern="0" dirty="0">
                <a:solidFill>
                  <a:srgbClr val="21076A"/>
                </a:solidFill>
              </a:rPr>
              <a:t>gaan toch veel meer op internet kopen’</a:t>
            </a:r>
          </a:p>
          <a:p>
            <a:pPr marL="914400" lvl="2" indent="0">
              <a:buNone/>
            </a:pPr>
            <a:r>
              <a:rPr lang="nl-NL" sz="1400" i="1" kern="0" dirty="0">
                <a:solidFill>
                  <a:srgbClr val="21076A"/>
                </a:solidFill>
              </a:rPr>
              <a:t>Strabo: zie de vorige </a:t>
            </a:r>
            <a:r>
              <a:rPr lang="nl-NL" sz="1400" i="1" kern="0" dirty="0" smtClean="0">
                <a:solidFill>
                  <a:srgbClr val="21076A"/>
                </a:solidFill>
              </a:rPr>
              <a:t>sheets</a:t>
            </a:r>
          </a:p>
          <a:p>
            <a:pPr marL="914400" lvl="2" indent="0">
              <a:buNone/>
            </a:pPr>
            <a:endParaRPr lang="nl-NL" sz="1400" i="1" kern="0" dirty="0" smtClean="0">
              <a:solidFill>
                <a:srgbClr val="21076A"/>
              </a:solidFill>
            </a:endParaRPr>
          </a:p>
          <a:p>
            <a:pPr marL="0" indent="0">
              <a:buNone/>
            </a:pPr>
            <a:r>
              <a:rPr lang="nl-NL" sz="1400" kern="0" dirty="0" smtClean="0">
                <a:solidFill>
                  <a:srgbClr val="21076A"/>
                </a:solidFill>
              </a:rPr>
              <a:t>Dus: </a:t>
            </a:r>
          </a:p>
          <a:p>
            <a:r>
              <a:rPr lang="nl-NL" sz="1400" kern="0" dirty="0" smtClean="0">
                <a:solidFill>
                  <a:srgbClr val="21076A"/>
                </a:solidFill>
              </a:rPr>
              <a:t>Onderzoeksmethode en conclusies KPVV/CROW (</a:t>
            </a:r>
            <a:r>
              <a:rPr lang="nl-NL" sz="1400" kern="0" dirty="0" err="1" smtClean="0">
                <a:solidFill>
                  <a:srgbClr val="21076A"/>
                </a:solidFill>
              </a:rPr>
              <a:t>ism</a:t>
            </a:r>
            <a:r>
              <a:rPr lang="nl-NL" sz="1400" kern="0" dirty="0" smtClean="0">
                <a:solidFill>
                  <a:srgbClr val="21076A"/>
                </a:solidFill>
              </a:rPr>
              <a:t> Erasmus Uni) niet correct.</a:t>
            </a:r>
          </a:p>
          <a:p>
            <a:pPr marL="0" indent="0">
              <a:buNone/>
            </a:pPr>
            <a:endParaRPr lang="nl-NL" sz="1600" i="1" kern="0" dirty="0">
              <a:solidFill>
                <a:srgbClr val="21076A"/>
              </a:solidFill>
            </a:endParaRPr>
          </a:p>
          <a:p>
            <a:pPr marL="914400" lvl="2" indent="0">
              <a:buNone/>
            </a:pPr>
            <a:endParaRPr lang="nl-NL" sz="1800" i="1" kern="0" dirty="0">
              <a:solidFill>
                <a:srgbClr val="21076A"/>
              </a:solidFill>
            </a:endParaRPr>
          </a:p>
          <a:p>
            <a:endParaRPr lang="nl-NL" sz="1800" kern="0" dirty="0" smtClean="0">
              <a:solidFill>
                <a:srgbClr val="21076A"/>
              </a:solidFill>
              <a:latin typeface="+mj-lt"/>
            </a:endParaRPr>
          </a:p>
          <a:p>
            <a:pPr marL="0" indent="0">
              <a:buNone/>
            </a:pPr>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dirty="0">
              <a:solidFill>
                <a:srgbClr val="21076A"/>
              </a:solidFill>
            </a:endParaRPr>
          </a:p>
          <a:p>
            <a:endParaRPr lang="nl-NL" sz="2000" kern="0" dirty="0" smtClean="0">
              <a:solidFill>
                <a:srgbClr val="002060"/>
              </a:solidFill>
              <a:latin typeface="+mj-lt"/>
            </a:endParaRP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13</a:t>
            </a:fld>
            <a:r>
              <a:rPr lang="nl-NL" sz="800" b="1" dirty="0" smtClean="0">
                <a:solidFill>
                  <a:srgbClr val="21076A"/>
                </a:solidFill>
                <a:latin typeface="+mj-lt"/>
              </a:rPr>
              <a:t>/20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algn="r"/>
            <a:r>
              <a:rPr lang="nl-NL" sz="3000" b="1" dirty="0" smtClean="0">
                <a:solidFill>
                  <a:srgbClr val="21076A"/>
                </a:solidFill>
                <a:latin typeface="Verdana" pitchFamily="34" charset="0"/>
              </a:rPr>
              <a:t>Verkeerde data KPVV/CROW</a:t>
            </a:r>
            <a:endParaRPr lang="nl-NL" sz="3000" b="1" dirty="0">
              <a:solidFill>
                <a:srgbClr val="21076A"/>
              </a:solidFill>
              <a:latin typeface="Verdana" pitchFamily="34" charset="0"/>
            </a:endParaRPr>
          </a:p>
        </p:txBody>
      </p:sp>
      <p:sp>
        <p:nvSpPr>
          <p:cNvPr id="6" name="Rectangle 2"/>
          <p:cNvSpPr>
            <a:spLocks noChangeArrowheads="1"/>
          </p:cNvSpPr>
          <p:nvPr/>
        </p:nvSpPr>
        <p:spPr bwMode="auto">
          <a:xfrm>
            <a:off x="252480" y="548680"/>
            <a:ext cx="8640000" cy="540000"/>
          </a:xfrm>
          <a:prstGeom prst="rect">
            <a:avLst/>
          </a:prstGeom>
          <a:noFill/>
          <a:ln w="9525">
            <a:noFill/>
            <a:miter lim="800000"/>
            <a:headEnd/>
            <a:tailEnd/>
          </a:ln>
          <a:effectLst/>
        </p:spPr>
        <p:txBody>
          <a:bodyPr anchor="ctr"/>
          <a:lstStyle/>
          <a:p>
            <a:pPr algn="r"/>
            <a:endParaRPr lang="nl-NL" sz="1600" b="1" dirty="0">
              <a:solidFill>
                <a:srgbClr val="002060"/>
              </a:solidFill>
              <a:latin typeface="+mj-lt"/>
            </a:endParaRPr>
          </a:p>
        </p:txBody>
      </p:sp>
      <p:sp>
        <p:nvSpPr>
          <p:cNvPr id="11" name="Rectangle 2"/>
          <p:cNvSpPr>
            <a:spLocks noChangeArrowheads="1"/>
          </p:cNvSpPr>
          <p:nvPr/>
        </p:nvSpPr>
        <p:spPr bwMode="auto">
          <a:xfrm>
            <a:off x="404880" y="701080"/>
            <a:ext cx="8640000" cy="540000"/>
          </a:xfrm>
          <a:prstGeom prst="rect">
            <a:avLst/>
          </a:prstGeom>
          <a:noFill/>
          <a:ln w="9525">
            <a:noFill/>
            <a:miter lim="800000"/>
            <a:headEnd/>
            <a:tailEnd/>
          </a:ln>
          <a:effectLst/>
        </p:spPr>
        <p:txBody>
          <a:bodyPr anchor="ctr"/>
          <a:lstStyle/>
          <a:p>
            <a:pPr algn="r"/>
            <a:endParaRPr lang="nl-NL" sz="1600" b="1" dirty="0">
              <a:solidFill>
                <a:srgbClr val="002060"/>
              </a:solidFill>
              <a:latin typeface="+mj-lt"/>
            </a:endParaRPr>
          </a:p>
        </p:txBody>
      </p:sp>
    </p:spTree>
    <p:extLst>
      <p:ext uri="{BB962C8B-B14F-4D97-AF65-F5344CB8AC3E}">
        <p14:creationId xmlns:p14="http://schemas.microsoft.com/office/powerpoint/2010/main" val="10246327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E2E3FE"/>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37582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a:solidFill>
                <a:prstClr val="black"/>
              </a:solidFill>
            </a:endParaRPr>
          </a:p>
        </p:txBody>
      </p:sp>
      <p:sp>
        <p:nvSpPr>
          <p:cNvPr id="5" name="AutoShape 4" descr="data:image/jpg;base64,/9j/4AAQSkZJRgABAQAAAQABAAD/2wCEAAkGBhQQDxEUEhAVFRMUFhwaFBQVGRAWFRoYHxQhGhkdEhgbHiceGSUmGRgVHzssIzMpMCwvFyAxQTAqNSYsLCkBCQoKDgwOGg8PGjIlHiUqKiwyNTItLDQ0LSwyNDUsKjAvKiw0NSwtNDA1LywsKi0uKSw0NTAwNS0tLC81KSkpNv/AABEIAE4AoAMBIgACEQEDEQH/xAAbAAEAAgMBAQAAAAAAAAAAAAAABAUBAwYHAv/EADoQAAEDAgMFBQcBBwUAAAAAAAEAAhEDBBIhMQUGIkFxE1FhgbIHFDI0NZGzsUJSgsHR4fAjQ2Ryof/EABsBAAEFAQEAAAAAAAAAAAAAAAABAgMFBwQG/8QALxEAAgECAgcIAgMBAAAAAAAAAAECAxESIQQxMnFysfATMzRBUWHB0ZGhgeHxFP/aAAwDAQACEQMRAD8A6VFvsaobVaTpMO/6nI/+FTfdIwscARTHHm8cT3wIw5nIBZpS0d1I3T66v+DsbsVaKwdaNAfAksecWIuHCHwMMZHx55rfUtWF9Vxbwio8OzcA0ASMIGsn7KRaHN+a6/wTEVCKebNuDQg4GvxyYkuAIjTn14SttWypioWiSW45bx54RIzI1Ocwm/8AJP1Xl+wxFWQilbS+JmUf6bMjOWSiKCpDBJxHIyrDd75ql1PpKrlY7vfNUup9JU2h+Ip8S5iS1M899o/1W66t/G1c0ul9o/1W66t/G1c0tuo93HcigntMIiKQaEREAEREAEREoHq5X0KzpJxGTqZMnr3rZaPio08OR/aMDzPJWNKuxpfDg44mk4nNEtw5tLsMOg5ZRORWGUaWNXxWz+D0DZVGu4iMRgmSJMT3kKVb37mAuyLsWpc/Fp+0AeICOa2U7oDsWyMOEh4yyJLhLugIK2Nr05AJBa2owaatbTIJ8RizU9OGF4lPq1xG/YrO1MRiMd0mJ6aL6Nw7Ljdw/DmcuncrK3uMOLE5jn4gScbQ1zMJynCZz5Zcu5Rq7waLOIAiAGggyM83CJadB4yo5UbRup+XIW5Ec8kySSe8yV8oi427jgrHd75ql1PpKrlY7vfNUup9JXTofiKfEuYktTPPfaP9VuurfxtXNLpfaP8AVbrq38bVzS26j3cdyKCe0wiIpBoREQAREQAREQB6yymXEACSTAAUmpZYQJmezLjGEgcca8x071ptK+Co10TGo8CIMeRW5143DhaHR2ZYCYnN+KclhtJU8Dcnn1/Z6F3NFW2c0AuEA9O6c+7LPNZNq6CcJgAOJy0OhW++v+07xJkthmGYjIjM89e9fdDaTQ1jXNJAyfpxNzwgdMRTuzo42sWXr1+RLuxGdZPGKWnhmdOWuU5xImNFsp2DoMgjhloyk5iMtc8QWw7TlhBkOl5kBhnGZIM5jnp3rFLaOF5eBnga0T4AAz4GD905Q0dNZuwZkc2j4Jw5CZzHLWM848Eq2j2iXNgZd3MSJHKQpJvxgLW4mgYg3Jh4XGYcdRzGWq+at412IFphxpzETDWwfvKbKnRtk8/nrL9hdkJWO73zVLqfSVAdEmNOU6x4qfu981S6n0lN0TxFPiXMWWpnnvtH+q3XVv42rml0/tFpOO1bqGk5t0BP+21UDdnVTpRqHoyof5LbaTXZx3IoZ7TLXd7dR12C91elb0cWAVKpADn/ALtMSMR/RQ94NhVLK4dRqxibBDh8LmnQt/zkVeb07CuMVC3p21ZzLei1vDTquaajxjqmQIPEQP4VI33t6jrDZlWsx7KwY+jUDw5ruEywkHPQOPmoo1G5J3yfSHOKs8tRxSKZZ7Gr1mOfSoVHsb8TmMc5o6kKXupsdt3dspvcRTwue8ticLWF2ROQnJdDmkm/QjSbKhFY093bl1F1YW1XsmjEXlpDY784nyXxZbErV6VarSpOdToiajhGQ16nLPLQIxx9QsyCim7M2LXuS4UKD6mH4sAkDqdAotai5ji1zS1zTDmuBBB5gg6JU1ewlj1RYWVhYIeiMrCIgAiIgAiIgArHd75ql1PpKrlY7vfNUup9JXVofiKfEuYktTOV363xvKO0bilSuXsptLcLW4MpYDrE6kqo2RvXe1rq3pm9rQ+qxpGIjIvAOnhKx7R/qt11b+Nqrt1qrWX9o57g1razC5xIAAxaknRbRCnHsk7LV6exRyk8dr+ZZ707z3Pv10G3VZrBWeGta94aAHRAAOWim3VR9zsW17So57zfFgc8lx4mkanulcxtqqH3Vw5pDmurVC0jQg1CQR5K6ua+DYlqAYc68qPb/C2J+5CHBJQss7rkIndu5u3t27Xt7mta0Kr6VvRApMpsOEFuASXRqXEkk+Kt9xb21o9r7vSc+4ZaVKj7ipkA4NBwUqf7snU6wtO0qmztpltxVuzaVy0CuwsLg4gRLO/y8MlW7F2paW15W7N1T3d1tUp43iXveW6hoHDJEAfdRNYqeGzvbP3+x97SvfImbA3luLxu0G167n4rKoWtMBoIgnC0QBlKm7lPNOnstgPDcVrl9UcixtPs+LvEfouP3W2sLW6pVHiacFlVo503NwujvyM+S7HbVWhYWluaVwKz/dqlO1wg/DUqkuquPKG8PWUVYWeBLX9NfTCErq78iBujtek609197dZ1m1TUpVgSKb5EBtb9M/Doud3osq9K7qi6M1nHE54jC8HRzYyiB5RCurfc60q0KVVm1KVMYB2zKuEPa6OINbIJ8P1Kqt6trMr1abaRcaVCk2jTc/4nNbPE7ukk+UKWnbtG4+98tX8/A2Wzmd6sLKwsNL0IiIAIiIAIiIAKx3e+apdT6Sq5WO73zVLqfSV1aH4inxLmJLUzz32j/Vbrq38bVzS6T2j/AFW66t/G1c2tuo93HcigntMLJd46af2WEUg0IiIALoN4s7PZZ/47x9q5/qufXQbTOLZWzzzZVuGeWJrh/NRz2o7/AIY5amc+iIpRp//Z"/>
          <p:cNvSpPr>
            <a:spLocks noChangeAspect="1" noChangeArrowheads="1"/>
          </p:cNvSpPr>
          <p:nvPr/>
        </p:nvSpPr>
        <p:spPr bwMode="auto">
          <a:xfrm>
            <a:off x="77788" y="-350838"/>
            <a:ext cx="1524000"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nl-NL">
              <a:solidFill>
                <a:prstClr val="black"/>
              </a:solidFill>
            </a:endParaRPr>
          </a:p>
        </p:txBody>
      </p:sp>
      <p:sp>
        <p:nvSpPr>
          <p:cNvPr id="2" name="AutoShape 8" descr="data:image/jpeg;base64,/9j/4AAQSkZJRgABAQAAAQABAAD/2wCEAAkGBg8REBAQERAWERMWGBcVFRcUFhwWFBcWFhcZFBUXFRcXGyceGBojGRcYHy8gIycpLCwsFx4xNTAqNSYrLCkBCQoKDgwOGg8PGS0lHSQpLC0pKSksLDUvKSkuLykpLC0sLDA1KSktKiwsLCkpKSwsLCkpLDIpKiksKSkpLCwpLf/AABEIAKgBKwMBIgACEQEDEQH/xAAcAAACAgMBAQAAAAAAAAAAAAAABgUHAwQIAQL/xABVEAABAwIBBgQQCwQHCAMAAAABAAIDBBEFBgcSITFBE1FhcRQVFyI0NVRVc4GRk5Sz0uMjMkJSU3KCkqGx0RaywcMzYoOjtNPwJCU2Q2N0osJl4fH/xAAaAQACAwEBAAAAAAAAAAAAAAAAAQIEBQMG/8QANBEAAgECAwUHAwMEAwAAAAAAAAECAxEEMVESEyFBcQUyM1KRodEUFYGxwfEjYeHwInKi/9oADAMBAAIRAxEAPwC8ViqqpkTHSSODGNF3OcbADlJRVVLI2OkkcGsaC5xOwAaySqKy2y2lr5SASynafg2cdvlv43Hi3eUlpFbEYiNGN+fJDVlJngsTHRMBGzhZBt+oz+LvIkavywxCcnhKuUg7mu0G/dZYKHQpWMGpialR8Wfckrna3OLjykn818IQmVwQhCAGvNd20g+rL6tyvZUTmu7aQfVl9W5XsoM3uzvCfX4Ob8o+zKvw0vrHKOUjlH2ZV+Gl9Y5RykYc+8+oIQhMiC+45nN1tcWnkJH5L4QgCbw7LXEICODqpCB8l54Rvkfe3iVkZH50o6lzYKlohldqa4f0bzxa9bCd2sg8e5U4hKxZpYqpTfB8NDqFV7nn7Fp/Dfy3Kdze426qoInvOlIwmJ5O0llrE8paWk8t1BZ5+xafw38tyiszaxE1PDuS5oqBCEKZ5wELzSHGjSHGkFj6BI2alt0uMVMRvHPLGf6sjh+RWlpDjXqBptZDvgWdethIE9qmPfpWbIByOA1/aB5wrbwTG4KuFs8DtJp1G+pzXDa1w3Ef61Lm1OuanG3Q1whJ+DnBaRu02guY7n1Fv2kmjSwmLmpqE3dMuxUHnH7aVfOz1TFfioPOP20q+dnqmJItdpeEuvyLSEIUzCBCLoukAIRdF0ACEXRdAFpZ4MoyODoWHaBJLbiv8G0+MaR5mqrVK5V4iaitqpb3BkcG/VadBn/i0KKQixiarqVHIyU9O+R7Y2NL3uIDWgXJJ2ABWlk5mgjDQ+teXO28FGbNHI541uPNYcpXzmeyeboSVrxdxJjivuA+O4cpJ0fEeNWak2aODwcXFTmr3yRCU+RWGsFm0cP2mB58rrlbH7L0HccHmWeypNCiaapwXJEd+ztH3LD5pnsoOTlEdtJB5pnsqRQgexHQ0aXAqSJwfHTRRuF7OZG1rhfUbEC+xbyEIGklkc35R9mVfhpfWOUcpHKPsyr8NL6xyjlM8nPvPqW7majaaWouAfht4/6bVYPAM+aPIFSeROX7cPikiMBl036dw8Nt1oba2ieJMXVsZ3E7zo9hRsbWHxVGFJRk+P5LK4BnzR5Asc9DE9pY+NjmnUQ5oIPOCFXPVsZ3E7zo9hY6jPV1p4Ojs7cXyXaOcBoJ5rhFju8ZQ19mJeW2ER0tdPBH8QFrmj5oe0P0fFe3NZQa2K+uknlfNK7Se8lzjyn8hussUMLnuaxrS5ziA0AXJJ1AAcakefm1KTcVwuXDmbYRQyk7DO63ijjB/wBcixZ5+xafw38tyackMD6Do4YD8cDSfb57jpO57E28SVs8/YtP4b+W5R5m7Ug4YXZehUCl8kWg19GCLgzR3B2fGCiFuYNiHQ9RBPo6XBva/Rva+ib2vuUjCg0pJvU6NGHw/RM+6P0R0vh+iZ90foq46tg7iPnvdo6tg7iPnvdqNmb/ANZh9fZlj9L4fomfdH6JFzqZMU/QjqtjGxyxubctAbptc4Ms4DaQSCDyLS6tg7iPnvdpXyxy/nrw2PQEMIOloA6Rc7YC51he24Ab9+pCTOGIxVCVNpcX0FVTWRbScRorfSsPiBufwuoVWHmjybe+c1r22jjBbGT8qQjRJHI1pPjI4ipMy8PBzqRS1LeCoPOP20q+dnqmK/FQecftpV87PVMUUa3aXhLr8i0rMzLRtca0OaDqh2i/0nGqzTPkTlp0uM54HhuEDB8fQtoaX9U3vpfgpMysLOMKqlLL/BenQkf0bfuhHQkf0bfuhVp1bD3F/fe7R1bD3F/fe7UbG19bh9fZll9CR/Rt+6EdCR/Rt+6FWnVsPcX997tHVsPcX997tFg+tw+vsyy+hI/o2/dCOhI/o2/dCRMn865qqmGn6E0OEdo6XC6VtROzQF9nGrBSLFOpCqrwOXyb614tvF6Mw1E8R2ske3yOIH4LUUzyzVnZl9ZtAOldLb/qX5+FfdM6rnM7jjXQyUjj18bjIwcbHfGtzO/fCsZRZ6bDSUqUWtAQhCRYBCEIAEIQgDm/KPsyr8NL6xyjlI5R9mVfhpfWOUcpnkp959QQmvJDIB+IRSStnbFoP0LFpdfrQ6+ojjU91FZu7GebPtIud4YWrNbUVwK2QrJ6is3djPNn2lhqszNS1pMdRHI4bGlpZfx3OvnRck8HW8pXitPNYcK0hoBwrLf84i+zruBtq2fatfcqwqaZ8b3RvaWvaS1wO0EGxBXkUrmOa5pLXNIIINiCNYIO4oZzo1d1PaaudPKvc8/YtP4b+W5MeQ+URraNkrv6RpMclvnttr8YId40uZ5+xafw38tyiszcxElPDuSyaKgQhbWFUPDzwwB2jwj2R3te2m4NvbftUjzqV3ZGqhWZ1FJO7W+ZP+YjqJyd2t8yf8xK5b+ir+X3RWaFYtZmYqGtJiqY5HfNc0svzG7kg11BLBI6KVhY9ps5p2j9RvvvTucalCpS76NzJ99GJmmsbI6LijIGv+tvLfqkFdBYRNTugjNMWmGw0ND4oA3AbrcS5qT5mmygfFVdCk3jmvYbmyNGkCOdoIP2eJJot4GuoS2Gs+ZcqoPOP20q+dnqmK/FQecftpV87PVMSRc7S8JdfkWkITHkdkY/ETMGzNi4MMJ0ml19PS4iLfF/FSMWEJTlsxzFxCsnqKzd2M82faR1FZu7GebPtIuWPoq3l/QrZCsnqKzd2M82faR1FZu7GebPtIuH0Vby/oK2QHbKj+v/AOrl0Cq4ydzVS0tVDUGpY8Ru0i0MIJ1EbdLlVjqLNbA0p04NTXMpzO5gBiqW1TR1kwAdxCRot+LQD4nJBXSOO4LFVwSU8o61w1He1w1tc3lBVAZQYBNRTOhmbYjW1w+K9u5zeT8tiaZn47DuE9tZP9TXwzEpaeVk0LtB7DcH8wRvBGohXFk5nSo52tbO4U0u/S/oyeNr93M63jVJoTaK9DEzo93LQ6bgrIpACyRrwdha4OH4FZbrl8FfbZ3jY4jmJSsXl2nrH3OnrouuY+i5Pnu+8f1R0XJ8933j+qLD+5ry+/8Ag6cuhUXmxlccUp7knVLtP/Ser0SZfw9ffR2rW4nN+UfZlX4aX1jlHKRyj7Mq/DS+sco5SPNT7z6lv5mOxKjw38tqsJczU+ITRgiOV8YOshj3NBPGQ0rL08q+6ZvOv9pKxp0cfGnBR2cjpRfMkgaC5xAAFySbAAbSTuXNvTyr7pm86/2ljnxOd40XzSPbxOkc4eQmyVjq+04+UkstcTjqK+pmi1sc4BpHytFoZpeMtv41CIQpGPOTlJyfMtfMq48FWDdpxkc5a6/5BbGefsWn8N/LcpLNdgrqeha54s+Z3C2O0NIAYPujS+0o3PP2LT+G/luUeZtuLjg7PT9yoFK5J9n0Xh4fWNUUpXJPs+i8PD6xqkYtPvrqdFherwL1QPWAqyzz4WzQpqkCztIxOPGCC9t+bRd95Waq/wA83YcHhx6uRNFXFpOjK5TynshO2VH4QfkVAqbyJP8AvGj8K1SPPUfEj1R0MqDzj9tKvnZ6pivwKg84/bSr52eqYoo2e0vCXX5FpWbmT+NW80P5yqslt0GL1EGlwE0kWlbS4Nxbe17XsddrnyqTMnD1VSqKb5HSt0XXOv7XYh3bP5136o/a7EO7Z/Ou/VKxqfcoeVnRV0XXOv7XYh3bP5136o/a7EO7Z/Ou/VFg+5Q8rOirouudf2uxDu2fzrv1R+12Id2z+dd+qLB9yh5WdFqNx3J6nrIuCnZpDa0jU9p42ncfwO+6kkKJptKSsyksos1lZTkugHRMe7QHwgH9Zm/7N+YJOmhcwlr2lrhtDgQRzg6108sFVQRSi0sbJBxPaHD8QnczKnZ0W7wdjmVC6CnyCwx+s0cY+qCz90haxzZYT3L5JZR/7p3Kz7NqcmvcoZCvjqY4T3MfOy+2jqY4T3MfOy+2i4fbauq9/grHNf20p+aX1T1e6gcLyFw+mlbNDBoSNvY8JI62kC06nOI2EqeSZpYSjKjDZlqc35R9mVfhpfWOUcr8qc3OGSPfI+nu57i5x4WQXc43JsH2GsrH1McJ7mPnZfbTuZ0uzqrbd17/AAUOhXx1McJ7mPnZfbR1McJ7mPnZfbRcX22rqvf4KHQr46mOE9zHzsvtrJFm5wpuykafrOe795xRcPttXVe/wUPBA97gxjS9x2NaCXHmA1lWNkXmteXNnrm6LRrbCdbnHaOE3Bv9Xad9ths2hwuCAWhhZEP6jQ2/PYa1tJXLdHs+MHebuACr3PP2LT+G/luVhKNxzJ6mrGNZUML2tOkAHFuuxHySNxSLleDqU3FcznBSuSfZ9F4eH1jVcHUuwr6B3nZPaWajzcYbFJHKyEh7HNe08I82c03BsXWOsKVzJj2fVUk7oZQvUIUTcBV/nm7Dg8OPVyKwFH41gFNWMbHUR8I1rtIDSc3rrFt7tIOwlByrQdSm4rmc3KbyJ7Y0fhWq3epjhPcx87L7az0Ob7DYZGSx0+i9hDmnhJDYjYbF9j41K5kw7PqRknde/wADEFQecftpV87PVMV+JdxPIDD6iV88sJdI+2kRI8XsA0ag6w1AJI0MXQlWgox1KAQr16l2FfQO87J7SOpdhX0DvOye0nczPt1XVFFIV69S7CvoHedk9pHUuwr6B3nZPaRcPt1XVFFIV69S7CvoHedk9pHUuwr6B3nZPaRcPt1XVFFIV69S7CvoHedk9pHUuwr6B3nZPaRcPt1XVG30sxXvhD6L71HSzFe+EPovvUwpcxPOFhsDi11QHuG0RgyW5CWjRB8aia8lCCvJ2/LPrpZivfCH0X3qOlmK98IfRferRp86uGONjI9nK6N1v/EFM9DiEU7BJDI2Rh2OYQRzat/IgUN3Puyv+X8kN0sxXvhD6L71HSzFe+EPovvUwoQdN2tX6sXulmK98IfRfeo6WYr3wh9F96mFYaurZFG+WR2ixgLnHbZoFydWvYgW7jq/VkJ0sxXvhD6L71HSzFe+EPovvVJ4RjdPVMMlPIJGg6JIBHXAA264DcQt5AKEWrpv1YvdLMV74Q+i+9R0sxXvhD6L71MKED3a1fqxe6WYr3wh9F96jpZivfCH0X3qYUIDdrV+rF7pZivfCH0X3qOlmK98IfRfeqbq6yOJhfK9sbBtc8hrR4yleqzp4Yw2ErpOVkbiPKQL+JBznu4d6Vvy/k3elmK98IfRfeo6WYr3wh9F96jCsvsOqHBjKgNedjZAYyTxDSABPMUwoHFQmrxd/wAsXulmK98IfRfeo6WYr3wh9F96mFCCe7Wr9WL3SzFe+EPovvUdLMV74Q+i+9TCtPFcXgpY+FnkEbLhtyCdZ2DUCUCcIpXbfqyK6WYr3wh9F96jpZivfCH0X3qx9UbCu62/df7KlcLx+lqQeAnZLbaGnrhzt2jyIIR3cnZS/wDT+SO6WYr3wh9F96jpZivfCH0X3qYUIOm7Wr9WL3SzFe+EPovvUdLMV74Q+i+9TChAbtav1YvdLMV74Q+i+9R0sxXvhD6L71MK08SxaKn4LhXaPCSNiZyvfe3i1bUCcIri2/VkV0sxXvhD6L71HSzFe+EPovvUwoQPdrV+rF7pZivfCH0X3qOlmK98IfRfephQgN2tX6sXulmK98IfRfeo6WYr3wh9F96mFRj8paQVIpDMBObWZZ19bdMa7W+Lr2oIuEVm36s0elmK98IfRfeo6WYr3wh9F96mFCCW7Wr9WVhnDyonnqBhdHe5IbIWmxc52vQvuaBrcee+oG81k/msooGNM7eiZd5dfgweJrN45XXPNsSxmpj4fEKqpfrcGucL7nSv1nntpDxq3Eynh4KterPjfL+yF6tyAwyVpaaVjOWMaDhzFtvxSbQZJYjh2IxijJlgk1uLtTNAHrmzW1BwvqIFzuG0Kw8Vx+lpdDoiZsWnfR0t+ja9rDlHlUf+32F92R/j+iDrUp0W1xSa0shgQtbD8RinjEsLxIw3s4bDY2P4hbKRaTvxQKHyy7X1vgJf3CphQ+WXa+t8BL+4UEancfQWszfYM3h3fuRp9SFmb7Bm8O79yNPqbOOF8GPQEIQkWQWrimJR08Mk8hsxjS48fIByk2A5StpV/nkrS2khjBsHy3dyhjSbeUg+JByrVN3TctBeoKGsx6odLM8xU0ZsANYbv0IwdRfa13Hj5gn6izeYZE0NFK1/G6S73H72oeKy2Mi8PbBQUrGjbG17uVzxpuPlP4KbTONDDxUdqfGTzbEnH81VFMwmBvQ0m7RuYyeJzDsH1beNQuQ2VNRS1PSuuJ26EbnG5a75Lb/KY4W0TyjcdVoKq88tGGSUlSzrXnSYSNvWEPYecXd+CDniKao/1qfC2f8AdFqIWCgqOEijk2aTGu+8Af4rOkXk7gkrO52u/tY/4p1SVnc7XHwsf8UI44nwpdDBkpkJh01DSyyUwc98bXOdpPBJO06naksZaYEMIqaaqo3OaHFxDSb2LLaTb7S1zXWseVSeTudOjpqOngdFM58bA06IZokjiJfe3iUXW4wMcrIInuZSwM2B7+vfpEaQbqsXkAADdy7EzOqOjKmlC23wtbUuCCUPa142OAI8Yusi8Y0AADUBqC9SNgEIQgAVOZ0cWkqawwQ3c2lYXO0dztRkd9kaI5CCrSyhxhtJSzVDvkNJA43HUxvjcQEl5rMB04amrnGm6pLmdd8plzwh+08n7qaKWJvUaornxfT+RryPxwVlHDNfr7aMnJI3U7y7eZwU0qwzfzuocRqsMkPWuJMZO9zRpNP2o7H7IVnpHbD1HOHHNcH1QIQhB3BVXXf8Tx87P8OrUVV13/E8fOz/AA6aKeLyh/2RaiEISLhUGbyYUWKz0knW6WlEL/Oa7SZ95t7c4VvpEzhZBvqSKul1VDQNJt9HTDfilp3PG7jFtlgojCM68tP8BiFO8vbqLgNGQ/XY62vlBHMmZ1KawzdOeV+DHzHsl6Wt4PohhfoaWjZzm20rX+KRf4oVe5xslcOoqZhhjLZnvAbeRzutAu82cbcQ+0FLVueakDfgYJXu3B+ixvjILj+CiMIybrcWqm1lc0xwC1mkFuk0awyNp1hp3uO3l3BGvKnV/wCNNJyfO2X5HjICiMWG0rXCxLS8/wBo4yD8HBMK8a0DUNQXqRowjsxUdAUPll2vrfAS/uFTCh8se19b4CX9woFU7j6C1mb7Bm8O79yNPqpLI7OAcPgfD0MZdJ5ffT0bXa1traJ+b+KYI885LgOgTrIH9Lxm30abRQw+KpQpxi3x6Ms1CEJGkCSM7mGOloRI0X4F4efqOBY4+Ilp5gU7r4mha9rmOAc1wIcDrBBFiCOKyDnVhvIOOouZu8bbU0EIB6+JoieN4LBZp8bQD5eJMyqbEsl6/Cah1VQXlgO1ti8hu3QkYNbmjc4axyb5Sizz05b8NTyMdv4Mte2/2i0hOxVp4hQWxV4Ne5YqqXOlXdF1tNQw9c5h0Tb6SUtFjzNAJ4rniWxiedOoqfgMPpnh7tWkRpyD6rG3DeckqYyByBdSuNVVHSqHXsL6XB6XxiXfKebm55TtugjVqfU/06eXNjrTQBjGMGxrQ0czRYfksqEJGgCSs7na7+1j/inVJWdsf7uPhY/4oRwxPhS6ErkPAw4dRktB+CbuCV87OTlO2nbVMjbHI17WuLQG6bXX+MBtINtfOo/Ac6jKalgpzSveY2Blw8AEjfs1LWxnGMQxt0dPDSmKEO0iTctvs0pJCALAE9aNevfqTKVStSnR2FxdsrcyxMiMRfPh9LLIbvLbOJ2kscWXPKdG/jU6tLBsLbTU8NOzWI2ht+M7yec3PjW6kaNNNRSedgQhYayqZFG+V5s1jS5x4g0XP4IJ5FbZ18TfNNTYbD1zi5rnAb3u62Jp4tpPjBXlFh2U0MbIozG1jAGtA4HUBs2jWsebqkfW4hU4lKPiklt9z36mgfVj1eMK1EzOpUt83VbavlZ8ikMp6HF4ZIsQqw3TY5jWvbobWkvYHBm7aLnmVx4RiTKmCKdnxZGhw5L7QeUG48Sw5RYO2rpZqc/LaQ08ThrYfE4BJGaLF3AT0Et2ujJewHdr0ZG+J1j9ooJQjuK2ze6lrqWShCEi+Cquu/4nj52f4dWoqbyuxU0uOuqdDhOD4M6N7XvCG7bG21NFLGNRjFvzIuRCrDq0nuE+d92jq1HuE+d92ixL62h5vZlnrBVUMUotJGyQcT2hw/EKFyHyhkrqXh5Wta7Tc2zL2s21tpJ3phSLEZKcU1kzSp8FpYzpR08TDxtja0+UBbqWcrMrhQT0emLwy8I2Q21ttoaLxxgXNxxHkTJFK1zQ5pDmkAgg3BB1gg7wgUZRu4rNH0heONgSoHIjKCStpG1EjWtcXObZl9GzTYbSSgk5JSUdSfQhLWW2Uk9CyGdjGviMgZNpX0g06wW2IG5w131kIFOahHaeQyaI4kaI4l5G8OAcDcEXBG8HWCtDKLFxSUs1QbHQaSAdhcdTB43EBBJtJXZIoUZk1XTz0sM07Wskkbp6LAQA12tm0k30bHxqTQEXtK4ISnljlNV009JT0sccj59MASXGtujaxDgBtO1a3TLKLuOl++f8xBxddJuNm7aIdVp1ODU0h0pKeKQ8b42uPlIRg8lQ6BhqWNZMb6bWG7RrNrG53W3rcQdeElxRhpqOOMaMcbYxxMaGjyALMoXKzKVtDT8KW8I9zgyNg+U87BzWBP8A+qCdLlEGcPo0p1aRgAdp2+aDf432kHOVWMXspN9OQ7oWng9e6eCKZ8ToXOFyx+pzTxH8xs1W1BbiDqndXQLwhRmUM9ayJpooo5ZNIBwlNmhlnXI64a76PlKT8Wyuxul4LhqWmbwjxGyznG7jsBtJq50HKpWUM0/QsPRHEvUoUeIY8ZIxJSUzYy5oeWvNw240iPhNtrpvQThPa5NdUCEKKyiylp6GLhZnbdTGN1veeJo/M7AglKSirvIlUWSVBiOPVQ04oIKOM62ifSdIRuuBs8YC+ajGsao+vqaaKqhGtzqckPaN50TttzeMIOO/WdnbW3+sdgF6o/A8dgrIRNA/SadRB1Oad7XDcf8AQUgg7Jpq6BeWXqr3BcrMarI3SwU1M5jXFnXOc03AB2F/EQg5zqqDSfPQsJCVsDyxkfU9BVlOaaoI0mWdpRyAXJ0TzA8ew67iyaUEoTU1dAvNEcS9UDldlP0FEwtj4WaVwjhj+c48fINXOSBvuAcpKK2nkTuiOJGiOJJM1RlDEwzubTSgDSdCwO07bSGne63KeS6bsOqzLFHI6N0Rc0Esfqc0naCgjCopO1muop5o+139rJ/BOqSs0fa7+1k/gnVBDDeFHoIucGmZLW4RHI0OY6SRrgdhB4MEL5wesfhVQKGocXUkhPQsrvkEn+ied2s/jfYetz5cdsMF8M/+WmXHcEhrIHwTC7XbDva4bHN4iP1GwpnHYbqTlHNNfouBvSbDzFJ2aXtaz68n5rzJfG5oJHYXWn4Zg+AkOyaOxtrO1wA/AjaDf3NL2tZ9eT80ElNTqRa0f4yHNRuUeEiqpZ6c/LaQ2+5w1sPicAVJISLUkpKzFbNvipmoGMf/AEkBMDwdo0Pi3+yQPEVoZek1VTQ4Y06pH8NNbdEy/wCdn+MBe0Deg8ami2RVrOFZxcKy5eP3z9oL6yJb0VV12JnW1zuAg8Gy1yOezfHpJlJNygqTzvZ9F8q3qOjWgAACwGoBeoQkXhBy+q44sRwmWRwYxrpC5x2AdZr1Kc6oWF92M8jvZUNlxC1+J4O17Q5pdICHC4I6zaDtTV+ztF3JB5pnsplOO3vJ7Ns1n0Rs0GIRTxtlieHxuvouGw2JB28oK2Fjp6dkbQxjWsaNjWgNaN+oDUNayJFtXtxFTOJg080EMsDdOSnlbMGb3gbQBvOw232O+y3snMs6StADH6Evyon6pGkbbA/GA4x+CnUu5SZEUtZd+jwU41tmj1PDhsLrfG8eviIQcZQlGTnDnmhiQlfIDGp54ZYqg6U1PI6F7vnaOwnjO0X32vvTQg6QmpxUkCR86GzDv+6jTwkfOhsw7/uo0HLE+G/95jwhCEFgFX+AwDEMVq6uXro6V3BQNOtocCRpc/Wl3O4cQVgJDzev4GrxSjfqeJjK2+1zHEi48RYftIK1bjOCeV/e3AfEIQgslfugGHY1EI+tgrQQ5g+KJRvA3dcR5xysBIeVL+HxnDKdmswkzSW+SLhwB4tTB94J8QVqHBzSyv8Az7nhSJmmqGNoptJzW/DybSB8lnGnsqmMCyIbW4bPNG3/AGlkz9HWbPa1rTwZF7C9zY8fImQrylGcXFXdn+wzY3Vx1WNYcyncJDDpPlcw3a1u2xcNW63O8BWElXN7NRPptOmgZA8HRmYB17XjcS7riN4v+YKakjrQXBzvnx4AlDODhk7uhKyBnCupZOEMY2uaS0utxkaA8p4k3oQdKkFOLiyGyeytpK1t4ZBp266N2qRvHdu8couFMpZykyFp6q8sf+z1I65k0fWnS3F9tvPt5UrYZnaMcTY6mMvmZdr3A2uWki9gLXsBflumcHX3TtV/D1J/NXSyR0GjIxzHcI82e0tNtWuxCcEISO1KOzBRE/LOlkdXYO5rHOa2V5cWtJDR8HrcQNWzenBCEBCNpSevwQeVuTDK2ENvoTMOlDINRY/btGvRNhfmB2haGbShkgoeBlaWPZLK1wO46X4jeDvCEIIunHeKfPIa0IQg7CfnMwaSalZNDfhoXhzdH4xa/rHgW5wfspgyfwltLSw07fkNAJ43bXnxuJPjQhByVNKo587IkEIQg6iHnAdJHXYZUNgkmbEZHOETC4/I1atQPOtnqk//ABtb5r/7QhMpyUozbi8xnwjEeiIWTcG+LSv1kg0XixLeuG7ZfxrcQhItRyVxZyvqK+B0FTTAyxRk8PA0dc9pFtIarm2vUN9jY61oPzrUZbaKKaWY6hEIyHaXETrA18V0ITRRxFSdKa2X3vbob2QOCTU8EslQLT1Ejpnt+bpbGnl2nx23JnQhIuwgoRUUCTM5NLI8UGgxz7VLCdFpdYcZsNQ5UIQKrHag0OaEIQdASplZkrLJLHXUThHVxi2vU2VvzXctrjXuNjuIEIITgpqzNWDOWyLrK+mmpZRt6wujPK1223l5yvmfOK6ccHh1JLUSHUHuZoQt5XEn89HnXqEzPVao6u5v+eZIZIZKOpjJUVD+Gq5tcj9wG3QbybOLYNVgEzIQkaEIKCsjwpNzVUskdHK2RjmHh3mz2lpsWs12I2IQgjKN5xlpf9jDlHhs1DVtxKkjdIx5DaqFgJLgfltaN/8AHXsc5OtPOHsa9t7OAIuC02OvWDrB5CvEIFCGxJ2yfEypWysra6mmgqoWunpmgtnhYBpa/wDmDVc28gtykgQglUV48HY0p86dM5mjTRTTznUyMRm+lu0rbr8V1GYTmmY+Fj6p5bO67pANYBcSbXvtsRfluhCeRSoL6lbVTjbhY//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nl-NL">
              <a:solidFill>
                <a:prstClr val="black"/>
              </a:solidFill>
            </a:endParaRPr>
          </a:p>
        </p:txBody>
      </p:sp>
      <p:sp>
        <p:nvSpPr>
          <p:cNvPr id="18"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t"/>
          <a:lstStyle/>
          <a:p>
            <a:pPr algn="r"/>
            <a:r>
              <a:rPr lang="nl-NL" sz="3000" b="1" dirty="0" smtClean="0">
                <a:solidFill>
                  <a:srgbClr val="002060"/>
                </a:solidFill>
                <a:latin typeface="Verdana"/>
              </a:rPr>
              <a:t>Passantentelling</a:t>
            </a:r>
          </a:p>
          <a:p>
            <a:pPr algn="r"/>
            <a:r>
              <a:rPr lang="nl-NL" sz="2400" b="1" dirty="0" smtClean="0">
                <a:solidFill>
                  <a:srgbClr val="002060"/>
                </a:solidFill>
                <a:latin typeface="Verdana"/>
              </a:rPr>
              <a:t>(binnenstad Utrecht, exclusief HC)</a:t>
            </a:r>
          </a:p>
        </p:txBody>
      </p:sp>
      <p:sp>
        <p:nvSpPr>
          <p:cNvPr id="19" name="Rectangle 2"/>
          <p:cNvSpPr>
            <a:spLocks noChangeArrowheads="1"/>
          </p:cNvSpPr>
          <p:nvPr/>
        </p:nvSpPr>
        <p:spPr bwMode="auto">
          <a:xfrm>
            <a:off x="252480" y="548680"/>
            <a:ext cx="8640000" cy="540000"/>
          </a:xfrm>
          <a:prstGeom prst="rect">
            <a:avLst/>
          </a:prstGeom>
          <a:noFill/>
          <a:ln w="9525">
            <a:noFill/>
            <a:miter lim="800000"/>
            <a:headEnd/>
            <a:tailEnd/>
          </a:ln>
          <a:effectLst/>
        </p:spPr>
        <p:txBody>
          <a:bodyPr anchor="ctr"/>
          <a:lstStyle/>
          <a:p>
            <a:pPr algn="r"/>
            <a:endParaRPr lang="nl-NL" sz="1600" b="1" dirty="0">
              <a:solidFill>
                <a:srgbClr val="002060"/>
              </a:solidFill>
              <a:latin typeface="Verdana"/>
            </a:endParaRPr>
          </a:p>
        </p:txBody>
      </p:sp>
      <p:sp>
        <p:nvSpPr>
          <p:cNvPr id="22" name="Tekstvak 21"/>
          <p:cNvSpPr txBox="1"/>
          <p:nvPr/>
        </p:nvSpPr>
        <p:spPr>
          <a:xfrm>
            <a:off x="107504" y="188640"/>
            <a:ext cx="307777" cy="540676"/>
          </a:xfrm>
          <a:prstGeom prst="rect">
            <a:avLst/>
          </a:prstGeom>
          <a:noFill/>
          <a:ln>
            <a:noFill/>
          </a:ln>
        </p:spPr>
        <p:txBody>
          <a:bodyPr vert="vert270" wrap="square" rtlCol="0">
            <a:spAutoFit/>
          </a:bodyPr>
          <a:lstStyle/>
          <a:p>
            <a:fld id="{48AC04F2-8D7C-4FA0-BD67-30D97E71BF28}" type="slidenum">
              <a:rPr lang="nl-NL" sz="800" b="1" smtClean="0">
                <a:solidFill>
                  <a:srgbClr val="21076A"/>
                </a:solidFill>
                <a:latin typeface="Verdana"/>
              </a:rPr>
              <a:pPr/>
              <a:t>14</a:t>
            </a:fld>
            <a:r>
              <a:rPr lang="nl-NL" sz="800" b="1" dirty="0" smtClean="0">
                <a:solidFill>
                  <a:srgbClr val="21076A"/>
                </a:solidFill>
                <a:latin typeface="Verdana"/>
              </a:rPr>
              <a:t>/13</a:t>
            </a:r>
            <a:endParaRPr lang="nl-NL" sz="800" b="1" dirty="0">
              <a:solidFill>
                <a:srgbClr val="21076A"/>
              </a:solidFill>
              <a:latin typeface="Verdana"/>
            </a:endParaRPr>
          </a:p>
        </p:txBody>
      </p:sp>
      <p:pic>
        <p:nvPicPr>
          <p:cNvPr id="36"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Afbeeldingsresultaat voor gemeente amsterdam nieuw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nl-NL">
              <a:solidFill>
                <a:prstClr val="black"/>
              </a:solidFill>
            </a:endParaRPr>
          </a:p>
        </p:txBody>
      </p:sp>
      <p:sp>
        <p:nvSpPr>
          <p:cNvPr id="11" name="AutoShape 14" descr="Afbeeldingsresultaat voor gemeente amsterdam nieuw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nl-NL">
              <a:solidFill>
                <a:prstClr val="black"/>
              </a:solidFill>
            </a:endParaRPr>
          </a:p>
        </p:txBody>
      </p:sp>
      <p:graphicFrame>
        <p:nvGraphicFramePr>
          <p:cNvPr id="15" name="Grafiek 14"/>
          <p:cNvGraphicFramePr>
            <a:graphicFrameLocks/>
          </p:cNvGraphicFramePr>
          <p:nvPr>
            <p:extLst/>
          </p:nvPr>
        </p:nvGraphicFramePr>
        <p:xfrm>
          <a:off x="252480" y="1259306"/>
          <a:ext cx="8640000" cy="432993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vak 1"/>
          <p:cNvSpPr txBox="1"/>
          <p:nvPr/>
        </p:nvSpPr>
        <p:spPr>
          <a:xfrm>
            <a:off x="304800" y="5661249"/>
            <a:ext cx="8640000" cy="432048"/>
          </a:xfrm>
          <a:prstGeom prst="rect">
            <a:avLst/>
          </a:prstGeom>
          <a:noFill/>
          <a:ln>
            <a:solidFill>
              <a:schemeClr val="bg1"/>
            </a:solidFill>
          </a:ln>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lvl="4" indent="-342900" algn="l">
              <a:buFont typeface="Arial" panose="020B0604020202020204" pitchFamily="34" charset="0"/>
              <a:buChar char="•"/>
            </a:pPr>
            <a:r>
              <a:rPr lang="nl-NL" sz="1750" dirty="0" smtClean="0">
                <a:solidFill>
                  <a:srgbClr val="002060"/>
                </a:solidFill>
              </a:rPr>
              <a:t>Bezoekersaantal loopt terug (-14% t.o.v. 2009) </a:t>
            </a:r>
            <a:endParaRPr lang="nl-NL" sz="1750" dirty="0">
              <a:solidFill>
                <a:srgbClr val="002060"/>
              </a:solidFill>
            </a:endParaRPr>
          </a:p>
        </p:txBody>
      </p:sp>
    </p:spTree>
    <p:extLst>
      <p:ext uri="{BB962C8B-B14F-4D97-AF65-F5344CB8AC3E}">
        <p14:creationId xmlns:p14="http://schemas.microsoft.com/office/powerpoint/2010/main" val="1518665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E2E3FE"/>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37582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5" name="AutoShape 4" descr="data:image/jpg;base64,/9j/4AAQSkZJRgABAQAAAQABAAD/2wCEAAkGBhQQDxEUEhAVFRMUFhwaFBQVGRAWFRoYHxQhGhkdEhgbHiceGSUmGRgVHzssIzMpMCwvFyAxQTAqNSYsLCkBCQoKDgwOGg8PGjIlHiUqKiwyNTItLDQ0LSwyNDUsKjAvKiw0NSwtNDA1LywsKi0uKSw0NTAwNS0tLC81KSkpNv/AABEIAE4AoAMBIgACEQEDEQH/xAAbAAEAAgMBAQAAAAAAAAAAAAAABAUBAwYHAv/EADoQAAEDAgMFBQcBBwUAAAAAAAEAAhEDBBIhMQUGIkFxE1FhgbIHFDI0NZGzsUJSgsHR4fAjQ2Ryof/EABsBAAEFAQEAAAAAAAAAAAAAAAABAgMFBwQG/8QALxEAAgECAgcIAgMBAAAAAAAAAAECAxESIQQxMnFysfATMzRBUWHB0ZGhgeHxFP/aAAwDAQACEQMRAD8A6VFvsaobVaTpMO/6nI/+FTfdIwscARTHHm8cT3wIw5nIBZpS0d1I3T66v+DsbsVaKwdaNAfAksecWIuHCHwMMZHx55rfUtWF9Vxbwio8OzcA0ASMIGsn7KRaHN+a6/wTEVCKebNuDQg4GvxyYkuAIjTn14SttWypioWiSW45bx54RIzI1Ocwm/8AJP1Xl+wxFWQilbS+JmUf6bMjOWSiKCpDBJxHIyrDd75ql1PpKrlY7vfNUup9JU2h+Ip8S5iS1M899o/1W66t/G1c0ul9o/1W66t/G1c0tuo93HcigntMIiKQaEREAEREAEREoHq5X0KzpJxGTqZMnr3rZaPio08OR/aMDzPJWNKuxpfDg44mk4nNEtw5tLsMOg5ZRORWGUaWNXxWz+D0DZVGu4iMRgmSJMT3kKVb37mAuyLsWpc/Fp+0AeICOa2U7oDsWyMOEh4yyJLhLugIK2Nr05AJBa2owaatbTIJ8RizU9OGF4lPq1xG/YrO1MRiMd0mJ6aL6Nw7Ljdw/DmcuncrK3uMOLE5jn4gScbQ1zMJynCZz5Zcu5Rq7waLOIAiAGggyM83CJadB4yo5UbRup+XIW5Ec8kySSe8yV8oi427jgrHd75ql1PpKrlY7vfNUup9JXTofiKfEuYktTPPfaP9VuurfxtXNLpfaP8AVbrq38bVzS26j3cdyKCe0wiIpBoREQAREQAREQB6yymXEACSTAAUmpZYQJmezLjGEgcca8x071ptK+Co10TGo8CIMeRW5143DhaHR2ZYCYnN+KclhtJU8Dcnn1/Z6F3NFW2c0AuEA9O6c+7LPNZNq6CcJgAOJy0OhW++v+07xJkthmGYjIjM89e9fdDaTQ1jXNJAyfpxNzwgdMRTuzo42sWXr1+RLuxGdZPGKWnhmdOWuU5xImNFsp2DoMgjhloyk5iMtc8QWw7TlhBkOl5kBhnGZIM5jnp3rFLaOF5eBnga0T4AAz4GD905Q0dNZuwZkc2j4Jw5CZzHLWM848Eq2j2iXNgZd3MSJHKQpJvxgLW4mgYg3Jh4XGYcdRzGWq+at412IFphxpzETDWwfvKbKnRtk8/nrL9hdkJWO73zVLqfSVAdEmNOU6x4qfu981S6n0lN0TxFPiXMWWpnnvtH+q3XVv42rml0/tFpOO1bqGk5t0BP+21UDdnVTpRqHoyof5LbaTXZx3IoZ7TLXd7dR12C91elb0cWAVKpADn/ALtMSMR/RQ94NhVLK4dRqxibBDh8LmnQt/zkVeb07CuMVC3p21ZzLei1vDTquaajxjqmQIPEQP4VI33t6jrDZlWsx7KwY+jUDw5ruEywkHPQOPmoo1G5J3yfSHOKs8tRxSKZZ7Gr1mOfSoVHsb8TmMc5o6kKXupsdt3dspvcRTwue8ticLWF2ROQnJdDmkm/QjSbKhFY093bl1F1YW1XsmjEXlpDY784nyXxZbErV6VarSpOdToiajhGQ16nLPLQIxx9QsyCim7M2LXuS4UKD6mH4sAkDqdAotai5ji1zS1zTDmuBBB5gg6JU1ewlj1RYWVhYIeiMrCIgAiIgAiIgArHd75ql1PpKrlY7vfNUup9JXVofiKfEuYktTOV363xvKO0bilSuXsptLcLW4MpYDrE6kqo2RvXe1rq3pm9rQ+qxpGIjIvAOnhKx7R/qt11b+Nqrt1qrWX9o57g1razC5xIAAxaknRbRCnHsk7LV6exRyk8dr+ZZ707z3Pv10G3VZrBWeGta94aAHRAAOWim3VR9zsW17So57zfFgc8lx4mkanulcxtqqH3Vw5pDmurVC0jQg1CQR5K6ua+DYlqAYc68qPb/C2J+5CHBJQss7rkIndu5u3t27Xt7mta0Kr6VvRApMpsOEFuASXRqXEkk+Kt9xb21o9r7vSc+4ZaVKj7ipkA4NBwUqf7snU6wtO0qmztpltxVuzaVy0CuwsLg4gRLO/y8MlW7F2paW15W7N1T3d1tUp43iXveW6hoHDJEAfdRNYqeGzvbP3+x97SvfImbA3luLxu0G167n4rKoWtMBoIgnC0QBlKm7lPNOnstgPDcVrl9UcixtPs+LvEfouP3W2sLW6pVHiacFlVo503NwujvyM+S7HbVWhYWluaVwKz/dqlO1wg/DUqkuquPKG8PWUVYWeBLX9NfTCErq78iBujtek609197dZ1m1TUpVgSKb5EBtb9M/Doud3osq9K7qi6M1nHE54jC8HRzYyiB5RCurfc60q0KVVm1KVMYB2zKuEPa6OINbIJ8P1Kqt6trMr1abaRcaVCk2jTc/4nNbPE7ukk+UKWnbtG4+98tX8/A2Wzmd6sLKwsNL0IiIAIiIAIiIAKx3e+apdT6Sq5WO73zVLqfSV1aH4inxLmJLUzz32j/Vbrq38bVzS6T2j/AFW66t/G1c2tuo93HcigntMLJd46af2WEUg0IiIALoN4s7PZZ/47x9q5/qufXQbTOLZWzzzZVuGeWJrh/NRz2o7/AIY5amc+iIpRp//Z"/>
          <p:cNvSpPr>
            <a:spLocks noChangeAspect="1" noChangeArrowheads="1"/>
          </p:cNvSpPr>
          <p:nvPr/>
        </p:nvSpPr>
        <p:spPr bwMode="auto">
          <a:xfrm>
            <a:off x="77788" y="-350838"/>
            <a:ext cx="1524000"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AutoShape 8" descr="data:image/jpeg;base64,/9j/4AAQSkZJRgABAQAAAQABAAD/2wCEAAkGBg8REBAQERAWERMWGBcVFRcUFhwWFBcWFhcZFBUXFRcXGyceGBojGRcYHy8gIycpLCwsFx4xNTAqNSYrLCkBCQoKDgwOGg8PGS0lHSQpLC0pKSksLDUvKSkuLykpLC0sLDA1KSktKiwsLCkpKSwsLCkpLDIpKiksKSkpLCwpLf/AABEIAKgBKwMBIgACEQEDEQH/xAAcAAACAgMBAQAAAAAAAAAAAAAABgUHAwQIAQL/xABVEAABAwIBBgQQCwQHCAMAAAABAAIDBBEFBgcSITFBE1FhcRQVFyI0NVRVc4GRk5Sz0uMjMkJSU3KCkqGx0RaywcMzYoOjtNPwJCU2Q2N0osJl4fH/xAAaAQACAwEBAAAAAAAAAAAAAAAAAQIEBQMG/8QANBEAAgECAwUHAwMEAwAAAAAAAAECAxEEMVESEyFBcQUyM1KRodEUFYGxwfEjYeHwInKi/9oADAMBAAIRAxEAPwC8ViqqpkTHSSODGNF3OcbADlJRVVLI2OkkcGsaC5xOwAaySqKy2y2lr5SASynafg2cdvlv43Hi3eUlpFbEYiNGN+fJDVlJngsTHRMBGzhZBt+oz+LvIkavywxCcnhKuUg7mu0G/dZYKHQpWMGpialR8Wfckrna3OLjykn818IQmVwQhCAGvNd20g+rL6tyvZUTmu7aQfVl9W5XsoM3uzvCfX4Ob8o+zKvw0vrHKOUjlH2ZV+Gl9Y5RykYc+8+oIQhMiC+45nN1tcWnkJH5L4QgCbw7LXEICODqpCB8l54Rvkfe3iVkZH50o6lzYKlohldqa4f0bzxa9bCd2sg8e5U4hKxZpYqpTfB8NDqFV7nn7Fp/Dfy3Kdze426qoInvOlIwmJ5O0llrE8paWk8t1BZ5+xafw38tyiszaxE1PDuS5oqBCEKZ5wELzSHGjSHGkFj6BI2alt0uMVMRvHPLGf6sjh+RWlpDjXqBptZDvgWdethIE9qmPfpWbIByOA1/aB5wrbwTG4KuFs8DtJp1G+pzXDa1w3Ef61Lm1OuanG3Q1whJ+DnBaRu02guY7n1Fv2kmjSwmLmpqE3dMuxUHnH7aVfOz1TFfioPOP20q+dnqmJItdpeEuvyLSEIUzCBCLoukAIRdF0ACEXRdAFpZ4MoyODoWHaBJLbiv8G0+MaR5mqrVK5V4iaitqpb3BkcG/VadBn/i0KKQixiarqVHIyU9O+R7Y2NL3uIDWgXJJ2ABWlk5mgjDQ+teXO28FGbNHI541uPNYcpXzmeyeboSVrxdxJjivuA+O4cpJ0fEeNWak2aODwcXFTmr3yRCU+RWGsFm0cP2mB58rrlbH7L0HccHmWeypNCiaapwXJEd+ztH3LD5pnsoOTlEdtJB5pnsqRQgexHQ0aXAqSJwfHTRRuF7OZG1rhfUbEC+xbyEIGklkc35R9mVfhpfWOUcpHKPsyr8NL6xyjlM8nPvPqW7majaaWouAfht4/6bVYPAM+aPIFSeROX7cPikiMBl036dw8Nt1oba2ieJMXVsZ3E7zo9hRsbWHxVGFJRk+P5LK4BnzR5Asc9DE9pY+NjmnUQ5oIPOCFXPVsZ3E7zo9hY6jPV1p4Ojs7cXyXaOcBoJ5rhFju8ZQ19mJeW2ER0tdPBH8QFrmj5oe0P0fFe3NZQa2K+uknlfNK7Se8lzjyn8hussUMLnuaxrS5ziA0AXJJ1AAcakefm1KTcVwuXDmbYRQyk7DO63ijjB/wBcixZ5+xafw38tyackMD6Do4YD8cDSfb57jpO57E28SVs8/YtP4b+W5R5m7Ug4YXZehUCl8kWg19GCLgzR3B2fGCiFuYNiHQ9RBPo6XBva/Rva+ib2vuUjCg0pJvU6NGHw/RM+6P0R0vh+iZ90foq46tg7iPnvdo6tg7iPnvdqNmb/ANZh9fZlj9L4fomfdH6JFzqZMU/QjqtjGxyxubctAbptc4Ms4DaQSCDyLS6tg7iPnvdpXyxy/nrw2PQEMIOloA6Rc7YC51he24Ab9+pCTOGIxVCVNpcX0FVTWRbScRorfSsPiBufwuoVWHmjybe+c1r22jjBbGT8qQjRJHI1pPjI4ipMy8PBzqRS1LeCoPOP20q+dnqmK/FQecftpV87PVMUUa3aXhLr8i0rMzLRtca0OaDqh2i/0nGqzTPkTlp0uM54HhuEDB8fQtoaX9U3vpfgpMysLOMKqlLL/BenQkf0bfuhHQkf0bfuhVp1bD3F/fe7R1bD3F/fe7UbG19bh9fZll9CR/Rt+6EdCR/Rt+6FWnVsPcX997tHVsPcX997tFg+tw+vsyy+hI/o2/dCOhI/o2/dCRMn865qqmGn6E0OEdo6XC6VtROzQF9nGrBSLFOpCqrwOXyb614tvF6Mw1E8R2ske3yOIH4LUUzyzVnZl9ZtAOldLb/qX5+FfdM6rnM7jjXQyUjj18bjIwcbHfGtzO/fCsZRZ6bDSUqUWtAQhCRYBCEIAEIQgDm/KPsyr8NL6xyjlI5R9mVfhpfWOUcpnkp959QQmvJDIB+IRSStnbFoP0LFpdfrQ6+ojjU91FZu7GebPtIud4YWrNbUVwK2QrJ6is3djPNn2lhqszNS1pMdRHI4bGlpZfx3OvnRck8HW8pXitPNYcK0hoBwrLf84i+zruBtq2fatfcqwqaZ8b3RvaWvaS1wO0EGxBXkUrmOa5pLXNIIINiCNYIO4oZzo1d1PaaudPKvc8/YtP4b+W5MeQ+URraNkrv6RpMclvnttr8YId40uZ5+xafw38tyiszcxElPDuSyaKgQhbWFUPDzwwB2jwj2R3te2m4NvbftUjzqV3ZGqhWZ1FJO7W+ZP+YjqJyd2t8yf8xK5b+ir+X3RWaFYtZmYqGtJiqY5HfNc0svzG7kg11BLBI6KVhY9ps5p2j9RvvvTucalCpS76NzJ99GJmmsbI6LijIGv+tvLfqkFdBYRNTugjNMWmGw0ND4oA3AbrcS5qT5mmygfFVdCk3jmvYbmyNGkCOdoIP2eJJot4GuoS2Gs+ZcqoPOP20q+dnqmK/FQecftpV87PVMSRc7S8JdfkWkITHkdkY/ETMGzNi4MMJ0ml19PS4iLfF/FSMWEJTlsxzFxCsnqKzd2M82faR1FZu7GebPtIuWPoq3l/QrZCsnqKzd2M82faR1FZu7GebPtIuH0Vby/oK2QHbKj+v/AOrl0Cq4ydzVS0tVDUGpY8Ru0i0MIJ1EbdLlVjqLNbA0p04NTXMpzO5gBiqW1TR1kwAdxCRot+LQD4nJBXSOO4LFVwSU8o61w1He1w1tc3lBVAZQYBNRTOhmbYjW1w+K9u5zeT8tiaZn47DuE9tZP9TXwzEpaeVk0LtB7DcH8wRvBGohXFk5nSo52tbO4U0u/S/oyeNr93M63jVJoTaK9DEzo93LQ6bgrIpACyRrwdha4OH4FZbrl8FfbZ3jY4jmJSsXl2nrH3OnrouuY+i5Pnu+8f1R0XJ8933j+qLD+5ry+/8Ag6cuhUXmxlccUp7knVLtP/Ser0SZfw9ffR2rW4nN+UfZlX4aX1jlHKRyj7Mq/DS+sco5SPNT7z6lv5mOxKjw38tqsJczU+ITRgiOV8YOshj3NBPGQ0rL08q+6ZvOv9pKxp0cfGnBR2cjpRfMkgaC5xAAFySbAAbSTuXNvTyr7pm86/2ljnxOd40XzSPbxOkc4eQmyVjq+04+UkstcTjqK+pmi1sc4BpHytFoZpeMtv41CIQpGPOTlJyfMtfMq48FWDdpxkc5a6/5BbGefsWn8N/LcpLNdgrqeha54s+Z3C2O0NIAYPujS+0o3PP2LT+G/luUeZtuLjg7PT9yoFK5J9n0Xh4fWNUUpXJPs+i8PD6xqkYtPvrqdFherwL1QPWAqyzz4WzQpqkCztIxOPGCC9t+bRd95Waq/wA83YcHhx6uRNFXFpOjK5TynshO2VH4QfkVAqbyJP8AvGj8K1SPPUfEj1R0MqDzj9tKvnZ6pivwKg84/bSr52eqYoo2e0vCXX5FpWbmT+NW80P5yqslt0GL1EGlwE0kWlbS4Nxbe17XsddrnyqTMnD1VSqKb5HSt0XXOv7XYh3bP5136o/a7EO7Z/Ou/VKxqfcoeVnRV0XXOv7XYh3bP5136o/a7EO7Z/Ou/VFg+5Q8rOirouudf2uxDu2fzrv1R+12Id2z+dd+qLB9yh5WdFqNx3J6nrIuCnZpDa0jU9p42ncfwO+6kkKJptKSsyksos1lZTkugHRMe7QHwgH9Zm/7N+YJOmhcwlr2lrhtDgQRzg6108sFVQRSi0sbJBxPaHD8QnczKnZ0W7wdjmVC6CnyCwx+s0cY+qCz90haxzZYT3L5JZR/7p3Kz7NqcmvcoZCvjqY4T3MfOy+2jqY4T3MfOy+2i4fbauq9/grHNf20p+aX1T1e6gcLyFw+mlbNDBoSNvY8JI62kC06nOI2EqeSZpYSjKjDZlqc35R9mVfhpfWOUcr8qc3OGSPfI+nu57i5x4WQXc43JsH2GsrH1McJ7mPnZfbTuZ0uzqrbd17/AAUOhXx1McJ7mPnZfbR1McJ7mPnZfbRcX22rqvf4KHQr46mOE9zHzsvtrJFm5wpuykafrOe795xRcPttXVe/wUPBA97gxjS9x2NaCXHmA1lWNkXmteXNnrm6LRrbCdbnHaOE3Bv9Xad9ths2hwuCAWhhZEP6jQ2/PYa1tJXLdHs+MHebuACr3PP2LT+G/luVhKNxzJ6mrGNZUML2tOkAHFuuxHySNxSLleDqU3FcznBSuSfZ9F4eH1jVcHUuwr6B3nZPaWajzcYbFJHKyEh7HNe08I82c03BsXWOsKVzJj2fVUk7oZQvUIUTcBV/nm7Dg8OPVyKwFH41gFNWMbHUR8I1rtIDSc3rrFt7tIOwlByrQdSm4rmc3KbyJ7Y0fhWq3epjhPcx87L7az0Ob7DYZGSx0+i9hDmnhJDYjYbF9j41K5kw7PqRknde/wADEFQecftpV87PVMV+JdxPIDD6iV88sJdI+2kRI8XsA0ag6w1AJI0MXQlWgox1KAQr16l2FfQO87J7SOpdhX0DvOye0nczPt1XVFFIV69S7CvoHedk9pHUuwr6B3nZPaRcPt1XVFFIV69S7CvoHedk9pHUuwr6B3nZPaRcPt1XVFFIV69S7CvoHedk9pHUuwr6B3nZPaRcPt1XVG30sxXvhD6L71HSzFe+EPovvUwpcxPOFhsDi11QHuG0RgyW5CWjRB8aia8lCCvJ2/LPrpZivfCH0X3qOlmK98IfRferRp86uGONjI9nK6N1v/EFM9DiEU7BJDI2Rh2OYQRzat/IgUN3Puyv+X8kN0sxXvhD6L71HSzFe+EPovvUwoQdN2tX6sXulmK98IfRfeo6WYr3wh9F96mFYaurZFG+WR2ixgLnHbZoFydWvYgW7jq/VkJ0sxXvhD6L71HSzFe+EPovvVJ4RjdPVMMlPIJGg6JIBHXAA264DcQt5AKEWrpv1YvdLMV74Q+i+9R0sxXvhD6L71MKED3a1fqxe6WYr3wh9F96jpZivfCH0X3qYUIDdrV+rF7pZivfCH0X3qOlmK98IfRfeqbq6yOJhfK9sbBtc8hrR4yleqzp4Yw2ErpOVkbiPKQL+JBznu4d6Vvy/k3elmK98IfRfeo6WYr3wh9F96jCsvsOqHBjKgNedjZAYyTxDSABPMUwoHFQmrxd/wAsXulmK98IfRfeo6WYr3wh9F96mFCCe7Wr9WL3SzFe+EPovvUdLMV74Q+i+9TCtPFcXgpY+FnkEbLhtyCdZ2DUCUCcIpXbfqyK6WYr3wh9F96jpZivfCH0X3qx9UbCu62/df7KlcLx+lqQeAnZLbaGnrhzt2jyIIR3cnZS/wDT+SO6WYr3wh9F96jpZivfCH0X3qYUIOm7Wr9WL3SzFe+EPovvUdLMV74Q+i+9TChAbtav1YvdLMV74Q+i+9R0sxXvhD6L71MK08SxaKn4LhXaPCSNiZyvfe3i1bUCcIri2/VkV0sxXvhD6L71HSzFe+EPovvUwoQPdrV+rF7pZivfCH0X3qOlmK98IfRfephQgN2tX6sXulmK98IfRfeo6WYr3wh9F96mFRj8paQVIpDMBObWZZ19bdMa7W+Lr2oIuEVm36s0elmK98IfRfeo6WYr3wh9F96mFCCW7Wr9WVhnDyonnqBhdHe5IbIWmxc52vQvuaBrcee+oG81k/msooGNM7eiZd5dfgweJrN45XXPNsSxmpj4fEKqpfrcGucL7nSv1nntpDxq3Eynh4KterPjfL+yF6tyAwyVpaaVjOWMaDhzFtvxSbQZJYjh2IxijJlgk1uLtTNAHrmzW1BwvqIFzuG0Kw8Vx+lpdDoiZsWnfR0t+ja9rDlHlUf+32F92R/j+iDrUp0W1xSa0shgQtbD8RinjEsLxIw3s4bDY2P4hbKRaTvxQKHyy7X1vgJf3CphQ+WXa+t8BL+4UEancfQWszfYM3h3fuRp9SFmb7Bm8O79yNPqbOOF8GPQEIQkWQWrimJR08Mk8hsxjS48fIByk2A5StpV/nkrS2khjBsHy3dyhjSbeUg+JByrVN3TctBeoKGsx6odLM8xU0ZsANYbv0IwdRfa13Hj5gn6izeYZE0NFK1/G6S73H72oeKy2Mi8PbBQUrGjbG17uVzxpuPlP4KbTONDDxUdqfGTzbEnH81VFMwmBvQ0m7RuYyeJzDsH1beNQuQ2VNRS1PSuuJ26EbnG5a75Lb/KY4W0TyjcdVoKq88tGGSUlSzrXnSYSNvWEPYecXd+CDniKao/1qfC2f8AdFqIWCgqOEijk2aTGu+8Af4rOkXk7gkrO52u/tY/4p1SVnc7XHwsf8UI44nwpdDBkpkJh01DSyyUwc98bXOdpPBJO06naksZaYEMIqaaqo3OaHFxDSb2LLaTb7S1zXWseVSeTudOjpqOngdFM58bA06IZokjiJfe3iUXW4wMcrIInuZSwM2B7+vfpEaQbqsXkAADdy7EzOqOjKmlC23wtbUuCCUPa142OAI8Yusi8Y0AADUBqC9SNgEIQgAVOZ0cWkqawwQ3c2lYXO0dztRkd9kaI5CCrSyhxhtJSzVDvkNJA43HUxvjcQEl5rMB04amrnGm6pLmdd8plzwh+08n7qaKWJvUaornxfT+RryPxwVlHDNfr7aMnJI3U7y7eZwU0qwzfzuocRqsMkPWuJMZO9zRpNP2o7H7IVnpHbD1HOHHNcH1QIQhB3BVXXf8Tx87P8OrUVV13/E8fOz/AA6aKeLyh/2RaiEISLhUGbyYUWKz0knW6WlEL/Oa7SZ95t7c4VvpEzhZBvqSKul1VDQNJt9HTDfilp3PG7jFtlgojCM68tP8BiFO8vbqLgNGQ/XY62vlBHMmZ1KawzdOeV+DHzHsl6Wt4PohhfoaWjZzm20rX+KRf4oVe5xslcOoqZhhjLZnvAbeRzutAu82cbcQ+0FLVueakDfgYJXu3B+ixvjILj+CiMIybrcWqm1lc0xwC1mkFuk0awyNp1hp3uO3l3BGvKnV/wCNNJyfO2X5HjICiMWG0rXCxLS8/wBo4yD8HBMK8a0DUNQXqRowjsxUdAUPll2vrfAS/uFTCh8se19b4CX9woFU7j6C1mb7Bm8O79yNPqpLI7OAcPgfD0MZdJ5ffT0bXa1traJ+b+KYI885LgOgTrIH9Lxm30abRQw+KpQpxi3x6Ms1CEJGkCSM7mGOloRI0X4F4efqOBY4+Ilp5gU7r4mha9rmOAc1wIcDrBBFiCOKyDnVhvIOOouZu8bbU0EIB6+JoieN4LBZp8bQD5eJMyqbEsl6/Cah1VQXlgO1ti8hu3QkYNbmjc4axyb5Sizz05b8NTyMdv4Mte2/2i0hOxVp4hQWxV4Ne5YqqXOlXdF1tNQw9c5h0Tb6SUtFjzNAJ4rniWxiedOoqfgMPpnh7tWkRpyD6rG3DeckqYyByBdSuNVVHSqHXsL6XB6XxiXfKebm55TtugjVqfU/06eXNjrTQBjGMGxrQ0czRYfksqEJGgCSs7na7+1j/inVJWdsf7uPhY/4oRwxPhS6ErkPAw4dRktB+CbuCV87OTlO2nbVMjbHI17WuLQG6bXX+MBtINtfOo/Ac6jKalgpzSveY2Blw8AEjfs1LWxnGMQxt0dPDSmKEO0iTctvs0pJCALAE9aNevfqTKVStSnR2FxdsrcyxMiMRfPh9LLIbvLbOJ2kscWXPKdG/jU6tLBsLbTU8NOzWI2ht+M7yec3PjW6kaNNNRSedgQhYayqZFG+V5s1jS5x4g0XP4IJ5FbZ18TfNNTYbD1zi5rnAb3u62Jp4tpPjBXlFh2U0MbIozG1jAGtA4HUBs2jWsebqkfW4hU4lKPiklt9z36mgfVj1eMK1EzOpUt83VbavlZ8ikMp6HF4ZIsQqw3TY5jWvbobWkvYHBm7aLnmVx4RiTKmCKdnxZGhw5L7QeUG48Sw5RYO2rpZqc/LaQ08ThrYfE4BJGaLF3AT0Et2ujJewHdr0ZG+J1j9ooJQjuK2ze6lrqWShCEi+Cquu/4nj52f4dWoqbyuxU0uOuqdDhOD4M6N7XvCG7bG21NFLGNRjFvzIuRCrDq0nuE+d92jq1HuE+d92ixL62h5vZlnrBVUMUotJGyQcT2hw/EKFyHyhkrqXh5Wta7Tc2zL2s21tpJ3phSLEZKcU1kzSp8FpYzpR08TDxtja0+UBbqWcrMrhQT0emLwy8I2Q21ttoaLxxgXNxxHkTJFK1zQ5pDmkAgg3BB1gg7wgUZRu4rNH0heONgSoHIjKCStpG1EjWtcXObZl9GzTYbSSgk5JSUdSfQhLWW2Uk9CyGdjGviMgZNpX0g06wW2IG5w131kIFOahHaeQyaI4kaI4l5G8OAcDcEXBG8HWCtDKLFxSUs1QbHQaSAdhcdTB43EBBJtJXZIoUZk1XTz0sM07Wskkbp6LAQA12tm0k30bHxqTQEXtK4ISnljlNV009JT0sccj59MASXGtujaxDgBtO1a3TLKLuOl++f8xBxddJuNm7aIdVp1ODU0h0pKeKQ8b42uPlIRg8lQ6BhqWNZMb6bWG7RrNrG53W3rcQdeElxRhpqOOMaMcbYxxMaGjyALMoXKzKVtDT8KW8I9zgyNg+U87BzWBP8A+qCdLlEGcPo0p1aRgAdp2+aDf432kHOVWMXspN9OQ7oWng9e6eCKZ8ToXOFyx+pzTxH8xs1W1BbiDqndXQLwhRmUM9ayJpooo5ZNIBwlNmhlnXI64a76PlKT8Wyuxul4LhqWmbwjxGyznG7jsBtJq50HKpWUM0/QsPRHEvUoUeIY8ZIxJSUzYy5oeWvNw240iPhNtrpvQThPa5NdUCEKKyiylp6GLhZnbdTGN1veeJo/M7AglKSirvIlUWSVBiOPVQ04oIKOM62ifSdIRuuBs8YC+ajGsao+vqaaKqhGtzqckPaN50TttzeMIOO/WdnbW3+sdgF6o/A8dgrIRNA/SadRB1Oad7XDcf8AQUgg7Jpq6BeWXqr3BcrMarI3SwU1M5jXFnXOc03AB2F/EQg5zqqDSfPQsJCVsDyxkfU9BVlOaaoI0mWdpRyAXJ0TzA8ew67iyaUEoTU1dAvNEcS9UDldlP0FEwtj4WaVwjhj+c48fINXOSBvuAcpKK2nkTuiOJGiOJJM1RlDEwzubTSgDSdCwO07bSGne63KeS6bsOqzLFHI6N0Rc0Esfqc0naCgjCopO1muop5o+139rJ/BOqSs0fa7+1k/gnVBDDeFHoIucGmZLW4RHI0OY6SRrgdhB4MEL5wesfhVQKGocXUkhPQsrvkEn+ied2s/jfYetz5cdsMF8M/+WmXHcEhrIHwTC7XbDva4bHN4iP1GwpnHYbqTlHNNfouBvSbDzFJ2aXtaz68n5rzJfG5oJHYXWn4Zg+AkOyaOxtrO1wA/AjaDf3NL2tZ9eT80ElNTqRa0f4yHNRuUeEiqpZ6c/LaQ2+5w1sPicAVJISLUkpKzFbNvipmoGMf/AEkBMDwdo0Pi3+yQPEVoZek1VTQ4Y06pH8NNbdEy/wCdn+MBe0Deg8ami2RVrOFZxcKy5eP3z9oL6yJb0VV12JnW1zuAg8Gy1yOezfHpJlJNygqTzvZ9F8q3qOjWgAACwGoBeoQkXhBy+q44sRwmWRwYxrpC5x2AdZr1Kc6oWF92M8jvZUNlxC1+J4O17Q5pdICHC4I6zaDtTV+ztF3JB5pnsplOO3vJ7Ns1n0Rs0GIRTxtlieHxuvouGw2JB28oK2Fjp6dkbQxjWsaNjWgNaN+oDUNayJFtXtxFTOJg080EMsDdOSnlbMGb3gbQBvOw232O+y3snMs6StADH6Evyon6pGkbbA/GA4x+CnUu5SZEUtZd+jwU41tmj1PDhsLrfG8eviIQcZQlGTnDnmhiQlfIDGp54ZYqg6U1PI6F7vnaOwnjO0X32vvTQg6QmpxUkCR86GzDv+6jTwkfOhsw7/uo0HLE+G/95jwhCEFgFX+AwDEMVq6uXro6V3BQNOtocCRpc/Wl3O4cQVgJDzev4GrxSjfqeJjK2+1zHEi48RYftIK1bjOCeV/e3AfEIQgslfugGHY1EI+tgrQQ5g+KJRvA3dcR5xysBIeVL+HxnDKdmswkzSW+SLhwB4tTB94J8QVqHBzSyv8Az7nhSJmmqGNoptJzW/DybSB8lnGnsqmMCyIbW4bPNG3/AGlkz9HWbPa1rTwZF7C9zY8fImQrylGcXFXdn+wzY3Vx1WNYcyncJDDpPlcw3a1u2xcNW63O8BWElXN7NRPptOmgZA8HRmYB17XjcS7riN4v+YKakjrQXBzvnx4AlDODhk7uhKyBnCupZOEMY2uaS0utxkaA8p4k3oQdKkFOLiyGyeytpK1t4ZBp266N2qRvHdu8couFMpZykyFp6q8sf+z1I65k0fWnS3F9tvPt5UrYZnaMcTY6mMvmZdr3A2uWki9gLXsBflumcHX3TtV/D1J/NXSyR0GjIxzHcI82e0tNtWuxCcEISO1KOzBRE/LOlkdXYO5rHOa2V5cWtJDR8HrcQNWzenBCEBCNpSevwQeVuTDK2ENvoTMOlDINRY/btGvRNhfmB2haGbShkgoeBlaWPZLK1wO46X4jeDvCEIIunHeKfPIa0IQg7CfnMwaSalZNDfhoXhzdH4xa/rHgW5wfspgyfwltLSw07fkNAJ43bXnxuJPjQhByVNKo587IkEIQg6iHnAdJHXYZUNgkmbEZHOETC4/I1atQPOtnqk//ABtb5r/7QhMpyUozbi8xnwjEeiIWTcG+LSv1kg0XixLeuG7ZfxrcQhItRyVxZyvqK+B0FTTAyxRk8PA0dc9pFtIarm2vUN9jY61oPzrUZbaKKaWY6hEIyHaXETrA18V0ITRRxFSdKa2X3vbob2QOCTU8EslQLT1Ejpnt+bpbGnl2nx23JnQhIuwgoRUUCTM5NLI8UGgxz7VLCdFpdYcZsNQ5UIQKrHag0OaEIQdASplZkrLJLHXUThHVxi2vU2VvzXctrjXuNjuIEIITgpqzNWDOWyLrK+mmpZRt6wujPK1223l5yvmfOK6ccHh1JLUSHUHuZoQt5XEn89HnXqEzPVao6u5v+eZIZIZKOpjJUVD+Gq5tcj9wG3QbybOLYNVgEzIQkaEIKCsjwpNzVUskdHK2RjmHh3mz2lpsWs12I2IQgjKN5xlpf9jDlHhs1DVtxKkjdIx5DaqFgJLgfltaN/8AHXsc5OtPOHsa9t7OAIuC02OvWDrB5CvEIFCGxJ2yfEypWysra6mmgqoWunpmgtnhYBpa/wDmDVc28gtykgQglUV48HY0p86dM5mjTRTTznUyMRm+lu0rbr8V1GYTmmY+Fj6p5bO67pANYBcSbXvtsRfluhCeRSoL6lbVTjbhY//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t"/>
          <a:lstStyle/>
          <a:p>
            <a:pPr algn="r"/>
            <a:r>
              <a:rPr lang="nl-NL" sz="3000" b="1" dirty="0" smtClean="0">
                <a:solidFill>
                  <a:srgbClr val="002060"/>
                </a:solidFill>
                <a:latin typeface="+mj-lt"/>
              </a:rPr>
              <a:t>Passanten-enquête</a:t>
            </a:r>
          </a:p>
          <a:p>
            <a:pPr algn="r"/>
            <a:r>
              <a:rPr lang="nl-NL" sz="3000" b="1" dirty="0" smtClean="0">
                <a:solidFill>
                  <a:srgbClr val="002060"/>
                </a:solidFill>
                <a:latin typeface="+mj-lt"/>
              </a:rPr>
              <a:t>Bestedingen</a:t>
            </a:r>
          </a:p>
        </p:txBody>
      </p:sp>
      <p:sp>
        <p:nvSpPr>
          <p:cNvPr id="19" name="Rectangle 2"/>
          <p:cNvSpPr>
            <a:spLocks noChangeArrowheads="1"/>
          </p:cNvSpPr>
          <p:nvPr/>
        </p:nvSpPr>
        <p:spPr bwMode="auto">
          <a:xfrm>
            <a:off x="252480" y="548680"/>
            <a:ext cx="8640000" cy="540000"/>
          </a:xfrm>
          <a:prstGeom prst="rect">
            <a:avLst/>
          </a:prstGeom>
          <a:noFill/>
          <a:ln w="9525">
            <a:noFill/>
            <a:miter lim="800000"/>
            <a:headEnd/>
            <a:tailEnd/>
          </a:ln>
          <a:effectLst/>
        </p:spPr>
        <p:txBody>
          <a:bodyPr anchor="ctr"/>
          <a:lstStyle/>
          <a:p>
            <a:pPr algn="r"/>
            <a:endParaRPr lang="nl-NL" sz="1600" b="1" dirty="0">
              <a:solidFill>
                <a:srgbClr val="002060"/>
              </a:solidFill>
              <a:latin typeface="+mj-lt"/>
            </a:endParaRPr>
          </a:p>
        </p:txBody>
      </p:sp>
      <p:sp>
        <p:nvSpPr>
          <p:cNvPr id="22" name="Tekstvak 21"/>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15</a:t>
            </a:fld>
            <a:r>
              <a:rPr lang="nl-NL" sz="800" b="1" dirty="0" smtClean="0">
                <a:solidFill>
                  <a:srgbClr val="21076A"/>
                </a:solidFill>
                <a:latin typeface="+mj-lt"/>
              </a:rPr>
              <a:t>/13</a:t>
            </a:r>
            <a:endParaRPr lang="nl-NL" sz="800" b="1" dirty="0">
              <a:solidFill>
                <a:srgbClr val="21076A"/>
              </a:solidFill>
              <a:latin typeface="+mj-lt"/>
            </a:endParaRPr>
          </a:p>
        </p:txBody>
      </p:sp>
      <p:pic>
        <p:nvPicPr>
          <p:cNvPr id="36"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Afbeeldingsresultaat voor gemeente amsterdam nieuw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14" descr="Afbeeldingsresultaat voor gemeente amsterdam nieuw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Tekstvak 1"/>
          <p:cNvSpPr txBox="1"/>
          <p:nvPr/>
        </p:nvSpPr>
        <p:spPr>
          <a:xfrm>
            <a:off x="107505" y="4725144"/>
            <a:ext cx="8856984" cy="1152128"/>
          </a:xfrm>
          <a:prstGeom prst="rect">
            <a:avLst/>
          </a:prstGeom>
          <a:noFill/>
          <a:ln>
            <a:solidFill>
              <a:schemeClr val="bg1"/>
            </a:solidFill>
          </a:ln>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lvl="4" indent="-342900">
              <a:buFont typeface="Arial" panose="020B0604020202020204" pitchFamily="34" charset="0"/>
              <a:buChar char="•"/>
            </a:pPr>
            <a:r>
              <a:rPr lang="nl-NL" sz="1600" dirty="0" smtClean="0">
                <a:solidFill>
                  <a:srgbClr val="002060"/>
                </a:solidFill>
                <a:latin typeface="Verdana" pitchFamily="34" charset="0"/>
              </a:rPr>
              <a:t>Stijging gemiddelde besteding ondanks lager aandeel shoppers</a:t>
            </a:r>
          </a:p>
          <a:p>
            <a:pPr marL="342900" lvl="4" indent="-342900">
              <a:buFont typeface="Arial" panose="020B0604020202020204" pitchFamily="34" charset="0"/>
              <a:buChar char="•"/>
            </a:pPr>
            <a:r>
              <a:rPr lang="nl-NL" sz="1600" dirty="0" smtClean="0">
                <a:solidFill>
                  <a:srgbClr val="002060"/>
                </a:solidFill>
                <a:latin typeface="Verdana" pitchFamily="34" charset="0"/>
              </a:rPr>
              <a:t>43% heeft niets besteed + 33% niets bezocht: conversie 90%</a:t>
            </a:r>
          </a:p>
          <a:p>
            <a:pPr marL="342900" lvl="4" indent="-342900">
              <a:buFont typeface="Arial" panose="020B0604020202020204" pitchFamily="34" charset="0"/>
              <a:buChar char="•"/>
            </a:pPr>
            <a:endParaRPr lang="nl-NL" sz="1600" dirty="0" smtClean="0">
              <a:solidFill>
                <a:srgbClr val="002060"/>
              </a:solidFill>
              <a:latin typeface="Verdana" pitchFamily="34" charset="0"/>
            </a:endParaRPr>
          </a:p>
          <a:p>
            <a:pPr marL="342900" lvl="4" indent="-342900">
              <a:buFont typeface="Arial" panose="020B0604020202020204" pitchFamily="34" charset="0"/>
              <a:buChar char="•"/>
            </a:pPr>
            <a:r>
              <a:rPr lang="nl-NL" sz="1600" dirty="0" smtClean="0">
                <a:solidFill>
                  <a:srgbClr val="002060"/>
                </a:solidFill>
                <a:latin typeface="Verdana" pitchFamily="34" charset="0"/>
              </a:rPr>
              <a:t>Bezoekers 35-55 jaar + hoog inkomen + auto zijn </a:t>
            </a:r>
            <a:r>
              <a:rPr lang="nl-NL" sz="1600" dirty="0">
                <a:solidFill>
                  <a:srgbClr val="002060"/>
                </a:solidFill>
                <a:latin typeface="Verdana" pitchFamily="34" charset="0"/>
              </a:rPr>
              <a:t>meest interessant </a:t>
            </a:r>
            <a:r>
              <a:rPr lang="nl-NL" sz="1600" dirty="0" smtClean="0">
                <a:solidFill>
                  <a:srgbClr val="002060"/>
                </a:solidFill>
                <a:latin typeface="Verdana" pitchFamily="34" charset="0"/>
              </a:rPr>
              <a:t>voor omzet</a:t>
            </a:r>
            <a:endParaRPr lang="nl-NL" sz="1800" dirty="0" smtClean="0">
              <a:solidFill>
                <a:srgbClr val="002060"/>
              </a:solidFill>
              <a:latin typeface="Verdana" pitchFamily="34" charset="0"/>
            </a:endParaRPr>
          </a:p>
        </p:txBody>
      </p:sp>
      <p:sp>
        <p:nvSpPr>
          <p:cNvPr id="3" name="AutoShape 2" descr="Afbeeldingsresultaat voor prijskaartj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6" name="Groep 5"/>
          <p:cNvGrpSpPr/>
          <p:nvPr/>
        </p:nvGrpSpPr>
        <p:grpSpPr>
          <a:xfrm>
            <a:off x="341683" y="926696"/>
            <a:ext cx="3655976" cy="3655977"/>
            <a:chOff x="683568" y="1645231"/>
            <a:chExt cx="2808312" cy="2808313"/>
          </a:xfrm>
        </p:grpSpPr>
        <p:pic>
          <p:nvPicPr>
            <p:cNvPr id="1030" name="Picture 6" descr="http://www.clipartbest.com/cliparts/9cR/aey/9cRaeye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45231"/>
              <a:ext cx="2808312" cy="280831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rot="18913342">
              <a:off x="928426" y="2430372"/>
              <a:ext cx="2231997" cy="1158440"/>
            </a:xfrm>
            <a:prstGeom prst="rect">
              <a:avLst/>
            </a:prstGeom>
            <a:noFill/>
          </p:spPr>
          <p:txBody>
            <a:bodyPr wrap="square" rtlCol="0">
              <a:spAutoFit/>
            </a:bodyPr>
            <a:lstStyle/>
            <a:p>
              <a:pPr algn="ctr"/>
              <a:r>
                <a:rPr lang="nl-NL" sz="2800" b="1" dirty="0" smtClean="0"/>
                <a:t>2015:</a:t>
              </a:r>
              <a:endParaRPr lang="nl-NL" sz="2000" b="1" dirty="0" smtClean="0"/>
            </a:p>
            <a:p>
              <a:pPr algn="ctr"/>
              <a:r>
                <a:rPr lang="nl-NL" sz="4400" b="1" dirty="0" smtClean="0"/>
                <a:t>€ 39,18</a:t>
              </a:r>
            </a:p>
            <a:p>
              <a:pPr algn="ctr"/>
              <a:r>
                <a:rPr lang="nl-NL" sz="2000" b="1" dirty="0" smtClean="0"/>
                <a:t>Omzet: € 623 </a:t>
              </a:r>
              <a:r>
                <a:rPr lang="nl-NL" sz="2000" b="1" dirty="0" err="1" smtClean="0"/>
                <a:t>mln</a:t>
              </a:r>
              <a:endParaRPr lang="nl-NL" sz="2000" b="1" dirty="0"/>
            </a:p>
          </p:txBody>
        </p:sp>
      </p:grpSp>
      <p:grpSp>
        <p:nvGrpSpPr>
          <p:cNvPr id="20" name="Groep 19"/>
          <p:cNvGrpSpPr/>
          <p:nvPr/>
        </p:nvGrpSpPr>
        <p:grpSpPr>
          <a:xfrm>
            <a:off x="3565611" y="1806107"/>
            <a:ext cx="2808312" cy="2808313"/>
            <a:chOff x="683568" y="1645231"/>
            <a:chExt cx="2808312" cy="2808313"/>
          </a:xfrm>
        </p:grpSpPr>
        <p:pic>
          <p:nvPicPr>
            <p:cNvPr id="21" name="Picture 6" descr="http://www.clipartbest.com/cliparts/9cR/aey/9cRaeye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45231"/>
              <a:ext cx="2808312" cy="2808313"/>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p:cNvSpPr txBox="1"/>
            <p:nvPr/>
          </p:nvSpPr>
          <p:spPr>
            <a:xfrm rot="18900000">
              <a:off x="971725" y="2449221"/>
              <a:ext cx="2231997" cy="1200329"/>
            </a:xfrm>
            <a:prstGeom prst="rect">
              <a:avLst/>
            </a:prstGeom>
            <a:noFill/>
          </p:spPr>
          <p:txBody>
            <a:bodyPr wrap="square" rtlCol="0">
              <a:spAutoFit/>
            </a:bodyPr>
            <a:lstStyle/>
            <a:p>
              <a:pPr algn="ctr"/>
              <a:r>
                <a:rPr lang="nl-NL" sz="2000" b="1" dirty="0" smtClean="0"/>
                <a:t>2012</a:t>
              </a:r>
            </a:p>
            <a:p>
              <a:pPr algn="ctr"/>
              <a:r>
                <a:rPr lang="nl-NL" sz="3600" b="1" dirty="0" smtClean="0"/>
                <a:t>€ 35,75</a:t>
              </a:r>
            </a:p>
            <a:p>
              <a:pPr algn="ctr"/>
              <a:r>
                <a:rPr lang="nl-NL" sz="1600" b="1" dirty="0"/>
                <a:t>Omzet: € </a:t>
              </a:r>
              <a:r>
                <a:rPr lang="nl-NL" sz="1600" b="1" dirty="0" smtClean="0"/>
                <a:t>594 </a:t>
              </a:r>
              <a:r>
                <a:rPr lang="nl-NL" sz="1600" b="1" dirty="0" err="1" smtClean="0"/>
                <a:t>mln</a:t>
              </a:r>
              <a:endParaRPr lang="nl-NL" sz="3200" b="1" dirty="0"/>
            </a:p>
          </p:txBody>
        </p:sp>
      </p:grpSp>
      <p:grpSp>
        <p:nvGrpSpPr>
          <p:cNvPr id="24" name="Groep 23"/>
          <p:cNvGrpSpPr/>
          <p:nvPr/>
        </p:nvGrpSpPr>
        <p:grpSpPr>
          <a:xfrm>
            <a:off x="6372200" y="1919969"/>
            <a:ext cx="2376264" cy="2384837"/>
            <a:chOff x="683568" y="1645231"/>
            <a:chExt cx="2808312" cy="2808313"/>
          </a:xfrm>
        </p:grpSpPr>
        <p:pic>
          <p:nvPicPr>
            <p:cNvPr id="25" name="Picture 6" descr="http://www.clipartbest.com/cliparts/9cR/aey/9cRaeye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45231"/>
              <a:ext cx="2808312" cy="2808313"/>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p:cNvSpPr txBox="1"/>
            <p:nvPr/>
          </p:nvSpPr>
          <p:spPr>
            <a:xfrm rot="18913342">
              <a:off x="971726" y="2397013"/>
              <a:ext cx="2231996" cy="1304743"/>
            </a:xfrm>
            <a:prstGeom prst="rect">
              <a:avLst/>
            </a:prstGeom>
            <a:noFill/>
          </p:spPr>
          <p:txBody>
            <a:bodyPr wrap="square" rtlCol="0">
              <a:spAutoFit/>
            </a:bodyPr>
            <a:lstStyle/>
            <a:p>
              <a:pPr algn="ctr"/>
              <a:r>
                <a:rPr lang="nl-NL" sz="2000" b="1" dirty="0" smtClean="0"/>
                <a:t>2009</a:t>
              </a:r>
            </a:p>
            <a:p>
              <a:pPr algn="ctr"/>
              <a:r>
                <a:rPr lang="nl-NL" sz="3200" b="1" dirty="0" smtClean="0"/>
                <a:t>€ 32,40</a:t>
              </a:r>
            </a:p>
            <a:p>
              <a:pPr algn="ctr"/>
              <a:r>
                <a:rPr lang="nl-NL" sz="1400" b="1" dirty="0"/>
                <a:t>Omzet: € </a:t>
              </a:r>
              <a:r>
                <a:rPr lang="nl-NL" sz="1400" b="1" dirty="0" smtClean="0"/>
                <a:t>595 </a:t>
              </a:r>
              <a:r>
                <a:rPr lang="nl-NL" sz="1400" b="1" dirty="0" err="1" smtClean="0"/>
                <a:t>mln</a:t>
              </a:r>
              <a:endParaRPr lang="nl-NL" sz="1400" b="1" dirty="0"/>
            </a:p>
          </p:txBody>
        </p:sp>
      </p:grpSp>
    </p:spTree>
    <p:extLst>
      <p:ext uri="{BB962C8B-B14F-4D97-AF65-F5344CB8AC3E}">
        <p14:creationId xmlns:p14="http://schemas.microsoft.com/office/powerpoint/2010/main" val="4429549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2E3FE"/>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t"/>
          <a:lstStyle/>
          <a:p>
            <a:pPr algn="r"/>
            <a:endParaRPr lang="nl-NL" sz="3000" b="1" dirty="0">
              <a:solidFill>
                <a:srgbClr val="21076A"/>
              </a:solidFill>
              <a:latin typeface="Verdana" pitchFamily="34" charset="0"/>
            </a:endParaRPr>
          </a:p>
        </p:txBody>
      </p:sp>
      <p:sp>
        <p:nvSpPr>
          <p:cNvPr id="4" name="Tekstvak 3"/>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16</a:t>
            </a:fld>
            <a:r>
              <a:rPr lang="nl-NL" sz="800" b="1" dirty="0" smtClean="0">
                <a:solidFill>
                  <a:srgbClr val="21076A"/>
                </a:solidFill>
                <a:latin typeface="+mj-lt"/>
              </a:rPr>
              <a:t>/20</a:t>
            </a:r>
            <a:endParaRPr lang="nl-NL" sz="800" b="1" dirty="0">
              <a:solidFill>
                <a:srgbClr val="21076A"/>
              </a:solidFill>
              <a:latin typeface="+mj-lt"/>
            </a:endParaRPr>
          </a:p>
        </p:txBody>
      </p:sp>
      <p:pic>
        <p:nvPicPr>
          <p:cNvPr id="5"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p:cNvSpPr txBox="1">
            <a:spLocks/>
          </p:cNvSpPr>
          <p:nvPr/>
        </p:nvSpPr>
        <p:spPr bwMode="auto">
          <a:xfrm>
            <a:off x="390297" y="1412776"/>
            <a:ext cx="8640000" cy="482453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nl-NL" sz="2000" kern="0" dirty="0">
              <a:solidFill>
                <a:srgbClr val="002060"/>
              </a:solidFill>
              <a:latin typeface="+mj-lt"/>
            </a:endParaRPr>
          </a:p>
        </p:txBody>
      </p:sp>
      <p:sp>
        <p:nvSpPr>
          <p:cNvPr id="7" name="Rectangle 2"/>
          <p:cNvSpPr>
            <a:spLocks noChangeArrowheads="1"/>
          </p:cNvSpPr>
          <p:nvPr/>
        </p:nvSpPr>
        <p:spPr bwMode="auto">
          <a:xfrm>
            <a:off x="368681" y="305096"/>
            <a:ext cx="8640000" cy="540000"/>
          </a:xfrm>
          <a:prstGeom prst="rect">
            <a:avLst/>
          </a:prstGeom>
          <a:noFill/>
          <a:ln w="9525">
            <a:noFill/>
            <a:miter lim="800000"/>
            <a:headEnd/>
            <a:tailEnd/>
          </a:ln>
          <a:effectLst/>
        </p:spPr>
        <p:txBody>
          <a:bodyPr anchor="t"/>
          <a:lstStyle/>
          <a:p>
            <a:pPr algn="r"/>
            <a:r>
              <a:rPr lang="nl-NL" sz="3000" b="1" dirty="0" smtClean="0">
                <a:solidFill>
                  <a:srgbClr val="002060"/>
                </a:solidFill>
                <a:latin typeface="+mj-lt"/>
              </a:rPr>
              <a:t>Profiel en vervoersmodaliteit </a:t>
            </a:r>
          </a:p>
          <a:p>
            <a:pPr algn="r"/>
            <a:r>
              <a:rPr lang="nl-NL" sz="3000" b="1" dirty="0" smtClean="0">
                <a:solidFill>
                  <a:srgbClr val="002060"/>
                </a:solidFill>
                <a:latin typeface="+mj-lt"/>
              </a:rPr>
              <a:t>naar omzet</a:t>
            </a:r>
          </a:p>
        </p:txBody>
      </p:sp>
      <p:pic>
        <p:nvPicPr>
          <p:cNvPr id="2" name="Afbeelding 1"/>
          <p:cNvPicPr>
            <a:picLocks noChangeAspect="1"/>
          </p:cNvPicPr>
          <p:nvPr/>
        </p:nvPicPr>
        <p:blipFill rotWithShape="1">
          <a:blip r:embed="rId3"/>
          <a:srcRect l="10625" t="32740" r="46656" b="12200"/>
          <a:stretch/>
        </p:blipFill>
        <p:spPr>
          <a:xfrm>
            <a:off x="1310983" y="1653615"/>
            <a:ext cx="6450596" cy="4342857"/>
          </a:xfrm>
          <a:prstGeom prst="rect">
            <a:avLst/>
          </a:prstGeom>
        </p:spPr>
      </p:pic>
    </p:spTree>
    <p:extLst>
      <p:ext uri="{BB962C8B-B14F-4D97-AF65-F5344CB8AC3E}">
        <p14:creationId xmlns:p14="http://schemas.microsoft.com/office/powerpoint/2010/main" val="2530532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E2E3FE"/>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37582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5" name="AutoShape 4" descr="data:image/jpg;base64,/9j/4AAQSkZJRgABAQAAAQABAAD/2wCEAAkGBhQQDxEUEhAVFRMUFhwaFBQVGRAWFRoYHxQhGhkdEhgbHiceGSUmGRgVHzssIzMpMCwvFyAxQTAqNSYsLCkBCQoKDgwOGg8PGjIlHiUqKiwyNTItLDQ0LSwyNDUsKjAvKiw0NSwtNDA1LywsKi0uKSw0NTAwNS0tLC81KSkpNv/AABEIAE4AoAMBIgACEQEDEQH/xAAbAAEAAgMBAQAAAAAAAAAAAAAABAUBAwYHAv/EADoQAAEDAgMFBQcBBwUAAAAAAAEAAhEDBBIhMQUGIkFxE1FhgbIHFDI0NZGzsUJSgsHR4fAjQ2Ryof/EABsBAAEFAQEAAAAAAAAAAAAAAAABAgMFBwQG/8QALxEAAgECAgcIAgMBAAAAAAAAAAECAxESIQQxMnFysfATMzRBUWHB0ZGhgeHxFP/aAAwDAQACEQMRAD8A6VFvsaobVaTpMO/6nI/+FTfdIwscARTHHm8cT3wIw5nIBZpS0d1I3T66v+DsbsVaKwdaNAfAksecWIuHCHwMMZHx55rfUtWF9Vxbwio8OzcA0ASMIGsn7KRaHN+a6/wTEVCKebNuDQg4GvxyYkuAIjTn14SttWypioWiSW45bx54RIzI1Ocwm/8AJP1Xl+wxFWQilbS+JmUf6bMjOWSiKCpDBJxHIyrDd75ql1PpKrlY7vfNUup9JU2h+Ip8S5iS1M899o/1W66t/G1c0ul9o/1W66t/G1c0tuo93HcigntMIiKQaEREAEREAEREoHq5X0KzpJxGTqZMnr3rZaPio08OR/aMDzPJWNKuxpfDg44mk4nNEtw5tLsMOg5ZRORWGUaWNXxWz+D0DZVGu4iMRgmSJMT3kKVb37mAuyLsWpc/Fp+0AeICOa2U7oDsWyMOEh4yyJLhLugIK2Nr05AJBa2owaatbTIJ8RizU9OGF4lPq1xG/YrO1MRiMd0mJ6aL6Nw7Ljdw/DmcuncrK3uMOLE5jn4gScbQ1zMJynCZz5Zcu5Rq7waLOIAiAGggyM83CJadB4yo5UbRup+XIW5Ec8kySSe8yV8oi427jgrHd75ql1PpKrlY7vfNUup9JXTofiKfEuYktTPPfaP9VuurfxtXNLpfaP8AVbrq38bVzS26j3cdyKCe0wiIpBoREQAREQAREQB6yymXEACSTAAUmpZYQJmezLjGEgcca8x071ptK+Co10TGo8CIMeRW5143DhaHR2ZYCYnN+KclhtJU8Dcnn1/Z6F3NFW2c0AuEA9O6c+7LPNZNq6CcJgAOJy0OhW++v+07xJkthmGYjIjM89e9fdDaTQ1jXNJAyfpxNzwgdMRTuzo42sWXr1+RLuxGdZPGKWnhmdOWuU5xImNFsp2DoMgjhloyk5iMtc8QWw7TlhBkOl5kBhnGZIM5jnp3rFLaOF5eBnga0T4AAz4GD905Q0dNZuwZkc2j4Jw5CZzHLWM848Eq2j2iXNgZd3MSJHKQpJvxgLW4mgYg3Jh4XGYcdRzGWq+at412IFphxpzETDWwfvKbKnRtk8/nrL9hdkJWO73zVLqfSVAdEmNOU6x4qfu981S6n0lN0TxFPiXMWWpnnvtH+q3XVv42rml0/tFpOO1bqGk5t0BP+21UDdnVTpRqHoyof5LbaTXZx3IoZ7TLXd7dR12C91elb0cWAVKpADn/ALtMSMR/RQ94NhVLK4dRqxibBDh8LmnQt/zkVeb07CuMVC3p21ZzLei1vDTquaajxjqmQIPEQP4VI33t6jrDZlWsx7KwY+jUDw5ruEywkHPQOPmoo1G5J3yfSHOKs8tRxSKZZ7Gr1mOfSoVHsb8TmMc5o6kKXupsdt3dspvcRTwue8ticLWF2ROQnJdDmkm/QjSbKhFY093bl1F1YW1XsmjEXlpDY784nyXxZbErV6VarSpOdToiajhGQ16nLPLQIxx9QsyCim7M2LXuS4UKD6mH4sAkDqdAotai5ji1zS1zTDmuBBB5gg6JU1ewlj1RYWVhYIeiMrCIgAiIgAiIgArHd75ql1PpKrlY7vfNUup9JXVofiKfEuYktTOV363xvKO0bilSuXsptLcLW4MpYDrE6kqo2RvXe1rq3pm9rQ+qxpGIjIvAOnhKx7R/qt11b+Nqrt1qrWX9o57g1razC5xIAAxaknRbRCnHsk7LV6exRyk8dr+ZZ707z3Pv10G3VZrBWeGta94aAHRAAOWim3VR9zsW17So57zfFgc8lx4mkanulcxtqqH3Vw5pDmurVC0jQg1CQR5K6ua+DYlqAYc68qPb/C2J+5CHBJQss7rkIndu5u3t27Xt7mta0Kr6VvRApMpsOEFuASXRqXEkk+Kt9xb21o9r7vSc+4ZaVKj7ipkA4NBwUqf7snU6wtO0qmztpltxVuzaVy0CuwsLg4gRLO/y8MlW7F2paW15W7N1T3d1tUp43iXveW6hoHDJEAfdRNYqeGzvbP3+x97SvfImbA3luLxu0G167n4rKoWtMBoIgnC0QBlKm7lPNOnstgPDcVrl9UcixtPs+LvEfouP3W2sLW6pVHiacFlVo503NwujvyM+S7HbVWhYWluaVwKz/dqlO1wg/DUqkuquPKG8PWUVYWeBLX9NfTCErq78iBujtek609197dZ1m1TUpVgSKb5EBtb9M/Doud3osq9K7qi6M1nHE54jC8HRzYyiB5RCurfc60q0KVVm1KVMYB2zKuEPa6OINbIJ8P1Kqt6trMr1abaRcaVCk2jTc/4nNbPE7ukk+UKWnbtG4+98tX8/A2Wzmd6sLKwsNL0IiIAIiIAIiIAKx3e+apdT6Sq5WO73zVLqfSV1aH4inxLmJLUzz32j/Vbrq38bVzS6T2j/AFW66t/G1c2tuo93HcigntMLJd46af2WEUg0IiIALoN4s7PZZ/47x9q5/qufXQbTOLZWzzzZVuGeWJrh/NRz2o7/AIY5amc+iIpRp//Z"/>
          <p:cNvSpPr>
            <a:spLocks noChangeAspect="1" noChangeArrowheads="1"/>
          </p:cNvSpPr>
          <p:nvPr/>
        </p:nvSpPr>
        <p:spPr bwMode="auto">
          <a:xfrm>
            <a:off x="77788" y="-350838"/>
            <a:ext cx="1524000"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AutoShape 8" descr="data:image/jpeg;base64,/9j/4AAQSkZJRgABAQAAAQABAAD/2wCEAAkGBg8REBAQERAWERMWGBcVFRcUFhwWFBcWFhcZFBUXFRcXGyceGBojGRcYHy8gIycpLCwsFx4xNTAqNSYrLCkBCQoKDgwOGg8PGS0lHSQpLC0pKSksLDUvKSkuLykpLC0sLDA1KSktKiwsLCkpKSwsLCkpLDIpKiksKSkpLCwpLf/AABEIAKgBKwMBIgACEQEDEQH/xAAcAAACAgMBAQAAAAAAAAAAAAAABgUHAwQIAQL/xABVEAABAwIBBgQQCwQHCAMAAAABAAIDBBEFBgcSITFBE1FhcRQVFyI0NVRVc4GRk5Sz0uMjMkJSU3KCkqGx0RaywcMzYoOjtNPwJCU2Q2N0osJl4fH/xAAaAQACAwEBAAAAAAAAAAAAAAAAAQIEBQMG/8QANBEAAgECAwUHAwMEAwAAAAAAAAECAxEEMVESEyFBcQUyM1KRodEUFYGxwfEjYeHwInKi/9oADAMBAAIRAxEAPwC8ViqqpkTHSSODGNF3OcbADlJRVVLI2OkkcGsaC5xOwAaySqKy2y2lr5SASynafg2cdvlv43Hi3eUlpFbEYiNGN+fJDVlJngsTHRMBGzhZBt+oz+LvIkavywxCcnhKuUg7mu0G/dZYKHQpWMGpialR8Wfckrna3OLjykn818IQmVwQhCAGvNd20g+rL6tyvZUTmu7aQfVl9W5XsoM3uzvCfX4Ob8o+zKvw0vrHKOUjlH2ZV+Gl9Y5RykYc+8+oIQhMiC+45nN1tcWnkJH5L4QgCbw7LXEICODqpCB8l54Rvkfe3iVkZH50o6lzYKlohldqa4f0bzxa9bCd2sg8e5U4hKxZpYqpTfB8NDqFV7nn7Fp/Dfy3Kdze426qoInvOlIwmJ5O0llrE8paWk8t1BZ5+xafw38tyiszaxE1PDuS5oqBCEKZ5wELzSHGjSHGkFj6BI2alt0uMVMRvHPLGf6sjh+RWlpDjXqBptZDvgWdethIE9qmPfpWbIByOA1/aB5wrbwTG4KuFs8DtJp1G+pzXDa1w3Ef61Lm1OuanG3Q1whJ+DnBaRu02guY7n1Fv2kmjSwmLmpqE3dMuxUHnH7aVfOz1TFfioPOP20q+dnqmJItdpeEuvyLSEIUzCBCLoukAIRdF0ACEXRdAFpZ4MoyODoWHaBJLbiv8G0+MaR5mqrVK5V4iaitqpb3BkcG/VadBn/i0KKQixiarqVHIyU9O+R7Y2NL3uIDWgXJJ2ABWlk5mgjDQ+teXO28FGbNHI541uPNYcpXzmeyeboSVrxdxJjivuA+O4cpJ0fEeNWak2aODwcXFTmr3yRCU+RWGsFm0cP2mB58rrlbH7L0HccHmWeypNCiaapwXJEd+ztH3LD5pnsoOTlEdtJB5pnsqRQgexHQ0aXAqSJwfHTRRuF7OZG1rhfUbEC+xbyEIGklkc35R9mVfhpfWOUcpHKPsyr8NL6xyjlM8nPvPqW7majaaWouAfht4/6bVYPAM+aPIFSeROX7cPikiMBl036dw8Nt1oba2ieJMXVsZ3E7zo9hRsbWHxVGFJRk+P5LK4BnzR5Asc9DE9pY+NjmnUQ5oIPOCFXPVsZ3E7zo9hY6jPV1p4Ojs7cXyXaOcBoJ5rhFju8ZQ19mJeW2ER0tdPBH8QFrmj5oe0P0fFe3NZQa2K+uknlfNK7Se8lzjyn8hussUMLnuaxrS5ziA0AXJJ1AAcakefm1KTcVwuXDmbYRQyk7DO63ijjB/wBcixZ5+xafw38tyackMD6Do4YD8cDSfb57jpO57E28SVs8/YtP4b+W5R5m7Ug4YXZehUCl8kWg19GCLgzR3B2fGCiFuYNiHQ9RBPo6XBva/Rva+ib2vuUjCg0pJvU6NGHw/RM+6P0R0vh+iZ90foq46tg7iPnvdo6tg7iPnvdqNmb/ANZh9fZlj9L4fomfdH6JFzqZMU/QjqtjGxyxubctAbptc4Ms4DaQSCDyLS6tg7iPnvdpXyxy/nrw2PQEMIOloA6Rc7YC51he24Ab9+pCTOGIxVCVNpcX0FVTWRbScRorfSsPiBufwuoVWHmjybe+c1r22jjBbGT8qQjRJHI1pPjI4ipMy8PBzqRS1LeCoPOP20q+dnqmK/FQecftpV87PVMUUa3aXhLr8i0rMzLRtca0OaDqh2i/0nGqzTPkTlp0uM54HhuEDB8fQtoaX9U3vpfgpMysLOMKqlLL/BenQkf0bfuhHQkf0bfuhVp1bD3F/fe7R1bD3F/fe7UbG19bh9fZll9CR/Rt+6EdCR/Rt+6FWnVsPcX997tHVsPcX997tFg+tw+vsyy+hI/o2/dCOhI/o2/dCRMn865qqmGn6E0OEdo6XC6VtROzQF9nGrBSLFOpCqrwOXyb614tvF6Mw1E8R2ske3yOIH4LUUzyzVnZl9ZtAOldLb/qX5+FfdM6rnM7jjXQyUjj18bjIwcbHfGtzO/fCsZRZ6bDSUqUWtAQhCRYBCEIAEIQgDm/KPsyr8NL6xyjlI5R9mVfhpfWOUcpnkp959QQmvJDIB+IRSStnbFoP0LFpdfrQ6+ojjU91FZu7GebPtIud4YWrNbUVwK2QrJ6is3djPNn2lhqszNS1pMdRHI4bGlpZfx3OvnRck8HW8pXitPNYcK0hoBwrLf84i+zruBtq2fatfcqwqaZ8b3RvaWvaS1wO0EGxBXkUrmOa5pLXNIIINiCNYIO4oZzo1d1PaaudPKvc8/YtP4b+W5MeQ+URraNkrv6RpMclvnttr8YId40uZ5+xafw38tyiszcxElPDuSyaKgQhbWFUPDzwwB2jwj2R3te2m4NvbftUjzqV3ZGqhWZ1FJO7W+ZP+YjqJyd2t8yf8xK5b+ir+X3RWaFYtZmYqGtJiqY5HfNc0svzG7kg11BLBI6KVhY9ps5p2j9RvvvTucalCpS76NzJ99GJmmsbI6LijIGv+tvLfqkFdBYRNTugjNMWmGw0ND4oA3AbrcS5qT5mmygfFVdCk3jmvYbmyNGkCOdoIP2eJJot4GuoS2Gs+ZcqoPOP20q+dnqmK/FQecftpV87PVMSRc7S8JdfkWkITHkdkY/ETMGzNi4MMJ0ml19PS4iLfF/FSMWEJTlsxzFxCsnqKzd2M82faR1FZu7GebPtIuWPoq3l/QrZCsnqKzd2M82faR1FZu7GebPtIuH0Vby/oK2QHbKj+v/AOrl0Cq4ydzVS0tVDUGpY8Ru0i0MIJ1EbdLlVjqLNbA0p04NTXMpzO5gBiqW1TR1kwAdxCRot+LQD4nJBXSOO4LFVwSU8o61w1He1w1tc3lBVAZQYBNRTOhmbYjW1w+K9u5zeT8tiaZn47DuE9tZP9TXwzEpaeVk0LtB7DcH8wRvBGohXFk5nSo52tbO4U0u/S/oyeNr93M63jVJoTaK9DEzo93LQ6bgrIpACyRrwdha4OH4FZbrl8FfbZ3jY4jmJSsXl2nrH3OnrouuY+i5Pnu+8f1R0XJ8933j+qLD+5ry+/8Ag6cuhUXmxlccUp7knVLtP/Ser0SZfw9ffR2rW4nN+UfZlX4aX1jlHKRyj7Mq/DS+sco5SPNT7z6lv5mOxKjw38tqsJczU+ITRgiOV8YOshj3NBPGQ0rL08q+6ZvOv9pKxp0cfGnBR2cjpRfMkgaC5xAAFySbAAbSTuXNvTyr7pm86/2ljnxOd40XzSPbxOkc4eQmyVjq+04+UkstcTjqK+pmi1sc4BpHytFoZpeMtv41CIQpGPOTlJyfMtfMq48FWDdpxkc5a6/5BbGefsWn8N/LcpLNdgrqeha54s+Z3C2O0NIAYPujS+0o3PP2LT+G/luUeZtuLjg7PT9yoFK5J9n0Xh4fWNUUpXJPs+i8PD6xqkYtPvrqdFherwL1QPWAqyzz4WzQpqkCztIxOPGCC9t+bRd95Waq/wA83YcHhx6uRNFXFpOjK5TynshO2VH4QfkVAqbyJP8AvGj8K1SPPUfEj1R0MqDzj9tKvnZ6pivwKg84/bSr52eqYoo2e0vCXX5FpWbmT+NW80P5yqslt0GL1EGlwE0kWlbS4Nxbe17XsddrnyqTMnD1VSqKb5HSt0XXOv7XYh3bP5136o/a7EO7Z/Ou/VKxqfcoeVnRV0XXOv7XYh3bP5136o/a7EO7Z/Ou/VFg+5Q8rOirouudf2uxDu2fzrv1R+12Id2z+dd+qLB9yh5WdFqNx3J6nrIuCnZpDa0jU9p42ncfwO+6kkKJptKSsyksos1lZTkugHRMe7QHwgH9Zm/7N+YJOmhcwlr2lrhtDgQRzg6108sFVQRSi0sbJBxPaHD8QnczKnZ0W7wdjmVC6CnyCwx+s0cY+qCz90haxzZYT3L5JZR/7p3Kz7NqcmvcoZCvjqY4T3MfOy+2jqY4T3MfOy+2i4fbauq9/grHNf20p+aX1T1e6gcLyFw+mlbNDBoSNvY8JI62kC06nOI2EqeSZpYSjKjDZlqc35R9mVfhpfWOUcr8qc3OGSPfI+nu57i5x4WQXc43JsH2GsrH1McJ7mPnZfbTuZ0uzqrbd17/AAUOhXx1McJ7mPnZfbR1McJ7mPnZfbRcX22rqvf4KHQr46mOE9zHzsvtrJFm5wpuykafrOe795xRcPttXVe/wUPBA97gxjS9x2NaCXHmA1lWNkXmteXNnrm6LRrbCdbnHaOE3Bv9Xad9ths2hwuCAWhhZEP6jQ2/PYa1tJXLdHs+MHebuACr3PP2LT+G/luVhKNxzJ6mrGNZUML2tOkAHFuuxHySNxSLleDqU3FcznBSuSfZ9F4eH1jVcHUuwr6B3nZPaWajzcYbFJHKyEh7HNe08I82c03BsXWOsKVzJj2fVUk7oZQvUIUTcBV/nm7Dg8OPVyKwFH41gFNWMbHUR8I1rtIDSc3rrFt7tIOwlByrQdSm4rmc3KbyJ7Y0fhWq3epjhPcx87L7az0Ob7DYZGSx0+i9hDmnhJDYjYbF9j41K5kw7PqRknde/wADEFQecftpV87PVMV+JdxPIDD6iV88sJdI+2kRI8XsA0ag6w1AJI0MXQlWgox1KAQr16l2FfQO87J7SOpdhX0DvOye0nczPt1XVFFIV69S7CvoHedk9pHUuwr6B3nZPaRcPt1XVFFIV69S7CvoHedk9pHUuwr6B3nZPaRcPt1XVFFIV69S7CvoHedk9pHUuwr6B3nZPaRcPt1XVG30sxXvhD6L71HSzFe+EPovvUwpcxPOFhsDi11QHuG0RgyW5CWjRB8aia8lCCvJ2/LPrpZivfCH0X3qOlmK98IfRferRp86uGONjI9nK6N1v/EFM9DiEU7BJDI2Rh2OYQRzat/IgUN3Puyv+X8kN0sxXvhD6L71HSzFe+EPovvUwoQdN2tX6sXulmK98IfRfeo6WYr3wh9F96mFYaurZFG+WR2ixgLnHbZoFydWvYgW7jq/VkJ0sxXvhD6L71HSzFe+EPovvVJ4RjdPVMMlPIJGg6JIBHXAA264DcQt5AKEWrpv1YvdLMV74Q+i+9R0sxXvhD6L71MKED3a1fqxe6WYr3wh9F96jpZivfCH0X3qYUIDdrV+rF7pZivfCH0X3qOlmK98IfRfeqbq6yOJhfK9sbBtc8hrR4yleqzp4Yw2ErpOVkbiPKQL+JBznu4d6Vvy/k3elmK98IfRfeo6WYr3wh9F96jCsvsOqHBjKgNedjZAYyTxDSABPMUwoHFQmrxd/wAsXulmK98IfRfeo6WYr3wh9F96mFCCe7Wr9WL3SzFe+EPovvUdLMV74Q+i+9TCtPFcXgpY+FnkEbLhtyCdZ2DUCUCcIpXbfqyK6WYr3wh9F96jpZivfCH0X3qx9UbCu62/df7KlcLx+lqQeAnZLbaGnrhzt2jyIIR3cnZS/wDT+SO6WYr3wh9F96jpZivfCH0X3qYUIOm7Wr9WL3SzFe+EPovvUdLMV74Q+i+9TChAbtav1YvdLMV74Q+i+9R0sxXvhD6L71MK08SxaKn4LhXaPCSNiZyvfe3i1bUCcIri2/VkV0sxXvhD6L71HSzFe+EPovvUwoQPdrV+rF7pZivfCH0X3qOlmK98IfRfephQgN2tX6sXulmK98IfRfeo6WYr3wh9F96mFRj8paQVIpDMBObWZZ19bdMa7W+Lr2oIuEVm36s0elmK98IfRfeo6WYr3wh9F96mFCCW7Wr9WVhnDyonnqBhdHe5IbIWmxc52vQvuaBrcee+oG81k/msooGNM7eiZd5dfgweJrN45XXPNsSxmpj4fEKqpfrcGucL7nSv1nntpDxq3Eynh4KterPjfL+yF6tyAwyVpaaVjOWMaDhzFtvxSbQZJYjh2IxijJlgk1uLtTNAHrmzW1BwvqIFzuG0Kw8Vx+lpdDoiZsWnfR0t+ja9rDlHlUf+32F92R/j+iDrUp0W1xSa0shgQtbD8RinjEsLxIw3s4bDY2P4hbKRaTvxQKHyy7X1vgJf3CphQ+WXa+t8BL+4UEancfQWszfYM3h3fuRp9SFmb7Bm8O79yNPqbOOF8GPQEIQkWQWrimJR08Mk8hsxjS48fIByk2A5StpV/nkrS2khjBsHy3dyhjSbeUg+JByrVN3TctBeoKGsx6odLM8xU0ZsANYbv0IwdRfa13Hj5gn6izeYZE0NFK1/G6S73H72oeKy2Mi8PbBQUrGjbG17uVzxpuPlP4KbTONDDxUdqfGTzbEnH81VFMwmBvQ0m7RuYyeJzDsH1beNQuQ2VNRS1PSuuJ26EbnG5a75Lb/KY4W0TyjcdVoKq88tGGSUlSzrXnSYSNvWEPYecXd+CDniKao/1qfC2f8AdFqIWCgqOEijk2aTGu+8Af4rOkXk7gkrO52u/tY/4p1SVnc7XHwsf8UI44nwpdDBkpkJh01DSyyUwc98bXOdpPBJO06naksZaYEMIqaaqo3OaHFxDSb2LLaTb7S1zXWseVSeTudOjpqOngdFM58bA06IZokjiJfe3iUXW4wMcrIInuZSwM2B7+vfpEaQbqsXkAADdy7EzOqOjKmlC23wtbUuCCUPa142OAI8Yusi8Y0AADUBqC9SNgEIQgAVOZ0cWkqawwQ3c2lYXO0dztRkd9kaI5CCrSyhxhtJSzVDvkNJA43HUxvjcQEl5rMB04amrnGm6pLmdd8plzwh+08n7qaKWJvUaornxfT+RryPxwVlHDNfr7aMnJI3U7y7eZwU0qwzfzuocRqsMkPWuJMZO9zRpNP2o7H7IVnpHbD1HOHHNcH1QIQhB3BVXXf8Tx87P8OrUVV13/E8fOz/AA6aKeLyh/2RaiEISLhUGbyYUWKz0knW6WlEL/Oa7SZ95t7c4VvpEzhZBvqSKul1VDQNJt9HTDfilp3PG7jFtlgojCM68tP8BiFO8vbqLgNGQ/XY62vlBHMmZ1KawzdOeV+DHzHsl6Wt4PohhfoaWjZzm20rX+KRf4oVe5xslcOoqZhhjLZnvAbeRzutAu82cbcQ+0FLVueakDfgYJXu3B+ixvjILj+CiMIybrcWqm1lc0xwC1mkFuk0awyNp1hp3uO3l3BGvKnV/wCNNJyfO2X5HjICiMWG0rXCxLS8/wBo4yD8HBMK8a0DUNQXqRowjsxUdAUPll2vrfAS/uFTCh8se19b4CX9woFU7j6C1mb7Bm8O79yNPqpLI7OAcPgfD0MZdJ5ffT0bXa1traJ+b+KYI885LgOgTrIH9Lxm30abRQw+KpQpxi3x6Ms1CEJGkCSM7mGOloRI0X4F4efqOBY4+Ilp5gU7r4mha9rmOAc1wIcDrBBFiCOKyDnVhvIOOouZu8bbU0EIB6+JoieN4LBZp8bQD5eJMyqbEsl6/Cah1VQXlgO1ti8hu3QkYNbmjc4axyb5Sizz05b8NTyMdv4Mte2/2i0hOxVp4hQWxV4Ne5YqqXOlXdF1tNQw9c5h0Tb6SUtFjzNAJ4rniWxiedOoqfgMPpnh7tWkRpyD6rG3DeckqYyByBdSuNVVHSqHXsL6XB6XxiXfKebm55TtugjVqfU/06eXNjrTQBjGMGxrQ0czRYfksqEJGgCSs7na7+1j/inVJWdsf7uPhY/4oRwxPhS6ErkPAw4dRktB+CbuCV87OTlO2nbVMjbHI17WuLQG6bXX+MBtINtfOo/Ac6jKalgpzSveY2Blw8AEjfs1LWxnGMQxt0dPDSmKEO0iTctvs0pJCALAE9aNevfqTKVStSnR2FxdsrcyxMiMRfPh9LLIbvLbOJ2kscWXPKdG/jU6tLBsLbTU8NOzWI2ht+M7yec3PjW6kaNNNRSedgQhYayqZFG+V5s1jS5x4g0XP4IJ5FbZ18TfNNTYbD1zi5rnAb3u62Jp4tpPjBXlFh2U0MbIozG1jAGtA4HUBs2jWsebqkfW4hU4lKPiklt9z36mgfVj1eMK1EzOpUt83VbavlZ8ikMp6HF4ZIsQqw3TY5jWvbobWkvYHBm7aLnmVx4RiTKmCKdnxZGhw5L7QeUG48Sw5RYO2rpZqc/LaQ08ThrYfE4BJGaLF3AT0Et2ujJewHdr0ZG+J1j9ooJQjuK2ze6lrqWShCEi+Cquu/4nj52f4dWoqbyuxU0uOuqdDhOD4M6N7XvCG7bG21NFLGNRjFvzIuRCrDq0nuE+d92jq1HuE+d92ixL62h5vZlnrBVUMUotJGyQcT2hw/EKFyHyhkrqXh5Wta7Tc2zL2s21tpJ3phSLEZKcU1kzSp8FpYzpR08TDxtja0+UBbqWcrMrhQT0emLwy8I2Q21ttoaLxxgXNxxHkTJFK1zQ5pDmkAgg3BB1gg7wgUZRu4rNH0heONgSoHIjKCStpG1EjWtcXObZl9GzTYbSSgk5JSUdSfQhLWW2Uk9CyGdjGviMgZNpX0g06wW2IG5w131kIFOahHaeQyaI4kaI4l5G8OAcDcEXBG8HWCtDKLFxSUs1QbHQaSAdhcdTB43EBBJtJXZIoUZk1XTz0sM07Wskkbp6LAQA12tm0k30bHxqTQEXtK4ISnljlNV009JT0sccj59MASXGtujaxDgBtO1a3TLKLuOl++f8xBxddJuNm7aIdVp1ODU0h0pKeKQ8b42uPlIRg8lQ6BhqWNZMb6bWG7RrNrG53W3rcQdeElxRhpqOOMaMcbYxxMaGjyALMoXKzKVtDT8KW8I9zgyNg+U87BzWBP8A+qCdLlEGcPo0p1aRgAdp2+aDf432kHOVWMXspN9OQ7oWng9e6eCKZ8ToXOFyx+pzTxH8xs1W1BbiDqndXQLwhRmUM9ayJpooo5ZNIBwlNmhlnXI64a76PlKT8Wyuxul4LhqWmbwjxGyznG7jsBtJq50HKpWUM0/QsPRHEvUoUeIY8ZIxJSUzYy5oeWvNw240iPhNtrpvQThPa5NdUCEKKyiylp6GLhZnbdTGN1veeJo/M7AglKSirvIlUWSVBiOPVQ04oIKOM62ifSdIRuuBs8YC+ajGsao+vqaaKqhGtzqckPaN50TttzeMIOO/WdnbW3+sdgF6o/A8dgrIRNA/SadRB1Oad7XDcf8AQUgg7Jpq6BeWXqr3BcrMarI3SwU1M5jXFnXOc03AB2F/EQg5zqqDSfPQsJCVsDyxkfU9BVlOaaoI0mWdpRyAXJ0TzA8ew67iyaUEoTU1dAvNEcS9UDldlP0FEwtj4WaVwjhj+c48fINXOSBvuAcpKK2nkTuiOJGiOJJM1RlDEwzubTSgDSdCwO07bSGne63KeS6bsOqzLFHI6N0Rc0Esfqc0naCgjCopO1muop5o+139rJ/BOqSs0fa7+1k/gnVBDDeFHoIucGmZLW4RHI0OY6SRrgdhB4MEL5wesfhVQKGocXUkhPQsrvkEn+ied2s/jfYetz5cdsMF8M/+WmXHcEhrIHwTC7XbDva4bHN4iP1GwpnHYbqTlHNNfouBvSbDzFJ2aXtaz68n5rzJfG5oJHYXWn4Zg+AkOyaOxtrO1wA/AjaDf3NL2tZ9eT80ElNTqRa0f4yHNRuUeEiqpZ6c/LaQ2+5w1sPicAVJISLUkpKzFbNvipmoGMf/AEkBMDwdo0Pi3+yQPEVoZek1VTQ4Y06pH8NNbdEy/wCdn+MBe0Deg8ami2RVrOFZxcKy5eP3z9oL6yJb0VV12JnW1zuAg8Gy1yOezfHpJlJNygqTzvZ9F8q3qOjWgAACwGoBeoQkXhBy+q44sRwmWRwYxrpC5x2AdZr1Kc6oWF92M8jvZUNlxC1+J4O17Q5pdICHC4I6zaDtTV+ztF3JB5pnsplOO3vJ7Ns1n0Rs0GIRTxtlieHxuvouGw2JB28oK2Fjp6dkbQxjWsaNjWgNaN+oDUNayJFtXtxFTOJg080EMsDdOSnlbMGb3gbQBvOw232O+y3snMs6StADH6Evyon6pGkbbA/GA4x+CnUu5SZEUtZd+jwU41tmj1PDhsLrfG8eviIQcZQlGTnDnmhiQlfIDGp54ZYqg6U1PI6F7vnaOwnjO0X32vvTQg6QmpxUkCR86GzDv+6jTwkfOhsw7/uo0HLE+G/95jwhCEFgFX+AwDEMVq6uXro6V3BQNOtocCRpc/Wl3O4cQVgJDzev4GrxSjfqeJjK2+1zHEi48RYftIK1bjOCeV/e3AfEIQgslfugGHY1EI+tgrQQ5g+KJRvA3dcR5xysBIeVL+HxnDKdmswkzSW+SLhwB4tTB94J8QVqHBzSyv8Az7nhSJmmqGNoptJzW/DybSB8lnGnsqmMCyIbW4bPNG3/AGlkz9HWbPa1rTwZF7C9zY8fImQrylGcXFXdn+wzY3Vx1WNYcyncJDDpPlcw3a1u2xcNW63O8BWElXN7NRPptOmgZA8HRmYB17XjcS7riN4v+YKakjrQXBzvnx4AlDODhk7uhKyBnCupZOEMY2uaS0utxkaA8p4k3oQdKkFOLiyGyeytpK1t4ZBp266N2qRvHdu8couFMpZykyFp6q8sf+z1I65k0fWnS3F9tvPt5UrYZnaMcTY6mMvmZdr3A2uWki9gLXsBflumcHX3TtV/D1J/NXSyR0GjIxzHcI82e0tNtWuxCcEISO1KOzBRE/LOlkdXYO5rHOa2V5cWtJDR8HrcQNWzenBCEBCNpSevwQeVuTDK2ENvoTMOlDINRY/btGvRNhfmB2haGbShkgoeBlaWPZLK1wO46X4jeDvCEIIunHeKfPIa0IQg7CfnMwaSalZNDfhoXhzdH4xa/rHgW5wfspgyfwltLSw07fkNAJ43bXnxuJPjQhByVNKo587IkEIQg6iHnAdJHXYZUNgkmbEZHOETC4/I1atQPOtnqk//ABtb5r/7QhMpyUozbi8xnwjEeiIWTcG+LSv1kg0XixLeuG7ZfxrcQhItRyVxZyvqK+B0FTTAyxRk8PA0dc9pFtIarm2vUN9jY61oPzrUZbaKKaWY6hEIyHaXETrA18V0ITRRxFSdKa2X3vbob2QOCTU8EslQLT1Ejpnt+bpbGnl2nx23JnQhIuwgoRUUCTM5NLI8UGgxz7VLCdFpdYcZsNQ5UIQKrHag0OaEIQdASplZkrLJLHXUThHVxi2vU2VvzXctrjXuNjuIEIITgpqzNWDOWyLrK+mmpZRt6wujPK1223l5yvmfOK6ccHh1JLUSHUHuZoQt5XEn89HnXqEzPVao6u5v+eZIZIZKOpjJUVD+Gq5tcj9wG3QbybOLYNVgEzIQkaEIKCsjwpNzVUskdHK2RjmHh3mz2lpsWs12I2IQgjKN5xlpf9jDlHhs1DVtxKkjdIx5DaqFgJLgfltaN/8AHXsc5OtPOHsa9t7OAIuC02OvWDrB5CvEIFCGxJ2yfEypWysra6mmgqoWunpmgtnhYBpa/wDmDVc28gtykgQglUV48HY0p86dM5mjTRTTznUyMRm+lu0rbr8V1GYTmmY+Fj6p5bO67pANYBcSbXvtsRfluhCeRSoL6lbVTjbhY//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t"/>
          <a:lstStyle/>
          <a:p>
            <a:pPr algn="r"/>
            <a:r>
              <a:rPr lang="nl-NL" sz="3000" b="1" dirty="0" smtClean="0">
                <a:solidFill>
                  <a:srgbClr val="002060"/>
                </a:solidFill>
                <a:latin typeface="+mj-lt"/>
              </a:rPr>
              <a:t>Passanten-enquête</a:t>
            </a:r>
          </a:p>
          <a:p>
            <a:pPr algn="r"/>
            <a:r>
              <a:rPr lang="nl-NL" sz="3000" b="1" dirty="0" smtClean="0">
                <a:solidFill>
                  <a:srgbClr val="002060"/>
                </a:solidFill>
                <a:latin typeface="+mj-lt"/>
              </a:rPr>
              <a:t>Waardering</a:t>
            </a:r>
          </a:p>
        </p:txBody>
      </p:sp>
      <p:sp>
        <p:nvSpPr>
          <p:cNvPr id="19" name="Rectangle 2"/>
          <p:cNvSpPr>
            <a:spLocks noChangeArrowheads="1"/>
          </p:cNvSpPr>
          <p:nvPr/>
        </p:nvSpPr>
        <p:spPr bwMode="auto">
          <a:xfrm>
            <a:off x="252480" y="548680"/>
            <a:ext cx="8640000" cy="540000"/>
          </a:xfrm>
          <a:prstGeom prst="rect">
            <a:avLst/>
          </a:prstGeom>
          <a:noFill/>
          <a:ln w="9525">
            <a:noFill/>
            <a:miter lim="800000"/>
            <a:headEnd/>
            <a:tailEnd/>
          </a:ln>
          <a:effectLst/>
        </p:spPr>
        <p:txBody>
          <a:bodyPr anchor="ctr"/>
          <a:lstStyle/>
          <a:p>
            <a:pPr algn="r"/>
            <a:endParaRPr lang="nl-NL" sz="1600" b="1" dirty="0">
              <a:solidFill>
                <a:srgbClr val="002060"/>
              </a:solidFill>
              <a:latin typeface="+mj-lt"/>
            </a:endParaRPr>
          </a:p>
        </p:txBody>
      </p:sp>
      <p:sp>
        <p:nvSpPr>
          <p:cNvPr id="22" name="Tekstvak 21"/>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17</a:t>
            </a:fld>
            <a:r>
              <a:rPr lang="nl-NL" sz="800" b="1" dirty="0" smtClean="0">
                <a:solidFill>
                  <a:srgbClr val="21076A"/>
                </a:solidFill>
                <a:latin typeface="+mj-lt"/>
              </a:rPr>
              <a:t>/13</a:t>
            </a:r>
            <a:endParaRPr lang="nl-NL" sz="800" b="1" dirty="0">
              <a:solidFill>
                <a:srgbClr val="21076A"/>
              </a:solidFill>
              <a:latin typeface="+mj-lt"/>
            </a:endParaRPr>
          </a:p>
        </p:txBody>
      </p:sp>
      <p:pic>
        <p:nvPicPr>
          <p:cNvPr id="36"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Afbeeldingsresultaat voor gemeente amsterdam nieuw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14" descr="Afbeeldingsresultaat voor gemeente amsterdam nieuw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rijskaartj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14" name="Grafiek 13"/>
          <p:cNvGraphicFramePr/>
          <p:nvPr>
            <p:extLst/>
          </p:nvPr>
        </p:nvGraphicFramePr>
        <p:xfrm>
          <a:off x="198740" y="1302355"/>
          <a:ext cx="7541612" cy="50069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7524328" y="1404059"/>
            <a:ext cx="648072" cy="4401205"/>
          </a:xfrm>
          <a:prstGeom prst="rect">
            <a:avLst/>
          </a:prstGeom>
          <a:noFill/>
        </p:spPr>
        <p:txBody>
          <a:bodyPr wrap="square" rtlCol="0">
            <a:spAutoFit/>
          </a:bodyPr>
          <a:lstStyle/>
          <a:p>
            <a:pPr>
              <a:lnSpc>
                <a:spcPts val="2750"/>
              </a:lnSpc>
            </a:pPr>
            <a:r>
              <a:rPr lang="nl-NL" sz="2000" dirty="0">
                <a:latin typeface="+mj-lt"/>
              </a:rPr>
              <a:t>7,9</a:t>
            </a:r>
          </a:p>
          <a:p>
            <a:pPr>
              <a:lnSpc>
                <a:spcPts val="2750"/>
              </a:lnSpc>
            </a:pPr>
            <a:r>
              <a:rPr lang="nl-NL" sz="2000" dirty="0" smtClean="0">
                <a:latin typeface="+mj-lt"/>
              </a:rPr>
              <a:t>8,0</a:t>
            </a:r>
            <a:endParaRPr lang="nl-NL" sz="2000" dirty="0">
              <a:latin typeface="+mj-lt"/>
            </a:endParaRPr>
          </a:p>
          <a:p>
            <a:pPr>
              <a:lnSpc>
                <a:spcPts val="2750"/>
              </a:lnSpc>
            </a:pPr>
            <a:r>
              <a:rPr lang="nl-NL" sz="2000" dirty="0">
                <a:latin typeface="+mj-lt"/>
              </a:rPr>
              <a:t>7,9</a:t>
            </a:r>
          </a:p>
          <a:p>
            <a:pPr>
              <a:lnSpc>
                <a:spcPts val="2750"/>
              </a:lnSpc>
            </a:pPr>
            <a:r>
              <a:rPr lang="nl-NL" sz="2000" dirty="0" smtClean="0">
                <a:latin typeface="+mj-lt"/>
              </a:rPr>
              <a:t>7,9</a:t>
            </a:r>
            <a:endParaRPr lang="nl-NL" sz="2000" dirty="0">
              <a:latin typeface="+mj-lt"/>
            </a:endParaRPr>
          </a:p>
          <a:p>
            <a:pPr>
              <a:lnSpc>
                <a:spcPts val="2750"/>
              </a:lnSpc>
            </a:pPr>
            <a:r>
              <a:rPr lang="nl-NL" sz="2000" dirty="0" smtClean="0">
                <a:latin typeface="+mj-lt"/>
              </a:rPr>
              <a:t>7,7</a:t>
            </a:r>
            <a:endParaRPr lang="nl-NL" sz="2000" dirty="0">
              <a:latin typeface="+mj-lt"/>
            </a:endParaRPr>
          </a:p>
          <a:p>
            <a:pPr>
              <a:lnSpc>
                <a:spcPts val="2750"/>
              </a:lnSpc>
            </a:pPr>
            <a:r>
              <a:rPr lang="nl-NL" sz="2000" b="1" dirty="0" smtClean="0">
                <a:solidFill>
                  <a:srgbClr val="00B050"/>
                </a:solidFill>
                <a:latin typeface="+mj-lt"/>
              </a:rPr>
              <a:t>7,6</a:t>
            </a:r>
            <a:endParaRPr lang="nl-NL" sz="2000" b="1" dirty="0">
              <a:solidFill>
                <a:srgbClr val="00B050"/>
              </a:solidFill>
              <a:latin typeface="+mj-lt"/>
            </a:endParaRPr>
          </a:p>
          <a:p>
            <a:pPr>
              <a:lnSpc>
                <a:spcPts val="2750"/>
              </a:lnSpc>
            </a:pPr>
            <a:r>
              <a:rPr lang="nl-NL" sz="2000" b="1" dirty="0" smtClean="0">
                <a:solidFill>
                  <a:srgbClr val="00B050"/>
                </a:solidFill>
                <a:latin typeface="+mj-lt"/>
              </a:rPr>
              <a:t>7,0</a:t>
            </a:r>
            <a:endParaRPr lang="nl-NL" sz="2000" b="1" dirty="0">
              <a:solidFill>
                <a:srgbClr val="00B050"/>
              </a:solidFill>
              <a:latin typeface="+mj-lt"/>
            </a:endParaRPr>
          </a:p>
          <a:p>
            <a:pPr>
              <a:lnSpc>
                <a:spcPts val="2750"/>
              </a:lnSpc>
            </a:pPr>
            <a:r>
              <a:rPr lang="nl-NL" sz="2000" b="1" dirty="0" smtClean="0">
                <a:solidFill>
                  <a:srgbClr val="00B050"/>
                </a:solidFill>
                <a:latin typeface="+mj-lt"/>
              </a:rPr>
              <a:t>6,5</a:t>
            </a:r>
            <a:endParaRPr lang="nl-NL" sz="2000" b="1" dirty="0">
              <a:solidFill>
                <a:srgbClr val="00B050"/>
              </a:solidFill>
              <a:latin typeface="+mj-lt"/>
            </a:endParaRPr>
          </a:p>
          <a:p>
            <a:pPr>
              <a:lnSpc>
                <a:spcPts val="2750"/>
              </a:lnSpc>
            </a:pPr>
            <a:r>
              <a:rPr lang="nl-NL" sz="2000" dirty="0" smtClean="0">
                <a:latin typeface="+mj-lt"/>
              </a:rPr>
              <a:t>5,6</a:t>
            </a:r>
          </a:p>
          <a:p>
            <a:pPr>
              <a:lnSpc>
                <a:spcPts val="2750"/>
              </a:lnSpc>
            </a:pPr>
            <a:r>
              <a:rPr lang="nl-NL" sz="2000" dirty="0" smtClean="0">
                <a:latin typeface="+mj-lt"/>
              </a:rPr>
              <a:t>5,9</a:t>
            </a:r>
          </a:p>
          <a:p>
            <a:pPr>
              <a:lnSpc>
                <a:spcPts val="2750"/>
              </a:lnSpc>
            </a:pPr>
            <a:endParaRPr lang="nl-NL" sz="2000" dirty="0">
              <a:latin typeface="+mj-lt"/>
            </a:endParaRPr>
          </a:p>
          <a:p>
            <a:pPr>
              <a:lnSpc>
                <a:spcPts val="2750"/>
              </a:lnSpc>
            </a:pPr>
            <a:r>
              <a:rPr lang="nl-NL" sz="2000" dirty="0" smtClean="0">
                <a:latin typeface="+mj-lt"/>
              </a:rPr>
              <a:t>7,8</a:t>
            </a:r>
            <a:endParaRPr lang="nl-NL" sz="2000" dirty="0">
              <a:latin typeface="+mj-lt"/>
            </a:endParaRPr>
          </a:p>
        </p:txBody>
      </p:sp>
      <p:sp>
        <p:nvSpPr>
          <p:cNvPr id="21" name="Tekstvak 20"/>
          <p:cNvSpPr txBox="1"/>
          <p:nvPr/>
        </p:nvSpPr>
        <p:spPr>
          <a:xfrm>
            <a:off x="8316416" y="1404059"/>
            <a:ext cx="648072" cy="4401205"/>
          </a:xfrm>
          <a:prstGeom prst="rect">
            <a:avLst/>
          </a:prstGeom>
          <a:noFill/>
        </p:spPr>
        <p:txBody>
          <a:bodyPr wrap="square" rtlCol="0">
            <a:spAutoFit/>
          </a:bodyPr>
          <a:lstStyle/>
          <a:p>
            <a:pPr>
              <a:lnSpc>
                <a:spcPts val="2750"/>
              </a:lnSpc>
            </a:pPr>
            <a:r>
              <a:rPr lang="nl-NL" sz="2000" dirty="0" smtClean="0">
                <a:latin typeface="+mj-lt"/>
              </a:rPr>
              <a:t>7,7</a:t>
            </a:r>
            <a:endParaRPr lang="nl-NL" sz="2000" dirty="0">
              <a:latin typeface="+mj-lt"/>
            </a:endParaRPr>
          </a:p>
          <a:p>
            <a:pPr>
              <a:lnSpc>
                <a:spcPts val="2750"/>
              </a:lnSpc>
            </a:pPr>
            <a:r>
              <a:rPr lang="nl-NL" sz="2000" dirty="0" smtClean="0">
                <a:latin typeface="+mj-lt"/>
              </a:rPr>
              <a:t>7,9</a:t>
            </a:r>
            <a:endParaRPr lang="nl-NL" sz="2000" dirty="0">
              <a:latin typeface="+mj-lt"/>
            </a:endParaRPr>
          </a:p>
          <a:p>
            <a:pPr>
              <a:lnSpc>
                <a:spcPts val="2750"/>
              </a:lnSpc>
            </a:pPr>
            <a:r>
              <a:rPr lang="nl-NL" sz="2000" dirty="0" smtClean="0">
                <a:latin typeface="+mj-lt"/>
              </a:rPr>
              <a:t>7,7</a:t>
            </a:r>
            <a:endParaRPr lang="nl-NL" sz="2000" dirty="0">
              <a:latin typeface="+mj-lt"/>
            </a:endParaRPr>
          </a:p>
          <a:p>
            <a:pPr>
              <a:lnSpc>
                <a:spcPts val="2750"/>
              </a:lnSpc>
            </a:pPr>
            <a:r>
              <a:rPr lang="nl-NL" sz="2000" dirty="0" smtClean="0">
                <a:latin typeface="+mj-lt"/>
              </a:rPr>
              <a:t>7,8</a:t>
            </a:r>
            <a:endParaRPr lang="nl-NL" sz="2000" dirty="0">
              <a:latin typeface="+mj-lt"/>
            </a:endParaRPr>
          </a:p>
          <a:p>
            <a:pPr>
              <a:lnSpc>
                <a:spcPts val="2750"/>
              </a:lnSpc>
            </a:pPr>
            <a:r>
              <a:rPr lang="nl-NL" sz="2000" dirty="0" smtClean="0">
                <a:latin typeface="+mj-lt"/>
              </a:rPr>
              <a:t>7,7</a:t>
            </a:r>
            <a:endParaRPr lang="nl-NL" sz="2000" dirty="0">
              <a:latin typeface="+mj-lt"/>
            </a:endParaRPr>
          </a:p>
          <a:p>
            <a:pPr>
              <a:lnSpc>
                <a:spcPts val="2750"/>
              </a:lnSpc>
            </a:pPr>
            <a:r>
              <a:rPr lang="nl-NL" sz="2000" b="1" dirty="0" smtClean="0">
                <a:solidFill>
                  <a:srgbClr val="00B050"/>
                </a:solidFill>
                <a:latin typeface="+mj-lt"/>
              </a:rPr>
              <a:t>7,2</a:t>
            </a:r>
            <a:endParaRPr lang="nl-NL" sz="2000" b="1" dirty="0">
              <a:solidFill>
                <a:srgbClr val="00B050"/>
              </a:solidFill>
              <a:latin typeface="+mj-lt"/>
            </a:endParaRPr>
          </a:p>
          <a:p>
            <a:pPr>
              <a:lnSpc>
                <a:spcPts val="2750"/>
              </a:lnSpc>
            </a:pPr>
            <a:r>
              <a:rPr lang="nl-NL" sz="2000" b="1" dirty="0" smtClean="0">
                <a:solidFill>
                  <a:srgbClr val="00B050"/>
                </a:solidFill>
                <a:latin typeface="+mj-lt"/>
              </a:rPr>
              <a:t>6,7</a:t>
            </a:r>
            <a:endParaRPr lang="nl-NL" sz="2000" b="1" dirty="0">
              <a:solidFill>
                <a:srgbClr val="00B050"/>
              </a:solidFill>
              <a:latin typeface="+mj-lt"/>
            </a:endParaRPr>
          </a:p>
          <a:p>
            <a:pPr>
              <a:lnSpc>
                <a:spcPts val="2750"/>
              </a:lnSpc>
            </a:pPr>
            <a:r>
              <a:rPr lang="nl-NL" sz="2000" b="1" dirty="0" smtClean="0">
                <a:solidFill>
                  <a:srgbClr val="00B050"/>
                </a:solidFill>
                <a:latin typeface="+mj-lt"/>
              </a:rPr>
              <a:t>5,6</a:t>
            </a:r>
            <a:endParaRPr lang="nl-NL" sz="2000" b="1" dirty="0">
              <a:solidFill>
                <a:srgbClr val="00B050"/>
              </a:solidFill>
              <a:latin typeface="+mj-lt"/>
            </a:endParaRPr>
          </a:p>
          <a:p>
            <a:pPr>
              <a:lnSpc>
                <a:spcPts val="2750"/>
              </a:lnSpc>
            </a:pPr>
            <a:r>
              <a:rPr lang="nl-NL" sz="2000" dirty="0" smtClean="0">
                <a:latin typeface="+mj-lt"/>
              </a:rPr>
              <a:t>5,7</a:t>
            </a:r>
          </a:p>
          <a:p>
            <a:pPr>
              <a:lnSpc>
                <a:spcPts val="2750"/>
              </a:lnSpc>
            </a:pPr>
            <a:r>
              <a:rPr lang="nl-NL" sz="2000" dirty="0" smtClean="0">
                <a:latin typeface="+mj-lt"/>
              </a:rPr>
              <a:t>5,7</a:t>
            </a:r>
          </a:p>
          <a:p>
            <a:pPr>
              <a:lnSpc>
                <a:spcPts val="2750"/>
              </a:lnSpc>
            </a:pPr>
            <a:endParaRPr lang="nl-NL" sz="2000" dirty="0">
              <a:latin typeface="+mj-lt"/>
            </a:endParaRPr>
          </a:p>
          <a:p>
            <a:pPr>
              <a:lnSpc>
                <a:spcPts val="2750"/>
              </a:lnSpc>
            </a:pPr>
            <a:r>
              <a:rPr lang="nl-NL" sz="2000" dirty="0" smtClean="0">
                <a:latin typeface="+mj-lt"/>
              </a:rPr>
              <a:t>7,7</a:t>
            </a:r>
            <a:endParaRPr lang="nl-NL" sz="2000" dirty="0">
              <a:latin typeface="+mj-lt"/>
            </a:endParaRPr>
          </a:p>
        </p:txBody>
      </p:sp>
      <p:sp>
        <p:nvSpPr>
          <p:cNvPr id="9" name="Tekstvak 8"/>
          <p:cNvSpPr txBox="1"/>
          <p:nvPr/>
        </p:nvSpPr>
        <p:spPr>
          <a:xfrm>
            <a:off x="7524328" y="1191280"/>
            <a:ext cx="576064" cy="276999"/>
          </a:xfrm>
          <a:prstGeom prst="rect">
            <a:avLst/>
          </a:prstGeom>
          <a:noFill/>
        </p:spPr>
        <p:txBody>
          <a:bodyPr wrap="square" rtlCol="0">
            <a:spAutoFit/>
          </a:bodyPr>
          <a:lstStyle/>
          <a:p>
            <a:r>
              <a:rPr lang="nl-NL" sz="1200" dirty="0" smtClean="0">
                <a:latin typeface="+mj-lt"/>
              </a:rPr>
              <a:t>2015</a:t>
            </a:r>
            <a:endParaRPr lang="nl-NL" sz="1200" dirty="0">
              <a:latin typeface="+mj-lt"/>
            </a:endParaRPr>
          </a:p>
        </p:txBody>
      </p:sp>
      <p:sp>
        <p:nvSpPr>
          <p:cNvPr id="23" name="Tekstvak 22"/>
          <p:cNvSpPr txBox="1"/>
          <p:nvPr/>
        </p:nvSpPr>
        <p:spPr>
          <a:xfrm>
            <a:off x="8316416" y="1190384"/>
            <a:ext cx="576064" cy="276999"/>
          </a:xfrm>
          <a:prstGeom prst="rect">
            <a:avLst/>
          </a:prstGeom>
          <a:noFill/>
        </p:spPr>
        <p:txBody>
          <a:bodyPr wrap="square" rtlCol="0">
            <a:spAutoFit/>
          </a:bodyPr>
          <a:lstStyle/>
          <a:p>
            <a:r>
              <a:rPr lang="nl-NL" sz="1200" dirty="0" smtClean="0">
                <a:latin typeface="+mj-lt"/>
              </a:rPr>
              <a:t>2009</a:t>
            </a:r>
            <a:endParaRPr lang="nl-NL" sz="1200" dirty="0">
              <a:latin typeface="+mj-lt"/>
            </a:endParaRPr>
          </a:p>
        </p:txBody>
      </p:sp>
    </p:spTree>
    <p:extLst>
      <p:ext uri="{BB962C8B-B14F-4D97-AF65-F5344CB8AC3E}">
        <p14:creationId xmlns:p14="http://schemas.microsoft.com/office/powerpoint/2010/main" val="2135056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t"/>
          <a:lstStyle/>
          <a:p>
            <a:pPr algn="r"/>
            <a:endParaRPr lang="nl-NL" sz="3000" b="1" dirty="0">
              <a:solidFill>
                <a:srgbClr val="21076A"/>
              </a:solidFill>
              <a:latin typeface="Verdana" pitchFamily="34" charset="0"/>
            </a:endParaRPr>
          </a:p>
        </p:txBody>
      </p:sp>
      <p:sp>
        <p:nvSpPr>
          <p:cNvPr id="4" name="Tekstvak 3"/>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18</a:t>
            </a:fld>
            <a:r>
              <a:rPr lang="nl-NL" sz="800" b="1" dirty="0" smtClean="0">
                <a:solidFill>
                  <a:srgbClr val="21076A"/>
                </a:solidFill>
                <a:latin typeface="+mj-lt"/>
              </a:rPr>
              <a:t>/20</a:t>
            </a:r>
            <a:endParaRPr lang="nl-NL" sz="800" b="1" dirty="0">
              <a:solidFill>
                <a:srgbClr val="21076A"/>
              </a:solidFill>
              <a:latin typeface="+mj-lt"/>
            </a:endParaRPr>
          </a:p>
        </p:txBody>
      </p:sp>
      <p:pic>
        <p:nvPicPr>
          <p:cNvPr id="5"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p:cNvSpPr txBox="1">
            <a:spLocks/>
          </p:cNvSpPr>
          <p:nvPr/>
        </p:nvSpPr>
        <p:spPr bwMode="auto">
          <a:xfrm>
            <a:off x="415281" y="980728"/>
            <a:ext cx="8640000" cy="5616624"/>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nl-NL" sz="2000" kern="0" dirty="0" smtClean="0">
                <a:solidFill>
                  <a:srgbClr val="002060"/>
                </a:solidFill>
                <a:latin typeface="+mj-lt"/>
              </a:rPr>
              <a:t>% Auto teruggelopen van 15% naar 11%</a:t>
            </a:r>
          </a:p>
          <a:p>
            <a:r>
              <a:rPr lang="nl-NL" sz="2000" kern="0" dirty="0" smtClean="0">
                <a:solidFill>
                  <a:srgbClr val="002060"/>
                </a:solidFill>
                <a:latin typeface="+mj-lt"/>
              </a:rPr>
              <a:t>11% is goed voor 19% van de omzet</a:t>
            </a:r>
          </a:p>
          <a:p>
            <a:r>
              <a:rPr lang="nl-NL" sz="2000" kern="0" dirty="0" smtClean="0">
                <a:solidFill>
                  <a:srgbClr val="002060"/>
                </a:solidFill>
                <a:latin typeface="+mj-lt"/>
              </a:rPr>
              <a:t>In binnenstad als Utrecht zou je op 20% moeten zitten (SRS zelfs 26</a:t>
            </a:r>
            <a:r>
              <a:rPr lang="nl-NL" sz="2000" kern="0" dirty="0" smtClean="0">
                <a:solidFill>
                  <a:srgbClr val="002060"/>
                </a:solidFill>
                <a:latin typeface="+mj-lt"/>
              </a:rPr>
              <a:t>%), qua omzet dus op zo’n 35-38%.</a:t>
            </a:r>
            <a:endParaRPr lang="nl-NL" sz="2000" kern="0" dirty="0" smtClean="0">
              <a:solidFill>
                <a:srgbClr val="002060"/>
              </a:solidFill>
              <a:latin typeface="+mj-lt"/>
            </a:endParaRPr>
          </a:p>
          <a:p>
            <a:r>
              <a:rPr lang="nl-NL" sz="2000" kern="0" dirty="0" smtClean="0">
                <a:solidFill>
                  <a:srgbClr val="002060"/>
                </a:solidFill>
                <a:latin typeface="+mj-lt"/>
              </a:rPr>
              <a:t>9% à 10% stijging met de auto levert 17 tot 18% extra omzet op</a:t>
            </a:r>
          </a:p>
          <a:p>
            <a:r>
              <a:rPr lang="nl-NL" sz="2000" kern="0" dirty="0">
                <a:solidFill>
                  <a:srgbClr val="002060"/>
                </a:solidFill>
              </a:rPr>
              <a:t>Autobezoekers besteden meer (kwantiteit/kwaliteit bezoekers)</a:t>
            </a:r>
          </a:p>
          <a:p>
            <a:r>
              <a:rPr lang="nl-NL" sz="2000" kern="0" dirty="0" smtClean="0">
                <a:solidFill>
                  <a:srgbClr val="002060"/>
                </a:solidFill>
                <a:latin typeface="+mj-lt"/>
              </a:rPr>
              <a:t>Ook culturele voorzieningen profiteren</a:t>
            </a:r>
          </a:p>
          <a:p>
            <a:r>
              <a:rPr lang="nl-NL" sz="2000" kern="0" dirty="0" smtClean="0">
                <a:solidFill>
                  <a:srgbClr val="002060"/>
                </a:solidFill>
                <a:latin typeface="+mj-lt"/>
              </a:rPr>
              <a:t>Ook meer werkgelegenheid</a:t>
            </a:r>
          </a:p>
          <a:p>
            <a:r>
              <a:rPr lang="nl-NL" sz="2000" kern="0" dirty="0" smtClean="0">
                <a:solidFill>
                  <a:srgbClr val="002060"/>
                </a:solidFill>
                <a:latin typeface="+mj-lt"/>
              </a:rPr>
              <a:t>Utrecht (incl. HC) gaat van 26 naar 34 miljoen bezoekers, bij betere autobereikbaarheid ga je naar 36/40 miljoen</a:t>
            </a:r>
          </a:p>
          <a:p>
            <a:r>
              <a:rPr lang="nl-NL" sz="2000" kern="0" dirty="0" smtClean="0">
                <a:solidFill>
                  <a:srgbClr val="002060"/>
                </a:solidFill>
                <a:latin typeface="+mj-lt"/>
              </a:rPr>
              <a:t>Autobereikbaarheid Utrecht is dramatisch, nog erger dan Amsterdam</a:t>
            </a:r>
          </a:p>
          <a:p>
            <a:r>
              <a:rPr lang="nl-NL" sz="2000" kern="0" dirty="0" smtClean="0">
                <a:solidFill>
                  <a:srgbClr val="002060"/>
                </a:solidFill>
                <a:latin typeface="+mj-lt"/>
              </a:rPr>
              <a:t>Veel autobezoekers laten Utrecht bewust links liggen</a:t>
            </a:r>
          </a:p>
          <a:p>
            <a:r>
              <a:rPr lang="nl-NL" sz="2000" kern="0" dirty="0" smtClean="0">
                <a:solidFill>
                  <a:srgbClr val="002060"/>
                </a:solidFill>
                <a:latin typeface="+mj-lt"/>
              </a:rPr>
              <a:t>Verbeterde autobereikbaarheid leidt tot een veel succesvoller binnenstad. </a:t>
            </a:r>
            <a:endParaRPr lang="nl-NL" sz="2000" kern="0" dirty="0">
              <a:solidFill>
                <a:srgbClr val="002060"/>
              </a:solidFill>
              <a:latin typeface="+mj-lt"/>
            </a:endParaRPr>
          </a:p>
        </p:txBody>
      </p:sp>
      <p:sp>
        <p:nvSpPr>
          <p:cNvPr id="7" name="Rectangle 2"/>
          <p:cNvSpPr>
            <a:spLocks noChangeArrowheads="1"/>
          </p:cNvSpPr>
          <p:nvPr/>
        </p:nvSpPr>
        <p:spPr bwMode="auto">
          <a:xfrm>
            <a:off x="368681" y="305096"/>
            <a:ext cx="8640000" cy="540000"/>
          </a:xfrm>
          <a:prstGeom prst="rect">
            <a:avLst/>
          </a:prstGeom>
          <a:noFill/>
          <a:ln w="9525">
            <a:noFill/>
            <a:miter lim="800000"/>
            <a:headEnd/>
            <a:tailEnd/>
          </a:ln>
          <a:effectLst/>
        </p:spPr>
        <p:txBody>
          <a:bodyPr anchor="t"/>
          <a:lstStyle/>
          <a:p>
            <a:pPr algn="r"/>
            <a:r>
              <a:rPr lang="nl-NL" sz="3000" b="1" dirty="0" smtClean="0">
                <a:solidFill>
                  <a:srgbClr val="002060"/>
                </a:solidFill>
                <a:latin typeface="+mj-lt"/>
              </a:rPr>
              <a:t>Conclusies</a:t>
            </a:r>
          </a:p>
        </p:txBody>
      </p:sp>
    </p:spTree>
    <p:extLst>
      <p:ext uri="{BB962C8B-B14F-4D97-AF65-F5344CB8AC3E}">
        <p14:creationId xmlns:p14="http://schemas.microsoft.com/office/powerpoint/2010/main" val="3158677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t"/>
          <a:lstStyle/>
          <a:p>
            <a:pPr algn="r"/>
            <a:endParaRPr lang="nl-NL" sz="3000" b="1" dirty="0">
              <a:solidFill>
                <a:srgbClr val="21076A"/>
              </a:solidFill>
              <a:latin typeface="Verdana" pitchFamily="34" charset="0"/>
            </a:endParaRPr>
          </a:p>
        </p:txBody>
      </p:sp>
      <p:sp>
        <p:nvSpPr>
          <p:cNvPr id="4" name="Tekstvak 3"/>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19</a:t>
            </a:fld>
            <a:r>
              <a:rPr lang="nl-NL" sz="800" b="1" dirty="0" smtClean="0">
                <a:solidFill>
                  <a:srgbClr val="21076A"/>
                </a:solidFill>
                <a:latin typeface="+mj-lt"/>
              </a:rPr>
              <a:t>/20</a:t>
            </a:r>
            <a:endParaRPr lang="nl-NL" sz="800" b="1" dirty="0">
              <a:solidFill>
                <a:srgbClr val="21076A"/>
              </a:solidFill>
              <a:latin typeface="+mj-lt"/>
            </a:endParaRPr>
          </a:p>
        </p:txBody>
      </p:sp>
      <p:pic>
        <p:nvPicPr>
          <p:cNvPr id="5"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p:cNvSpPr txBox="1">
            <a:spLocks/>
          </p:cNvSpPr>
          <p:nvPr/>
        </p:nvSpPr>
        <p:spPr bwMode="auto">
          <a:xfrm>
            <a:off x="251519" y="1268760"/>
            <a:ext cx="8640000" cy="367240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nl-NL" sz="2900" kern="0" dirty="0" smtClean="0">
                <a:solidFill>
                  <a:srgbClr val="002060"/>
                </a:solidFill>
                <a:latin typeface="+mj-lt"/>
              </a:rPr>
              <a:t>Dank voor uw aandacht!</a:t>
            </a:r>
            <a:endParaRPr lang="nl-NL" sz="2900" kern="0" dirty="0">
              <a:solidFill>
                <a:srgbClr val="002060"/>
              </a:solidFill>
              <a:latin typeface="+mj-lt"/>
            </a:endParaRPr>
          </a:p>
        </p:txBody>
      </p:sp>
    </p:spTree>
    <p:extLst>
      <p:ext uri="{BB962C8B-B14F-4D97-AF65-F5344CB8AC3E}">
        <p14:creationId xmlns:p14="http://schemas.microsoft.com/office/powerpoint/2010/main" val="1986718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2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5" name="AutoShape 4" descr="data:image/jpg;base64,/9j/4AAQSkZJRgABAQAAAQABAAD/2wCEAAkGBhQQDxEUEhAVFRMUFhwaFBQVGRAWFRoYHxQhGhkdEhgbHiceGSUmGRgVHzssIzMpMCwvFyAxQTAqNSYsLCkBCQoKDgwOGg8PGjIlHiUqKiwyNTItLDQ0LSwyNDUsKjAvKiw0NSwtNDA1LywsKi0uKSw0NTAwNS0tLC81KSkpNv/AABEIAE4AoAMBIgACEQEDEQH/xAAbAAEAAgMBAQAAAAAAAAAAAAAABAUBAwYHAv/EADoQAAEDAgMFBQcBBwUAAAAAAAEAAhEDBBIhMQUGIkFxE1FhgbIHFDI0NZGzsUJSgsHR4fAjQ2Ryof/EABsBAAEFAQEAAAAAAAAAAAAAAAABAgMFBwQG/8QALxEAAgECAgcIAgMBAAAAAAAAAAECAxESIQQxMnFysfATMzRBUWHB0ZGhgeHxFP/aAAwDAQACEQMRAD8A6VFvsaobVaTpMO/6nI/+FTfdIwscARTHHm8cT3wIw5nIBZpS0d1I3T66v+DsbsVaKwdaNAfAksecWIuHCHwMMZHx55rfUtWF9Vxbwio8OzcA0ASMIGsn7KRaHN+a6/wTEVCKebNuDQg4GvxyYkuAIjTn14SttWypioWiSW45bx54RIzI1Ocwm/8AJP1Xl+wxFWQilbS+JmUf6bMjOWSiKCpDBJxHIyrDd75ql1PpKrlY7vfNUup9JU2h+Ip8S5iS1M899o/1W66t/G1c0ul9o/1W66t/G1c0tuo93HcigntMIiKQaEREAEREAEREoHq5X0KzpJxGTqZMnr3rZaPio08OR/aMDzPJWNKuxpfDg44mk4nNEtw5tLsMOg5ZRORWGUaWNXxWz+D0DZVGu4iMRgmSJMT3kKVb37mAuyLsWpc/Fp+0AeICOa2U7oDsWyMOEh4yyJLhLugIK2Nr05AJBa2owaatbTIJ8RizU9OGF4lPq1xG/YrO1MRiMd0mJ6aL6Nw7Ljdw/DmcuncrK3uMOLE5jn4gScbQ1zMJynCZz5Zcu5Rq7waLOIAiAGggyM83CJadB4yo5UbRup+XIW5Ec8kySSe8yV8oi427jgrHd75ql1PpKrlY7vfNUup9JXTofiKfEuYktTPPfaP9VuurfxtXNLpfaP8AVbrq38bVzS26j3cdyKCe0wiIpBoREQAREQAREQB6yymXEACSTAAUmpZYQJmezLjGEgcca8x071ptK+Co10TGo8CIMeRW5143DhaHR2ZYCYnN+KclhtJU8Dcnn1/Z6F3NFW2c0AuEA9O6c+7LPNZNq6CcJgAOJy0OhW++v+07xJkthmGYjIjM89e9fdDaTQ1jXNJAyfpxNzwgdMRTuzo42sWXr1+RLuxGdZPGKWnhmdOWuU5xImNFsp2DoMgjhloyk5iMtc8QWw7TlhBkOl5kBhnGZIM5jnp3rFLaOF5eBnga0T4AAz4GD905Q0dNZuwZkc2j4Jw5CZzHLWM848Eq2j2iXNgZd3MSJHKQpJvxgLW4mgYg3Jh4XGYcdRzGWq+at412IFphxpzETDWwfvKbKnRtk8/nrL9hdkJWO73zVLqfSVAdEmNOU6x4qfu981S6n0lN0TxFPiXMWWpnnvtH+q3XVv42rml0/tFpOO1bqGk5t0BP+21UDdnVTpRqHoyof5LbaTXZx3IoZ7TLXd7dR12C91elb0cWAVKpADn/ALtMSMR/RQ94NhVLK4dRqxibBDh8LmnQt/zkVeb07CuMVC3p21ZzLei1vDTquaajxjqmQIPEQP4VI33t6jrDZlWsx7KwY+jUDw5ruEywkHPQOPmoo1G5J3yfSHOKs8tRxSKZZ7Gr1mOfSoVHsb8TmMc5o6kKXupsdt3dspvcRTwue8ticLWF2ROQnJdDmkm/QjSbKhFY093bl1F1YW1XsmjEXlpDY784nyXxZbErV6VarSpOdToiajhGQ16nLPLQIxx9QsyCim7M2LXuS4UKD6mH4sAkDqdAotai5ji1zS1zTDmuBBB5gg6JU1ewlj1RYWVhYIeiMrCIgAiIgAiIgArHd75ql1PpKrlY7vfNUup9JXVofiKfEuYktTOV363xvKO0bilSuXsptLcLW4MpYDrE6kqo2RvXe1rq3pm9rQ+qxpGIjIvAOnhKx7R/qt11b+Nqrt1qrWX9o57g1razC5xIAAxaknRbRCnHsk7LV6exRyk8dr+ZZ707z3Pv10G3VZrBWeGta94aAHRAAOWim3VR9zsW17So57zfFgc8lx4mkanulcxtqqH3Vw5pDmurVC0jQg1CQR5K6ua+DYlqAYc68qPb/C2J+5CHBJQss7rkIndu5u3t27Xt7mta0Kr6VvRApMpsOEFuASXRqXEkk+Kt9xb21o9r7vSc+4ZaVKj7ipkA4NBwUqf7snU6wtO0qmztpltxVuzaVy0CuwsLg4gRLO/y8MlW7F2paW15W7N1T3d1tUp43iXveW6hoHDJEAfdRNYqeGzvbP3+x97SvfImbA3luLxu0G167n4rKoWtMBoIgnC0QBlKm7lPNOnstgPDcVrl9UcixtPs+LvEfouP3W2sLW6pVHiacFlVo503NwujvyM+S7HbVWhYWluaVwKz/dqlO1wg/DUqkuquPKG8PWUVYWeBLX9NfTCErq78iBujtek609197dZ1m1TUpVgSKb5EBtb9M/Doud3osq9K7qi6M1nHE54jC8HRzYyiB5RCurfc60q0KVVm1KVMYB2zKuEPa6OINbIJ8P1Kqt6trMr1abaRcaVCk2jTc/4nNbPE7ukk+UKWnbtG4+98tX8/A2Wzmd6sLKwsNL0IiIAIiIAIiIAKx3e+apdT6Sq5WO73zVLqfSV1aH4inxLmJLUzz32j/Vbrq38bVzS6T2j/AFW66t/G1c2tuo93HcigntMLJd46af2WEUg0IiIALoN4s7PZZ/47x9q5/qufXQbTOLZWzzzZVuGeWJrh/NRz2o7/AIY5amc+iIpRp//Z"/>
          <p:cNvSpPr>
            <a:spLocks noChangeAspect="1" noChangeArrowheads="1"/>
          </p:cNvSpPr>
          <p:nvPr/>
        </p:nvSpPr>
        <p:spPr bwMode="auto">
          <a:xfrm>
            <a:off x="77788" y="-350838"/>
            <a:ext cx="1524000"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09282" name="Picture 2" descr="http://www.wereldhave.com/templates/frontend/images/logos/Wereldhave_1890x945.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57" r="-22314"/>
          <a:stretch/>
        </p:blipFill>
        <p:spPr bwMode="auto">
          <a:xfrm>
            <a:off x="4644216" y="2339984"/>
            <a:ext cx="1872000" cy="630000"/>
          </a:xfrm>
          <a:prstGeom prst="rect">
            <a:avLst/>
          </a:prstGeom>
          <a:solidFill>
            <a:schemeClr val="bg1"/>
          </a:solidFill>
          <a:ln w="9525">
            <a:solidFill>
              <a:schemeClr val="tx1"/>
            </a:solidFill>
          </a:ln>
          <a:extLst/>
        </p:spPr>
      </p:pic>
      <p:sp>
        <p:nvSpPr>
          <p:cNvPr id="2" name="AutoShape 8" descr="data:image/jpeg;base64,/9j/4AAQSkZJRgABAQAAAQABAAD/2wCEAAkGBg8REBAQERAWERMWGBcVFRcUFhwWFBcWFhcZFBUXFRcXGyceGBojGRcYHy8gIycpLCwsFx4xNTAqNSYrLCkBCQoKDgwOGg8PGS0lHSQpLC0pKSksLDUvKSkuLykpLC0sLDA1KSktKiwsLCkpKSwsLCkpLDIpKiksKSkpLCwpLf/AABEIAKgBKwMBIgACEQEDEQH/xAAcAAACAgMBAQAAAAAAAAAAAAAABgUHAwQIAQL/xABVEAABAwIBBgQQCwQHCAMAAAABAAIDBBEFBgcSITFBE1FhcRQVFyI0NVRVc4GRk5Sz0uMjMkJSU3KCkqGx0RaywcMzYoOjtNPwJCU2Q2N0osJl4fH/xAAaAQACAwEBAAAAAAAAAAAAAAAAAQIEBQMG/8QANBEAAgECAwUHAwMEAwAAAAAAAAECAxEEMVESEyFBcQUyM1KRodEUFYGxwfEjYeHwInKi/9oADAMBAAIRAxEAPwC8ViqqpkTHSSODGNF3OcbADlJRVVLI2OkkcGsaC5xOwAaySqKy2y2lr5SASynafg2cdvlv43Hi3eUlpFbEYiNGN+fJDVlJngsTHRMBGzhZBt+oz+LvIkavywxCcnhKuUg7mu0G/dZYKHQpWMGpialR8Wfckrna3OLjykn818IQmVwQhCAGvNd20g+rL6tyvZUTmu7aQfVl9W5XsoM3uzvCfX4Ob8o+zKvw0vrHKOUjlH2ZV+Gl9Y5RykYc+8+oIQhMiC+45nN1tcWnkJH5L4QgCbw7LXEICODqpCB8l54Rvkfe3iVkZH50o6lzYKlohldqa4f0bzxa9bCd2sg8e5U4hKxZpYqpTfB8NDqFV7nn7Fp/Dfy3Kdze426qoInvOlIwmJ5O0llrE8paWk8t1BZ5+xafw38tyiszaxE1PDuS5oqBCEKZ5wELzSHGjSHGkFj6BI2alt0uMVMRvHPLGf6sjh+RWlpDjXqBptZDvgWdethIE9qmPfpWbIByOA1/aB5wrbwTG4KuFs8DtJp1G+pzXDa1w3Ef61Lm1OuanG3Q1whJ+DnBaRu02guY7n1Fv2kmjSwmLmpqE3dMuxUHnH7aVfOz1TFfioPOP20q+dnqmJItdpeEuvyLSEIUzCBCLoukAIRdF0ACEXRdAFpZ4MoyODoWHaBJLbiv8G0+MaR5mqrVK5V4iaitqpb3BkcG/VadBn/i0KKQixiarqVHIyU9O+R7Y2NL3uIDWgXJJ2ABWlk5mgjDQ+teXO28FGbNHI541uPNYcpXzmeyeboSVrxdxJjivuA+O4cpJ0fEeNWak2aODwcXFTmr3yRCU+RWGsFm0cP2mB58rrlbH7L0HccHmWeypNCiaapwXJEd+ztH3LD5pnsoOTlEdtJB5pnsqRQgexHQ0aXAqSJwfHTRRuF7OZG1rhfUbEC+xbyEIGklkc35R9mVfhpfWOUcpHKPsyr8NL6xyjlM8nPvPqW7majaaWouAfht4/6bVYPAM+aPIFSeROX7cPikiMBl036dw8Nt1oba2ieJMXVsZ3E7zo9hRsbWHxVGFJRk+P5LK4BnzR5Asc9DE9pY+NjmnUQ5oIPOCFXPVsZ3E7zo9hY6jPV1p4Ojs7cXyXaOcBoJ5rhFju8ZQ19mJeW2ER0tdPBH8QFrmj5oe0P0fFe3NZQa2K+uknlfNK7Se8lzjyn8hussUMLnuaxrS5ziA0AXJJ1AAcakefm1KTcVwuXDmbYRQyk7DO63ijjB/wBcixZ5+xafw38tyackMD6Do4YD8cDSfb57jpO57E28SVs8/YtP4b+W5R5m7Ug4YXZehUCl8kWg19GCLgzR3B2fGCiFuYNiHQ9RBPo6XBva/Rva+ib2vuUjCg0pJvU6NGHw/RM+6P0R0vh+iZ90foq46tg7iPnvdo6tg7iPnvdqNmb/ANZh9fZlj9L4fomfdH6JFzqZMU/QjqtjGxyxubctAbptc4Ms4DaQSCDyLS6tg7iPnvdpXyxy/nrw2PQEMIOloA6Rc7YC51he24Ab9+pCTOGIxVCVNpcX0FVTWRbScRorfSsPiBufwuoVWHmjybe+c1r22jjBbGT8qQjRJHI1pPjI4ipMy8PBzqRS1LeCoPOP20q+dnqmK/FQecftpV87PVMUUa3aXhLr8i0rMzLRtca0OaDqh2i/0nGqzTPkTlp0uM54HhuEDB8fQtoaX9U3vpfgpMysLOMKqlLL/BenQkf0bfuhHQkf0bfuhVp1bD3F/fe7R1bD3F/fe7UbG19bh9fZll9CR/Rt+6EdCR/Rt+6FWnVsPcX997tHVsPcX997tFg+tw+vsyy+hI/o2/dCOhI/o2/dCRMn865qqmGn6E0OEdo6XC6VtROzQF9nGrBSLFOpCqrwOXyb614tvF6Mw1E8R2ske3yOIH4LUUzyzVnZl9ZtAOldLb/qX5+FfdM6rnM7jjXQyUjj18bjIwcbHfGtzO/fCsZRZ6bDSUqUWtAQhCRYBCEIAEIQgDm/KPsyr8NL6xyjlI5R9mVfhpfWOUcpnkp959QQmvJDIB+IRSStnbFoP0LFpdfrQ6+ojjU91FZu7GebPtIud4YWrNbUVwK2QrJ6is3djPNn2lhqszNS1pMdRHI4bGlpZfx3OvnRck8HW8pXitPNYcK0hoBwrLf84i+zruBtq2fatfcqwqaZ8b3RvaWvaS1wO0EGxBXkUrmOa5pLXNIIINiCNYIO4oZzo1d1PaaudPKvc8/YtP4b+W5MeQ+URraNkrv6RpMclvnttr8YId40uZ5+xafw38tyiszcxElPDuSyaKgQhbWFUPDzwwB2jwj2R3te2m4NvbftUjzqV3ZGqhWZ1FJO7W+ZP+YjqJyd2t8yf8xK5b+ir+X3RWaFYtZmYqGtJiqY5HfNc0svzG7kg11BLBI6KVhY9ps5p2j9RvvvTucalCpS76NzJ99GJmmsbI6LijIGv+tvLfqkFdBYRNTugjNMWmGw0ND4oA3AbrcS5qT5mmygfFVdCk3jmvYbmyNGkCOdoIP2eJJot4GuoS2Gs+ZcqoPOP20q+dnqmK/FQecftpV87PVMSRc7S8JdfkWkITHkdkY/ETMGzNi4MMJ0ml19PS4iLfF/FSMWEJTlsxzFxCsnqKzd2M82faR1FZu7GebPtIuWPoq3l/QrZCsnqKzd2M82faR1FZu7GebPtIuH0Vby/oK2QHbKj+v/AOrl0Cq4ydzVS0tVDUGpY8Ru0i0MIJ1EbdLlVjqLNbA0p04NTXMpzO5gBiqW1TR1kwAdxCRot+LQD4nJBXSOO4LFVwSU8o61w1He1w1tc3lBVAZQYBNRTOhmbYjW1w+K9u5zeT8tiaZn47DuE9tZP9TXwzEpaeVk0LtB7DcH8wRvBGohXFk5nSo52tbO4U0u/S/oyeNr93M63jVJoTaK9DEzo93LQ6bgrIpACyRrwdha4OH4FZbrl8FfbZ3jY4jmJSsXl2nrH3OnrouuY+i5Pnu+8f1R0XJ8933j+qLD+5ry+/8Ag6cuhUXmxlccUp7knVLtP/Ser0SZfw9ffR2rW4nN+UfZlX4aX1jlHKRyj7Mq/DS+sco5SPNT7z6lv5mOxKjw38tqsJczU+ITRgiOV8YOshj3NBPGQ0rL08q+6ZvOv9pKxp0cfGnBR2cjpRfMkgaC5xAAFySbAAbSTuXNvTyr7pm86/2ljnxOd40XzSPbxOkc4eQmyVjq+04+UkstcTjqK+pmi1sc4BpHytFoZpeMtv41CIQpGPOTlJyfMtfMq48FWDdpxkc5a6/5BbGefsWn8N/LcpLNdgrqeha54s+Z3C2O0NIAYPujS+0o3PP2LT+G/luUeZtuLjg7PT9yoFK5J9n0Xh4fWNUUpXJPs+i8PD6xqkYtPvrqdFherwL1QPWAqyzz4WzQpqkCztIxOPGCC9t+bRd95Waq/wA83YcHhx6uRNFXFpOjK5TynshO2VH4QfkVAqbyJP8AvGj8K1SPPUfEj1R0MqDzj9tKvnZ6pivwKg84/bSr52eqYoo2e0vCXX5FpWbmT+NW80P5yqslt0GL1EGlwE0kWlbS4Nxbe17XsddrnyqTMnD1VSqKb5HSt0XXOv7XYh3bP5136o/a7EO7Z/Ou/VKxqfcoeVnRV0XXOv7XYh3bP5136o/a7EO7Z/Ou/VFg+5Q8rOirouudf2uxDu2fzrv1R+12Id2z+dd+qLB9yh5WdFqNx3J6nrIuCnZpDa0jU9p42ncfwO+6kkKJptKSsyksos1lZTkugHRMe7QHwgH9Zm/7N+YJOmhcwlr2lrhtDgQRzg6108sFVQRSi0sbJBxPaHD8QnczKnZ0W7wdjmVC6CnyCwx+s0cY+qCz90haxzZYT3L5JZR/7p3Kz7NqcmvcoZCvjqY4T3MfOy+2jqY4T3MfOy+2i4fbauq9/grHNf20p+aX1T1e6gcLyFw+mlbNDBoSNvY8JI62kC06nOI2EqeSZpYSjKjDZlqc35R9mVfhpfWOUcr8qc3OGSPfI+nu57i5x4WQXc43JsH2GsrH1McJ7mPnZfbTuZ0uzqrbd17/AAUOhXx1McJ7mPnZfbR1McJ7mPnZfbRcX22rqvf4KHQr46mOE9zHzsvtrJFm5wpuykafrOe795xRcPttXVe/wUPBA97gxjS9x2NaCXHmA1lWNkXmteXNnrm6LRrbCdbnHaOE3Bv9Xad9ths2hwuCAWhhZEP6jQ2/PYa1tJXLdHs+MHebuACr3PP2LT+G/luVhKNxzJ6mrGNZUML2tOkAHFuuxHySNxSLleDqU3FcznBSuSfZ9F4eH1jVcHUuwr6B3nZPaWajzcYbFJHKyEh7HNe08I82c03BsXWOsKVzJj2fVUk7oZQvUIUTcBV/nm7Dg8OPVyKwFH41gFNWMbHUR8I1rtIDSc3rrFt7tIOwlByrQdSm4rmc3KbyJ7Y0fhWq3epjhPcx87L7az0Ob7DYZGSx0+i9hDmnhJDYjYbF9j41K5kw7PqRknde/wADEFQecftpV87PVMV+JdxPIDD6iV88sJdI+2kRI8XsA0ag6w1AJI0MXQlWgox1KAQr16l2FfQO87J7SOpdhX0DvOye0nczPt1XVFFIV69S7CvoHedk9pHUuwr6B3nZPaRcPt1XVFFIV69S7CvoHedk9pHUuwr6B3nZPaRcPt1XVFFIV69S7CvoHedk9pHUuwr6B3nZPaRcPt1XVG30sxXvhD6L71HSzFe+EPovvUwpcxPOFhsDi11QHuG0RgyW5CWjRB8aia8lCCvJ2/LPrpZivfCH0X3qOlmK98IfRferRp86uGONjI9nK6N1v/EFM9DiEU7BJDI2Rh2OYQRzat/IgUN3Puyv+X8kN0sxXvhD6L71HSzFe+EPovvUwoQdN2tX6sXulmK98IfRfeo6WYr3wh9F96mFYaurZFG+WR2ixgLnHbZoFydWvYgW7jq/VkJ0sxXvhD6L71HSzFe+EPovvVJ4RjdPVMMlPIJGg6JIBHXAA264DcQt5AKEWrpv1YvdLMV74Q+i+9R0sxXvhD6L71MKED3a1fqxe6WYr3wh9F96jpZivfCH0X3qYUIDdrV+rF7pZivfCH0X3qOlmK98IfRfeqbq6yOJhfK9sbBtc8hrR4yleqzp4Yw2ErpOVkbiPKQL+JBznu4d6Vvy/k3elmK98IfRfeo6WYr3wh9F96jCsvsOqHBjKgNedjZAYyTxDSABPMUwoHFQmrxd/wAsXulmK98IfRfeo6WYr3wh9F96mFCCe7Wr9WL3SzFe+EPovvUdLMV74Q+i+9TCtPFcXgpY+FnkEbLhtyCdZ2DUCUCcIpXbfqyK6WYr3wh9F96jpZivfCH0X3qx9UbCu62/df7KlcLx+lqQeAnZLbaGnrhzt2jyIIR3cnZS/wDT+SO6WYr3wh9F96jpZivfCH0X3qYUIOm7Wr9WL3SzFe+EPovvUdLMV74Q+i+9TChAbtav1YvdLMV74Q+i+9R0sxXvhD6L71MK08SxaKn4LhXaPCSNiZyvfe3i1bUCcIri2/VkV0sxXvhD6L71HSzFe+EPovvUwoQPdrV+rF7pZivfCH0X3qOlmK98IfRfephQgN2tX6sXulmK98IfRfeo6WYr3wh9F96mFRj8paQVIpDMBObWZZ19bdMa7W+Lr2oIuEVm36s0elmK98IfRfeo6WYr3wh9F96mFCCW7Wr9WVhnDyonnqBhdHe5IbIWmxc52vQvuaBrcee+oG81k/msooGNM7eiZd5dfgweJrN45XXPNsSxmpj4fEKqpfrcGucL7nSv1nntpDxq3Eynh4KterPjfL+yF6tyAwyVpaaVjOWMaDhzFtvxSbQZJYjh2IxijJlgk1uLtTNAHrmzW1BwvqIFzuG0Kw8Vx+lpdDoiZsWnfR0t+ja9rDlHlUf+32F92R/j+iDrUp0W1xSa0shgQtbD8RinjEsLxIw3s4bDY2P4hbKRaTvxQKHyy7X1vgJf3CphQ+WXa+t8BL+4UEancfQWszfYM3h3fuRp9SFmb7Bm8O79yNPqbOOF8GPQEIQkWQWrimJR08Mk8hsxjS48fIByk2A5StpV/nkrS2khjBsHy3dyhjSbeUg+JByrVN3TctBeoKGsx6odLM8xU0ZsANYbv0IwdRfa13Hj5gn6izeYZE0NFK1/G6S73H72oeKy2Mi8PbBQUrGjbG17uVzxpuPlP4KbTONDDxUdqfGTzbEnH81VFMwmBvQ0m7RuYyeJzDsH1beNQuQ2VNRS1PSuuJ26EbnG5a75Lb/KY4W0TyjcdVoKq88tGGSUlSzrXnSYSNvWEPYecXd+CDniKao/1qfC2f8AdFqIWCgqOEijk2aTGu+8Af4rOkXk7gkrO52u/tY/4p1SVnc7XHwsf8UI44nwpdDBkpkJh01DSyyUwc98bXOdpPBJO06naksZaYEMIqaaqo3OaHFxDSb2LLaTb7S1zXWseVSeTudOjpqOngdFM58bA06IZokjiJfe3iUXW4wMcrIInuZSwM2B7+vfpEaQbqsXkAADdy7EzOqOjKmlC23wtbUuCCUPa142OAI8Yusi8Y0AADUBqC9SNgEIQgAVOZ0cWkqawwQ3c2lYXO0dztRkd9kaI5CCrSyhxhtJSzVDvkNJA43HUxvjcQEl5rMB04amrnGm6pLmdd8plzwh+08n7qaKWJvUaornxfT+RryPxwVlHDNfr7aMnJI3U7y7eZwU0qwzfzuocRqsMkPWuJMZO9zRpNP2o7H7IVnpHbD1HOHHNcH1QIQhB3BVXXf8Tx87P8OrUVV13/E8fOz/AA6aKeLyh/2RaiEISLhUGbyYUWKz0knW6WlEL/Oa7SZ95t7c4VvpEzhZBvqSKul1VDQNJt9HTDfilp3PG7jFtlgojCM68tP8BiFO8vbqLgNGQ/XY62vlBHMmZ1KawzdOeV+DHzHsl6Wt4PohhfoaWjZzm20rX+KRf4oVe5xslcOoqZhhjLZnvAbeRzutAu82cbcQ+0FLVueakDfgYJXu3B+ixvjILj+CiMIybrcWqm1lc0xwC1mkFuk0awyNp1hp3uO3l3BGvKnV/wCNNJyfO2X5HjICiMWG0rXCxLS8/wBo4yD8HBMK8a0DUNQXqRowjsxUdAUPll2vrfAS/uFTCh8se19b4CX9woFU7j6C1mb7Bm8O79yNPqpLI7OAcPgfD0MZdJ5ffT0bXa1traJ+b+KYI885LgOgTrIH9Lxm30abRQw+KpQpxi3x6Ms1CEJGkCSM7mGOloRI0X4F4efqOBY4+Ilp5gU7r4mha9rmOAc1wIcDrBBFiCOKyDnVhvIOOouZu8bbU0EIB6+JoieN4LBZp8bQD5eJMyqbEsl6/Cah1VQXlgO1ti8hu3QkYNbmjc4axyb5Sizz05b8NTyMdv4Mte2/2i0hOxVp4hQWxV4Ne5YqqXOlXdF1tNQw9c5h0Tb6SUtFjzNAJ4rniWxiedOoqfgMPpnh7tWkRpyD6rG3DeckqYyByBdSuNVVHSqHXsL6XB6XxiXfKebm55TtugjVqfU/06eXNjrTQBjGMGxrQ0czRYfksqEJGgCSs7na7+1j/inVJWdsf7uPhY/4oRwxPhS6ErkPAw4dRktB+CbuCV87OTlO2nbVMjbHI17WuLQG6bXX+MBtINtfOo/Ac6jKalgpzSveY2Blw8AEjfs1LWxnGMQxt0dPDSmKEO0iTctvs0pJCALAE9aNevfqTKVStSnR2FxdsrcyxMiMRfPh9LLIbvLbOJ2kscWXPKdG/jU6tLBsLbTU8NOzWI2ht+M7yec3PjW6kaNNNRSedgQhYayqZFG+V5s1jS5x4g0XP4IJ5FbZ18TfNNTYbD1zi5rnAb3u62Jp4tpPjBXlFh2U0MbIozG1jAGtA4HUBs2jWsebqkfW4hU4lKPiklt9z36mgfVj1eMK1EzOpUt83VbavlZ8ikMp6HF4ZIsQqw3TY5jWvbobWkvYHBm7aLnmVx4RiTKmCKdnxZGhw5L7QeUG48Sw5RYO2rpZqc/LaQ08ThrYfE4BJGaLF3AT0Et2ujJewHdr0ZG+J1j9ooJQjuK2ze6lrqWShCEi+Cquu/4nj52f4dWoqbyuxU0uOuqdDhOD4M6N7XvCG7bG21NFLGNRjFvzIuRCrDq0nuE+d92jq1HuE+d92ixL62h5vZlnrBVUMUotJGyQcT2hw/EKFyHyhkrqXh5Wta7Tc2zL2s21tpJ3phSLEZKcU1kzSp8FpYzpR08TDxtja0+UBbqWcrMrhQT0emLwy8I2Q21ttoaLxxgXNxxHkTJFK1zQ5pDmkAgg3BB1gg7wgUZRu4rNH0heONgSoHIjKCStpG1EjWtcXObZl9GzTYbSSgk5JSUdSfQhLWW2Uk9CyGdjGviMgZNpX0g06wW2IG5w131kIFOahHaeQyaI4kaI4l5G8OAcDcEXBG8HWCtDKLFxSUs1QbHQaSAdhcdTB43EBBJtJXZIoUZk1XTz0sM07Wskkbp6LAQA12tm0k30bHxqTQEXtK4ISnljlNV009JT0sccj59MASXGtujaxDgBtO1a3TLKLuOl++f8xBxddJuNm7aIdVp1ODU0h0pKeKQ8b42uPlIRg8lQ6BhqWNZMb6bWG7RrNrG53W3rcQdeElxRhpqOOMaMcbYxxMaGjyALMoXKzKVtDT8KW8I9zgyNg+U87BzWBP8A+qCdLlEGcPo0p1aRgAdp2+aDf432kHOVWMXspN9OQ7oWng9e6eCKZ8ToXOFyx+pzTxH8xs1W1BbiDqndXQLwhRmUM9ayJpooo5ZNIBwlNmhlnXI64a76PlKT8Wyuxul4LhqWmbwjxGyznG7jsBtJq50HKpWUM0/QsPRHEvUoUeIY8ZIxJSUzYy5oeWvNw240iPhNtrpvQThPa5NdUCEKKyiylp6GLhZnbdTGN1veeJo/M7AglKSirvIlUWSVBiOPVQ04oIKOM62ifSdIRuuBs8YC+ajGsao+vqaaKqhGtzqckPaN50TttzeMIOO/WdnbW3+sdgF6o/A8dgrIRNA/SadRB1Oad7XDcf8AQUgg7Jpq6BeWXqr3BcrMarI3SwU1M5jXFnXOc03AB2F/EQg5zqqDSfPQsJCVsDyxkfU9BVlOaaoI0mWdpRyAXJ0TzA8ew67iyaUEoTU1dAvNEcS9UDldlP0FEwtj4WaVwjhj+c48fINXOSBvuAcpKK2nkTuiOJGiOJJM1RlDEwzubTSgDSdCwO07bSGne63KeS6bsOqzLFHI6N0Rc0Esfqc0naCgjCopO1muop5o+139rJ/BOqSs0fa7+1k/gnVBDDeFHoIucGmZLW4RHI0OY6SRrgdhB4MEL5wesfhVQKGocXUkhPQsrvkEn+ied2s/jfYetz5cdsMF8M/+WmXHcEhrIHwTC7XbDva4bHN4iP1GwpnHYbqTlHNNfouBvSbDzFJ2aXtaz68n5rzJfG5oJHYXWn4Zg+AkOyaOxtrO1wA/AjaDf3NL2tZ9eT80ElNTqRa0f4yHNRuUeEiqpZ6c/LaQ2+5w1sPicAVJISLUkpKzFbNvipmoGMf/AEkBMDwdo0Pi3+yQPEVoZek1VTQ4Y06pH8NNbdEy/wCdn+MBe0Deg8ami2RVrOFZxcKy5eP3z9oL6yJb0VV12JnW1zuAg8Gy1yOezfHpJlJNygqTzvZ9F8q3qOjWgAACwGoBeoQkXhBy+q44sRwmWRwYxrpC5x2AdZr1Kc6oWF92M8jvZUNlxC1+J4O17Q5pdICHC4I6zaDtTV+ztF3JB5pnsplOO3vJ7Ns1n0Rs0GIRTxtlieHxuvouGw2JB28oK2Fjp6dkbQxjWsaNjWgNaN+oDUNayJFtXtxFTOJg080EMsDdOSnlbMGb3gbQBvOw232O+y3snMs6StADH6Evyon6pGkbbA/GA4x+CnUu5SZEUtZd+jwU41tmj1PDhsLrfG8eviIQcZQlGTnDnmhiQlfIDGp54ZYqg6U1PI6F7vnaOwnjO0X32vvTQg6QmpxUkCR86GzDv+6jTwkfOhsw7/uo0HLE+G/95jwhCEFgFX+AwDEMVq6uXro6V3BQNOtocCRpc/Wl3O4cQVgJDzev4GrxSjfqeJjK2+1zHEi48RYftIK1bjOCeV/e3AfEIQgslfugGHY1EI+tgrQQ5g+KJRvA3dcR5xysBIeVL+HxnDKdmswkzSW+SLhwB4tTB94J8QVqHBzSyv8Az7nhSJmmqGNoptJzW/DybSB8lnGnsqmMCyIbW4bPNG3/AGlkz9HWbPa1rTwZF7C9zY8fImQrylGcXFXdn+wzY3Vx1WNYcyncJDDpPlcw3a1u2xcNW63O8BWElXN7NRPptOmgZA8HRmYB17XjcS7riN4v+YKakjrQXBzvnx4AlDODhk7uhKyBnCupZOEMY2uaS0utxkaA8p4k3oQdKkFOLiyGyeytpK1t4ZBp266N2qRvHdu8couFMpZykyFp6q8sf+z1I65k0fWnS3F9tvPt5UrYZnaMcTY6mMvmZdr3A2uWki9gLXsBflumcHX3TtV/D1J/NXSyR0GjIxzHcI82e0tNtWuxCcEISO1KOzBRE/LOlkdXYO5rHOa2V5cWtJDR8HrcQNWzenBCEBCNpSevwQeVuTDK2ENvoTMOlDINRY/btGvRNhfmB2haGbShkgoeBlaWPZLK1wO46X4jeDvCEIIunHeKfPIa0IQg7CfnMwaSalZNDfhoXhzdH4xa/rHgW5wfspgyfwltLSw07fkNAJ43bXnxuJPjQhByVNKo587IkEIQg6iHnAdJHXYZUNgkmbEZHOETC4/I1atQPOtnqk//ABtb5r/7QhMpyUozbi8xnwjEeiIWTcG+LSv1kg0XixLeuG7ZfxrcQhItRyVxZyvqK+B0FTTAyxRk8PA0dc9pFtIarm2vUN9jY61oPzrUZbaKKaWY6hEIyHaXETrA18V0ITRRxFSdKa2X3vbob2QOCTU8EslQLT1Ejpnt+bpbGnl2nx23JnQhIuwgoRUUCTM5NLI8UGgxz7VLCdFpdYcZsNQ5UIQKrHag0OaEIQdASplZkrLJLHXUThHVxi2vU2VvzXctrjXuNjuIEIITgpqzNWDOWyLrK+mmpZRt6wujPK1223l5yvmfOK6ccHh1JLUSHUHuZoQt5XEn89HnXqEzPVao6u5v+eZIZIZKOpjJUVD+Gq5tcj9wG3QbybOLYNVgEzIQkaEIKCsjwpNzVUskdHK2RjmHh3mz2lpsWs12I2IQgjKN5xlpf9jDlHhs1DVtxKkjdIx5DaqFgJLgfltaN/8AHXsc5OtPOHsa9t7OAIuC02OvWDrB5CvEIFCGxJ2yfEypWysra6mmgqoWunpmgtnhYBpa/wDmDVc28gtykgQglUV48HY0p86dM5mjTRTTznUyMRm+lu0rbr8V1GYTmmY+Fj6p5bO67pANYBcSbXvtsRfluhCeRSoL6lbVTjbhY//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ctr"/>
          <a:lstStyle/>
          <a:p>
            <a:pPr algn="r"/>
            <a:r>
              <a:rPr lang="en-US" sz="3000" b="1" dirty="0" smtClean="0">
                <a:solidFill>
                  <a:srgbClr val="21076A"/>
                </a:solidFill>
                <a:latin typeface="Verdana" pitchFamily="34" charset="0"/>
              </a:rPr>
              <a:t>Strabo in het </a:t>
            </a:r>
            <a:r>
              <a:rPr lang="en-US" sz="3000" b="1" dirty="0" err="1" smtClean="0">
                <a:solidFill>
                  <a:srgbClr val="21076A"/>
                </a:solidFill>
                <a:latin typeface="Verdana" pitchFamily="34" charset="0"/>
              </a:rPr>
              <a:t>kort</a:t>
            </a:r>
            <a:endParaRPr lang="nl-NL" sz="3000" b="1" dirty="0">
              <a:solidFill>
                <a:srgbClr val="21076A"/>
              </a:solidFill>
              <a:latin typeface="Verdana" pitchFamily="34" charset="0"/>
            </a:endParaRPr>
          </a:p>
        </p:txBody>
      </p:sp>
      <p:sp>
        <p:nvSpPr>
          <p:cNvPr id="19" name="Rectangle 2"/>
          <p:cNvSpPr>
            <a:spLocks noChangeArrowheads="1"/>
          </p:cNvSpPr>
          <p:nvPr/>
        </p:nvSpPr>
        <p:spPr bwMode="auto">
          <a:xfrm>
            <a:off x="252480" y="548680"/>
            <a:ext cx="8640000" cy="540000"/>
          </a:xfrm>
          <a:prstGeom prst="rect">
            <a:avLst/>
          </a:prstGeom>
          <a:noFill/>
          <a:ln w="9525">
            <a:noFill/>
            <a:miter lim="800000"/>
            <a:headEnd/>
            <a:tailEnd/>
          </a:ln>
          <a:effectLst/>
        </p:spPr>
        <p:txBody>
          <a:bodyPr anchor="ctr"/>
          <a:lstStyle/>
          <a:p>
            <a:pPr algn="r"/>
            <a:endParaRPr lang="nl-NL" sz="1600" b="1" dirty="0">
              <a:solidFill>
                <a:srgbClr val="002060"/>
              </a:solidFill>
              <a:latin typeface="+mj-lt"/>
            </a:endParaRPr>
          </a:p>
        </p:txBody>
      </p:sp>
      <p:pic>
        <p:nvPicPr>
          <p:cNvPr id="23" name="Picture 14"/>
          <p:cNvPicPr>
            <a:picLocks noGrp="1" noChangeAspect="1" noChangeArrowheads="1"/>
          </p:cNvPicPr>
          <p:nvPr>
            <p:ph sz="quarter" idx="4294967295"/>
          </p:nvPr>
        </p:nvPicPr>
        <p:blipFill rotWithShape="1">
          <a:blip r:embed="rId4">
            <a:extLst>
              <a:ext uri="{28A0092B-C50C-407E-A947-70E740481C1C}">
                <a14:useLocalDpi xmlns:a14="http://schemas.microsoft.com/office/drawing/2010/main" val="0"/>
              </a:ext>
            </a:extLst>
          </a:blip>
          <a:srcRect l="4985" r="8347" b="5736"/>
          <a:stretch/>
        </p:blipFill>
        <p:spPr>
          <a:xfrm>
            <a:off x="4676025" y="871019"/>
            <a:ext cx="1872000" cy="630000"/>
          </a:xfrm>
          <a:prstGeom prst="rect">
            <a:avLst/>
          </a:prstGeom>
          <a:solidFill>
            <a:schemeClr val="bg1"/>
          </a:solidFill>
          <a:ln w="9525" cap="flat" cmpd="sng" algn="ctr">
            <a:solidFill>
              <a:schemeClr val="bg1">
                <a:lumMod val="50000"/>
              </a:schemeClr>
            </a:solidFill>
            <a:prstDash val="solid"/>
            <a:miter lim="800000"/>
            <a:headEnd/>
            <a:tailEnd/>
          </a:ln>
        </p:spPr>
      </p:pic>
      <p:pic>
        <p:nvPicPr>
          <p:cNvPr id="26" name="Picture 3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103" t="9796" r="-34455" b="13745"/>
          <a:stretch/>
        </p:blipFill>
        <p:spPr bwMode="auto">
          <a:xfrm>
            <a:off x="6724622" y="3069188"/>
            <a:ext cx="1872000" cy="630000"/>
          </a:xfrm>
          <a:prstGeom prst="rect">
            <a:avLst/>
          </a:prstGeom>
          <a:solidFill>
            <a:schemeClr val="bg1"/>
          </a:solidFill>
          <a:ln w="9525" algn="ctr">
            <a:solidFill>
              <a:schemeClr val="bg1">
                <a:lumMod val="50000"/>
              </a:schemeClr>
            </a:solidFill>
            <a:miter lim="800000"/>
            <a:headEnd/>
            <a:tailEnd/>
          </a:ln>
          <a:effectLst/>
          <a:extLst/>
        </p:spPr>
      </p:pic>
      <p:pic>
        <p:nvPicPr>
          <p:cNvPr id="29"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9541" t="29643" r="-7194" b="31072"/>
          <a:stretch/>
        </p:blipFill>
        <p:spPr bwMode="auto">
          <a:xfrm>
            <a:off x="4648240" y="1632836"/>
            <a:ext cx="1872000" cy="630000"/>
          </a:xfrm>
          <a:prstGeom prst="rect">
            <a:avLst/>
          </a:prstGeom>
          <a:solidFill>
            <a:schemeClr val="bg1"/>
          </a:solidFill>
          <a:ln w="9525">
            <a:solidFill>
              <a:schemeClr val="bg1">
                <a:lumMod val="50000"/>
              </a:schemeClr>
            </a:solidFill>
            <a:miter lim="800000"/>
            <a:headEnd/>
            <a:tailEnd/>
          </a:ln>
          <a:effectLst/>
          <a:extLst/>
        </p:spPr>
      </p:pic>
      <p:pic>
        <p:nvPicPr>
          <p:cNvPr id="3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2502" t="-1525" r="-57423" b="-4539"/>
          <a:stretch/>
        </p:blipFill>
        <p:spPr bwMode="auto">
          <a:xfrm>
            <a:off x="6717004" y="3783687"/>
            <a:ext cx="1872000" cy="588835"/>
          </a:xfrm>
          <a:prstGeom prst="rect">
            <a:avLst/>
          </a:prstGeom>
          <a:solidFill>
            <a:schemeClr val="bg1"/>
          </a:solidFill>
          <a:ln w="9525">
            <a:solidFill>
              <a:schemeClr val="bg1">
                <a:lumMod val="50000"/>
              </a:schemeClr>
            </a:solidFill>
            <a:miter lim="800000"/>
            <a:headEnd/>
            <a:tailEnd/>
          </a:ln>
          <a:effectLst/>
          <a:extLst/>
        </p:spPr>
      </p:pic>
      <p:pic>
        <p:nvPicPr>
          <p:cNvPr id="33"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7228" b="-15932"/>
          <a:stretch/>
        </p:blipFill>
        <p:spPr bwMode="auto">
          <a:xfrm>
            <a:off x="4644216" y="4472819"/>
            <a:ext cx="1872000" cy="630000"/>
          </a:xfrm>
          <a:prstGeom prst="rect">
            <a:avLst/>
          </a:prstGeom>
          <a:solidFill>
            <a:schemeClr val="bg1"/>
          </a:solidFill>
          <a:ln w="9525">
            <a:solidFill>
              <a:schemeClr val="bg1">
                <a:lumMod val="50000"/>
              </a:schemeClr>
            </a:solidFill>
            <a:miter lim="800000"/>
            <a:headEnd/>
            <a:tailEnd/>
          </a:ln>
          <a:effectLst/>
          <a:extLst/>
        </p:spPr>
      </p:pic>
      <p:pic>
        <p:nvPicPr>
          <p:cNvPr id="34"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448" r="-28829" b="26624"/>
          <a:stretch/>
        </p:blipFill>
        <p:spPr bwMode="auto">
          <a:xfrm>
            <a:off x="4644216" y="3797022"/>
            <a:ext cx="1872000" cy="588835"/>
          </a:xfrm>
          <a:prstGeom prst="rect">
            <a:avLst/>
          </a:prstGeom>
          <a:solidFill>
            <a:schemeClr val="bg1"/>
          </a:solidFill>
          <a:ln w="9525">
            <a:solidFill>
              <a:schemeClr val="bg1">
                <a:lumMod val="50000"/>
              </a:schemeClr>
            </a:solidFill>
            <a:miter lim="800000"/>
            <a:headEnd/>
            <a:tailEnd/>
          </a:ln>
          <a:effectLst/>
          <a:extLst/>
        </p:spPr>
      </p:pic>
      <p:pic>
        <p:nvPicPr>
          <p:cNvPr id="30" name="Afbeelding 29" descr="http://www.strabo.nl/i/kaart_groot.gif"/>
          <p:cNvPicPr/>
          <p:nvPr/>
        </p:nvPicPr>
        <p:blipFill>
          <a:blip r:embed="rId10">
            <a:extLst>
              <a:ext uri="{28A0092B-C50C-407E-A947-70E740481C1C}">
                <a14:useLocalDpi xmlns:a14="http://schemas.microsoft.com/office/drawing/2010/main" val="0"/>
              </a:ext>
            </a:extLst>
          </a:blip>
          <a:srcRect/>
          <a:stretch>
            <a:fillRect/>
          </a:stretch>
        </p:blipFill>
        <p:spPr bwMode="auto">
          <a:xfrm>
            <a:off x="774228" y="844463"/>
            <a:ext cx="3667760" cy="4251042"/>
          </a:xfrm>
          <a:prstGeom prst="rect">
            <a:avLst/>
          </a:prstGeom>
          <a:noFill/>
          <a:ln>
            <a:noFill/>
          </a:ln>
        </p:spPr>
      </p:pic>
      <p:sp>
        <p:nvSpPr>
          <p:cNvPr id="22" name="Tekstvak 21"/>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2</a:t>
            </a:fld>
            <a:r>
              <a:rPr lang="nl-NL" sz="800" b="1" dirty="0" smtClean="0">
                <a:solidFill>
                  <a:srgbClr val="21076A"/>
                </a:solidFill>
                <a:latin typeface="+mj-lt"/>
              </a:rPr>
              <a:t>/50</a:t>
            </a:r>
            <a:endParaRPr lang="nl-NL" sz="800" b="1" dirty="0">
              <a:solidFill>
                <a:srgbClr val="21076A"/>
              </a:solidFill>
              <a:latin typeface="+mj-lt"/>
            </a:endParaRPr>
          </a:p>
        </p:txBody>
      </p:sp>
      <p:pic>
        <p:nvPicPr>
          <p:cNvPr id="36" name="Picture 2" descr="C:\Users\milan.STRABO\Desktop\Logo-Strabo-omslag-(Small).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5556926" y="7776892"/>
            <a:ext cx="2004235" cy="3785652"/>
          </a:xfrm>
          <a:prstGeom prst="rect">
            <a:avLst/>
          </a:prstGeom>
          <a:ln w="9525">
            <a:solidFill>
              <a:schemeClr val="tx1"/>
            </a:solidFill>
          </a:ln>
        </p:spPr>
        <p:txBody>
          <a:bodyPr wrap="square">
            <a:spAutoFit/>
          </a:bodyPr>
          <a:lstStyle/>
          <a:p>
            <a:pPr marL="285750" indent="-285750" algn="l">
              <a:lnSpc>
                <a:spcPts val="1600"/>
              </a:lnSpc>
              <a:buFont typeface="Arial" panose="020B0604020202020204" pitchFamily="34" charset="0"/>
              <a:buChar char="•"/>
            </a:pPr>
            <a:r>
              <a:rPr lang="nl-NL" sz="1400" dirty="0">
                <a:solidFill>
                  <a:srgbClr val="21076A"/>
                </a:solidFill>
              </a:rPr>
              <a:t>Sinds 1982</a:t>
            </a:r>
          </a:p>
          <a:p>
            <a:pPr marL="285750" indent="-285750" algn="l">
              <a:lnSpc>
                <a:spcPts val="1600"/>
              </a:lnSpc>
              <a:buFont typeface="Arial" panose="020B0604020202020204" pitchFamily="34" charset="0"/>
              <a:buChar char="•"/>
            </a:pPr>
            <a:r>
              <a:rPr lang="nl-NL" sz="1400" dirty="0" smtClean="0">
                <a:solidFill>
                  <a:srgbClr val="21076A"/>
                </a:solidFill>
              </a:rPr>
              <a:t>Volledig </a:t>
            </a:r>
            <a:r>
              <a:rPr lang="nl-NL" sz="1400" dirty="0">
                <a:solidFill>
                  <a:srgbClr val="21076A"/>
                </a:solidFill>
              </a:rPr>
              <a:t>onafhankelijk, twee private eigenaren</a:t>
            </a:r>
          </a:p>
          <a:p>
            <a:pPr marL="285750" indent="-285750" algn="l">
              <a:lnSpc>
                <a:spcPts val="1600"/>
              </a:lnSpc>
              <a:buFont typeface="Arial" panose="020B0604020202020204" pitchFamily="34" charset="0"/>
              <a:buChar char="•"/>
            </a:pPr>
            <a:r>
              <a:rPr lang="nl-NL" sz="1400" dirty="0" smtClean="0">
                <a:solidFill>
                  <a:srgbClr val="21076A"/>
                </a:solidFill>
              </a:rPr>
              <a:t>Nederlands </a:t>
            </a:r>
            <a:r>
              <a:rPr lang="nl-NL" sz="1400" dirty="0">
                <a:solidFill>
                  <a:srgbClr val="21076A"/>
                </a:solidFill>
              </a:rPr>
              <a:t>marktleider </a:t>
            </a:r>
            <a:r>
              <a:rPr lang="nl-NL" sz="1400" dirty="0" smtClean="0">
                <a:solidFill>
                  <a:srgbClr val="21076A"/>
                </a:solidFill>
              </a:rPr>
              <a:t>passantenonderzoeken (tellen en enquêteren)</a:t>
            </a:r>
            <a:endParaRPr lang="nl-NL" sz="1400" dirty="0">
              <a:solidFill>
                <a:srgbClr val="21076A"/>
              </a:solidFill>
            </a:endParaRPr>
          </a:p>
          <a:p>
            <a:pPr marL="285750" indent="-285750" algn="l">
              <a:lnSpc>
                <a:spcPts val="1600"/>
              </a:lnSpc>
              <a:buFont typeface="Arial" panose="020B0604020202020204" pitchFamily="34" charset="0"/>
              <a:buChar char="•"/>
            </a:pPr>
            <a:r>
              <a:rPr lang="nl-NL" sz="1400" dirty="0">
                <a:solidFill>
                  <a:srgbClr val="21076A"/>
                </a:solidFill>
              </a:rPr>
              <a:t>Koopstromen-, ondernemers- &amp; parkeeronderzoeken</a:t>
            </a:r>
          </a:p>
          <a:p>
            <a:pPr marL="285750" indent="-285750" algn="l">
              <a:lnSpc>
                <a:spcPts val="1600"/>
              </a:lnSpc>
              <a:buFont typeface="Arial" panose="020B0604020202020204" pitchFamily="34" charset="0"/>
              <a:buChar char="•"/>
            </a:pPr>
            <a:r>
              <a:rPr lang="nl-NL" sz="1400" dirty="0" smtClean="0">
                <a:solidFill>
                  <a:srgbClr val="21076A"/>
                </a:solidFill>
              </a:rPr>
              <a:t>500 </a:t>
            </a:r>
            <a:r>
              <a:rPr lang="nl-NL" sz="1400" dirty="0">
                <a:solidFill>
                  <a:srgbClr val="21076A"/>
                </a:solidFill>
              </a:rPr>
              <a:t>Nederlandse winkelcentra geteld en </a:t>
            </a:r>
            <a:r>
              <a:rPr lang="nl-NL" sz="1400" dirty="0" smtClean="0">
                <a:solidFill>
                  <a:srgbClr val="21076A"/>
                </a:solidFill>
              </a:rPr>
              <a:t>geënquêteerd</a:t>
            </a:r>
          </a:p>
          <a:p>
            <a:pPr marL="285750" indent="-285750" algn="l">
              <a:lnSpc>
                <a:spcPts val="1600"/>
              </a:lnSpc>
              <a:buFont typeface="Arial" panose="020B0604020202020204" pitchFamily="34" charset="0"/>
              <a:buChar char="•"/>
            </a:pPr>
            <a:r>
              <a:rPr lang="nl-NL" sz="1400" dirty="0" smtClean="0">
                <a:solidFill>
                  <a:srgbClr val="21076A"/>
                </a:solidFill>
              </a:rPr>
              <a:t>&gt; 200 opdrachtgevers</a:t>
            </a:r>
          </a:p>
        </p:txBody>
      </p:sp>
      <p:pic>
        <p:nvPicPr>
          <p:cNvPr id="4" name="Picture 2" descr="Multi Corporati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9130" y="1622197"/>
            <a:ext cx="1915317" cy="617068"/>
          </a:xfrm>
          <a:prstGeom prst="rect">
            <a:avLst/>
          </a:prstGeom>
          <a:solidFill>
            <a:schemeClr val="bg1"/>
          </a:solidFill>
          <a:ln w="9525">
            <a:solidFill>
              <a:schemeClr val="tx1"/>
            </a:solidFill>
          </a:ln>
        </p:spPr>
      </p:pic>
      <p:sp>
        <p:nvSpPr>
          <p:cNvPr id="10" name="AutoShape 12" descr="Afbeeldingsresultaat voor gemeente amsterdam nieuw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14" descr="Afbeeldingsresultaat voor gemeente amsterdam nieuw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6" name="Picture 4" descr="http://www.provada.nl/uploads/images/bedrijfsprofielen_foto/kroonenberg_groep.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806" b="2779"/>
          <a:stretch/>
        </p:blipFill>
        <p:spPr bwMode="auto">
          <a:xfrm>
            <a:off x="6724622" y="2339984"/>
            <a:ext cx="1872000" cy="630000"/>
          </a:xfrm>
          <a:prstGeom prst="rect">
            <a:avLst/>
          </a:prstGeom>
          <a:solidFill>
            <a:schemeClr val="bg1"/>
          </a:solidFill>
          <a:ln>
            <a:solidFill>
              <a:schemeClr val="bg1">
                <a:lumMod val="50000"/>
              </a:schemeClr>
            </a:solidFill>
          </a:ln>
        </p:spPr>
      </p:pic>
      <p:pic>
        <p:nvPicPr>
          <p:cNvPr id="3078" name="Picture 6" descr="http://www.amsterdam.nl/publish/pages/601469/gasd_1.png"/>
          <p:cNvPicPr>
            <a:picLocks noChangeAspect="1" noChangeArrowheads="1"/>
          </p:cNvPicPr>
          <p:nvPr/>
        </p:nvPicPr>
        <p:blipFill rotWithShape="1">
          <a:blip r:embed="rId14">
            <a:extLst>
              <a:ext uri="{28A0092B-C50C-407E-A947-70E740481C1C}">
                <a14:useLocalDpi xmlns:a14="http://schemas.microsoft.com/office/drawing/2010/main" val="0"/>
              </a:ext>
            </a:extLst>
          </a:blip>
          <a:srcRect l="-13156" r="-20559"/>
          <a:stretch/>
        </p:blipFill>
        <p:spPr bwMode="auto">
          <a:xfrm>
            <a:off x="6732448" y="4472819"/>
            <a:ext cx="1872000" cy="622686"/>
          </a:xfrm>
          <a:prstGeom prst="rect">
            <a:avLst/>
          </a:prstGeom>
          <a:solidFill>
            <a:schemeClr val="bg1"/>
          </a:solidFill>
          <a:ln>
            <a:solidFill>
              <a:schemeClr val="bg1">
                <a:lumMod val="50000"/>
              </a:schemeClr>
            </a:solidFill>
          </a:ln>
        </p:spPr>
      </p:pic>
      <p:pic>
        <p:nvPicPr>
          <p:cNvPr id="25" name="Picture 16"/>
          <p:cNvPicPr>
            <a:picLocks noGrp="1" noChangeAspect="1" noChangeArrowheads="1"/>
          </p:cNvPicPr>
          <p:nvPr>
            <p:ph sz="quarter" idx="4294967295"/>
          </p:nvPr>
        </p:nvPicPr>
        <p:blipFill rotWithShape="1">
          <a:blip r:embed="rId15">
            <a:extLst>
              <a:ext uri="{28A0092B-C50C-407E-A947-70E740481C1C}">
                <a14:useLocalDpi xmlns:a14="http://schemas.microsoft.com/office/drawing/2010/main" val="0"/>
              </a:ext>
            </a:extLst>
          </a:blip>
          <a:srcRect b="-468"/>
          <a:stretch/>
        </p:blipFill>
        <p:spPr>
          <a:xfrm>
            <a:off x="6689131" y="844463"/>
            <a:ext cx="1915317" cy="630000"/>
          </a:xfrm>
          <a:prstGeom prst="rect">
            <a:avLst/>
          </a:prstGeom>
          <a:solidFill>
            <a:schemeClr val="bg1"/>
          </a:solidFill>
          <a:ln w="9525" cap="flat" cmpd="sng" algn="ctr">
            <a:solidFill>
              <a:schemeClr val="bg1">
                <a:lumMod val="50000"/>
              </a:schemeClr>
            </a:solidFill>
            <a:prstDash val="solid"/>
            <a:miter lim="800000"/>
            <a:headEnd/>
            <a:tailEnd/>
          </a:ln>
        </p:spPr>
      </p:pic>
      <p:pic>
        <p:nvPicPr>
          <p:cNvPr id="27" name="Afbeelding 26" descr="https://www.reit.com/sites/default/files/styles/large/public/field/image/Klepierre_Corio480x270%20(2).jpg?itok=Fzy9Y-RE">
            <a:hlinkClick r:id="rId16"/>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89131" y="895190"/>
            <a:ext cx="1844436" cy="555977"/>
          </a:xfrm>
          <a:prstGeom prst="rect">
            <a:avLst/>
          </a:prstGeom>
          <a:noFill/>
          <a:ln>
            <a:noFill/>
          </a:ln>
        </p:spPr>
      </p:pic>
      <p:pic>
        <p:nvPicPr>
          <p:cNvPr id="8" name="Afbeelding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32707" y="4472819"/>
            <a:ext cx="1693578" cy="632064"/>
          </a:xfrm>
          <a:prstGeom prst="rect">
            <a:avLst/>
          </a:prstGeom>
        </p:spPr>
      </p:pic>
      <p:pic>
        <p:nvPicPr>
          <p:cNvPr id="1028" name="Picture 4" descr="https://www.findinet.nl/wp-content/uploads/2016/01/ASR-logo-nieuw_resiz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56267" y="2781744"/>
            <a:ext cx="1218583" cy="1218583"/>
          </a:xfrm>
          <a:prstGeom prst="rect">
            <a:avLst/>
          </a:prstGeom>
          <a:noFill/>
          <a:extLst>
            <a:ext uri="{909E8E84-426E-40DD-AFC4-6F175D3DCCD1}">
              <a14:hiddenFill xmlns:a14="http://schemas.microsoft.com/office/drawing/2010/main">
                <a:solidFill>
                  <a:srgbClr val="FFFFFF"/>
                </a:solidFill>
              </a14:hiddenFill>
            </a:ext>
          </a:extLst>
        </p:spPr>
      </p:pic>
      <p:sp>
        <p:nvSpPr>
          <p:cNvPr id="31" name="Rechthoek 30"/>
          <p:cNvSpPr/>
          <p:nvPr/>
        </p:nvSpPr>
        <p:spPr>
          <a:xfrm>
            <a:off x="759521" y="5301208"/>
            <a:ext cx="7833008" cy="1528624"/>
          </a:xfrm>
          <a:prstGeom prst="rect">
            <a:avLst/>
          </a:prstGeom>
          <a:ln w="9525">
            <a:solidFill>
              <a:schemeClr val="tx1"/>
            </a:solidFill>
          </a:ln>
        </p:spPr>
        <p:txBody>
          <a:bodyPr wrap="square">
            <a:spAutoFit/>
          </a:bodyPr>
          <a:lstStyle/>
          <a:p>
            <a:pPr marL="285750" indent="-285750" algn="l">
              <a:lnSpc>
                <a:spcPts val="1600"/>
              </a:lnSpc>
              <a:buFont typeface="Arial" panose="020B0604020202020204" pitchFamily="34" charset="0"/>
              <a:buChar char="•"/>
            </a:pPr>
            <a:r>
              <a:rPr lang="nl-NL" sz="1400" dirty="0">
                <a:solidFill>
                  <a:srgbClr val="21076A"/>
                </a:solidFill>
              </a:rPr>
              <a:t>Sinds 1982</a:t>
            </a:r>
          </a:p>
          <a:p>
            <a:pPr marL="285750" indent="-285750" algn="l">
              <a:lnSpc>
                <a:spcPts val="1600"/>
              </a:lnSpc>
              <a:buFont typeface="Arial" panose="020B0604020202020204" pitchFamily="34" charset="0"/>
              <a:buChar char="•"/>
            </a:pPr>
            <a:r>
              <a:rPr lang="nl-NL" sz="1400" dirty="0" smtClean="0">
                <a:solidFill>
                  <a:srgbClr val="21076A"/>
                </a:solidFill>
              </a:rPr>
              <a:t>Volledig </a:t>
            </a:r>
            <a:r>
              <a:rPr lang="nl-NL" sz="1400" dirty="0">
                <a:solidFill>
                  <a:srgbClr val="21076A"/>
                </a:solidFill>
              </a:rPr>
              <a:t>onafhankelijk, twee private eigenaren</a:t>
            </a:r>
          </a:p>
          <a:p>
            <a:pPr marL="285750" indent="-285750" algn="l">
              <a:lnSpc>
                <a:spcPts val="1600"/>
              </a:lnSpc>
              <a:buFont typeface="Arial" panose="020B0604020202020204" pitchFamily="34" charset="0"/>
              <a:buChar char="•"/>
            </a:pPr>
            <a:r>
              <a:rPr lang="nl-NL" sz="1400" dirty="0" smtClean="0">
                <a:solidFill>
                  <a:srgbClr val="21076A"/>
                </a:solidFill>
              </a:rPr>
              <a:t>Nederlands </a:t>
            </a:r>
            <a:r>
              <a:rPr lang="nl-NL" sz="1400" dirty="0">
                <a:solidFill>
                  <a:srgbClr val="21076A"/>
                </a:solidFill>
              </a:rPr>
              <a:t>marktleider </a:t>
            </a:r>
            <a:r>
              <a:rPr lang="nl-NL" sz="1400" dirty="0" smtClean="0">
                <a:solidFill>
                  <a:srgbClr val="21076A"/>
                </a:solidFill>
              </a:rPr>
              <a:t>passantenonderzoeken (tellen en enquêteren)</a:t>
            </a:r>
            <a:endParaRPr lang="nl-NL" sz="1400" dirty="0">
              <a:solidFill>
                <a:srgbClr val="21076A"/>
              </a:solidFill>
            </a:endParaRPr>
          </a:p>
          <a:p>
            <a:pPr marL="285750" indent="-285750" algn="l">
              <a:lnSpc>
                <a:spcPts val="1600"/>
              </a:lnSpc>
              <a:buFont typeface="Arial" panose="020B0604020202020204" pitchFamily="34" charset="0"/>
              <a:buChar char="•"/>
            </a:pPr>
            <a:r>
              <a:rPr lang="nl-NL" sz="1400" dirty="0">
                <a:solidFill>
                  <a:srgbClr val="21076A"/>
                </a:solidFill>
              </a:rPr>
              <a:t>Koopstromen-, ondernemers- &amp; parkeeronderzoeken</a:t>
            </a:r>
          </a:p>
          <a:p>
            <a:pPr marL="285750" indent="-285750" algn="l">
              <a:lnSpc>
                <a:spcPts val="1600"/>
              </a:lnSpc>
              <a:buFont typeface="Arial" panose="020B0604020202020204" pitchFamily="34" charset="0"/>
              <a:buChar char="•"/>
            </a:pPr>
            <a:r>
              <a:rPr lang="nl-NL" sz="1400" dirty="0" smtClean="0">
                <a:solidFill>
                  <a:srgbClr val="21076A"/>
                </a:solidFill>
              </a:rPr>
              <a:t>500 </a:t>
            </a:r>
            <a:r>
              <a:rPr lang="nl-NL" sz="1400" dirty="0">
                <a:solidFill>
                  <a:srgbClr val="21076A"/>
                </a:solidFill>
              </a:rPr>
              <a:t>Nederlandse winkelcentra geteld en </a:t>
            </a:r>
            <a:r>
              <a:rPr lang="nl-NL" sz="1400" dirty="0" smtClean="0">
                <a:solidFill>
                  <a:srgbClr val="21076A"/>
                </a:solidFill>
              </a:rPr>
              <a:t>geënquêteerd</a:t>
            </a:r>
          </a:p>
          <a:p>
            <a:pPr marL="285750" indent="-285750" algn="l">
              <a:lnSpc>
                <a:spcPts val="1600"/>
              </a:lnSpc>
              <a:buFont typeface="Arial" panose="020B0604020202020204" pitchFamily="34" charset="0"/>
              <a:buChar char="•"/>
            </a:pPr>
            <a:r>
              <a:rPr lang="nl-NL" sz="1400" dirty="0" smtClean="0">
                <a:solidFill>
                  <a:srgbClr val="21076A"/>
                </a:solidFill>
              </a:rPr>
              <a:t>&gt; 200 opdrachtgevers</a:t>
            </a:r>
          </a:p>
          <a:p>
            <a:pPr marL="285750" indent="-285750" algn="l">
              <a:lnSpc>
                <a:spcPts val="1600"/>
              </a:lnSpc>
              <a:buFont typeface="Arial" panose="020B0604020202020204" pitchFamily="34" charset="0"/>
              <a:buChar char="•"/>
            </a:pPr>
            <a:r>
              <a:rPr lang="nl-NL" sz="1400" dirty="0" smtClean="0">
                <a:solidFill>
                  <a:srgbClr val="21076A"/>
                </a:solidFill>
              </a:rPr>
              <a:t>Boek #</a:t>
            </a:r>
            <a:r>
              <a:rPr lang="nl-NL" sz="1400" dirty="0" err="1" smtClean="0">
                <a:solidFill>
                  <a:srgbClr val="21076A"/>
                </a:solidFill>
              </a:rPr>
              <a:t>WatNouEindeVan</a:t>
            </a:r>
            <a:r>
              <a:rPr lang="nl-NL" sz="1400" dirty="0" smtClean="0">
                <a:solidFill>
                  <a:srgbClr val="21076A"/>
                </a:solidFill>
              </a:rPr>
              <a:t> Winkels</a:t>
            </a:r>
          </a:p>
        </p:txBody>
      </p:sp>
    </p:spTree>
    <p:extLst>
      <p:ext uri="{BB962C8B-B14F-4D97-AF65-F5344CB8AC3E}">
        <p14:creationId xmlns:p14="http://schemas.microsoft.com/office/powerpoint/2010/main" val="1987256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426329" y="1628800"/>
            <a:ext cx="8639999" cy="302433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nSpc>
                <a:spcPts val="2800"/>
              </a:lnSpc>
              <a:spcBef>
                <a:spcPct val="0"/>
              </a:spcBef>
              <a:buClrTx/>
              <a:buNone/>
            </a:pPr>
            <a:r>
              <a:rPr lang="nl-NL" sz="2000" dirty="0">
                <a:solidFill>
                  <a:srgbClr val="21076A"/>
                </a:solidFill>
                <a:latin typeface="Verdana" pitchFamily="34" charset="0"/>
              </a:rPr>
              <a:t>Maar </a:t>
            </a:r>
            <a:r>
              <a:rPr lang="nl-NL" sz="2000" dirty="0" smtClean="0">
                <a:solidFill>
                  <a:srgbClr val="21076A"/>
                </a:solidFill>
                <a:latin typeface="Verdana" pitchFamily="34" charset="0"/>
              </a:rPr>
              <a:t>wat ook belangrijk is voor het totaalplaatje over de ontwikkelingen in de </a:t>
            </a:r>
            <a:r>
              <a:rPr lang="nl-NL" sz="2000" dirty="0" err="1" smtClean="0">
                <a:solidFill>
                  <a:srgbClr val="21076A"/>
                </a:solidFill>
                <a:latin typeface="Verdana" pitchFamily="34" charset="0"/>
              </a:rPr>
              <a:t>retail</a:t>
            </a:r>
            <a:r>
              <a:rPr lang="nl-NL" sz="2000" dirty="0" smtClean="0">
                <a:solidFill>
                  <a:srgbClr val="21076A"/>
                </a:solidFill>
                <a:latin typeface="Verdana" pitchFamily="34" charset="0"/>
              </a:rPr>
              <a:t>: </a:t>
            </a:r>
          </a:p>
          <a:p>
            <a:pPr>
              <a:lnSpc>
                <a:spcPts val="2800"/>
              </a:lnSpc>
              <a:spcBef>
                <a:spcPct val="0"/>
              </a:spcBef>
              <a:buClrTx/>
            </a:pPr>
            <a:r>
              <a:rPr lang="nl-NL" sz="2000" dirty="0" smtClean="0">
                <a:solidFill>
                  <a:srgbClr val="21076A"/>
                </a:solidFill>
                <a:latin typeface="Verdana" pitchFamily="34" charset="0"/>
              </a:rPr>
              <a:t>oorzaken </a:t>
            </a:r>
            <a:r>
              <a:rPr lang="nl-NL" sz="2000" dirty="0" smtClean="0">
                <a:solidFill>
                  <a:srgbClr val="21076A"/>
                </a:solidFill>
                <a:latin typeface="Verdana" pitchFamily="34" charset="0"/>
              </a:rPr>
              <a:t>leegstand</a:t>
            </a:r>
            <a:r>
              <a:rPr lang="nl-NL" sz="2000" dirty="0">
                <a:solidFill>
                  <a:srgbClr val="21076A"/>
                </a:solidFill>
                <a:latin typeface="Verdana" pitchFamily="34" charset="0"/>
              </a:rPr>
              <a:t>;</a:t>
            </a:r>
            <a:endParaRPr lang="nl-NL" sz="2000" dirty="0" smtClean="0">
              <a:solidFill>
                <a:srgbClr val="21076A"/>
              </a:solidFill>
              <a:latin typeface="Verdana" pitchFamily="34" charset="0"/>
            </a:endParaRPr>
          </a:p>
          <a:p>
            <a:pPr>
              <a:lnSpc>
                <a:spcPts val="2800"/>
              </a:lnSpc>
              <a:spcBef>
                <a:spcPct val="0"/>
              </a:spcBef>
              <a:buClrTx/>
            </a:pPr>
            <a:r>
              <a:rPr lang="nl-NL" sz="2000" dirty="0" smtClean="0">
                <a:solidFill>
                  <a:srgbClr val="21076A"/>
                </a:solidFill>
                <a:latin typeface="Verdana" pitchFamily="34" charset="0"/>
              </a:rPr>
              <a:t>wel/geen internet </a:t>
            </a:r>
            <a:r>
              <a:rPr lang="nl-NL" sz="2000" dirty="0">
                <a:solidFill>
                  <a:srgbClr val="21076A"/>
                </a:solidFill>
                <a:latin typeface="Verdana" pitchFamily="34" charset="0"/>
              </a:rPr>
              <a:t>en </a:t>
            </a:r>
            <a:endParaRPr lang="nl-NL" sz="2000" dirty="0" smtClean="0">
              <a:solidFill>
                <a:srgbClr val="21076A"/>
              </a:solidFill>
              <a:latin typeface="Verdana" pitchFamily="34" charset="0"/>
            </a:endParaRPr>
          </a:p>
          <a:p>
            <a:pPr>
              <a:lnSpc>
                <a:spcPts val="2800"/>
              </a:lnSpc>
              <a:spcBef>
                <a:spcPct val="0"/>
              </a:spcBef>
              <a:buClrTx/>
            </a:pPr>
            <a:r>
              <a:rPr lang="nl-NL" sz="2000" dirty="0" smtClean="0">
                <a:solidFill>
                  <a:srgbClr val="21076A"/>
                </a:solidFill>
                <a:latin typeface="Verdana" pitchFamily="34" charset="0"/>
              </a:rPr>
              <a:t>Inzicht in winnaars/verliezers</a:t>
            </a:r>
          </a:p>
          <a:p>
            <a:pPr marL="0" indent="0">
              <a:lnSpc>
                <a:spcPts val="2800"/>
              </a:lnSpc>
              <a:spcBef>
                <a:spcPct val="0"/>
              </a:spcBef>
              <a:buClrTx/>
              <a:buNone/>
            </a:pPr>
            <a:endParaRPr lang="nl-NL" sz="2000" dirty="0">
              <a:solidFill>
                <a:srgbClr val="21076A"/>
              </a:solidFill>
              <a:latin typeface="Verdana" pitchFamily="34" charset="0"/>
            </a:endParaRPr>
          </a:p>
          <a:p>
            <a:pPr marL="0" indent="0">
              <a:lnSpc>
                <a:spcPts val="2800"/>
              </a:lnSpc>
              <a:spcBef>
                <a:spcPct val="0"/>
              </a:spcBef>
              <a:buClrTx/>
              <a:buNone/>
            </a:pPr>
            <a:r>
              <a:rPr lang="nl-NL" sz="2000" dirty="0" smtClean="0">
                <a:solidFill>
                  <a:srgbClr val="21076A"/>
                </a:solidFill>
                <a:latin typeface="Verdana" pitchFamily="34" charset="0"/>
              </a:rPr>
              <a:t>Er verdwijnen ‘netto’ geen winkels. Utrecht is zelfs een winnaar. Maar dan moet je de klant wél tegemoet komen.</a:t>
            </a: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3</a:t>
            </a:fld>
            <a:r>
              <a:rPr lang="nl-NL" sz="800" b="1" dirty="0" smtClean="0">
                <a:solidFill>
                  <a:srgbClr val="21076A"/>
                </a:solidFill>
                <a:latin typeface="+mj-lt"/>
              </a:rPr>
              <a:t>/50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lvl="0" algn="r"/>
            <a:r>
              <a:rPr lang="nl-NL" sz="2800" b="1" dirty="0" smtClean="0">
                <a:solidFill>
                  <a:srgbClr val="21076A"/>
                </a:solidFill>
                <a:latin typeface="Verdana" pitchFamily="34" charset="0"/>
              </a:rPr>
              <a:t>Bereikbaarheid, parkeren </a:t>
            </a:r>
            <a:r>
              <a:rPr lang="nl-NL" sz="2800" b="1" dirty="0" smtClean="0">
                <a:solidFill>
                  <a:srgbClr val="21076A"/>
                </a:solidFill>
                <a:latin typeface="Verdana" pitchFamily="34" charset="0"/>
              </a:rPr>
              <a:t>en auto’s</a:t>
            </a:r>
            <a:endParaRPr lang="nl-NL" sz="2800" b="1" dirty="0">
              <a:solidFill>
                <a:srgbClr val="21076A"/>
              </a:solidFill>
              <a:latin typeface="Verdana" pitchFamily="34" charset="0"/>
            </a:endParaRPr>
          </a:p>
          <a:p>
            <a:pPr lvl="0" algn="r"/>
            <a:r>
              <a:rPr lang="nl-NL" sz="2000" b="1" dirty="0">
                <a:solidFill>
                  <a:srgbClr val="21076A"/>
                </a:solidFill>
                <a:latin typeface="Verdana" pitchFamily="34" charset="0"/>
              </a:rPr>
              <a:t>v</a:t>
            </a:r>
            <a:r>
              <a:rPr lang="nl-NL" sz="2000" b="1" dirty="0" smtClean="0">
                <a:solidFill>
                  <a:srgbClr val="21076A"/>
                </a:solidFill>
                <a:latin typeface="Verdana" pitchFamily="34" charset="0"/>
              </a:rPr>
              <a:t>an </a:t>
            </a:r>
            <a:r>
              <a:rPr lang="nl-NL" sz="2000" b="1" dirty="0" smtClean="0">
                <a:solidFill>
                  <a:srgbClr val="21076A"/>
                </a:solidFill>
                <a:latin typeface="Verdana" pitchFamily="34" charset="0"/>
              </a:rPr>
              <a:t>essentieel belang </a:t>
            </a:r>
            <a:endParaRPr lang="nl-NL" sz="3000" b="1" dirty="0" smtClean="0">
              <a:solidFill>
                <a:srgbClr val="21076A"/>
              </a:solidFill>
              <a:latin typeface="Verdana" pitchFamily="34" charset="0"/>
            </a:endParaRPr>
          </a:p>
        </p:txBody>
      </p:sp>
    </p:spTree>
    <p:extLst>
      <p:ext uri="{BB962C8B-B14F-4D97-AF65-F5344CB8AC3E}">
        <p14:creationId xmlns:p14="http://schemas.microsoft.com/office/powerpoint/2010/main" val="32461856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35496"/>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txBox="1">
            <a:spLocks noChangeArrowheads="1"/>
          </p:cNvSpPr>
          <p:nvPr/>
        </p:nvSpPr>
        <p:spPr bwMode="auto">
          <a:xfrm>
            <a:off x="627518" y="1586709"/>
            <a:ext cx="7817526" cy="4722611"/>
          </a:xfrm>
          <a:prstGeom prst="rect">
            <a:avLst/>
          </a:prstGeom>
          <a:noFill/>
          <a:ln>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None/>
            </a:pPr>
            <a:endParaRPr lang="nl-NL" sz="1600" kern="0" dirty="0" smtClean="0">
              <a:solidFill>
                <a:srgbClr val="21076A"/>
              </a:solidFill>
            </a:endParaRPr>
          </a:p>
          <a:p>
            <a:pPr marL="0" indent="0">
              <a:lnSpc>
                <a:spcPts val="2100"/>
              </a:lnSpc>
              <a:buNone/>
            </a:pPr>
            <a:r>
              <a:rPr lang="nl-NL" sz="1600" kern="0" dirty="0" smtClean="0">
                <a:solidFill>
                  <a:srgbClr val="21076A"/>
                </a:solidFill>
              </a:rPr>
              <a:t>Hoofdoorzaken:</a:t>
            </a:r>
          </a:p>
          <a:p>
            <a:pPr>
              <a:lnSpc>
                <a:spcPts val="2100"/>
              </a:lnSpc>
            </a:pPr>
            <a:r>
              <a:rPr lang="nl-NL" sz="1600" kern="0" dirty="0" smtClean="0">
                <a:solidFill>
                  <a:srgbClr val="21076A"/>
                </a:solidFill>
              </a:rPr>
              <a:t>Krimp/vergrijzing</a:t>
            </a:r>
          </a:p>
          <a:p>
            <a:pPr>
              <a:lnSpc>
                <a:spcPts val="2100"/>
              </a:lnSpc>
            </a:pPr>
            <a:r>
              <a:rPr lang="nl-NL" sz="1600" kern="0" dirty="0" smtClean="0">
                <a:solidFill>
                  <a:srgbClr val="21076A"/>
                </a:solidFill>
              </a:rPr>
              <a:t>Economische crisis (voorbij!)</a:t>
            </a:r>
          </a:p>
          <a:p>
            <a:pPr marL="0" indent="0">
              <a:lnSpc>
                <a:spcPts val="2100"/>
              </a:lnSpc>
              <a:buNone/>
            </a:pPr>
            <a:endParaRPr lang="nl-NL" sz="1600" kern="0" dirty="0" smtClean="0">
              <a:solidFill>
                <a:srgbClr val="21076A"/>
              </a:solidFill>
            </a:endParaRPr>
          </a:p>
          <a:p>
            <a:pPr marL="0" indent="0">
              <a:lnSpc>
                <a:spcPts val="2100"/>
              </a:lnSpc>
              <a:buNone/>
            </a:pPr>
            <a:r>
              <a:rPr lang="nl-NL" sz="1600" kern="0" dirty="0" err="1" smtClean="0">
                <a:solidFill>
                  <a:srgbClr val="21076A"/>
                </a:solidFill>
              </a:rPr>
              <a:t>Suboorzaken</a:t>
            </a:r>
            <a:r>
              <a:rPr lang="nl-NL" sz="1600" kern="0" dirty="0" smtClean="0">
                <a:solidFill>
                  <a:srgbClr val="21076A"/>
                </a:solidFill>
              </a:rPr>
              <a:t>:</a:t>
            </a:r>
          </a:p>
          <a:p>
            <a:pPr>
              <a:lnSpc>
                <a:spcPts val="2100"/>
              </a:lnSpc>
            </a:pPr>
            <a:r>
              <a:rPr lang="nl-NL" sz="1600" kern="0" dirty="0" smtClean="0">
                <a:solidFill>
                  <a:srgbClr val="21076A"/>
                </a:solidFill>
              </a:rPr>
              <a:t>Online/</a:t>
            </a:r>
            <a:r>
              <a:rPr lang="nl-NL" sz="1600" kern="0" dirty="0" err="1" smtClean="0">
                <a:solidFill>
                  <a:srgbClr val="21076A"/>
                </a:solidFill>
              </a:rPr>
              <a:t>webwinkelen</a:t>
            </a:r>
            <a:r>
              <a:rPr lang="nl-NL" sz="1600" kern="0" dirty="0" smtClean="0">
                <a:solidFill>
                  <a:srgbClr val="21076A"/>
                </a:solidFill>
              </a:rPr>
              <a:t> (maar alleen voor enkele branches)</a:t>
            </a:r>
          </a:p>
          <a:p>
            <a:pPr>
              <a:lnSpc>
                <a:spcPts val="2100"/>
              </a:lnSpc>
            </a:pPr>
            <a:r>
              <a:rPr lang="nl-NL" sz="1600" kern="0" dirty="0" smtClean="0">
                <a:solidFill>
                  <a:srgbClr val="21076A"/>
                </a:solidFill>
              </a:rPr>
              <a:t>Op sommige plekken teveel ontwikkeld en sommige centra gaan niet mee met de tijd</a:t>
            </a:r>
          </a:p>
          <a:p>
            <a:pPr marL="0" indent="0">
              <a:lnSpc>
                <a:spcPts val="2100"/>
              </a:lnSpc>
              <a:buNone/>
            </a:pPr>
            <a:endParaRPr lang="nl-NL" sz="1600" kern="0" dirty="0" smtClean="0">
              <a:solidFill>
                <a:srgbClr val="21076A"/>
              </a:solidFill>
            </a:endParaRPr>
          </a:p>
          <a:p>
            <a:pPr marL="0" indent="0">
              <a:lnSpc>
                <a:spcPts val="2100"/>
              </a:lnSpc>
              <a:buNone/>
            </a:pPr>
            <a:r>
              <a:rPr lang="nl-NL" sz="1600" kern="0" dirty="0" smtClean="0">
                <a:solidFill>
                  <a:srgbClr val="21076A"/>
                </a:solidFill>
              </a:rPr>
              <a:t>En:</a:t>
            </a:r>
          </a:p>
          <a:p>
            <a:pPr>
              <a:lnSpc>
                <a:spcPts val="2100"/>
              </a:lnSpc>
            </a:pPr>
            <a:r>
              <a:rPr lang="nl-NL" sz="1600" kern="0" dirty="0" smtClean="0">
                <a:solidFill>
                  <a:srgbClr val="21076A"/>
                </a:solidFill>
              </a:rPr>
              <a:t>Leegstand is regionaal of lokaal probleem, niet nationaal</a:t>
            </a:r>
          </a:p>
          <a:p>
            <a:pPr>
              <a:lnSpc>
                <a:spcPts val="2100"/>
              </a:lnSpc>
            </a:pPr>
            <a:r>
              <a:rPr lang="en-US" sz="1600" kern="0" dirty="0" err="1" smtClean="0">
                <a:solidFill>
                  <a:srgbClr val="21076A"/>
                </a:solidFill>
              </a:rPr>
              <a:t>Leegstand</a:t>
            </a:r>
            <a:r>
              <a:rPr lang="en-US" sz="1600" kern="0" dirty="0" smtClean="0">
                <a:solidFill>
                  <a:srgbClr val="21076A"/>
                </a:solidFill>
              </a:rPr>
              <a:t> is </a:t>
            </a:r>
            <a:r>
              <a:rPr lang="en-US" sz="1600" kern="0" dirty="0" err="1" smtClean="0">
                <a:solidFill>
                  <a:srgbClr val="21076A"/>
                </a:solidFill>
              </a:rPr>
              <a:t>overdreven</a:t>
            </a:r>
            <a:r>
              <a:rPr lang="en-US" sz="1600" kern="0" dirty="0" smtClean="0">
                <a:solidFill>
                  <a:srgbClr val="21076A"/>
                </a:solidFill>
              </a:rPr>
              <a:t>, 92,6% </a:t>
            </a:r>
            <a:r>
              <a:rPr lang="en-US" sz="1600" kern="0" dirty="0" err="1" smtClean="0">
                <a:solidFill>
                  <a:srgbClr val="21076A"/>
                </a:solidFill>
              </a:rPr>
              <a:t>winkelpanden</a:t>
            </a:r>
            <a:r>
              <a:rPr lang="en-US" sz="1600" kern="0" dirty="0" smtClean="0">
                <a:solidFill>
                  <a:srgbClr val="21076A"/>
                </a:solidFill>
              </a:rPr>
              <a:t> in </a:t>
            </a:r>
            <a:r>
              <a:rPr lang="en-US" sz="1600" kern="0" dirty="0" err="1" smtClean="0">
                <a:solidFill>
                  <a:srgbClr val="21076A"/>
                </a:solidFill>
              </a:rPr>
              <a:t>gebruik</a:t>
            </a:r>
            <a:endParaRPr lang="en-US" sz="1600" kern="0" dirty="0" smtClean="0">
              <a:solidFill>
                <a:srgbClr val="21076A"/>
              </a:solidFill>
            </a:endParaRPr>
          </a:p>
          <a:p>
            <a:pPr>
              <a:lnSpc>
                <a:spcPts val="2100"/>
              </a:lnSpc>
            </a:pPr>
            <a:r>
              <a:rPr lang="en-US" sz="1600" kern="0" dirty="0" err="1" smtClean="0">
                <a:solidFill>
                  <a:srgbClr val="21076A"/>
                </a:solidFill>
              </a:rPr>
              <a:t>Er</a:t>
            </a:r>
            <a:r>
              <a:rPr lang="en-US" sz="1600" kern="0" dirty="0" smtClean="0">
                <a:solidFill>
                  <a:srgbClr val="21076A"/>
                </a:solidFill>
              </a:rPr>
              <a:t> </a:t>
            </a:r>
            <a:r>
              <a:rPr lang="en-US" sz="1600" kern="0" dirty="0" err="1" smtClean="0">
                <a:solidFill>
                  <a:srgbClr val="21076A"/>
                </a:solidFill>
              </a:rPr>
              <a:t>verdwijnt</a:t>
            </a:r>
            <a:r>
              <a:rPr lang="en-US" sz="1600" kern="0" dirty="0" smtClean="0">
                <a:solidFill>
                  <a:srgbClr val="21076A"/>
                </a:solidFill>
              </a:rPr>
              <a:t> </a:t>
            </a:r>
            <a:r>
              <a:rPr lang="en-US" sz="1600" kern="0" dirty="0" err="1" smtClean="0">
                <a:solidFill>
                  <a:srgbClr val="21076A"/>
                </a:solidFill>
              </a:rPr>
              <a:t>geen</a:t>
            </a:r>
            <a:r>
              <a:rPr lang="en-US" sz="1600" kern="0" dirty="0" smtClean="0">
                <a:solidFill>
                  <a:srgbClr val="21076A"/>
                </a:solidFill>
              </a:rPr>
              <a:t> 30% tot 50% </a:t>
            </a:r>
            <a:r>
              <a:rPr lang="en-US" sz="1600" kern="0" dirty="0" err="1" smtClean="0">
                <a:solidFill>
                  <a:srgbClr val="21076A"/>
                </a:solidFill>
              </a:rPr>
              <a:t>aan</a:t>
            </a:r>
            <a:r>
              <a:rPr lang="en-US" sz="1600" kern="0" dirty="0" smtClean="0">
                <a:solidFill>
                  <a:srgbClr val="21076A"/>
                </a:solidFill>
              </a:rPr>
              <a:t> </a:t>
            </a:r>
            <a:r>
              <a:rPr lang="en-US" sz="1600" kern="0" dirty="0" err="1" smtClean="0">
                <a:solidFill>
                  <a:srgbClr val="21076A"/>
                </a:solidFill>
              </a:rPr>
              <a:t>winkels</a:t>
            </a:r>
            <a:r>
              <a:rPr lang="en-US" sz="1600" kern="0" dirty="0" smtClean="0">
                <a:solidFill>
                  <a:srgbClr val="21076A"/>
                </a:solidFill>
              </a:rPr>
              <a:t>. </a:t>
            </a:r>
            <a:r>
              <a:rPr lang="en-US" sz="1600" kern="0" dirty="0" err="1" smtClean="0">
                <a:solidFill>
                  <a:srgbClr val="21076A"/>
                </a:solidFill>
              </a:rPr>
              <a:t>Wat</a:t>
            </a:r>
            <a:r>
              <a:rPr lang="en-US" sz="1600" kern="0" dirty="0" smtClean="0">
                <a:solidFill>
                  <a:srgbClr val="21076A"/>
                </a:solidFill>
              </a:rPr>
              <a:t> </a:t>
            </a:r>
            <a:r>
              <a:rPr lang="en-US" sz="1600" kern="0" dirty="0" err="1" smtClean="0">
                <a:solidFill>
                  <a:srgbClr val="21076A"/>
                </a:solidFill>
              </a:rPr>
              <a:t>er</a:t>
            </a:r>
            <a:r>
              <a:rPr lang="en-US" sz="1600" kern="0" dirty="0" smtClean="0">
                <a:solidFill>
                  <a:srgbClr val="21076A"/>
                </a:solidFill>
              </a:rPr>
              <a:t> </a:t>
            </a:r>
            <a:r>
              <a:rPr lang="en-US" sz="1600" kern="0" dirty="0" err="1" smtClean="0">
                <a:solidFill>
                  <a:srgbClr val="21076A"/>
                </a:solidFill>
              </a:rPr>
              <a:t>afgaat</a:t>
            </a:r>
            <a:r>
              <a:rPr lang="en-US" sz="1600" kern="0" dirty="0" smtClean="0">
                <a:solidFill>
                  <a:srgbClr val="21076A"/>
                </a:solidFill>
              </a:rPr>
              <a:t> in </a:t>
            </a:r>
            <a:r>
              <a:rPr lang="en-US" sz="1600" kern="0" dirty="0" err="1" smtClean="0">
                <a:solidFill>
                  <a:srgbClr val="21076A"/>
                </a:solidFill>
              </a:rPr>
              <a:t>slecht</a:t>
            </a:r>
            <a:r>
              <a:rPr lang="en-US" sz="1600" kern="0" dirty="0" smtClean="0">
                <a:solidFill>
                  <a:srgbClr val="21076A"/>
                </a:solidFill>
              </a:rPr>
              <a:t> </a:t>
            </a:r>
            <a:r>
              <a:rPr lang="en-US" sz="1600" kern="0" dirty="0" err="1" smtClean="0">
                <a:solidFill>
                  <a:srgbClr val="21076A"/>
                </a:solidFill>
              </a:rPr>
              <a:t>gebied</a:t>
            </a:r>
            <a:r>
              <a:rPr lang="en-US" sz="1600" kern="0" dirty="0" smtClean="0">
                <a:solidFill>
                  <a:srgbClr val="21076A"/>
                </a:solidFill>
              </a:rPr>
              <a:t>, </a:t>
            </a:r>
            <a:r>
              <a:rPr lang="en-US" sz="1600" kern="0" dirty="0" err="1" smtClean="0">
                <a:solidFill>
                  <a:srgbClr val="21076A"/>
                </a:solidFill>
              </a:rPr>
              <a:t>komt</a:t>
            </a:r>
            <a:r>
              <a:rPr lang="en-US" sz="1600" kern="0" dirty="0" smtClean="0">
                <a:solidFill>
                  <a:srgbClr val="21076A"/>
                </a:solidFill>
              </a:rPr>
              <a:t> </a:t>
            </a:r>
            <a:r>
              <a:rPr lang="en-US" sz="1600" kern="0" dirty="0" err="1" smtClean="0">
                <a:solidFill>
                  <a:srgbClr val="21076A"/>
                </a:solidFill>
              </a:rPr>
              <a:t>er</a:t>
            </a:r>
            <a:r>
              <a:rPr lang="en-US" sz="1600" kern="0" dirty="0" smtClean="0">
                <a:solidFill>
                  <a:srgbClr val="21076A"/>
                </a:solidFill>
              </a:rPr>
              <a:t> </a:t>
            </a:r>
            <a:r>
              <a:rPr lang="en-US" sz="1600" kern="0" dirty="0" err="1" smtClean="0">
                <a:solidFill>
                  <a:srgbClr val="21076A"/>
                </a:solidFill>
              </a:rPr>
              <a:t>bij</a:t>
            </a:r>
            <a:r>
              <a:rPr lang="en-US" sz="1600" kern="0" dirty="0" smtClean="0">
                <a:solidFill>
                  <a:srgbClr val="21076A"/>
                </a:solidFill>
              </a:rPr>
              <a:t> (</a:t>
            </a:r>
            <a:r>
              <a:rPr lang="en-US" sz="1600" kern="0" dirty="0" err="1" smtClean="0">
                <a:solidFill>
                  <a:srgbClr val="21076A"/>
                </a:solidFill>
              </a:rPr>
              <a:t>grote</a:t>
            </a:r>
            <a:r>
              <a:rPr lang="en-US" sz="1600" kern="0" dirty="0" smtClean="0">
                <a:solidFill>
                  <a:srgbClr val="21076A"/>
                </a:solidFill>
              </a:rPr>
              <a:t> units) op </a:t>
            </a:r>
            <a:r>
              <a:rPr lang="en-US" sz="1600" kern="0" dirty="0" err="1" smtClean="0">
                <a:solidFill>
                  <a:srgbClr val="21076A"/>
                </a:solidFill>
              </a:rPr>
              <a:t>goede</a:t>
            </a:r>
            <a:r>
              <a:rPr lang="en-US" sz="1600" kern="0" dirty="0" smtClean="0">
                <a:solidFill>
                  <a:srgbClr val="21076A"/>
                </a:solidFill>
              </a:rPr>
              <a:t> </a:t>
            </a:r>
            <a:r>
              <a:rPr lang="en-US" sz="1600" kern="0" dirty="0" err="1" smtClean="0">
                <a:solidFill>
                  <a:srgbClr val="21076A"/>
                </a:solidFill>
              </a:rPr>
              <a:t>plekken</a:t>
            </a:r>
            <a:r>
              <a:rPr lang="en-US" sz="1600" kern="0" dirty="0">
                <a:solidFill>
                  <a:srgbClr val="21076A"/>
                </a:solidFill>
              </a:rPr>
              <a:t>.</a:t>
            </a:r>
            <a:endParaRPr lang="en-US" sz="1600" kern="0" dirty="0" smtClean="0">
              <a:solidFill>
                <a:srgbClr val="21076A"/>
              </a:solidFill>
            </a:endParaRPr>
          </a:p>
        </p:txBody>
      </p:sp>
      <p:sp>
        <p:nvSpPr>
          <p:cNvPr id="5" name="Tekstvak 4"/>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4</a:t>
            </a:fld>
            <a:r>
              <a:rPr lang="nl-NL" sz="800" b="1" dirty="0" smtClean="0">
                <a:solidFill>
                  <a:srgbClr val="21076A"/>
                </a:solidFill>
                <a:latin typeface="+mj-lt"/>
              </a:rPr>
              <a:t>/20</a:t>
            </a:r>
            <a:endParaRPr lang="nl-NL" sz="800" b="1" dirty="0">
              <a:solidFill>
                <a:srgbClr val="21076A"/>
              </a:solidFill>
              <a:latin typeface="+mj-lt"/>
            </a:endParaRPr>
          </a:p>
        </p:txBody>
      </p:sp>
      <p:sp>
        <p:nvSpPr>
          <p:cNvPr id="8"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t"/>
          <a:lstStyle/>
          <a:p>
            <a:pPr algn="r"/>
            <a:r>
              <a:rPr lang="nl-NL" sz="3000" b="1" dirty="0" smtClean="0">
                <a:solidFill>
                  <a:srgbClr val="21076A"/>
                </a:solidFill>
                <a:latin typeface="Verdana" pitchFamily="34" charset="0"/>
              </a:rPr>
              <a:t>Leegstand alle oorzaken</a:t>
            </a:r>
            <a:endParaRPr lang="nl-NL" sz="3000" b="1" dirty="0">
              <a:solidFill>
                <a:srgbClr val="21076A"/>
              </a:solidFill>
              <a:latin typeface="Verdana" pitchFamily="34" charset="0"/>
            </a:endParaRPr>
          </a:p>
        </p:txBody>
      </p:sp>
    </p:spTree>
    <p:extLst>
      <p:ext uri="{BB962C8B-B14F-4D97-AF65-F5344CB8AC3E}">
        <p14:creationId xmlns:p14="http://schemas.microsoft.com/office/powerpoint/2010/main" val="1525070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35496"/>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txBox="1">
            <a:spLocks noChangeArrowheads="1"/>
          </p:cNvSpPr>
          <p:nvPr/>
        </p:nvSpPr>
        <p:spPr bwMode="auto">
          <a:xfrm>
            <a:off x="230901" y="1628800"/>
            <a:ext cx="8640000" cy="4176464"/>
          </a:xfrm>
          <a:prstGeom prst="rect">
            <a:avLst/>
          </a:prstGeom>
          <a:noFill/>
          <a:ln>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None/>
            </a:pPr>
            <a:endParaRPr lang="en-US" sz="1600" kern="0" dirty="0">
              <a:solidFill>
                <a:srgbClr val="21076A"/>
              </a:solidFill>
            </a:endParaRPr>
          </a:p>
          <a:p>
            <a:pPr>
              <a:lnSpc>
                <a:spcPts val="2100"/>
              </a:lnSpc>
            </a:pPr>
            <a:r>
              <a:rPr lang="nl-NL" sz="1600" kern="0" dirty="0" smtClean="0">
                <a:solidFill>
                  <a:srgbClr val="21076A"/>
                </a:solidFill>
              </a:rPr>
              <a:t>Pure </a:t>
            </a:r>
            <a:r>
              <a:rPr lang="nl-NL" sz="1600" kern="0" dirty="0" err="1" smtClean="0">
                <a:solidFill>
                  <a:srgbClr val="21076A"/>
                </a:solidFill>
              </a:rPr>
              <a:t>webplayers</a:t>
            </a:r>
            <a:r>
              <a:rPr lang="nl-NL" sz="1600" kern="0" dirty="0" smtClean="0">
                <a:solidFill>
                  <a:srgbClr val="21076A"/>
                </a:solidFill>
              </a:rPr>
              <a:t> redden het niet en gaan dus ook fysiek</a:t>
            </a:r>
          </a:p>
          <a:p>
            <a:pPr>
              <a:lnSpc>
                <a:spcPts val="2100"/>
              </a:lnSpc>
            </a:pPr>
            <a:r>
              <a:rPr lang="nl-NL" sz="1600" kern="0" dirty="0" smtClean="0">
                <a:solidFill>
                  <a:srgbClr val="21076A"/>
                </a:solidFill>
              </a:rPr>
              <a:t>Internet een hulpmiddel, meer kans dan bedreiging</a:t>
            </a:r>
          </a:p>
          <a:p>
            <a:pPr>
              <a:lnSpc>
                <a:spcPts val="2100"/>
              </a:lnSpc>
            </a:pPr>
            <a:r>
              <a:rPr lang="nl-NL" sz="1600" kern="0" dirty="0" err="1" smtClean="0">
                <a:solidFill>
                  <a:srgbClr val="21076A"/>
                </a:solidFill>
              </a:rPr>
              <a:t>Omnichannel</a:t>
            </a:r>
            <a:r>
              <a:rPr lang="nl-NL" sz="1600" kern="0" dirty="0" smtClean="0">
                <a:solidFill>
                  <a:srgbClr val="21076A"/>
                </a:solidFill>
              </a:rPr>
              <a:t>? Natuurlijk! Maar: alleen ketens in het ‘middensegment’, voor 50% van de winkels –discount, luxe, zelfstandig- NIET nodig</a:t>
            </a:r>
            <a:endParaRPr lang="nl-NL" sz="1600" kern="0" dirty="0">
              <a:solidFill>
                <a:srgbClr val="21076A"/>
              </a:solidFill>
            </a:endParaRPr>
          </a:p>
          <a:p>
            <a:pPr>
              <a:lnSpc>
                <a:spcPts val="2100"/>
              </a:lnSpc>
            </a:pPr>
            <a:r>
              <a:rPr lang="nl-NL" sz="1600" kern="0" dirty="0">
                <a:solidFill>
                  <a:srgbClr val="21076A"/>
                </a:solidFill>
              </a:rPr>
              <a:t>Meer </a:t>
            </a:r>
            <a:r>
              <a:rPr lang="nl-NL" sz="1600" kern="0" dirty="0" err="1">
                <a:solidFill>
                  <a:srgbClr val="21076A"/>
                </a:solidFill>
              </a:rPr>
              <a:t>webrooming</a:t>
            </a:r>
            <a:r>
              <a:rPr lang="nl-NL" sz="1600" kern="0" dirty="0">
                <a:solidFill>
                  <a:srgbClr val="21076A"/>
                </a:solidFill>
              </a:rPr>
              <a:t> dan </a:t>
            </a:r>
            <a:r>
              <a:rPr lang="nl-NL" sz="1600" kern="0" dirty="0" err="1">
                <a:solidFill>
                  <a:srgbClr val="21076A"/>
                </a:solidFill>
              </a:rPr>
              <a:t>showrooming</a:t>
            </a:r>
            <a:endParaRPr lang="nl-NL" sz="1600" kern="0" dirty="0">
              <a:solidFill>
                <a:srgbClr val="21076A"/>
              </a:solidFill>
            </a:endParaRPr>
          </a:p>
          <a:p>
            <a:pPr>
              <a:lnSpc>
                <a:spcPts val="2100"/>
              </a:lnSpc>
            </a:pPr>
            <a:r>
              <a:rPr lang="nl-NL" sz="1600" kern="0" dirty="0" smtClean="0">
                <a:solidFill>
                  <a:srgbClr val="21076A"/>
                </a:solidFill>
              </a:rPr>
              <a:t>Food bezorging / </a:t>
            </a:r>
            <a:r>
              <a:rPr lang="nl-NL" sz="1600" kern="0" dirty="0" err="1" smtClean="0">
                <a:solidFill>
                  <a:srgbClr val="21076A"/>
                </a:solidFill>
              </a:rPr>
              <a:t>pick</a:t>
            </a:r>
            <a:r>
              <a:rPr lang="nl-NL" sz="1600" kern="0" dirty="0" smtClean="0">
                <a:solidFill>
                  <a:srgbClr val="21076A"/>
                </a:solidFill>
              </a:rPr>
              <a:t> up points een sof</a:t>
            </a:r>
          </a:p>
          <a:p>
            <a:pPr>
              <a:lnSpc>
                <a:spcPts val="2100"/>
              </a:lnSpc>
            </a:pPr>
            <a:r>
              <a:rPr lang="nl-NL" sz="1600" kern="0" dirty="0" smtClean="0">
                <a:solidFill>
                  <a:srgbClr val="21076A"/>
                </a:solidFill>
              </a:rPr>
              <a:t>Vrouwen (85% van de winkelomzet) blijven fysiek </a:t>
            </a:r>
            <a:r>
              <a:rPr lang="nl-NL" sz="1600" kern="0" dirty="0" smtClean="0">
                <a:solidFill>
                  <a:srgbClr val="21076A"/>
                </a:solidFill>
              </a:rPr>
              <a:t>winkelen (en mensen dus ook)</a:t>
            </a:r>
            <a:endParaRPr lang="nl-NL" sz="1600" kern="0" dirty="0" smtClean="0">
              <a:solidFill>
                <a:srgbClr val="21076A"/>
              </a:solidFill>
            </a:endParaRPr>
          </a:p>
          <a:p>
            <a:pPr>
              <a:lnSpc>
                <a:spcPts val="2100"/>
              </a:lnSpc>
            </a:pPr>
            <a:r>
              <a:rPr lang="nl-NL" sz="1600" kern="0" dirty="0" smtClean="0">
                <a:solidFill>
                  <a:srgbClr val="21076A"/>
                </a:solidFill>
              </a:rPr>
              <a:t>Ook de vrouwelijke jeugd</a:t>
            </a:r>
            <a:endParaRPr lang="nl-NL" sz="1600" kern="0" dirty="0">
              <a:solidFill>
                <a:srgbClr val="21076A"/>
              </a:solidFill>
            </a:endParaRPr>
          </a:p>
          <a:p>
            <a:pPr>
              <a:lnSpc>
                <a:spcPts val="2100"/>
              </a:lnSpc>
            </a:pPr>
            <a:r>
              <a:rPr lang="nl-NL" sz="1600" kern="0" dirty="0" smtClean="0">
                <a:solidFill>
                  <a:srgbClr val="21076A"/>
                </a:solidFill>
              </a:rPr>
              <a:t>Op goede plekken: veel ruimte voor uitbreiding m2 fysieke winkel –grote units- voor hippe buitenlandse ketens als </a:t>
            </a:r>
            <a:r>
              <a:rPr lang="nl-NL" sz="1600" kern="0" dirty="0" err="1" smtClean="0">
                <a:solidFill>
                  <a:srgbClr val="21076A"/>
                </a:solidFill>
              </a:rPr>
              <a:t>Forever</a:t>
            </a:r>
            <a:r>
              <a:rPr lang="nl-NL" sz="1600" kern="0" dirty="0" smtClean="0">
                <a:solidFill>
                  <a:srgbClr val="21076A"/>
                </a:solidFill>
              </a:rPr>
              <a:t> 21, Urban </a:t>
            </a:r>
            <a:r>
              <a:rPr lang="nl-NL" sz="1600" kern="0" dirty="0" err="1" smtClean="0">
                <a:solidFill>
                  <a:srgbClr val="21076A"/>
                </a:solidFill>
              </a:rPr>
              <a:t>Outfitters</a:t>
            </a:r>
            <a:r>
              <a:rPr lang="nl-NL" sz="1600" kern="0" dirty="0" smtClean="0">
                <a:solidFill>
                  <a:srgbClr val="21076A"/>
                </a:solidFill>
              </a:rPr>
              <a:t>, et cetera</a:t>
            </a:r>
          </a:p>
          <a:p>
            <a:pPr>
              <a:lnSpc>
                <a:spcPts val="2100"/>
              </a:lnSpc>
            </a:pPr>
            <a:r>
              <a:rPr lang="nl-NL" sz="1600" kern="0" dirty="0" smtClean="0">
                <a:solidFill>
                  <a:srgbClr val="21076A"/>
                </a:solidFill>
              </a:rPr>
              <a:t>Op slechte plekken: wel degelijk saneren</a:t>
            </a:r>
            <a:endParaRPr lang="nl-NL" sz="1600" kern="0" dirty="0">
              <a:solidFill>
                <a:srgbClr val="21076A"/>
              </a:solidFill>
            </a:endParaRPr>
          </a:p>
        </p:txBody>
      </p:sp>
      <p:sp>
        <p:nvSpPr>
          <p:cNvPr id="5" name="Tekstvak 4"/>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5</a:t>
            </a:fld>
            <a:r>
              <a:rPr lang="nl-NL" sz="800" b="1" dirty="0" smtClean="0">
                <a:solidFill>
                  <a:srgbClr val="21076A"/>
                </a:solidFill>
                <a:latin typeface="+mj-lt"/>
              </a:rPr>
              <a:t>/20</a:t>
            </a:r>
            <a:endParaRPr lang="nl-NL" sz="800" b="1" dirty="0">
              <a:solidFill>
                <a:srgbClr val="21076A"/>
              </a:solidFill>
              <a:latin typeface="+mj-lt"/>
            </a:endParaRPr>
          </a:p>
        </p:txBody>
      </p:sp>
      <p:sp>
        <p:nvSpPr>
          <p:cNvPr id="8" name="Rectangle 2"/>
          <p:cNvSpPr>
            <a:spLocks noChangeArrowheads="1"/>
          </p:cNvSpPr>
          <p:nvPr/>
        </p:nvSpPr>
        <p:spPr bwMode="auto">
          <a:xfrm>
            <a:off x="216281" y="152696"/>
            <a:ext cx="8640000" cy="540000"/>
          </a:xfrm>
          <a:prstGeom prst="rect">
            <a:avLst/>
          </a:prstGeom>
          <a:noFill/>
          <a:ln w="9525">
            <a:noFill/>
            <a:miter lim="800000"/>
            <a:headEnd/>
            <a:tailEnd/>
          </a:ln>
          <a:effectLst/>
        </p:spPr>
        <p:txBody>
          <a:bodyPr anchor="t"/>
          <a:lstStyle/>
          <a:p>
            <a:pPr algn="r"/>
            <a:r>
              <a:rPr lang="nl-NL" sz="3000" b="1" dirty="0" err="1" smtClean="0">
                <a:solidFill>
                  <a:srgbClr val="21076A"/>
                </a:solidFill>
                <a:latin typeface="Verdana" pitchFamily="34" charset="0"/>
              </a:rPr>
              <a:t>Key</a:t>
            </a:r>
            <a:r>
              <a:rPr lang="nl-NL" sz="3000" b="1" dirty="0" smtClean="0">
                <a:solidFill>
                  <a:srgbClr val="21076A"/>
                </a:solidFill>
                <a:latin typeface="Verdana" pitchFamily="34" charset="0"/>
              </a:rPr>
              <a:t> </a:t>
            </a:r>
            <a:r>
              <a:rPr lang="nl-NL" sz="3000" b="1" dirty="0" err="1" smtClean="0">
                <a:solidFill>
                  <a:srgbClr val="21076A"/>
                </a:solidFill>
                <a:latin typeface="Verdana" pitchFamily="34" charset="0"/>
              </a:rPr>
              <a:t>findings</a:t>
            </a:r>
            <a:r>
              <a:rPr lang="nl-NL" sz="3000" b="1" dirty="0" smtClean="0">
                <a:solidFill>
                  <a:srgbClr val="21076A"/>
                </a:solidFill>
                <a:latin typeface="Verdana" pitchFamily="34" charset="0"/>
              </a:rPr>
              <a:t> </a:t>
            </a:r>
          </a:p>
          <a:p>
            <a:pPr algn="r"/>
            <a:r>
              <a:rPr lang="nl-NL" sz="3000" b="1" dirty="0" smtClean="0">
                <a:solidFill>
                  <a:srgbClr val="21076A"/>
                </a:solidFill>
                <a:latin typeface="Verdana" pitchFamily="34" charset="0"/>
              </a:rPr>
              <a:t>online versus offline</a:t>
            </a:r>
            <a:endParaRPr lang="nl-NL" sz="3000" b="1" dirty="0">
              <a:solidFill>
                <a:srgbClr val="21076A"/>
              </a:solidFill>
              <a:latin typeface="Verdana" pitchFamily="34" charset="0"/>
            </a:endParaRPr>
          </a:p>
        </p:txBody>
      </p:sp>
    </p:spTree>
    <p:extLst>
      <p:ext uri="{BB962C8B-B14F-4D97-AF65-F5344CB8AC3E}">
        <p14:creationId xmlns:p14="http://schemas.microsoft.com/office/powerpoint/2010/main" val="35845858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403376" y="1196752"/>
            <a:ext cx="3160512" cy="349238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nl-NL" sz="2000" kern="0" dirty="0" smtClean="0">
              <a:solidFill>
                <a:srgbClr val="002060"/>
              </a:solidFill>
              <a:latin typeface="+mj-lt"/>
            </a:endParaRPr>
          </a:p>
          <a:p>
            <a:r>
              <a:rPr lang="nl-NL" sz="2000" kern="0" dirty="0" smtClean="0">
                <a:solidFill>
                  <a:srgbClr val="002060"/>
                </a:solidFill>
                <a:latin typeface="+mj-lt"/>
              </a:rPr>
              <a:t>Grote binnensteden</a:t>
            </a:r>
          </a:p>
          <a:p>
            <a:r>
              <a:rPr lang="nl-NL" sz="2000" kern="0" dirty="0" smtClean="0">
                <a:solidFill>
                  <a:srgbClr val="002060"/>
                </a:solidFill>
                <a:latin typeface="+mj-lt"/>
              </a:rPr>
              <a:t>Enkele middelgrote binnensteden</a:t>
            </a:r>
          </a:p>
          <a:p>
            <a:r>
              <a:rPr lang="nl-NL" sz="2000" kern="0" dirty="0" smtClean="0">
                <a:solidFill>
                  <a:srgbClr val="002060"/>
                </a:solidFill>
                <a:latin typeface="+mj-lt"/>
              </a:rPr>
              <a:t>Sommige grote regionale winkelgebieden (met dominante eigenaar)</a:t>
            </a:r>
          </a:p>
          <a:p>
            <a:r>
              <a:rPr lang="nl-NL" sz="2000" kern="0" dirty="0" smtClean="0">
                <a:solidFill>
                  <a:srgbClr val="002060"/>
                </a:solidFill>
                <a:latin typeface="+mj-lt"/>
              </a:rPr>
              <a:t>Sterke wijkcentra</a:t>
            </a:r>
          </a:p>
          <a:p>
            <a:endParaRPr lang="nl-NL" sz="2000" kern="0" dirty="0">
              <a:solidFill>
                <a:srgbClr val="002060"/>
              </a:solidFill>
              <a:latin typeface="+mj-lt"/>
            </a:endParaRPr>
          </a:p>
          <a:p>
            <a:endParaRPr lang="nl-NL" sz="2000" kern="0" dirty="0" smtClean="0">
              <a:solidFill>
                <a:srgbClr val="002060"/>
              </a:solidFill>
              <a:latin typeface="+mj-lt"/>
            </a:endParaRP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6</a:t>
            </a:fld>
            <a:r>
              <a:rPr lang="nl-NL" sz="800" b="1" dirty="0" smtClean="0">
                <a:solidFill>
                  <a:srgbClr val="21076A"/>
                </a:solidFill>
                <a:latin typeface="+mj-lt"/>
              </a:rPr>
              <a:t>/20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encrypted-tbn1.gstatic.com/images?q=tbn:ANd9GcTTaFtwuWqQa0tgkFzf11peOay_8OoWlkJ-PHpbo3B5RF1OgLy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989" y="2996952"/>
            <a:ext cx="2262361" cy="17281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S-nJENCBis_B3yEvZSTCnM6vHLqXF0E3WRXhiQmN2vvduCyN4gb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869360"/>
            <a:ext cx="2703862"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AutoShape 6" descr="Afbeeldingsresultaat voor groenhof amstelve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9" name="Picture 9" descr="C:\Users\hans.STRABO.000\Pictures\naamloo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1035" y="4869160"/>
            <a:ext cx="2403093"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2" name="Picture 12" descr="C:\Users\hans.STRABO.000\Pictures\naamloo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6104" y="4869160"/>
            <a:ext cx="2704918"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3" name="Picture 13" descr="G:\digitale camera\Winkelcentra binnenland\Maastricht\kwg mei 2013 incl. Easycountcamera's\15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91" y="2996952"/>
            <a:ext cx="2380831" cy="17281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5" name="Picture 15" descr="http://www.omroepwest.nl/sites/default/files/imagecache/cp_main/files/images/2011/apr/Grote-Marktstraat-in-201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1989" y="1196952"/>
            <a:ext cx="4779033" cy="1655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algn="r"/>
            <a:r>
              <a:rPr lang="nl-NL" sz="3000" b="1" dirty="0">
                <a:solidFill>
                  <a:srgbClr val="21076A"/>
                </a:solidFill>
                <a:latin typeface="Verdana" pitchFamily="34" charset="0"/>
              </a:rPr>
              <a:t>Winnaars </a:t>
            </a:r>
          </a:p>
          <a:p>
            <a:pPr algn="r"/>
            <a:r>
              <a:rPr lang="nl-NL" sz="3000" b="1" dirty="0">
                <a:solidFill>
                  <a:srgbClr val="21076A"/>
                </a:solidFill>
                <a:latin typeface="Verdana" pitchFamily="34" charset="0"/>
              </a:rPr>
              <a:t>winkelcentra en -gebieden</a:t>
            </a:r>
          </a:p>
        </p:txBody>
      </p:sp>
    </p:spTree>
    <p:extLst>
      <p:ext uri="{BB962C8B-B14F-4D97-AF65-F5344CB8AC3E}">
        <p14:creationId xmlns:p14="http://schemas.microsoft.com/office/powerpoint/2010/main" val="34191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7</a:t>
            </a:fld>
            <a:r>
              <a:rPr lang="nl-NL" sz="800" b="1" dirty="0" smtClean="0">
                <a:solidFill>
                  <a:srgbClr val="21076A"/>
                </a:solidFill>
                <a:latin typeface="+mj-lt"/>
              </a:rPr>
              <a:t>/20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Afbeeldingsresultaat voor groenhof amstelve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67" t="33642" r="41489" b="9500"/>
          <a:stretch/>
        </p:blipFill>
        <p:spPr bwMode="auto">
          <a:xfrm>
            <a:off x="6120480" y="1409440"/>
            <a:ext cx="2736000" cy="237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000" b="6356"/>
          <a:stretch/>
        </p:blipFill>
        <p:spPr bwMode="auto">
          <a:xfrm>
            <a:off x="3203848" y="1409440"/>
            <a:ext cx="2736000" cy="237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descr="C:\Users\hans.STRABO.000\Pictures\naamloos.png"/>
          <p:cNvPicPr>
            <a:picLocks noChangeAspect="1" noChangeArrowheads="1"/>
          </p:cNvPicPr>
          <p:nvPr/>
        </p:nvPicPr>
        <p:blipFill rotWithShape="1">
          <a:blip r:embed="rId5">
            <a:extLst>
              <a:ext uri="{28A0092B-C50C-407E-A947-70E740481C1C}">
                <a14:useLocalDpi xmlns:a14="http://schemas.microsoft.com/office/drawing/2010/main" val="0"/>
              </a:ext>
            </a:extLst>
          </a:blip>
          <a:srcRect l="2239" r="9623"/>
          <a:stretch/>
        </p:blipFill>
        <p:spPr bwMode="auto">
          <a:xfrm>
            <a:off x="251517" y="4005064"/>
            <a:ext cx="2736000" cy="201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6" name="Picture 10" descr="https://encrypted-tbn3.gstatic.com/images?q=tbn:ANd9GcThoOE0n0Cv6YaEP44me9Fuyy3fLd5lK_-9IE5sQGuInoQD2wXGgA">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009" b="-16009"/>
          <a:stretch/>
        </p:blipFill>
        <p:spPr bwMode="auto">
          <a:xfrm>
            <a:off x="251520" y="1409440"/>
            <a:ext cx="2736304" cy="2379600"/>
          </a:xfrm>
          <a:prstGeom prst="rect">
            <a:avLst/>
          </a:prstGeom>
          <a:solidFill>
            <a:schemeClr val="bg1"/>
          </a:solidFill>
          <a:ln>
            <a:solidFill>
              <a:schemeClr val="tx1"/>
            </a:solidFill>
          </a:ln>
          <a:extLst/>
        </p:spPr>
      </p:pic>
      <p:pic>
        <p:nvPicPr>
          <p:cNvPr id="9229" name="Picture 13" descr="C:\Users\hans.STRABO.000\Pictures\naamloos.png"/>
          <p:cNvPicPr>
            <a:picLocks noChangeAspect="1" noChangeArrowheads="1"/>
          </p:cNvPicPr>
          <p:nvPr/>
        </p:nvPicPr>
        <p:blipFill rotWithShape="1">
          <a:blip r:embed="rId8">
            <a:extLst>
              <a:ext uri="{28A0092B-C50C-407E-A947-70E740481C1C}">
                <a14:useLocalDpi xmlns:a14="http://schemas.microsoft.com/office/drawing/2010/main" val="0"/>
              </a:ext>
            </a:extLst>
          </a:blip>
          <a:srcRect r="1355"/>
          <a:stretch/>
        </p:blipFill>
        <p:spPr bwMode="auto">
          <a:xfrm>
            <a:off x="6118896" y="4005064"/>
            <a:ext cx="2736000" cy="2015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AutoShape 15" descr="data:image/jpeg;base64,/9j/4AAQSkZJRgABAQAAAQABAAD/2wCEAAkGBxQTEhUUExQVFhUXFxgYGBcYGR8fHBsXHBcYGBgWHB0YHSggHBslHB0cIjEhJSorLi4uHB8zODMsNygtLisBCgoKDg0OGxAQGywkICQsLCwsLCwsLCwsLCwsLCwsLCwsLCwsLCwsLCwsLCwsLCwsLCwsLCwsLCwsLCwsLCwsLP/AABEIAJ8BPgMBIgACEQEDEQH/xAAcAAACAwEBAQEAAAAAAAAAAAADBQIEBgcBAAj/xABSEAACAQIEAwUDCAUICAILAQABAhEAAwQSITEFQVEGEyJhcTKBkQcUQlKhscHRI2KS4fAkM0NTcoKi0hVEdIOys8LxVHMXNDVjk5S0w9Pi4xb/xAAZAQADAQEBAAAAAAAAAAAAAAAAAQIDBAX/xAAqEQACAgEEAgIABQUAAAAAAAAAAQIREgMTITFBUSJhFDKRobEEUnHh8P/aAAwDAQACEQMRAD8A+7RjB4m3at2RlZHULduIwJXx5VIZVHdkwdNPKsZc4ccO7JMMpgwefrzEGmnDsUcTh+4F0BbdxQhuKsmQ8A5WLKJJ1gidfIVuJrcFxhdjvBAaDIkACZ56VNLFOiFyxLccMYIl59oTqdZJB9fsoeIwrAFhp15c4j0phhbFpmIYgeE6frTK++KkcO6+ycw+q2/uNa6f9PatmcpU6FIuGIAEiNefkZHMVawxjX6U+7zBH8Crds2yGVxlYnQHrOsGve7CnK8tzB6D1o/D15BSKxsliSdCSSQAACInQRoPzo1myRCsNh4evxHLWrA4eWAysCNPUCdoqw9sDQe+tNDQcZfRMpcAQtSC0QLUgtd5kDC1NVogWpKtMCAWiKtSC0RVoAgFqYWpqtTC0CIqtFVa9VaIq0AfKKmor1Vq3dwTIFJGjCR6UAV1WiKtSt2ydqvHhV0QTbaDsY0PvpNoKKipRkSvQlEUUAeqtGVaitEFICa0RaGtFFIYp7S497dqLfttm23CgSzjlp1PXrSXs/au3vad2tlmR4P0dyDrqGgAkT00rYsgIIOoOhHWvrdoDYRXPqf0+5NOT49DyownaDCrbvlbarlVU90wuZzzOh1326VSs4drQjLNy5MPv4QY8PSSPI+UU8xvDcRdLXVRVL3IGYS4UQqvB2ETodhrz00eCwJCW+9yvcT6YB110Ou3ptNcP4ZznLwi8uKMdhcH/JTcfNAzosCTcN021EBv7y+89KrYvDthrpVbSXJIyjUuLWQAg5RKgEmToSSfIjo1xIXRcxEkKIGuu06A+fnWRwvAb9zFtcuju/ZYlRopEFbatGpKsSTrsDrpWupo44qPNhF+x72YH8mttEBlDRyCxp9lU+J4pjetoASHJBPIAKxg/ZTrHXVtoJgAlUUeZIVRVLh+HNmyz32Ey7luiliR7yI0rodRioLwOK8i7G3UwlnwgTrkXqxMknyG5pX2cwhW53924JceGT7ROVmb0ER/2q3g8KcZda44IRSoUdEIY5P7RlSfv2plxPhCvbNsNlLwC25yKykqB9WIEDTWspNpcFGb4txMliFus6nUaQDqdp8OXz5xSBsCW8Wec0kQSJAMTpynQdYNO+MYAW7gsqpY3FZQ7EKF5EgbkAc9BNILouoqqxA0LCXgQTEABvKa86Sd89jQozkBd9PunTbX402uYi4bhm4LoP0gZnTad59elevwFihZZZQUUiIYM6lh4RJI03GhkR5U7DZTAB05HTnH38ora3RQ2wIsNK3CokGZ3zfR9NKIcG6/zbafVbUe48q84dew5kXIEqZn6/0dfSifMSNbTkeR1WvR0vyIxm+QfzhYK3kKnSCdR8a9tJkkIM9sgGZmN9BRhiXUEXLcgx4l1A84NfYVTLNh8uTTMpH0vTlpVsRLCWLbEFHKNPsnrPI8qtYy2wIDjloevwoeEu2HfLdQ2m5sonnuRzEeu1McZgYIFtxdWJBWdBzka5aem1f/AH8CkLhbEedfZKOLde93W5AELUwlFFupi3QIEEqapRglES3QAEJU1Sn2C7NPdUFGQ+RPnVHFcOe22V1IJ28/TrUqSbobi0U1SiKtE7uNCIqarVCPcOYMwDHWrD3MxkjXrQ1WiKtIdlrA4gW2BCyOh6/CnzdpGKgBV9/XlWcRaKorOUE+ylJoNjLTDUhfEZ0igBaLXoWqQmRVakFqYWiKtAiKrRFWvVWiqKBkAtSA1H8cqIFqL+0nmSP8JP4VE38WVFckstDusqjxMAOpOn21ay1Sx/DkvAB5gGdD5R0rls2L/Z/F2S+YkOBoIggH3U+4rirWQk3FMbII1PIRXO+LcLVEtrblRmJME67UOzh28IDS7GTP1A4DDfoab9ghhbBxN0syg2lNt7cbFwzE+kHL7oqhxJ3xd0Wrf83bcZm5MwKknzUCQOp9xqzxbE93aXC4f+cZTsdVXbTozEgeQk9KYYbD2sJaZjoNCT1OyqB8ABSAji7lvDWpOgEwBuzdB1J60k4Ut18QbtwDW3pGyg5GVdfKdeete2rLYy45aVywFHJFZWn1b2Z/KtFbwwVQq6ADc9ANyfQflTsCrb4OXdrqoGuQBmMAKoMgZm0Ub/E1zuzwm5dL3JQJnIzmSHaT7MeIrpufKui8TwaXUCPnNsMGyywBbQSQN45DlRLdhVACoAAIAAAAHSsJaeQyn264KjWsOLLC33cKgOoYQRbBPICCB/aNc24vgyLr54zz4o5sdSZ3nWus9t8MHsW0tsEJdYZtQRDgL5Ca5hxZXF1xcILgwxG0wPwpSSxXZSXLKfDb9pWh9VIKuCDAbUqwPu+01bGAU+K05XzUyPhtX3C8fZWRcXkVY5ZGY6qSY5CiDA2X1ttDdUbX3jeurSVRMZ9ntt76KZVbi6SV0P8AHurzDW+9YtbY2iABlMCW6+dFt4fEIDldXXSQwgx6j99QUJcc9/8AorkAKM3KfaG1WyUMcBibqOovYcXlBEGN9Qeh13EV0bh3GEKD9F3I0EFAv3aGsFwXAYsXB3NxHSRGbWNRoTH1o2rp2G4fcu4W5bu90HYad2TAI1BMgRrWU/s0h9GR7ZXFbLCLM+0OnSs0tqr+NsXEOW4CCNIPl060FbddcFjGjGbuQAW6kLdaHhPCg6HMSuum38RWiwnCsOmUhQSPv61MtZLgpaTZz/uo3o1jwmYmt1xpLX9SHJEEj2h0IPlSN+AMwUopWd8/Xr6UR1k1yJ6bXQDD8SyOGUaRtR7WOFy/ndioG2u3lVbhvDu8ud2THKdxNG4lwd7EZyJPT76KhdeQuVX4K/E7iu0jU8269DQVURtr516Eq1YuQMsDyqulwTdsr3VWfDty/KjYXCsxEKzCRsPPrT7BdnVcBzcGsGI8hMwafDDhECI6qPP8JNZS1kuEaR0m+WD4Lg0tnQDMQAQeQ6TzqXaHggugG2g7yQM0wI8+teYO9bQwXEjzpomIkSuormzeVm+KqjDWuC3Tc7vLDROp0jlqKrXsMyHK6lT0NbDi/ETbIJt/3o/GlvHcXbvBCPaArohqSfa4MJQiumIAtEAqYt1MJWtmdEQtSAogSpBKVgRAr5h4k9T9xoqrXzLqvqfuIqJv4lw7JZf4iqmPsXGEW2y66yY6dNaYZKrY26yCUQsSdgPTpXOmbvoQ8SsPbRczZySeTNyHU1Qt4hrNprjwWZmyg/d5DSTTniF9yqm4mWGMTp06mlXDVzub1z2ULBdfCAGMk/CZ/IUMQ04Jw5bNs4i+R3hDFmPJS0/GIEeQAqnkfG3CdUS2y5VI21VszD65EiOW3U169u5jiFBKWAG16mQuY/4so8vg/wAVft4a3r1gLuzsT95J9BQOj66bdlCSQqDc9fxJ8qV8K4i9688qVtiyxVTufFbhj7j9vxp/N7uLZ88grAVPoqGRzJ6mcsn4dK0/DeFFFPhYnuwubKdYyDQegpWBUuKY5bj7xXuQ9R8P31fPCbp+g248uY86OvA7v1R7yKLQUJ+22ED2La22CHOsFtQVh4HOBNcu4sji64uEFwYYjYmBrXVO2uFz4e2ttghzrBbUFYeBoDGtcx4hYc33S46B58TEwshesc9B61k/yotdguEcTtJIdGMKVJyzqxJB9wFFNnDXNioPkcp+2rHD8R3Ihk7wZWX9GVf2jMwDPxFRu3MM2jwp6MpX7wK6dN/Ewn2St8MuKpNu80CPC2oPlrNDt3QHZcSmZyo1RSRkncjXnRcPwi2QTausu0BWkfAVPDPdtOysvfeEHNoIEkBdRE896psVFngfDrLXM1rFd2CR4Q0EGQNBp611Pgw7sZTca4TEM2XbyygT75rlGGu4Jrh7y3cS5IzCJHLeJ+j0rUYIKoBsElecKRB6bVElwXDs3uMwtq6CrqrfhWO412cCDNZDMBJMxp+NMcHjeTMAeh0r1+JW/FmaR0FTCUo9FyjGXZmcNeK6FmB+6m3CMYAddfWr6CxetlTAYSVOxB/EVnllSR7q24nfsytwNJdxonxBfIz+NMrWOVlgMpPSax1zEMwg60X5uuQEN4ua/lUvS9lbnoLxq2jMUdZGYN4SR4hsZUjX99EuYzMFB1RFCjNqY0Ak8/Xf1qqmGc7Kx9xq5h+GsVMggnSCPf8AhVYxRGUmLXUTpU7VktoASfKmVvg7T4iAKkOGsNmE1puIjBguF45rLHTyIq/jWW4neQx1gdJ6V7bw1jKJDFusiPhFfLfYCAdOkVjJpuzWNpUKwmU6gg084fxbIIn7KoXGzDXWgctqKixZSQ+xPEEvLlaf49aQtbg6UMsascHGa+gbUFtQdRtTVR6Bpy7IhamtuaZ4rjlu27IMOnhYrOg2MT7NHPGr4tG4LKqo6zqOREaRUb/0PZ+xamDc7I3wNWbPC7h+gR61Zw/Hbj2s2RsxmMi5lkdZMj31Q/03iGBhthJhRoOp00qXrMraRdtcIuTqojzI/CpNwByVMqIM7noR086U4jjFwgRcuA8zIj3QKtYzG3VtHW06wAXDS2o3gNofOKl6raKWmkNRwQ83A/j1qJwNlfavKPeo+81mMDgO9Qu4vFZgG3BO2pOfQfGsvxNlxZRcMHFi27qXfKGuXVXMynJ7VtVYDXdj+rWeTKo6LisDgriy13MqakqwIHqVBilmKxnCFTI9xSvQs8ddYI0r632Kw/8AUWveoP31fw3ZGyoWLdpZ+qijlPIUsmPFCux254RbGS0yGJMJB1nXdp3qN/5Q8HumFvXDyK2CT8Qpo1/gSLxOyNgcJfmB0vWI+80zxuEtIPa5j/iApOTGlYtxHygQFNnCXrk7jI6FfXvLag+4mqvCO32IxSXXt4QhUR2VmZYZ0dVye3O87gDTei4u+g2rNdkWK2MUsaL84I/+YBqFqFYja/2v4mR4bOHT+0/5BqpP2k4qd7uGT0Jb/wC0KR4jiOURI95/fSy9xbXcVG5IrBHS+2WHLYe2LTBDnWC2xWHCjY865ZxhXF1xcILg+IjaYGvwrqXbHDF8PbWywUl1jNzUK5A0B9a5TxcuLri4QXBhiNiYFbeDLyW+AcUKSDadgqssjmGYmR1iPtpocty2k2Lp1YaWmYwMpHsAmNT9tA7BcRuLicOgsllLhM/KGuAs/wDd0+NdzR/Ef7K/e/5VqpUiHG2cZs9jDcBK4a8DoR4WX/jFW8D2M4haci0vgKg5rrKTmn2fbBAjXauwA17T3GGCOecL7M4wNN3D4QmR4+8OaJBI/mzvHWtbhOElVjwqOYEn7wKb14aTk2UopCrFcCt3B4t+RA/A1RTsfZG73D71H4U/a+o3ZR6sPzoD8QtDe7b/AGx+dJTa8icUxcnZnDj6LH1Y/hFFXguHG1pffJ+80V+MWB/S2/jP3VXfj+HH9KPcrfgKNx+wxXoMMHaGyWx/dFemBtp6Cl9ztHY+uT6KfxFVrnaSz+ufcPzozXseP0NHb1qtcOvP+AaWXO0lvkr/AGfnQTx0GSEOkHfzj8aM4+xYsaNQT6D+DSluOn+r/wAX7qC3GW5Kv2092IsJDidBqKFOm4pP/pV+i/A/nUDxK51Hwo3ohtsbzpuf491C5c6VHHP9b7BUDim+saN+PoNpjIj1/g1a4EP5Rb0+l/00h71j9I/GmXZ0H5za39r8DSevfFD2vs87Ruwu3cgBOdtCd/EeYrP4btl/R3UQxppOYDyJaPsp9xyyxxF2FY/pG2B61ne0nCC1i45tvmRGYNBBECd42qHPxRSj9jngfH1AaV1zCCSwA15hXAOnWj/Pst5v0qqZMOBK67DSYHWJ99c84NjwYOoPstq3uOnI1sfnJNy04ZpZMpjKDK+HmpnSNx5ejYId2sW9y+nit3SBMjZh0PhmeWorzjmJL3FtLmJ1JUBVAnUa5F5dR76qcJGa87NlOUCcy2zyGvhMSOoHSo4TEBe8xTzExbUESdfCqZoX0Ec6mxhOMYzJktYc2luOQrN4Tct22KobgZLhGeWgSB1gwaWcG1KhVAVb1wCAB/qOH6etVmxBZme42Zi9g3GAEmLgIVQokwBAHr50fs5w1bzgPoneFRbDcxgrBFw6SSQRodBGlZqVyTKa+NHSLuZQZvouh5iqN7FKAM2MQR0ZfqnzqjxXiWDsmBbslpiQCQCTH0RJI1mNucVm8KpvnPcOslAgOWAAWUrk9mSI5nbWk2hpDLG4y2cZai/m/Q3fEDO72tNOWlFuYiwQf0haGEwGMeIaaDT0pLxxr5vocjKxS4oyTOTMkgkfePKpYDgAyq/dnNMagzAYQSI20mk0CYxv4+1A7tXedB4HAOhP1fKs/wABxTXRjQP5lrV/YENJuptI6E1rcJw0IEzW3Zl1MIYmCPxpPwKyQmLi00fpiDGhi6gyfZ99XCHIpSMKmERDKq+oEyQdfear40O0BPCBvtM1rk4Feuk5LfIHVlHIfWYVB+xuLk/o1/8Ai2v89abUSNxjjiOOe+iW1BXIQQU1bQEAeIHr0pPiOzXeOXdbpZjqdpO3JRTfguH7y5lzBdDqfdTLBqiXRF4PFxQQpBg94AR7joelQuV2XQq4VwW5hyjW7bKUkKW82DH2tDqKfJi8cwBUmSoJICDw6lTr76cY3jHeKAE84zrOx5fH4ULh+MAC+IwMPZiGABnvJ335fCqr7EKrbY9yVDtIAOjLsZAPh9DUcRhcYAxa6/hEn9I2g61ouEEJdYZpItWhqZMZrmulR45dizeuambcEDkAJ3NTQxFc4Fiol7mnUu35UJuzd3OELrJUvudgY5itZiVS4pUkiYEDNO2YCIiY19Kqd6rX0Hi1sEjQkkZ1121G2tJpAZ/D9my5IFxDAk6fnRcL2WZ8/wCkAyMVOnTn7VPsFwy1bZmAYlt5VvwFA4TjAFxEqVi8VjKzDUJA0HnsdaaS8oGxZh+yysJF7TXkOW/0qpvwu0toXHuxqw3AiCddR5VqcJasoMqKTq0TbfeTmElORmlFvhyXrIzAkZ3675yvTzinS9E2wWF4BYdVYXpzRHjXny9nfyqFvgloI7Mx8Dsup6GByrRYTD5VVQW0EDwjloOVJMLfQpeS8NfnDpoCZJykbDfUUOvQ19kMPwnDsAZ3Mc4n47edfJwuz3oQeyya77hj5zyFMcPi7ISCzwhymAdDpCn4iq1/EIcQpUkju5Gx+kYiDB3oTXoGitgsJh3nw7OUkAxoYn2tvOjPw+xlchYhSRI8jt8KbYfCqBpaaPQb8/pUPFQLV3wNoHHLSFn69O+Ogop4DhOHZbUsuZrasVhZmNTqs1aXhNj6jfBPwFJOG8WsAWy4IIULMCdNNDMxTNuIIXAQXcpB5KRO4IbNp0g1G5XY8b6PuOcPtJbUr/WIDryza1et4HD6wxMGPbPw3pH2qxEWJU6hlIBKHQSx9lidgRTDEYhUiZ8U7Nb5an6W9PN9ixRDEDDg+IKPW6fzo2FfC507sqXzLHiJO+u56TSnEYcOzQrCDB/SWRrAbqev31LgeHGezczzmZSB3infllCzp68qzU55f7LxjQ7vnDAsbgtzneS3XMetJuHXbNyxdyujAWiTEaaakmj8a0Lwdf0pADj2gdBGXfoOfUUrJVUxRs5HJw7Z173UDYtHdgT6/Gm5vOicVRzftVwu3h8RnssGtXHZWRTqvjI0jYbenvpscdaCqj+EpLKdSQTpqGkEGBI99K+OYu2wuKTlcG6SrDY5yQJEgmQRoeVaLs7j7CIUuPazSSikjMQdY6xM0PWa4oeF82T4fxa0A4YIyuvjUllZgdJQgZVYDkY9KzPF+INCqty53YDZATDe0g6DxQTr5mtjg+NWoJvmzaG4LMuoOsQJ5EVzoPlbMxVVNt1UnSct22GK/W57dDS3XLwNQS5s0AClVELukLqWUlx4i5Akyf8AtTLsdc/llvcmF31/1K2dOm9Zm1xNSTlltUOmgOVg258/Kn/Zi5cS5byMilmBiJg90liZ0kZUmNIJpJcjZpeH9kDlT505Y7taVvo8lZ+Wv0V+NaDhWHtIzIqLaUfUgFz/AGvaMA/9opYnEu9dFW4UusSCGXQgIzSrDbbmOdTfAXJV+9AOS6ZhT7MZYidDPrVRf9pL+y7jbqLjLc95Hze5Azaz3lrmeVGvszE5QijQgkkncb8oiaV4jhjti8Or37mY4Z2JATQ5rcr7J0n36b02tcJPeshu3coQMIyay7j6nQD7arkXBXS07uEz7sBKmOZ9+1Q4DYQ4C/cCrmL4nWNY71oE+4fCrvC+FkXbv6S6oVlVfYnVAxJ8HmaV/J/g2GFvFrrktduKRplEPuqlYB1PkelVDhksZdlsMpZsyg+HmAedG7X4W3kTwL7R5DpVHgKXrqOxxV5SL1+2AqWAMqXWRf6GZgCiWFvfPDZbE3nT5uLgkW5zG4y7rbGkCql8hR4MT8mnGPnGMIVGAS2xLHaGiPjBj0PSnHFeGvYxSOAgsC8kANDBmu52ZvCJk+ekc+WT+Tbjc3hYtWzbtXbqKwaJMW7rnWdotwfInStD8opebK2iO8zG4c5g+HWSNwCJAB1OlRJL9DSN/qWuPm7iLVtbLi3GXOc5EKQ6s0rrIBIA6sNq94Nizae7Ya0toKim0GuDW2Gf1ggsARrqw1OppNc4umHw2LteJRaa25UmWKuIZxJ6oTE65p0JgLuFcWN3iPznBXUGHQIL/eAgkOXzZQ4zMQTJAO+XyppXGxSdSo3eD4wzX3OVJZLCeG4SAA905icg16jYdanxztFOEuLk9tCAQ0wCDBOmmlMPnJ/rrP7P/wDSpd4x+nZPu/8A3rF6c8slL14KzjVV+4hXjps38U2bPluo2XKdC1lgEDfSOUDYaE86Y4DHg38PA1GDIPrnteVBXAQbjhEz3mRngMZyGQDJIBIMct6jx/jb4ey15sOrRCgbeJmCgE5TCyRNVHTa8j1JRvgZ3uPEcsihjmuH2QqkzqRGsR795rOt2kW0l4lkM31uatDE5LRzAAezzrnfantzfabLpaXnCWwCszBBcHUdSBrMdaSDtjeDAgKF0lMiEEiN86knzkmtFBpVZm5L0dS4b21vnELauKntXGOVgwWWYm3KjVjPrCjTeth2fu/yS2f1m/54rg97i2JSz3yO1sO4bwkD9JBGfbeDuPKY0pWva/GWwFtYq+FgSCRvMmJJ0mqx57Fdn6WxPESgELLEwBBjfUn3VheJccS2b+Z1DLeN/u4JYgGyDBmARroQduVLvko7VYnEm/axKNfZArq8WwVBJXKYyjU6jc+1THE9ni90NcwjOpF1XPhLHvGBI9ohQIJBUgjNy2qfJUa8iDGdoLhfENbS6bWtwFs2qBRIMaQdOVOOznGnvPcuFdQ2UTJ0m0SROsAsfhWoscPtKoVbF8KAAPDbOg211J251Ya1aEN3NwHQElTJXp4T1106GoUKbNJalqqMliPlSuWsLbvdwjM9y4ioGOgttlLnmQSQNhBnfSj2O3puq6lbdq3dDlnZjNsyqtbaQAGIzATGqmtUpsj+iuj+7c6zy86Sf6FsE4rOjOuIcMVa3dABBJBMCSZIM7yDrrVV9k2vRh246RBUBlCk7E+GDrp5V9wvtjdbCm61spGqhQWkA6noo2GvnQO1WLtrxAWLKm2qWQHWXh2eHk5+QhdI51ruzmPS+VTErby20LIwXKwhgAs248IE71nLS4ZakZ+/xe5cuOGAy91nUhTBBRipBJjY7UbiPG2zgBZbMRlymVJywd8zCSPZ35Ty3N/huAOjQvL2mBAPLXYRQL9nBF1QuWgFgxukgS4BHiPv8o0qNt0hZq+jI4PtSEYl01JiGVhrlAOg1B02Ovwpr2PxJz4QMIzvCDYnwyXjN7PhgGD99aBLeFM5mIzl5IYBWK92CfUjL9vv94ZwbA27tu6tw5rXsZroMCIjU9KFpStMecaZhPlJ7VNh8UUUNIvZyQYzBW/mz1BJEr0id6edjMPexSYuDbW2yFFZBsSVLIQDE6Eaba0n+UXA27mMQ28rt3qF+ftsxBUjQewoO+46itnex64RLwAhVRyotmSxaXDgwBmlWnzFaOFNNfZGVpo4txLEHPic+UtmO3/mXOXWaudneM27SJmVs4kg5JIMuRM6x5DXatp2M4K3EFuXcWjqA/6Jsq2zcRhOf2SX5eLYzpvWnHYDDdbn7Q/yVTgmJTo5RxHiVm49sFe5LHNnj2T4CJk8iDtv1qvwHsy+Ka6bbB37tskkhTcLjQM7CHOnhg6FjpXW8b8nGFuLBNz1zDeCPq9dfdQrfyeJZOfC3ntPM9VLDYwefnrQoJCzObP2ZuWEvNca3FkeyD4mIYKdOQEz1OmmtM+zmKTvrJBG6n08Xp5zWgfsHjfHGJtnvA2fMJ1JXqn9oyMu+1fcO+Tq7ZcMHRgGUgZiNjrplImBvOvlScWPJFIcetW71u7KFULM8t9EoyaBZk+LQCntvt1w633Z7xVQC4CMvNsuhyTEwaS8U7EBL6IrNkuEs2aDqigAly2my7nWD1r232HsMitbV1cqwINxCAraqIbWQCd9dN6UdNx5CU02abBY+3dx+H7p5jDXAZkxPdsB4tfZINaTh18NiLniVotpGXyd5G+sE7+YrnlvsOiui5L1y0oY5XuLMnKUBKMpyaExI5b1Xs/J/cLs1xb2mls27qKVUMw5NBJTLvsQd5qlYuDp9u7luXif6xPj3KwKUdjf/Vr3+0Xf+YKxuN7HXMxSyMSEzhiWvJmmB4pBkEGTpy00rX9ksK9jC3EuIyt3jvyMqXWPZJ1PSmm7E6oL2R/mbv8AtWK/+ouVOz/7Sb/ZF/5z0Hs6rWrdxXRwTfxDgZSfC953U6A7qQaGMUq443WJVPmy25IPti6zZY32INVZJyTg/ZnjWFdClowt1bhK3LROgyndvqlh76IbmNvcQuXAGvpZln0geJHCbascwB06cq61x23ebD3Vw5y3SpCmNp3I6NGx6xWX7E4s2bmLS6GUm4rIWBAb9GAwHSGBP96pfLKT4MMcNjbgxJFlXRiWfvc5KApKqpQwVywRyOhqr8n2IuG5cNtVy5EzkzBJ1B0+kY9NK6twrHouGKPCOe8zKBOpLQWKyJKxMTWS7BcUXh2FNm4bWbvGLMpfxCAATFszoIG2nLroroiT5HAxPUD7PyqQvj6v/D/lojdv8Of6s+puf/gqhd+UCwdfmyN5T9v81RixWi53i9P4+yo3wjqVYSDyIP8Anqgnbew/+qWweU37Y/I1WxHaWQctjDL5nEE/YpFTRVMFi+ymEuMWPeAmNmI0HLc1WbsPhTtcvD/efnbNe4Tj8se+uYYDkLbH7ZYzTSzj7b+y6t6GhyorCRSxvZK1csLZ764EWPpSdNt0AGw2HL1pYfk3sH+nu/FPxArR3cWi7sBQX4vYX2rqD+8KWQsX6F/Duwq2Z7rGYq3O/d3FWfXKdae4PhV1CCMbjWjk12R++qVnjWHbQXrZ99WxiEicyx1mnYqZoF4jfH0p9UP4Cpni17nk0M+yw/CkGHuBzCEMf1TP3Ue/be2fFp7x+BoEOTxu5/7v/F+dSXjr/Vtn+9+ZpAcYRu5Hq3769THE7XJ980Ac+4tw26uPvXb7Ke8dri5WnwM0Kv6sABfdvXRLj2zh8OyIAGtXbT5Tlm24KkdcwdVYE+fWsb2qvTiVnYJ4ttYze+da0N5BhcP3bFQqKCWJEeKDOb1IpmvhG04GRawtsI1y+QNc58emnpAjap3sf4kZrLA+IQQJghSSPLQfZWd4J2jHcKLLhmDEuCsgSFKEHmCpnfp5TcHaG70T4fvqJxvghvkZ3uIIWVzbcZVZYKAjxFTO+/hqVviNo693I/8AK/GTS4dpbn1F+386mvaRvqD4/nTEVeM4SzdvWbqhUNtgxBtmGhlMEKNdMw1OkzFLO1+PQWzbtJba9eIS0EUhkM+JwSBlGp66mtGvaXrbPxpbdvWGxS4srcF1UyLsQB4tYI3hiPyphZR7C8SF/C2y/wA2Up+jYG0xY5YAMhgASIMx7q1tsYWNe690j8azPD+7sjJbuG2hZnIFhJYkyZZiR9nIVdGJXNPzgx9VrFv7wAaKQZMfd3huqftn/NUhYscm+Fxv81LrOLw30mVv93H3Cid7hD9T7RSpBky98ztH6b+663518eHryuXfddaqJs4Q/U/aP5158ywp5j9v99HA8mX/APR/S9f91z91R+YH/wARf/bH4rVReFWD7LsPR6+/0MnK5dHo/wC6jgMmR45jbVm7+lxRshggTVfGQsMdQdRpPuouFtPdUPbxbsrCQcqEEdRK6iuR/LBwK6MVYa2blzNaKiTJlXJIEf2hWx7BcAxFvA21vu1p5Y5DrCliV2OkjlRQ7aNYMHezkfOCCFXXu1MyW3B0Gw2ot8Xbdm8zXg5W2SoNsLBBBB039KT8Qw90suVoyoqFiygMQW19qRvzFJuJ3GQFXuo2aRlVw06ajKNdvKstDNwTn3z/AC6/YG/Rle0XbS4jG04F4OsvczhhrsLYHhUD0nWsnjhhy5ZDcFshIELIbKM8zyzTHurX9keGYPFX3NxZthiiLJUEwpkwwPPTX3V0Hi3yZYLEW7ar3tgJtkaRHpcDeXwrojBx5ZLkmqRwq3x2+vs3HEfrH869xPaDEvo95z7/AOJpVX01Ns0xQf5y31j8a8N1tszfE0Ga9mix0iU19NRmvpoGSmvqjNeTQASa9znrQ5r6gAvenaTXq2j0r7DsB69fwq3VximZSm0CSzH0vhRQinUyT561Zs2QRJK/EfnUWRRzB9P3VaSRm5NnyYgqIBIHQaD7K87w1ZwItBgbkx0yz+NbHCdosHaAAwCzyJCS3nqPupuRNGKto+4B+H506w1riNweD5zl8syj7IFa/AdusIGh8M1jzCKfjl1+ymf/AKQcEJ/SOfS235VLk/Q6Rzi1wXFsSXs3jEEuVZo1Gu0tpJ03p/c7JYxhqCwfdS5CgHlBafdFa3h/bjB3cw7zu453IWfTxa/ZX2K7X4NVJW8rMNgM2v8Ah/dU276LbtGZs8CxyILa2bcqTL5z4hlRVElhJULHICdOdN8JwPFFYdLI8y9wf8tzS4/KeM3iw5jqG1+0Ua58ptkiBbupPOEP3z91HPoXA7wvZm5MO6Acimcn43CYph//AJpNw1wjmDl/6VFc44t2sL+xiL/xKR+yYPwpHe7Q4gtPf3jHW634EUYNiyOvt2dTk5+AP3GoHs70uD4fvrkLdo8V/wCIuj/eN+Joq9psXt86ue9vzo22GR1U8Afk425z+VQPAL3Iqff+YrmS8dcmb92/cPIC4VH2fhU8P2mcPLG+Vn2Ref7c0zRgwyOjNwW/9WfetVr/AA+4vtKB6x+dZe52os3IBu4y3B9kNI+OYGhY7F27gzNav3lGzPdO3oCY95owCzUvgLu/dn1ymhGww3Qj4is5gluiGw9y5YX9a94Y9PFWpt3cKFHzrGNcbSR3pj4IB9tJxoLKzSOR+NfISTpP8b04tdqeHWkyrcUxyCsfwqjxDthhDauFLdwkKxU90QM0eGW5CYoS556H/gx3bfE217rK99buafDdbKANdEMiZy6x7jpDb5Nu1CXHu2rlu4AUYl2d2IMy2UEQhOYGdNojrzniXF7pvLeYKSCRECNlnRpivBeu2yXDvkOrLmymJzahdDB1gaHyrWUot8dAk12di4gr27jITmGhBIBzKdVbXqIrJ8XU3WNuxZtSSQ93u0EE7wwEz1jWtp2d4Ez4cfPGDOfZa2T/ADRUZNogx05Aa1Q43wXBcOsd8buJVQcq2xcJzOQTAD8yASZMeH44eeC1S7M5wng3cJlDFifExjQnaQOQiK3nAe0htWwtzxdBzA8+Y/7Vy+92yS6/iXu0UHK27EzPiyKBsY25c5olrtTZX6Z/Yb/LXVFrGmYu7MxgsIpS4WBL6BdRCjmecnlGnWalY4d3olfCRptM+frT/i+At2bY7tYk6mTr8TROyl0DDyfrt+HSuRy+Fo6lH50xInZi6RMoB1JI/ChXeCZf6QMeiKT9p0rYXeIW40hiOUED7RSPFdqmXQW7ZHqT/wBIqFKTNHGKM78wuEwqsfQT91XbHZzEN9CPUxVu52xvRCrbX0B/Oql3tJfYEEqZ8j+dP5E/EtL2Svc2tj3kn7BRH7Ksu7g/YPiTSAYpwZDEHyr753c+u/7R/OnTC0X7+AVTDXLQ9CzfdX3c2QP5wH3AfmaVk15ToVlprgB0Cn4/jFSscQuIZRih/V0+6qlfUCZev8Vuv7dxm9aD86NV6+iqyZLimW1xQ2irC46I5EdZP30sr6nmxPTQ4tY2TtbM82AqNxxyCz1BNKhXtNTJ20MBXmaqIc9TUhdPWnmhbbLoapW7xGx/j31TGIIqXznqKeaE4Mv3Ma7iGMxQqCuIFSW8DzqlJEuLJg17m8qhAo1sLOs0xEVapi7pqJ99T7kGYk+/86K+AOkA+cx+dFgVQTV23gLpUtkhep0FUnUAnepJiXGzMB0k0AMcHxd10ItMBpDiRTTDJfujMuHtx1TKn3sJrPLdYaydehr7v5jMaQGisYt0aLmFNwerD7iZprxLimGbC3EQYiwxABQlim4Os6VX7G4W1dcZmaeWp3+FbvGdlUvW2R4AaPEu4ggj2hHL7TWcnRcTgPaDEobpW2rKqtoG0PhGUz56CvhizeItIhLXCEXXmxyj7TV7t0oHEMVG3fOfiZ/GqnZMj57hidheRvg2b8Kkqz9GcAw9yzYtWbhRzbtoucfSIWCIgbRvzHQ1l/lgVDw5gxUN3lsoObMDqAOuQsfQGm7dobIIGeJ/VP4Cst8oTreF4tDLZwZZdNO8vXRbVo6gJvSXYuzPfJNwfCYgsmJQXLkzbDFogbqQCAZ316NWN41w9VxN23aBypccL4sxKhyFJ00MRpTfsa3jtsrMrWyxt/VN/K1y3m0nIwV1PuqhgLa3sRddrrWVuF7ikLmPicNlOo+tv5Vb7H4P/9k=">
            <a:hlinkClick r:id="rId9"/>
          </p:cNvPr>
          <p:cNvSpPr>
            <a:spLocks noChangeAspect="1" noChangeArrowheads="1"/>
          </p:cNvSpPr>
          <p:nvPr/>
        </p:nvSpPr>
        <p:spPr bwMode="auto">
          <a:xfrm>
            <a:off x="38100"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32" name="Picture 16" descr="C:\Users\hans.STRABO.000\Pictures\naamloos.png"/>
          <p:cNvPicPr>
            <a:picLocks noChangeAspect="1" noChangeArrowheads="1"/>
          </p:cNvPicPr>
          <p:nvPr/>
        </p:nvPicPr>
        <p:blipFill rotWithShape="1">
          <a:blip r:embed="rId10">
            <a:extLst>
              <a:ext uri="{28A0092B-C50C-407E-A947-70E740481C1C}">
                <a14:useLocalDpi xmlns:a14="http://schemas.microsoft.com/office/drawing/2010/main" val="0"/>
              </a:ext>
            </a:extLst>
          </a:blip>
          <a:srcRect t="-1" b="3297"/>
          <a:stretch/>
        </p:blipFill>
        <p:spPr bwMode="auto">
          <a:xfrm>
            <a:off x="3222356" y="4005064"/>
            <a:ext cx="2736000" cy="201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algn="r"/>
            <a:r>
              <a:rPr lang="nl-NL" sz="3000" b="1" dirty="0">
                <a:solidFill>
                  <a:srgbClr val="21076A"/>
                </a:solidFill>
                <a:latin typeface="Verdana" pitchFamily="34" charset="0"/>
              </a:rPr>
              <a:t>Winnaars </a:t>
            </a:r>
          </a:p>
          <a:p>
            <a:pPr algn="r"/>
            <a:r>
              <a:rPr lang="nl-NL" sz="3000" b="1" dirty="0">
                <a:solidFill>
                  <a:srgbClr val="21076A"/>
                </a:solidFill>
                <a:latin typeface="Verdana" pitchFamily="34" charset="0"/>
              </a:rPr>
              <a:t>winkelcentra en -gebieden</a:t>
            </a:r>
          </a:p>
        </p:txBody>
      </p:sp>
      <p:pic>
        <p:nvPicPr>
          <p:cNvPr id="1026" name="Picture 2" descr="C:\Users\hans.STRABO.000\AppData\Local\Microsoft\Windows\Temporary Internet Files\Content.Outlook\0WS7DPPS\IMG_056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393" y="1409440"/>
            <a:ext cx="2726124" cy="23711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1376" t="13701" r="82293" b="60086"/>
          <a:stretch/>
        </p:blipFill>
        <p:spPr bwMode="auto">
          <a:xfrm>
            <a:off x="3222356" y="1409440"/>
            <a:ext cx="2717491" cy="237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951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261391" y="1528842"/>
            <a:ext cx="3590529" cy="4625077"/>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nl-NL" sz="2000" kern="0" dirty="0" smtClean="0">
                <a:solidFill>
                  <a:srgbClr val="21076A"/>
                </a:solidFill>
                <a:latin typeface="+mj-lt"/>
              </a:rPr>
              <a:t>Sommige </a:t>
            </a:r>
            <a:r>
              <a:rPr lang="nl-NL" sz="2000" dirty="0">
                <a:solidFill>
                  <a:srgbClr val="21076A"/>
                </a:solidFill>
              </a:rPr>
              <a:t>middelgrote en kleinere binnensteden </a:t>
            </a:r>
          </a:p>
          <a:p>
            <a:r>
              <a:rPr lang="nl-NL" sz="2000" dirty="0" smtClean="0">
                <a:solidFill>
                  <a:srgbClr val="21076A"/>
                </a:solidFill>
              </a:rPr>
              <a:t>Aanloopstraten </a:t>
            </a:r>
            <a:endParaRPr lang="nl-NL" sz="2000" dirty="0">
              <a:solidFill>
                <a:srgbClr val="21076A"/>
              </a:solidFill>
            </a:endParaRPr>
          </a:p>
          <a:p>
            <a:r>
              <a:rPr lang="nl-NL" sz="2000" dirty="0" smtClean="0">
                <a:solidFill>
                  <a:srgbClr val="21076A"/>
                </a:solidFill>
              </a:rPr>
              <a:t>Weinig </a:t>
            </a:r>
            <a:r>
              <a:rPr lang="nl-NL" sz="2000" dirty="0">
                <a:solidFill>
                  <a:srgbClr val="21076A"/>
                </a:solidFill>
              </a:rPr>
              <a:t>onderscheidende stadsdeelcentra</a:t>
            </a:r>
          </a:p>
          <a:p>
            <a:r>
              <a:rPr lang="nl-NL" sz="2000" dirty="0">
                <a:solidFill>
                  <a:srgbClr val="21076A"/>
                </a:solidFill>
              </a:rPr>
              <a:t>Aantal meubelboulevards</a:t>
            </a:r>
          </a:p>
          <a:p>
            <a:r>
              <a:rPr lang="nl-NL" sz="2000" dirty="0" smtClean="0">
                <a:solidFill>
                  <a:srgbClr val="21076A"/>
                </a:solidFill>
              </a:rPr>
              <a:t>Sommige kleine wijkcentra/buurtcentra</a:t>
            </a:r>
            <a:endParaRPr lang="nl-NL" sz="2000" dirty="0">
              <a:solidFill>
                <a:srgbClr val="21076A"/>
              </a:solidFill>
            </a:endParaRP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8</a:t>
            </a:fld>
            <a:r>
              <a:rPr lang="nl-NL" sz="800" b="1" dirty="0" smtClean="0">
                <a:solidFill>
                  <a:srgbClr val="21076A"/>
                </a:solidFill>
                <a:latin typeface="+mj-lt"/>
              </a:rPr>
              <a:t>/20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3.gstatic.com/images?q=tbn:ANd9GcSyWTv8a6R5Cnc0pb0Q77bXyBzQOfjSBq3bAS_mHOZamCSc1U1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528842"/>
            <a:ext cx="2132757" cy="15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201" name="Picture 9" descr="C:\Users\hans.STRABO.000\Pictures\naamlo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385" y="1528842"/>
            <a:ext cx="2115342" cy="15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204" name="Picture 12" descr="C:\Users\hans.STRABO.000\Pictures\naamloos.png"/>
          <p:cNvPicPr>
            <a:picLocks noChangeAspect="1" noChangeArrowheads="1"/>
          </p:cNvPicPr>
          <p:nvPr/>
        </p:nvPicPr>
        <p:blipFill rotWithShape="1">
          <a:blip r:embed="rId6">
            <a:extLst>
              <a:ext uri="{28A0092B-C50C-407E-A947-70E740481C1C}">
                <a14:useLocalDpi xmlns:a14="http://schemas.microsoft.com/office/drawing/2010/main" val="0"/>
              </a:ext>
            </a:extLst>
          </a:blip>
          <a:srcRect b="9101"/>
          <a:stretch/>
        </p:blipFill>
        <p:spPr bwMode="auto">
          <a:xfrm>
            <a:off x="6133727" y="3196615"/>
            <a:ext cx="2227214" cy="15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205" name="Picture 13" descr="G:\digitale camera\Winkelcentra binnenland\Den Helder\dec 2013\03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5" y="3185026"/>
            <a:ext cx="2057817" cy="15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AutoShape 15" descr="data:image/jpeg;base64,/9j/4AAQSkZJRgABAQAAAQABAAD/2wCEAAkGBxQQDxAUDxAUEA8QEA8QDxAQDxAPEA8PFBQWFhQUFRQYHyggGBolGxQUITEhJSkrLi4uFx8zODMsNygtLisBCgoKDg0OGhAQFzccFBwsLCwsLCwsLCwsLCwsKywsLCssLCwsLCw3LCw3NyssLCw3KyssLDcrKyssKysrKyssK//AABEIAJoBSAMBIgACEQEDEQH/xAAbAAACAgMBAAAAAAAAAAAAAAAAAQIHBAUGA//EAEwQAAECAwMFCgoIBQIHAQAAAAEAAgMEEQUSIQYxQVHRBxMWUmFxkZKT0iIjU1RzgaGksbIUFRcyM0JywWJjlMLwNOEkNUNEgqKzJf/EABkBAQEBAQEBAAAAAAAAAAAAAAABBAMFAv/EACMRAQACAQMFAQADAAAAAAAAAAABAhEDElEEExQhMTIiQWH/2gAMAwEAAhEDEQA/AMPKttYw5gPWSVytrS3i8NIJryg0+FV1WVv4vMwu6Kn9loo7b0JvIC49Jb+62xGasmcS0OTse7EpoJafUK1+K6uG7EhcTC8XGocBeun9NV2cGJUMdxhQ8+KmjP8AT61OXhHiXZiHqxrzYLbrQWq6kVh1A/suhcFs0mTURKSaKLu5hJNBUCTRRFEAkmhAIQhAIQmgSaAhAIQhAIQgIBCE0CTSomgEIQgEIQgEUTQgSE0IoQhCASTQgEIQoPTKUf8AEsrmLHg9BWlgwqgB2p45/CLh+y22VWMdnK1w6cFropIDXDRgsNPjXb6462YV14Olwx59PxXSWXGvwgdTrw/TgP2WtyjgZyNd71Ox/ZPJiNUFp01HMA2o9q519XdLe6sq2cXNP8NfVgukdnWgnmVYTpaA31f4At9DNQOZbdL6yXCEykuzkSaaVEAhCEAhCaBITQgSEJohITCEUIomhAkJoogSE0IFRNCEAhCaBITQgSZRRCKSaEIEmhCAQhCgEk0lUPKkVjt/S/4Fa1orDoc9DXpWwyqiXZmHXSHN62CwZYHCv3iHDocV59Z9Nto9tfasK/CwGh7SeUAALn7Ei3IwHGOPqqSusjM8GID+WjgOaq4+YbcjczgfUc/7rnqYiculInGJdLMnxrhofDw9d01W6l/uN5gueiTf3SM5hlnN92nyroZci43HQFs0rQy6lZehCSK8qdV33Q47ZJCdUlN0G2QmhJN0G2RRCdEUTdBtkkUTQm6DbJJ0RRNXdC7ZRTTokpug2yKITQm6DbJUQhNN0G2STQhXdCYkIRX/ACqKpuhdshCKp15fapug2ySEVRVN0G2QhOqKq7oTEkmhNAkITRCQmhFCSaEGsy/jXZiAeVw9ej2rtdzSWbGe8vaHDe6iuNCHNG1c3lLk1EnjCfBc0Bvhi9UYaPgu13NLKdLF7XuvHeyTQYAl4za14039YepWnvLf2/KC6AxkJopEL3Pbhdw4orrXNiYkdL5aoz+BG7q6rKUeKPoow9gVCXKvprdTpKulpb4zMvjV1ZrPparZ2S0RJbqR+6p/WkqP+rLdSP3ViyWQUq6FDJvFzmMcTecMSAThVex3P5XU/ru2q/xj+z+U/wBJG25UV8ZK9SY7qh9fS3lJbqR+6oHc/ldT+u7aseDkXJvL7l43HFrvDOcEg6eQq7q8pi3DKOUEt5SW6kfupHKOWH/Uluzjd1eETIaUA8K8ByvdtSGQ0qcwcRyPdtTdXkxfh78JJbREluzjd1LhRLeUluzjd1Y/AqUBob1To3w1UuAsrqf13JuryYu9TlTLeUluzjd1HCmW8pLdnG7q8hkLK8V/XcpDIaV4ru0cm6vJi6ZyqlvKS3ZRu6o8K5bykv2Ubuo4CSvFf2jl5xMi5NpAdVpcQGgxSC4nMAm6vJi/D04Wy3lJfs43dSGV8t5SX7ON3VE5DSvFf2jkuA0pxHdo5M05MXSOV8tx5fs43dRwtlePL9nG7qXAeU4ju0cvM5ISQcGkEPOZu+m8dOZN1OUxd68Lpbjy/Zxe6lwulePA7OL3U+BMpxHdo5PgVKcR3aOTdXkxd58LJXjQOzi91AytlR+aB2cXur0GRcp5N3aORwLlPJu7Rybq8m26HC2V40Ds4vdS4WSnGg9nF7q9eBcp5N3aFPgZKeTd1ym6nJtu8TlZKcaD2cXupDKuU40Hs43dXvwMlPJu65UuBkn5I9cpuqbbsXhZK8aD2cbuo4WSnGgdnG7qy+Bkn5I9coGRUn5I9cpvqu2zD4WSnGgdnG7qDlZKcaB2cburSZe5OwJaDDfAaWkuumriahcKV309OLxnLNqa1qTjC1BlXKcaD2cbupcK5TjQOpH7qqwqJXTsf65+VPC2I0tDm4JiwLt/P4F4Nc0YGgdm9mZc6RTPgVrcibZMCOGOPiopOnBr6YGnLQD1rqcopK48PaPBi1NNTs59pKunM0ttn4+5mNSu6PrUIQhanEJoQgSE0IIZJ2FMtnmR4gpLOhPwvtwqDd8GtdKtPJxlIr/R/wBzVppAeKheiZ+63eT34rv0f3BeDMPZh75SDxR9HF+AVCgeMH6x8yvvKP8ADPo4vwCoVv4g/WPmWvp/ksfUfqF3We7xUL0UP5Qpz09vTQ4sLqkDAgUJoB8V5SJpBhVzb1D+ULBtNr4kVkNj6NIDyKCjS01aa84zciy2+tNXvN2uWscTBe3CgJzVOA+KlYstvcBlfvOAe/8AU6hI6arAtSBG3sX4ocxrmlwDQDSopmHMt0x2AxBwGZfL6aXK1tYLQM5eB0kBeeS0xWC5jjjCcR6iSVkZTfhs9I35gtPaLjAiPLc0aC0Npod4FT7D0ojBlopiTsOIc0SO0jPmvN2rq7UtEQbooXxHmjWDOeXmWjiy29R5Julu9A895tV65UwyI0F5JawC6XNztNSUGykbVLo29R4ZhRCKtxBB5Kiute01aohTUOBcrvjQ69qqXD+1ayTlYL5mG5s06LEb4bQRnApgT6wvPKCIIdoQHvwYIbAXavDftUG4fbNJ36PczBpv87Q791ocrHls9Kua0vLXMcGjO4h7TT9kQZtsW1b7DeaWtodBoxoPtCMqIwZOyjnGjWPY5x1AOaSVVZ0hbxfH3mNDMKI6pZqNAXcugL1ta1t6eyHDZvsaJ91taAZsSTTDEaVpXxhM2nCdBN5jGuvOGb7jsfbRQymh3Z5j3vdDhvDQIjM7boAP+ciqS3Nl20YkV0GLD3qO0Vu1qHDGtCK6lqYv/OfU3/4tWRY0tAM1fhzDo0VrTnzEODhnrzrxij/9kczf/k1EdO6K0Z3AHUSApA1zLUWjk+2PELzFe0kAUaSBh6+VbKVgb2xrASQ0Uqc5049KD1QkUVRDSqiqEBVMFRRVBOqYK86p1RXJbp3+mh+kVYkKzN0s/wDDQ/SKtXL0um/Dzeq/bzKiVIrprOyQdHknR4cRrolCWwwTmAqWk0+9o1culd7Wiv1mrWbfHLg0xGcYhWhYUx9Ms8A4vY2gA47AW1PPnVXxGlpIIoQaEcq7TcznbsWJD4wD/U00PzLlqx63Q66EzFtspoWRPQbkV7RmaaLwWis5hbRiSQpJL6QIQEIO2kD4qD6Jv7rdWC4CI/Vc/uCrLJfKqNGnGSz4QEIQnERAHVIaCRyKy7DJvvoKm5m/8mrwXsMu3zWEfRxfgFQjT4wekHzK+Ldcd6NcDvUbD1BUM38QekHzLX0/5lj6j9Qu2UhB0CGHCrTChgg5iLoWP9U3DWFEMPAA/mqBmGjWVnWa2sGD6KF8oWTcWa31pifTUOkYrhR0c0OcBpFf/Ze0lZzIWLalxABccTQaOZbK4kWL5wrGiQWuHhNDhqIrioRZVrqXmh1MBUA0HIsq4ndQYj5dpcHOaC5tCHEYimOCk+GHAhwBBzgioKyC1QIQeEvKw4ZqyG1hOctaApTEJjxSIxrxoDhUKZCi5Fy8fo7AQQxocMA4AVAzKEaXY8guY1xGYkVIXq80FTmXnAjNeKsN4VIriMRzomUYEsyHW4xrK57opVSjQWvFHtDhqIqFNKiGXlLyrIf4bGsBz3QAgwG3r9wX+NQXs1M69UIhJKL3hoJOAAJJ1AZ15y8y2IKw3XhWlRXP60HqkmhAkIQgEk0IEmkvOYjthsLnuusb940JpUgaOdByu6T/AKaH6QKvZaSiRiRBhviECpENjnkDWQ0ci73dAmWxZOE+GbzHRBQ0Ir0rlslbdElEiPLC++1raCmFL3KNa9DQmYp6YNfE6ntgmwJrzWP/AE8XYtxkyZySi3hKxzCcWiIzeIwq0E4jwc9CVuX7ozfIO9neU5bL0xXtZDlnOe4gNApiThnvYJa15j3CVrpxPqXnlpk1vzfpMBpD6AxIdwhzhmrTPUYeoLmMiYtydboqxzTXDO5uxWRbtttlJe/FpvjgA2GMauOwVzquMlohi2g15ABc90QgZhVwJpyYqUtaaTl9akVi8Y+uuyibSYdTSA72nYtatplKazHMwD2uWrWrR/EPjV/QQhNdXMkJoQdXZklDYyC5rGh28tF4MaHacKro8nj413o/7guPsi3YLzCgNiVjNhCrKEEUqTjmK63J93jXa97PzNXgS9ll5Q/hn0cb4BUK38QfrHzK+re/DPo4vwCoMfij0g+Zbem+SxdR+oXxZY8RB9FC+QLNDV4WSzxEH0ML5As5sNZbfWmvx4hiLiyLiiWqPpjXUFi97iRYiMZzVAtWVvaW9oMNzVAsWaYKBLqLhqbQh+Jf+n9wuds6ZiwZe8yGHQ2vcXEk1ObRTBdjaMLxT6alysGYuyj4Vx5iPLw0XH0N4Uz0UlYhtoU610DfczaVI1GtKdK1LrVjGGYwhN3kE4XvCoK45ltINku+rzDpSIW1pzPDqdAWpbOASToBhxN+o9l0Q3nPXHMpldraPnQZYxmD8hcAdBGNFgMtVxkTHoL/AIWGjB5bq5FnQLNcyQcwjxhhvJbprdpT2LnGTJEg6BvUTfBer4DqAF5dq5QrlMNzEmDFkIjyKF0vEJ9bKrEyTNJUk5mucTzBoKypaEfq0ihr9GeKUNa73qWPk1LkycRpBaXGIBUEHFgpnVyjH+t48RsWJAYzeYZP3nG88DCo8ErIjWw50mY8FoDm0vNOIFKF2PIFzsnKwod9k3Dih7XENLWOIcKnNRpXV2XJsMqWMY5jIrXVa8Uc0vbQ4UCDFmbapJNjNAvv8FowpevEH4FZTo0Yy7HMa0xnNYXBxLWtqPC0HMeRcpIy0R8SHLPY4Qocd77xaQLoDqYnDOQtrlwx5bButc6DV++hgqfy3c3/AJaEROWtiNDmmQZkMO+NLmuhnADwqaBXFtF6ZR2y+XiQWw23t8DyRpNCBh0rRQYLPp0uZeFEZCu4l0J7Rf8ACqcQNFFssroTjMyha1zgBEqWtJAxGcjMg2MnOx2Q475tga2GwvaG6QA4kZhqHSufn7SmZiUjRLrBLGgpXwwA8UI8HHFdbbcsYsvGY37zocS7yuumgXFwpt7ZCJLGBF3wYVEN9Kb4HVzIPHKD/lUt+pvwC4ouXb5SNLbJlg4FpvCocCCMBoK4Ulel034eZ1f7Oq7nJGLKysrEmHOD44FCzC800NGjHCpwryLhEqrteu5n07bZy2FuWs+ajOiRCdTW1qGN1D4+tbnc5lr84T+VsJwr/EXMp8CuWqrI3PZbeZWJHeMH+EK6mEj2hc9XFa4h20c2vmRbEW9HiHRWg5lhKTiScc+lC76cYrELec2JFE0L6fJJoohB5ZPWG1k0ya30b5vZa+GaC651ajNoqFY+TUwHRn00Qj8zVSG6FYz4k5egw3PJYL91hdQ1diaf5guv3GJmNDfGhzIeyjDvYiBzcLzDQV5arwrVmPb2K2iVqW0PAPoo3wCoBjvGj0g+ZXvaky264OcG1hxALxDRUgUFSqffkhMVc4Pg0qSDv40nmWnpr1iJzLL1FLTMYheVkN8RA9DC+QLNuqopGyLTMNtycaGgXWj6YRQDAU5MFk/U1reej+tK+JpGfrpF54WpdSuqrhY1reeD+scj6ntbzwf1jlNkcrvnhaFxFxVgbEtc5pwf1jkxYlseee+O2JsjlN88LODE7irD6itg/wDee9u2KJsG2PPPfHJsjk3zwtHe0XVV/wBQ2v53725R+obX8897cnbjlY1J4We9oosdzWj8o5MBgq2OTtr+d+9u2KDsnrW8896cp2q8ndtwssvXg4CtaCuugr0qtzk/avnnvTlHg9avnfvTle1XlO7bhZd5R3tuPgtxz4DHnVa8HrV8795ck7J+1fO/enJ268nctwskwxSgApq0Lz3oDNQc2CrkWBannfvR2KL8n7U8696OxO3XlO5bhYUSXaTiATygFIsVduyftTzr3opfUNqD/ufeir268nctwsHewMaCuugqk5oOehGoqvzYNp+c+8uUTYFp+c+8lO3Xk7luFgCGNAHJgMEFoOensVf/AFBaXnPvJ2JfUFpece8nYnbryb7cLCCLo1CpznDFV2cn7S84H9SdiPqG0fOB/UlO3Xk324bPdPI+iw/SBVcuznck56MBvkVjwK0vR60/yiwzkJN/yu1/2WvSvSlcZYtal72zhzCS6Y5DTX8rtf8AZHAaa/ldr/suvfpy5di/DS2PIOmI8OG0fedjyNAJPsBVmW3EbAhQJaHoaC4/wMAaAee9X1LFycsplmy0SPMuaYmY0pTOAGNP5scfWVqYEZ0Zz40T78Y3gDjdh1JY2vMVxi3cv6+Q01p26Zn7L2CaaFtZyQmhAkk0IPWf/wBQ/wDS34uWot21okoxsSCGkueIbr1cAQ51cP0jpW5tEePd+lvxK19oyLY8MsfmOkZwdayV092lhpm+3Uy56b3Qpp7KObCN3Fpo+oPTjm0rFlcvZoNpeZ628qw8qbE+jCGYbiWPvh1dBF2mk57x6FzzGU1rzr6c0nEt1bxaMw7dm6HOgUvtz1+6FP7RJvjMw/hK09mWbDisYSDV1QfCOcYa+RdOckpfiu7R+1dadPa3uHO2tWv1h/aPN62dUo+0ibqDVmFdB0rK4Jy/Fd2j9qOCMvxXdo/avvxbvjyKPIbpk3/L6p2pjdMm/wCXTmO1TGSMvqd137U+CUvqd137U8W55FHn9pk3/L6HbU/tOm9UPodtUuCUvqd137UcEpfU7rv2p4tzyKI/adN6ofQ7agbp03qh9DtqfBKBqd137U+CcDU7rv2p4tzyKAbqU4NEPodtTG6pN8WF0O2qHBKBqd1n7UcE4Gp3XftTxbnkUS+1Ob4sLodtT+1Ob4sLqu2qPBOBqd137UcEoH8XXftTxbnkUP7VJviwuq7ag7qk3xYXVdtUeCUDU7rv2p8EZfU7rv2p4tzyKD7UpviQuh21RO6hNn8sLodtUuCMvqd137UcEZfU7rv2p4tzyKondQmuLC6HbUDdQmuJC6HbVLghL6ndd+1HBGX1O679qeLc8ijzO6dNH8sLodtQd0+a4sLodtXpwRl9Tuu/ag5IS+p3XftTxbHkUef2nzfEhdDtqid06b4sLquXtwRl9Tuu/alwRl9Tuu/ani3PIo8vtNm+LC6rtqid0ub4sLofj7VkcEZfU7rv2pcEZfU7rv2p4tzyKsb7S5vQ2EPU5J26VOaoXQVlcEZfU7tH7UcEpfU7rv2p4tzyKMI7pM5qhdUrxibpk5qh9BWxOSMvqd137VE5HS/Fd137U8W55FGPY9pR7RdejmkJr711uDahuHOupA6NHIFj2fIsgQwyG2jR0k6ydJWSt2jpbI/1k1dTfP8AgQmELs5FRCaECohNCDItQeOdzD4lYwWTan4p5h8SsZcdH8uur+msylld9lYozlrS9vO0E0CrTNnVv0VOzH3n/rd8SsnVR7hp6b46LJSLWK2HpLwRyChr8VYTiqwyQ/10HnPwVmrr0s/xc+oj2dUVSCFryzHVCQQVMrg0VQkm4wE0kJuMBCEJkwEITTJgkIUgpuMIppoKbjAQhASZXBJoKSbkwaSYTTcuCSTKCm5MIoUkK5NqJCE0JuMEhMIVh8khBTVCQhCAQmUIP//Z">
            <a:hlinkClick r:id="rId8"/>
          </p:cNvPr>
          <p:cNvSpPr>
            <a:spLocks noChangeAspect="1" noChangeArrowheads="1"/>
          </p:cNvSpPr>
          <p:nvPr/>
        </p:nvSpPr>
        <p:spPr bwMode="auto">
          <a:xfrm>
            <a:off x="38100" y="-982663"/>
            <a:ext cx="4381500"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208" name="Picture 16" descr="C:\Users\hans.STRABO.000\Pictures\naamloos.png"/>
          <p:cNvPicPr>
            <a:picLocks noChangeAspect="1" noChangeArrowheads="1"/>
          </p:cNvPicPr>
          <p:nvPr/>
        </p:nvPicPr>
        <p:blipFill rotWithShape="1">
          <a:blip r:embed="rId9">
            <a:extLst>
              <a:ext uri="{28A0092B-C50C-407E-A947-70E740481C1C}">
                <a14:useLocalDpi xmlns:a14="http://schemas.microsoft.com/office/drawing/2010/main" val="0"/>
              </a:ext>
            </a:extLst>
          </a:blip>
          <a:srcRect r="6246"/>
          <a:stretch/>
        </p:blipFill>
        <p:spPr bwMode="auto">
          <a:xfrm>
            <a:off x="5076055" y="4855027"/>
            <a:ext cx="3284885" cy="12988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algn="r"/>
            <a:r>
              <a:rPr lang="nl-NL" sz="3000" b="1" dirty="0">
                <a:solidFill>
                  <a:srgbClr val="21076A"/>
                </a:solidFill>
                <a:latin typeface="Verdana" pitchFamily="34" charset="0"/>
              </a:rPr>
              <a:t>Verliezers </a:t>
            </a:r>
          </a:p>
          <a:p>
            <a:pPr algn="r"/>
            <a:r>
              <a:rPr lang="nl-NL" sz="3000" b="1" dirty="0">
                <a:solidFill>
                  <a:srgbClr val="21076A"/>
                </a:solidFill>
                <a:latin typeface="Verdana" pitchFamily="34" charset="0"/>
              </a:rPr>
              <a:t>winkelcentra en -gebieden</a:t>
            </a:r>
          </a:p>
        </p:txBody>
      </p:sp>
    </p:spTree>
    <p:extLst>
      <p:ext uri="{BB962C8B-B14F-4D97-AF65-F5344CB8AC3E}">
        <p14:creationId xmlns:p14="http://schemas.microsoft.com/office/powerpoint/2010/main" val="282023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755576" y="1484784"/>
            <a:ext cx="7657733" cy="432048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1076A"/>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rgbClr val="21076A"/>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nl-NL" sz="2000" kern="0" dirty="0">
              <a:solidFill>
                <a:srgbClr val="002060"/>
              </a:solidFill>
              <a:latin typeface="+mj-lt"/>
            </a:endParaRPr>
          </a:p>
          <a:p>
            <a:pPr marL="0" indent="0">
              <a:buNone/>
            </a:pPr>
            <a:r>
              <a:rPr lang="nl-NL" sz="1800" kern="0" dirty="0" smtClean="0">
                <a:solidFill>
                  <a:srgbClr val="21076A"/>
                </a:solidFill>
                <a:latin typeface="+mj-lt"/>
              </a:rPr>
              <a:t>Strabo-onderzoek, 31 representatieve winkelcentra en </a:t>
            </a:r>
          </a:p>
          <a:p>
            <a:pPr marL="0" indent="0">
              <a:buNone/>
            </a:pPr>
            <a:r>
              <a:rPr lang="nl-NL" sz="1800" kern="0" dirty="0" smtClean="0">
                <a:solidFill>
                  <a:srgbClr val="21076A"/>
                </a:solidFill>
                <a:latin typeface="+mj-lt"/>
              </a:rPr>
              <a:t>–gebieden:</a:t>
            </a:r>
          </a:p>
          <a:p>
            <a:r>
              <a:rPr lang="nl-NL" sz="1800" kern="0" dirty="0" smtClean="0">
                <a:solidFill>
                  <a:srgbClr val="21076A"/>
                </a:solidFill>
                <a:latin typeface="+mj-lt"/>
              </a:rPr>
              <a:t>Tellen</a:t>
            </a:r>
          </a:p>
          <a:p>
            <a:r>
              <a:rPr lang="nl-NL" sz="1800" kern="0" dirty="0" smtClean="0">
                <a:solidFill>
                  <a:srgbClr val="21076A"/>
                </a:solidFill>
                <a:latin typeface="+mj-lt"/>
              </a:rPr>
              <a:t>Bestedingen</a:t>
            </a:r>
          </a:p>
          <a:p>
            <a:r>
              <a:rPr lang="nl-NL" sz="1800" kern="0" dirty="0" smtClean="0">
                <a:solidFill>
                  <a:srgbClr val="21076A"/>
                </a:solidFill>
                <a:latin typeface="+mj-lt"/>
              </a:rPr>
              <a:t>Wij kennen de omzet</a:t>
            </a:r>
          </a:p>
          <a:p>
            <a:r>
              <a:rPr lang="nl-NL" sz="1800" kern="0" dirty="0" smtClean="0">
                <a:solidFill>
                  <a:srgbClr val="21076A"/>
                </a:solidFill>
                <a:latin typeface="+mj-lt"/>
              </a:rPr>
              <a:t>Weinig verschillen tussen typen winkelcentra en gebieden</a:t>
            </a:r>
          </a:p>
          <a:p>
            <a:r>
              <a:rPr lang="nl-NL" sz="1800" kern="0" dirty="0" smtClean="0">
                <a:solidFill>
                  <a:srgbClr val="21076A"/>
                </a:solidFill>
                <a:latin typeface="+mj-lt"/>
              </a:rPr>
              <a:t>Ongeveer 45% komt met de auto (grote binnensteden 20%)</a:t>
            </a:r>
          </a:p>
          <a:p>
            <a:r>
              <a:rPr lang="nl-NL" sz="1800" kern="0" dirty="0" smtClean="0">
                <a:solidFill>
                  <a:srgbClr val="21076A"/>
                </a:solidFill>
                <a:latin typeface="+mj-lt"/>
              </a:rPr>
              <a:t>Omzet is 60% van autobezoekers</a:t>
            </a:r>
          </a:p>
          <a:p>
            <a:r>
              <a:rPr lang="nl-NL" sz="1800" kern="0" dirty="0" smtClean="0">
                <a:solidFill>
                  <a:srgbClr val="21076A"/>
                </a:solidFill>
                <a:latin typeface="+mj-lt"/>
              </a:rPr>
              <a:t>Succesvolle centra 80%</a:t>
            </a: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kern="0" dirty="0" smtClean="0">
              <a:solidFill>
                <a:srgbClr val="21076A"/>
              </a:solidFill>
              <a:latin typeface="+mj-lt"/>
            </a:endParaRPr>
          </a:p>
          <a:p>
            <a:endParaRPr lang="nl-NL" sz="2000" dirty="0">
              <a:solidFill>
                <a:srgbClr val="21076A"/>
              </a:solidFill>
            </a:endParaRPr>
          </a:p>
          <a:p>
            <a:endParaRPr lang="nl-NL" sz="2000" kern="0" dirty="0" smtClean="0">
              <a:solidFill>
                <a:srgbClr val="002060"/>
              </a:solidFill>
              <a:latin typeface="+mj-lt"/>
            </a:endParaRPr>
          </a:p>
        </p:txBody>
      </p:sp>
      <p:sp>
        <p:nvSpPr>
          <p:cNvPr id="8" name="Tekstvak 7"/>
          <p:cNvSpPr txBox="1"/>
          <p:nvPr/>
        </p:nvSpPr>
        <p:spPr>
          <a:xfrm>
            <a:off x="107504" y="188640"/>
            <a:ext cx="307777" cy="540676"/>
          </a:xfrm>
          <a:prstGeom prst="rect">
            <a:avLst/>
          </a:prstGeom>
          <a:noFill/>
          <a:ln>
            <a:noFill/>
          </a:ln>
        </p:spPr>
        <p:txBody>
          <a:bodyPr vert="vert270" wrap="square" rtlCol="0">
            <a:spAutoFit/>
          </a:bodyPr>
          <a:lstStyle/>
          <a:p>
            <a:pPr algn="ctr"/>
            <a:fld id="{48AC04F2-8D7C-4FA0-BD67-30D97E71BF28}" type="slidenum">
              <a:rPr lang="nl-NL" sz="800" b="1" smtClean="0">
                <a:solidFill>
                  <a:srgbClr val="21076A"/>
                </a:solidFill>
                <a:latin typeface="+mj-lt"/>
              </a:rPr>
              <a:pPr algn="ctr"/>
              <a:t>9</a:t>
            </a:fld>
            <a:r>
              <a:rPr lang="nl-NL" sz="800" b="1" dirty="0" smtClean="0">
                <a:solidFill>
                  <a:srgbClr val="21076A"/>
                </a:solidFill>
                <a:latin typeface="+mj-lt"/>
              </a:rPr>
              <a:t>/20</a:t>
            </a:r>
            <a:endParaRPr lang="nl-NL" sz="800" b="1" dirty="0">
              <a:solidFill>
                <a:srgbClr val="21076A"/>
              </a:solidFill>
              <a:latin typeface="+mj-lt"/>
            </a:endParaRPr>
          </a:p>
        </p:txBody>
      </p:sp>
      <p:pic>
        <p:nvPicPr>
          <p:cNvPr id="9" name="Picture 2" descr="C:\Users\milan.STRABO\Desktop\Logo-Strabo-omslag-(Sm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5260"/>
            <a:ext cx="978622"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61392" y="152696"/>
            <a:ext cx="8640000" cy="540000"/>
          </a:xfrm>
          <a:prstGeom prst="rect">
            <a:avLst/>
          </a:prstGeom>
          <a:noFill/>
          <a:ln w="9525">
            <a:noFill/>
            <a:miter lim="800000"/>
            <a:headEnd/>
            <a:tailEnd/>
          </a:ln>
          <a:effectLst/>
        </p:spPr>
        <p:txBody>
          <a:bodyPr anchor="t"/>
          <a:lstStyle/>
          <a:p>
            <a:pPr algn="r"/>
            <a:r>
              <a:rPr lang="nl-NL" sz="3000" b="1" dirty="0" smtClean="0">
                <a:solidFill>
                  <a:srgbClr val="21076A"/>
                </a:solidFill>
                <a:latin typeface="Verdana" pitchFamily="34" charset="0"/>
              </a:rPr>
              <a:t>De feiten over parkeren en winkelomzet </a:t>
            </a:r>
            <a:endParaRPr lang="nl-NL" sz="3000" b="1" dirty="0">
              <a:solidFill>
                <a:srgbClr val="21076A"/>
              </a:solidFill>
              <a:latin typeface="Verdana" pitchFamily="34" charset="0"/>
            </a:endParaRPr>
          </a:p>
        </p:txBody>
      </p:sp>
    </p:spTree>
    <p:extLst>
      <p:ext uri="{BB962C8B-B14F-4D97-AF65-F5344CB8AC3E}">
        <p14:creationId xmlns:p14="http://schemas.microsoft.com/office/powerpoint/2010/main" val="41313240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a1">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11397</TotalTime>
  <Words>971</Words>
  <Application>Microsoft Office PowerPoint</Application>
  <PresentationFormat>Diavoorstelling (4:3)</PresentationFormat>
  <Paragraphs>248</Paragraphs>
  <Slides>19</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19</vt:i4>
      </vt:variant>
    </vt:vector>
  </HeadingPairs>
  <TitlesOfParts>
    <vt:vector size="25" baseType="lpstr">
      <vt:lpstr>Arial</vt:lpstr>
      <vt:lpstr>Times New Roman</vt:lpstr>
      <vt:lpstr>Verdana</vt:lpstr>
      <vt:lpstr>Verdana</vt:lpstr>
      <vt:lpstr>Standaardontwerp</vt:lpstr>
      <vt:lpstr>Thema1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Strabo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Bezoekersonderzoek Beroepsopleidingenbeurs ROC van Amsterdam 2001</dc:title>
  <dc:creator>Strabo</dc:creator>
  <cp:lastModifiedBy>Hans van Tellingen</cp:lastModifiedBy>
  <cp:revision>534</cp:revision>
  <cp:lastPrinted>2015-01-12T09:33:44Z</cp:lastPrinted>
  <dcterms:created xsi:type="dcterms:W3CDTF">2002-01-31T08:04:40Z</dcterms:created>
  <dcterms:modified xsi:type="dcterms:W3CDTF">2016-05-09T10:44:04Z</dcterms:modified>
</cp:coreProperties>
</file>