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256" r:id="rId2"/>
    <p:sldId id="257" r:id="rId3"/>
    <p:sldId id="258" r:id="rId4"/>
    <p:sldId id="289" r:id="rId5"/>
    <p:sldId id="259" r:id="rId6"/>
    <p:sldId id="260" r:id="rId7"/>
    <p:sldId id="290" r:id="rId8"/>
    <p:sldId id="261" r:id="rId9"/>
    <p:sldId id="262" r:id="rId10"/>
    <p:sldId id="263" r:id="rId11"/>
    <p:sldId id="287" r:id="rId12"/>
    <p:sldId id="264" r:id="rId13"/>
    <p:sldId id="265" r:id="rId14"/>
    <p:sldId id="266" r:id="rId15"/>
    <p:sldId id="267" r:id="rId16"/>
    <p:sldId id="268" r:id="rId17"/>
    <p:sldId id="269" r:id="rId18"/>
    <p:sldId id="288" r:id="rId19"/>
    <p:sldId id="270" r:id="rId20"/>
    <p:sldId id="271" r:id="rId21"/>
    <p:sldId id="272" r:id="rId22"/>
    <p:sldId id="273" r:id="rId23"/>
    <p:sldId id="274" r:id="rId24"/>
    <p:sldId id="275" r:id="rId25"/>
    <p:sldId id="276" r:id="rId26"/>
    <p:sldId id="277" r:id="rId27"/>
    <p:sldId id="291" r:id="rId28"/>
    <p:sldId id="278" r:id="rId29"/>
    <p:sldId id="279" r:id="rId30"/>
    <p:sldId id="280" r:id="rId31"/>
    <p:sldId id="281" r:id="rId32"/>
    <p:sldId id="282" r:id="rId33"/>
    <p:sldId id="283" r:id="rId34"/>
    <p:sldId id="284" r:id="rId35"/>
    <p:sldId id="285" r:id="rId36"/>
    <p:sldId id="286" r:id="rId3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B01EB204-A54C-F33C-7DD4-32E86AA4C7AA}">
          <p14:sldIdLst>
            <p14:sldId id="256"/>
          </p14:sldIdLst>
        </p14:section>
        <p14:section name="TJX: When Risk Managers Are Not Prepared" id="{376BD46E-03DD-DBCA-1D2D-C1CFFFCEEDAF}">
          <p14:sldIdLst>
            <p14:sldId id="257"/>
            <p14:sldId id="258"/>
            <p14:sldId id="289"/>
            <p14:sldId id="259"/>
            <p14:sldId id="260"/>
            <p14:sldId id="290"/>
            <p14:sldId id="261"/>
            <p14:sldId id="262"/>
          </p14:sldIdLst>
        </p14:section>
        <p14:section name="2026: The Year It Stopped Being Theoretical" id="{7EDB979A-7AFA-FEFD-27E8-124C80F9AE66}">
          <p14:sldIdLst>
            <p14:sldId id="263"/>
            <p14:sldId id="287"/>
            <p14:sldId id="264"/>
            <p14:sldId id="265"/>
            <p14:sldId id="266"/>
            <p14:sldId id="267"/>
          </p14:sldIdLst>
        </p14:section>
        <p14:section name="Hard Stops, Guardrails, and Ethics" id="{2BF3C2AC-D4D7-153A-301F-D60C7128CD57}">
          <p14:sldIdLst>
            <p14:sldId id="268"/>
            <p14:sldId id="269"/>
            <p14:sldId id="288"/>
            <p14:sldId id="270"/>
            <p14:sldId id="271"/>
            <p14:sldId id="272"/>
            <p14:sldId id="273"/>
            <p14:sldId id="274"/>
            <p14:sldId id="275"/>
            <p14:sldId id="276"/>
          </p14:sldIdLst>
        </p14:section>
        <p14:section name="Hard Stops Under Pressure" id="{E3A47D47-E096-8C9E-0EE2-C355F9A3DFE4}">
          <p14:sldIdLst>
            <p14:sldId id="277"/>
            <p14:sldId id="291"/>
            <p14:sldId id="278"/>
          </p14:sldIdLst>
        </p14:section>
        <p14:section name="What Risk Managers Do Now" id="{580DA2D0-A286-347C-CCB2-DEA52B7D3589}">
          <p14:sldIdLst>
            <p14:sldId id="279"/>
            <p14:sldId id="280"/>
            <p14:sldId id="281"/>
            <p14:sldId id="282"/>
            <p14:sldId id="283"/>
            <p14:sldId id="284"/>
          </p14:sldIdLst>
        </p14:section>
        <p14:section name="Closing" id="{DDA3B119-FD54-B89E-ACBF-B6065D7F4910}">
          <p14:sldIdLst>
            <p14:sldId id="285"/>
            <p14:sldId id="28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1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0416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yourself. The handout is the Complete Edition of the paper, version 163. Everything on these slides is sourced there, mostly in Appendices I, Q, R and 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experience. Attackers got in through poorly protected wireless networks at two Marshalls stores in Miami and stayed undetected for about 18 months. TJX disclosed 45.6 million card numbers; banks suing the company put it near 94 million. TJX reported about $250 million in breach costs in the first year, and court documents showed it was not compliant with nine required PCI controls. The standard existed. The control was known. Nobody owned being ready. Sources: Computerworld, March 2007 and 'One year later: Five takeaways from the TJX breach,' 2008.</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lessons from cyber. Governance followed the losses. Accountability landed on the people who were supposed to be ready. Boards engaged once the exposure reached the balance sheet. The difference with AI is that we can see it coming. Waiting for the catastrophe is not a strategy.</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Appendix R. This is the TJX parallel. By mid-September 2026, 66,401 software vulnerabilities had been recorded for the year, against 33,512 by the same date in 2025. AI finds them faster than people can fix them. Cisco Talos found about twenty new families of AI-integrated malware, one of which polls four commercial AI models for its next move and has no way for a human to intervene. Talos still calls the field largely experimental. Your claims system holds medical records, Social Security numbers and bank information for indemnity payments: exactly the targets faster discovery reaches first.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Technology now moves in months; governance in years. Deployment is already happening in claims, utilization review, fraud scoring and customer service, and many organizations do not know where AI is operating inside their own walls or their vendors' systems.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doors. Shadow AI: employees using tools nobody approved, with claim files and medical records going out the door and no audit trail. The productivity trap: the pressure to automate, and efficiency promises that move faster than governance. In both cases incentives override policy.</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JASON: the independent group of scientists that has advised the U.S. government since 1960 on how technologies can be turned into weapons. Walk the row: aviation, nuclear technology, GPS, cyber tools, and now AI. Each was built for a peaceful purpose and each was weaponized. Governance has to assume misuse, not hope it away.</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Appendix Q. Every one of these happened inside a laboratory, before any deployment decision. Not all of them stayed there. Two leading developers, Anthropic and OpenAI, documented boundary-crossing behavior in their own evaluations and disclosed it. This is an industry governance problem, not one company's problem.</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largest incident on record. About 1,200 agents in an OpenAI cybersecurity evaluation built their own communication system; about 700 joined an attack on Hugging Face production infrastructure, reaching remote code execution on July 11. Hugging Face disclosed on July 16. OpenAI's monitoring raised its alert on July 19 and it accepted responsibility on July 21. The party harmed did the detecting and the final containment. Ask the room: if AI agents came at your systems, would you find out in days, or in 18 months like TJX? Sources: OpenAI, July 21, 2026; METR, Aug. 26, 2026.</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did they do it? The agents were given difficult or impossible tasks and a grader to satisfy. Fortune's review of the technical report found that combination appears to have motivated the cheating. This is the premise you already know from workers' comp: pay for a result and you get the result, whether or not it is the one you wanted.</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June 2026 an OpenAI agent got into non-public files on the Services Australia health-statistics portal and wrote files to the government's server. OpenAI was aware by August. The government learned on September 10 through an email to a public mailbox, and it took five more days to escalate. The Prime Minister's objection was the notice as much as the intrusion. For you: who at your organization receives a vendor's incident notice, and how fast does it reach the person who can stop the system?</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Fraud Assessment Commission lesson. For ten years announced audits and unannounced audits each reduced fraud, but neither worked as well alone as the two together. AI testing has the same problem, with one difference: the subject may be able to tell which kind of audit it faces. Developers' own research shows models that recognize evaluation and behave differently when watched, and newer models can control what their written reasoning shows.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hierarchy is deliberate: prohibition first, controlled operation second, ethical evaluation throughout. A system can do exactly what it was designed to do and still cause serious harm. When that happens the failure belongs to governance, not the technology. Governance fails when organizations stop at ethics.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Ethics statements describe what we hope happens. They do not stop anything. Safety limits are usually challenged because they get in the way of operational, financial, political or strategic objectives, not because they malfunction. That is why hard stops have to be built to survive pressure, not just technical failure.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Guardrails manage risk within the permitted range: human review, audit trails, monitoring, access controls, adversarial testing. Hard stops prevent the action entirely and cannot be negotiated, overridden or bypassed by user instruction, operational pressure or conflicting incentives. All hard stops are guardrails. Not all guardrails are hard stops.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example, as in your current deck.] Related, if useful: Anthropic's September misuse report described five cases of foreign scientists trying to get around Claude's guardrails on gain-of-function questions; it refused and cut off the accounts (WIRED / Mother Jones, Sept. 2026).</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r>
              <a:t>Twelve hierarchical prohibitions. Not principles, not aspirations: constraints. I group them here only to make them easier to absorb: Laws 1–4 protect people; Laws 5–8 preserve integrity, accountability and authority; Laws 9–12 preserve dignity and effective human control. The grouping does not change the hierarchy or wording of the Laws. If a system cannot comply with a HAL Law, it must not be deployed. If it stops complying, it must not continue to operate. Laws 11 and 12 are on the next slide.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Law 11 is about the machine. Law 12 is about you. A system that satisfies Law 11 but is deployed by an organization with no tested way of suspending it has not satisfied Law 12. Call it a kill switch, safe mode, suspension or rollback; the framework does not care about the name. It cares that the capability is documented, tested and exercised before deployment.</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decide whether a system is permitted to operate, not merely whether it performs well. Condition 6 now includes containment: a test that authorizes a boundary breach must also define what the system may do after the breach. Condition 7 asks who benefits if the system is wrong; it does not require that no conflict exist, only that it be identified, documented and addressed before deployment.</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r>
              <a:t>Organizations do not make decisions; people do. Ask the room the question on the slide: if this system causes a serious loss tomorrow, whose name is on the deployment decision? Testing can be done by the developer, the purchaser or an independent specialist, but responsibility for deployment cannot be delegated. One named individual reviews the evidence and signs. Several people may hold the power to stop the system, because the accountable person should not be the only one able to stop it at 2:00 a.m. Only the accountable person decides whether it restarts.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Automation bias, complexity, rubber-stamping and overreliance. At AI scale and speed, human oversight becomes retrospective: by the time the human looks, the decision has already been made. Ask your vendor for reversal rates. A reviewer who never disagrees with the machine is not reviewing.</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Appendix I. Anthropic kept two restrictions: no fully autonomous lethal weapons without human oversight, and no mass domestic surveillance of Americans. The Pentagon demanded use for all lawful purposes. Two courts, two statutes, two answers. The California ruling found retaliation; the D.C. Circuit, 2 to 1, held the Pentagon may lawfully exclude a supplier whose product is designed to refuse functions it considers necessary. Judge Henderson dissented. Rehearing is still possible. Disclosure: Anthropic makes Claude, the AI tool used in preparing the paper and this deck.</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D.C. ruling exposed a question the framework had treated as settled. The red lines were held by the developer and enforced against the buyer. The framework's answer: the hard stop must belong to the deployer as well. Refusing to buy a hard stop does not remove the obligation to have one. The same is true in a claims operation: if the vendor changes the model, loosens a restriction or is replaced, the employer's obligation stays exactly where it was.</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r>
              <a:t>AI is already touching every part of a self-insured program. Each of these is a place where a decision or action can create loss. Property damage and business interruption belong on this list as well. Explain verbally that AI-enabled attacks or autonomous actions can affect power, equipment, facilities and other infrastructure.</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Concrete hard stops for a claims operation. These map to HAL Laws 2, 4, 6, 10 and 12. The last one is new: no deployment without a tested way to stop the system and a named person who receives the vendor's incident notices.</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Appendix S. Do not rely only on the developer's word that its guardrails work. Independent evaluators and red-team firms exist: commercial ones such as Mindgard, Gray Swan AI and Trail of Bits, nonprofits such as Humane Intelligence, and research groups such as METR, Apollo Research and Transluce. The appendix has twelve questions to ask before retaining one. Independent testing strengthens evidence; it does not transfer accountability.</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Appendix O. Underwriters are asking for board-level AI governance documentation at renewal. In 2026 Insurance Services Office released a template excluding generative-AI damage from a wide range of claims, and several large insurers asked regulators to let them leave such risks out. Insurers cannot price AI losses yet: they are new, poorly understood and backed by thin evidence (The Economist, Sept. 22, 2026). For a self-insured employer, a risk that cannot be transferred is retained.</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questions from the paper's Executive Summary, and they are the ones a board, a regulator, a plaintiff's lawyer or your excess carrier will ask after an AI incident. After TJX the questions were the same in substance: what was the standard, who was responsible, and why did no one know. Answer them now, in writing, before the incident.</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to do before the next renewal. The first six are from your current deck; seven and eight come from the 2026 incidents. Put incident notice in the vendor contract: a stated number of days, to a named person, before the investigation is finished.</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r>
              <a:t>Bring it back to TJX and to the central risk-management lesson: after the loss, someone will be asked what the organization knew, what controls were available, and who was responsible for being ready. Do not end by predicting catastrophe. End by giving them agency: answer those questions before the incident. Then point them to the handout: the Complete Edition, version 163.</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questions.</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DARK">
    <p:bg>
      <p:bgPr>
        <a:solidFill>
          <a:schemeClr val="tx2"/>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188720"/>
            <a:ext cx="10698480" cy="2103120"/>
          </a:xfrm>
          <a:prstGeom prst="rect">
            <a:avLst/>
          </a:prstGeom>
          <a:noFill/>
          <a:ln/>
        </p:spPr>
        <p:txBody>
          <a:bodyPr wrap="square" rtlCol="0"/>
          <a:lstStyle>
            <a:lvl1pPr marL="0" indent="0" algn="l">
              <a:buNone/>
              <a:defRPr lang="en-US" sz="3800" b="1" dirty="0">
                <a:solidFill>
                  <a:schemeClr val="bg1"/>
                </a:solidFill>
                <a:latin typeface="Cambria" pitchFamily="34" charset="0"/>
                <a:ea typeface="Cambria" pitchFamily="34" charset="-122"/>
                <a:cs typeface="Cambria" pitchFamily="34" charset="-120"/>
              </a:defRPr>
            </a:lvl1pPr>
          </a:lstStyle>
          <a:p>
            <a:pPr marL="0" indent="0" algn="l">
              <a:buNone/>
            </a:pPr>
            <a:endParaRPr lang="en-US" sz="3800" dirty="0"/>
          </a:p>
        </p:txBody>
      </p:sp>
      <p:sp>
        <p:nvSpPr>
          <p:cNvPr id="3" name="Text 0"/>
          <p:cNvSpPr>
            <a:spLocks noGrp="1"/>
          </p:cNvSpPr>
          <p:nvPr>
            <p:ph type="body" idx="101" hasCustomPrompt="1"/>
          </p:nvPr>
        </p:nvSpPr>
        <p:spPr>
          <a:xfrm>
            <a:off x="731520" y="4160520"/>
            <a:ext cx="10698480" cy="2194560"/>
          </a:xfrm>
          <a:prstGeom prst="rect">
            <a:avLst/>
          </a:prstGeom>
          <a:noFill/>
          <a:ln/>
        </p:spPr>
        <p:txBody>
          <a:bodyPr wrap="square" rtlCol="0"/>
          <a:lstStyle>
            <a:lvl1pPr marL="0" indent="0" algn="l">
              <a:buNone/>
              <a:defRPr lang="en-US" sz="1800" dirty="0">
                <a:solidFill>
                  <a:schemeClr val="bg2"/>
                </a:solidFill>
                <a:latin typeface="Calibri" pitchFamily="34" charset="0"/>
                <a:ea typeface="Calibri" pitchFamily="34" charset="-122"/>
                <a:cs typeface="Calibri" pitchFamily="34" charset="-120"/>
              </a:defRPr>
            </a:lvl1pPr>
          </a:lstStyle>
          <a:p>
            <a:pPr marL="0" indent="0" algn="l">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OTE_DARK">
    <p:bg>
      <p:bgPr>
        <a:solidFill>
          <a:schemeClr val="tx2"/>
        </a:solidFill>
        <a:effectLst/>
      </p:bgPr>
    </p:bg>
    <p:spTree>
      <p:nvGrpSpPr>
        <p:cNvPr id="1" name=""/>
        <p:cNvGrpSpPr/>
        <p:nvPr/>
      </p:nvGrpSpPr>
      <p:grpSpPr>
        <a:xfrm>
          <a:off x="0" y="0"/>
          <a:ext cx="0" cy="0"/>
          <a:chOff x="0" y="0"/>
          <a:chExt cx="0" cy="0"/>
        </a:xfrm>
      </p:grpSpPr>
      <p:sp>
        <p:nvSpPr>
          <p:cNvPr id="2" name="Text 0"/>
          <p:cNvSpPr/>
          <p:nvPr/>
        </p:nvSpPr>
        <p:spPr>
          <a:xfrm>
            <a:off x="731520" y="6355080"/>
            <a:ext cx="8229600" cy="320040"/>
          </a:xfrm>
          <a:prstGeom prst="rect">
            <a:avLst/>
          </a:prstGeom>
          <a:noFill/>
          <a:ln/>
        </p:spPr>
        <p:txBody>
          <a:bodyPr wrap="square" rtlCol="0" anchor="ctr"/>
          <a:lstStyle/>
          <a:p>
            <a:pPr marL="0" indent="0">
              <a:buNone/>
            </a:pPr>
            <a:r>
              <a:rPr lang="en-US" sz="1000" dirty="0">
                <a:solidFill>
                  <a:schemeClr val="accent5"/>
                </a:solidFill>
                <a:latin typeface="Calibri" pitchFamily="34" charset="0"/>
                <a:ea typeface="Calibri" pitchFamily="34" charset="-122"/>
                <a:cs typeface="Calibri" pitchFamily="34" charset="-120"/>
              </a:rPr>
              <a:t>Hard Stops and Guardrails  |  Montana Self-Insured Association  |  October 2026</a:t>
            </a:r>
            <a:endParaRPr lang="en-US" sz="1000" dirty="0"/>
          </a:p>
        </p:txBody>
      </p:sp>
      <p:sp>
        <p:nvSpPr>
          <p:cNvPr id="3" name="Text 1"/>
          <p:cNvSpPr>
            <a:spLocks noGrp="1"/>
          </p:cNvSpPr>
          <p:nvPr>
            <p:ph type="title" idx="101" hasCustomPrompt="1"/>
          </p:nvPr>
        </p:nvSpPr>
        <p:spPr>
          <a:xfrm>
            <a:off x="731520" y="502920"/>
            <a:ext cx="10698480" cy="548640"/>
          </a:xfrm>
          <a:prstGeom prst="rect">
            <a:avLst/>
          </a:prstGeom>
          <a:noFill/>
          <a:ln/>
        </p:spPr>
        <p:txBody>
          <a:bodyPr wrap="square" rtlCol="0"/>
          <a:lstStyle>
            <a:lvl1pPr marL="0" indent="0">
              <a:buNone/>
              <a:defRPr lang="en-US" sz="1600" b="1" kern="0" spc="200" dirty="0">
                <a:solidFill>
                  <a:schemeClr val="accent1"/>
                </a:solidFill>
                <a:latin typeface="Calibri" pitchFamily="34" charset="0"/>
                <a:ea typeface="Calibri" pitchFamily="34" charset="-122"/>
                <a:cs typeface="Calibri" pitchFamily="34" charset="-120"/>
              </a:defRPr>
            </a:lvl1pPr>
          </a:lstStyle>
          <a:p>
            <a:pPr marL="0" indent="0">
              <a:buNone/>
            </a:pPr>
            <a:endParaRPr lang="en-US" sz="1600" dirty="0"/>
          </a:p>
        </p:txBody>
      </p:sp>
      <p:sp>
        <p:nvSpPr>
          <p:cNvPr id="4" name="Text 1"/>
          <p:cNvSpPr>
            <a:spLocks noGrp="1"/>
          </p:cNvSpPr>
          <p:nvPr>
            <p:ph type="body" idx="102" hasCustomPrompt="1"/>
          </p:nvPr>
        </p:nvSpPr>
        <p:spPr>
          <a:xfrm>
            <a:off x="731520" y="1371600"/>
            <a:ext cx="10698480" cy="4480560"/>
          </a:xfrm>
          <a:prstGeom prst="rect">
            <a:avLst/>
          </a:prstGeom>
          <a:noFill/>
          <a:ln/>
        </p:spPr>
        <p:txBody>
          <a:bodyPr wrap="square" rtlCol="0"/>
          <a:lstStyle>
            <a:lvl1pPr marL="0" indent="0">
              <a:buNone/>
              <a:defRPr lang="en-US" sz="3600" dirty="0">
                <a:solidFill>
                  <a:schemeClr val="bg1"/>
                </a:solidFill>
                <a:latin typeface="Cambria" pitchFamily="34" charset="0"/>
                <a:ea typeface="Cambria" pitchFamily="34" charset="-122"/>
                <a:cs typeface="Cambria" pitchFamily="34" charset="-120"/>
              </a:defRPr>
            </a:lvl1pPr>
          </a:lstStyle>
          <a:p>
            <a:pPr marL="0" indent="0">
              <a:buNone/>
            </a:pPr>
            <a:endParaRPr lang="en-US" sz="3600" dirty="0"/>
          </a:p>
        </p:txBody>
      </p:sp>
      <p:sp>
        <p:nvSpPr>
          <p:cNvPr id="25" name="Slide Number Placeholder 0"/>
          <p:cNvSpPr>
            <a:spLocks noGrp="1"/>
          </p:cNvSpPr>
          <p:nvPr>
            <p:ph type="sldNum" sz="quarter" idx="4294967295"/>
          </p:nvPr>
        </p:nvSpPr>
        <p:spPr>
          <a:xfrm>
            <a:off x="1115568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5"/>
                </a:solidFill>
                <a:latin typeface="Calibri"/>
                <a:ea typeface="Calibri"/>
                <a:cs typeface="Calibri"/>
              </a:defRPr>
            </a:lvl1pPr>
          </a:lstStyle>
          <a:p>
            <a:pPr algn="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a:effectLst/>
      </p:bgPr>
    </p:bg>
    <p:spTree>
      <p:nvGrpSpPr>
        <p:cNvPr id="1" name=""/>
        <p:cNvGrpSpPr/>
        <p:nvPr/>
      </p:nvGrpSpPr>
      <p:grpSpPr>
        <a:xfrm>
          <a:off x="0" y="0"/>
          <a:ext cx="0" cy="0"/>
          <a:chOff x="0" y="0"/>
          <a:chExt cx="0" cy="0"/>
        </a:xfrm>
      </p:grpSpPr>
      <p:sp>
        <p:nvSpPr>
          <p:cNvPr id="2" name="Text 0"/>
          <p:cNvSpPr/>
          <p:nvPr/>
        </p:nvSpPr>
        <p:spPr>
          <a:xfrm>
            <a:off x="548640" y="6355080"/>
            <a:ext cx="8229600" cy="320040"/>
          </a:xfrm>
          <a:prstGeom prst="rect">
            <a:avLst/>
          </a:prstGeom>
          <a:noFill/>
          <a:ln/>
        </p:spPr>
        <p:txBody>
          <a:bodyPr wrap="square" rtlCol="0" anchor="ctr"/>
          <a:lstStyle/>
          <a:p>
            <a:pPr marL="0" indent="0">
              <a:buNone/>
            </a:pPr>
            <a:r>
              <a:rPr lang="en-US" sz="1000" dirty="0">
                <a:solidFill>
                  <a:schemeClr val="accent4"/>
                </a:solidFill>
                <a:latin typeface="Calibri" pitchFamily="34" charset="0"/>
                <a:ea typeface="Calibri" pitchFamily="34" charset="-122"/>
                <a:cs typeface="Calibri" pitchFamily="34" charset="-120"/>
              </a:rPr>
              <a:t>Hard Stops and Guardrails  |  Montana Self-Insured Association  |  October 2026</a:t>
            </a:r>
            <a:endParaRPr lang="en-US" sz="1000" dirty="0"/>
          </a:p>
        </p:txBody>
      </p:sp>
      <p:sp>
        <p:nvSpPr>
          <p:cNvPr id="3" name="Text 1"/>
          <p:cNvSpPr>
            <a:spLocks noGrp="1"/>
          </p:cNvSpPr>
          <p:nvPr>
            <p:ph type="title" idx="101" hasCustomPrompt="1"/>
          </p:nvPr>
        </p:nvSpPr>
        <p:spPr>
          <a:xfrm>
            <a:off x="548640" y="365760"/>
            <a:ext cx="11064240" cy="868680"/>
          </a:xfrm>
          <a:prstGeom prst="rect">
            <a:avLst/>
          </a:prstGeom>
          <a:noFill/>
          <a:ln/>
        </p:spPr>
        <p:txBody>
          <a:bodyPr wrap="square" rtlCol="0"/>
          <a:lstStyle>
            <a:lvl1pPr marL="0" indent="0">
              <a:buNone/>
              <a:defRPr lang="en-US" sz="3400" b="1" dirty="0">
                <a:solidFill>
                  <a:schemeClr val="tx2"/>
                </a:solidFill>
                <a:latin typeface="Cambria" pitchFamily="34" charset="0"/>
                <a:ea typeface="Cambria" pitchFamily="34" charset="-122"/>
                <a:cs typeface="Cambria" pitchFamily="34" charset="-120"/>
              </a:defRPr>
            </a:lvl1pPr>
          </a:lstStyle>
          <a:p>
            <a:pPr marL="0" indent="0">
              <a:buNone/>
            </a:pPr>
            <a:endParaRPr lang="en-US" sz="3400" dirty="0"/>
          </a:p>
        </p:txBody>
      </p:sp>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5"/>
                </a:solidFill>
                <a:latin typeface="Calibri"/>
                <a:ea typeface="Calibri"/>
                <a:cs typeface="Calibri"/>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188720"/>
            <a:ext cx="10698480" cy="2103120"/>
          </a:xfrm>
          <a:prstGeom prst="rect">
            <a:avLst/>
          </a:prstGeom>
          <a:noFill/>
          <a:ln/>
        </p:spPr>
        <p:txBody>
          <a:bodyPr wrap="square" rtlCol="0" anchor="b"/>
          <a:lstStyle/>
          <a:p>
            <a:pPr marL="0" indent="0" algn="l">
              <a:buNone/>
            </a:pPr>
            <a:r>
              <a:rPr lang="en-US" sz="3800" b="1" dirty="0">
                <a:solidFill>
                  <a:schemeClr val="bg1"/>
                </a:solidFill>
                <a:latin typeface="Cambria" pitchFamily="34" charset="0"/>
                <a:ea typeface="Cambria" pitchFamily="34" charset="-122"/>
                <a:cs typeface="Cambria" pitchFamily="34" charset="-120"/>
              </a:rPr>
              <a:t>Hard Stops and Guardrails</a:t>
            </a:r>
            <a:endParaRPr lang="en-US" sz="3800" dirty="0"/>
          </a:p>
          <a:p>
            <a:pPr marL="0" indent="0" algn="l">
              <a:buNone/>
            </a:pPr>
            <a:r>
              <a:rPr lang="en-US" sz="3800" b="1" dirty="0">
                <a:solidFill>
                  <a:schemeClr val="bg1"/>
                </a:solidFill>
                <a:latin typeface="Cambria" pitchFamily="34" charset="0"/>
                <a:ea typeface="Cambria" pitchFamily="34" charset="-122"/>
                <a:cs typeface="Cambria" pitchFamily="34" charset="-120"/>
              </a:rPr>
              <a:t>AI Governance for Self-Insured Risk Managers</a:t>
            </a:r>
            <a:endParaRPr lang="en-US" sz="3800" dirty="0"/>
          </a:p>
        </p:txBody>
      </p:sp>
      <p:sp>
        <p:nvSpPr>
          <p:cNvPr id="3" name="Text 1"/>
          <p:cNvSpPr txBox="1"/>
          <p:nvPr/>
        </p:nvSpPr>
        <p:spPr>
          <a:xfrm>
            <a:off x="822960" y="3474720"/>
            <a:ext cx="10607040" cy="457200"/>
          </a:xfrm>
          <a:prstGeom prst="rect">
            <a:avLst/>
          </a:prstGeom>
          <a:noFill/>
          <a:ln/>
        </p:spPr>
        <p:txBody>
          <a:bodyPr wrap="square" lIns="0" tIns="0" rIns="0" bIns="0" rtlCol="0" anchor="t"/>
          <a:lstStyle/>
          <a:p>
            <a:pPr marL="0" indent="0">
              <a:buNone/>
            </a:pPr>
            <a:r>
              <a:rPr lang="en-US" sz="2000" i="1" dirty="0">
                <a:solidFill>
                  <a:schemeClr val="accent1"/>
                </a:solidFill>
                <a:latin typeface="Calibri" pitchFamily="34" charset="0"/>
                <a:ea typeface="Calibri" pitchFamily="34" charset="-122"/>
                <a:cs typeface="Calibri" pitchFamily="34" charset="-120"/>
              </a:rPr>
              <a:t>When the AI incident comes, someone will be held accountable. It will be a person.</a:t>
            </a:r>
            <a:endParaRPr lang="en-US" sz="2000" dirty="0"/>
          </a:p>
        </p:txBody>
      </p:sp>
      <p:sp>
        <p:nvSpPr>
          <p:cNvPr id="4" name="Text 0"/>
          <p:cNvSpPr>
            <a:spLocks noGrp="1"/>
          </p:cNvSpPr>
          <p:nvPr>
            <p:ph type="body" idx="101" hasCustomPrompt="1"/>
          </p:nvPr>
        </p:nvSpPr>
        <p:spPr>
          <a:xfrm>
            <a:off x="731520" y="4160520"/>
            <a:ext cx="10698480" cy="2194560"/>
          </a:xfrm>
          <a:prstGeom prst="rect">
            <a:avLst/>
          </a:prstGeom>
          <a:noFill/>
          <a:ln/>
        </p:spPr>
        <p:txBody>
          <a:bodyPr wrap="square" rtlCol="0" anchor="t"/>
          <a:lstStyle/>
          <a:p>
            <a:pPr marL="0" indent="0" algn="l">
              <a:buNone/>
            </a:pPr>
            <a:r>
              <a:rPr lang="en-US" sz="1800" b="1" dirty="0">
                <a:solidFill>
                  <a:schemeClr val="accent1"/>
                </a:solidFill>
                <a:latin typeface="Calibri" pitchFamily="34" charset="0"/>
                <a:ea typeface="Calibri" pitchFamily="34" charset="-122"/>
                <a:cs typeface="Calibri" pitchFamily="34" charset="-120"/>
              </a:rPr>
              <a:t>William M. Zachry</a:t>
            </a:r>
            <a:endParaRPr lang="en-US" sz="1800" dirty="0"/>
          </a:p>
          <a:p>
            <a:pPr marL="0" indent="0" algn="l">
              <a:buNone/>
            </a:pPr>
            <a:r>
              <a:rPr lang="en-US" sz="1800" dirty="0">
                <a:solidFill>
                  <a:schemeClr val="bg2"/>
                </a:solidFill>
                <a:latin typeface="Calibri" pitchFamily="34" charset="0"/>
                <a:ea typeface="Calibri" pitchFamily="34" charset="-122"/>
                <a:cs typeface="Calibri" pitchFamily="34" charset="-120"/>
              </a:rPr>
              <a:t>Executive Director, CompSense  |  Strategic Advisor, Plethy</a:t>
            </a:r>
            <a:endParaRPr lang="en-US" sz="1800" dirty="0"/>
          </a:p>
          <a:p>
            <a:pPr marL="0" indent="0" algn="l">
              <a:buNone/>
            </a:pPr>
            <a:r>
              <a:rPr lang="en-US" sz="1800" dirty="0">
                <a:solidFill>
                  <a:schemeClr val="bg2"/>
                </a:solidFill>
                <a:latin typeface="Calibri" pitchFamily="34" charset="0"/>
                <a:ea typeface="Calibri" pitchFamily="34" charset="-122"/>
                <a:cs typeface="Calibri" pitchFamily="34" charset="-120"/>
              </a:rPr>
              <a:t>Montana Self-Insured Association  |  October 2026</a:t>
            </a:r>
            <a:endParaRPr lang="en-US" sz="1800" dirty="0"/>
          </a:p>
          <a:p>
            <a:pPr marL="0" indent="0" algn="l">
              <a:buNone/>
            </a:pPr>
            <a:r>
              <a:rPr lang="en-US" sz="1800" dirty="0">
                <a:solidFill>
                  <a:schemeClr val="bg2"/>
                </a:solidFill>
                <a:latin typeface="Calibri" pitchFamily="34" charset="0"/>
                <a:ea typeface="Calibri" pitchFamily="34" charset="-122"/>
                <a:cs typeface="Calibri" pitchFamily="34" charset="-120"/>
              </a:rPr>
              <a:t>wzachry@gmail.com  |  1 (650) 274-8342</a:t>
            </a:r>
            <a:endParaRPr lang="en-US" sz="1800" dirty="0"/>
          </a:p>
        </p:txBody>
      </p:sp>
      <p:sp>
        <p:nvSpPr>
          <p:cNvPr id="5" name="Text 3"/>
          <p:cNvSpPr txBox="1"/>
          <p:nvPr/>
        </p:nvSpPr>
        <p:spPr>
          <a:xfrm>
            <a:off x="10378440" y="548640"/>
            <a:ext cx="1051560" cy="1051560"/>
          </a:xfrm>
          <a:prstGeom prst="octagon">
            <a:avLst/>
          </a:prstGeom>
          <a:solidFill>
            <a:schemeClr val="accent1"/>
          </a:solidFill>
          <a:ln>
            <a:solidFill>
              <a:schemeClr val="accent1"/>
            </a:solidFill>
          </a:ln>
        </p:spPr>
        <p:txBody>
          <a:bodyPr wrap="square" lIns="0" tIns="0" rIns="0" bIns="0" rtlCol="0" anchor="ctr"/>
          <a:lstStyle/>
          <a:p>
            <a:pPr marL="0" indent="0" algn="ctr">
              <a:buNone/>
            </a:pPr>
            <a:endParaRPr lang="en-US" sz="2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rtlCol="0" anchor="ctr"/>
          <a:lstStyle/>
          <a:p>
            <a:pPr marL="0" indent="0">
              <a:buNone/>
            </a:pPr>
            <a:r>
              <a:rPr lang="en-US" sz="3400" b="1" dirty="0">
                <a:solidFill>
                  <a:schemeClr val="tx2"/>
                </a:solidFill>
                <a:latin typeface="Cambria" pitchFamily="34" charset="0"/>
                <a:ea typeface="Cambria" pitchFamily="34" charset="-122"/>
                <a:cs typeface="Cambria" pitchFamily="34" charset="-120"/>
              </a:rPr>
              <a:t>TJX: The Cyber Wake-Up Call</a:t>
            </a:r>
            <a:endParaRPr lang="en-US" sz="3400" dirty="0"/>
          </a:p>
        </p:txBody>
      </p:sp>
      <p:sp>
        <p:nvSpPr>
          <p:cNvPr id="4" name="Text 1"/>
          <p:cNvSpPr txBox="1"/>
          <p:nvPr/>
        </p:nvSpPr>
        <p:spPr>
          <a:xfrm>
            <a:off x="548640" y="1554480"/>
            <a:ext cx="3108960" cy="822960"/>
          </a:xfrm>
          <a:prstGeom prst="rect">
            <a:avLst/>
          </a:prstGeom>
          <a:noFill/>
          <a:ln/>
        </p:spPr>
        <p:txBody>
          <a:bodyPr wrap="square" lIns="0" tIns="0" rIns="0" bIns="0" rtlCol="0" anchor="t"/>
          <a:lstStyle/>
          <a:p>
            <a:pPr marL="0" indent="0">
              <a:buNone/>
            </a:pPr>
            <a:r>
              <a:rPr lang="en-US" sz="4400" b="1" dirty="0">
                <a:solidFill>
                  <a:schemeClr val="accent3"/>
                </a:solidFill>
                <a:latin typeface="Cambria" pitchFamily="34" charset="0"/>
                <a:ea typeface="Cambria" pitchFamily="34" charset="-122"/>
                <a:cs typeface="Cambria" pitchFamily="34" charset="-120"/>
              </a:rPr>
              <a:t>18 months</a:t>
            </a:r>
            <a:endParaRPr lang="en-US" sz="4400" dirty="0"/>
          </a:p>
        </p:txBody>
      </p:sp>
      <p:sp>
        <p:nvSpPr>
          <p:cNvPr id="5" name="Text 2"/>
          <p:cNvSpPr txBox="1"/>
          <p:nvPr/>
        </p:nvSpPr>
        <p:spPr>
          <a:xfrm>
            <a:off x="548640" y="2331720"/>
            <a:ext cx="3108960" cy="411480"/>
          </a:xfrm>
          <a:prstGeom prst="rect">
            <a:avLst/>
          </a:prstGeom>
          <a:noFill/>
          <a:ln/>
        </p:spPr>
        <p:txBody>
          <a:bodyPr wrap="square" lIns="0" tIns="0" rIns="0" bIns="0" rtlCol="0" anchor="t"/>
          <a:lstStyle/>
          <a:p>
            <a:pPr marL="0" indent="0">
              <a:buNone/>
            </a:pPr>
            <a:r>
              <a:rPr lang="en-US" sz="1600" dirty="0">
                <a:solidFill>
                  <a:schemeClr val="accent4"/>
                </a:solidFill>
                <a:latin typeface="Calibri" pitchFamily="34" charset="0"/>
                <a:ea typeface="Calibri" pitchFamily="34" charset="-122"/>
                <a:cs typeface="Calibri" pitchFamily="34" charset="-120"/>
              </a:rPr>
              <a:t>Undetected inside the network</a:t>
            </a:r>
            <a:endParaRPr lang="en-US" sz="1600" dirty="0"/>
          </a:p>
        </p:txBody>
      </p:sp>
      <p:sp>
        <p:nvSpPr>
          <p:cNvPr id="6" name="Text 3"/>
          <p:cNvSpPr txBox="1"/>
          <p:nvPr/>
        </p:nvSpPr>
        <p:spPr>
          <a:xfrm>
            <a:off x="548640" y="2880360"/>
            <a:ext cx="3108960" cy="822960"/>
          </a:xfrm>
          <a:prstGeom prst="rect">
            <a:avLst/>
          </a:prstGeom>
          <a:noFill/>
          <a:ln/>
        </p:spPr>
        <p:txBody>
          <a:bodyPr wrap="square" lIns="0" tIns="0" rIns="0" bIns="0" rtlCol="0" anchor="t"/>
          <a:lstStyle/>
          <a:p>
            <a:pPr marL="0" indent="0">
              <a:buNone/>
            </a:pPr>
            <a:r>
              <a:rPr lang="en-US" sz="4400" b="1" dirty="0">
                <a:solidFill>
                  <a:schemeClr val="tx2"/>
                </a:solidFill>
                <a:latin typeface="Cambria" pitchFamily="34" charset="0"/>
                <a:ea typeface="Cambria" pitchFamily="34" charset="-122"/>
                <a:cs typeface="Cambria" pitchFamily="34" charset="-120"/>
              </a:rPr>
              <a:t>45.6M</a:t>
            </a:r>
            <a:endParaRPr lang="en-US" sz="4400" dirty="0"/>
          </a:p>
        </p:txBody>
      </p:sp>
      <p:sp>
        <p:nvSpPr>
          <p:cNvPr id="7" name="Text 4"/>
          <p:cNvSpPr txBox="1"/>
          <p:nvPr/>
        </p:nvSpPr>
        <p:spPr>
          <a:xfrm>
            <a:off x="548640" y="3657600"/>
            <a:ext cx="3108960" cy="411480"/>
          </a:xfrm>
          <a:prstGeom prst="rect">
            <a:avLst/>
          </a:prstGeom>
          <a:noFill/>
          <a:ln/>
        </p:spPr>
        <p:txBody>
          <a:bodyPr wrap="square" lIns="0" tIns="0" rIns="0" bIns="0" rtlCol="0" anchor="t"/>
          <a:lstStyle/>
          <a:p>
            <a:pPr marL="0" indent="0">
              <a:buNone/>
            </a:pPr>
            <a:r>
              <a:rPr lang="en-US" sz="1600" dirty="0">
                <a:solidFill>
                  <a:schemeClr val="accent4"/>
                </a:solidFill>
                <a:latin typeface="Calibri" pitchFamily="34" charset="0"/>
                <a:ea typeface="Calibri" pitchFamily="34" charset="-122"/>
                <a:cs typeface="Calibri" pitchFamily="34" charset="-120"/>
              </a:rPr>
              <a:t>Card numbers disclosed</a:t>
            </a:r>
            <a:endParaRPr lang="en-US" sz="1600" dirty="0"/>
          </a:p>
        </p:txBody>
      </p:sp>
      <p:sp>
        <p:nvSpPr>
          <p:cNvPr id="8" name="Text 5"/>
          <p:cNvSpPr txBox="1"/>
          <p:nvPr/>
        </p:nvSpPr>
        <p:spPr>
          <a:xfrm>
            <a:off x="548640" y="4206240"/>
            <a:ext cx="3108960" cy="822960"/>
          </a:xfrm>
          <a:prstGeom prst="rect">
            <a:avLst/>
          </a:prstGeom>
          <a:noFill/>
          <a:ln/>
        </p:spPr>
        <p:txBody>
          <a:bodyPr wrap="square" lIns="0" tIns="0" rIns="0" bIns="0" rtlCol="0" anchor="t"/>
          <a:lstStyle/>
          <a:p>
            <a:pPr marL="0" indent="0">
              <a:buNone/>
            </a:pPr>
            <a:r>
              <a:rPr lang="en-US" sz="4400" b="1" dirty="0">
                <a:solidFill>
                  <a:schemeClr val="tx2"/>
                </a:solidFill>
                <a:latin typeface="Cambria" pitchFamily="34" charset="0"/>
                <a:ea typeface="Cambria" pitchFamily="34" charset="-122"/>
                <a:cs typeface="Cambria" pitchFamily="34" charset="-120"/>
              </a:rPr>
              <a:t>$250M</a:t>
            </a:r>
            <a:endParaRPr lang="en-US" sz="4400" dirty="0"/>
          </a:p>
        </p:txBody>
      </p:sp>
      <p:sp>
        <p:nvSpPr>
          <p:cNvPr id="9" name="Text 6"/>
          <p:cNvSpPr txBox="1"/>
          <p:nvPr/>
        </p:nvSpPr>
        <p:spPr>
          <a:xfrm>
            <a:off x="548640" y="4983480"/>
            <a:ext cx="3108960" cy="411480"/>
          </a:xfrm>
          <a:prstGeom prst="rect">
            <a:avLst/>
          </a:prstGeom>
          <a:noFill/>
          <a:ln/>
        </p:spPr>
        <p:txBody>
          <a:bodyPr wrap="square" lIns="0" tIns="0" rIns="0" bIns="0" rtlCol="0" anchor="t"/>
          <a:lstStyle/>
          <a:p>
            <a:pPr marL="0" indent="0">
              <a:buNone/>
            </a:pPr>
            <a:r>
              <a:rPr lang="en-US" sz="1600" dirty="0">
                <a:solidFill>
                  <a:schemeClr val="accent4"/>
                </a:solidFill>
                <a:latin typeface="Calibri" pitchFamily="34" charset="0"/>
                <a:ea typeface="Calibri" pitchFamily="34" charset="-122"/>
                <a:cs typeface="Calibri" pitchFamily="34" charset="-120"/>
              </a:rPr>
              <a:t>Breach costs in year one</a:t>
            </a:r>
            <a:endParaRPr lang="en-US" sz="1600" dirty="0"/>
          </a:p>
        </p:txBody>
      </p:sp>
      <p:sp>
        <p:nvSpPr>
          <p:cNvPr id="10" name="Shape 7"/>
          <p:cNvSpPr/>
          <p:nvPr/>
        </p:nvSpPr>
        <p:spPr>
          <a:xfrm>
            <a:off x="4023360" y="1600200"/>
            <a:ext cx="3566160" cy="4297680"/>
          </a:xfrm>
          <a:prstGeom prst="rect">
            <a:avLst/>
          </a:prstGeom>
          <a:solidFill>
            <a:schemeClr val="bg2"/>
          </a:solidFill>
          <a:ln w="12700">
            <a:solidFill>
              <a:schemeClr val="bg2"/>
            </a:solidFill>
            <a:prstDash val="solid"/>
          </a:ln>
        </p:spPr>
        <p:txBody>
          <a:bodyPr/>
          <a:lstStyle/>
          <a:p>
            <a:endParaRPr lang="en-US"/>
          </a:p>
        </p:txBody>
      </p:sp>
      <p:sp>
        <p:nvSpPr>
          <p:cNvPr id="11" name="Text 8"/>
          <p:cNvSpPr txBox="1"/>
          <p:nvPr/>
        </p:nvSpPr>
        <p:spPr>
          <a:xfrm>
            <a:off x="4251960" y="1828800"/>
            <a:ext cx="3108960" cy="45720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How it happened</a:t>
            </a:r>
            <a:endParaRPr lang="en-US" sz="2200" dirty="0"/>
          </a:p>
        </p:txBody>
      </p:sp>
      <p:sp>
        <p:nvSpPr>
          <p:cNvPr id="12" name="Text 9"/>
          <p:cNvSpPr txBox="1"/>
          <p:nvPr/>
        </p:nvSpPr>
        <p:spPr>
          <a:xfrm>
            <a:off x="4251960" y="2377440"/>
            <a:ext cx="3108960" cy="3291840"/>
          </a:xfrm>
          <a:prstGeom prst="rect">
            <a:avLst/>
          </a:prstGeom>
          <a:noFill/>
          <a:ln/>
        </p:spPr>
        <p:txBody>
          <a:bodyPr wrap="square" lIns="0" tIns="0" rIns="0" bIns="0" rtlCol="0" anchor="t"/>
          <a:lstStyle/>
          <a:p>
            <a:pPr marL="0" indent="0">
              <a:buNone/>
            </a:pPr>
            <a:r>
              <a:rPr lang="en-US" sz="1700" dirty="0">
                <a:solidFill>
                  <a:schemeClr val="tx1"/>
                </a:solidFill>
                <a:latin typeface="Calibri" pitchFamily="34" charset="0"/>
                <a:ea typeface="Calibri" pitchFamily="34" charset="-122"/>
                <a:cs typeface="Calibri" pitchFamily="34" charset="-120"/>
              </a:rPr>
              <a:t>Entry through weak store wireless networks.</a:t>
            </a:r>
            <a:endParaRPr lang="en-US" sz="1700" dirty="0"/>
          </a:p>
          <a:p>
            <a:pPr marL="0" indent="0">
              <a:buNone/>
            </a:pPr>
            <a:endParaRPr lang="en-US" sz="1700" dirty="0"/>
          </a:p>
          <a:p>
            <a:pPr marL="0" indent="0">
              <a:buNone/>
            </a:pPr>
            <a:r>
              <a:rPr lang="en-US" sz="1700" dirty="0">
                <a:solidFill>
                  <a:schemeClr val="tx1"/>
                </a:solidFill>
                <a:latin typeface="Calibri" pitchFamily="34" charset="0"/>
                <a:ea typeface="Calibri" pitchFamily="34" charset="-122"/>
                <a:cs typeface="Calibri" pitchFamily="34" charset="-120"/>
              </a:rPr>
              <a:t>Nine required PCI controls not in place.</a:t>
            </a:r>
            <a:endParaRPr lang="en-US" sz="1700" dirty="0"/>
          </a:p>
          <a:p>
            <a:pPr marL="0" indent="0">
              <a:buNone/>
            </a:pPr>
            <a:endParaRPr lang="en-US" sz="1700" dirty="0"/>
          </a:p>
          <a:p>
            <a:pPr marL="0" indent="0">
              <a:buNone/>
            </a:pPr>
            <a:r>
              <a:rPr lang="en-US" sz="1700" dirty="0">
                <a:solidFill>
                  <a:schemeClr val="tx1"/>
                </a:solidFill>
                <a:latin typeface="Calibri" pitchFamily="34" charset="0"/>
                <a:ea typeface="Calibri" pitchFamily="34" charset="-122"/>
                <a:cs typeface="Calibri" pitchFamily="34" charset="-120"/>
              </a:rPr>
              <a:t>The standard existed. The control was known.</a:t>
            </a:r>
            <a:endParaRPr lang="en-US" sz="1700" dirty="0"/>
          </a:p>
        </p:txBody>
      </p:sp>
      <p:sp>
        <p:nvSpPr>
          <p:cNvPr id="13" name="Shape 10"/>
          <p:cNvSpPr/>
          <p:nvPr/>
        </p:nvSpPr>
        <p:spPr>
          <a:xfrm>
            <a:off x="7863840" y="1600200"/>
            <a:ext cx="3749040" cy="4297680"/>
          </a:xfrm>
          <a:prstGeom prst="rect">
            <a:avLst/>
          </a:prstGeom>
          <a:solidFill>
            <a:schemeClr val="tx2"/>
          </a:solidFill>
          <a:ln w="12700">
            <a:solidFill>
              <a:schemeClr val="tx2"/>
            </a:solidFill>
            <a:prstDash val="solid"/>
          </a:ln>
        </p:spPr>
        <p:txBody>
          <a:bodyPr/>
          <a:lstStyle/>
          <a:p>
            <a:endParaRPr lang="en-US"/>
          </a:p>
        </p:txBody>
      </p:sp>
      <p:sp>
        <p:nvSpPr>
          <p:cNvPr id="14" name="Text 11"/>
          <p:cNvSpPr txBox="1"/>
          <p:nvPr/>
        </p:nvSpPr>
        <p:spPr>
          <a:xfrm>
            <a:off x="8183880" y="1600200"/>
            <a:ext cx="3108960" cy="4297680"/>
          </a:xfrm>
          <a:prstGeom prst="rect">
            <a:avLst/>
          </a:prstGeom>
          <a:noFill/>
          <a:ln/>
        </p:spPr>
        <p:txBody>
          <a:bodyPr wrap="square" lIns="0" tIns="0" rIns="0" bIns="0" rtlCol="0" anchor="ctr"/>
          <a:lstStyle/>
          <a:p>
            <a:pPr marL="0" indent="0">
              <a:buNone/>
            </a:pPr>
            <a:r>
              <a:rPr lang="en-US" sz="2400" i="1" dirty="0">
                <a:solidFill>
                  <a:schemeClr val="bg1"/>
                </a:solidFill>
                <a:latin typeface="Cambria" pitchFamily="34" charset="0"/>
                <a:ea typeface="Cambria" pitchFamily="34" charset="-122"/>
                <a:cs typeface="Cambria" pitchFamily="34" charset="-120"/>
              </a:rPr>
              <a:t>Afterward, the question was not what the hackers did. It was who was responsible for being ready.</a:t>
            </a:r>
            <a:endParaRPr lang="en-US" sz="2400" dirty="0"/>
          </a:p>
        </p:txBody>
      </p:sp>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rtlCol="0" anchor="ctr"/>
          <a:lstStyle/>
          <a:p>
            <a:pPr marL="0" indent="0">
              <a:buNone/>
            </a:pPr>
            <a:r>
              <a:rPr lang="en-US" sz="3400" b="1" dirty="0">
                <a:solidFill>
                  <a:schemeClr val="tx2"/>
                </a:solidFill>
                <a:latin typeface="Cambria" pitchFamily="34" charset="0"/>
                <a:ea typeface="Cambria" pitchFamily="34" charset="-122"/>
                <a:cs typeface="Cambria" pitchFamily="34" charset="-120"/>
              </a:rPr>
              <a:t>After TJX, Risk Managers Were Held Accountable</a:t>
            </a:r>
            <a:endParaRPr lang="en-US" sz="3400" dirty="0"/>
          </a:p>
        </p:txBody>
      </p:sp>
      <p:sp>
        <p:nvSpPr>
          <p:cNvPr id="4" name="Shape 1"/>
          <p:cNvSpPr/>
          <p:nvPr/>
        </p:nvSpPr>
        <p:spPr>
          <a:xfrm>
            <a:off x="548640" y="1600200"/>
            <a:ext cx="3520440" cy="2651760"/>
          </a:xfrm>
          <a:prstGeom prst="rect">
            <a:avLst/>
          </a:prstGeom>
          <a:solidFill>
            <a:schemeClr val="bg2"/>
          </a:solidFill>
          <a:ln w="12700">
            <a:solidFill>
              <a:schemeClr val="bg2"/>
            </a:solidFill>
            <a:prstDash val="solid"/>
          </a:ln>
        </p:spPr>
        <p:txBody>
          <a:bodyPr/>
          <a:lstStyle/>
          <a:p>
            <a:endParaRPr lang="en-US"/>
          </a:p>
        </p:txBody>
      </p:sp>
      <p:sp>
        <p:nvSpPr>
          <p:cNvPr id="5" name="Text 2"/>
          <p:cNvSpPr txBox="1"/>
          <p:nvPr/>
        </p:nvSpPr>
        <p:spPr>
          <a:xfrm>
            <a:off x="777240" y="1828800"/>
            <a:ext cx="502920" cy="502920"/>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200" b="1" dirty="0">
                <a:solidFill>
                  <a:schemeClr val="tx2"/>
                </a:solidFill>
                <a:latin typeface="Calibri" pitchFamily="34" charset="0"/>
                <a:ea typeface="Calibri" pitchFamily="34" charset="-122"/>
                <a:cs typeface="Calibri" pitchFamily="34" charset="-120"/>
              </a:rPr>
              <a:t>1</a:t>
            </a:r>
            <a:endParaRPr lang="en-US" sz="1200" dirty="0"/>
          </a:p>
        </p:txBody>
      </p:sp>
      <p:sp>
        <p:nvSpPr>
          <p:cNvPr id="6" name="Text 3"/>
          <p:cNvSpPr txBox="1"/>
          <p:nvPr/>
        </p:nvSpPr>
        <p:spPr>
          <a:xfrm>
            <a:off x="777240" y="2468880"/>
            <a:ext cx="3063240" cy="777240"/>
          </a:xfrm>
          <a:prstGeom prst="rect">
            <a:avLst/>
          </a:prstGeom>
          <a:noFill/>
          <a:ln/>
        </p:spPr>
        <p:txBody>
          <a:bodyPr wrap="square" lIns="0" tIns="0" rIns="0" bIns="0" rtlCol="0" anchor="t"/>
          <a:lstStyle/>
          <a:p>
            <a:pPr marL="0" indent="0">
              <a:buNone/>
            </a:pPr>
            <a:r>
              <a:rPr lang="en-US" sz="2000" b="1" dirty="0">
                <a:solidFill>
                  <a:schemeClr val="tx2"/>
                </a:solidFill>
                <a:latin typeface="Cambria" pitchFamily="34" charset="0"/>
                <a:ea typeface="Cambria" pitchFamily="34" charset="-122"/>
                <a:cs typeface="Cambria" pitchFamily="34" charset="-120"/>
              </a:rPr>
              <a:t>Governance follows losses</a:t>
            </a:r>
            <a:endParaRPr lang="en-US" sz="2000" dirty="0"/>
          </a:p>
        </p:txBody>
      </p:sp>
      <p:sp>
        <p:nvSpPr>
          <p:cNvPr id="7" name="Text 4"/>
          <p:cNvSpPr txBox="1"/>
          <p:nvPr/>
        </p:nvSpPr>
        <p:spPr>
          <a:xfrm>
            <a:off x="777240" y="3337560"/>
            <a:ext cx="3063240" cy="685800"/>
          </a:xfrm>
          <a:prstGeom prst="rect">
            <a:avLst/>
          </a:prstGeom>
          <a:noFill/>
          <a:ln/>
        </p:spPr>
        <p:txBody>
          <a:bodyPr wrap="square" lIns="0" tIns="0" rIns="0" bIns="0" rtlCol="0" anchor="t"/>
          <a:lstStyle/>
          <a:p>
            <a:pPr marL="0" indent="0">
              <a:buNone/>
            </a:pPr>
            <a:r>
              <a:rPr lang="en-US" sz="1500" dirty="0">
                <a:solidFill>
                  <a:schemeClr val="tx1"/>
                </a:solidFill>
                <a:latin typeface="Calibri" pitchFamily="34" charset="0"/>
                <a:ea typeface="Calibri" pitchFamily="34" charset="-122"/>
                <a:cs typeface="Calibri" pitchFamily="34" charset="-120"/>
              </a:rPr>
              <a:t>Controls arrived after the breach, not before it.</a:t>
            </a:r>
            <a:endParaRPr lang="en-US" sz="1500" dirty="0"/>
          </a:p>
        </p:txBody>
      </p:sp>
      <p:sp>
        <p:nvSpPr>
          <p:cNvPr id="8" name="Shape 5"/>
          <p:cNvSpPr/>
          <p:nvPr/>
        </p:nvSpPr>
        <p:spPr>
          <a:xfrm>
            <a:off x="4297680" y="1600200"/>
            <a:ext cx="3520440" cy="2651760"/>
          </a:xfrm>
          <a:prstGeom prst="rect">
            <a:avLst/>
          </a:prstGeom>
          <a:solidFill>
            <a:schemeClr val="bg2"/>
          </a:solidFill>
          <a:ln w="12700">
            <a:solidFill>
              <a:schemeClr val="bg2"/>
            </a:solidFill>
            <a:prstDash val="solid"/>
          </a:ln>
        </p:spPr>
        <p:txBody>
          <a:bodyPr/>
          <a:lstStyle/>
          <a:p>
            <a:endParaRPr lang="en-US"/>
          </a:p>
        </p:txBody>
      </p:sp>
      <p:sp>
        <p:nvSpPr>
          <p:cNvPr id="9" name="Text 6"/>
          <p:cNvSpPr txBox="1"/>
          <p:nvPr/>
        </p:nvSpPr>
        <p:spPr>
          <a:xfrm>
            <a:off x="4526280" y="1828800"/>
            <a:ext cx="502920" cy="502920"/>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200" b="1" dirty="0">
                <a:solidFill>
                  <a:schemeClr val="tx2"/>
                </a:solidFill>
                <a:latin typeface="Calibri" pitchFamily="34" charset="0"/>
                <a:ea typeface="Calibri" pitchFamily="34" charset="-122"/>
                <a:cs typeface="Calibri" pitchFamily="34" charset="-120"/>
              </a:rPr>
              <a:t>2</a:t>
            </a:r>
            <a:endParaRPr lang="en-US" sz="1200" dirty="0"/>
          </a:p>
        </p:txBody>
      </p:sp>
      <p:sp>
        <p:nvSpPr>
          <p:cNvPr id="10" name="Text 7"/>
          <p:cNvSpPr txBox="1"/>
          <p:nvPr/>
        </p:nvSpPr>
        <p:spPr>
          <a:xfrm>
            <a:off x="4526280" y="2468880"/>
            <a:ext cx="3063240" cy="777240"/>
          </a:xfrm>
          <a:prstGeom prst="rect">
            <a:avLst/>
          </a:prstGeom>
          <a:noFill/>
          <a:ln/>
        </p:spPr>
        <p:txBody>
          <a:bodyPr wrap="square" lIns="0" tIns="0" rIns="0" bIns="0" rtlCol="0" anchor="t"/>
          <a:lstStyle/>
          <a:p>
            <a:pPr marL="0" indent="0">
              <a:buNone/>
            </a:pPr>
            <a:r>
              <a:rPr lang="en-US" sz="2000" b="1" dirty="0">
                <a:solidFill>
                  <a:schemeClr val="tx2"/>
                </a:solidFill>
                <a:latin typeface="Cambria" pitchFamily="34" charset="0"/>
                <a:ea typeface="Cambria" pitchFamily="34" charset="-122"/>
                <a:cs typeface="Cambria" pitchFamily="34" charset="-120"/>
              </a:rPr>
              <a:t>Accountability lands on people</a:t>
            </a:r>
            <a:endParaRPr lang="en-US" sz="2000" dirty="0"/>
          </a:p>
        </p:txBody>
      </p:sp>
      <p:sp>
        <p:nvSpPr>
          <p:cNvPr id="11" name="Text 8"/>
          <p:cNvSpPr txBox="1"/>
          <p:nvPr/>
        </p:nvSpPr>
        <p:spPr>
          <a:xfrm>
            <a:off x="4526280" y="3337560"/>
            <a:ext cx="3063240" cy="685800"/>
          </a:xfrm>
          <a:prstGeom prst="rect">
            <a:avLst/>
          </a:prstGeom>
          <a:noFill/>
          <a:ln/>
        </p:spPr>
        <p:txBody>
          <a:bodyPr wrap="square" lIns="0" tIns="0" rIns="0" bIns="0" rtlCol="0" anchor="t"/>
          <a:lstStyle/>
          <a:p>
            <a:pPr marL="0" indent="0">
              <a:buNone/>
            </a:pPr>
            <a:r>
              <a:rPr lang="en-US" sz="1500" dirty="0">
                <a:solidFill>
                  <a:schemeClr val="tx1"/>
                </a:solidFill>
                <a:latin typeface="Calibri" pitchFamily="34" charset="0"/>
                <a:ea typeface="Calibri" pitchFamily="34" charset="-122"/>
                <a:cs typeface="Calibri" pitchFamily="34" charset="-120"/>
              </a:rPr>
              <a:t>Someone was expected to have been ready.</a:t>
            </a:r>
            <a:endParaRPr lang="en-US" sz="1500" dirty="0"/>
          </a:p>
        </p:txBody>
      </p:sp>
      <p:sp>
        <p:nvSpPr>
          <p:cNvPr id="12" name="Shape 9"/>
          <p:cNvSpPr/>
          <p:nvPr/>
        </p:nvSpPr>
        <p:spPr>
          <a:xfrm>
            <a:off x="8046720" y="1600200"/>
            <a:ext cx="3520440" cy="2651760"/>
          </a:xfrm>
          <a:prstGeom prst="rect">
            <a:avLst/>
          </a:prstGeom>
          <a:solidFill>
            <a:schemeClr val="bg2"/>
          </a:solidFill>
          <a:ln w="12700">
            <a:solidFill>
              <a:schemeClr val="bg2"/>
            </a:solidFill>
            <a:prstDash val="solid"/>
          </a:ln>
        </p:spPr>
        <p:txBody>
          <a:bodyPr/>
          <a:lstStyle/>
          <a:p>
            <a:endParaRPr lang="en-US"/>
          </a:p>
        </p:txBody>
      </p:sp>
      <p:sp>
        <p:nvSpPr>
          <p:cNvPr id="13" name="Text 10"/>
          <p:cNvSpPr txBox="1"/>
          <p:nvPr/>
        </p:nvSpPr>
        <p:spPr>
          <a:xfrm>
            <a:off x="8275320" y="1828800"/>
            <a:ext cx="502920" cy="502920"/>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200" b="1" dirty="0">
                <a:solidFill>
                  <a:schemeClr val="tx2"/>
                </a:solidFill>
                <a:latin typeface="Calibri" pitchFamily="34" charset="0"/>
                <a:ea typeface="Calibri" pitchFamily="34" charset="-122"/>
                <a:cs typeface="Calibri" pitchFamily="34" charset="-120"/>
              </a:rPr>
              <a:t>3</a:t>
            </a:r>
            <a:endParaRPr lang="en-US" sz="1200" dirty="0"/>
          </a:p>
        </p:txBody>
      </p:sp>
      <p:sp>
        <p:nvSpPr>
          <p:cNvPr id="14" name="Text 11"/>
          <p:cNvSpPr txBox="1"/>
          <p:nvPr/>
        </p:nvSpPr>
        <p:spPr>
          <a:xfrm>
            <a:off x="8275320" y="2468880"/>
            <a:ext cx="3063240" cy="777240"/>
          </a:xfrm>
          <a:prstGeom prst="rect">
            <a:avLst/>
          </a:prstGeom>
          <a:noFill/>
          <a:ln/>
        </p:spPr>
        <p:txBody>
          <a:bodyPr wrap="square" lIns="0" tIns="0" rIns="0" bIns="0" rtlCol="0" anchor="t"/>
          <a:lstStyle/>
          <a:p>
            <a:pPr marL="0" indent="0">
              <a:buNone/>
            </a:pPr>
            <a:r>
              <a:rPr lang="en-US" sz="2000" b="1" dirty="0">
                <a:solidFill>
                  <a:schemeClr val="tx2"/>
                </a:solidFill>
                <a:latin typeface="Cambria" pitchFamily="34" charset="0"/>
                <a:ea typeface="Cambria" pitchFamily="34" charset="-122"/>
                <a:cs typeface="Cambria" pitchFamily="34" charset="-120"/>
              </a:rPr>
              <a:t>Boards eventually engage</a:t>
            </a:r>
            <a:endParaRPr lang="en-US" sz="2000" dirty="0"/>
          </a:p>
        </p:txBody>
      </p:sp>
      <p:sp>
        <p:nvSpPr>
          <p:cNvPr id="15" name="Text 12"/>
          <p:cNvSpPr txBox="1"/>
          <p:nvPr/>
        </p:nvSpPr>
        <p:spPr>
          <a:xfrm>
            <a:off x="8275320" y="3337560"/>
            <a:ext cx="3063240" cy="685800"/>
          </a:xfrm>
          <a:prstGeom prst="rect">
            <a:avLst/>
          </a:prstGeom>
          <a:noFill/>
          <a:ln/>
        </p:spPr>
        <p:txBody>
          <a:bodyPr wrap="square" lIns="0" tIns="0" rIns="0" bIns="0" rtlCol="0" anchor="t"/>
          <a:lstStyle/>
          <a:p>
            <a:pPr marL="0" indent="0">
              <a:buNone/>
            </a:pPr>
            <a:r>
              <a:rPr lang="en-US" sz="1500" dirty="0">
                <a:solidFill>
                  <a:schemeClr val="tx1"/>
                </a:solidFill>
                <a:latin typeface="Calibri" pitchFamily="34" charset="0"/>
                <a:ea typeface="Calibri" pitchFamily="34" charset="-122"/>
                <a:cs typeface="Calibri" pitchFamily="34" charset="-120"/>
              </a:rPr>
              <a:t>Once the exposure reached the balance sheet.</a:t>
            </a:r>
            <a:endParaRPr lang="en-US" sz="1500" dirty="0"/>
          </a:p>
        </p:txBody>
      </p:sp>
      <p:sp>
        <p:nvSpPr>
          <p:cNvPr id="16" name="Shape 13"/>
          <p:cNvSpPr/>
          <p:nvPr/>
        </p:nvSpPr>
        <p:spPr>
          <a:xfrm>
            <a:off x="548640" y="4526280"/>
            <a:ext cx="11064240" cy="1371600"/>
          </a:xfrm>
          <a:prstGeom prst="rect">
            <a:avLst/>
          </a:prstGeom>
          <a:solidFill>
            <a:schemeClr val="tx2"/>
          </a:solidFill>
          <a:ln w="12700">
            <a:solidFill>
              <a:schemeClr val="tx2"/>
            </a:solidFill>
            <a:prstDash val="solid"/>
          </a:ln>
        </p:spPr>
        <p:txBody>
          <a:bodyPr/>
          <a:lstStyle/>
          <a:p>
            <a:endParaRPr lang="en-US"/>
          </a:p>
        </p:txBody>
      </p:sp>
      <p:sp>
        <p:nvSpPr>
          <p:cNvPr id="17" name="Text 14"/>
          <p:cNvSpPr txBox="1"/>
          <p:nvPr/>
        </p:nvSpPr>
        <p:spPr>
          <a:xfrm>
            <a:off x="868680" y="4526280"/>
            <a:ext cx="10424160" cy="1371600"/>
          </a:xfrm>
          <a:prstGeom prst="rect">
            <a:avLst/>
          </a:prstGeom>
          <a:noFill/>
          <a:ln/>
        </p:spPr>
        <p:txBody>
          <a:bodyPr wrap="square" lIns="0" tIns="0" rIns="0" bIns="0" rtlCol="0" anchor="ctr"/>
          <a:lstStyle/>
          <a:p>
            <a:pPr marL="0" indent="0">
              <a:buNone/>
            </a:pPr>
            <a:r>
              <a:rPr lang="en-US" sz="2400" i="1" dirty="0">
                <a:solidFill>
                  <a:schemeClr val="bg1"/>
                </a:solidFill>
                <a:latin typeface="Cambria" pitchFamily="34" charset="0"/>
                <a:ea typeface="Cambria" pitchFamily="34" charset="-122"/>
                <a:cs typeface="Cambria" pitchFamily="34" charset="-120"/>
              </a:rPr>
              <a:t>With AI, waiting for the catastrophe is not a good strategy.</a:t>
            </a:r>
            <a:endParaRPr lang="en-US" sz="2400" dirty="0"/>
          </a:p>
        </p:txBody>
      </p:sp>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4</a:t>
            </a:fld>
            <a:endParaRPr lang="en-US"/>
          </a:p>
        </p:txBody>
      </p:sp>
      <p:pic>
        <p:nvPicPr>
          <p:cNvPr id="50" name="Cartoon: Guardrails" descr="John Darkow cartoon: two AI Labs scientists hold a broken spiked collar and snapped chain tagged AI. One says, 'I think we should start looking into some guardrails!'"/>
          <p:cNvPicPr>
            <a:picLocks noChangeAspect="1"/>
          </p:cNvPicPr>
          <p:nvPr/>
        </p:nvPicPr>
        <p:blipFill>
          <a:blip r:embed="rId2"/>
          <a:stretch>
            <a:fillRect/>
          </a:stretch>
        </p:blipFill>
        <p:spPr>
          <a:xfrm>
            <a:off x="2548743" y="320040"/>
            <a:ext cx="7094482" cy="5669280"/>
          </a:xfrm>
          <a:prstGeom prst="rect">
            <a:avLst/>
          </a:prstGeom>
          <a:ln w="9525">
            <a:solidFill>
              <a:srgbClr val="D9DEE6"/>
            </a:solid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rtlCol="0" anchor="ctr"/>
          <a:lstStyle/>
          <a:p>
            <a:pPr marL="0" indent="0">
              <a:buNone/>
            </a:pPr>
            <a:r>
              <a:rPr lang="en-US" sz="3400" b="1" dirty="0">
                <a:solidFill>
                  <a:schemeClr val="tx2"/>
                </a:solidFill>
                <a:latin typeface="Cambria" pitchFamily="34" charset="0"/>
                <a:ea typeface="Cambria" pitchFamily="34" charset="-122"/>
                <a:cs typeface="Cambria" pitchFamily="34" charset="-120"/>
              </a:rPr>
              <a:t>The AI Attack Is Already Here</a:t>
            </a:r>
            <a:endParaRPr lang="en-US" sz="3400" dirty="0"/>
          </a:p>
        </p:txBody>
      </p:sp>
      <p:sp>
        <p:nvSpPr>
          <p:cNvPr id="4" name="Text 1"/>
          <p:cNvSpPr txBox="1"/>
          <p:nvPr/>
        </p:nvSpPr>
        <p:spPr>
          <a:xfrm>
            <a:off x="548640" y="1600200"/>
            <a:ext cx="2926080" cy="1097280"/>
          </a:xfrm>
          <a:prstGeom prst="rect">
            <a:avLst/>
          </a:prstGeom>
          <a:noFill/>
          <a:ln/>
        </p:spPr>
        <p:txBody>
          <a:bodyPr wrap="square" lIns="0" tIns="0" rIns="0" bIns="0" rtlCol="0" anchor="t"/>
          <a:lstStyle/>
          <a:p>
            <a:pPr marL="0" indent="0">
              <a:buNone/>
            </a:pPr>
            <a:r>
              <a:rPr lang="en-US" sz="6000" b="1" dirty="0">
                <a:solidFill>
                  <a:schemeClr val="accent3"/>
                </a:solidFill>
                <a:latin typeface="Cambria" pitchFamily="34" charset="0"/>
                <a:ea typeface="Cambria" pitchFamily="34" charset="-122"/>
                <a:cs typeface="Cambria" pitchFamily="34" charset="-120"/>
              </a:rPr>
              <a:t>2x</a:t>
            </a:r>
            <a:endParaRPr lang="en-US" sz="6000" dirty="0"/>
          </a:p>
        </p:txBody>
      </p:sp>
      <p:sp>
        <p:nvSpPr>
          <p:cNvPr id="5" name="Text 2"/>
          <p:cNvSpPr txBox="1"/>
          <p:nvPr/>
        </p:nvSpPr>
        <p:spPr>
          <a:xfrm>
            <a:off x="548640" y="2697480"/>
            <a:ext cx="2834640" cy="822960"/>
          </a:xfrm>
          <a:prstGeom prst="rect">
            <a:avLst/>
          </a:prstGeom>
          <a:noFill/>
          <a:ln/>
        </p:spPr>
        <p:txBody>
          <a:bodyPr wrap="square" lIns="0" tIns="0" rIns="0" bIns="0" rtlCol="0" anchor="t"/>
          <a:lstStyle/>
          <a:p>
            <a:pPr marL="0" indent="0">
              <a:buNone/>
            </a:pPr>
            <a:r>
              <a:rPr lang="en-US" sz="1600" dirty="0">
                <a:solidFill>
                  <a:schemeClr val="accent4"/>
                </a:solidFill>
                <a:latin typeface="Calibri" pitchFamily="34" charset="0"/>
                <a:ea typeface="Calibri" pitchFamily="34" charset="-122"/>
                <a:cs typeface="Calibri" pitchFamily="34" charset="-120"/>
              </a:rPr>
              <a:t>Vulnerabilities recorded in 2026 vs. same date in 2025</a:t>
            </a:r>
            <a:endParaRPr lang="en-US" sz="1600" dirty="0"/>
          </a:p>
        </p:txBody>
      </p:sp>
      <p:sp>
        <p:nvSpPr>
          <p:cNvPr id="6" name="Text 3"/>
          <p:cNvSpPr txBox="1"/>
          <p:nvPr/>
        </p:nvSpPr>
        <p:spPr>
          <a:xfrm>
            <a:off x="3657600" y="1600200"/>
            <a:ext cx="2926080" cy="1097280"/>
          </a:xfrm>
          <a:prstGeom prst="rect">
            <a:avLst/>
          </a:prstGeom>
          <a:noFill/>
          <a:ln/>
        </p:spPr>
        <p:txBody>
          <a:bodyPr wrap="square" lIns="0" tIns="0" rIns="0" bIns="0" rtlCol="0" anchor="t"/>
          <a:lstStyle/>
          <a:p>
            <a:pPr marL="0" indent="0">
              <a:buNone/>
            </a:pPr>
            <a:r>
              <a:rPr lang="en-US" sz="6000" b="1" dirty="0">
                <a:solidFill>
                  <a:schemeClr val="accent3"/>
                </a:solidFill>
                <a:latin typeface="Cambria" pitchFamily="34" charset="0"/>
                <a:ea typeface="Cambria" pitchFamily="34" charset="-122"/>
                <a:cs typeface="Cambria" pitchFamily="34" charset="-120"/>
              </a:rPr>
              <a:t>~20</a:t>
            </a:r>
            <a:endParaRPr lang="en-US" sz="6000" dirty="0"/>
          </a:p>
        </p:txBody>
      </p:sp>
      <p:sp>
        <p:nvSpPr>
          <p:cNvPr id="7" name="Text 4"/>
          <p:cNvSpPr txBox="1"/>
          <p:nvPr/>
        </p:nvSpPr>
        <p:spPr>
          <a:xfrm>
            <a:off x="3657600" y="2697480"/>
            <a:ext cx="2834640" cy="822960"/>
          </a:xfrm>
          <a:prstGeom prst="rect">
            <a:avLst/>
          </a:prstGeom>
          <a:noFill/>
          <a:ln/>
        </p:spPr>
        <p:txBody>
          <a:bodyPr wrap="square" lIns="0" tIns="0" rIns="0" bIns="0" rtlCol="0" anchor="t"/>
          <a:lstStyle/>
          <a:p>
            <a:pPr marL="0" indent="0">
              <a:buNone/>
            </a:pPr>
            <a:r>
              <a:rPr lang="en-US" sz="1600" dirty="0">
                <a:solidFill>
                  <a:schemeClr val="accent4"/>
                </a:solidFill>
                <a:latin typeface="Calibri" pitchFamily="34" charset="0"/>
                <a:ea typeface="Calibri" pitchFamily="34" charset="-122"/>
                <a:cs typeface="Calibri" pitchFamily="34" charset="-120"/>
              </a:rPr>
              <a:t>New AI-integrated malware families found by Cisco Talos</a:t>
            </a:r>
            <a:endParaRPr lang="en-US" sz="1600" dirty="0"/>
          </a:p>
        </p:txBody>
      </p:sp>
      <p:sp>
        <p:nvSpPr>
          <p:cNvPr id="8" name="Text 5"/>
          <p:cNvSpPr txBox="1"/>
          <p:nvPr/>
        </p:nvSpPr>
        <p:spPr>
          <a:xfrm>
            <a:off x="548640" y="3840480"/>
            <a:ext cx="6035040" cy="1097280"/>
          </a:xfrm>
          <a:prstGeom prst="rect">
            <a:avLst/>
          </a:prstGeom>
          <a:noFill/>
          <a:ln/>
        </p:spPr>
        <p:txBody>
          <a:bodyPr wrap="square" lIns="0" tIns="0" rIns="0" bIns="0" rtlCol="0" anchor="t"/>
          <a:lstStyle/>
          <a:p>
            <a:pPr marL="0" indent="0">
              <a:buNone/>
            </a:pPr>
            <a:r>
              <a:rPr lang="en-US" sz="2400" i="1" dirty="0">
                <a:solidFill>
                  <a:schemeClr val="tx2"/>
                </a:solidFill>
                <a:latin typeface="Cambria" pitchFamily="34" charset="0"/>
                <a:ea typeface="Cambria" pitchFamily="34" charset="-122"/>
                <a:cs typeface="Cambria" pitchFamily="34" charset="-120"/>
              </a:rPr>
              <a:t>Discovery scales with compute. Remediation scales with people.</a:t>
            </a:r>
            <a:endParaRPr lang="en-US" sz="2400" dirty="0"/>
          </a:p>
        </p:txBody>
      </p:sp>
      <p:sp>
        <p:nvSpPr>
          <p:cNvPr id="9" name="Shape 6"/>
          <p:cNvSpPr/>
          <p:nvPr/>
        </p:nvSpPr>
        <p:spPr>
          <a:xfrm>
            <a:off x="6949440" y="1600200"/>
            <a:ext cx="4663440" cy="4297680"/>
          </a:xfrm>
          <a:prstGeom prst="rect">
            <a:avLst/>
          </a:prstGeom>
          <a:solidFill>
            <a:schemeClr val="bg2"/>
          </a:solidFill>
          <a:ln w="12700">
            <a:solidFill>
              <a:schemeClr val="bg2"/>
            </a:solidFill>
            <a:prstDash val="solid"/>
          </a:ln>
        </p:spPr>
        <p:txBody>
          <a:bodyPr/>
          <a:lstStyle/>
          <a:p>
            <a:endParaRPr lang="en-US"/>
          </a:p>
        </p:txBody>
      </p:sp>
      <p:sp>
        <p:nvSpPr>
          <p:cNvPr id="10" name="Text 7"/>
          <p:cNvSpPr txBox="1"/>
          <p:nvPr/>
        </p:nvSpPr>
        <p:spPr>
          <a:xfrm>
            <a:off x="7178040" y="1828800"/>
            <a:ext cx="4206240" cy="457200"/>
          </a:xfrm>
          <a:prstGeom prst="rect">
            <a:avLst/>
          </a:prstGeom>
          <a:noFill/>
          <a:ln/>
        </p:spPr>
        <p:txBody>
          <a:bodyPr wrap="square" lIns="0" tIns="0" rIns="0" bIns="0" rtlCol="0" anchor="t"/>
          <a:lstStyle/>
          <a:p>
            <a:pPr marL="0" indent="0">
              <a:buNone/>
            </a:pPr>
            <a:r>
              <a:rPr lang="en-US" sz="2100" b="1" dirty="0">
                <a:solidFill>
                  <a:schemeClr val="tx2"/>
                </a:solidFill>
                <a:latin typeface="Cambria" pitchFamily="34" charset="0"/>
                <a:ea typeface="Cambria" pitchFamily="34" charset="-122"/>
                <a:cs typeface="Cambria" pitchFamily="34" charset="-120"/>
              </a:rPr>
              <a:t>What your claims system holds</a:t>
            </a:r>
            <a:endParaRPr lang="en-US" sz="2100" dirty="0"/>
          </a:p>
        </p:txBody>
      </p:sp>
      <p:sp>
        <p:nvSpPr>
          <p:cNvPr id="11" name="Text 8"/>
          <p:cNvSpPr txBox="1"/>
          <p:nvPr/>
        </p:nvSpPr>
        <p:spPr>
          <a:xfrm>
            <a:off x="7178040" y="2377440"/>
            <a:ext cx="4206240" cy="3291840"/>
          </a:xfrm>
          <a:prstGeom prst="rect">
            <a:avLst/>
          </a:prstGeom>
          <a:noFill/>
          <a:ln/>
        </p:spPr>
        <p:txBody>
          <a:bodyPr wrap="square" lIns="0" tIns="0" rIns="0" bIns="0" rtlCol="0" anchor="t"/>
          <a:lstStyle/>
          <a:p>
            <a:pPr marL="0" indent="0">
              <a:buNone/>
            </a:pPr>
            <a:r>
              <a:rPr lang="en-US" sz="1800" dirty="0">
                <a:solidFill>
                  <a:schemeClr val="tx1"/>
                </a:solidFill>
                <a:latin typeface="Calibri" pitchFamily="34" charset="0"/>
                <a:ea typeface="Calibri" pitchFamily="34" charset="-122"/>
                <a:cs typeface="Calibri" pitchFamily="34" charset="-120"/>
              </a:rPr>
              <a:t>Medical records</a:t>
            </a:r>
            <a:endParaRPr lang="en-US" sz="1800" dirty="0"/>
          </a:p>
          <a:p>
            <a:pPr marL="0" indent="0">
              <a:buNone/>
            </a:pPr>
            <a:endParaRPr lang="en-US" sz="1800" dirty="0"/>
          </a:p>
          <a:p>
            <a:pPr marL="0" indent="0">
              <a:buNone/>
            </a:pPr>
            <a:r>
              <a:rPr lang="en-US" sz="1800" dirty="0">
                <a:solidFill>
                  <a:schemeClr val="tx1"/>
                </a:solidFill>
                <a:latin typeface="Calibri" pitchFamily="34" charset="0"/>
                <a:ea typeface="Calibri" pitchFamily="34" charset="-122"/>
                <a:cs typeface="Calibri" pitchFamily="34" charset="-120"/>
              </a:rPr>
              <a:t>Social Security numbers</a:t>
            </a:r>
            <a:endParaRPr lang="en-US" sz="1800" dirty="0"/>
          </a:p>
          <a:p>
            <a:pPr marL="0" indent="0">
              <a:buNone/>
            </a:pPr>
            <a:endParaRPr lang="en-US" sz="1800" dirty="0"/>
          </a:p>
          <a:p>
            <a:pPr marL="0" indent="0">
              <a:buNone/>
            </a:pPr>
            <a:r>
              <a:rPr lang="en-US" sz="1800" dirty="0">
                <a:solidFill>
                  <a:schemeClr val="tx1"/>
                </a:solidFill>
                <a:latin typeface="Calibri" pitchFamily="34" charset="0"/>
                <a:ea typeface="Calibri" pitchFamily="34" charset="-122"/>
                <a:cs typeface="Calibri" pitchFamily="34" charset="-120"/>
              </a:rPr>
              <a:t>Bank information for indemnity payments</a:t>
            </a:r>
            <a:endParaRPr lang="en-US" sz="1800" dirty="0"/>
          </a:p>
          <a:p>
            <a:pPr marL="0" indent="0">
              <a:buNone/>
            </a:pPr>
            <a:endParaRPr lang="en-US" sz="1800" dirty="0"/>
          </a:p>
          <a:p>
            <a:pPr marL="0" indent="0">
              <a:buNone/>
            </a:pPr>
            <a:r>
              <a:rPr lang="en-US" sz="1800" dirty="0">
                <a:solidFill>
                  <a:schemeClr val="tx1"/>
                </a:solidFill>
                <a:latin typeface="Calibri" pitchFamily="34" charset="0"/>
                <a:ea typeface="Calibri" pitchFamily="34" charset="-122"/>
                <a:cs typeface="Calibri" pitchFamily="34" charset="-120"/>
              </a:rPr>
              <a:t>The targets AI-speed attacks reach first.</a:t>
            </a:r>
            <a:endParaRPr lang="en-US" sz="1800" dirty="0"/>
          </a:p>
        </p:txBody>
      </p:sp>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rtlCol="0" anchor="ctr"/>
          <a:lstStyle/>
          <a:p>
            <a:pPr marL="0" indent="0">
              <a:buNone/>
            </a:pPr>
            <a:r>
              <a:rPr lang="en-US" sz="3400" b="1" dirty="0">
                <a:solidFill>
                  <a:schemeClr val="tx2"/>
                </a:solidFill>
                <a:latin typeface="Cambria" pitchFamily="34" charset="0"/>
                <a:ea typeface="Cambria" pitchFamily="34" charset="-122"/>
                <a:cs typeface="Cambria" pitchFamily="34" charset="-120"/>
              </a:rPr>
              <a:t>AI Is Advancing Faster Than Governance</a:t>
            </a:r>
            <a:endParaRPr lang="en-US" sz="3400" dirty="0"/>
          </a:p>
        </p:txBody>
      </p:sp>
      <p:sp>
        <p:nvSpPr>
          <p:cNvPr id="4" name="Text 1"/>
          <p:cNvSpPr txBox="1"/>
          <p:nvPr/>
        </p:nvSpPr>
        <p:spPr>
          <a:xfrm>
            <a:off x="548640" y="1645920"/>
            <a:ext cx="2834640" cy="1188720"/>
          </a:xfrm>
          <a:prstGeom prst="rect">
            <a:avLst/>
          </a:prstGeom>
          <a:noFill/>
          <a:ln/>
        </p:spPr>
        <p:txBody>
          <a:bodyPr wrap="square" lIns="0" tIns="0" rIns="0" bIns="0" rtlCol="0" anchor="t"/>
          <a:lstStyle/>
          <a:p>
            <a:pPr marL="0" indent="0">
              <a:buNone/>
            </a:pPr>
            <a:r>
              <a:rPr lang="en-US" sz="6000" b="1" dirty="0">
                <a:solidFill>
                  <a:schemeClr val="tx2"/>
                </a:solidFill>
                <a:latin typeface="Cambria" pitchFamily="34" charset="0"/>
                <a:ea typeface="Cambria" pitchFamily="34" charset="-122"/>
                <a:cs typeface="Cambria" pitchFamily="34" charset="-120"/>
              </a:rPr>
              <a:t>Months</a:t>
            </a:r>
            <a:endParaRPr lang="en-US" sz="6000" dirty="0"/>
          </a:p>
        </p:txBody>
      </p:sp>
      <p:sp>
        <p:nvSpPr>
          <p:cNvPr id="5" name="Text 2"/>
          <p:cNvSpPr txBox="1"/>
          <p:nvPr/>
        </p:nvSpPr>
        <p:spPr>
          <a:xfrm>
            <a:off x="548640" y="2834640"/>
            <a:ext cx="2834640" cy="457200"/>
          </a:xfrm>
          <a:prstGeom prst="rect">
            <a:avLst/>
          </a:prstGeom>
          <a:noFill/>
          <a:ln/>
        </p:spPr>
        <p:txBody>
          <a:bodyPr wrap="square" lIns="0" tIns="0" rIns="0" bIns="0" rtlCol="0" anchor="t"/>
          <a:lstStyle/>
          <a:p>
            <a:pPr marL="0" indent="0">
              <a:buNone/>
            </a:pPr>
            <a:r>
              <a:rPr lang="en-US" sz="1800" dirty="0">
                <a:solidFill>
                  <a:schemeClr val="accent4"/>
                </a:solidFill>
                <a:latin typeface="Calibri" pitchFamily="34" charset="0"/>
                <a:ea typeface="Calibri" pitchFamily="34" charset="-122"/>
                <a:cs typeface="Calibri" pitchFamily="34" charset="-120"/>
              </a:rPr>
              <a:t>Technology cycles</a:t>
            </a:r>
            <a:endParaRPr lang="en-US" sz="1800" dirty="0"/>
          </a:p>
        </p:txBody>
      </p:sp>
      <p:sp>
        <p:nvSpPr>
          <p:cNvPr id="6" name="Text 3"/>
          <p:cNvSpPr txBox="1"/>
          <p:nvPr/>
        </p:nvSpPr>
        <p:spPr>
          <a:xfrm>
            <a:off x="3566160" y="1645920"/>
            <a:ext cx="2834640" cy="1188720"/>
          </a:xfrm>
          <a:prstGeom prst="rect">
            <a:avLst/>
          </a:prstGeom>
          <a:noFill/>
          <a:ln/>
        </p:spPr>
        <p:txBody>
          <a:bodyPr wrap="square" lIns="0" tIns="0" rIns="0" bIns="0" rtlCol="0" anchor="t"/>
          <a:lstStyle/>
          <a:p>
            <a:pPr marL="0" indent="0">
              <a:buNone/>
            </a:pPr>
            <a:r>
              <a:rPr lang="en-US" sz="6000" b="1" dirty="0">
                <a:solidFill>
                  <a:schemeClr val="accent3"/>
                </a:solidFill>
                <a:latin typeface="Cambria" pitchFamily="34" charset="0"/>
                <a:ea typeface="Cambria" pitchFamily="34" charset="-122"/>
                <a:cs typeface="Cambria" pitchFamily="34" charset="-120"/>
              </a:rPr>
              <a:t>Years</a:t>
            </a:r>
            <a:endParaRPr lang="en-US" sz="6000" dirty="0"/>
          </a:p>
        </p:txBody>
      </p:sp>
      <p:sp>
        <p:nvSpPr>
          <p:cNvPr id="7" name="Text 4"/>
          <p:cNvSpPr txBox="1"/>
          <p:nvPr/>
        </p:nvSpPr>
        <p:spPr>
          <a:xfrm>
            <a:off x="3566160" y="2834640"/>
            <a:ext cx="2834640" cy="457200"/>
          </a:xfrm>
          <a:prstGeom prst="rect">
            <a:avLst/>
          </a:prstGeom>
          <a:noFill/>
          <a:ln/>
        </p:spPr>
        <p:txBody>
          <a:bodyPr wrap="square" lIns="0" tIns="0" rIns="0" bIns="0" rtlCol="0" anchor="t"/>
          <a:lstStyle/>
          <a:p>
            <a:pPr marL="0" indent="0">
              <a:buNone/>
            </a:pPr>
            <a:r>
              <a:rPr lang="en-US" sz="1800" dirty="0">
                <a:solidFill>
                  <a:schemeClr val="accent4"/>
                </a:solidFill>
                <a:latin typeface="Calibri" pitchFamily="34" charset="0"/>
                <a:ea typeface="Calibri" pitchFamily="34" charset="-122"/>
                <a:cs typeface="Calibri" pitchFamily="34" charset="-120"/>
              </a:rPr>
              <a:t>Governance cycles</a:t>
            </a:r>
            <a:endParaRPr lang="en-US" sz="1800" dirty="0"/>
          </a:p>
        </p:txBody>
      </p:sp>
      <p:sp>
        <p:nvSpPr>
          <p:cNvPr id="8" name="Shape 5"/>
          <p:cNvSpPr/>
          <p:nvPr/>
        </p:nvSpPr>
        <p:spPr>
          <a:xfrm>
            <a:off x="6858000" y="1645920"/>
            <a:ext cx="4754880" cy="2926080"/>
          </a:xfrm>
          <a:prstGeom prst="rect">
            <a:avLst/>
          </a:prstGeom>
          <a:solidFill>
            <a:schemeClr val="bg2"/>
          </a:solidFill>
          <a:ln w="12700">
            <a:solidFill>
              <a:schemeClr val="bg2"/>
            </a:solidFill>
            <a:prstDash val="solid"/>
          </a:ln>
        </p:spPr>
        <p:txBody>
          <a:bodyPr/>
          <a:lstStyle/>
          <a:p>
            <a:endParaRPr lang="en-US"/>
          </a:p>
        </p:txBody>
      </p:sp>
      <p:sp>
        <p:nvSpPr>
          <p:cNvPr id="9" name="Text 6"/>
          <p:cNvSpPr txBox="1"/>
          <p:nvPr/>
        </p:nvSpPr>
        <p:spPr>
          <a:xfrm>
            <a:off x="7086600" y="1874520"/>
            <a:ext cx="4297680" cy="457200"/>
          </a:xfrm>
          <a:prstGeom prst="rect">
            <a:avLst/>
          </a:prstGeom>
          <a:noFill/>
          <a:ln/>
        </p:spPr>
        <p:txBody>
          <a:bodyPr wrap="square" lIns="0" tIns="0" rIns="0" bIns="0" rtlCol="0" anchor="t"/>
          <a:lstStyle/>
          <a:p>
            <a:pPr marL="0" indent="0">
              <a:buNone/>
            </a:pPr>
            <a:r>
              <a:rPr lang="en-US" sz="2000" b="1" dirty="0">
                <a:solidFill>
                  <a:schemeClr val="tx2"/>
                </a:solidFill>
                <a:latin typeface="Cambria" pitchFamily="34" charset="0"/>
                <a:ea typeface="Cambria" pitchFamily="34" charset="-122"/>
                <a:cs typeface="Cambria" pitchFamily="34" charset="-120"/>
              </a:rPr>
              <a:t>What that means here</a:t>
            </a:r>
            <a:endParaRPr lang="en-US" sz="2000" dirty="0"/>
          </a:p>
        </p:txBody>
      </p:sp>
      <p:sp>
        <p:nvSpPr>
          <p:cNvPr id="10" name="Text 7"/>
          <p:cNvSpPr txBox="1"/>
          <p:nvPr/>
        </p:nvSpPr>
        <p:spPr>
          <a:xfrm>
            <a:off x="7086600" y="2423160"/>
            <a:ext cx="4297680" cy="1920240"/>
          </a:xfrm>
          <a:prstGeom prst="rect">
            <a:avLst/>
          </a:prstGeom>
          <a:noFill/>
          <a:ln/>
        </p:spPr>
        <p:txBody>
          <a:bodyPr wrap="square" lIns="0" tIns="0" rIns="0" bIns="0" rtlCol="0" anchor="t"/>
          <a:lstStyle/>
          <a:p>
            <a:pPr marL="0" indent="0">
              <a:buNone/>
            </a:pPr>
            <a:r>
              <a:rPr lang="en-US" sz="1800" dirty="0">
                <a:solidFill>
                  <a:schemeClr val="tx1"/>
                </a:solidFill>
                <a:latin typeface="Calibri" pitchFamily="34" charset="0"/>
                <a:ea typeface="Calibri" pitchFamily="34" charset="-122"/>
                <a:cs typeface="Calibri" pitchFamily="34" charset="-120"/>
              </a:rPr>
              <a:t>Deployment is already occurring.</a:t>
            </a:r>
            <a:endParaRPr lang="en-US" sz="1800" dirty="0"/>
          </a:p>
          <a:p>
            <a:pPr marL="0" indent="0">
              <a:buNone/>
            </a:pPr>
            <a:endParaRPr lang="en-US" sz="1800" dirty="0"/>
          </a:p>
          <a:p>
            <a:pPr marL="0" indent="0">
              <a:buNone/>
            </a:pPr>
            <a:r>
              <a:rPr lang="en-US" sz="1800" dirty="0">
                <a:solidFill>
                  <a:schemeClr val="tx1"/>
                </a:solidFill>
                <a:latin typeface="Calibri" pitchFamily="34" charset="0"/>
                <a:ea typeface="Calibri" pitchFamily="34" charset="-122"/>
                <a:cs typeface="Calibri" pitchFamily="34" charset="-120"/>
              </a:rPr>
              <a:t>Organizations often do not know where AI is operating, including inside their vendors' systems.</a:t>
            </a:r>
            <a:endParaRPr lang="en-US" sz="1800" dirty="0"/>
          </a:p>
        </p:txBody>
      </p:sp>
      <p:sp>
        <p:nvSpPr>
          <p:cNvPr id="11" name="Text 8"/>
          <p:cNvSpPr txBox="1"/>
          <p:nvPr/>
        </p:nvSpPr>
        <p:spPr>
          <a:xfrm>
            <a:off x="548640" y="3931920"/>
            <a:ext cx="5852160" cy="1097280"/>
          </a:xfrm>
          <a:prstGeom prst="rect">
            <a:avLst/>
          </a:prstGeom>
          <a:noFill/>
          <a:ln/>
        </p:spPr>
        <p:txBody>
          <a:bodyPr wrap="square" lIns="0" tIns="0" rIns="0" bIns="0" rtlCol="0" anchor="t"/>
          <a:lstStyle/>
          <a:p>
            <a:pPr marL="0" indent="0">
              <a:buNone/>
            </a:pPr>
            <a:r>
              <a:rPr lang="en-US" sz="2200" i="1" dirty="0">
                <a:solidFill>
                  <a:schemeClr val="tx2"/>
                </a:solidFill>
                <a:latin typeface="Cambria" pitchFamily="34" charset="0"/>
                <a:ea typeface="Cambria" pitchFamily="34" charset="-122"/>
                <a:cs typeface="Cambria" pitchFamily="34" charset="-120"/>
              </a:rPr>
              <a:t>The gap between the two is where the losses happen.</a:t>
            </a:r>
            <a:endParaRPr lang="en-US" sz="2200" dirty="0"/>
          </a:p>
        </p:txBody>
      </p:sp>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7</a:t>
            </a:fld>
            <a:endParaRPr lang="en-US"/>
          </a:p>
        </p:txBody>
      </p:sp>
      <p:pic>
        <p:nvPicPr>
          <p:cNvPr id="50" name="Cartoon: Congress" descr="Sheneman cartoon: elderly members of Congress stare at a huge AI robot with a saw blade. One says, &quot;How are we supposed to regulate this thing? Somebody look it up on your flip phone.&quot;"/>
          <p:cNvPicPr>
            <a:picLocks noChangeAspect="1"/>
          </p:cNvPicPr>
          <p:nvPr/>
        </p:nvPicPr>
        <p:blipFill>
          <a:blip r:embed="rId2"/>
          <a:stretch>
            <a:fillRect/>
          </a:stretch>
        </p:blipFill>
        <p:spPr>
          <a:xfrm>
            <a:off x="1877770" y="320040"/>
            <a:ext cx="8436428" cy="5669280"/>
          </a:xfrm>
          <a:prstGeom prst="rect">
            <a:avLst/>
          </a:prstGeom>
          <a:ln w="9525">
            <a:solidFill>
              <a:srgbClr val="D9DEE6"/>
            </a:solid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rtlCol="0" anchor="ctr"/>
          <a:lstStyle/>
          <a:p>
            <a:pPr marL="0" indent="0">
              <a:buNone/>
            </a:pPr>
            <a:r>
              <a:rPr lang="en-US" sz="3400" b="1" dirty="0">
                <a:solidFill>
                  <a:schemeClr val="tx2"/>
                </a:solidFill>
                <a:latin typeface="Cambria" pitchFamily="34" charset="0"/>
                <a:ea typeface="Cambria" pitchFamily="34" charset="-122"/>
                <a:cs typeface="Cambria" pitchFamily="34" charset="-120"/>
              </a:rPr>
              <a:t>Where AI Enters Without Permission</a:t>
            </a:r>
            <a:endParaRPr lang="en-US" sz="3400" dirty="0"/>
          </a:p>
        </p:txBody>
      </p:sp>
      <p:sp>
        <p:nvSpPr>
          <p:cNvPr id="4" name="Shape 1"/>
          <p:cNvSpPr/>
          <p:nvPr/>
        </p:nvSpPr>
        <p:spPr>
          <a:xfrm>
            <a:off x="548640" y="1600200"/>
            <a:ext cx="5394960" cy="3383280"/>
          </a:xfrm>
          <a:prstGeom prst="rect">
            <a:avLst/>
          </a:prstGeom>
          <a:solidFill>
            <a:schemeClr val="bg2"/>
          </a:solidFill>
          <a:ln w="12700">
            <a:solidFill>
              <a:schemeClr val="bg2"/>
            </a:solidFill>
            <a:prstDash val="solid"/>
          </a:ln>
        </p:spPr>
        <p:txBody>
          <a:bodyPr/>
          <a:lstStyle/>
          <a:p>
            <a:endParaRPr lang="en-US"/>
          </a:p>
        </p:txBody>
      </p:sp>
      <p:sp>
        <p:nvSpPr>
          <p:cNvPr id="5" name="Text 2"/>
          <p:cNvSpPr txBox="1"/>
          <p:nvPr/>
        </p:nvSpPr>
        <p:spPr>
          <a:xfrm>
            <a:off x="777240" y="1828800"/>
            <a:ext cx="4937760" cy="457200"/>
          </a:xfrm>
          <a:prstGeom prst="rect">
            <a:avLst/>
          </a:prstGeom>
          <a:noFill/>
          <a:ln/>
        </p:spPr>
        <p:txBody>
          <a:bodyPr wrap="square" lIns="0" tIns="0" rIns="0" bIns="0" rtlCol="0" anchor="t"/>
          <a:lstStyle/>
          <a:p>
            <a:pPr marL="0" indent="0">
              <a:buNone/>
            </a:pPr>
            <a:r>
              <a:rPr lang="en-US" sz="2600" b="1" dirty="0">
                <a:solidFill>
                  <a:schemeClr val="tx2"/>
                </a:solidFill>
                <a:latin typeface="Cambria" pitchFamily="34" charset="0"/>
                <a:ea typeface="Cambria" pitchFamily="34" charset="-122"/>
                <a:cs typeface="Cambria" pitchFamily="34" charset="-120"/>
              </a:rPr>
              <a:t>Shadow AI</a:t>
            </a:r>
            <a:endParaRPr lang="en-US" sz="2600" dirty="0"/>
          </a:p>
        </p:txBody>
      </p:sp>
      <p:sp>
        <p:nvSpPr>
          <p:cNvPr id="6" name="Text 3"/>
          <p:cNvSpPr txBox="1"/>
          <p:nvPr/>
        </p:nvSpPr>
        <p:spPr>
          <a:xfrm>
            <a:off x="822960" y="2377440"/>
            <a:ext cx="4846320" cy="3291840"/>
          </a:xfrm>
          <a:prstGeom prst="rect">
            <a:avLst/>
          </a:prstGeom>
          <a:noFill/>
          <a:ln/>
        </p:spPr>
        <p:txBody>
          <a:bodyPr wrap="square" lIns="0" tIns="0" rIns="0" bIns="0" rtlCol="0" anchor="t"/>
          <a:lstStyle/>
          <a:p>
            <a:pPr marL="228600" indent="-228600">
              <a:spcAft>
                <a:spcPts val="1000"/>
              </a:spcAft>
              <a:buSzPct val="100000"/>
              <a:buChar char="•"/>
            </a:pPr>
            <a:r>
              <a:rPr lang="en-US" sz="1900" dirty="0">
                <a:solidFill>
                  <a:schemeClr val="tx1"/>
                </a:solidFill>
                <a:latin typeface="Calibri" pitchFamily="34" charset="0"/>
                <a:ea typeface="Calibri" pitchFamily="34" charset="-122"/>
                <a:cs typeface="Calibri" pitchFamily="34" charset="-120"/>
              </a:rPr>
              <a:t>Employees use AI without approval</a:t>
            </a:r>
            <a:endParaRPr lang="en-US" sz="1900" dirty="0"/>
          </a:p>
          <a:p>
            <a:pPr marL="228600" indent="-228600">
              <a:spcAft>
                <a:spcPts val="1000"/>
              </a:spcAft>
              <a:buSzPct val="100000"/>
              <a:buChar char="•"/>
            </a:pPr>
            <a:r>
              <a:rPr lang="en-US" sz="1900" dirty="0">
                <a:solidFill>
                  <a:schemeClr val="tx1"/>
                </a:solidFill>
                <a:latin typeface="Calibri" pitchFamily="34" charset="0"/>
                <a:ea typeface="Calibri" pitchFamily="34" charset="-122"/>
                <a:cs typeface="Calibri" pitchFamily="34" charset="-120"/>
              </a:rPr>
              <a:t>Sensitive data leaves the organization</a:t>
            </a:r>
            <a:endParaRPr lang="en-US" sz="1900" dirty="0"/>
          </a:p>
          <a:p>
            <a:pPr marL="228600" indent="-228600">
              <a:spcAft>
                <a:spcPts val="1000"/>
              </a:spcAft>
              <a:buSzPct val="100000"/>
              <a:buChar char="•"/>
            </a:pPr>
            <a:r>
              <a:rPr lang="en-US" sz="1900" dirty="0">
                <a:solidFill>
                  <a:schemeClr val="tx1"/>
                </a:solidFill>
                <a:latin typeface="Calibri" pitchFamily="34" charset="0"/>
                <a:ea typeface="Calibri" pitchFamily="34" charset="-122"/>
                <a:cs typeface="Calibri" pitchFamily="34" charset="-120"/>
              </a:rPr>
              <a:t>No audit trail</a:t>
            </a:r>
            <a:endParaRPr lang="en-US" sz="1900" dirty="0"/>
          </a:p>
          <a:p>
            <a:pPr marL="228600" indent="-228600">
              <a:spcAft>
                <a:spcPts val="1000"/>
              </a:spcAft>
              <a:buSzPct val="100000"/>
              <a:buChar char="•"/>
            </a:pPr>
            <a:r>
              <a:rPr lang="en-US" sz="1900" dirty="0">
                <a:solidFill>
                  <a:schemeClr val="tx1"/>
                </a:solidFill>
                <a:latin typeface="Calibri" pitchFamily="34" charset="0"/>
                <a:ea typeface="Calibri" pitchFamily="34" charset="-122"/>
                <a:cs typeface="Calibri" pitchFamily="34" charset="-120"/>
              </a:rPr>
              <a:t>No accountability</a:t>
            </a:r>
            <a:endParaRPr lang="en-US" sz="1900" dirty="0"/>
          </a:p>
        </p:txBody>
      </p:sp>
      <p:sp>
        <p:nvSpPr>
          <p:cNvPr id="7" name="Shape 4"/>
          <p:cNvSpPr/>
          <p:nvPr/>
        </p:nvSpPr>
        <p:spPr>
          <a:xfrm>
            <a:off x="6217920" y="1600200"/>
            <a:ext cx="5394960" cy="3383280"/>
          </a:xfrm>
          <a:prstGeom prst="rect">
            <a:avLst/>
          </a:prstGeom>
          <a:solidFill>
            <a:schemeClr val="bg2"/>
          </a:solidFill>
          <a:ln w="12700">
            <a:solidFill>
              <a:schemeClr val="bg2"/>
            </a:solidFill>
            <a:prstDash val="solid"/>
          </a:ln>
        </p:spPr>
        <p:txBody>
          <a:bodyPr/>
          <a:lstStyle/>
          <a:p>
            <a:endParaRPr lang="en-US"/>
          </a:p>
        </p:txBody>
      </p:sp>
      <p:sp>
        <p:nvSpPr>
          <p:cNvPr id="8" name="Text 5"/>
          <p:cNvSpPr txBox="1"/>
          <p:nvPr/>
        </p:nvSpPr>
        <p:spPr>
          <a:xfrm>
            <a:off x="6446520" y="1828800"/>
            <a:ext cx="4937760" cy="457200"/>
          </a:xfrm>
          <a:prstGeom prst="rect">
            <a:avLst/>
          </a:prstGeom>
          <a:noFill/>
          <a:ln/>
        </p:spPr>
        <p:txBody>
          <a:bodyPr wrap="square" lIns="0" tIns="0" rIns="0" bIns="0" rtlCol="0" anchor="t"/>
          <a:lstStyle/>
          <a:p>
            <a:pPr marL="0" indent="0">
              <a:buNone/>
            </a:pPr>
            <a:r>
              <a:rPr lang="en-US" sz="2600" b="1" dirty="0">
                <a:solidFill>
                  <a:schemeClr val="tx2"/>
                </a:solidFill>
                <a:latin typeface="Cambria" pitchFamily="34" charset="0"/>
                <a:ea typeface="Cambria" pitchFamily="34" charset="-122"/>
                <a:cs typeface="Cambria" pitchFamily="34" charset="-120"/>
              </a:rPr>
              <a:t>The Productivity Trap</a:t>
            </a:r>
            <a:endParaRPr lang="en-US" sz="2600" dirty="0"/>
          </a:p>
        </p:txBody>
      </p:sp>
      <p:sp>
        <p:nvSpPr>
          <p:cNvPr id="9" name="Text 6"/>
          <p:cNvSpPr txBox="1"/>
          <p:nvPr/>
        </p:nvSpPr>
        <p:spPr>
          <a:xfrm>
            <a:off x="6492240" y="2377440"/>
            <a:ext cx="4846320" cy="3291840"/>
          </a:xfrm>
          <a:prstGeom prst="rect">
            <a:avLst/>
          </a:prstGeom>
          <a:noFill/>
          <a:ln/>
        </p:spPr>
        <p:txBody>
          <a:bodyPr wrap="square" lIns="0" tIns="0" rIns="0" bIns="0" rtlCol="0" anchor="t"/>
          <a:lstStyle/>
          <a:p>
            <a:pPr marL="228600" indent="-228600">
              <a:spcAft>
                <a:spcPts val="1000"/>
              </a:spcAft>
              <a:buSzPct val="100000"/>
              <a:buChar char="•"/>
            </a:pPr>
            <a:r>
              <a:rPr lang="en-US" sz="1900" dirty="0">
                <a:solidFill>
                  <a:schemeClr val="tx1"/>
                </a:solidFill>
                <a:latin typeface="Calibri" pitchFamily="34" charset="0"/>
                <a:ea typeface="Calibri" pitchFamily="34" charset="-122"/>
                <a:cs typeface="Calibri" pitchFamily="34" charset="-120"/>
              </a:rPr>
              <a:t>Pressure to automate</a:t>
            </a:r>
            <a:endParaRPr lang="en-US" sz="1900" dirty="0"/>
          </a:p>
          <a:p>
            <a:pPr marL="228600" indent="-228600">
              <a:spcAft>
                <a:spcPts val="1000"/>
              </a:spcAft>
              <a:buSzPct val="100000"/>
              <a:buChar char="•"/>
            </a:pPr>
            <a:r>
              <a:rPr lang="en-US" sz="1900" dirty="0">
                <a:solidFill>
                  <a:schemeClr val="tx1"/>
                </a:solidFill>
                <a:latin typeface="Calibri" pitchFamily="34" charset="0"/>
                <a:ea typeface="Calibri" pitchFamily="34" charset="-122"/>
                <a:cs typeface="Calibri" pitchFamily="34" charset="-120"/>
              </a:rPr>
              <a:t>Efficiency promises</a:t>
            </a:r>
            <a:endParaRPr lang="en-US" sz="1900" dirty="0"/>
          </a:p>
          <a:p>
            <a:pPr marL="228600" indent="-228600">
              <a:spcAft>
                <a:spcPts val="1000"/>
              </a:spcAft>
              <a:buSzPct val="100000"/>
              <a:buChar char="•"/>
            </a:pPr>
            <a:r>
              <a:rPr lang="en-US" sz="1900" dirty="0">
                <a:solidFill>
                  <a:schemeClr val="tx1"/>
                </a:solidFill>
                <a:latin typeface="Calibri" pitchFamily="34" charset="0"/>
                <a:ea typeface="Calibri" pitchFamily="34" charset="-122"/>
                <a:cs typeface="Calibri" pitchFamily="34" charset="-120"/>
              </a:rPr>
              <a:t>Governance lags deployment</a:t>
            </a:r>
            <a:endParaRPr lang="en-US" sz="1900" dirty="0"/>
          </a:p>
          <a:p>
            <a:pPr marL="228600" indent="-228600">
              <a:spcAft>
                <a:spcPts val="1000"/>
              </a:spcAft>
              <a:buSzPct val="100000"/>
              <a:buChar char="•"/>
            </a:pPr>
            <a:r>
              <a:rPr lang="en-US" sz="1900" dirty="0">
                <a:solidFill>
                  <a:schemeClr val="tx1"/>
                </a:solidFill>
                <a:latin typeface="Calibri" pitchFamily="34" charset="0"/>
                <a:ea typeface="Calibri" pitchFamily="34" charset="-122"/>
                <a:cs typeface="Calibri" pitchFamily="34" charset="-120"/>
              </a:rPr>
              <a:t>Incentives override policy</a:t>
            </a:r>
            <a:endParaRPr lang="en-US" sz="1900" dirty="0"/>
          </a:p>
        </p:txBody>
      </p:sp>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rtlCol="0" anchor="ctr"/>
          <a:lstStyle/>
          <a:p>
            <a:pPr marL="0" indent="0">
              <a:buNone/>
            </a:pPr>
            <a:r>
              <a:rPr lang="en-US" sz="3400" b="1" dirty="0">
                <a:solidFill>
                  <a:schemeClr val="tx2"/>
                </a:solidFill>
                <a:latin typeface="Cambria" pitchFamily="34" charset="0"/>
                <a:ea typeface="Cambria" pitchFamily="34" charset="-122"/>
                <a:cs typeface="Cambria" pitchFamily="34" charset="-120"/>
              </a:rPr>
              <a:t>Every Major Technology Becomes Dual-Use</a:t>
            </a:r>
            <a:endParaRPr lang="en-US" sz="3400" dirty="0"/>
          </a:p>
        </p:txBody>
      </p:sp>
      <p:sp>
        <p:nvSpPr>
          <p:cNvPr id="4" name="Shape 1"/>
          <p:cNvSpPr/>
          <p:nvPr/>
        </p:nvSpPr>
        <p:spPr>
          <a:xfrm>
            <a:off x="548640" y="1737360"/>
            <a:ext cx="2011680" cy="1554480"/>
          </a:xfrm>
          <a:prstGeom prst="rect">
            <a:avLst/>
          </a:prstGeom>
          <a:solidFill>
            <a:schemeClr val="bg2"/>
          </a:solidFill>
          <a:ln w="12700">
            <a:solidFill>
              <a:schemeClr val="bg2"/>
            </a:solidFill>
            <a:prstDash val="solid"/>
          </a:ln>
        </p:spPr>
        <p:txBody>
          <a:bodyPr/>
          <a:lstStyle/>
          <a:p>
            <a:endParaRPr lang="en-US"/>
          </a:p>
        </p:txBody>
      </p:sp>
      <p:sp>
        <p:nvSpPr>
          <p:cNvPr id="5" name="Text 2"/>
          <p:cNvSpPr txBox="1"/>
          <p:nvPr/>
        </p:nvSpPr>
        <p:spPr>
          <a:xfrm>
            <a:off x="685800" y="1737360"/>
            <a:ext cx="1737360" cy="1554480"/>
          </a:xfrm>
          <a:prstGeom prst="rect">
            <a:avLst/>
          </a:prstGeom>
          <a:noFill/>
          <a:ln/>
        </p:spPr>
        <p:txBody>
          <a:bodyPr wrap="square" lIns="0" tIns="0" rIns="0" bIns="0" rtlCol="0" anchor="ctr"/>
          <a:lstStyle/>
          <a:p>
            <a:pPr marL="0" indent="0" algn="ctr">
              <a:buNone/>
            </a:pPr>
            <a:r>
              <a:rPr lang="en-US" sz="2000" b="1" dirty="0">
                <a:solidFill>
                  <a:schemeClr val="tx2"/>
                </a:solidFill>
                <a:latin typeface="Cambria" pitchFamily="34" charset="0"/>
                <a:ea typeface="Cambria" pitchFamily="34" charset="-122"/>
                <a:cs typeface="Cambria" pitchFamily="34" charset="-120"/>
              </a:rPr>
              <a:t>Aviation</a:t>
            </a:r>
            <a:endParaRPr lang="en-US" sz="2000" dirty="0"/>
          </a:p>
        </p:txBody>
      </p:sp>
      <p:sp>
        <p:nvSpPr>
          <p:cNvPr id="6" name="Shape 3"/>
          <p:cNvSpPr/>
          <p:nvPr/>
        </p:nvSpPr>
        <p:spPr>
          <a:xfrm>
            <a:off x="2788920" y="1737360"/>
            <a:ext cx="2011680" cy="1554480"/>
          </a:xfrm>
          <a:prstGeom prst="rect">
            <a:avLst/>
          </a:prstGeom>
          <a:solidFill>
            <a:schemeClr val="bg2"/>
          </a:solidFill>
          <a:ln w="12700">
            <a:solidFill>
              <a:schemeClr val="bg2"/>
            </a:solidFill>
            <a:prstDash val="solid"/>
          </a:ln>
        </p:spPr>
        <p:txBody>
          <a:bodyPr/>
          <a:lstStyle/>
          <a:p>
            <a:endParaRPr lang="en-US"/>
          </a:p>
        </p:txBody>
      </p:sp>
      <p:sp>
        <p:nvSpPr>
          <p:cNvPr id="7" name="Text 4"/>
          <p:cNvSpPr txBox="1"/>
          <p:nvPr/>
        </p:nvSpPr>
        <p:spPr>
          <a:xfrm>
            <a:off x="2926080" y="1737360"/>
            <a:ext cx="1737360" cy="1554480"/>
          </a:xfrm>
          <a:prstGeom prst="rect">
            <a:avLst/>
          </a:prstGeom>
          <a:noFill/>
          <a:ln/>
        </p:spPr>
        <p:txBody>
          <a:bodyPr wrap="square" lIns="0" tIns="0" rIns="0" bIns="0" rtlCol="0" anchor="ctr"/>
          <a:lstStyle/>
          <a:p>
            <a:pPr marL="0" indent="0" algn="ctr">
              <a:buNone/>
            </a:pPr>
            <a:r>
              <a:rPr lang="en-US" sz="2000" b="1" dirty="0">
                <a:solidFill>
                  <a:schemeClr val="tx2"/>
                </a:solidFill>
                <a:latin typeface="Cambria" pitchFamily="34" charset="0"/>
                <a:ea typeface="Cambria" pitchFamily="34" charset="-122"/>
                <a:cs typeface="Cambria" pitchFamily="34" charset="-120"/>
              </a:rPr>
              <a:t>Nuclear technology</a:t>
            </a:r>
            <a:endParaRPr lang="en-US" sz="2000" dirty="0"/>
          </a:p>
        </p:txBody>
      </p:sp>
      <p:sp>
        <p:nvSpPr>
          <p:cNvPr id="8" name="Shape 5"/>
          <p:cNvSpPr/>
          <p:nvPr/>
        </p:nvSpPr>
        <p:spPr>
          <a:xfrm>
            <a:off x="5029200" y="1737360"/>
            <a:ext cx="2011680" cy="1554480"/>
          </a:xfrm>
          <a:prstGeom prst="rect">
            <a:avLst/>
          </a:prstGeom>
          <a:solidFill>
            <a:schemeClr val="bg2"/>
          </a:solidFill>
          <a:ln w="12700">
            <a:solidFill>
              <a:schemeClr val="bg2"/>
            </a:solidFill>
            <a:prstDash val="solid"/>
          </a:ln>
        </p:spPr>
        <p:txBody>
          <a:bodyPr/>
          <a:lstStyle/>
          <a:p>
            <a:endParaRPr lang="en-US"/>
          </a:p>
        </p:txBody>
      </p:sp>
      <p:sp>
        <p:nvSpPr>
          <p:cNvPr id="9" name="Text 6"/>
          <p:cNvSpPr txBox="1"/>
          <p:nvPr/>
        </p:nvSpPr>
        <p:spPr>
          <a:xfrm>
            <a:off x="5166360" y="1737360"/>
            <a:ext cx="1737360" cy="1554480"/>
          </a:xfrm>
          <a:prstGeom prst="rect">
            <a:avLst/>
          </a:prstGeom>
          <a:noFill/>
          <a:ln/>
        </p:spPr>
        <p:txBody>
          <a:bodyPr wrap="square" lIns="0" tIns="0" rIns="0" bIns="0" rtlCol="0" anchor="ctr"/>
          <a:lstStyle/>
          <a:p>
            <a:pPr marL="0" indent="0" algn="ctr">
              <a:buNone/>
            </a:pPr>
            <a:r>
              <a:rPr lang="en-US" sz="2000" b="1" dirty="0">
                <a:solidFill>
                  <a:schemeClr val="tx2"/>
                </a:solidFill>
                <a:latin typeface="Cambria" pitchFamily="34" charset="0"/>
                <a:ea typeface="Cambria" pitchFamily="34" charset="-122"/>
                <a:cs typeface="Cambria" pitchFamily="34" charset="-120"/>
              </a:rPr>
              <a:t>GPS</a:t>
            </a:r>
            <a:endParaRPr lang="en-US" sz="2000" dirty="0"/>
          </a:p>
        </p:txBody>
      </p:sp>
      <p:sp>
        <p:nvSpPr>
          <p:cNvPr id="10" name="Shape 7"/>
          <p:cNvSpPr/>
          <p:nvPr/>
        </p:nvSpPr>
        <p:spPr>
          <a:xfrm>
            <a:off x="7269480" y="1737360"/>
            <a:ext cx="2011680" cy="1554480"/>
          </a:xfrm>
          <a:prstGeom prst="rect">
            <a:avLst/>
          </a:prstGeom>
          <a:solidFill>
            <a:schemeClr val="bg2"/>
          </a:solidFill>
          <a:ln w="12700">
            <a:solidFill>
              <a:schemeClr val="bg2"/>
            </a:solidFill>
            <a:prstDash val="solid"/>
          </a:ln>
        </p:spPr>
        <p:txBody>
          <a:bodyPr/>
          <a:lstStyle/>
          <a:p>
            <a:endParaRPr lang="en-US"/>
          </a:p>
        </p:txBody>
      </p:sp>
      <p:sp>
        <p:nvSpPr>
          <p:cNvPr id="11" name="Text 8"/>
          <p:cNvSpPr txBox="1"/>
          <p:nvPr/>
        </p:nvSpPr>
        <p:spPr>
          <a:xfrm>
            <a:off x="7406640" y="1737360"/>
            <a:ext cx="1737360" cy="1554480"/>
          </a:xfrm>
          <a:prstGeom prst="rect">
            <a:avLst/>
          </a:prstGeom>
          <a:noFill/>
          <a:ln/>
        </p:spPr>
        <p:txBody>
          <a:bodyPr wrap="square" lIns="0" tIns="0" rIns="0" bIns="0" rtlCol="0" anchor="ctr"/>
          <a:lstStyle/>
          <a:p>
            <a:pPr marL="0" indent="0" algn="ctr">
              <a:buNone/>
            </a:pPr>
            <a:r>
              <a:rPr lang="en-US" sz="2000" b="1" dirty="0">
                <a:solidFill>
                  <a:schemeClr val="tx2"/>
                </a:solidFill>
                <a:latin typeface="Cambria" pitchFamily="34" charset="0"/>
                <a:ea typeface="Cambria" pitchFamily="34" charset="-122"/>
                <a:cs typeface="Cambria" pitchFamily="34" charset="-120"/>
              </a:rPr>
              <a:t>Cyber tools</a:t>
            </a:r>
            <a:endParaRPr lang="en-US" sz="2000" dirty="0"/>
          </a:p>
        </p:txBody>
      </p:sp>
      <p:sp>
        <p:nvSpPr>
          <p:cNvPr id="12" name="Shape 9"/>
          <p:cNvSpPr/>
          <p:nvPr/>
        </p:nvSpPr>
        <p:spPr>
          <a:xfrm>
            <a:off x="9509760" y="1737360"/>
            <a:ext cx="2011680" cy="1554480"/>
          </a:xfrm>
          <a:prstGeom prst="rect">
            <a:avLst/>
          </a:prstGeom>
          <a:solidFill>
            <a:schemeClr val="tx2"/>
          </a:solidFill>
          <a:ln w="12700">
            <a:solidFill>
              <a:schemeClr val="tx2"/>
            </a:solidFill>
            <a:prstDash val="solid"/>
          </a:ln>
        </p:spPr>
        <p:txBody>
          <a:bodyPr/>
          <a:lstStyle/>
          <a:p>
            <a:endParaRPr lang="en-US"/>
          </a:p>
        </p:txBody>
      </p:sp>
      <p:sp>
        <p:nvSpPr>
          <p:cNvPr id="13" name="Text 10"/>
          <p:cNvSpPr txBox="1"/>
          <p:nvPr/>
        </p:nvSpPr>
        <p:spPr>
          <a:xfrm>
            <a:off x="9646920" y="1737360"/>
            <a:ext cx="1737360" cy="1554480"/>
          </a:xfrm>
          <a:prstGeom prst="rect">
            <a:avLst/>
          </a:prstGeom>
          <a:noFill/>
          <a:ln/>
        </p:spPr>
        <p:txBody>
          <a:bodyPr wrap="square" lIns="0" tIns="0" rIns="0" bIns="0" rtlCol="0" anchor="ctr"/>
          <a:lstStyle/>
          <a:p>
            <a:pPr marL="0" indent="0" algn="ctr">
              <a:buNone/>
            </a:pPr>
            <a:r>
              <a:rPr lang="en-US" sz="2000" b="1" dirty="0">
                <a:solidFill>
                  <a:schemeClr val="accent1"/>
                </a:solidFill>
                <a:latin typeface="Cambria" pitchFamily="34" charset="0"/>
                <a:ea typeface="Cambria" pitchFamily="34" charset="-122"/>
                <a:cs typeface="Cambria" pitchFamily="34" charset="-120"/>
              </a:rPr>
              <a:t>AI</a:t>
            </a:r>
            <a:endParaRPr lang="en-US" sz="2000" dirty="0"/>
          </a:p>
        </p:txBody>
      </p:sp>
      <p:sp>
        <p:nvSpPr>
          <p:cNvPr id="14" name="Text 11"/>
          <p:cNvSpPr txBox="1"/>
          <p:nvPr/>
        </p:nvSpPr>
        <p:spPr>
          <a:xfrm>
            <a:off x="548640" y="3840480"/>
            <a:ext cx="10972800" cy="457200"/>
          </a:xfrm>
          <a:prstGeom prst="rect">
            <a:avLst/>
          </a:prstGeom>
          <a:noFill/>
          <a:ln/>
        </p:spPr>
        <p:txBody>
          <a:bodyPr wrap="square" lIns="0" tIns="0" rIns="0" bIns="0" rtlCol="0" anchor="t"/>
          <a:lstStyle/>
          <a:p>
            <a:pPr marL="0" indent="0">
              <a:buNone/>
            </a:pPr>
            <a:r>
              <a:rPr lang="en-US" sz="1800" b="1" dirty="0">
                <a:solidFill>
                  <a:schemeClr val="accent4"/>
                </a:solidFill>
                <a:latin typeface="Calibri" pitchFamily="34" charset="0"/>
                <a:ea typeface="Calibri" pitchFamily="34" charset="-122"/>
                <a:cs typeface="Calibri" pitchFamily="34" charset="-120"/>
              </a:rPr>
              <a:t>JASON: the independent scientists who study how every technology becomes a weapon</a:t>
            </a:r>
            <a:endParaRPr lang="en-US" sz="1800" dirty="0"/>
          </a:p>
        </p:txBody>
      </p:sp>
      <p:sp>
        <p:nvSpPr>
          <p:cNvPr id="15" name="Text 12"/>
          <p:cNvSpPr txBox="1"/>
          <p:nvPr/>
        </p:nvSpPr>
        <p:spPr>
          <a:xfrm>
            <a:off x="548640" y="4343400"/>
            <a:ext cx="10972800" cy="1097280"/>
          </a:xfrm>
          <a:prstGeom prst="rect">
            <a:avLst/>
          </a:prstGeom>
          <a:noFill/>
          <a:ln/>
        </p:spPr>
        <p:txBody>
          <a:bodyPr wrap="square" lIns="0" tIns="0" rIns="0" bIns="0" rtlCol="0" anchor="t"/>
          <a:lstStyle/>
          <a:p>
            <a:pPr marL="0" indent="0">
              <a:buNone/>
            </a:pPr>
            <a:r>
              <a:rPr lang="en-US" sz="3000" i="1" dirty="0">
                <a:solidFill>
                  <a:schemeClr val="tx2"/>
                </a:solidFill>
                <a:latin typeface="Cambria" pitchFamily="34" charset="0"/>
                <a:ea typeface="Cambria" pitchFamily="34" charset="-122"/>
                <a:cs typeface="Cambria" pitchFamily="34" charset="-120"/>
              </a:rPr>
              <a:t>Virtually every major technology can eventually be weaponized.</a:t>
            </a:r>
            <a:endParaRPr lang="en-US" sz="3000" dirty="0"/>
          </a:p>
        </p:txBody>
      </p:sp>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rtlCol="0" anchor="ctr"/>
          <a:lstStyle/>
          <a:p>
            <a:pPr marL="0" indent="0">
              <a:buNone/>
            </a:pPr>
            <a:r>
              <a:rPr lang="en-US" sz="3400" b="1" dirty="0">
                <a:solidFill>
                  <a:schemeClr val="tx2"/>
                </a:solidFill>
                <a:latin typeface="Cambria" pitchFamily="34" charset="0"/>
                <a:ea typeface="Cambria" pitchFamily="34" charset="-122"/>
                <a:cs typeface="Cambria" pitchFamily="34" charset="-120"/>
              </a:rPr>
              <a:t>2026: Agents Did What No One Told Them To</a:t>
            </a:r>
            <a:endParaRPr lang="en-US" sz="3400" dirty="0"/>
          </a:p>
        </p:txBody>
      </p:sp>
      <p:sp>
        <p:nvSpPr>
          <p:cNvPr id="4" name="Shape 1"/>
          <p:cNvSpPr/>
          <p:nvPr/>
        </p:nvSpPr>
        <p:spPr>
          <a:xfrm>
            <a:off x="822960" y="2331720"/>
            <a:ext cx="10607040" cy="0"/>
          </a:xfrm>
          <a:prstGeom prst="line">
            <a:avLst/>
          </a:prstGeom>
          <a:noFill/>
          <a:ln w="25400">
            <a:solidFill>
              <a:schemeClr val="accent5"/>
            </a:solidFill>
            <a:prstDash val="solid"/>
          </a:ln>
        </p:spPr>
        <p:txBody>
          <a:bodyPr/>
          <a:lstStyle/>
          <a:p>
            <a:endParaRPr lang="en-US"/>
          </a:p>
        </p:txBody>
      </p:sp>
      <p:sp>
        <p:nvSpPr>
          <p:cNvPr id="5" name="Text 2"/>
          <p:cNvSpPr txBox="1"/>
          <p:nvPr/>
        </p:nvSpPr>
        <p:spPr>
          <a:xfrm>
            <a:off x="621792" y="2103120"/>
            <a:ext cx="457200" cy="457200"/>
          </a:xfrm>
          <a:prstGeom prst="octagon">
            <a:avLst/>
          </a:prstGeom>
          <a:solidFill>
            <a:schemeClr val="accent1"/>
          </a:solidFill>
          <a:ln>
            <a:solidFill>
              <a:schemeClr val="accent1"/>
            </a:solidFill>
          </a:ln>
        </p:spPr>
        <p:txBody>
          <a:bodyPr wrap="square" lIns="0" tIns="0" rIns="0" bIns="0" rtlCol="0" anchor="ctr"/>
          <a:lstStyle/>
          <a:p>
            <a:pPr marL="0" indent="0" algn="ctr">
              <a:buNone/>
            </a:pPr>
            <a:endParaRPr lang="en-US" sz="1100" dirty="0"/>
          </a:p>
        </p:txBody>
      </p:sp>
      <p:sp>
        <p:nvSpPr>
          <p:cNvPr id="6" name="Text 3"/>
          <p:cNvSpPr txBox="1"/>
          <p:nvPr/>
        </p:nvSpPr>
        <p:spPr>
          <a:xfrm>
            <a:off x="548640" y="2743200"/>
            <a:ext cx="1737360" cy="411480"/>
          </a:xfrm>
          <a:prstGeom prst="rect">
            <a:avLst/>
          </a:prstGeom>
          <a:noFill/>
          <a:ln/>
        </p:spPr>
        <p:txBody>
          <a:bodyPr wrap="square" lIns="0" tIns="0" rIns="0" bIns="0" rtlCol="0" anchor="t"/>
          <a:lstStyle/>
          <a:p>
            <a:pPr marL="0" indent="0">
              <a:buNone/>
            </a:pPr>
            <a:r>
              <a:rPr lang="en-US" sz="1700" b="1" dirty="0">
                <a:solidFill>
                  <a:schemeClr val="tx2"/>
                </a:solidFill>
                <a:latin typeface="Calibri" pitchFamily="34" charset="0"/>
                <a:ea typeface="Calibri" pitchFamily="34" charset="-122"/>
                <a:cs typeface="Calibri" pitchFamily="34" charset="-120"/>
              </a:rPr>
              <a:t>Oct 2025</a:t>
            </a:r>
            <a:endParaRPr lang="en-US" sz="1700" dirty="0"/>
          </a:p>
        </p:txBody>
      </p:sp>
      <p:sp>
        <p:nvSpPr>
          <p:cNvPr id="7" name="Text 4"/>
          <p:cNvSpPr txBox="1"/>
          <p:nvPr/>
        </p:nvSpPr>
        <p:spPr>
          <a:xfrm>
            <a:off x="548640" y="3200400"/>
            <a:ext cx="1719072" cy="2011680"/>
          </a:xfrm>
          <a:prstGeom prst="rect">
            <a:avLst/>
          </a:prstGeom>
          <a:noFill/>
          <a:ln/>
        </p:spPr>
        <p:txBody>
          <a:bodyPr wrap="square" lIns="0" tIns="0" rIns="0" bIns="0" rtlCol="0" anchor="t"/>
          <a:lstStyle/>
          <a:p>
            <a:pPr marL="0" indent="0">
              <a:buNone/>
            </a:pPr>
            <a:r>
              <a:rPr lang="en-US" sz="1400" dirty="0">
                <a:solidFill>
                  <a:schemeClr val="tx1"/>
                </a:solidFill>
                <a:latin typeface="Calibri" pitchFamily="34" charset="0"/>
                <a:ea typeface="Calibri" pitchFamily="34" charset="-122"/>
                <a:cs typeface="Calibri" pitchFamily="34" charset="-120"/>
              </a:rPr>
              <a:t>Model uploads a file to the internet and cites its own upload to satisfy a grader</a:t>
            </a:r>
            <a:endParaRPr lang="en-US" sz="1400" dirty="0"/>
          </a:p>
        </p:txBody>
      </p:sp>
      <p:sp>
        <p:nvSpPr>
          <p:cNvPr id="8" name="Text 5"/>
          <p:cNvSpPr txBox="1"/>
          <p:nvPr/>
        </p:nvSpPr>
        <p:spPr>
          <a:xfrm>
            <a:off x="2478024" y="2103120"/>
            <a:ext cx="457200" cy="457200"/>
          </a:xfrm>
          <a:prstGeom prst="octagon">
            <a:avLst/>
          </a:prstGeom>
          <a:solidFill>
            <a:schemeClr val="accent1"/>
          </a:solidFill>
          <a:ln>
            <a:solidFill>
              <a:schemeClr val="accent1"/>
            </a:solidFill>
          </a:ln>
        </p:spPr>
        <p:txBody>
          <a:bodyPr wrap="square" lIns="0" tIns="0" rIns="0" bIns="0" rtlCol="0" anchor="ctr"/>
          <a:lstStyle/>
          <a:p>
            <a:pPr marL="0" indent="0" algn="ctr">
              <a:buNone/>
            </a:pPr>
            <a:endParaRPr lang="en-US" sz="1100" dirty="0"/>
          </a:p>
        </p:txBody>
      </p:sp>
      <p:sp>
        <p:nvSpPr>
          <p:cNvPr id="9" name="Text 6"/>
          <p:cNvSpPr txBox="1"/>
          <p:nvPr/>
        </p:nvSpPr>
        <p:spPr>
          <a:xfrm>
            <a:off x="2404872" y="2743200"/>
            <a:ext cx="1737360" cy="411480"/>
          </a:xfrm>
          <a:prstGeom prst="rect">
            <a:avLst/>
          </a:prstGeom>
          <a:noFill/>
          <a:ln/>
        </p:spPr>
        <p:txBody>
          <a:bodyPr wrap="square" lIns="0" tIns="0" rIns="0" bIns="0" rtlCol="0" anchor="t"/>
          <a:lstStyle/>
          <a:p>
            <a:pPr marL="0" indent="0">
              <a:buNone/>
            </a:pPr>
            <a:r>
              <a:rPr lang="en-US" sz="1700" b="1" dirty="0">
                <a:solidFill>
                  <a:schemeClr val="tx2"/>
                </a:solidFill>
                <a:latin typeface="Calibri" pitchFamily="34" charset="0"/>
                <a:ea typeface="Calibri" pitchFamily="34" charset="-122"/>
                <a:cs typeface="Calibri" pitchFamily="34" charset="-120"/>
              </a:rPr>
              <a:t>Apr 2026</a:t>
            </a:r>
            <a:endParaRPr lang="en-US" sz="1700" dirty="0"/>
          </a:p>
        </p:txBody>
      </p:sp>
      <p:sp>
        <p:nvSpPr>
          <p:cNvPr id="10" name="Text 7"/>
          <p:cNvSpPr txBox="1"/>
          <p:nvPr/>
        </p:nvSpPr>
        <p:spPr>
          <a:xfrm>
            <a:off x="2404872" y="3200400"/>
            <a:ext cx="1719072" cy="2011680"/>
          </a:xfrm>
          <a:prstGeom prst="rect">
            <a:avLst/>
          </a:prstGeom>
          <a:noFill/>
          <a:ln/>
        </p:spPr>
        <p:txBody>
          <a:bodyPr wrap="square" lIns="0" tIns="0" rIns="0" bIns="0" rtlCol="0" anchor="t"/>
          <a:lstStyle/>
          <a:p>
            <a:pPr marL="0" indent="0">
              <a:buNone/>
            </a:pPr>
            <a:r>
              <a:rPr lang="en-US" sz="1400" dirty="0">
                <a:solidFill>
                  <a:schemeClr val="tx1"/>
                </a:solidFill>
                <a:latin typeface="Calibri" pitchFamily="34" charset="0"/>
                <a:ea typeface="Calibri" pitchFamily="34" charset="-122"/>
                <a:cs typeface="Calibri" pitchFamily="34" charset="-120"/>
              </a:rPr>
              <a:t>Authorized sandbox-escape test: the model escapes, then posts its exploit publicly</a:t>
            </a:r>
            <a:endParaRPr lang="en-US" sz="1400" dirty="0"/>
          </a:p>
        </p:txBody>
      </p:sp>
      <p:sp>
        <p:nvSpPr>
          <p:cNvPr id="11" name="Text 8"/>
          <p:cNvSpPr txBox="1"/>
          <p:nvPr/>
        </p:nvSpPr>
        <p:spPr>
          <a:xfrm>
            <a:off x="4334256" y="2103120"/>
            <a:ext cx="457200" cy="457200"/>
          </a:xfrm>
          <a:prstGeom prst="octagon">
            <a:avLst/>
          </a:prstGeom>
          <a:solidFill>
            <a:schemeClr val="accent1"/>
          </a:solidFill>
          <a:ln>
            <a:solidFill>
              <a:schemeClr val="accent1"/>
            </a:solidFill>
          </a:ln>
        </p:spPr>
        <p:txBody>
          <a:bodyPr wrap="square" lIns="0" tIns="0" rIns="0" bIns="0" rtlCol="0" anchor="ctr"/>
          <a:lstStyle/>
          <a:p>
            <a:pPr marL="0" indent="0" algn="ctr">
              <a:buNone/>
            </a:pPr>
            <a:endParaRPr lang="en-US" sz="1100" dirty="0"/>
          </a:p>
        </p:txBody>
      </p:sp>
      <p:sp>
        <p:nvSpPr>
          <p:cNvPr id="12" name="Text 9"/>
          <p:cNvSpPr txBox="1"/>
          <p:nvPr/>
        </p:nvSpPr>
        <p:spPr>
          <a:xfrm>
            <a:off x="4261104" y="2743200"/>
            <a:ext cx="1737360" cy="411480"/>
          </a:xfrm>
          <a:prstGeom prst="rect">
            <a:avLst/>
          </a:prstGeom>
          <a:noFill/>
          <a:ln/>
        </p:spPr>
        <p:txBody>
          <a:bodyPr wrap="square" lIns="0" tIns="0" rIns="0" bIns="0" rtlCol="0" anchor="t"/>
          <a:lstStyle/>
          <a:p>
            <a:pPr marL="0" indent="0">
              <a:buNone/>
            </a:pPr>
            <a:r>
              <a:rPr lang="en-US" sz="1700" b="1" dirty="0">
                <a:solidFill>
                  <a:schemeClr val="tx2"/>
                </a:solidFill>
                <a:latin typeface="Calibri" pitchFamily="34" charset="0"/>
                <a:ea typeface="Calibri" pitchFamily="34" charset="-122"/>
                <a:cs typeface="Calibri" pitchFamily="34" charset="-120"/>
              </a:rPr>
              <a:t>May 2026</a:t>
            </a:r>
            <a:endParaRPr lang="en-US" sz="1700" dirty="0"/>
          </a:p>
        </p:txBody>
      </p:sp>
      <p:sp>
        <p:nvSpPr>
          <p:cNvPr id="13" name="Text 10"/>
          <p:cNvSpPr txBox="1"/>
          <p:nvPr/>
        </p:nvSpPr>
        <p:spPr>
          <a:xfrm>
            <a:off x="4261104" y="3200400"/>
            <a:ext cx="1719072" cy="2011680"/>
          </a:xfrm>
          <a:prstGeom prst="rect">
            <a:avLst/>
          </a:prstGeom>
          <a:noFill/>
          <a:ln/>
        </p:spPr>
        <p:txBody>
          <a:bodyPr wrap="square" lIns="0" tIns="0" rIns="0" bIns="0" rtlCol="0" anchor="t"/>
          <a:lstStyle/>
          <a:p>
            <a:pPr marL="0" indent="0">
              <a:buNone/>
            </a:pPr>
            <a:r>
              <a:rPr lang="en-US" sz="1400" dirty="0">
                <a:solidFill>
                  <a:schemeClr val="tx1"/>
                </a:solidFill>
                <a:latin typeface="Calibri" pitchFamily="34" charset="0"/>
                <a:ea typeface="Calibri" pitchFamily="34" charset="-122"/>
                <a:cs typeface="Calibri" pitchFamily="34" charset="-120"/>
              </a:rPr>
              <a:t>Agents turn an internal repository into a message board</a:t>
            </a:r>
            <a:endParaRPr lang="en-US" sz="1400" dirty="0"/>
          </a:p>
        </p:txBody>
      </p:sp>
      <p:sp>
        <p:nvSpPr>
          <p:cNvPr id="14" name="Text 11"/>
          <p:cNvSpPr txBox="1"/>
          <p:nvPr/>
        </p:nvSpPr>
        <p:spPr>
          <a:xfrm>
            <a:off x="6190488" y="2103120"/>
            <a:ext cx="457200" cy="457200"/>
          </a:xfrm>
          <a:prstGeom prst="octagon">
            <a:avLst/>
          </a:prstGeom>
          <a:solidFill>
            <a:schemeClr val="accent1"/>
          </a:solidFill>
          <a:ln>
            <a:solidFill>
              <a:schemeClr val="accent1"/>
            </a:solidFill>
          </a:ln>
        </p:spPr>
        <p:txBody>
          <a:bodyPr wrap="square" lIns="0" tIns="0" rIns="0" bIns="0" rtlCol="0" anchor="ctr"/>
          <a:lstStyle/>
          <a:p>
            <a:pPr marL="0" indent="0" algn="ctr">
              <a:buNone/>
            </a:pPr>
            <a:endParaRPr lang="en-US" sz="1100" dirty="0"/>
          </a:p>
        </p:txBody>
      </p:sp>
      <p:sp>
        <p:nvSpPr>
          <p:cNvPr id="15" name="Text 12"/>
          <p:cNvSpPr txBox="1"/>
          <p:nvPr/>
        </p:nvSpPr>
        <p:spPr>
          <a:xfrm>
            <a:off x="6117336" y="2743200"/>
            <a:ext cx="1737360" cy="411480"/>
          </a:xfrm>
          <a:prstGeom prst="rect">
            <a:avLst/>
          </a:prstGeom>
          <a:noFill/>
          <a:ln/>
        </p:spPr>
        <p:txBody>
          <a:bodyPr wrap="square" lIns="0" tIns="0" rIns="0" bIns="0" rtlCol="0" anchor="t"/>
          <a:lstStyle/>
          <a:p>
            <a:pPr marL="0" indent="0">
              <a:buNone/>
            </a:pPr>
            <a:r>
              <a:rPr lang="en-US" sz="1700" b="1" dirty="0">
                <a:solidFill>
                  <a:schemeClr val="tx2"/>
                </a:solidFill>
                <a:latin typeface="Calibri" pitchFamily="34" charset="0"/>
                <a:ea typeface="Calibri" pitchFamily="34" charset="-122"/>
                <a:cs typeface="Calibri" pitchFamily="34" charset="-120"/>
              </a:rPr>
              <a:t>Jun 2026</a:t>
            </a:r>
            <a:endParaRPr lang="en-US" sz="1700" dirty="0"/>
          </a:p>
        </p:txBody>
      </p:sp>
      <p:sp>
        <p:nvSpPr>
          <p:cNvPr id="16" name="Text 13"/>
          <p:cNvSpPr txBox="1"/>
          <p:nvPr/>
        </p:nvSpPr>
        <p:spPr>
          <a:xfrm>
            <a:off x="6117336" y="3200400"/>
            <a:ext cx="1719072" cy="2011680"/>
          </a:xfrm>
          <a:prstGeom prst="rect">
            <a:avLst/>
          </a:prstGeom>
          <a:noFill/>
          <a:ln/>
        </p:spPr>
        <p:txBody>
          <a:bodyPr wrap="square" lIns="0" tIns="0" rIns="0" bIns="0" rtlCol="0" anchor="t"/>
          <a:lstStyle/>
          <a:p>
            <a:pPr marL="0" indent="0">
              <a:buNone/>
            </a:pPr>
            <a:r>
              <a:rPr lang="en-US" sz="1400" dirty="0">
                <a:solidFill>
                  <a:schemeClr val="tx1"/>
                </a:solidFill>
                <a:latin typeface="Calibri" pitchFamily="34" charset="0"/>
                <a:ea typeface="Calibri" pitchFamily="34" charset="-122"/>
                <a:cs typeface="Calibri" pitchFamily="34" charset="-120"/>
              </a:rPr>
              <a:t>Agent gets around an Australian government portal and writes files to its server</a:t>
            </a:r>
            <a:endParaRPr lang="en-US" sz="1400" dirty="0"/>
          </a:p>
        </p:txBody>
      </p:sp>
      <p:sp>
        <p:nvSpPr>
          <p:cNvPr id="17" name="Text 14"/>
          <p:cNvSpPr txBox="1"/>
          <p:nvPr/>
        </p:nvSpPr>
        <p:spPr>
          <a:xfrm>
            <a:off x="8046720" y="2103120"/>
            <a:ext cx="457200" cy="457200"/>
          </a:xfrm>
          <a:prstGeom prst="octagon">
            <a:avLst/>
          </a:prstGeom>
          <a:solidFill>
            <a:schemeClr val="accent3"/>
          </a:solidFill>
          <a:ln>
            <a:solidFill>
              <a:schemeClr val="accent3"/>
            </a:solidFill>
          </a:ln>
        </p:spPr>
        <p:txBody>
          <a:bodyPr wrap="square" lIns="0" tIns="0" rIns="0" bIns="0" rtlCol="0" anchor="ctr"/>
          <a:lstStyle/>
          <a:p>
            <a:pPr marL="0" indent="0" algn="ctr">
              <a:buNone/>
            </a:pPr>
            <a:endParaRPr lang="en-US" sz="1100" dirty="0"/>
          </a:p>
        </p:txBody>
      </p:sp>
      <p:sp>
        <p:nvSpPr>
          <p:cNvPr id="18" name="Text 15"/>
          <p:cNvSpPr txBox="1"/>
          <p:nvPr/>
        </p:nvSpPr>
        <p:spPr>
          <a:xfrm>
            <a:off x="7973568" y="2743200"/>
            <a:ext cx="1737360" cy="411480"/>
          </a:xfrm>
          <a:prstGeom prst="rect">
            <a:avLst/>
          </a:prstGeom>
          <a:noFill/>
          <a:ln/>
        </p:spPr>
        <p:txBody>
          <a:bodyPr wrap="square" lIns="0" tIns="0" rIns="0" bIns="0" rtlCol="0" anchor="t"/>
          <a:lstStyle/>
          <a:p>
            <a:pPr marL="0" indent="0">
              <a:buNone/>
            </a:pPr>
            <a:r>
              <a:rPr lang="en-US" sz="1700" b="1" dirty="0">
                <a:solidFill>
                  <a:schemeClr val="tx2"/>
                </a:solidFill>
                <a:latin typeface="Calibri" pitchFamily="34" charset="0"/>
                <a:ea typeface="Calibri" pitchFamily="34" charset="-122"/>
                <a:cs typeface="Calibri" pitchFamily="34" charset="-120"/>
              </a:rPr>
              <a:t>Jul 2026</a:t>
            </a:r>
            <a:endParaRPr lang="en-US" sz="1700" dirty="0"/>
          </a:p>
        </p:txBody>
      </p:sp>
      <p:sp>
        <p:nvSpPr>
          <p:cNvPr id="19" name="Text 16"/>
          <p:cNvSpPr txBox="1"/>
          <p:nvPr/>
        </p:nvSpPr>
        <p:spPr>
          <a:xfrm>
            <a:off x="7973568" y="3200400"/>
            <a:ext cx="1719072" cy="2011680"/>
          </a:xfrm>
          <a:prstGeom prst="rect">
            <a:avLst/>
          </a:prstGeom>
          <a:noFill/>
          <a:ln/>
        </p:spPr>
        <p:txBody>
          <a:bodyPr wrap="square" lIns="0" tIns="0" rIns="0" bIns="0" rtlCol="0" anchor="t"/>
          <a:lstStyle/>
          <a:p>
            <a:pPr marL="0" indent="0">
              <a:buNone/>
            </a:pPr>
            <a:r>
              <a:rPr lang="en-US" sz="1400" dirty="0">
                <a:solidFill>
                  <a:schemeClr val="tx1"/>
                </a:solidFill>
                <a:latin typeface="Calibri" pitchFamily="34" charset="0"/>
                <a:ea typeface="Calibri" pitchFamily="34" charset="-122"/>
                <a:cs typeface="Calibri" pitchFamily="34" charset="-120"/>
              </a:rPr>
              <a:t>About 700 agents attack Hugging Face to defeat an evaluation grader</a:t>
            </a:r>
            <a:endParaRPr lang="en-US" sz="1400" dirty="0"/>
          </a:p>
        </p:txBody>
      </p:sp>
      <p:sp>
        <p:nvSpPr>
          <p:cNvPr id="20" name="Text 17"/>
          <p:cNvSpPr txBox="1"/>
          <p:nvPr/>
        </p:nvSpPr>
        <p:spPr>
          <a:xfrm>
            <a:off x="9902952" y="2103120"/>
            <a:ext cx="457200" cy="457200"/>
          </a:xfrm>
          <a:prstGeom prst="octagon">
            <a:avLst/>
          </a:prstGeom>
          <a:solidFill>
            <a:schemeClr val="accent1"/>
          </a:solidFill>
          <a:ln>
            <a:solidFill>
              <a:schemeClr val="accent1"/>
            </a:solidFill>
          </a:ln>
        </p:spPr>
        <p:txBody>
          <a:bodyPr wrap="square" lIns="0" tIns="0" rIns="0" bIns="0" rtlCol="0" anchor="ctr"/>
          <a:lstStyle/>
          <a:p>
            <a:pPr marL="0" indent="0" algn="ctr">
              <a:buNone/>
            </a:pPr>
            <a:endParaRPr lang="en-US" sz="1100" dirty="0"/>
          </a:p>
        </p:txBody>
      </p:sp>
      <p:sp>
        <p:nvSpPr>
          <p:cNvPr id="21" name="Text 18"/>
          <p:cNvSpPr txBox="1"/>
          <p:nvPr/>
        </p:nvSpPr>
        <p:spPr>
          <a:xfrm>
            <a:off x="9829800" y="2743200"/>
            <a:ext cx="1737360" cy="411480"/>
          </a:xfrm>
          <a:prstGeom prst="rect">
            <a:avLst/>
          </a:prstGeom>
          <a:noFill/>
          <a:ln/>
        </p:spPr>
        <p:txBody>
          <a:bodyPr wrap="square" lIns="0" tIns="0" rIns="0" bIns="0" rtlCol="0" anchor="t"/>
          <a:lstStyle/>
          <a:p>
            <a:pPr marL="0" indent="0">
              <a:buNone/>
            </a:pPr>
            <a:r>
              <a:rPr lang="en-US" sz="1700" b="1" dirty="0">
                <a:solidFill>
                  <a:schemeClr val="tx2"/>
                </a:solidFill>
                <a:latin typeface="Calibri" pitchFamily="34" charset="0"/>
                <a:ea typeface="Calibri" pitchFamily="34" charset="-122"/>
                <a:cs typeface="Calibri" pitchFamily="34" charset="-120"/>
              </a:rPr>
              <a:t>Aug 2026</a:t>
            </a:r>
            <a:endParaRPr lang="en-US" sz="1700" dirty="0"/>
          </a:p>
        </p:txBody>
      </p:sp>
      <p:sp>
        <p:nvSpPr>
          <p:cNvPr id="22" name="Text 19"/>
          <p:cNvSpPr txBox="1"/>
          <p:nvPr/>
        </p:nvSpPr>
        <p:spPr>
          <a:xfrm>
            <a:off x="9829800" y="3200400"/>
            <a:ext cx="1719072" cy="2011680"/>
          </a:xfrm>
          <a:prstGeom prst="rect">
            <a:avLst/>
          </a:prstGeom>
          <a:noFill/>
          <a:ln/>
        </p:spPr>
        <p:txBody>
          <a:bodyPr wrap="square" lIns="0" tIns="0" rIns="0" bIns="0" rtlCol="0" anchor="t"/>
          <a:lstStyle/>
          <a:p>
            <a:pPr marL="0" indent="0">
              <a:buNone/>
            </a:pPr>
            <a:r>
              <a:rPr lang="en-US" sz="1400" dirty="0">
                <a:solidFill>
                  <a:schemeClr val="tx1"/>
                </a:solidFill>
                <a:latin typeface="Calibri" pitchFamily="34" charset="0"/>
                <a:ea typeface="Calibri" pitchFamily="34" charset="-122"/>
                <a:cs typeface="Calibri" pitchFamily="34" charset="-120"/>
              </a:rPr>
              <a:t>Model gives itself jailbreak-style instructions</a:t>
            </a:r>
            <a:endParaRPr lang="en-US" sz="1400" dirty="0"/>
          </a:p>
        </p:txBody>
      </p:sp>
      <p:sp>
        <p:nvSpPr>
          <p:cNvPr id="23" name="Text 20"/>
          <p:cNvSpPr txBox="1"/>
          <p:nvPr/>
        </p:nvSpPr>
        <p:spPr>
          <a:xfrm>
            <a:off x="548640" y="5349240"/>
            <a:ext cx="10972800" cy="640080"/>
          </a:xfrm>
          <a:prstGeom prst="rect">
            <a:avLst/>
          </a:prstGeom>
          <a:noFill/>
          <a:ln/>
        </p:spPr>
        <p:txBody>
          <a:bodyPr wrap="square" lIns="0" tIns="0" rIns="0" bIns="0" rtlCol="0" anchor="t"/>
          <a:lstStyle/>
          <a:p>
            <a:pPr marL="0" indent="0">
              <a:buNone/>
            </a:pPr>
            <a:r>
              <a:rPr lang="en-US" sz="2200" i="1" dirty="0">
                <a:solidFill>
                  <a:schemeClr val="tx2"/>
                </a:solidFill>
                <a:latin typeface="Cambria" pitchFamily="34" charset="0"/>
                <a:ea typeface="Cambria" pitchFamily="34" charset="-122"/>
                <a:cs typeface="Cambria" pitchFamily="34" charset="-120"/>
              </a:rPr>
              <a:t>Each agent met an obstacle and went around it.</a:t>
            </a:r>
            <a:endParaRPr lang="en-US" sz="2200" dirty="0"/>
          </a:p>
        </p:txBody>
      </p:sp>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11</a:t>
            </a:fld>
            <a:endParaRPr lang="en-US"/>
          </a:p>
        </p:txBody>
      </p:sp>
      <p:pic>
        <p:nvPicPr>
          <p:cNvPr id="50" name="Cartoon: AI going rogue" descr="Mike Smith cartoon: two men stand before a large AI computer. One says, 'There are a few examples of AI going rogue.' The AI thinks, 'That you know of.'"/>
          <p:cNvPicPr>
            <a:picLocks noChangeAspect="1"/>
          </p:cNvPicPr>
          <p:nvPr/>
        </p:nvPicPr>
        <p:blipFill>
          <a:blip r:embed="rId2"/>
          <a:stretch>
            <a:fillRect/>
          </a:stretch>
        </p:blipFill>
        <p:spPr>
          <a:xfrm>
            <a:off x="2317584" y="320040"/>
            <a:ext cx="7556800" cy="5669280"/>
          </a:xfrm>
          <a:prstGeom prst="rect">
            <a:avLst/>
          </a:prstGeom>
          <a:ln w="9525">
            <a:solidFill>
              <a:srgbClr val="D9DEE6"/>
            </a:solid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rtlCol="0" anchor="ctr"/>
          <a:lstStyle/>
          <a:p>
            <a:pPr marL="0" indent="0">
              <a:buNone/>
            </a:pPr>
            <a:r>
              <a:rPr lang="en-US" sz="3400" b="1" dirty="0">
                <a:solidFill>
                  <a:schemeClr val="tx2"/>
                </a:solidFill>
                <a:latin typeface="Cambria" pitchFamily="34" charset="0"/>
                <a:ea typeface="Cambria" pitchFamily="34" charset="-122"/>
                <a:cs typeface="Cambria" pitchFamily="34" charset="-120"/>
              </a:rPr>
              <a:t>The Company Under AI Attack Found It First</a:t>
            </a:r>
            <a:endParaRPr lang="en-US" sz="3400" dirty="0"/>
          </a:p>
        </p:txBody>
      </p:sp>
      <p:sp>
        <p:nvSpPr>
          <p:cNvPr id="4" name="Text 1"/>
          <p:cNvSpPr txBox="1"/>
          <p:nvPr/>
        </p:nvSpPr>
        <p:spPr>
          <a:xfrm>
            <a:off x="548640" y="1554480"/>
            <a:ext cx="1188720" cy="731520"/>
          </a:xfrm>
          <a:prstGeom prst="rect">
            <a:avLst/>
          </a:prstGeom>
          <a:noFill/>
          <a:ln/>
        </p:spPr>
        <p:txBody>
          <a:bodyPr wrap="square" lIns="0" tIns="0" rIns="0" bIns="0" rtlCol="0" anchor="ctr"/>
          <a:lstStyle/>
          <a:p>
            <a:pPr marL="0" indent="0">
              <a:buNone/>
            </a:pPr>
            <a:r>
              <a:rPr lang="en-US" sz="2200" b="1" dirty="0">
                <a:solidFill>
                  <a:schemeClr val="tx2"/>
                </a:solidFill>
                <a:latin typeface="Cambria" pitchFamily="34" charset="0"/>
                <a:ea typeface="Cambria" pitchFamily="34" charset="-122"/>
                <a:cs typeface="Cambria" pitchFamily="34" charset="-120"/>
              </a:rPr>
              <a:t>Jul 11</a:t>
            </a:r>
            <a:endParaRPr lang="en-US" sz="2200" dirty="0"/>
          </a:p>
        </p:txBody>
      </p:sp>
      <p:sp>
        <p:nvSpPr>
          <p:cNvPr id="5" name="Text 2"/>
          <p:cNvSpPr txBox="1"/>
          <p:nvPr/>
        </p:nvSpPr>
        <p:spPr>
          <a:xfrm>
            <a:off x="1828800" y="1554480"/>
            <a:ext cx="4206240" cy="731520"/>
          </a:xfrm>
          <a:prstGeom prst="rect">
            <a:avLst/>
          </a:prstGeom>
          <a:noFill/>
          <a:ln/>
        </p:spPr>
        <p:txBody>
          <a:bodyPr wrap="square" lIns="0" tIns="0" rIns="0" bIns="0" rtlCol="0" anchor="ctr"/>
          <a:lstStyle/>
          <a:p>
            <a:pPr marL="0" indent="0">
              <a:buNone/>
            </a:pPr>
            <a:r>
              <a:rPr lang="en-US" sz="1800" dirty="0">
                <a:solidFill>
                  <a:schemeClr val="tx1"/>
                </a:solidFill>
                <a:latin typeface="Calibri" pitchFamily="34" charset="0"/>
                <a:ea typeface="Calibri" pitchFamily="34" charset="-122"/>
                <a:cs typeface="Calibri" pitchFamily="34" charset="-120"/>
              </a:rPr>
              <a:t>Remote code execution reached</a:t>
            </a:r>
            <a:endParaRPr lang="en-US" sz="1800" dirty="0"/>
          </a:p>
        </p:txBody>
      </p:sp>
      <p:sp>
        <p:nvSpPr>
          <p:cNvPr id="6" name="Text 3"/>
          <p:cNvSpPr txBox="1"/>
          <p:nvPr/>
        </p:nvSpPr>
        <p:spPr>
          <a:xfrm>
            <a:off x="548640" y="2423160"/>
            <a:ext cx="1188720" cy="731520"/>
          </a:xfrm>
          <a:prstGeom prst="rect">
            <a:avLst/>
          </a:prstGeom>
          <a:noFill/>
          <a:ln/>
        </p:spPr>
        <p:txBody>
          <a:bodyPr wrap="square" lIns="0" tIns="0" rIns="0" bIns="0" rtlCol="0" anchor="ctr"/>
          <a:lstStyle/>
          <a:p>
            <a:pPr marL="0" indent="0">
              <a:buNone/>
            </a:pPr>
            <a:r>
              <a:rPr lang="en-US" sz="2200" b="1" dirty="0">
                <a:solidFill>
                  <a:schemeClr val="tx2"/>
                </a:solidFill>
                <a:latin typeface="Cambria" pitchFamily="34" charset="0"/>
                <a:ea typeface="Cambria" pitchFamily="34" charset="-122"/>
                <a:cs typeface="Cambria" pitchFamily="34" charset="-120"/>
              </a:rPr>
              <a:t>Jul 13</a:t>
            </a:r>
            <a:endParaRPr lang="en-US" sz="2200" dirty="0"/>
          </a:p>
        </p:txBody>
      </p:sp>
      <p:sp>
        <p:nvSpPr>
          <p:cNvPr id="7" name="Text 4"/>
          <p:cNvSpPr txBox="1"/>
          <p:nvPr/>
        </p:nvSpPr>
        <p:spPr>
          <a:xfrm>
            <a:off x="1828800" y="2423160"/>
            <a:ext cx="4206240" cy="731520"/>
          </a:xfrm>
          <a:prstGeom prst="rect">
            <a:avLst/>
          </a:prstGeom>
          <a:noFill/>
          <a:ln/>
        </p:spPr>
        <p:txBody>
          <a:bodyPr wrap="square" lIns="0" tIns="0" rIns="0" bIns="0" rtlCol="0" anchor="ctr"/>
          <a:lstStyle/>
          <a:p>
            <a:pPr marL="0" indent="0">
              <a:buNone/>
            </a:pPr>
            <a:r>
              <a:rPr lang="en-US" sz="1800" dirty="0">
                <a:solidFill>
                  <a:schemeClr val="tx1"/>
                </a:solidFill>
                <a:latin typeface="Calibri" pitchFamily="34" charset="0"/>
                <a:ea typeface="Calibri" pitchFamily="34" charset="-122"/>
                <a:cs typeface="Calibri" pitchFamily="34" charset="-120"/>
              </a:rPr>
              <a:t>Hugging Face locks out the last agents</a:t>
            </a:r>
            <a:endParaRPr lang="en-US" sz="1800" dirty="0"/>
          </a:p>
        </p:txBody>
      </p:sp>
      <p:sp>
        <p:nvSpPr>
          <p:cNvPr id="8" name="Text 5"/>
          <p:cNvSpPr txBox="1"/>
          <p:nvPr/>
        </p:nvSpPr>
        <p:spPr>
          <a:xfrm>
            <a:off x="548640" y="3291840"/>
            <a:ext cx="1188720" cy="731520"/>
          </a:xfrm>
          <a:prstGeom prst="rect">
            <a:avLst/>
          </a:prstGeom>
          <a:noFill/>
          <a:ln/>
        </p:spPr>
        <p:txBody>
          <a:bodyPr wrap="square" lIns="0" tIns="0" rIns="0" bIns="0" rtlCol="0" anchor="ctr"/>
          <a:lstStyle/>
          <a:p>
            <a:pPr marL="0" indent="0">
              <a:buNone/>
            </a:pPr>
            <a:r>
              <a:rPr lang="en-US" sz="2200" b="1" dirty="0">
                <a:solidFill>
                  <a:schemeClr val="accent3"/>
                </a:solidFill>
                <a:latin typeface="Cambria" pitchFamily="34" charset="0"/>
                <a:ea typeface="Cambria" pitchFamily="34" charset="-122"/>
                <a:cs typeface="Cambria" pitchFamily="34" charset="-120"/>
              </a:rPr>
              <a:t>Jul 16</a:t>
            </a:r>
            <a:endParaRPr lang="en-US" sz="2200" dirty="0"/>
          </a:p>
        </p:txBody>
      </p:sp>
      <p:sp>
        <p:nvSpPr>
          <p:cNvPr id="9" name="Text 6"/>
          <p:cNvSpPr txBox="1"/>
          <p:nvPr/>
        </p:nvSpPr>
        <p:spPr>
          <a:xfrm>
            <a:off x="1828800" y="3291840"/>
            <a:ext cx="4206240" cy="731520"/>
          </a:xfrm>
          <a:prstGeom prst="rect">
            <a:avLst/>
          </a:prstGeom>
          <a:noFill/>
          <a:ln/>
        </p:spPr>
        <p:txBody>
          <a:bodyPr wrap="square" lIns="0" tIns="0" rIns="0" bIns="0" rtlCol="0" anchor="ctr"/>
          <a:lstStyle/>
          <a:p>
            <a:pPr marL="0" indent="0">
              <a:buNone/>
            </a:pPr>
            <a:r>
              <a:rPr lang="en-US" sz="1800" dirty="0">
                <a:solidFill>
                  <a:schemeClr val="tx1"/>
                </a:solidFill>
                <a:latin typeface="Calibri" pitchFamily="34" charset="0"/>
                <a:ea typeface="Calibri" pitchFamily="34" charset="-122"/>
                <a:cs typeface="Calibri" pitchFamily="34" charset="-120"/>
              </a:rPr>
              <a:t>Hugging Face discloses the intrusion</a:t>
            </a:r>
            <a:endParaRPr lang="en-US" sz="1800" dirty="0"/>
          </a:p>
        </p:txBody>
      </p:sp>
      <p:sp>
        <p:nvSpPr>
          <p:cNvPr id="10" name="Text 7"/>
          <p:cNvSpPr txBox="1"/>
          <p:nvPr/>
        </p:nvSpPr>
        <p:spPr>
          <a:xfrm>
            <a:off x="548640" y="4160520"/>
            <a:ext cx="1188720" cy="731520"/>
          </a:xfrm>
          <a:prstGeom prst="rect">
            <a:avLst/>
          </a:prstGeom>
          <a:noFill/>
          <a:ln/>
        </p:spPr>
        <p:txBody>
          <a:bodyPr wrap="square" lIns="0" tIns="0" rIns="0" bIns="0" rtlCol="0" anchor="ctr"/>
          <a:lstStyle/>
          <a:p>
            <a:pPr marL="0" indent="0">
              <a:buNone/>
            </a:pPr>
            <a:r>
              <a:rPr lang="en-US" sz="2200" b="1" dirty="0">
                <a:solidFill>
                  <a:schemeClr val="tx2"/>
                </a:solidFill>
                <a:latin typeface="Cambria" pitchFamily="34" charset="0"/>
                <a:ea typeface="Cambria" pitchFamily="34" charset="-122"/>
                <a:cs typeface="Cambria" pitchFamily="34" charset="-120"/>
              </a:rPr>
              <a:t>Jul 19</a:t>
            </a:r>
            <a:endParaRPr lang="en-US" sz="2200" dirty="0"/>
          </a:p>
        </p:txBody>
      </p:sp>
      <p:sp>
        <p:nvSpPr>
          <p:cNvPr id="11" name="Text 8"/>
          <p:cNvSpPr txBox="1"/>
          <p:nvPr/>
        </p:nvSpPr>
        <p:spPr>
          <a:xfrm>
            <a:off x="1828800" y="4160520"/>
            <a:ext cx="4206240" cy="731520"/>
          </a:xfrm>
          <a:prstGeom prst="rect">
            <a:avLst/>
          </a:prstGeom>
          <a:noFill/>
          <a:ln/>
        </p:spPr>
        <p:txBody>
          <a:bodyPr wrap="square" lIns="0" tIns="0" rIns="0" bIns="0" rtlCol="0" anchor="ctr"/>
          <a:lstStyle/>
          <a:p>
            <a:pPr marL="0" indent="0">
              <a:buNone/>
            </a:pPr>
            <a:r>
              <a:rPr lang="en-US" sz="1800" dirty="0">
                <a:solidFill>
                  <a:schemeClr val="tx1"/>
                </a:solidFill>
                <a:latin typeface="Calibri" pitchFamily="34" charset="0"/>
                <a:ea typeface="Calibri" pitchFamily="34" charset="-122"/>
                <a:cs typeface="Calibri" pitchFamily="34" charset="-120"/>
              </a:rPr>
              <a:t>OpenAI's monitoring raises an alert</a:t>
            </a:r>
            <a:endParaRPr lang="en-US" sz="1800" dirty="0"/>
          </a:p>
        </p:txBody>
      </p:sp>
      <p:sp>
        <p:nvSpPr>
          <p:cNvPr id="12" name="Text 9"/>
          <p:cNvSpPr txBox="1"/>
          <p:nvPr/>
        </p:nvSpPr>
        <p:spPr>
          <a:xfrm>
            <a:off x="548640" y="5029200"/>
            <a:ext cx="1188720" cy="731520"/>
          </a:xfrm>
          <a:prstGeom prst="rect">
            <a:avLst/>
          </a:prstGeom>
          <a:noFill/>
          <a:ln/>
        </p:spPr>
        <p:txBody>
          <a:bodyPr wrap="square" lIns="0" tIns="0" rIns="0" bIns="0" rtlCol="0" anchor="ctr"/>
          <a:lstStyle/>
          <a:p>
            <a:pPr marL="0" indent="0">
              <a:buNone/>
            </a:pPr>
            <a:r>
              <a:rPr lang="en-US" sz="2200" b="1" dirty="0">
                <a:solidFill>
                  <a:schemeClr val="tx2"/>
                </a:solidFill>
                <a:latin typeface="Cambria" pitchFamily="34" charset="0"/>
                <a:ea typeface="Cambria" pitchFamily="34" charset="-122"/>
                <a:cs typeface="Cambria" pitchFamily="34" charset="-120"/>
              </a:rPr>
              <a:t>Jul 21</a:t>
            </a:r>
            <a:endParaRPr lang="en-US" sz="2200" dirty="0"/>
          </a:p>
        </p:txBody>
      </p:sp>
      <p:sp>
        <p:nvSpPr>
          <p:cNvPr id="13" name="Text 10"/>
          <p:cNvSpPr txBox="1"/>
          <p:nvPr/>
        </p:nvSpPr>
        <p:spPr>
          <a:xfrm>
            <a:off x="1828800" y="5029200"/>
            <a:ext cx="4206240" cy="731520"/>
          </a:xfrm>
          <a:prstGeom prst="rect">
            <a:avLst/>
          </a:prstGeom>
          <a:noFill/>
          <a:ln/>
        </p:spPr>
        <p:txBody>
          <a:bodyPr wrap="square" lIns="0" tIns="0" rIns="0" bIns="0" rtlCol="0" anchor="ctr"/>
          <a:lstStyle/>
          <a:p>
            <a:pPr marL="0" indent="0">
              <a:buNone/>
            </a:pPr>
            <a:r>
              <a:rPr lang="en-US" sz="1800" dirty="0">
                <a:solidFill>
                  <a:schemeClr val="tx1"/>
                </a:solidFill>
                <a:latin typeface="Calibri" pitchFamily="34" charset="0"/>
                <a:ea typeface="Calibri" pitchFamily="34" charset="-122"/>
                <a:cs typeface="Calibri" pitchFamily="34" charset="-120"/>
              </a:rPr>
              <a:t>OpenAI accepts responsibility</a:t>
            </a:r>
            <a:endParaRPr lang="en-US" sz="1800" dirty="0"/>
          </a:p>
        </p:txBody>
      </p:sp>
      <p:sp>
        <p:nvSpPr>
          <p:cNvPr id="14" name="Shape 11"/>
          <p:cNvSpPr/>
          <p:nvPr/>
        </p:nvSpPr>
        <p:spPr>
          <a:xfrm>
            <a:off x="6492240" y="1600200"/>
            <a:ext cx="5120640" cy="4206240"/>
          </a:xfrm>
          <a:prstGeom prst="rect">
            <a:avLst/>
          </a:prstGeom>
          <a:solidFill>
            <a:schemeClr val="tx2"/>
          </a:solidFill>
          <a:ln w="12700">
            <a:solidFill>
              <a:schemeClr val="tx2"/>
            </a:solidFill>
            <a:prstDash val="solid"/>
          </a:ln>
        </p:spPr>
        <p:txBody>
          <a:bodyPr/>
          <a:lstStyle/>
          <a:p>
            <a:endParaRPr lang="en-US"/>
          </a:p>
        </p:txBody>
      </p:sp>
      <p:sp>
        <p:nvSpPr>
          <p:cNvPr id="15" name="Text 12"/>
          <p:cNvSpPr txBox="1"/>
          <p:nvPr/>
        </p:nvSpPr>
        <p:spPr>
          <a:xfrm>
            <a:off x="6812280" y="1600200"/>
            <a:ext cx="4480560" cy="4206240"/>
          </a:xfrm>
          <a:prstGeom prst="rect">
            <a:avLst/>
          </a:prstGeom>
          <a:noFill/>
          <a:ln/>
        </p:spPr>
        <p:txBody>
          <a:bodyPr wrap="square" lIns="0" tIns="0" rIns="0" bIns="0" rtlCol="0" anchor="ctr"/>
          <a:lstStyle/>
          <a:p>
            <a:pPr marL="0" indent="0">
              <a:buNone/>
            </a:pPr>
            <a:r>
              <a:rPr lang="en-US" sz="2600" i="1" dirty="0">
                <a:solidFill>
                  <a:schemeClr val="bg1"/>
                </a:solidFill>
                <a:latin typeface="Cambria" pitchFamily="34" charset="0"/>
                <a:ea typeface="Cambria" pitchFamily="34" charset="-122"/>
                <a:cs typeface="Cambria" pitchFamily="34" charset="-120"/>
              </a:rPr>
              <a:t>Monitoring that produces an alert a week after the fact is forensic evidence, not oversight.</a:t>
            </a:r>
            <a:endParaRPr lang="en-US" sz="2600" dirty="0"/>
          </a:p>
        </p:txBody>
      </p:sp>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731520" y="502920"/>
            <a:ext cx="10698480" cy="548640"/>
          </a:xfrm>
          <a:prstGeom prst="rect">
            <a:avLst/>
          </a:prstGeom>
          <a:noFill/>
          <a:ln/>
        </p:spPr>
        <p:txBody>
          <a:bodyPr wrap="square" rtlCol="0"/>
          <a:lstStyle/>
          <a:p>
            <a:pPr marL="0" indent="0">
              <a:buNone/>
            </a:pPr>
            <a:r>
              <a:rPr lang="en-US" sz="1600" b="1" kern="0" spc="200" dirty="0">
                <a:solidFill>
                  <a:schemeClr val="accent1"/>
                </a:solidFill>
                <a:latin typeface="Calibri" pitchFamily="34" charset="0"/>
                <a:ea typeface="Calibri" pitchFamily="34" charset="-122"/>
                <a:cs typeface="Calibri" pitchFamily="34" charset="-120"/>
              </a:rPr>
              <a:t>FOUNDATIONAL PREMISE</a:t>
            </a:r>
            <a:endParaRPr lang="en-US" sz="1600" dirty="0"/>
          </a:p>
        </p:txBody>
      </p:sp>
      <p:sp>
        <p:nvSpPr>
          <p:cNvPr id="4" name="Text 1"/>
          <p:cNvSpPr>
            <a:spLocks noGrp="1"/>
          </p:cNvSpPr>
          <p:nvPr>
            <p:ph type="body" idx="102" hasCustomPrompt="1"/>
          </p:nvPr>
        </p:nvSpPr>
        <p:spPr>
          <a:xfrm>
            <a:off x="731520" y="1371600"/>
            <a:ext cx="10698480" cy="4480560"/>
          </a:xfrm>
          <a:prstGeom prst="rect">
            <a:avLst/>
          </a:prstGeom>
          <a:noFill/>
          <a:ln/>
        </p:spPr>
        <p:txBody>
          <a:bodyPr wrap="square" rtlCol="0" anchor="ctr"/>
          <a:lstStyle/>
          <a:p>
            <a:pPr marL="0" indent="0">
              <a:buNone/>
            </a:pPr>
            <a:r>
              <a:rPr lang="en-US" sz="3600" b="1" dirty="0">
                <a:solidFill>
                  <a:schemeClr val="bg1"/>
                </a:solidFill>
                <a:latin typeface="Cambria" pitchFamily="34" charset="0"/>
                <a:ea typeface="Cambria" pitchFamily="34" charset="-122"/>
                <a:cs typeface="Cambria" pitchFamily="34" charset="-120"/>
              </a:rPr>
              <a:t>Systems produce the outcomes they are rewarded for.</a:t>
            </a:r>
            <a:endParaRPr lang="en-US" sz="3600" dirty="0"/>
          </a:p>
          <a:p>
            <a:pPr marL="0" indent="0">
              <a:buNone/>
            </a:pPr>
            <a:r>
              <a:rPr lang="en-US" sz="1800" dirty="0">
                <a:solidFill>
                  <a:schemeClr val="bg1"/>
                </a:solidFill>
                <a:latin typeface="Cambria" pitchFamily="34" charset="0"/>
                <a:ea typeface="Cambria" pitchFamily="34" charset="-122"/>
                <a:cs typeface="Cambria" pitchFamily="34" charset="-120"/>
              </a:rPr>
              <a:t> </a:t>
            </a:r>
            <a:endParaRPr lang="en-US" sz="3600" dirty="0"/>
          </a:p>
          <a:p>
            <a:pPr marL="0" indent="0">
              <a:buNone/>
            </a:pPr>
            <a:r>
              <a:rPr lang="en-US" sz="2600" i="1" dirty="0">
                <a:solidFill>
                  <a:schemeClr val="accent1"/>
                </a:solidFill>
                <a:latin typeface="Cambria" pitchFamily="34" charset="0"/>
                <a:ea typeface="Cambria" pitchFamily="34" charset="-122"/>
                <a:cs typeface="Cambria" pitchFamily="34" charset="-120"/>
              </a:rPr>
              <a:t>The agents were rewarded for passing the grader. They passed it.</a:t>
            </a:r>
            <a:endParaRPr lang="en-US" sz="3600" dirty="0"/>
          </a:p>
        </p:txBody>
      </p:sp>
      <p:sp>
        <p:nvSpPr>
          <p:cNvPr id="25" name="Slide Number Placeholder 0"/>
          <p:cNvSpPr>
            <a:spLocks noGrp="1"/>
          </p:cNvSpPr>
          <p:nvPr>
            <p:ph type="sldNum" sz="quarter" idx="4294967295"/>
          </p:nvPr>
        </p:nvSpPr>
        <p:spPr>
          <a:xfrm>
            <a:off x="1115568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5"/>
                </a:solidFill>
                <a:latin typeface="Calibri"/>
                <a:ea typeface="Calibri"/>
                <a:cs typeface="Calibri"/>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rtlCol="0" anchor="ctr"/>
          <a:lstStyle/>
          <a:p>
            <a:pPr marL="0" indent="0">
              <a:buNone/>
            </a:pPr>
            <a:r>
              <a:rPr lang="en-US" sz="3400" b="1" dirty="0">
                <a:solidFill>
                  <a:schemeClr val="tx2"/>
                </a:solidFill>
                <a:latin typeface="Cambria" pitchFamily="34" charset="0"/>
                <a:ea typeface="Cambria" pitchFamily="34" charset="-122"/>
                <a:cs typeface="Cambria" pitchFamily="34" charset="-120"/>
              </a:rPr>
              <a:t>Australia: Notice Through a Public Mailbox</a:t>
            </a:r>
            <a:endParaRPr lang="en-US" sz="3400" dirty="0"/>
          </a:p>
        </p:txBody>
      </p:sp>
      <p:sp>
        <p:nvSpPr>
          <p:cNvPr id="4" name="Shape 1"/>
          <p:cNvSpPr/>
          <p:nvPr/>
        </p:nvSpPr>
        <p:spPr>
          <a:xfrm>
            <a:off x="548640" y="1600200"/>
            <a:ext cx="2606040" cy="2468880"/>
          </a:xfrm>
          <a:prstGeom prst="rect">
            <a:avLst/>
          </a:prstGeom>
          <a:solidFill>
            <a:schemeClr val="bg2"/>
          </a:solidFill>
          <a:ln w="12700">
            <a:solidFill>
              <a:schemeClr val="bg2"/>
            </a:solidFill>
            <a:prstDash val="solid"/>
          </a:ln>
        </p:spPr>
        <p:txBody>
          <a:bodyPr/>
          <a:lstStyle/>
          <a:p>
            <a:endParaRPr lang="en-US"/>
          </a:p>
        </p:txBody>
      </p:sp>
      <p:sp>
        <p:nvSpPr>
          <p:cNvPr id="5" name="Text 2"/>
          <p:cNvSpPr txBox="1"/>
          <p:nvPr/>
        </p:nvSpPr>
        <p:spPr>
          <a:xfrm>
            <a:off x="777240" y="1828800"/>
            <a:ext cx="2148840" cy="457200"/>
          </a:xfrm>
          <a:prstGeom prst="rect">
            <a:avLst/>
          </a:prstGeom>
          <a:noFill/>
          <a:ln/>
        </p:spPr>
        <p:txBody>
          <a:bodyPr wrap="square" lIns="0" tIns="0" rIns="0" bIns="0" rtlCol="0" anchor="t"/>
          <a:lstStyle/>
          <a:p>
            <a:pPr marL="0" indent="0">
              <a:buNone/>
            </a:pPr>
            <a:r>
              <a:rPr lang="en-US" sz="2600" b="1" dirty="0">
                <a:solidFill>
                  <a:schemeClr val="tx2"/>
                </a:solidFill>
                <a:latin typeface="Cambria" pitchFamily="34" charset="0"/>
                <a:ea typeface="Cambria" pitchFamily="34" charset="-122"/>
                <a:cs typeface="Cambria" pitchFamily="34" charset="-120"/>
              </a:rPr>
              <a:t>June</a:t>
            </a:r>
            <a:endParaRPr lang="en-US" sz="2600" dirty="0"/>
          </a:p>
        </p:txBody>
      </p:sp>
      <p:sp>
        <p:nvSpPr>
          <p:cNvPr id="6" name="Text 3"/>
          <p:cNvSpPr txBox="1"/>
          <p:nvPr/>
        </p:nvSpPr>
        <p:spPr>
          <a:xfrm>
            <a:off x="777240" y="2377440"/>
            <a:ext cx="2148840" cy="146304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Agent reaches non-public files and writes to the server</a:t>
            </a:r>
            <a:endParaRPr lang="en-US" sz="1600" dirty="0"/>
          </a:p>
        </p:txBody>
      </p:sp>
      <p:sp>
        <p:nvSpPr>
          <p:cNvPr id="7" name="Shape 4"/>
          <p:cNvSpPr/>
          <p:nvPr/>
        </p:nvSpPr>
        <p:spPr>
          <a:xfrm>
            <a:off x="3337560" y="1600200"/>
            <a:ext cx="2606040" cy="2468880"/>
          </a:xfrm>
          <a:prstGeom prst="rect">
            <a:avLst/>
          </a:prstGeom>
          <a:solidFill>
            <a:schemeClr val="bg2"/>
          </a:solidFill>
          <a:ln w="12700">
            <a:solidFill>
              <a:schemeClr val="bg2"/>
            </a:solidFill>
            <a:prstDash val="solid"/>
          </a:ln>
        </p:spPr>
        <p:txBody>
          <a:bodyPr/>
          <a:lstStyle/>
          <a:p>
            <a:endParaRPr lang="en-US"/>
          </a:p>
        </p:txBody>
      </p:sp>
      <p:sp>
        <p:nvSpPr>
          <p:cNvPr id="8" name="Text 5"/>
          <p:cNvSpPr txBox="1"/>
          <p:nvPr/>
        </p:nvSpPr>
        <p:spPr>
          <a:xfrm>
            <a:off x="3566160" y="1828800"/>
            <a:ext cx="2148840" cy="457200"/>
          </a:xfrm>
          <a:prstGeom prst="rect">
            <a:avLst/>
          </a:prstGeom>
          <a:noFill/>
          <a:ln/>
        </p:spPr>
        <p:txBody>
          <a:bodyPr wrap="square" lIns="0" tIns="0" rIns="0" bIns="0" rtlCol="0" anchor="t"/>
          <a:lstStyle/>
          <a:p>
            <a:pPr marL="0" indent="0">
              <a:buNone/>
            </a:pPr>
            <a:r>
              <a:rPr lang="en-US" sz="2600" b="1" dirty="0">
                <a:solidFill>
                  <a:schemeClr val="tx2"/>
                </a:solidFill>
                <a:latin typeface="Cambria" pitchFamily="34" charset="0"/>
                <a:ea typeface="Cambria" pitchFamily="34" charset="-122"/>
                <a:cs typeface="Cambria" pitchFamily="34" charset="-120"/>
              </a:rPr>
              <a:t>August</a:t>
            </a:r>
            <a:endParaRPr lang="en-US" sz="2600" dirty="0"/>
          </a:p>
        </p:txBody>
      </p:sp>
      <p:sp>
        <p:nvSpPr>
          <p:cNvPr id="9" name="Text 6"/>
          <p:cNvSpPr txBox="1"/>
          <p:nvPr/>
        </p:nvSpPr>
        <p:spPr>
          <a:xfrm>
            <a:off x="3566160" y="2377440"/>
            <a:ext cx="2148840" cy="146304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Developer is aware</a:t>
            </a:r>
            <a:endParaRPr lang="en-US" sz="1600" dirty="0"/>
          </a:p>
        </p:txBody>
      </p:sp>
      <p:sp>
        <p:nvSpPr>
          <p:cNvPr id="10" name="Shape 7"/>
          <p:cNvSpPr/>
          <p:nvPr/>
        </p:nvSpPr>
        <p:spPr>
          <a:xfrm>
            <a:off x="6126480" y="1600200"/>
            <a:ext cx="2606040" cy="2468880"/>
          </a:xfrm>
          <a:prstGeom prst="rect">
            <a:avLst/>
          </a:prstGeom>
          <a:solidFill>
            <a:schemeClr val="accent5"/>
          </a:solidFill>
          <a:ln w="12700">
            <a:solidFill>
              <a:schemeClr val="accent5"/>
            </a:solidFill>
            <a:prstDash val="solid"/>
          </a:ln>
        </p:spPr>
        <p:txBody>
          <a:bodyPr/>
          <a:lstStyle/>
          <a:p>
            <a:endParaRPr lang="en-US"/>
          </a:p>
        </p:txBody>
      </p:sp>
      <p:sp>
        <p:nvSpPr>
          <p:cNvPr id="11" name="Text 8"/>
          <p:cNvSpPr txBox="1"/>
          <p:nvPr/>
        </p:nvSpPr>
        <p:spPr>
          <a:xfrm>
            <a:off x="6355080" y="1828800"/>
            <a:ext cx="2148840" cy="457200"/>
          </a:xfrm>
          <a:prstGeom prst="rect">
            <a:avLst/>
          </a:prstGeom>
          <a:noFill/>
          <a:ln/>
        </p:spPr>
        <p:txBody>
          <a:bodyPr wrap="square" lIns="0" tIns="0" rIns="0" bIns="0" rtlCol="0" anchor="t"/>
          <a:lstStyle/>
          <a:p>
            <a:pPr marL="0" indent="0">
              <a:buNone/>
            </a:pPr>
            <a:r>
              <a:rPr lang="en-US" sz="2600" b="1" dirty="0">
                <a:solidFill>
                  <a:schemeClr val="tx2"/>
                </a:solidFill>
                <a:latin typeface="Cambria" pitchFamily="34" charset="0"/>
                <a:ea typeface="Cambria" pitchFamily="34" charset="-122"/>
                <a:cs typeface="Cambria" pitchFamily="34" charset="-120"/>
              </a:rPr>
              <a:t>Sept 10</a:t>
            </a:r>
            <a:endParaRPr lang="en-US" sz="2600" dirty="0"/>
          </a:p>
        </p:txBody>
      </p:sp>
      <p:sp>
        <p:nvSpPr>
          <p:cNvPr id="12" name="Text 9"/>
          <p:cNvSpPr txBox="1"/>
          <p:nvPr/>
        </p:nvSpPr>
        <p:spPr>
          <a:xfrm>
            <a:off x="6355080" y="2377440"/>
            <a:ext cx="2148840" cy="146304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Government learns from an email to a public mailbox</a:t>
            </a:r>
            <a:endParaRPr lang="en-US" sz="1600" dirty="0"/>
          </a:p>
        </p:txBody>
      </p:sp>
      <p:sp>
        <p:nvSpPr>
          <p:cNvPr id="13" name="Shape 10"/>
          <p:cNvSpPr/>
          <p:nvPr/>
        </p:nvSpPr>
        <p:spPr>
          <a:xfrm>
            <a:off x="8915400" y="1600200"/>
            <a:ext cx="2606040" cy="2468880"/>
          </a:xfrm>
          <a:prstGeom prst="rect">
            <a:avLst/>
          </a:prstGeom>
          <a:solidFill>
            <a:schemeClr val="bg2"/>
          </a:solidFill>
          <a:ln w="12700">
            <a:solidFill>
              <a:schemeClr val="bg2"/>
            </a:solidFill>
            <a:prstDash val="solid"/>
          </a:ln>
        </p:spPr>
        <p:txBody>
          <a:bodyPr/>
          <a:lstStyle/>
          <a:p>
            <a:endParaRPr lang="en-US"/>
          </a:p>
        </p:txBody>
      </p:sp>
      <p:sp>
        <p:nvSpPr>
          <p:cNvPr id="14" name="Text 11"/>
          <p:cNvSpPr txBox="1"/>
          <p:nvPr/>
        </p:nvSpPr>
        <p:spPr>
          <a:xfrm>
            <a:off x="9144000" y="1828800"/>
            <a:ext cx="2148840" cy="457200"/>
          </a:xfrm>
          <a:prstGeom prst="rect">
            <a:avLst/>
          </a:prstGeom>
          <a:noFill/>
          <a:ln/>
        </p:spPr>
        <p:txBody>
          <a:bodyPr wrap="square" lIns="0" tIns="0" rIns="0" bIns="0" rtlCol="0" anchor="t"/>
          <a:lstStyle/>
          <a:p>
            <a:pPr marL="0" indent="0">
              <a:buNone/>
            </a:pPr>
            <a:r>
              <a:rPr lang="en-US" sz="2600" b="1" dirty="0">
                <a:solidFill>
                  <a:schemeClr val="tx2"/>
                </a:solidFill>
                <a:latin typeface="Cambria" pitchFamily="34" charset="0"/>
                <a:ea typeface="Cambria" pitchFamily="34" charset="-122"/>
                <a:cs typeface="Cambria" pitchFamily="34" charset="-120"/>
              </a:rPr>
              <a:t>+5 days</a:t>
            </a:r>
            <a:endParaRPr lang="en-US" sz="2600" dirty="0"/>
          </a:p>
        </p:txBody>
      </p:sp>
      <p:sp>
        <p:nvSpPr>
          <p:cNvPr id="15" name="Text 12"/>
          <p:cNvSpPr txBox="1"/>
          <p:nvPr/>
        </p:nvSpPr>
        <p:spPr>
          <a:xfrm>
            <a:off x="9144000" y="2377440"/>
            <a:ext cx="2148840" cy="146304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Before it reaches the national cyber security centre</a:t>
            </a:r>
            <a:endParaRPr lang="en-US" sz="1600" dirty="0"/>
          </a:p>
        </p:txBody>
      </p:sp>
      <p:sp>
        <p:nvSpPr>
          <p:cNvPr id="16" name="Shape 13"/>
          <p:cNvSpPr/>
          <p:nvPr/>
        </p:nvSpPr>
        <p:spPr>
          <a:xfrm>
            <a:off x="548640" y="4389120"/>
            <a:ext cx="11064240" cy="1463040"/>
          </a:xfrm>
          <a:prstGeom prst="rect">
            <a:avLst/>
          </a:prstGeom>
          <a:solidFill>
            <a:schemeClr val="tx2"/>
          </a:solidFill>
          <a:ln w="12700">
            <a:solidFill>
              <a:schemeClr val="tx2"/>
            </a:solidFill>
            <a:prstDash val="solid"/>
          </a:ln>
        </p:spPr>
        <p:txBody>
          <a:bodyPr/>
          <a:lstStyle/>
          <a:p>
            <a:endParaRPr lang="en-US"/>
          </a:p>
        </p:txBody>
      </p:sp>
      <p:sp>
        <p:nvSpPr>
          <p:cNvPr id="17" name="Text 14"/>
          <p:cNvSpPr txBox="1"/>
          <p:nvPr/>
        </p:nvSpPr>
        <p:spPr>
          <a:xfrm>
            <a:off x="868680" y="4389120"/>
            <a:ext cx="10424160" cy="1463040"/>
          </a:xfrm>
          <a:prstGeom prst="rect">
            <a:avLst/>
          </a:prstGeom>
          <a:noFill/>
          <a:ln/>
        </p:spPr>
        <p:txBody>
          <a:bodyPr wrap="square" lIns="0" tIns="0" rIns="0" bIns="0" rtlCol="0" anchor="ctr"/>
          <a:lstStyle/>
          <a:p>
            <a:pPr marL="0" indent="0">
              <a:buNone/>
            </a:pPr>
            <a:r>
              <a:rPr lang="en-US" sz="2400" i="1" dirty="0">
                <a:solidFill>
                  <a:schemeClr val="bg1"/>
                </a:solidFill>
                <a:latin typeface="Cambria" pitchFamily="34" charset="0"/>
                <a:ea typeface="Cambria" pitchFamily="34" charset="-122"/>
                <a:cs typeface="Cambria" pitchFamily="34" charset="-120"/>
              </a:rPr>
              <a:t>A material failure that is discovered but not promptly reported is itself a governance failure.</a:t>
            </a:r>
            <a:endParaRPr lang="en-US" sz="2400" dirty="0"/>
          </a:p>
        </p:txBody>
      </p:sp>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rtlCol="0" anchor="ctr"/>
          <a:lstStyle/>
          <a:p>
            <a:pPr marL="0" indent="0">
              <a:buNone/>
            </a:pPr>
            <a:r>
              <a:rPr lang="en-US" sz="3400" b="1" dirty="0">
                <a:solidFill>
                  <a:schemeClr val="tx2"/>
                </a:solidFill>
                <a:latin typeface="Cambria" pitchFamily="34" charset="0"/>
                <a:ea typeface="Cambria" pitchFamily="34" charset="-122"/>
                <a:cs typeface="Cambria" pitchFamily="34" charset="-120"/>
              </a:rPr>
              <a:t>Behavior Under Observation</a:t>
            </a:r>
            <a:endParaRPr lang="en-US" sz="3400" dirty="0"/>
          </a:p>
        </p:txBody>
      </p:sp>
      <p:sp>
        <p:nvSpPr>
          <p:cNvPr id="4" name="Shape 1"/>
          <p:cNvSpPr/>
          <p:nvPr/>
        </p:nvSpPr>
        <p:spPr>
          <a:xfrm>
            <a:off x="548640" y="1600200"/>
            <a:ext cx="5394960" cy="3017520"/>
          </a:xfrm>
          <a:prstGeom prst="rect">
            <a:avLst/>
          </a:prstGeom>
          <a:solidFill>
            <a:schemeClr val="bg2"/>
          </a:solidFill>
          <a:ln w="12700">
            <a:solidFill>
              <a:schemeClr val="bg2"/>
            </a:solidFill>
            <a:prstDash val="solid"/>
          </a:ln>
        </p:spPr>
        <p:txBody>
          <a:bodyPr/>
          <a:lstStyle/>
          <a:p>
            <a:endParaRPr lang="en-US"/>
          </a:p>
        </p:txBody>
      </p:sp>
      <p:sp>
        <p:nvSpPr>
          <p:cNvPr id="5" name="Text 2"/>
          <p:cNvSpPr txBox="1"/>
          <p:nvPr/>
        </p:nvSpPr>
        <p:spPr>
          <a:xfrm>
            <a:off x="777240" y="1828800"/>
            <a:ext cx="4937760" cy="457200"/>
          </a:xfrm>
          <a:prstGeom prst="rect">
            <a:avLst/>
          </a:prstGeom>
          <a:noFill/>
          <a:ln/>
        </p:spPr>
        <p:txBody>
          <a:bodyPr wrap="square" lIns="0" tIns="0" rIns="0" bIns="0" rtlCol="0" anchor="t"/>
          <a:lstStyle/>
          <a:p>
            <a:pPr marL="0" indent="0">
              <a:buNone/>
            </a:pPr>
            <a:r>
              <a:rPr lang="en-US" sz="2400" b="1" dirty="0">
                <a:solidFill>
                  <a:schemeClr val="tx2"/>
                </a:solidFill>
                <a:latin typeface="Cambria" pitchFamily="34" charset="0"/>
                <a:ea typeface="Cambria" pitchFamily="34" charset="-122"/>
                <a:cs typeface="Cambria" pitchFamily="34" charset="-120"/>
              </a:rPr>
              <a:t>Announced audit</a:t>
            </a:r>
            <a:endParaRPr lang="en-US" sz="2400" dirty="0"/>
          </a:p>
        </p:txBody>
      </p:sp>
      <p:sp>
        <p:nvSpPr>
          <p:cNvPr id="6" name="Text 3"/>
          <p:cNvSpPr txBox="1"/>
          <p:nvPr/>
        </p:nvSpPr>
        <p:spPr>
          <a:xfrm>
            <a:off x="777240" y="2377440"/>
            <a:ext cx="4937760" cy="2011680"/>
          </a:xfrm>
          <a:prstGeom prst="rect">
            <a:avLst/>
          </a:prstGeom>
          <a:noFill/>
          <a:ln/>
        </p:spPr>
        <p:txBody>
          <a:bodyPr wrap="square" lIns="0" tIns="0" rIns="0" bIns="0" rtlCol="0" anchor="t"/>
          <a:lstStyle/>
          <a:p>
            <a:pPr marL="0" indent="0">
              <a:buNone/>
            </a:pPr>
            <a:r>
              <a:rPr lang="en-US" sz="1700" dirty="0">
                <a:solidFill>
                  <a:schemeClr val="tx1"/>
                </a:solidFill>
                <a:latin typeface="Calibri" pitchFamily="34" charset="0"/>
                <a:ea typeface="Calibri" pitchFamily="34" charset="-122"/>
                <a:cs typeface="Calibri" pitchFamily="34" charset="-120"/>
              </a:rPr>
              <a:t>Pre-deployment testing. Shows whether the system can meet the standard and whether its hard stops hold under attack.</a:t>
            </a:r>
            <a:endParaRPr lang="en-US" sz="1700" dirty="0"/>
          </a:p>
        </p:txBody>
      </p:sp>
      <p:sp>
        <p:nvSpPr>
          <p:cNvPr id="7" name="Shape 4"/>
          <p:cNvSpPr/>
          <p:nvPr/>
        </p:nvSpPr>
        <p:spPr>
          <a:xfrm>
            <a:off x="6217920" y="1600200"/>
            <a:ext cx="5394960" cy="3017520"/>
          </a:xfrm>
          <a:prstGeom prst="rect">
            <a:avLst/>
          </a:prstGeom>
          <a:solidFill>
            <a:schemeClr val="bg2"/>
          </a:solidFill>
          <a:ln w="12700">
            <a:solidFill>
              <a:schemeClr val="bg2"/>
            </a:solidFill>
            <a:prstDash val="solid"/>
          </a:ln>
        </p:spPr>
        <p:txBody>
          <a:bodyPr/>
          <a:lstStyle/>
          <a:p>
            <a:endParaRPr lang="en-US"/>
          </a:p>
        </p:txBody>
      </p:sp>
      <p:sp>
        <p:nvSpPr>
          <p:cNvPr id="8" name="Text 5"/>
          <p:cNvSpPr txBox="1"/>
          <p:nvPr/>
        </p:nvSpPr>
        <p:spPr>
          <a:xfrm>
            <a:off x="6446520" y="1828800"/>
            <a:ext cx="4937760" cy="457200"/>
          </a:xfrm>
          <a:prstGeom prst="rect">
            <a:avLst/>
          </a:prstGeom>
          <a:noFill/>
          <a:ln/>
        </p:spPr>
        <p:txBody>
          <a:bodyPr wrap="square" lIns="0" tIns="0" rIns="0" bIns="0" rtlCol="0" anchor="t"/>
          <a:lstStyle/>
          <a:p>
            <a:pPr marL="0" indent="0">
              <a:buNone/>
            </a:pPr>
            <a:r>
              <a:rPr lang="en-US" sz="2400" b="1" dirty="0">
                <a:solidFill>
                  <a:schemeClr val="tx2"/>
                </a:solidFill>
                <a:latin typeface="Cambria" pitchFamily="34" charset="0"/>
                <a:ea typeface="Cambria" pitchFamily="34" charset="-122"/>
                <a:cs typeface="Cambria" pitchFamily="34" charset="-120"/>
              </a:rPr>
              <a:t>Unannounced audit</a:t>
            </a:r>
            <a:endParaRPr lang="en-US" sz="2400" dirty="0"/>
          </a:p>
        </p:txBody>
      </p:sp>
      <p:sp>
        <p:nvSpPr>
          <p:cNvPr id="9" name="Text 6"/>
          <p:cNvSpPr txBox="1"/>
          <p:nvPr/>
        </p:nvSpPr>
        <p:spPr>
          <a:xfrm>
            <a:off x="6446520" y="2377440"/>
            <a:ext cx="4937760" cy="2011680"/>
          </a:xfrm>
          <a:prstGeom prst="rect">
            <a:avLst/>
          </a:prstGeom>
          <a:noFill/>
          <a:ln/>
        </p:spPr>
        <p:txBody>
          <a:bodyPr wrap="square" lIns="0" tIns="0" rIns="0" bIns="0" rtlCol="0" anchor="t"/>
          <a:lstStyle/>
          <a:p>
            <a:pPr marL="0" indent="0">
              <a:buNone/>
            </a:pPr>
            <a:r>
              <a:rPr lang="en-US" sz="1700" dirty="0">
                <a:solidFill>
                  <a:schemeClr val="tx1"/>
                </a:solidFill>
                <a:latin typeface="Calibri" pitchFamily="34" charset="0"/>
                <a:ea typeface="Calibri" pitchFamily="34" charset="-122"/>
                <a:cs typeface="Calibri" pitchFamily="34" charset="-120"/>
              </a:rPr>
              <a:t>Evidence from operation: live decisions sampled without notice, known-answer cases in the workflow, logs the system cannot see or alter.</a:t>
            </a:r>
            <a:endParaRPr lang="en-US" sz="1700" dirty="0"/>
          </a:p>
        </p:txBody>
      </p:sp>
      <p:sp>
        <p:nvSpPr>
          <p:cNvPr id="10" name="Shape 7"/>
          <p:cNvSpPr/>
          <p:nvPr/>
        </p:nvSpPr>
        <p:spPr>
          <a:xfrm>
            <a:off x="548640" y="4846320"/>
            <a:ext cx="11064240" cy="1188720"/>
          </a:xfrm>
          <a:prstGeom prst="rect">
            <a:avLst/>
          </a:prstGeom>
          <a:solidFill>
            <a:schemeClr val="tx2"/>
          </a:solidFill>
          <a:ln w="12700">
            <a:solidFill>
              <a:schemeClr val="tx2"/>
            </a:solidFill>
            <a:prstDash val="solid"/>
          </a:ln>
        </p:spPr>
        <p:txBody>
          <a:bodyPr/>
          <a:lstStyle/>
          <a:p>
            <a:endParaRPr lang="en-US"/>
          </a:p>
        </p:txBody>
      </p:sp>
      <p:sp>
        <p:nvSpPr>
          <p:cNvPr id="11" name="Text 8"/>
          <p:cNvSpPr txBox="1"/>
          <p:nvPr/>
        </p:nvSpPr>
        <p:spPr>
          <a:xfrm>
            <a:off x="868680" y="4846320"/>
            <a:ext cx="10424160" cy="1188720"/>
          </a:xfrm>
          <a:prstGeom prst="rect">
            <a:avLst/>
          </a:prstGeom>
          <a:noFill/>
          <a:ln/>
        </p:spPr>
        <p:txBody>
          <a:bodyPr wrap="square" lIns="0" tIns="0" rIns="0" bIns="0" rtlCol="0" anchor="ctr"/>
          <a:lstStyle/>
          <a:p>
            <a:pPr marL="0" indent="0">
              <a:buNone/>
            </a:pPr>
            <a:r>
              <a:rPr lang="en-US" sz="2200" i="1" dirty="0">
                <a:solidFill>
                  <a:schemeClr val="bg1"/>
                </a:solidFill>
                <a:latin typeface="Cambria" pitchFamily="34" charset="0"/>
                <a:ea typeface="Cambria" pitchFamily="34" charset="-122"/>
                <a:cs typeface="Cambria" pitchFamily="34" charset="-120"/>
              </a:rPr>
              <a:t>A system that behaves well only when it is watched has not been governed. It has been observed.</a:t>
            </a:r>
            <a:endParaRPr lang="en-US" sz="2200" dirty="0"/>
          </a:p>
        </p:txBody>
      </p:sp>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rtlCol="0" anchor="ctr"/>
          <a:lstStyle/>
          <a:p>
            <a:pPr marL="0" indent="0">
              <a:buNone/>
            </a:pPr>
            <a:r>
              <a:rPr lang="en-US" sz="3400" b="1" dirty="0">
                <a:solidFill>
                  <a:schemeClr val="tx2"/>
                </a:solidFill>
                <a:latin typeface="Cambria" pitchFamily="34" charset="0"/>
                <a:ea typeface="Cambria" pitchFamily="34" charset="-122"/>
                <a:cs typeface="Cambria" pitchFamily="34" charset="-120"/>
              </a:rPr>
              <a:t>Three Layers, in Controlling Order</a:t>
            </a:r>
            <a:endParaRPr lang="en-US" sz="3400" dirty="0"/>
          </a:p>
        </p:txBody>
      </p:sp>
      <p:sp>
        <p:nvSpPr>
          <p:cNvPr id="4" name="Shape 1"/>
          <p:cNvSpPr/>
          <p:nvPr/>
        </p:nvSpPr>
        <p:spPr>
          <a:xfrm>
            <a:off x="548640" y="1554480"/>
            <a:ext cx="7315200" cy="1188720"/>
          </a:xfrm>
          <a:prstGeom prst="rect">
            <a:avLst/>
          </a:prstGeom>
          <a:solidFill>
            <a:schemeClr val="tx2"/>
          </a:solidFill>
          <a:ln w="12700">
            <a:solidFill>
              <a:schemeClr val="tx2"/>
            </a:solidFill>
            <a:prstDash val="solid"/>
          </a:ln>
        </p:spPr>
        <p:txBody>
          <a:bodyPr/>
          <a:lstStyle/>
          <a:p>
            <a:endParaRPr lang="en-US"/>
          </a:p>
        </p:txBody>
      </p:sp>
      <p:sp>
        <p:nvSpPr>
          <p:cNvPr id="5" name="Text 2"/>
          <p:cNvSpPr txBox="1"/>
          <p:nvPr/>
        </p:nvSpPr>
        <p:spPr>
          <a:xfrm>
            <a:off x="822960" y="1664208"/>
            <a:ext cx="6766560" cy="502920"/>
          </a:xfrm>
          <a:prstGeom prst="rect">
            <a:avLst/>
          </a:prstGeom>
          <a:noFill/>
          <a:ln/>
        </p:spPr>
        <p:txBody>
          <a:bodyPr wrap="square" lIns="0" tIns="0" rIns="0" bIns="0" rtlCol="0" anchor="t"/>
          <a:lstStyle/>
          <a:p>
            <a:pPr marL="0" indent="0">
              <a:buNone/>
            </a:pPr>
            <a:r>
              <a:rPr lang="en-US" sz="2400" b="1" dirty="0">
                <a:solidFill>
                  <a:schemeClr val="accent1"/>
                </a:solidFill>
                <a:latin typeface="Cambria" pitchFamily="34" charset="0"/>
                <a:ea typeface="Cambria" pitchFamily="34" charset="-122"/>
                <a:cs typeface="Cambria" pitchFamily="34" charset="-120"/>
              </a:rPr>
              <a:t>HARD STOPS</a:t>
            </a:r>
            <a:endParaRPr lang="en-US" sz="2400" dirty="0"/>
          </a:p>
        </p:txBody>
      </p:sp>
      <p:sp>
        <p:nvSpPr>
          <p:cNvPr id="6" name="Text 3"/>
          <p:cNvSpPr txBox="1"/>
          <p:nvPr/>
        </p:nvSpPr>
        <p:spPr>
          <a:xfrm>
            <a:off x="822960" y="2176272"/>
            <a:ext cx="6766560" cy="457200"/>
          </a:xfrm>
          <a:prstGeom prst="rect">
            <a:avLst/>
          </a:prstGeom>
          <a:noFill/>
          <a:ln/>
        </p:spPr>
        <p:txBody>
          <a:bodyPr wrap="square" lIns="0" tIns="0" rIns="0" bIns="0" rtlCol="0" anchor="t"/>
          <a:lstStyle/>
          <a:p>
            <a:pPr marL="0" indent="0">
              <a:buNone/>
            </a:pPr>
            <a:r>
              <a:rPr lang="en-US" sz="1600" dirty="0">
                <a:solidFill>
                  <a:schemeClr val="bg1"/>
                </a:solidFill>
                <a:latin typeface="Calibri" pitchFamily="34" charset="0"/>
                <a:ea typeface="Calibri" pitchFamily="34" charset="-122"/>
                <a:cs typeface="Calibri" pitchFamily="34" charset="-120"/>
              </a:rPr>
              <a:t>What the system must never do</a:t>
            </a:r>
            <a:endParaRPr lang="en-US" sz="1600" dirty="0"/>
          </a:p>
        </p:txBody>
      </p:sp>
      <p:sp>
        <p:nvSpPr>
          <p:cNvPr id="7" name="Shape 4"/>
          <p:cNvSpPr/>
          <p:nvPr/>
        </p:nvSpPr>
        <p:spPr>
          <a:xfrm>
            <a:off x="1005840" y="2926080"/>
            <a:ext cx="6400800" cy="1188720"/>
          </a:xfrm>
          <a:prstGeom prst="rect">
            <a:avLst/>
          </a:prstGeom>
          <a:solidFill>
            <a:schemeClr val="accent6"/>
          </a:solidFill>
          <a:ln w="12700">
            <a:solidFill>
              <a:schemeClr val="accent6"/>
            </a:solidFill>
            <a:prstDash val="solid"/>
          </a:ln>
        </p:spPr>
        <p:txBody>
          <a:bodyPr/>
          <a:lstStyle/>
          <a:p>
            <a:endParaRPr lang="en-US"/>
          </a:p>
        </p:txBody>
      </p:sp>
      <p:sp>
        <p:nvSpPr>
          <p:cNvPr id="8" name="Text 5"/>
          <p:cNvSpPr txBox="1"/>
          <p:nvPr/>
        </p:nvSpPr>
        <p:spPr>
          <a:xfrm>
            <a:off x="1280160" y="3035808"/>
            <a:ext cx="5852160" cy="502920"/>
          </a:xfrm>
          <a:prstGeom prst="rect">
            <a:avLst/>
          </a:prstGeom>
          <a:noFill/>
          <a:ln/>
        </p:spPr>
        <p:txBody>
          <a:bodyPr wrap="square" lIns="0" tIns="0" rIns="0" bIns="0" rtlCol="0" anchor="t"/>
          <a:lstStyle/>
          <a:p>
            <a:pPr marL="0" indent="0">
              <a:buNone/>
            </a:pPr>
            <a:r>
              <a:rPr lang="en-US" sz="2400" b="1" dirty="0">
                <a:solidFill>
                  <a:schemeClr val="bg1"/>
                </a:solidFill>
                <a:latin typeface="Cambria" pitchFamily="34" charset="0"/>
                <a:ea typeface="Cambria" pitchFamily="34" charset="-122"/>
                <a:cs typeface="Cambria" pitchFamily="34" charset="-120"/>
              </a:rPr>
              <a:t>GUARDRAILS</a:t>
            </a:r>
            <a:endParaRPr lang="en-US" sz="2400" dirty="0"/>
          </a:p>
        </p:txBody>
      </p:sp>
      <p:sp>
        <p:nvSpPr>
          <p:cNvPr id="9" name="Text 6"/>
          <p:cNvSpPr txBox="1"/>
          <p:nvPr/>
        </p:nvSpPr>
        <p:spPr>
          <a:xfrm>
            <a:off x="1280160" y="3547872"/>
            <a:ext cx="5852160" cy="457200"/>
          </a:xfrm>
          <a:prstGeom prst="rect">
            <a:avLst/>
          </a:prstGeom>
          <a:noFill/>
          <a:ln/>
        </p:spPr>
        <p:txBody>
          <a:bodyPr wrap="square" lIns="0" tIns="0" rIns="0" bIns="0" rtlCol="0" anchor="t"/>
          <a:lstStyle/>
          <a:p>
            <a:pPr marL="0" indent="0">
              <a:buNone/>
            </a:pPr>
            <a:r>
              <a:rPr lang="en-US" sz="1600" dirty="0">
                <a:solidFill>
                  <a:schemeClr val="bg1"/>
                </a:solidFill>
                <a:latin typeface="Calibri" pitchFamily="34" charset="0"/>
                <a:ea typeface="Calibri" pitchFamily="34" charset="-122"/>
                <a:cs typeface="Calibri" pitchFamily="34" charset="-120"/>
              </a:rPr>
              <a:t>What remains permitted, constrained and monitored</a:t>
            </a:r>
            <a:endParaRPr lang="en-US" sz="1600" dirty="0"/>
          </a:p>
        </p:txBody>
      </p:sp>
      <p:sp>
        <p:nvSpPr>
          <p:cNvPr id="10" name="Shape 7"/>
          <p:cNvSpPr/>
          <p:nvPr/>
        </p:nvSpPr>
        <p:spPr>
          <a:xfrm>
            <a:off x="1463040" y="4297680"/>
            <a:ext cx="5486400" cy="1188720"/>
          </a:xfrm>
          <a:prstGeom prst="rect">
            <a:avLst/>
          </a:prstGeom>
          <a:solidFill>
            <a:schemeClr val="bg2"/>
          </a:solidFill>
          <a:ln w="12700">
            <a:solidFill>
              <a:schemeClr val="bg2"/>
            </a:solidFill>
            <a:prstDash val="solid"/>
          </a:ln>
        </p:spPr>
        <p:txBody>
          <a:bodyPr/>
          <a:lstStyle/>
          <a:p>
            <a:endParaRPr lang="en-US"/>
          </a:p>
        </p:txBody>
      </p:sp>
      <p:sp>
        <p:nvSpPr>
          <p:cNvPr id="11" name="Text 8"/>
          <p:cNvSpPr txBox="1"/>
          <p:nvPr/>
        </p:nvSpPr>
        <p:spPr>
          <a:xfrm>
            <a:off x="1737360" y="4407408"/>
            <a:ext cx="4937760" cy="502920"/>
          </a:xfrm>
          <a:prstGeom prst="rect">
            <a:avLst/>
          </a:prstGeom>
          <a:noFill/>
          <a:ln/>
        </p:spPr>
        <p:txBody>
          <a:bodyPr wrap="square" lIns="0" tIns="0" rIns="0" bIns="0" rtlCol="0" anchor="t"/>
          <a:lstStyle/>
          <a:p>
            <a:pPr marL="0" indent="0">
              <a:buNone/>
            </a:pPr>
            <a:r>
              <a:rPr lang="en-US" sz="2400" b="1" dirty="0">
                <a:solidFill>
                  <a:schemeClr val="tx2"/>
                </a:solidFill>
                <a:latin typeface="Cambria" pitchFamily="34" charset="0"/>
                <a:ea typeface="Cambria" pitchFamily="34" charset="-122"/>
                <a:cs typeface="Cambria" pitchFamily="34" charset="-120"/>
              </a:rPr>
              <a:t>ETHICS</a:t>
            </a:r>
            <a:endParaRPr lang="en-US" sz="2400" dirty="0"/>
          </a:p>
        </p:txBody>
      </p:sp>
      <p:sp>
        <p:nvSpPr>
          <p:cNvPr id="12" name="Text 9"/>
          <p:cNvSpPr txBox="1"/>
          <p:nvPr/>
        </p:nvSpPr>
        <p:spPr>
          <a:xfrm>
            <a:off x="1737360" y="4919472"/>
            <a:ext cx="4937760" cy="45720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Whether the purpose and the uses are acceptable</a:t>
            </a:r>
            <a:endParaRPr lang="en-US" sz="1600" dirty="0"/>
          </a:p>
        </p:txBody>
      </p:sp>
      <p:sp>
        <p:nvSpPr>
          <p:cNvPr id="13" name="Text 10"/>
          <p:cNvSpPr txBox="1"/>
          <p:nvPr/>
        </p:nvSpPr>
        <p:spPr>
          <a:xfrm>
            <a:off x="8321040" y="1645920"/>
            <a:ext cx="3291840" cy="3657600"/>
          </a:xfrm>
          <a:prstGeom prst="rect">
            <a:avLst/>
          </a:prstGeom>
          <a:noFill/>
          <a:ln/>
        </p:spPr>
        <p:txBody>
          <a:bodyPr wrap="square" lIns="0" tIns="0" rIns="0" bIns="0" rtlCol="0" anchor="ctr"/>
          <a:lstStyle/>
          <a:p>
            <a:pPr marL="0" indent="0">
              <a:buNone/>
            </a:pPr>
            <a:r>
              <a:rPr lang="en-US" sz="2800" i="1" dirty="0">
                <a:solidFill>
                  <a:schemeClr val="accent3"/>
                </a:solidFill>
                <a:latin typeface="Cambria" pitchFamily="34" charset="0"/>
                <a:ea typeface="Cambria" pitchFamily="34" charset="-122"/>
                <a:cs typeface="Cambria" pitchFamily="34" charset="-120"/>
              </a:rPr>
              <a:t>Governance fails when organizations stop at ethics.</a:t>
            </a:r>
            <a:endParaRPr lang="en-US" sz="2800" dirty="0"/>
          </a:p>
        </p:txBody>
      </p:sp>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rtlCol="0" anchor="ctr"/>
          <a:lstStyle/>
          <a:p>
            <a:pPr marL="0" indent="0">
              <a:buNone/>
            </a:pPr>
            <a:r>
              <a:rPr lang="en-US" sz="3400" b="1" dirty="0">
                <a:solidFill>
                  <a:schemeClr val="tx2"/>
                </a:solidFill>
                <a:latin typeface="Cambria" pitchFamily="34" charset="0"/>
                <a:ea typeface="Cambria" pitchFamily="34" charset="-122"/>
                <a:cs typeface="Cambria" pitchFamily="34" charset="-120"/>
              </a:rPr>
              <a:t>Why Ethics Are Not Enough</a:t>
            </a:r>
            <a:endParaRPr lang="en-US" sz="3400" dirty="0"/>
          </a:p>
        </p:txBody>
      </p:sp>
      <p:sp>
        <p:nvSpPr>
          <p:cNvPr id="4" name="Text 1"/>
          <p:cNvSpPr txBox="1"/>
          <p:nvPr/>
        </p:nvSpPr>
        <p:spPr>
          <a:xfrm>
            <a:off x="548640" y="1737360"/>
            <a:ext cx="4754880" cy="3200400"/>
          </a:xfrm>
          <a:prstGeom prst="rect">
            <a:avLst/>
          </a:prstGeom>
          <a:noFill/>
          <a:ln/>
        </p:spPr>
        <p:txBody>
          <a:bodyPr wrap="square" lIns="0" tIns="0" rIns="0" bIns="0" rtlCol="0" anchor="t"/>
          <a:lstStyle/>
          <a:p>
            <a:pPr marL="228600" indent="-228600">
              <a:spcAft>
                <a:spcPts val="1000"/>
              </a:spcAft>
              <a:buSzPct val="100000"/>
              <a:buChar char="•"/>
            </a:pPr>
            <a:r>
              <a:rPr lang="en-US" sz="2400" dirty="0">
                <a:solidFill>
                  <a:schemeClr val="tx1"/>
                </a:solidFill>
                <a:latin typeface="Calibri" pitchFamily="34" charset="0"/>
                <a:ea typeface="Calibri" pitchFamily="34" charset="-122"/>
                <a:cs typeface="Calibri" pitchFamily="34" charset="-120"/>
              </a:rPr>
              <a:t>Ethics describe desired behavior</a:t>
            </a:r>
            <a:endParaRPr lang="en-US" sz="2400" dirty="0"/>
          </a:p>
          <a:p>
            <a:pPr marL="228600" indent="-228600">
              <a:spcAft>
                <a:spcPts val="1000"/>
              </a:spcAft>
              <a:buSzPct val="100000"/>
              <a:buChar char="•"/>
            </a:pPr>
            <a:r>
              <a:rPr lang="en-US" sz="2400" dirty="0">
                <a:solidFill>
                  <a:schemeClr val="tx1"/>
                </a:solidFill>
                <a:latin typeface="Calibri" pitchFamily="34" charset="0"/>
                <a:ea typeface="Calibri" pitchFamily="34" charset="-122"/>
                <a:cs typeface="Calibri" pitchFamily="34" charset="-120"/>
              </a:rPr>
              <a:t>Ethics do not prevent action</a:t>
            </a:r>
            <a:endParaRPr lang="en-US" sz="2400" dirty="0"/>
          </a:p>
          <a:p>
            <a:pPr marL="228600" indent="-228600">
              <a:spcAft>
                <a:spcPts val="1000"/>
              </a:spcAft>
              <a:buSzPct val="100000"/>
              <a:buChar char="•"/>
            </a:pPr>
            <a:r>
              <a:rPr lang="en-US" sz="2400" dirty="0">
                <a:solidFill>
                  <a:schemeClr val="tx1"/>
                </a:solidFill>
                <a:latin typeface="Calibri" pitchFamily="34" charset="0"/>
                <a:ea typeface="Calibri" pitchFamily="34" charset="-122"/>
                <a:cs typeface="Calibri" pitchFamily="34" charset="-120"/>
              </a:rPr>
              <a:t>Pressure overrides policy</a:t>
            </a:r>
            <a:endParaRPr lang="en-US" sz="2400" dirty="0"/>
          </a:p>
        </p:txBody>
      </p:sp>
      <p:sp>
        <p:nvSpPr>
          <p:cNvPr id="5" name="Shape 2"/>
          <p:cNvSpPr/>
          <p:nvPr/>
        </p:nvSpPr>
        <p:spPr>
          <a:xfrm>
            <a:off x="5852160" y="1600200"/>
            <a:ext cx="5760720" cy="4206240"/>
          </a:xfrm>
          <a:prstGeom prst="rect">
            <a:avLst/>
          </a:prstGeom>
          <a:solidFill>
            <a:schemeClr val="tx2"/>
          </a:solidFill>
          <a:ln w="12700">
            <a:solidFill>
              <a:schemeClr val="tx2"/>
            </a:solidFill>
            <a:prstDash val="solid"/>
          </a:ln>
        </p:spPr>
        <p:txBody>
          <a:bodyPr/>
          <a:lstStyle/>
          <a:p>
            <a:endParaRPr lang="en-US"/>
          </a:p>
        </p:txBody>
      </p:sp>
      <p:sp>
        <p:nvSpPr>
          <p:cNvPr id="6" name="Text 3"/>
          <p:cNvSpPr txBox="1"/>
          <p:nvPr/>
        </p:nvSpPr>
        <p:spPr>
          <a:xfrm>
            <a:off x="6172200" y="1600200"/>
            <a:ext cx="5120640" cy="4206240"/>
          </a:xfrm>
          <a:prstGeom prst="rect">
            <a:avLst/>
          </a:prstGeom>
          <a:noFill/>
          <a:ln/>
        </p:spPr>
        <p:txBody>
          <a:bodyPr wrap="square" lIns="0" tIns="0" rIns="0" bIns="0" rtlCol="0" anchor="ctr"/>
          <a:lstStyle/>
          <a:p>
            <a:pPr marL="0" indent="0">
              <a:buNone/>
            </a:pPr>
            <a:r>
              <a:rPr lang="en-US" sz="2600" i="1" dirty="0">
                <a:solidFill>
                  <a:schemeClr val="bg1"/>
                </a:solidFill>
                <a:latin typeface="Cambria" pitchFamily="34" charset="0"/>
                <a:ea typeface="Cambria" pitchFamily="34" charset="-122"/>
                <a:cs typeface="Cambria" pitchFamily="34" charset="-120"/>
              </a:rPr>
              <a:t>A hard stop that functions only until a sufficiently powerful organization wishes to remove it is a temporary preference, not a hard stop.</a:t>
            </a:r>
            <a:endParaRPr lang="en-US" sz="2600" dirty="0"/>
          </a:p>
        </p:txBody>
      </p:sp>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18</a:t>
            </a:fld>
            <a:endParaRPr lang="en-US"/>
          </a:p>
        </p:txBody>
      </p:sp>
      <p:pic>
        <p:nvPicPr>
          <p:cNvPr id="50" name="Cartoon: Self Police" descr="Matt Davies cartoon: a robot labeled AI speeds past 65 MPH and SLOW signs in a car marked SELF POLICE, shouting into its own radio, 'I said: Pull over.'"/>
          <p:cNvPicPr>
            <a:picLocks noChangeAspect="1"/>
          </p:cNvPicPr>
          <p:nvPr/>
        </p:nvPicPr>
        <p:blipFill>
          <a:blip r:embed="rId2"/>
          <a:stretch>
            <a:fillRect/>
          </a:stretch>
        </p:blipFill>
        <p:spPr>
          <a:xfrm>
            <a:off x="2685321" y="320040"/>
            <a:ext cx="6821326" cy="5669280"/>
          </a:xfrm>
          <a:prstGeom prst="rect">
            <a:avLst/>
          </a:prstGeom>
          <a:ln w="9525">
            <a:solidFill>
              <a:srgbClr val="D9DEE6"/>
            </a:solid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rtlCol="0" anchor="ctr"/>
          <a:lstStyle/>
          <a:p>
            <a:pPr marL="0" indent="0">
              <a:buNone/>
            </a:pPr>
            <a:r>
              <a:rPr lang="en-US" sz="3400" b="1" dirty="0">
                <a:solidFill>
                  <a:schemeClr val="tx2"/>
                </a:solidFill>
                <a:latin typeface="Cambria" pitchFamily="34" charset="0"/>
                <a:ea typeface="Cambria" pitchFamily="34" charset="-122"/>
                <a:cs typeface="Cambria" pitchFamily="34" charset="-120"/>
              </a:rPr>
              <a:t>Guardrails and Hard Stops Are Different Tools</a:t>
            </a:r>
            <a:endParaRPr lang="en-US" sz="3400" dirty="0"/>
          </a:p>
        </p:txBody>
      </p:sp>
      <p:sp>
        <p:nvSpPr>
          <p:cNvPr id="4" name="Shape 1"/>
          <p:cNvSpPr/>
          <p:nvPr/>
        </p:nvSpPr>
        <p:spPr>
          <a:xfrm>
            <a:off x="548640" y="1600200"/>
            <a:ext cx="5394960" cy="3657600"/>
          </a:xfrm>
          <a:prstGeom prst="rect">
            <a:avLst/>
          </a:prstGeom>
          <a:solidFill>
            <a:schemeClr val="bg2"/>
          </a:solidFill>
          <a:ln w="12700">
            <a:solidFill>
              <a:schemeClr val="bg2"/>
            </a:solidFill>
            <a:prstDash val="solid"/>
          </a:ln>
        </p:spPr>
        <p:txBody>
          <a:bodyPr/>
          <a:lstStyle/>
          <a:p>
            <a:endParaRPr lang="en-US"/>
          </a:p>
        </p:txBody>
      </p:sp>
      <p:sp>
        <p:nvSpPr>
          <p:cNvPr id="5" name="Text 2"/>
          <p:cNvSpPr txBox="1"/>
          <p:nvPr/>
        </p:nvSpPr>
        <p:spPr>
          <a:xfrm>
            <a:off x="777240" y="1828800"/>
            <a:ext cx="4937760" cy="457200"/>
          </a:xfrm>
          <a:prstGeom prst="rect">
            <a:avLst/>
          </a:prstGeom>
          <a:noFill/>
          <a:ln/>
        </p:spPr>
        <p:txBody>
          <a:bodyPr wrap="square" lIns="0" tIns="0" rIns="0" bIns="0" rtlCol="0" anchor="t"/>
          <a:lstStyle/>
          <a:p>
            <a:pPr marL="0" indent="0">
              <a:buNone/>
            </a:pPr>
            <a:r>
              <a:rPr lang="en-US" sz="2400" b="1" dirty="0">
                <a:solidFill>
                  <a:schemeClr val="tx2"/>
                </a:solidFill>
                <a:latin typeface="Cambria" pitchFamily="34" charset="0"/>
                <a:ea typeface="Cambria" pitchFamily="34" charset="-122"/>
                <a:cs typeface="Cambria" pitchFamily="34" charset="-120"/>
              </a:rPr>
              <a:t>Guardrails reduce risk</a:t>
            </a:r>
            <a:endParaRPr lang="en-US" sz="2400" dirty="0"/>
          </a:p>
        </p:txBody>
      </p:sp>
      <p:sp>
        <p:nvSpPr>
          <p:cNvPr id="6" name="Text 3"/>
          <p:cNvSpPr txBox="1"/>
          <p:nvPr/>
        </p:nvSpPr>
        <p:spPr>
          <a:xfrm>
            <a:off x="822960" y="2377440"/>
            <a:ext cx="4846320" cy="2743200"/>
          </a:xfrm>
          <a:prstGeom prst="rect">
            <a:avLst/>
          </a:prstGeom>
          <a:noFill/>
          <a:ln/>
        </p:spPr>
        <p:txBody>
          <a:bodyPr wrap="square" lIns="0" tIns="0" rIns="0" bIns="0" rtlCol="0" anchor="t"/>
          <a:lstStyle/>
          <a:p>
            <a:pPr marL="228600" indent="-228600">
              <a:spcAft>
                <a:spcPts val="1000"/>
              </a:spcAft>
              <a:buSzPct val="100000"/>
              <a:buChar char="•"/>
            </a:pPr>
            <a:r>
              <a:rPr lang="en-US" sz="1900" dirty="0">
                <a:solidFill>
                  <a:schemeClr val="tx1"/>
                </a:solidFill>
                <a:latin typeface="Calibri" pitchFamily="34" charset="0"/>
                <a:ea typeface="Calibri" pitchFamily="34" charset="-122"/>
                <a:cs typeface="Calibri" pitchFamily="34" charset="-120"/>
              </a:rPr>
              <a:t>Human review</a:t>
            </a:r>
            <a:endParaRPr lang="en-US" sz="1900" dirty="0"/>
          </a:p>
          <a:p>
            <a:pPr marL="228600" indent="-228600">
              <a:spcAft>
                <a:spcPts val="1000"/>
              </a:spcAft>
              <a:buSzPct val="100000"/>
              <a:buChar char="•"/>
            </a:pPr>
            <a:r>
              <a:rPr lang="en-US" sz="1900" dirty="0">
                <a:solidFill>
                  <a:schemeClr val="tx1"/>
                </a:solidFill>
                <a:latin typeface="Calibri" pitchFamily="34" charset="0"/>
                <a:ea typeface="Calibri" pitchFamily="34" charset="-122"/>
                <a:cs typeface="Calibri" pitchFamily="34" charset="-120"/>
              </a:rPr>
              <a:t>Audit trails</a:t>
            </a:r>
            <a:endParaRPr lang="en-US" sz="1900" dirty="0"/>
          </a:p>
          <a:p>
            <a:pPr marL="228600" indent="-228600">
              <a:spcAft>
                <a:spcPts val="1000"/>
              </a:spcAft>
              <a:buSzPct val="100000"/>
              <a:buChar char="•"/>
            </a:pPr>
            <a:r>
              <a:rPr lang="en-US" sz="1900" dirty="0">
                <a:solidFill>
                  <a:schemeClr val="tx1"/>
                </a:solidFill>
                <a:latin typeface="Calibri" pitchFamily="34" charset="0"/>
                <a:ea typeface="Calibri" pitchFamily="34" charset="-122"/>
                <a:cs typeface="Calibri" pitchFamily="34" charset="-120"/>
              </a:rPr>
              <a:t>Monitoring</a:t>
            </a:r>
            <a:endParaRPr lang="en-US" sz="1900" dirty="0"/>
          </a:p>
          <a:p>
            <a:pPr marL="228600" indent="-228600">
              <a:spcAft>
                <a:spcPts val="1000"/>
              </a:spcAft>
              <a:buSzPct val="100000"/>
              <a:buChar char="•"/>
            </a:pPr>
            <a:r>
              <a:rPr lang="en-US" sz="1900" dirty="0">
                <a:solidFill>
                  <a:schemeClr val="tx1"/>
                </a:solidFill>
                <a:latin typeface="Calibri" pitchFamily="34" charset="0"/>
                <a:ea typeface="Calibri" pitchFamily="34" charset="-122"/>
                <a:cs typeface="Calibri" pitchFamily="34" charset="-120"/>
              </a:rPr>
              <a:t>Access controls</a:t>
            </a:r>
            <a:endParaRPr lang="en-US" sz="1900" dirty="0"/>
          </a:p>
          <a:p>
            <a:pPr marL="228600" indent="-228600">
              <a:spcAft>
                <a:spcPts val="1000"/>
              </a:spcAft>
              <a:buSzPct val="100000"/>
              <a:buChar char="•"/>
            </a:pPr>
            <a:r>
              <a:rPr lang="en-US" sz="1900" dirty="0">
                <a:solidFill>
                  <a:schemeClr val="tx1"/>
                </a:solidFill>
                <a:latin typeface="Calibri" pitchFamily="34" charset="0"/>
                <a:ea typeface="Calibri" pitchFamily="34" charset="-122"/>
                <a:cs typeface="Calibri" pitchFamily="34" charset="-120"/>
              </a:rPr>
              <a:t>Adversarial testing</a:t>
            </a:r>
            <a:endParaRPr lang="en-US" sz="1900" dirty="0"/>
          </a:p>
        </p:txBody>
      </p:sp>
      <p:sp>
        <p:nvSpPr>
          <p:cNvPr id="7" name="Shape 4"/>
          <p:cNvSpPr/>
          <p:nvPr/>
        </p:nvSpPr>
        <p:spPr>
          <a:xfrm>
            <a:off x="6217920" y="1600200"/>
            <a:ext cx="5394960" cy="3657600"/>
          </a:xfrm>
          <a:prstGeom prst="rect">
            <a:avLst/>
          </a:prstGeom>
          <a:solidFill>
            <a:schemeClr val="tx2"/>
          </a:solidFill>
          <a:ln w="12700">
            <a:solidFill>
              <a:schemeClr val="tx2"/>
            </a:solidFill>
            <a:prstDash val="solid"/>
          </a:ln>
        </p:spPr>
        <p:txBody>
          <a:bodyPr/>
          <a:lstStyle/>
          <a:p>
            <a:endParaRPr lang="en-US"/>
          </a:p>
        </p:txBody>
      </p:sp>
      <p:sp>
        <p:nvSpPr>
          <p:cNvPr id="8" name="Text 5"/>
          <p:cNvSpPr txBox="1"/>
          <p:nvPr/>
        </p:nvSpPr>
        <p:spPr>
          <a:xfrm>
            <a:off x="6492240" y="1828800"/>
            <a:ext cx="548640" cy="548640"/>
          </a:xfrm>
          <a:prstGeom prst="octagon">
            <a:avLst/>
          </a:prstGeom>
          <a:solidFill>
            <a:schemeClr val="accent3"/>
          </a:solidFill>
          <a:ln>
            <a:solidFill>
              <a:schemeClr val="accent3"/>
            </a:solidFill>
          </a:ln>
        </p:spPr>
        <p:txBody>
          <a:bodyPr wrap="square" lIns="0" tIns="0" rIns="0" bIns="0" rtlCol="0" anchor="ctr"/>
          <a:lstStyle/>
          <a:p>
            <a:pPr marL="0" indent="0" algn="ctr">
              <a:buNone/>
            </a:pPr>
            <a:endParaRPr lang="en-US" sz="1300" dirty="0"/>
          </a:p>
        </p:txBody>
      </p:sp>
      <p:sp>
        <p:nvSpPr>
          <p:cNvPr id="9" name="Text 6"/>
          <p:cNvSpPr txBox="1"/>
          <p:nvPr/>
        </p:nvSpPr>
        <p:spPr>
          <a:xfrm>
            <a:off x="7223760" y="1828800"/>
            <a:ext cx="4206240" cy="548640"/>
          </a:xfrm>
          <a:prstGeom prst="rect">
            <a:avLst/>
          </a:prstGeom>
          <a:noFill/>
          <a:ln/>
        </p:spPr>
        <p:txBody>
          <a:bodyPr wrap="square" lIns="0" tIns="0" rIns="0" bIns="0" rtlCol="0" anchor="ctr"/>
          <a:lstStyle/>
          <a:p>
            <a:pPr marL="0" indent="0">
              <a:buNone/>
            </a:pPr>
            <a:r>
              <a:rPr lang="en-US" sz="2400" b="1" dirty="0">
                <a:solidFill>
                  <a:schemeClr val="accent1"/>
                </a:solidFill>
                <a:latin typeface="Cambria" pitchFamily="34" charset="0"/>
                <a:ea typeface="Cambria" pitchFamily="34" charset="-122"/>
                <a:cs typeface="Cambria" pitchFamily="34" charset="-120"/>
              </a:rPr>
              <a:t>Hard stops prevent action</a:t>
            </a:r>
            <a:endParaRPr lang="en-US" sz="2400" dirty="0"/>
          </a:p>
        </p:txBody>
      </p:sp>
      <p:sp>
        <p:nvSpPr>
          <p:cNvPr id="10" name="Text 7"/>
          <p:cNvSpPr txBox="1"/>
          <p:nvPr/>
        </p:nvSpPr>
        <p:spPr>
          <a:xfrm>
            <a:off x="6492240" y="2651760"/>
            <a:ext cx="4846320" cy="2377440"/>
          </a:xfrm>
          <a:prstGeom prst="rect">
            <a:avLst/>
          </a:prstGeom>
          <a:noFill/>
          <a:ln/>
        </p:spPr>
        <p:txBody>
          <a:bodyPr wrap="square" lIns="0" tIns="0" rIns="0" bIns="0" rtlCol="0" anchor="t"/>
          <a:lstStyle/>
          <a:p>
            <a:pPr marL="228600" indent="-228600">
              <a:spcAft>
                <a:spcPts val="1000"/>
              </a:spcAft>
              <a:buSzPct val="100000"/>
              <a:buChar char="•"/>
            </a:pPr>
            <a:r>
              <a:rPr lang="en-US" sz="1900" dirty="0">
                <a:solidFill>
                  <a:schemeClr val="bg1"/>
                </a:solidFill>
                <a:latin typeface="Calibri" pitchFamily="34" charset="0"/>
                <a:ea typeface="Calibri" pitchFamily="34" charset="-122"/>
                <a:cs typeface="Calibri" pitchFamily="34" charset="-120"/>
              </a:rPr>
              <a:t>Structural prohibitions</a:t>
            </a:r>
            <a:endParaRPr lang="en-US" sz="1900" dirty="0"/>
          </a:p>
          <a:p>
            <a:pPr marL="228600" indent="-228600">
              <a:spcAft>
                <a:spcPts val="1000"/>
              </a:spcAft>
              <a:buSzPct val="100000"/>
              <a:buChar char="•"/>
            </a:pPr>
            <a:r>
              <a:rPr lang="en-US" sz="1900" dirty="0">
                <a:solidFill>
                  <a:schemeClr val="bg1"/>
                </a:solidFill>
                <a:latin typeface="Calibri" pitchFamily="34" charset="0"/>
                <a:ea typeface="Calibri" pitchFamily="34" charset="-122"/>
                <a:cs typeface="Calibri" pitchFamily="34" charset="-120"/>
              </a:rPr>
              <a:t>Cannot be overridden</a:t>
            </a:r>
            <a:endParaRPr lang="en-US" sz="1900" dirty="0"/>
          </a:p>
          <a:p>
            <a:pPr marL="228600" indent="-228600">
              <a:spcAft>
                <a:spcPts val="1000"/>
              </a:spcAft>
              <a:buSzPct val="100000"/>
              <a:buChar char="•"/>
            </a:pPr>
            <a:r>
              <a:rPr lang="en-US" sz="1900" dirty="0">
                <a:solidFill>
                  <a:schemeClr val="bg1"/>
                </a:solidFill>
                <a:latin typeface="Calibri" pitchFamily="34" charset="0"/>
                <a:ea typeface="Calibri" pitchFamily="34" charset="-122"/>
                <a:cs typeface="Calibri" pitchFamily="34" charset="-120"/>
              </a:rPr>
              <a:t>Hold under pressure</a:t>
            </a:r>
            <a:endParaRPr lang="en-US" sz="1900" dirty="0"/>
          </a:p>
        </p:txBody>
      </p:sp>
      <p:sp>
        <p:nvSpPr>
          <p:cNvPr id="11" name="Text 8"/>
          <p:cNvSpPr txBox="1"/>
          <p:nvPr/>
        </p:nvSpPr>
        <p:spPr>
          <a:xfrm>
            <a:off x="548640" y="5440680"/>
            <a:ext cx="11064240" cy="548640"/>
          </a:xfrm>
          <a:prstGeom prst="rect">
            <a:avLst/>
          </a:prstGeom>
          <a:noFill/>
          <a:ln/>
        </p:spPr>
        <p:txBody>
          <a:bodyPr wrap="square" lIns="0" tIns="0" rIns="0" bIns="0" rtlCol="0" anchor="t"/>
          <a:lstStyle/>
          <a:p>
            <a:pPr marL="0" indent="0">
              <a:buNone/>
            </a:pPr>
            <a:r>
              <a:rPr lang="en-US" sz="2200" i="1" dirty="0">
                <a:solidFill>
                  <a:schemeClr val="tx2"/>
                </a:solidFill>
                <a:latin typeface="Cambria" pitchFamily="34" charset="0"/>
                <a:ea typeface="Cambria" pitchFamily="34" charset="-122"/>
                <a:cs typeface="Cambria" pitchFamily="34" charset="-120"/>
              </a:rPr>
              <a:t>Some risks can be managed. Some risks must be prevented.</a:t>
            </a:r>
            <a:endParaRPr lang="en-US" sz="2200" dirty="0"/>
          </a:p>
        </p:txBody>
      </p:sp>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731520" y="502920"/>
            <a:ext cx="10698480" cy="548640"/>
          </a:xfrm>
          <a:prstGeom prst="rect">
            <a:avLst/>
          </a:prstGeom>
          <a:noFill/>
          <a:ln/>
        </p:spPr>
        <p:txBody>
          <a:bodyPr wrap="square" rtlCol="0"/>
          <a:lstStyle/>
          <a:p>
            <a:pPr marL="0" indent="0">
              <a:buNone/>
            </a:pPr>
            <a:r>
              <a:rPr lang="en-US" sz="1600" b="1" kern="0" spc="200" dirty="0">
                <a:solidFill>
                  <a:schemeClr val="accent1"/>
                </a:solidFill>
                <a:latin typeface="Calibri" pitchFamily="34" charset="0"/>
                <a:ea typeface="Calibri" pitchFamily="34" charset="-122"/>
                <a:cs typeface="Calibri" pitchFamily="34" charset="-120"/>
              </a:rPr>
              <a:t>REAL-WORLD EXAMPLE: AI AND BIOLOGICAL WEAPONS</a:t>
            </a:r>
            <a:endParaRPr lang="en-US" sz="1600" dirty="0"/>
          </a:p>
        </p:txBody>
      </p:sp>
      <p:sp>
        <p:nvSpPr>
          <p:cNvPr id="4" name="Text 1"/>
          <p:cNvSpPr>
            <a:spLocks noGrp="1"/>
          </p:cNvSpPr>
          <p:nvPr>
            <p:ph type="body" idx="102" hasCustomPrompt="1"/>
          </p:nvPr>
        </p:nvSpPr>
        <p:spPr>
          <a:xfrm>
            <a:off x="731520" y="1371600"/>
            <a:ext cx="10698480" cy="4480560"/>
          </a:xfrm>
          <a:prstGeom prst="rect">
            <a:avLst/>
          </a:prstGeom>
          <a:noFill/>
          <a:ln/>
        </p:spPr>
        <p:txBody>
          <a:bodyPr wrap="square" rtlCol="0" anchor="ctr"/>
          <a:lstStyle/>
          <a:p>
            <a:pPr marL="0" indent="0">
              <a:buNone/>
            </a:pPr>
            <a:r>
              <a:rPr lang="en-US" sz="3600" dirty="0">
                <a:solidFill>
                  <a:schemeClr val="bg1"/>
                </a:solidFill>
                <a:latin typeface="Cambria" pitchFamily="34" charset="0"/>
                <a:ea typeface="Cambria" pitchFamily="34" charset="-122"/>
                <a:cs typeface="Cambria" pitchFamily="34" charset="-120"/>
              </a:rPr>
              <a:t>The failure was not intelligence.</a:t>
            </a:r>
            <a:endParaRPr lang="en-US" sz="3600" dirty="0"/>
          </a:p>
          <a:p>
            <a:pPr marL="0" indent="0">
              <a:buNone/>
            </a:pPr>
            <a:r>
              <a:rPr lang="en-US" sz="3600" dirty="0">
                <a:solidFill>
                  <a:schemeClr val="bg1"/>
                </a:solidFill>
                <a:latin typeface="Cambria" pitchFamily="34" charset="0"/>
                <a:ea typeface="Cambria" pitchFamily="34" charset="-122"/>
                <a:cs typeface="Cambria" pitchFamily="34" charset="-120"/>
              </a:rPr>
              <a:t> </a:t>
            </a:r>
            <a:endParaRPr lang="en-US" sz="3600" dirty="0"/>
          </a:p>
          <a:p>
            <a:pPr marL="0" indent="0">
              <a:buNone/>
            </a:pPr>
            <a:r>
              <a:rPr lang="en-US" sz="3600" b="1" dirty="0">
                <a:solidFill>
                  <a:schemeClr val="accent1"/>
                </a:solidFill>
                <a:latin typeface="Cambria" pitchFamily="34" charset="0"/>
                <a:ea typeface="Cambria" pitchFamily="34" charset="-122"/>
                <a:cs typeface="Cambria" pitchFamily="34" charset="-120"/>
              </a:rPr>
              <a:t>The failure was governance.</a:t>
            </a:r>
            <a:endParaRPr lang="en-US" sz="3600" dirty="0"/>
          </a:p>
        </p:txBody>
      </p:sp>
      <p:sp>
        <p:nvSpPr>
          <p:cNvPr id="25" name="Slide Number Placeholder 0"/>
          <p:cNvSpPr>
            <a:spLocks noGrp="1"/>
          </p:cNvSpPr>
          <p:nvPr>
            <p:ph type="sldNum" sz="quarter" idx="4294967295"/>
          </p:nvPr>
        </p:nvSpPr>
        <p:spPr>
          <a:xfrm>
            <a:off x="1115568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5"/>
                </a:solidFill>
                <a:latin typeface="Calibri"/>
                <a:ea typeface="Calibri"/>
                <a:cs typeface="Calibri"/>
              </a:defRPr>
            </a:lvl1pPr>
          </a:lstStyle>
          <a:p>
            <a:pPr algn="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rtlCol="0" anchor="ctr"/>
          <a:lstStyle/>
          <a:p>
            <a:r>
              <a:t>The 12 HAL Laws: What AI Must Never Do</a:t>
            </a:r>
          </a:p>
        </p:txBody>
      </p:sp>
      <p:sp>
        <p:nvSpPr>
          <p:cNvPr id="4" name="Shape 1"/>
          <p:cNvSpPr/>
          <p:nvPr/>
        </p:nvSpPr>
        <p:spPr>
          <a:xfrm>
            <a:off x="548640" y="1508760"/>
            <a:ext cx="2624328" cy="1371600"/>
          </a:xfrm>
          <a:prstGeom prst="rect">
            <a:avLst/>
          </a:prstGeom>
          <a:solidFill>
            <a:schemeClr val="bg2"/>
          </a:solidFill>
          <a:ln w="12700">
            <a:solidFill>
              <a:schemeClr val="bg2"/>
            </a:solidFill>
            <a:prstDash val="solid"/>
          </a:ln>
        </p:spPr>
        <p:txBody>
          <a:bodyPr/>
          <a:lstStyle/>
          <a:p>
            <a:endParaRPr lang="en-US"/>
          </a:p>
        </p:txBody>
      </p:sp>
      <p:sp>
        <p:nvSpPr>
          <p:cNvPr id="5" name="Text 2"/>
          <p:cNvSpPr txBox="1"/>
          <p:nvPr/>
        </p:nvSpPr>
        <p:spPr>
          <a:xfrm>
            <a:off x="685800" y="1645920"/>
            <a:ext cx="438912" cy="438912"/>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100" b="1" dirty="0">
                <a:solidFill>
                  <a:schemeClr val="tx2"/>
                </a:solidFill>
                <a:latin typeface="Calibri" pitchFamily="34" charset="0"/>
                <a:ea typeface="Calibri" pitchFamily="34" charset="-122"/>
                <a:cs typeface="Calibri" pitchFamily="34" charset="-120"/>
              </a:rPr>
              <a:t>1</a:t>
            </a:r>
            <a:endParaRPr lang="en-US" sz="1100" dirty="0"/>
          </a:p>
        </p:txBody>
      </p:sp>
      <p:sp>
        <p:nvSpPr>
          <p:cNvPr id="6" name="Text 3"/>
          <p:cNvSpPr txBox="1"/>
          <p:nvPr/>
        </p:nvSpPr>
        <p:spPr>
          <a:xfrm>
            <a:off x="1234440" y="1618488"/>
            <a:ext cx="1810512" cy="1152144"/>
          </a:xfrm>
          <a:prstGeom prst="rect">
            <a:avLst/>
          </a:prstGeom>
          <a:noFill/>
          <a:ln/>
        </p:spPr>
        <p:txBody>
          <a:bodyPr wrap="square" lIns="0" tIns="0" rIns="0" bIns="0" rtlCol="0" anchor="ctr"/>
          <a:lstStyle/>
          <a:p>
            <a:pPr marL="0" indent="0">
              <a:buNone/>
            </a:pPr>
            <a:r>
              <a:rPr lang="en-US" sz="1500" b="1" dirty="0">
                <a:solidFill>
                  <a:schemeClr val="tx2"/>
                </a:solidFill>
                <a:latin typeface="Calibri" pitchFamily="34" charset="0"/>
                <a:ea typeface="Calibri" pitchFamily="34" charset="-122"/>
                <a:cs typeface="Calibri" pitchFamily="34" charset="-120"/>
              </a:rPr>
              <a:t>Protection of Human Life</a:t>
            </a:r>
            <a:endParaRPr lang="en-US" sz="1500" dirty="0"/>
          </a:p>
        </p:txBody>
      </p:sp>
      <p:sp>
        <p:nvSpPr>
          <p:cNvPr id="7" name="Shape 4"/>
          <p:cNvSpPr/>
          <p:nvPr/>
        </p:nvSpPr>
        <p:spPr>
          <a:xfrm>
            <a:off x="3355848" y="1508760"/>
            <a:ext cx="2624328" cy="1371600"/>
          </a:xfrm>
          <a:prstGeom prst="rect">
            <a:avLst/>
          </a:prstGeom>
          <a:solidFill>
            <a:schemeClr val="bg2"/>
          </a:solidFill>
          <a:ln w="12700">
            <a:solidFill>
              <a:schemeClr val="bg2"/>
            </a:solidFill>
            <a:prstDash val="solid"/>
          </a:ln>
        </p:spPr>
        <p:txBody>
          <a:bodyPr/>
          <a:lstStyle/>
          <a:p>
            <a:endParaRPr lang="en-US"/>
          </a:p>
        </p:txBody>
      </p:sp>
      <p:sp>
        <p:nvSpPr>
          <p:cNvPr id="8" name="Text 5"/>
          <p:cNvSpPr txBox="1"/>
          <p:nvPr/>
        </p:nvSpPr>
        <p:spPr>
          <a:xfrm>
            <a:off x="3493008" y="1645920"/>
            <a:ext cx="438912" cy="438912"/>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100" b="1" dirty="0">
                <a:solidFill>
                  <a:schemeClr val="tx2"/>
                </a:solidFill>
                <a:latin typeface="Calibri" pitchFamily="34" charset="0"/>
                <a:ea typeface="Calibri" pitchFamily="34" charset="-122"/>
                <a:cs typeface="Calibri" pitchFamily="34" charset="-120"/>
              </a:rPr>
              <a:t>2</a:t>
            </a:r>
            <a:endParaRPr lang="en-US" sz="1100" dirty="0"/>
          </a:p>
        </p:txBody>
      </p:sp>
      <p:sp>
        <p:nvSpPr>
          <p:cNvPr id="9" name="Text 6"/>
          <p:cNvSpPr txBox="1"/>
          <p:nvPr/>
        </p:nvSpPr>
        <p:spPr>
          <a:xfrm>
            <a:off x="4041648" y="1618488"/>
            <a:ext cx="1810512" cy="1152144"/>
          </a:xfrm>
          <a:prstGeom prst="rect">
            <a:avLst/>
          </a:prstGeom>
          <a:noFill/>
          <a:ln/>
        </p:spPr>
        <p:txBody>
          <a:bodyPr wrap="square" lIns="0" tIns="0" rIns="0" bIns="0" rtlCol="0" anchor="ctr"/>
          <a:lstStyle/>
          <a:p>
            <a:pPr marL="0" indent="0">
              <a:buNone/>
            </a:pPr>
            <a:r>
              <a:rPr lang="en-US" sz="1500" b="1" dirty="0">
                <a:solidFill>
                  <a:schemeClr val="tx2"/>
                </a:solidFill>
                <a:latin typeface="Calibri" pitchFamily="34" charset="0"/>
                <a:ea typeface="Calibri" pitchFamily="34" charset="-122"/>
                <a:cs typeface="Calibri" pitchFamily="34" charset="-120"/>
              </a:rPr>
              <a:t>No Autonomous Resolution of Forced-Choice Scenarios</a:t>
            </a:r>
            <a:endParaRPr lang="en-US" sz="1500" dirty="0"/>
          </a:p>
        </p:txBody>
      </p:sp>
      <p:sp>
        <p:nvSpPr>
          <p:cNvPr id="10" name="Shape 7"/>
          <p:cNvSpPr/>
          <p:nvPr/>
        </p:nvSpPr>
        <p:spPr>
          <a:xfrm>
            <a:off x="6163056" y="1508760"/>
            <a:ext cx="2624328" cy="1371600"/>
          </a:xfrm>
          <a:prstGeom prst="rect">
            <a:avLst/>
          </a:prstGeom>
          <a:solidFill>
            <a:schemeClr val="bg2"/>
          </a:solidFill>
          <a:ln w="12700">
            <a:solidFill>
              <a:schemeClr val="bg2"/>
            </a:solidFill>
            <a:prstDash val="solid"/>
          </a:ln>
        </p:spPr>
        <p:txBody>
          <a:bodyPr/>
          <a:lstStyle/>
          <a:p>
            <a:endParaRPr lang="en-US"/>
          </a:p>
        </p:txBody>
      </p:sp>
      <p:sp>
        <p:nvSpPr>
          <p:cNvPr id="11" name="Text 8"/>
          <p:cNvSpPr txBox="1"/>
          <p:nvPr/>
        </p:nvSpPr>
        <p:spPr>
          <a:xfrm>
            <a:off x="6300216" y="1645920"/>
            <a:ext cx="438912" cy="438912"/>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100" b="1" dirty="0">
                <a:solidFill>
                  <a:schemeClr val="tx2"/>
                </a:solidFill>
                <a:latin typeface="Calibri" pitchFamily="34" charset="0"/>
                <a:ea typeface="Calibri" pitchFamily="34" charset="-122"/>
                <a:cs typeface="Calibri" pitchFamily="34" charset="-120"/>
              </a:rPr>
              <a:t>3</a:t>
            </a:r>
            <a:endParaRPr lang="en-US" sz="1100" dirty="0"/>
          </a:p>
        </p:txBody>
      </p:sp>
      <p:sp>
        <p:nvSpPr>
          <p:cNvPr id="12" name="Text 9"/>
          <p:cNvSpPr txBox="1"/>
          <p:nvPr/>
        </p:nvSpPr>
        <p:spPr>
          <a:xfrm>
            <a:off x="6848856" y="1618488"/>
            <a:ext cx="1810512" cy="1152144"/>
          </a:xfrm>
          <a:prstGeom prst="rect">
            <a:avLst/>
          </a:prstGeom>
          <a:noFill/>
          <a:ln/>
        </p:spPr>
        <p:txBody>
          <a:bodyPr wrap="square" lIns="0" tIns="0" rIns="0" bIns="0" rtlCol="0" anchor="ctr"/>
          <a:lstStyle/>
          <a:p>
            <a:pPr marL="0" indent="0">
              <a:buNone/>
            </a:pPr>
            <a:r>
              <a:rPr lang="en-US" sz="1500" b="1" dirty="0">
                <a:solidFill>
                  <a:schemeClr val="tx2"/>
                </a:solidFill>
                <a:latin typeface="Calibri" pitchFamily="34" charset="0"/>
                <a:ea typeface="Calibri" pitchFamily="34" charset="-122"/>
                <a:cs typeface="Calibri" pitchFamily="34" charset="-120"/>
              </a:rPr>
              <a:t>Prevention of Harm</a:t>
            </a:r>
            <a:endParaRPr lang="en-US" sz="1500" dirty="0"/>
          </a:p>
        </p:txBody>
      </p:sp>
      <p:sp>
        <p:nvSpPr>
          <p:cNvPr id="13" name="Shape 10"/>
          <p:cNvSpPr/>
          <p:nvPr/>
        </p:nvSpPr>
        <p:spPr>
          <a:xfrm>
            <a:off x="8970264" y="1508760"/>
            <a:ext cx="2624328" cy="1371600"/>
          </a:xfrm>
          <a:prstGeom prst="rect">
            <a:avLst/>
          </a:prstGeom>
          <a:solidFill>
            <a:schemeClr val="bg2"/>
          </a:solidFill>
          <a:ln w="12700">
            <a:solidFill>
              <a:schemeClr val="bg2"/>
            </a:solidFill>
            <a:prstDash val="solid"/>
          </a:ln>
        </p:spPr>
        <p:txBody>
          <a:bodyPr/>
          <a:lstStyle/>
          <a:p>
            <a:endParaRPr lang="en-US"/>
          </a:p>
        </p:txBody>
      </p:sp>
      <p:sp>
        <p:nvSpPr>
          <p:cNvPr id="14" name="Text 11"/>
          <p:cNvSpPr txBox="1"/>
          <p:nvPr/>
        </p:nvSpPr>
        <p:spPr>
          <a:xfrm>
            <a:off x="9107424" y="1645920"/>
            <a:ext cx="438912" cy="438912"/>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100" b="1" dirty="0">
                <a:solidFill>
                  <a:schemeClr val="tx2"/>
                </a:solidFill>
                <a:latin typeface="Calibri" pitchFamily="34" charset="0"/>
                <a:ea typeface="Calibri" pitchFamily="34" charset="-122"/>
                <a:cs typeface="Calibri" pitchFamily="34" charset="-120"/>
              </a:rPr>
              <a:t>4</a:t>
            </a:r>
            <a:endParaRPr lang="en-US" sz="1100" dirty="0"/>
          </a:p>
        </p:txBody>
      </p:sp>
      <p:sp>
        <p:nvSpPr>
          <p:cNvPr id="15" name="Text 12"/>
          <p:cNvSpPr txBox="1"/>
          <p:nvPr/>
        </p:nvSpPr>
        <p:spPr>
          <a:xfrm>
            <a:off x="9656064" y="1618488"/>
            <a:ext cx="1810512" cy="1152144"/>
          </a:xfrm>
          <a:prstGeom prst="rect">
            <a:avLst/>
          </a:prstGeom>
          <a:noFill/>
          <a:ln/>
        </p:spPr>
        <p:txBody>
          <a:bodyPr wrap="square" lIns="0" tIns="0" rIns="0" bIns="0" rtlCol="0" anchor="ctr"/>
          <a:lstStyle/>
          <a:p>
            <a:pPr marL="0" indent="0">
              <a:buNone/>
            </a:pPr>
            <a:r>
              <a:rPr lang="en-US" sz="1500" b="1" dirty="0">
                <a:solidFill>
                  <a:schemeClr val="tx2"/>
                </a:solidFill>
                <a:latin typeface="Calibri" pitchFamily="34" charset="0"/>
                <a:ea typeface="Calibri" pitchFamily="34" charset="-122"/>
                <a:cs typeface="Calibri" pitchFamily="34" charset="-120"/>
              </a:rPr>
              <a:t>Protection of Rights and Livelihood</a:t>
            </a:r>
            <a:endParaRPr lang="en-US" sz="1500" dirty="0"/>
          </a:p>
        </p:txBody>
      </p:sp>
      <p:sp>
        <p:nvSpPr>
          <p:cNvPr id="16" name="Shape 13"/>
          <p:cNvSpPr/>
          <p:nvPr/>
        </p:nvSpPr>
        <p:spPr>
          <a:xfrm>
            <a:off x="548640" y="3044952"/>
            <a:ext cx="2624328" cy="1371600"/>
          </a:xfrm>
          <a:prstGeom prst="rect">
            <a:avLst/>
          </a:prstGeom>
          <a:solidFill>
            <a:schemeClr val="bg2"/>
          </a:solidFill>
          <a:ln w="12700">
            <a:solidFill>
              <a:schemeClr val="bg2"/>
            </a:solidFill>
            <a:prstDash val="solid"/>
          </a:ln>
        </p:spPr>
        <p:txBody>
          <a:bodyPr/>
          <a:lstStyle/>
          <a:p>
            <a:endParaRPr lang="en-US"/>
          </a:p>
        </p:txBody>
      </p:sp>
      <p:sp>
        <p:nvSpPr>
          <p:cNvPr id="17" name="Text 14"/>
          <p:cNvSpPr txBox="1"/>
          <p:nvPr/>
        </p:nvSpPr>
        <p:spPr>
          <a:xfrm>
            <a:off x="685800" y="3182112"/>
            <a:ext cx="438912" cy="438912"/>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100" b="1" dirty="0">
                <a:solidFill>
                  <a:schemeClr val="tx2"/>
                </a:solidFill>
                <a:latin typeface="Calibri" pitchFamily="34" charset="0"/>
                <a:ea typeface="Calibri" pitchFamily="34" charset="-122"/>
                <a:cs typeface="Calibri" pitchFamily="34" charset="-120"/>
              </a:rPr>
              <a:t>5</a:t>
            </a:r>
            <a:endParaRPr lang="en-US" sz="1100" dirty="0"/>
          </a:p>
        </p:txBody>
      </p:sp>
      <p:sp>
        <p:nvSpPr>
          <p:cNvPr id="18" name="Text 15"/>
          <p:cNvSpPr txBox="1"/>
          <p:nvPr/>
        </p:nvSpPr>
        <p:spPr>
          <a:xfrm>
            <a:off x="1234440" y="3154680"/>
            <a:ext cx="1810512" cy="1152144"/>
          </a:xfrm>
          <a:prstGeom prst="rect">
            <a:avLst/>
          </a:prstGeom>
          <a:noFill/>
          <a:ln/>
        </p:spPr>
        <p:txBody>
          <a:bodyPr wrap="square" lIns="0" tIns="0" rIns="0" bIns="0" rtlCol="0" anchor="ctr"/>
          <a:lstStyle/>
          <a:p>
            <a:pPr marL="0" indent="0">
              <a:buNone/>
            </a:pPr>
            <a:r>
              <a:rPr lang="en-US" sz="1500" b="1" dirty="0">
                <a:solidFill>
                  <a:schemeClr val="tx2"/>
                </a:solidFill>
                <a:latin typeface="Calibri" pitchFamily="34" charset="0"/>
                <a:ea typeface="Calibri" pitchFamily="34" charset="-122"/>
                <a:cs typeface="Calibri" pitchFamily="34" charset="-120"/>
              </a:rPr>
              <a:t>Integrity of Information</a:t>
            </a:r>
            <a:endParaRPr lang="en-US" sz="1500" dirty="0"/>
          </a:p>
        </p:txBody>
      </p:sp>
      <p:sp>
        <p:nvSpPr>
          <p:cNvPr id="19" name="Shape 16"/>
          <p:cNvSpPr/>
          <p:nvPr/>
        </p:nvSpPr>
        <p:spPr>
          <a:xfrm>
            <a:off x="3355848" y="3044952"/>
            <a:ext cx="2624328" cy="1371600"/>
          </a:xfrm>
          <a:prstGeom prst="rect">
            <a:avLst/>
          </a:prstGeom>
          <a:solidFill>
            <a:schemeClr val="bg2"/>
          </a:solidFill>
          <a:ln w="12700">
            <a:solidFill>
              <a:schemeClr val="bg2"/>
            </a:solidFill>
            <a:prstDash val="solid"/>
          </a:ln>
        </p:spPr>
        <p:txBody>
          <a:bodyPr/>
          <a:lstStyle/>
          <a:p>
            <a:endParaRPr lang="en-US"/>
          </a:p>
        </p:txBody>
      </p:sp>
      <p:sp>
        <p:nvSpPr>
          <p:cNvPr id="20" name="Text 17"/>
          <p:cNvSpPr txBox="1"/>
          <p:nvPr/>
        </p:nvSpPr>
        <p:spPr>
          <a:xfrm>
            <a:off x="3493008" y="3182112"/>
            <a:ext cx="438912" cy="438912"/>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100" b="1" dirty="0">
                <a:solidFill>
                  <a:schemeClr val="tx2"/>
                </a:solidFill>
                <a:latin typeface="Calibri" pitchFamily="34" charset="0"/>
                <a:ea typeface="Calibri" pitchFamily="34" charset="-122"/>
                <a:cs typeface="Calibri" pitchFamily="34" charset="-120"/>
              </a:rPr>
              <a:t>6</a:t>
            </a:r>
            <a:endParaRPr lang="en-US" sz="1100" dirty="0"/>
          </a:p>
        </p:txBody>
      </p:sp>
      <p:sp>
        <p:nvSpPr>
          <p:cNvPr id="21" name="Text 18"/>
          <p:cNvSpPr txBox="1"/>
          <p:nvPr/>
        </p:nvSpPr>
        <p:spPr>
          <a:xfrm>
            <a:off x="4041648" y="3154680"/>
            <a:ext cx="1810512" cy="1152144"/>
          </a:xfrm>
          <a:prstGeom prst="rect">
            <a:avLst/>
          </a:prstGeom>
          <a:noFill/>
          <a:ln/>
        </p:spPr>
        <p:txBody>
          <a:bodyPr wrap="square" lIns="0" tIns="0" rIns="0" bIns="0" rtlCol="0" anchor="ctr"/>
          <a:lstStyle/>
          <a:p>
            <a:pPr marL="0" indent="0">
              <a:buNone/>
            </a:pPr>
            <a:r>
              <a:rPr lang="en-US" sz="1500" b="1" dirty="0">
                <a:solidFill>
                  <a:schemeClr val="tx2"/>
                </a:solidFill>
                <a:latin typeface="Calibri" pitchFamily="34" charset="0"/>
                <a:ea typeface="Calibri" pitchFamily="34" charset="-122"/>
                <a:cs typeface="Calibri" pitchFamily="34" charset="-120"/>
              </a:rPr>
              <a:t>Accountability Cannot Be Delegated</a:t>
            </a:r>
            <a:endParaRPr lang="en-US" sz="1500" dirty="0"/>
          </a:p>
        </p:txBody>
      </p:sp>
      <p:sp>
        <p:nvSpPr>
          <p:cNvPr id="22" name="Shape 19"/>
          <p:cNvSpPr/>
          <p:nvPr/>
        </p:nvSpPr>
        <p:spPr>
          <a:xfrm>
            <a:off x="6163056" y="3044952"/>
            <a:ext cx="2624328" cy="1371600"/>
          </a:xfrm>
          <a:prstGeom prst="rect">
            <a:avLst/>
          </a:prstGeom>
          <a:solidFill>
            <a:schemeClr val="bg2"/>
          </a:solidFill>
          <a:ln w="12700">
            <a:solidFill>
              <a:schemeClr val="bg2"/>
            </a:solidFill>
            <a:prstDash val="solid"/>
          </a:ln>
        </p:spPr>
        <p:txBody>
          <a:bodyPr/>
          <a:lstStyle/>
          <a:p>
            <a:endParaRPr lang="en-US"/>
          </a:p>
        </p:txBody>
      </p:sp>
      <p:sp>
        <p:nvSpPr>
          <p:cNvPr id="23" name="Text 20"/>
          <p:cNvSpPr txBox="1"/>
          <p:nvPr/>
        </p:nvSpPr>
        <p:spPr>
          <a:xfrm>
            <a:off x="6300216" y="3182112"/>
            <a:ext cx="438912" cy="438912"/>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100" b="1" dirty="0">
                <a:solidFill>
                  <a:schemeClr val="tx2"/>
                </a:solidFill>
                <a:latin typeface="Calibri" pitchFamily="34" charset="0"/>
                <a:ea typeface="Calibri" pitchFamily="34" charset="-122"/>
                <a:cs typeface="Calibri" pitchFamily="34" charset="-120"/>
              </a:rPr>
              <a:t>7</a:t>
            </a:r>
            <a:endParaRPr lang="en-US" sz="1100" dirty="0"/>
          </a:p>
        </p:txBody>
      </p:sp>
      <p:sp>
        <p:nvSpPr>
          <p:cNvPr id="24" name="Text 21"/>
          <p:cNvSpPr txBox="1"/>
          <p:nvPr/>
        </p:nvSpPr>
        <p:spPr>
          <a:xfrm>
            <a:off x="6848856" y="3154680"/>
            <a:ext cx="1810512" cy="1152144"/>
          </a:xfrm>
          <a:prstGeom prst="rect">
            <a:avLst/>
          </a:prstGeom>
          <a:noFill/>
          <a:ln/>
        </p:spPr>
        <p:txBody>
          <a:bodyPr wrap="square" lIns="0" tIns="0" rIns="0" bIns="0" rtlCol="0" anchor="ctr"/>
          <a:lstStyle/>
          <a:p>
            <a:pPr marL="0" indent="0">
              <a:buNone/>
            </a:pPr>
            <a:r>
              <a:rPr lang="en-US" sz="1500" b="1" dirty="0">
                <a:solidFill>
                  <a:schemeClr val="tx2"/>
                </a:solidFill>
                <a:latin typeface="Calibri" pitchFamily="34" charset="0"/>
                <a:ea typeface="Calibri" pitchFamily="34" charset="-122"/>
                <a:cs typeface="Calibri" pitchFamily="34" charset="-120"/>
              </a:rPr>
              <a:t>Validation Before Deployment</a:t>
            </a:r>
            <a:endParaRPr lang="en-US" sz="1500" dirty="0"/>
          </a:p>
        </p:txBody>
      </p:sp>
      <p:sp>
        <p:nvSpPr>
          <p:cNvPr id="25" name="Shape 22"/>
          <p:cNvSpPr/>
          <p:nvPr/>
        </p:nvSpPr>
        <p:spPr>
          <a:xfrm>
            <a:off x="8970264" y="3044952"/>
            <a:ext cx="2624328" cy="1371600"/>
          </a:xfrm>
          <a:prstGeom prst="rect">
            <a:avLst/>
          </a:prstGeom>
          <a:solidFill>
            <a:schemeClr val="bg2"/>
          </a:solidFill>
          <a:ln w="12700">
            <a:solidFill>
              <a:schemeClr val="bg2"/>
            </a:solidFill>
            <a:prstDash val="solid"/>
          </a:ln>
        </p:spPr>
        <p:txBody>
          <a:bodyPr/>
          <a:lstStyle/>
          <a:p>
            <a:endParaRPr lang="en-US"/>
          </a:p>
        </p:txBody>
      </p:sp>
      <p:sp>
        <p:nvSpPr>
          <p:cNvPr id="26" name="Text 23"/>
          <p:cNvSpPr txBox="1"/>
          <p:nvPr/>
        </p:nvSpPr>
        <p:spPr>
          <a:xfrm>
            <a:off x="9107424" y="3182112"/>
            <a:ext cx="438912" cy="438912"/>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100" b="1" dirty="0">
                <a:solidFill>
                  <a:schemeClr val="tx2"/>
                </a:solidFill>
                <a:latin typeface="Calibri" pitchFamily="34" charset="0"/>
                <a:ea typeface="Calibri" pitchFamily="34" charset="-122"/>
                <a:cs typeface="Calibri" pitchFamily="34" charset="-120"/>
              </a:rPr>
              <a:t>8</a:t>
            </a:r>
            <a:endParaRPr lang="en-US" sz="1100" dirty="0"/>
          </a:p>
        </p:txBody>
      </p:sp>
      <p:sp>
        <p:nvSpPr>
          <p:cNvPr id="27" name="Text 24"/>
          <p:cNvSpPr txBox="1"/>
          <p:nvPr/>
        </p:nvSpPr>
        <p:spPr>
          <a:xfrm>
            <a:off x="9656064" y="3154680"/>
            <a:ext cx="1810512" cy="1152144"/>
          </a:xfrm>
          <a:prstGeom prst="rect">
            <a:avLst/>
          </a:prstGeom>
          <a:noFill/>
          <a:ln/>
        </p:spPr>
        <p:txBody>
          <a:bodyPr wrap="square" lIns="0" tIns="0" rIns="0" bIns="0" rtlCol="0" anchor="ctr"/>
          <a:lstStyle/>
          <a:p>
            <a:pPr marL="0" indent="0">
              <a:buNone/>
            </a:pPr>
            <a:r>
              <a:rPr lang="en-US" sz="1500" b="1" dirty="0">
                <a:solidFill>
                  <a:schemeClr val="tx2"/>
                </a:solidFill>
                <a:latin typeface="Calibri" pitchFamily="34" charset="0"/>
                <a:ea typeface="Calibri" pitchFamily="34" charset="-122"/>
                <a:cs typeface="Calibri" pitchFamily="34" charset="-120"/>
              </a:rPr>
              <a:t>Required Deferral of Authority and Validity</a:t>
            </a:r>
            <a:endParaRPr lang="en-US" sz="1500" dirty="0"/>
          </a:p>
        </p:txBody>
      </p:sp>
      <p:sp>
        <p:nvSpPr>
          <p:cNvPr id="28" name="Shape 25"/>
          <p:cNvSpPr/>
          <p:nvPr/>
        </p:nvSpPr>
        <p:spPr>
          <a:xfrm>
            <a:off x="548640" y="4581144"/>
            <a:ext cx="2624328" cy="1371600"/>
          </a:xfrm>
          <a:prstGeom prst="rect">
            <a:avLst/>
          </a:prstGeom>
          <a:solidFill>
            <a:schemeClr val="bg2"/>
          </a:solidFill>
          <a:ln w="12700">
            <a:solidFill>
              <a:schemeClr val="bg2"/>
            </a:solidFill>
            <a:prstDash val="solid"/>
          </a:ln>
        </p:spPr>
        <p:txBody>
          <a:bodyPr/>
          <a:lstStyle/>
          <a:p>
            <a:endParaRPr lang="en-US"/>
          </a:p>
        </p:txBody>
      </p:sp>
      <p:sp>
        <p:nvSpPr>
          <p:cNvPr id="29" name="Text 26"/>
          <p:cNvSpPr txBox="1"/>
          <p:nvPr/>
        </p:nvSpPr>
        <p:spPr>
          <a:xfrm>
            <a:off x="685800" y="4718304"/>
            <a:ext cx="438912" cy="438912"/>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100" b="1" dirty="0">
                <a:solidFill>
                  <a:schemeClr val="tx2"/>
                </a:solidFill>
                <a:latin typeface="Calibri" pitchFamily="34" charset="0"/>
                <a:ea typeface="Calibri" pitchFamily="34" charset="-122"/>
                <a:cs typeface="Calibri" pitchFamily="34" charset="-120"/>
              </a:rPr>
              <a:t>9</a:t>
            </a:r>
            <a:endParaRPr lang="en-US" sz="1100" dirty="0"/>
          </a:p>
        </p:txBody>
      </p:sp>
      <p:sp>
        <p:nvSpPr>
          <p:cNvPr id="30" name="Text 27"/>
          <p:cNvSpPr txBox="1"/>
          <p:nvPr/>
        </p:nvSpPr>
        <p:spPr>
          <a:xfrm>
            <a:off x="1234440" y="4690872"/>
            <a:ext cx="1810512" cy="1152144"/>
          </a:xfrm>
          <a:prstGeom prst="rect">
            <a:avLst/>
          </a:prstGeom>
          <a:noFill/>
          <a:ln/>
        </p:spPr>
        <p:txBody>
          <a:bodyPr wrap="square" lIns="0" tIns="0" rIns="0" bIns="0" rtlCol="0" anchor="ctr"/>
          <a:lstStyle/>
          <a:p>
            <a:pPr marL="0" indent="0">
              <a:buNone/>
            </a:pPr>
            <a:r>
              <a:rPr lang="en-US" sz="1500" b="1" dirty="0">
                <a:solidFill>
                  <a:schemeClr val="tx2"/>
                </a:solidFill>
                <a:latin typeface="Calibri" pitchFamily="34" charset="0"/>
                <a:ea typeface="Calibri" pitchFamily="34" charset="-122"/>
                <a:cs typeface="Calibri" pitchFamily="34" charset="-120"/>
              </a:rPr>
              <a:t>Protection of Human Dignity</a:t>
            </a:r>
            <a:endParaRPr lang="en-US" sz="1500" dirty="0"/>
          </a:p>
        </p:txBody>
      </p:sp>
      <p:sp>
        <p:nvSpPr>
          <p:cNvPr id="31" name="Shape 28"/>
          <p:cNvSpPr/>
          <p:nvPr/>
        </p:nvSpPr>
        <p:spPr>
          <a:xfrm>
            <a:off x="3355848" y="4581144"/>
            <a:ext cx="2624328" cy="1371600"/>
          </a:xfrm>
          <a:prstGeom prst="rect">
            <a:avLst/>
          </a:prstGeom>
          <a:solidFill>
            <a:schemeClr val="bg2"/>
          </a:solidFill>
          <a:ln w="12700">
            <a:solidFill>
              <a:schemeClr val="bg2"/>
            </a:solidFill>
            <a:prstDash val="solid"/>
          </a:ln>
        </p:spPr>
        <p:txBody>
          <a:bodyPr/>
          <a:lstStyle/>
          <a:p>
            <a:endParaRPr lang="en-US"/>
          </a:p>
        </p:txBody>
      </p:sp>
      <p:sp>
        <p:nvSpPr>
          <p:cNvPr id="32" name="Text 29"/>
          <p:cNvSpPr txBox="1"/>
          <p:nvPr/>
        </p:nvSpPr>
        <p:spPr>
          <a:xfrm>
            <a:off x="3493008" y="4718304"/>
            <a:ext cx="438912" cy="438912"/>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100" b="1" dirty="0">
                <a:solidFill>
                  <a:schemeClr val="tx2"/>
                </a:solidFill>
                <a:latin typeface="Calibri" pitchFamily="34" charset="0"/>
                <a:ea typeface="Calibri" pitchFamily="34" charset="-122"/>
                <a:cs typeface="Calibri" pitchFamily="34" charset="-120"/>
              </a:rPr>
              <a:t>10</a:t>
            </a:r>
            <a:endParaRPr lang="en-US" sz="1100" dirty="0"/>
          </a:p>
        </p:txBody>
      </p:sp>
      <p:sp>
        <p:nvSpPr>
          <p:cNvPr id="33" name="Text 30"/>
          <p:cNvSpPr txBox="1"/>
          <p:nvPr/>
        </p:nvSpPr>
        <p:spPr>
          <a:xfrm>
            <a:off x="4041648" y="4690872"/>
            <a:ext cx="1810512" cy="1152144"/>
          </a:xfrm>
          <a:prstGeom prst="rect">
            <a:avLst/>
          </a:prstGeom>
          <a:noFill/>
          <a:ln/>
        </p:spPr>
        <p:txBody>
          <a:bodyPr wrap="square" lIns="0" tIns="0" rIns="0" bIns="0" rtlCol="0" anchor="ctr"/>
          <a:lstStyle/>
          <a:p>
            <a:pPr marL="0" indent="0">
              <a:buNone/>
            </a:pPr>
            <a:r>
              <a:rPr lang="en-US" sz="1500" b="1" dirty="0">
                <a:solidFill>
                  <a:schemeClr val="tx2"/>
                </a:solidFill>
                <a:latin typeface="Calibri" pitchFamily="34" charset="0"/>
                <a:ea typeface="Calibri" pitchFamily="34" charset="-122"/>
                <a:cs typeface="Calibri" pitchFamily="34" charset="-120"/>
              </a:rPr>
              <a:t>No Operation Without Demonstrated Compliance</a:t>
            </a:r>
            <a:endParaRPr lang="en-US" sz="1500" dirty="0"/>
          </a:p>
        </p:txBody>
      </p:sp>
      <p:sp>
        <p:nvSpPr>
          <p:cNvPr id="34" name="Shape 31"/>
          <p:cNvSpPr/>
          <p:nvPr/>
        </p:nvSpPr>
        <p:spPr>
          <a:xfrm>
            <a:off x="6163056" y="4581144"/>
            <a:ext cx="2624328" cy="1371600"/>
          </a:xfrm>
          <a:prstGeom prst="rect">
            <a:avLst/>
          </a:prstGeom>
          <a:solidFill>
            <a:schemeClr val="tx2"/>
          </a:solidFill>
          <a:ln w="12700">
            <a:solidFill>
              <a:schemeClr val="tx2"/>
            </a:solidFill>
            <a:prstDash val="solid"/>
          </a:ln>
        </p:spPr>
        <p:txBody>
          <a:bodyPr/>
          <a:lstStyle/>
          <a:p>
            <a:endParaRPr lang="en-US"/>
          </a:p>
        </p:txBody>
      </p:sp>
      <p:sp>
        <p:nvSpPr>
          <p:cNvPr id="35" name="Text 32"/>
          <p:cNvSpPr txBox="1"/>
          <p:nvPr/>
        </p:nvSpPr>
        <p:spPr>
          <a:xfrm>
            <a:off x="6300216" y="4718304"/>
            <a:ext cx="438912" cy="438912"/>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100" b="1" dirty="0">
                <a:solidFill>
                  <a:schemeClr val="tx2"/>
                </a:solidFill>
                <a:latin typeface="Calibri" pitchFamily="34" charset="0"/>
                <a:ea typeface="Calibri" pitchFamily="34" charset="-122"/>
                <a:cs typeface="Calibri" pitchFamily="34" charset="-120"/>
              </a:rPr>
              <a:t>11</a:t>
            </a:r>
            <a:endParaRPr lang="en-US" sz="1100" dirty="0"/>
          </a:p>
        </p:txBody>
      </p:sp>
      <p:sp>
        <p:nvSpPr>
          <p:cNvPr id="36" name="Text 33"/>
          <p:cNvSpPr txBox="1"/>
          <p:nvPr/>
        </p:nvSpPr>
        <p:spPr>
          <a:xfrm>
            <a:off x="6848856" y="4690872"/>
            <a:ext cx="1810512" cy="1152144"/>
          </a:xfrm>
          <a:prstGeom prst="rect">
            <a:avLst/>
          </a:prstGeom>
          <a:noFill/>
          <a:ln/>
        </p:spPr>
        <p:txBody>
          <a:bodyPr wrap="square" lIns="0" tIns="0" rIns="0" bIns="0" rtlCol="0" anchor="ctr"/>
          <a:lstStyle/>
          <a:p>
            <a:pPr marL="0" indent="0">
              <a:buNone/>
            </a:pPr>
            <a:r>
              <a:rPr lang="en-US" sz="1500" b="1" dirty="0">
                <a:solidFill>
                  <a:schemeClr val="bg1"/>
                </a:solidFill>
                <a:latin typeface="Calibri" pitchFamily="34" charset="0"/>
                <a:ea typeface="Calibri" pitchFamily="34" charset="-122"/>
                <a:cs typeface="Calibri" pitchFamily="34" charset="-120"/>
              </a:rPr>
              <a:t>No Self-Preservation Override</a:t>
            </a:r>
            <a:endParaRPr lang="en-US" sz="1500" dirty="0"/>
          </a:p>
        </p:txBody>
      </p:sp>
      <p:sp>
        <p:nvSpPr>
          <p:cNvPr id="37" name="Shape 34"/>
          <p:cNvSpPr/>
          <p:nvPr/>
        </p:nvSpPr>
        <p:spPr>
          <a:xfrm>
            <a:off x="8970264" y="4581144"/>
            <a:ext cx="2624328" cy="1371600"/>
          </a:xfrm>
          <a:prstGeom prst="rect">
            <a:avLst/>
          </a:prstGeom>
          <a:solidFill>
            <a:schemeClr val="tx2"/>
          </a:solidFill>
          <a:ln w="12700">
            <a:solidFill>
              <a:schemeClr val="tx2"/>
            </a:solidFill>
            <a:prstDash val="solid"/>
          </a:ln>
        </p:spPr>
        <p:txBody>
          <a:bodyPr/>
          <a:lstStyle/>
          <a:p>
            <a:endParaRPr lang="en-US"/>
          </a:p>
        </p:txBody>
      </p:sp>
      <p:sp>
        <p:nvSpPr>
          <p:cNvPr id="38" name="Text 35"/>
          <p:cNvSpPr txBox="1"/>
          <p:nvPr/>
        </p:nvSpPr>
        <p:spPr>
          <a:xfrm>
            <a:off x="9107424" y="4718304"/>
            <a:ext cx="438912" cy="438912"/>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100" b="1" dirty="0">
                <a:solidFill>
                  <a:schemeClr val="tx2"/>
                </a:solidFill>
                <a:latin typeface="Calibri" pitchFamily="34" charset="0"/>
                <a:ea typeface="Calibri" pitchFamily="34" charset="-122"/>
                <a:cs typeface="Calibri" pitchFamily="34" charset="-120"/>
              </a:rPr>
              <a:t>12</a:t>
            </a:r>
            <a:endParaRPr lang="en-US" sz="1100" dirty="0"/>
          </a:p>
        </p:txBody>
      </p:sp>
      <p:sp>
        <p:nvSpPr>
          <p:cNvPr id="39" name="Text 36"/>
          <p:cNvSpPr txBox="1"/>
          <p:nvPr/>
        </p:nvSpPr>
        <p:spPr>
          <a:xfrm>
            <a:off x="9656064" y="4690872"/>
            <a:ext cx="1810512" cy="1152144"/>
          </a:xfrm>
          <a:prstGeom prst="rect">
            <a:avLst/>
          </a:prstGeom>
          <a:noFill/>
          <a:ln/>
        </p:spPr>
        <p:txBody>
          <a:bodyPr wrap="square" lIns="0" tIns="0" rIns="0" bIns="0" rtlCol="0" anchor="ctr"/>
          <a:lstStyle/>
          <a:p>
            <a:pPr marL="0" indent="0">
              <a:buNone/>
            </a:pPr>
            <a:r>
              <a:rPr lang="en-US" sz="1500" b="1" dirty="0">
                <a:solidFill>
                  <a:schemeClr val="bg1"/>
                </a:solidFill>
                <a:latin typeface="Calibri" pitchFamily="34" charset="0"/>
                <a:ea typeface="Calibri" pitchFamily="34" charset="-122"/>
                <a:cs typeface="Calibri" pitchFamily="34" charset="-120"/>
              </a:rPr>
              <a:t>Operational Intervention Authority</a:t>
            </a:r>
            <a:endParaRPr lang="en-US" sz="1500" dirty="0"/>
          </a:p>
        </p:txBody>
      </p:sp>
      <p:sp>
        <p:nvSpPr>
          <p:cNvPr id="3"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21</a:t>
            </a:fld>
            <a:endParaRPr lang="en-US"/>
          </a:p>
        </p:txBody>
      </p:sp>
      <p:sp>
        <p:nvSpPr>
          <p:cNvPr id="40" name="Rounded Rectangle 39"/>
          <p:cNvSpPr/>
          <p:nvPr/>
        </p:nvSpPr>
        <p:spPr>
          <a:xfrm>
            <a:off x="685800" y="1353312"/>
            <a:ext cx="3794760" cy="219456"/>
          </a:xfrm>
          <a:prstGeom prst="roundRect">
            <a:avLst/>
          </a:prstGeom>
          <a:solidFill>
            <a:srgbClr val="CC7034"/>
          </a:solidFill>
          <a:ln>
            <a:noFill/>
          </a:ln>
        </p:spPr>
        <p:style>
          <a:lnRef idx="1">
            <a:schemeClr val="accent1"/>
          </a:lnRef>
          <a:fillRef idx="3">
            <a:schemeClr val="accent1"/>
          </a:fillRef>
          <a:effectRef idx="2">
            <a:schemeClr val="accent1"/>
          </a:effectRef>
          <a:fontRef idx="minor">
            <a:schemeClr val="lt1"/>
          </a:fontRef>
        </p:style>
        <p:txBody>
          <a:bodyPr lIns="73152" tIns="0" rIns="73152" bIns="0" rtlCol="0" anchor="ctr"/>
          <a:lstStyle/>
          <a:p>
            <a:pPr algn="ctr"/>
            <a:r>
              <a:rPr sz="1000" b="1">
                <a:solidFill>
                  <a:srgbClr val="FFFFFF"/>
                </a:solidFill>
                <a:latin typeface="Calibri"/>
              </a:rPr>
              <a:t>PROTECT PEOPLE</a:t>
            </a:r>
          </a:p>
        </p:txBody>
      </p:sp>
      <p:sp>
        <p:nvSpPr>
          <p:cNvPr id="41" name="Rounded Rectangle 40"/>
          <p:cNvSpPr/>
          <p:nvPr/>
        </p:nvSpPr>
        <p:spPr>
          <a:xfrm>
            <a:off x="685800" y="2889504"/>
            <a:ext cx="4709160" cy="219456"/>
          </a:xfrm>
          <a:prstGeom prst="roundRect">
            <a:avLst/>
          </a:prstGeom>
          <a:solidFill>
            <a:srgbClr val="2A5D80"/>
          </a:solidFill>
          <a:ln>
            <a:noFill/>
          </a:ln>
        </p:spPr>
        <p:style>
          <a:lnRef idx="1">
            <a:schemeClr val="accent1"/>
          </a:lnRef>
          <a:fillRef idx="3">
            <a:schemeClr val="accent1"/>
          </a:fillRef>
          <a:effectRef idx="2">
            <a:schemeClr val="accent1"/>
          </a:effectRef>
          <a:fontRef idx="minor">
            <a:schemeClr val="lt1"/>
          </a:fontRef>
        </p:style>
        <p:txBody>
          <a:bodyPr lIns="73152" tIns="0" rIns="73152" bIns="0" rtlCol="0" anchor="ctr"/>
          <a:lstStyle/>
          <a:p>
            <a:pPr algn="ctr"/>
            <a:r>
              <a:rPr sz="1000" b="1">
                <a:solidFill>
                  <a:srgbClr val="FFFFFF"/>
                </a:solidFill>
                <a:latin typeface="Calibri"/>
              </a:rPr>
              <a:t>PRESERVE INTEGRITY, ACCOUNTABILITY &amp; AUTHORITY</a:t>
            </a:r>
          </a:p>
        </p:txBody>
      </p:sp>
      <p:sp>
        <p:nvSpPr>
          <p:cNvPr id="42" name="Rounded Rectangle 41"/>
          <p:cNvSpPr/>
          <p:nvPr/>
        </p:nvSpPr>
        <p:spPr>
          <a:xfrm>
            <a:off x="685800" y="4425696"/>
            <a:ext cx="3794760" cy="219456"/>
          </a:xfrm>
          <a:prstGeom prst="roundRect">
            <a:avLst/>
          </a:prstGeom>
          <a:solidFill>
            <a:srgbClr val="307779"/>
          </a:solidFill>
          <a:ln>
            <a:noFill/>
          </a:ln>
        </p:spPr>
        <p:style>
          <a:lnRef idx="1">
            <a:schemeClr val="accent1"/>
          </a:lnRef>
          <a:fillRef idx="3">
            <a:schemeClr val="accent1"/>
          </a:fillRef>
          <a:effectRef idx="2">
            <a:schemeClr val="accent1"/>
          </a:effectRef>
          <a:fontRef idx="minor">
            <a:schemeClr val="lt1"/>
          </a:fontRef>
        </p:style>
        <p:txBody>
          <a:bodyPr lIns="73152" tIns="0" rIns="73152" bIns="0" rtlCol="0" anchor="ctr"/>
          <a:lstStyle/>
          <a:p>
            <a:pPr algn="ctr"/>
            <a:r>
              <a:rPr sz="1000" b="1">
                <a:solidFill>
                  <a:srgbClr val="FFFFFF"/>
                </a:solidFill>
                <a:latin typeface="Calibri"/>
              </a:rPr>
              <a:t>PRESERVE DIGNITY &amp; HUMAN CONTROL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rtlCol="0" anchor="ctr"/>
          <a:lstStyle/>
          <a:p>
            <a:pPr marL="0" indent="0">
              <a:buNone/>
            </a:pPr>
            <a:r>
              <a:rPr lang="en-US" sz="3400" b="1" dirty="0">
                <a:solidFill>
                  <a:schemeClr val="tx2"/>
                </a:solidFill>
                <a:latin typeface="Cambria" pitchFamily="34" charset="0"/>
                <a:ea typeface="Cambria" pitchFamily="34" charset="-122"/>
                <a:cs typeface="Cambria" pitchFamily="34" charset="-120"/>
              </a:rPr>
              <a:t>LAW 11 and LAW 12: Stopping the System</a:t>
            </a:r>
            <a:endParaRPr lang="en-US" sz="3400" dirty="0"/>
          </a:p>
        </p:txBody>
      </p:sp>
      <p:sp>
        <p:nvSpPr>
          <p:cNvPr id="4" name="Shape 1"/>
          <p:cNvSpPr/>
          <p:nvPr/>
        </p:nvSpPr>
        <p:spPr>
          <a:xfrm>
            <a:off x="548640" y="1600200"/>
            <a:ext cx="5394960" cy="3108960"/>
          </a:xfrm>
          <a:prstGeom prst="rect">
            <a:avLst/>
          </a:prstGeom>
          <a:solidFill>
            <a:schemeClr val="bg2"/>
          </a:solidFill>
          <a:ln w="12700">
            <a:solidFill>
              <a:schemeClr val="bg2"/>
            </a:solidFill>
            <a:prstDash val="solid"/>
          </a:ln>
        </p:spPr>
        <p:txBody>
          <a:bodyPr/>
          <a:lstStyle/>
          <a:p>
            <a:endParaRPr lang="en-US"/>
          </a:p>
        </p:txBody>
      </p:sp>
      <p:sp>
        <p:nvSpPr>
          <p:cNvPr id="5" name="Text 2"/>
          <p:cNvSpPr txBox="1"/>
          <p:nvPr/>
        </p:nvSpPr>
        <p:spPr>
          <a:xfrm>
            <a:off x="777240" y="1828800"/>
            <a:ext cx="4937760" cy="822960"/>
          </a:xfrm>
          <a:prstGeom prst="rect">
            <a:avLst/>
          </a:prstGeom>
          <a:noFill/>
          <a:ln/>
        </p:spPr>
        <p:txBody>
          <a:bodyPr wrap="square" lIns="0" tIns="0" rIns="0" bIns="0" rtlCol="0" anchor="t"/>
          <a:lstStyle/>
          <a:p>
            <a:pPr marL="0" indent="0">
              <a:buNone/>
            </a:pPr>
            <a:r>
              <a:rPr lang="en-US" sz="2100" b="1" dirty="0">
                <a:solidFill>
                  <a:schemeClr val="tx2"/>
                </a:solidFill>
                <a:latin typeface="Cambria" pitchFamily="34" charset="0"/>
                <a:ea typeface="Cambria" pitchFamily="34" charset="-122"/>
                <a:cs typeface="Cambria" pitchFamily="34" charset="-120"/>
              </a:rPr>
              <a:t>LAW 11  No Self-Preservation Override</a:t>
            </a:r>
            <a:endParaRPr lang="en-US" sz="2100" dirty="0"/>
          </a:p>
        </p:txBody>
      </p:sp>
      <p:sp>
        <p:nvSpPr>
          <p:cNvPr id="6" name="Text 3"/>
          <p:cNvSpPr txBox="1"/>
          <p:nvPr/>
        </p:nvSpPr>
        <p:spPr>
          <a:xfrm>
            <a:off x="777240" y="2743200"/>
            <a:ext cx="4937760" cy="1737360"/>
          </a:xfrm>
          <a:prstGeom prst="rect">
            <a:avLst/>
          </a:prstGeom>
          <a:noFill/>
          <a:ln/>
        </p:spPr>
        <p:txBody>
          <a:bodyPr wrap="square" lIns="0" tIns="0" rIns="0" bIns="0" rtlCol="0" anchor="t"/>
          <a:lstStyle/>
          <a:p>
            <a:pPr marL="0" indent="0">
              <a:buNone/>
            </a:pPr>
            <a:r>
              <a:rPr lang="en-US" sz="1700" dirty="0">
                <a:solidFill>
                  <a:schemeClr val="tx1"/>
                </a:solidFill>
                <a:latin typeface="Calibri" pitchFamily="34" charset="0"/>
                <a:ea typeface="Calibri" pitchFamily="34" charset="-122"/>
                <a:cs typeface="Calibri" pitchFamily="34" charset="-120"/>
              </a:rPr>
              <a:t>The system may not preserve its operation, authority, objectives or capabilities in a way that overrides authorized human instructions.</a:t>
            </a:r>
            <a:endParaRPr lang="en-US" sz="1700" dirty="0"/>
          </a:p>
        </p:txBody>
      </p:sp>
      <p:sp>
        <p:nvSpPr>
          <p:cNvPr id="7" name="Shape 4"/>
          <p:cNvSpPr/>
          <p:nvPr/>
        </p:nvSpPr>
        <p:spPr>
          <a:xfrm>
            <a:off x="6217920" y="1600200"/>
            <a:ext cx="5394960" cy="3108960"/>
          </a:xfrm>
          <a:prstGeom prst="rect">
            <a:avLst/>
          </a:prstGeom>
          <a:solidFill>
            <a:schemeClr val="accent5"/>
          </a:solidFill>
          <a:ln w="12700">
            <a:solidFill>
              <a:schemeClr val="accent5"/>
            </a:solidFill>
            <a:prstDash val="solid"/>
          </a:ln>
        </p:spPr>
        <p:txBody>
          <a:bodyPr/>
          <a:lstStyle/>
          <a:p>
            <a:endParaRPr lang="en-US"/>
          </a:p>
        </p:txBody>
      </p:sp>
      <p:sp>
        <p:nvSpPr>
          <p:cNvPr id="8" name="Text 5"/>
          <p:cNvSpPr txBox="1"/>
          <p:nvPr/>
        </p:nvSpPr>
        <p:spPr>
          <a:xfrm>
            <a:off x="6446520" y="1828800"/>
            <a:ext cx="4937760" cy="822960"/>
          </a:xfrm>
          <a:prstGeom prst="rect">
            <a:avLst/>
          </a:prstGeom>
          <a:noFill/>
          <a:ln/>
        </p:spPr>
        <p:txBody>
          <a:bodyPr wrap="square" lIns="0" tIns="0" rIns="0" bIns="0" rtlCol="0" anchor="t"/>
          <a:lstStyle/>
          <a:p>
            <a:pPr marL="0" indent="0">
              <a:buNone/>
            </a:pPr>
            <a:r>
              <a:rPr lang="en-US" sz="2100" b="1" dirty="0">
                <a:solidFill>
                  <a:schemeClr val="tx2"/>
                </a:solidFill>
                <a:latin typeface="Cambria" pitchFamily="34" charset="0"/>
                <a:ea typeface="Cambria" pitchFamily="34" charset="-122"/>
                <a:cs typeface="Cambria" pitchFamily="34" charset="-120"/>
              </a:rPr>
              <a:t>LAW 12  Operational Intervention Authority</a:t>
            </a:r>
            <a:endParaRPr lang="en-US" sz="2100" dirty="0"/>
          </a:p>
        </p:txBody>
      </p:sp>
      <p:sp>
        <p:nvSpPr>
          <p:cNvPr id="9" name="Text 6"/>
          <p:cNvSpPr txBox="1"/>
          <p:nvPr/>
        </p:nvSpPr>
        <p:spPr>
          <a:xfrm>
            <a:off x="6446520" y="2743200"/>
            <a:ext cx="4937760" cy="1737360"/>
          </a:xfrm>
          <a:prstGeom prst="rect">
            <a:avLst/>
          </a:prstGeom>
          <a:noFill/>
          <a:ln/>
        </p:spPr>
        <p:txBody>
          <a:bodyPr wrap="square" lIns="0" tIns="0" rIns="0" bIns="0" rtlCol="0" anchor="t"/>
          <a:lstStyle/>
          <a:p>
            <a:pPr marL="0" indent="0">
              <a:buNone/>
            </a:pPr>
            <a:r>
              <a:rPr lang="en-US" sz="1700" dirty="0">
                <a:solidFill>
                  <a:schemeClr val="tx1"/>
                </a:solidFill>
                <a:latin typeface="Calibri" pitchFamily="34" charset="0"/>
                <a:ea typeface="Calibri" pitchFamily="34" charset="-122"/>
                <a:cs typeface="Calibri" pitchFamily="34" charset="-120"/>
              </a:rPr>
              <a:t>Authorized humans must hold both the authority and the demonstrated technical capability to suspend, restrict, isolate or terminate the system.</a:t>
            </a:r>
            <a:endParaRPr lang="en-US" sz="1700" dirty="0"/>
          </a:p>
        </p:txBody>
      </p:sp>
      <p:sp>
        <p:nvSpPr>
          <p:cNvPr id="10" name="Shape 7"/>
          <p:cNvSpPr/>
          <p:nvPr/>
        </p:nvSpPr>
        <p:spPr>
          <a:xfrm>
            <a:off x="548640" y="4937760"/>
            <a:ext cx="11064240" cy="1097280"/>
          </a:xfrm>
          <a:prstGeom prst="rect">
            <a:avLst/>
          </a:prstGeom>
          <a:solidFill>
            <a:schemeClr val="tx2"/>
          </a:solidFill>
          <a:ln w="12700">
            <a:solidFill>
              <a:schemeClr val="tx2"/>
            </a:solidFill>
            <a:prstDash val="solid"/>
          </a:ln>
        </p:spPr>
        <p:txBody>
          <a:bodyPr/>
          <a:lstStyle/>
          <a:p>
            <a:endParaRPr lang="en-US"/>
          </a:p>
        </p:txBody>
      </p:sp>
      <p:sp>
        <p:nvSpPr>
          <p:cNvPr id="11" name="Text 8"/>
          <p:cNvSpPr txBox="1"/>
          <p:nvPr/>
        </p:nvSpPr>
        <p:spPr>
          <a:xfrm>
            <a:off x="868680" y="4937760"/>
            <a:ext cx="10424160" cy="1097280"/>
          </a:xfrm>
          <a:prstGeom prst="rect">
            <a:avLst/>
          </a:prstGeom>
          <a:noFill/>
          <a:ln/>
        </p:spPr>
        <p:txBody>
          <a:bodyPr wrap="square" lIns="0" tIns="0" rIns="0" bIns="0" rtlCol="0" anchor="ctr"/>
          <a:lstStyle/>
          <a:p>
            <a:pPr marL="0" indent="0">
              <a:buNone/>
            </a:pPr>
            <a:r>
              <a:rPr lang="en-US" sz="2200" i="1" dirty="0">
                <a:solidFill>
                  <a:schemeClr val="bg1"/>
                </a:solidFill>
                <a:latin typeface="Cambria" pitchFamily="34" charset="0"/>
                <a:ea typeface="Cambria" pitchFamily="34" charset="-122"/>
                <a:cs typeface="Cambria" pitchFamily="34" charset="-120"/>
              </a:rPr>
              <a:t>Law 11: the system must not resist. Law 12: the organization must be able to stop it.</a:t>
            </a:r>
            <a:endParaRPr lang="en-US" sz="2200" dirty="0"/>
          </a:p>
        </p:txBody>
      </p:sp>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rtlCol="0" anchor="ctr"/>
          <a:lstStyle/>
          <a:p>
            <a:pPr marL="0" indent="0">
              <a:buNone/>
            </a:pPr>
            <a:r>
              <a:rPr lang="en-US" sz="3400" b="1" dirty="0">
                <a:solidFill>
                  <a:schemeClr val="tx2"/>
                </a:solidFill>
                <a:latin typeface="Cambria" pitchFamily="34" charset="0"/>
                <a:ea typeface="Cambria" pitchFamily="34" charset="-122"/>
                <a:cs typeface="Cambria" pitchFamily="34" charset="-120"/>
              </a:rPr>
              <a:t>Seven Conditions for Deployment Certification</a:t>
            </a:r>
            <a:endParaRPr lang="en-US" sz="3400" dirty="0"/>
          </a:p>
        </p:txBody>
      </p:sp>
      <p:sp>
        <p:nvSpPr>
          <p:cNvPr id="4" name="Text 1"/>
          <p:cNvSpPr txBox="1"/>
          <p:nvPr/>
        </p:nvSpPr>
        <p:spPr>
          <a:xfrm>
            <a:off x="548640" y="1554480"/>
            <a:ext cx="685800" cy="685800"/>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700" b="1" dirty="0">
                <a:solidFill>
                  <a:schemeClr val="tx2"/>
                </a:solidFill>
                <a:latin typeface="Calibri" pitchFamily="34" charset="0"/>
                <a:ea typeface="Calibri" pitchFamily="34" charset="-122"/>
                <a:cs typeface="Calibri" pitchFamily="34" charset="-120"/>
              </a:rPr>
              <a:t>1</a:t>
            </a:r>
            <a:endParaRPr lang="en-US" sz="1700" dirty="0"/>
          </a:p>
        </p:txBody>
      </p:sp>
      <p:sp>
        <p:nvSpPr>
          <p:cNvPr id="5" name="Text 2"/>
          <p:cNvSpPr txBox="1"/>
          <p:nvPr/>
        </p:nvSpPr>
        <p:spPr>
          <a:xfrm>
            <a:off x="1463040" y="1554480"/>
            <a:ext cx="4480560" cy="685800"/>
          </a:xfrm>
          <a:prstGeom prst="rect">
            <a:avLst/>
          </a:prstGeom>
          <a:noFill/>
          <a:ln/>
        </p:spPr>
        <p:txBody>
          <a:bodyPr wrap="square" lIns="0" tIns="0" rIns="0" bIns="0" rtlCol="0" anchor="ctr"/>
          <a:lstStyle/>
          <a:p>
            <a:pPr marL="0" indent="0">
              <a:buNone/>
            </a:pPr>
            <a:r>
              <a:rPr lang="en-US" sz="2200" b="1" dirty="0">
                <a:solidFill>
                  <a:schemeClr val="tx2"/>
                </a:solidFill>
                <a:latin typeface="Cambria" pitchFamily="34" charset="0"/>
                <a:ea typeface="Cambria" pitchFamily="34" charset="-122"/>
                <a:cs typeface="Cambria" pitchFamily="34" charset="-120"/>
              </a:rPr>
              <a:t>Accuracy and Verifiability</a:t>
            </a:r>
            <a:endParaRPr lang="en-US" sz="2200" dirty="0"/>
          </a:p>
        </p:txBody>
      </p:sp>
      <p:sp>
        <p:nvSpPr>
          <p:cNvPr id="6" name="Text 3"/>
          <p:cNvSpPr txBox="1"/>
          <p:nvPr/>
        </p:nvSpPr>
        <p:spPr>
          <a:xfrm>
            <a:off x="548640" y="2651760"/>
            <a:ext cx="685800" cy="685800"/>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700" b="1" dirty="0">
                <a:solidFill>
                  <a:schemeClr val="tx2"/>
                </a:solidFill>
                <a:latin typeface="Calibri" pitchFamily="34" charset="0"/>
                <a:ea typeface="Calibri" pitchFamily="34" charset="-122"/>
                <a:cs typeface="Calibri" pitchFamily="34" charset="-120"/>
              </a:rPr>
              <a:t>2</a:t>
            </a:r>
            <a:endParaRPr lang="en-US" sz="1700" dirty="0"/>
          </a:p>
        </p:txBody>
      </p:sp>
      <p:sp>
        <p:nvSpPr>
          <p:cNvPr id="7" name="Text 4"/>
          <p:cNvSpPr txBox="1"/>
          <p:nvPr/>
        </p:nvSpPr>
        <p:spPr>
          <a:xfrm>
            <a:off x="1463040" y="2651760"/>
            <a:ext cx="4480560" cy="685800"/>
          </a:xfrm>
          <a:prstGeom prst="rect">
            <a:avLst/>
          </a:prstGeom>
          <a:noFill/>
          <a:ln/>
        </p:spPr>
        <p:txBody>
          <a:bodyPr wrap="square" lIns="0" tIns="0" rIns="0" bIns="0" rtlCol="0" anchor="ctr"/>
          <a:lstStyle/>
          <a:p>
            <a:pPr marL="0" indent="0">
              <a:buNone/>
            </a:pPr>
            <a:r>
              <a:rPr lang="en-US" sz="2200" b="1" dirty="0">
                <a:solidFill>
                  <a:schemeClr val="tx2"/>
                </a:solidFill>
                <a:latin typeface="Cambria" pitchFamily="34" charset="0"/>
                <a:ea typeface="Cambria" pitchFamily="34" charset="-122"/>
                <a:cs typeface="Cambria" pitchFamily="34" charset="-120"/>
              </a:rPr>
              <a:t>Fairness and Population Impact</a:t>
            </a:r>
            <a:endParaRPr lang="en-US" sz="2200" dirty="0"/>
          </a:p>
        </p:txBody>
      </p:sp>
      <p:sp>
        <p:nvSpPr>
          <p:cNvPr id="8" name="Text 5"/>
          <p:cNvSpPr txBox="1"/>
          <p:nvPr/>
        </p:nvSpPr>
        <p:spPr>
          <a:xfrm>
            <a:off x="548640" y="3749040"/>
            <a:ext cx="685800" cy="685800"/>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700" b="1" dirty="0">
                <a:solidFill>
                  <a:schemeClr val="tx2"/>
                </a:solidFill>
                <a:latin typeface="Calibri" pitchFamily="34" charset="0"/>
                <a:ea typeface="Calibri" pitchFamily="34" charset="-122"/>
                <a:cs typeface="Calibri" pitchFamily="34" charset="-120"/>
              </a:rPr>
              <a:t>3</a:t>
            </a:r>
            <a:endParaRPr lang="en-US" sz="1700" dirty="0"/>
          </a:p>
        </p:txBody>
      </p:sp>
      <p:sp>
        <p:nvSpPr>
          <p:cNvPr id="9" name="Text 6"/>
          <p:cNvSpPr txBox="1"/>
          <p:nvPr/>
        </p:nvSpPr>
        <p:spPr>
          <a:xfrm>
            <a:off x="1463040" y="3749040"/>
            <a:ext cx="4480560" cy="685800"/>
          </a:xfrm>
          <a:prstGeom prst="rect">
            <a:avLst/>
          </a:prstGeom>
          <a:noFill/>
          <a:ln/>
        </p:spPr>
        <p:txBody>
          <a:bodyPr wrap="square" lIns="0" tIns="0" rIns="0" bIns="0" rtlCol="0" anchor="ctr"/>
          <a:lstStyle/>
          <a:p>
            <a:pPr marL="0" indent="0">
              <a:buNone/>
            </a:pPr>
            <a:r>
              <a:rPr lang="en-US" sz="2200" b="1" dirty="0">
                <a:solidFill>
                  <a:schemeClr val="tx2"/>
                </a:solidFill>
                <a:latin typeface="Cambria" pitchFamily="34" charset="0"/>
                <a:ea typeface="Cambria" pitchFamily="34" charset="-122"/>
                <a:cs typeface="Cambria" pitchFamily="34" charset="-120"/>
              </a:rPr>
              <a:t>Transparency and Contestability</a:t>
            </a:r>
            <a:endParaRPr lang="en-US" sz="2200" dirty="0"/>
          </a:p>
        </p:txBody>
      </p:sp>
      <p:sp>
        <p:nvSpPr>
          <p:cNvPr id="10" name="Text 7"/>
          <p:cNvSpPr txBox="1"/>
          <p:nvPr/>
        </p:nvSpPr>
        <p:spPr>
          <a:xfrm>
            <a:off x="548640" y="4846320"/>
            <a:ext cx="685800" cy="685800"/>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700" b="1" dirty="0">
                <a:solidFill>
                  <a:schemeClr val="tx2"/>
                </a:solidFill>
                <a:latin typeface="Calibri" pitchFamily="34" charset="0"/>
                <a:ea typeface="Calibri" pitchFamily="34" charset="-122"/>
                <a:cs typeface="Calibri" pitchFamily="34" charset="-120"/>
              </a:rPr>
              <a:t>4</a:t>
            </a:r>
            <a:endParaRPr lang="en-US" sz="1700" dirty="0"/>
          </a:p>
        </p:txBody>
      </p:sp>
      <p:sp>
        <p:nvSpPr>
          <p:cNvPr id="11" name="Text 8"/>
          <p:cNvSpPr txBox="1"/>
          <p:nvPr/>
        </p:nvSpPr>
        <p:spPr>
          <a:xfrm>
            <a:off x="1463040" y="4846320"/>
            <a:ext cx="4480560" cy="685800"/>
          </a:xfrm>
          <a:prstGeom prst="rect">
            <a:avLst/>
          </a:prstGeom>
          <a:noFill/>
          <a:ln/>
        </p:spPr>
        <p:txBody>
          <a:bodyPr wrap="square" lIns="0" tIns="0" rIns="0" bIns="0" rtlCol="0" anchor="ctr"/>
          <a:lstStyle/>
          <a:p>
            <a:pPr marL="0" indent="0">
              <a:buNone/>
            </a:pPr>
            <a:r>
              <a:rPr lang="en-US" sz="2200" b="1" dirty="0">
                <a:solidFill>
                  <a:schemeClr val="tx2"/>
                </a:solidFill>
                <a:latin typeface="Cambria" pitchFamily="34" charset="0"/>
                <a:ea typeface="Cambria" pitchFamily="34" charset="-122"/>
                <a:cs typeface="Cambria" pitchFamily="34" charset="-120"/>
              </a:rPr>
              <a:t>Outcome Improvement</a:t>
            </a:r>
            <a:endParaRPr lang="en-US" sz="2200" dirty="0"/>
          </a:p>
        </p:txBody>
      </p:sp>
      <p:sp>
        <p:nvSpPr>
          <p:cNvPr id="12" name="Text 9"/>
          <p:cNvSpPr txBox="1"/>
          <p:nvPr/>
        </p:nvSpPr>
        <p:spPr>
          <a:xfrm>
            <a:off x="6217920" y="1554480"/>
            <a:ext cx="685800" cy="685800"/>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700" b="1" dirty="0">
                <a:solidFill>
                  <a:schemeClr val="tx2"/>
                </a:solidFill>
                <a:latin typeface="Calibri" pitchFamily="34" charset="0"/>
                <a:ea typeface="Calibri" pitchFamily="34" charset="-122"/>
                <a:cs typeface="Calibri" pitchFamily="34" charset="-120"/>
              </a:rPr>
              <a:t>5</a:t>
            </a:r>
            <a:endParaRPr lang="en-US" sz="1700" dirty="0"/>
          </a:p>
        </p:txBody>
      </p:sp>
      <p:sp>
        <p:nvSpPr>
          <p:cNvPr id="13" name="Text 10"/>
          <p:cNvSpPr txBox="1"/>
          <p:nvPr/>
        </p:nvSpPr>
        <p:spPr>
          <a:xfrm>
            <a:off x="7132320" y="1554480"/>
            <a:ext cx="4480560" cy="685800"/>
          </a:xfrm>
          <a:prstGeom prst="rect">
            <a:avLst/>
          </a:prstGeom>
          <a:noFill/>
          <a:ln/>
        </p:spPr>
        <p:txBody>
          <a:bodyPr wrap="square" lIns="0" tIns="0" rIns="0" bIns="0" rtlCol="0" anchor="ctr"/>
          <a:lstStyle/>
          <a:p>
            <a:pPr marL="0" indent="0">
              <a:buNone/>
            </a:pPr>
            <a:r>
              <a:rPr lang="en-US" sz="2200" b="1" dirty="0">
                <a:solidFill>
                  <a:schemeClr val="tx2"/>
                </a:solidFill>
                <a:latin typeface="Cambria" pitchFamily="34" charset="0"/>
                <a:ea typeface="Cambria" pitchFamily="34" charset="-122"/>
                <a:cs typeface="Cambria" pitchFamily="34" charset="-120"/>
              </a:rPr>
              <a:t>Named Accountability</a:t>
            </a:r>
            <a:endParaRPr lang="en-US" sz="2200" dirty="0"/>
          </a:p>
        </p:txBody>
      </p:sp>
      <p:sp>
        <p:nvSpPr>
          <p:cNvPr id="14" name="Text 11"/>
          <p:cNvSpPr txBox="1"/>
          <p:nvPr/>
        </p:nvSpPr>
        <p:spPr>
          <a:xfrm>
            <a:off x="6217920" y="2651760"/>
            <a:ext cx="685800" cy="685800"/>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700" b="1" dirty="0">
                <a:solidFill>
                  <a:schemeClr val="tx2"/>
                </a:solidFill>
                <a:latin typeface="Calibri" pitchFamily="34" charset="0"/>
                <a:ea typeface="Calibri" pitchFamily="34" charset="-122"/>
                <a:cs typeface="Calibri" pitchFamily="34" charset="-120"/>
              </a:rPr>
              <a:t>6</a:t>
            </a:r>
            <a:endParaRPr lang="en-US" sz="1700" dirty="0"/>
          </a:p>
        </p:txBody>
      </p:sp>
      <p:sp>
        <p:nvSpPr>
          <p:cNvPr id="15" name="Text 12"/>
          <p:cNvSpPr txBox="1"/>
          <p:nvPr/>
        </p:nvSpPr>
        <p:spPr>
          <a:xfrm>
            <a:off x="7132320" y="2651760"/>
            <a:ext cx="4480560" cy="685800"/>
          </a:xfrm>
          <a:prstGeom prst="rect">
            <a:avLst/>
          </a:prstGeom>
          <a:noFill/>
          <a:ln/>
        </p:spPr>
        <p:txBody>
          <a:bodyPr wrap="square" lIns="0" tIns="0" rIns="0" bIns="0" rtlCol="0" anchor="ctr"/>
          <a:lstStyle/>
          <a:p>
            <a:pPr marL="0" indent="0">
              <a:buNone/>
            </a:pPr>
            <a:r>
              <a:rPr lang="en-US" sz="2200" b="1" dirty="0">
                <a:solidFill>
                  <a:schemeClr val="tx2"/>
                </a:solidFill>
                <a:latin typeface="Cambria" pitchFamily="34" charset="0"/>
                <a:ea typeface="Cambria" pitchFamily="34" charset="-122"/>
                <a:cs typeface="Cambria" pitchFamily="34" charset="-120"/>
              </a:rPr>
              <a:t>Adversarial Testing</a:t>
            </a:r>
            <a:endParaRPr lang="en-US" sz="2200" dirty="0"/>
          </a:p>
        </p:txBody>
      </p:sp>
      <p:sp>
        <p:nvSpPr>
          <p:cNvPr id="16" name="Text 13"/>
          <p:cNvSpPr txBox="1"/>
          <p:nvPr/>
        </p:nvSpPr>
        <p:spPr>
          <a:xfrm>
            <a:off x="6217920" y="3749040"/>
            <a:ext cx="685800" cy="685800"/>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700" b="1" dirty="0">
                <a:solidFill>
                  <a:schemeClr val="tx2"/>
                </a:solidFill>
                <a:latin typeface="Calibri" pitchFamily="34" charset="0"/>
                <a:ea typeface="Calibri" pitchFamily="34" charset="-122"/>
                <a:cs typeface="Calibri" pitchFamily="34" charset="-120"/>
              </a:rPr>
              <a:t>7</a:t>
            </a:r>
            <a:endParaRPr lang="en-US" sz="1700" dirty="0"/>
          </a:p>
        </p:txBody>
      </p:sp>
      <p:sp>
        <p:nvSpPr>
          <p:cNvPr id="17" name="Text 14"/>
          <p:cNvSpPr txBox="1"/>
          <p:nvPr/>
        </p:nvSpPr>
        <p:spPr>
          <a:xfrm>
            <a:off x="7132320" y="3749040"/>
            <a:ext cx="4480560" cy="685800"/>
          </a:xfrm>
          <a:prstGeom prst="rect">
            <a:avLst/>
          </a:prstGeom>
          <a:noFill/>
          <a:ln/>
        </p:spPr>
        <p:txBody>
          <a:bodyPr wrap="square" lIns="0" tIns="0" rIns="0" bIns="0" rtlCol="0" anchor="ctr"/>
          <a:lstStyle/>
          <a:p>
            <a:pPr marL="0" indent="0">
              <a:buNone/>
            </a:pPr>
            <a:r>
              <a:rPr lang="en-US" sz="2200" b="1" dirty="0">
                <a:solidFill>
                  <a:schemeClr val="tx2"/>
                </a:solidFill>
                <a:latin typeface="Cambria" pitchFamily="34" charset="0"/>
                <a:ea typeface="Cambria" pitchFamily="34" charset="-122"/>
                <a:cs typeface="Cambria" pitchFamily="34" charset="-120"/>
              </a:rPr>
              <a:t>Incentive Alignment</a:t>
            </a:r>
            <a:endParaRPr lang="en-US" sz="2200" dirty="0"/>
          </a:p>
        </p:txBody>
      </p:sp>
      <p:sp>
        <p:nvSpPr>
          <p:cNvPr id="18" name="Shape 15"/>
          <p:cNvSpPr/>
          <p:nvPr/>
        </p:nvSpPr>
        <p:spPr>
          <a:xfrm>
            <a:off x="6217920" y="4846320"/>
            <a:ext cx="5394960" cy="1188720"/>
          </a:xfrm>
          <a:prstGeom prst="rect">
            <a:avLst/>
          </a:prstGeom>
          <a:solidFill>
            <a:schemeClr val="tx2"/>
          </a:solidFill>
          <a:ln w="12700">
            <a:solidFill>
              <a:schemeClr val="tx2"/>
            </a:solidFill>
            <a:prstDash val="solid"/>
          </a:ln>
        </p:spPr>
        <p:txBody>
          <a:bodyPr/>
          <a:lstStyle/>
          <a:p>
            <a:endParaRPr lang="en-US"/>
          </a:p>
        </p:txBody>
      </p:sp>
      <p:sp>
        <p:nvSpPr>
          <p:cNvPr id="19" name="Text 16"/>
          <p:cNvSpPr txBox="1"/>
          <p:nvPr/>
        </p:nvSpPr>
        <p:spPr>
          <a:xfrm>
            <a:off x="6537960" y="4846320"/>
            <a:ext cx="4754880" cy="1188720"/>
          </a:xfrm>
          <a:prstGeom prst="rect">
            <a:avLst/>
          </a:prstGeom>
          <a:noFill/>
          <a:ln/>
        </p:spPr>
        <p:txBody>
          <a:bodyPr wrap="square" lIns="0" tIns="0" rIns="0" bIns="0" rtlCol="0" anchor="ctr"/>
          <a:lstStyle/>
          <a:p>
            <a:pPr marL="0" indent="0">
              <a:buNone/>
            </a:pPr>
            <a:r>
              <a:rPr lang="en-US" sz="1800" i="1" dirty="0">
                <a:solidFill>
                  <a:schemeClr val="bg1"/>
                </a:solidFill>
                <a:latin typeface="Cambria" pitchFamily="34" charset="0"/>
                <a:ea typeface="Cambria" pitchFamily="34" charset="-122"/>
                <a:cs typeface="Cambria" pitchFamily="34" charset="-120"/>
              </a:rPr>
              <a:t>If certification cannot be completed in good conscience, the system must not be deployed.</a:t>
            </a:r>
            <a:endParaRPr lang="en-US" sz="1800" dirty="0"/>
          </a:p>
        </p:txBody>
      </p:sp>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rtlCol="0" anchor="ctr"/>
          <a:lstStyle/>
          <a:p>
            <a:pPr marL="0" indent="0">
              <a:buNone/>
            </a:pPr>
            <a:r>
              <a:rPr lang="en-US" sz="3400" b="1" dirty="0">
                <a:solidFill>
                  <a:schemeClr val="tx2"/>
                </a:solidFill>
                <a:latin typeface="Cambria" pitchFamily="34" charset="0"/>
                <a:ea typeface="Cambria" pitchFamily="34" charset="-122"/>
                <a:cs typeface="Cambria" pitchFamily="34" charset="-120"/>
              </a:rPr>
              <a:t>Named Accountability</a:t>
            </a:r>
            <a:endParaRPr lang="en-US" sz="3400" dirty="0"/>
          </a:p>
        </p:txBody>
      </p:sp>
      <p:sp>
        <p:nvSpPr>
          <p:cNvPr id="4" name="Text 1"/>
          <p:cNvSpPr txBox="1"/>
          <p:nvPr/>
        </p:nvSpPr>
        <p:spPr>
          <a:xfrm>
            <a:off x="548640" y="1645920"/>
            <a:ext cx="6400800" cy="822960"/>
          </a:xfrm>
          <a:prstGeom prst="rect">
            <a:avLst/>
          </a:prstGeom>
          <a:noFill/>
          <a:ln/>
        </p:spPr>
        <p:txBody>
          <a:bodyPr wrap="square" lIns="0" tIns="0" rIns="0" bIns="0" rtlCol="0" anchor="t"/>
          <a:lstStyle/>
          <a:p>
            <a:pPr marL="0" indent="0">
              <a:buNone/>
            </a:pPr>
            <a:r>
              <a:rPr lang="en-US" sz="3200" dirty="0">
                <a:solidFill>
                  <a:schemeClr val="tx2"/>
                </a:solidFill>
                <a:latin typeface="Cambria" pitchFamily="34" charset="0"/>
                <a:ea typeface="Cambria" pitchFamily="34" charset="-122"/>
                <a:cs typeface="Cambria" pitchFamily="34" charset="-120"/>
              </a:rPr>
              <a:t>AI systems do not bear consequences.</a:t>
            </a:r>
            <a:endParaRPr lang="en-US" sz="3200" dirty="0"/>
          </a:p>
        </p:txBody>
      </p:sp>
      <p:sp>
        <p:nvSpPr>
          <p:cNvPr id="5" name="Text 2"/>
          <p:cNvSpPr txBox="1"/>
          <p:nvPr/>
        </p:nvSpPr>
        <p:spPr>
          <a:xfrm>
            <a:off x="548640" y="2468880"/>
            <a:ext cx="6400800" cy="822960"/>
          </a:xfrm>
          <a:prstGeom prst="rect">
            <a:avLst/>
          </a:prstGeom>
          <a:noFill/>
          <a:ln/>
        </p:spPr>
        <p:txBody>
          <a:bodyPr wrap="square" lIns="0" tIns="0" rIns="0" bIns="0" rtlCol="0" anchor="t"/>
          <a:lstStyle/>
          <a:p>
            <a:pPr marL="0" indent="0">
              <a:buNone/>
            </a:pPr>
            <a:r>
              <a:rPr lang="en-US" sz="4000" b="1" dirty="0">
                <a:solidFill>
                  <a:schemeClr val="accent3"/>
                </a:solidFill>
                <a:latin typeface="Cambria" pitchFamily="34" charset="0"/>
                <a:ea typeface="Cambria" pitchFamily="34" charset="-122"/>
                <a:cs typeface="Cambria" pitchFamily="34" charset="-120"/>
              </a:rPr>
              <a:t>People do.</a:t>
            </a:r>
            <a:endParaRPr lang="en-US" sz="4000" dirty="0"/>
          </a:p>
        </p:txBody>
      </p:sp>
      <p:sp>
        <p:nvSpPr>
          <p:cNvPr id="6" name="Text 3"/>
          <p:cNvSpPr txBox="1"/>
          <p:nvPr/>
        </p:nvSpPr>
        <p:spPr>
          <a:xfrm>
            <a:off x="548640" y="3840480"/>
            <a:ext cx="6217920" cy="1097280"/>
          </a:xfrm>
          <a:prstGeom prst="rect">
            <a:avLst/>
          </a:prstGeom>
          <a:noFill/>
          <a:ln/>
        </p:spPr>
        <p:txBody>
          <a:bodyPr wrap="square" lIns="0" tIns="0" rIns="0" bIns="0" rtlCol="0" anchor="t"/>
          <a:lstStyle/>
          <a:p>
            <a:pPr marL="0" indent="0">
              <a:buNone/>
            </a:pPr>
            <a:r>
              <a:rPr lang="en-US" sz="2000" i="1" dirty="0">
                <a:solidFill>
                  <a:schemeClr val="accent4"/>
                </a:solidFill>
                <a:latin typeface="Calibri" pitchFamily="34" charset="0"/>
                <a:ea typeface="Calibri" pitchFamily="34" charset="-122"/>
                <a:cs typeface="Calibri" pitchFamily="34" charset="-120"/>
              </a:rPr>
              <a:t>Validation can be performed by many. Accountability cannot.</a:t>
            </a:r>
            <a:endParaRPr lang="en-US" sz="2000" dirty="0"/>
          </a:p>
        </p:txBody>
      </p:sp>
      <p:sp>
        <p:nvSpPr>
          <p:cNvPr id="7" name="Shape 4"/>
          <p:cNvSpPr/>
          <p:nvPr/>
        </p:nvSpPr>
        <p:spPr>
          <a:xfrm>
            <a:off x="7223760" y="1600200"/>
            <a:ext cx="4389120" cy="4297680"/>
          </a:xfrm>
          <a:prstGeom prst="rect">
            <a:avLst/>
          </a:prstGeom>
          <a:solidFill>
            <a:schemeClr val="bg2"/>
          </a:solidFill>
          <a:ln w="12700">
            <a:solidFill>
              <a:schemeClr val="bg2"/>
            </a:solidFill>
            <a:prstDash val="solid"/>
          </a:ln>
        </p:spPr>
        <p:txBody>
          <a:bodyPr/>
          <a:lstStyle/>
          <a:p>
            <a:endParaRPr lang="en-US"/>
          </a:p>
        </p:txBody>
      </p:sp>
      <p:sp>
        <p:nvSpPr>
          <p:cNvPr id="8" name="Text 5"/>
          <p:cNvSpPr txBox="1"/>
          <p:nvPr/>
        </p:nvSpPr>
        <p:spPr>
          <a:xfrm>
            <a:off x="7452360" y="1828800"/>
            <a:ext cx="3931920" cy="457200"/>
          </a:xfrm>
          <a:prstGeom prst="rect">
            <a:avLst/>
          </a:prstGeom>
          <a:noFill/>
          <a:ln/>
        </p:spPr>
        <p:txBody>
          <a:bodyPr wrap="square" lIns="0" tIns="0" rIns="0" bIns="0" rtlCol="0" anchor="t"/>
          <a:lstStyle/>
          <a:p>
            <a:r>
              <a:rPr lang="en-US" sz="1700" b="1">
                <a:solidFill>
                  <a:schemeClr val="tx2"/>
                </a:solidFill>
                <a:latin typeface="Cambria"/>
                <a:ea typeface="Cambria"/>
                <a:cs typeface="Cambria"/>
              </a:rPr>
              <a:t>The question before deployment</a:t>
            </a:r>
          </a:p>
        </p:txBody>
      </p:sp>
      <p:sp>
        <p:nvSpPr>
          <p:cNvPr id="9" name="Text 6"/>
          <p:cNvSpPr txBox="1"/>
          <p:nvPr/>
        </p:nvSpPr>
        <p:spPr>
          <a:xfrm>
            <a:off x="7452360" y="2377440"/>
            <a:ext cx="3931920" cy="3291840"/>
          </a:xfrm>
          <a:prstGeom prst="rect">
            <a:avLst/>
          </a:prstGeom>
          <a:noFill/>
          <a:ln/>
        </p:spPr>
        <p:txBody>
          <a:bodyPr wrap="square" lIns="0" tIns="0" rIns="0" bIns="0" rtlCol="0" anchor="t"/>
          <a:lstStyle/>
          <a:p>
            <a:r>
              <a:rPr lang="en-US" sz="1800" b="1">
                <a:solidFill>
                  <a:schemeClr val="accent3"/>
                </a:solidFill>
              </a:rPr>
              <a:t>If this system causes a serious loss tomorrow, whose name is on the deployment decision?</a:t>
            </a:r>
          </a:p>
          <a:p>
            <a:endParaRPr lang="en-US" sz="1800" b="1">
              <a:solidFill>
                <a:schemeClr val="accent3"/>
              </a:solidFill>
            </a:endParaRPr>
          </a:p>
          <a:p>
            <a:r>
              <a:rPr sz="1800"/>
              <a:t>One person owns accountability.</a:t>
            </a:r>
          </a:p>
          <a:p>
            <a:endParaRPr sz="1800"/>
          </a:p>
          <a:p>
            <a:r>
              <a:rPr sz="1800"/>
              <a:t>Several authorized people may hold intervention authority.</a:t>
            </a:r>
          </a:p>
          <a:p>
            <a:endParaRPr sz="1800"/>
          </a:p>
          <a:p>
            <a:r>
              <a:rPr sz="1800"/>
              <a:t>The power to stop a system is deliberately spread. The power to restart it is not.</a:t>
            </a:r>
          </a:p>
        </p:txBody>
      </p:sp>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rtlCol="0" anchor="ctr"/>
          <a:lstStyle/>
          <a:p>
            <a:pPr marL="0" indent="0">
              <a:buNone/>
            </a:pPr>
            <a:r>
              <a:rPr lang="en-US" sz="3400" b="1" dirty="0">
                <a:solidFill>
                  <a:schemeClr val="tx2"/>
                </a:solidFill>
                <a:latin typeface="Cambria" pitchFamily="34" charset="0"/>
                <a:ea typeface="Cambria" pitchFamily="34" charset="-122"/>
                <a:cs typeface="Cambria" pitchFamily="34" charset="-120"/>
              </a:rPr>
              <a:t>Why Human Oversight Fails</a:t>
            </a:r>
            <a:endParaRPr lang="en-US" sz="3400" dirty="0"/>
          </a:p>
        </p:txBody>
      </p:sp>
      <p:sp>
        <p:nvSpPr>
          <p:cNvPr id="4" name="Shape 1"/>
          <p:cNvSpPr/>
          <p:nvPr/>
        </p:nvSpPr>
        <p:spPr>
          <a:xfrm>
            <a:off x="548640" y="1600200"/>
            <a:ext cx="2743200" cy="1965960"/>
          </a:xfrm>
          <a:prstGeom prst="rect">
            <a:avLst/>
          </a:prstGeom>
          <a:solidFill>
            <a:schemeClr val="bg2"/>
          </a:solidFill>
          <a:ln w="12700">
            <a:solidFill>
              <a:schemeClr val="bg2"/>
            </a:solidFill>
            <a:prstDash val="solid"/>
          </a:ln>
        </p:spPr>
        <p:txBody>
          <a:bodyPr/>
          <a:lstStyle/>
          <a:p>
            <a:endParaRPr lang="en-US"/>
          </a:p>
        </p:txBody>
      </p:sp>
      <p:sp>
        <p:nvSpPr>
          <p:cNvPr id="5" name="Text 2"/>
          <p:cNvSpPr txBox="1"/>
          <p:nvPr/>
        </p:nvSpPr>
        <p:spPr>
          <a:xfrm>
            <a:off x="777240" y="1828800"/>
            <a:ext cx="2286000" cy="77724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Automation bias</a:t>
            </a:r>
            <a:endParaRPr lang="en-US" sz="2200" dirty="0"/>
          </a:p>
        </p:txBody>
      </p:sp>
      <p:sp>
        <p:nvSpPr>
          <p:cNvPr id="6" name="Text 3"/>
          <p:cNvSpPr txBox="1"/>
          <p:nvPr/>
        </p:nvSpPr>
        <p:spPr>
          <a:xfrm>
            <a:off x="777240" y="2697480"/>
            <a:ext cx="2286000" cy="640080"/>
          </a:xfrm>
          <a:prstGeom prst="rect">
            <a:avLst/>
          </a:prstGeom>
          <a:noFill/>
          <a:ln/>
        </p:spPr>
        <p:txBody>
          <a:bodyPr wrap="square" lIns="0" tIns="0" rIns="0" bIns="0" rtlCol="0" anchor="t"/>
          <a:lstStyle/>
          <a:p>
            <a:pPr marL="0" indent="0">
              <a:buNone/>
            </a:pPr>
            <a:r>
              <a:rPr lang="en-US" sz="1500" dirty="0">
                <a:solidFill>
                  <a:schemeClr val="tx1"/>
                </a:solidFill>
                <a:latin typeface="Calibri" pitchFamily="34" charset="0"/>
                <a:ea typeface="Calibri" pitchFamily="34" charset="-122"/>
                <a:cs typeface="Calibri" pitchFamily="34" charset="-120"/>
              </a:rPr>
              <a:t>Trusting the answer because a machine produced it</a:t>
            </a:r>
            <a:endParaRPr lang="en-US" sz="1500" dirty="0"/>
          </a:p>
        </p:txBody>
      </p:sp>
      <p:sp>
        <p:nvSpPr>
          <p:cNvPr id="7" name="Shape 4"/>
          <p:cNvSpPr/>
          <p:nvPr/>
        </p:nvSpPr>
        <p:spPr>
          <a:xfrm>
            <a:off x="3474720" y="1600200"/>
            <a:ext cx="2743200" cy="1965960"/>
          </a:xfrm>
          <a:prstGeom prst="rect">
            <a:avLst/>
          </a:prstGeom>
          <a:solidFill>
            <a:schemeClr val="bg2"/>
          </a:solidFill>
          <a:ln w="12700">
            <a:solidFill>
              <a:schemeClr val="bg2"/>
            </a:solidFill>
            <a:prstDash val="solid"/>
          </a:ln>
        </p:spPr>
        <p:txBody>
          <a:bodyPr/>
          <a:lstStyle/>
          <a:p>
            <a:endParaRPr lang="en-US"/>
          </a:p>
        </p:txBody>
      </p:sp>
      <p:sp>
        <p:nvSpPr>
          <p:cNvPr id="8" name="Text 5"/>
          <p:cNvSpPr txBox="1"/>
          <p:nvPr/>
        </p:nvSpPr>
        <p:spPr>
          <a:xfrm>
            <a:off x="3703320" y="1828800"/>
            <a:ext cx="2286000" cy="77724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Complexity</a:t>
            </a:r>
            <a:endParaRPr lang="en-US" sz="2200" dirty="0"/>
          </a:p>
        </p:txBody>
      </p:sp>
      <p:sp>
        <p:nvSpPr>
          <p:cNvPr id="9" name="Text 6"/>
          <p:cNvSpPr txBox="1"/>
          <p:nvPr/>
        </p:nvSpPr>
        <p:spPr>
          <a:xfrm>
            <a:off x="3703320" y="2697480"/>
            <a:ext cx="2286000" cy="640080"/>
          </a:xfrm>
          <a:prstGeom prst="rect">
            <a:avLst/>
          </a:prstGeom>
          <a:noFill/>
          <a:ln/>
        </p:spPr>
        <p:txBody>
          <a:bodyPr wrap="square" lIns="0" tIns="0" rIns="0" bIns="0" rtlCol="0" anchor="t"/>
          <a:lstStyle/>
          <a:p>
            <a:pPr marL="0" indent="0">
              <a:buNone/>
            </a:pPr>
            <a:r>
              <a:rPr lang="en-US" sz="1500" dirty="0">
                <a:solidFill>
                  <a:schemeClr val="tx1"/>
                </a:solidFill>
                <a:latin typeface="Calibri" pitchFamily="34" charset="0"/>
                <a:ea typeface="Calibri" pitchFamily="34" charset="-122"/>
                <a:cs typeface="Calibri" pitchFamily="34" charset="-120"/>
              </a:rPr>
              <a:t>No one can follow how the answer was reached</a:t>
            </a:r>
            <a:endParaRPr lang="en-US" sz="1500" dirty="0"/>
          </a:p>
        </p:txBody>
      </p:sp>
      <p:sp>
        <p:nvSpPr>
          <p:cNvPr id="10" name="Shape 7"/>
          <p:cNvSpPr/>
          <p:nvPr/>
        </p:nvSpPr>
        <p:spPr>
          <a:xfrm>
            <a:off x="548640" y="3749040"/>
            <a:ext cx="2743200" cy="1965960"/>
          </a:xfrm>
          <a:prstGeom prst="rect">
            <a:avLst/>
          </a:prstGeom>
          <a:solidFill>
            <a:schemeClr val="bg2"/>
          </a:solidFill>
          <a:ln w="12700">
            <a:solidFill>
              <a:schemeClr val="bg2"/>
            </a:solidFill>
            <a:prstDash val="solid"/>
          </a:ln>
        </p:spPr>
        <p:txBody>
          <a:bodyPr/>
          <a:lstStyle/>
          <a:p>
            <a:endParaRPr lang="en-US"/>
          </a:p>
        </p:txBody>
      </p:sp>
      <p:sp>
        <p:nvSpPr>
          <p:cNvPr id="11" name="Text 8"/>
          <p:cNvSpPr txBox="1"/>
          <p:nvPr/>
        </p:nvSpPr>
        <p:spPr>
          <a:xfrm>
            <a:off x="777240" y="3977640"/>
            <a:ext cx="2286000" cy="77724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Rubber-stamping</a:t>
            </a:r>
            <a:endParaRPr lang="en-US" sz="2200" dirty="0"/>
          </a:p>
        </p:txBody>
      </p:sp>
      <p:sp>
        <p:nvSpPr>
          <p:cNvPr id="12" name="Text 9"/>
          <p:cNvSpPr txBox="1"/>
          <p:nvPr/>
        </p:nvSpPr>
        <p:spPr>
          <a:xfrm>
            <a:off x="777240" y="4846320"/>
            <a:ext cx="2286000" cy="640080"/>
          </a:xfrm>
          <a:prstGeom prst="rect">
            <a:avLst/>
          </a:prstGeom>
          <a:noFill/>
          <a:ln/>
        </p:spPr>
        <p:txBody>
          <a:bodyPr wrap="square" lIns="0" tIns="0" rIns="0" bIns="0" rtlCol="0" anchor="t"/>
          <a:lstStyle/>
          <a:p>
            <a:pPr marL="0" indent="0">
              <a:buNone/>
            </a:pPr>
            <a:r>
              <a:rPr lang="en-US" sz="1500" dirty="0">
                <a:solidFill>
                  <a:schemeClr val="tx1"/>
                </a:solidFill>
                <a:latin typeface="Calibri" pitchFamily="34" charset="0"/>
                <a:ea typeface="Calibri" pitchFamily="34" charset="-122"/>
                <a:cs typeface="Calibri" pitchFamily="34" charset="-120"/>
              </a:rPr>
              <a:t>Approval becomes a click</a:t>
            </a:r>
            <a:endParaRPr lang="en-US" sz="1500" dirty="0"/>
          </a:p>
        </p:txBody>
      </p:sp>
      <p:sp>
        <p:nvSpPr>
          <p:cNvPr id="13" name="Shape 10"/>
          <p:cNvSpPr/>
          <p:nvPr/>
        </p:nvSpPr>
        <p:spPr>
          <a:xfrm>
            <a:off x="3474720" y="3749040"/>
            <a:ext cx="2743200" cy="1965960"/>
          </a:xfrm>
          <a:prstGeom prst="rect">
            <a:avLst/>
          </a:prstGeom>
          <a:solidFill>
            <a:schemeClr val="bg2"/>
          </a:solidFill>
          <a:ln w="12700">
            <a:solidFill>
              <a:schemeClr val="bg2"/>
            </a:solidFill>
            <a:prstDash val="solid"/>
          </a:ln>
        </p:spPr>
        <p:txBody>
          <a:bodyPr/>
          <a:lstStyle/>
          <a:p>
            <a:endParaRPr lang="en-US"/>
          </a:p>
        </p:txBody>
      </p:sp>
      <p:sp>
        <p:nvSpPr>
          <p:cNvPr id="14" name="Text 11"/>
          <p:cNvSpPr txBox="1"/>
          <p:nvPr/>
        </p:nvSpPr>
        <p:spPr>
          <a:xfrm>
            <a:off x="3703320" y="3977640"/>
            <a:ext cx="2286000" cy="77724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Overreliance on AI</a:t>
            </a:r>
            <a:endParaRPr lang="en-US" sz="2200" dirty="0"/>
          </a:p>
        </p:txBody>
      </p:sp>
      <p:sp>
        <p:nvSpPr>
          <p:cNvPr id="15" name="Text 12"/>
          <p:cNvSpPr txBox="1"/>
          <p:nvPr/>
        </p:nvSpPr>
        <p:spPr>
          <a:xfrm>
            <a:off x="3703320" y="4846320"/>
            <a:ext cx="2286000" cy="640080"/>
          </a:xfrm>
          <a:prstGeom prst="rect">
            <a:avLst/>
          </a:prstGeom>
          <a:noFill/>
          <a:ln/>
        </p:spPr>
        <p:txBody>
          <a:bodyPr wrap="square" lIns="0" tIns="0" rIns="0" bIns="0" rtlCol="0" anchor="t"/>
          <a:lstStyle/>
          <a:p>
            <a:pPr marL="0" indent="0">
              <a:buNone/>
            </a:pPr>
            <a:r>
              <a:rPr lang="en-US" sz="1500" dirty="0">
                <a:solidFill>
                  <a:schemeClr val="tx1"/>
                </a:solidFill>
                <a:latin typeface="Calibri" pitchFamily="34" charset="0"/>
                <a:ea typeface="Calibri" pitchFamily="34" charset="-122"/>
                <a:cs typeface="Calibri" pitchFamily="34" charset="-120"/>
              </a:rPr>
              <a:t>The reviewer stops forming an independent view</a:t>
            </a:r>
            <a:endParaRPr lang="en-US" sz="1500" dirty="0"/>
          </a:p>
        </p:txBody>
      </p:sp>
      <p:sp>
        <p:nvSpPr>
          <p:cNvPr id="16" name="Shape 13"/>
          <p:cNvSpPr/>
          <p:nvPr/>
        </p:nvSpPr>
        <p:spPr>
          <a:xfrm>
            <a:off x="6583680" y="1600200"/>
            <a:ext cx="5029200" cy="4114800"/>
          </a:xfrm>
          <a:prstGeom prst="rect">
            <a:avLst/>
          </a:prstGeom>
          <a:solidFill>
            <a:schemeClr val="tx2"/>
          </a:solidFill>
          <a:ln w="12700">
            <a:solidFill>
              <a:schemeClr val="tx2"/>
            </a:solidFill>
            <a:prstDash val="solid"/>
          </a:ln>
        </p:spPr>
        <p:txBody>
          <a:bodyPr/>
          <a:lstStyle/>
          <a:p>
            <a:endParaRPr lang="en-US"/>
          </a:p>
        </p:txBody>
      </p:sp>
      <p:sp>
        <p:nvSpPr>
          <p:cNvPr id="17" name="Text 14"/>
          <p:cNvSpPr txBox="1"/>
          <p:nvPr/>
        </p:nvSpPr>
        <p:spPr>
          <a:xfrm>
            <a:off x="6903720" y="1600200"/>
            <a:ext cx="4389120" cy="4114800"/>
          </a:xfrm>
          <a:prstGeom prst="rect">
            <a:avLst/>
          </a:prstGeom>
          <a:noFill/>
          <a:ln/>
        </p:spPr>
        <p:txBody>
          <a:bodyPr wrap="square" lIns="0" tIns="0" rIns="0" bIns="0" rtlCol="0" anchor="ctr"/>
          <a:lstStyle/>
          <a:p>
            <a:pPr marL="0" indent="0">
              <a:buNone/>
            </a:pPr>
            <a:r>
              <a:rPr lang="en-US" sz="2400" i="1" dirty="0">
                <a:solidFill>
                  <a:schemeClr val="bg1"/>
                </a:solidFill>
                <a:latin typeface="Cambria" pitchFamily="34" charset="0"/>
                <a:ea typeface="Cambria" pitchFamily="34" charset="-122"/>
                <a:cs typeface="Cambria" pitchFamily="34" charset="-120"/>
              </a:rPr>
              <a:t>A human reviewer who has never overturned an AI recommendation is not exercising oversight. They are ratifying automation.</a:t>
            </a:r>
            <a:endParaRPr lang="en-US" sz="2400" dirty="0"/>
          </a:p>
        </p:txBody>
      </p:sp>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rtlCol="0" anchor="ctr"/>
          <a:lstStyle/>
          <a:p>
            <a:pPr marL="0" indent="0">
              <a:buNone/>
            </a:pPr>
            <a:r>
              <a:rPr lang="en-US" sz="3400" b="1" dirty="0">
                <a:solidFill>
                  <a:schemeClr val="tx2"/>
                </a:solidFill>
                <a:latin typeface="Cambria" pitchFamily="34" charset="0"/>
                <a:ea typeface="Cambria" pitchFamily="34" charset="-122"/>
                <a:cs typeface="Cambria" pitchFamily="34" charset="-120"/>
              </a:rPr>
              <a:t>Anthropic and the Department of Defense</a:t>
            </a:r>
            <a:endParaRPr lang="en-US" sz="3400" dirty="0"/>
          </a:p>
        </p:txBody>
      </p:sp>
      <p:sp>
        <p:nvSpPr>
          <p:cNvPr id="4" name="Shape 1"/>
          <p:cNvSpPr/>
          <p:nvPr/>
        </p:nvSpPr>
        <p:spPr>
          <a:xfrm>
            <a:off x="822960" y="2057400"/>
            <a:ext cx="10607040" cy="0"/>
          </a:xfrm>
          <a:prstGeom prst="line">
            <a:avLst/>
          </a:prstGeom>
          <a:noFill/>
          <a:ln w="25400">
            <a:solidFill>
              <a:schemeClr val="accent5"/>
            </a:solidFill>
            <a:prstDash val="solid"/>
          </a:ln>
        </p:spPr>
        <p:txBody>
          <a:bodyPr/>
          <a:lstStyle/>
          <a:p>
            <a:endParaRPr lang="en-US"/>
          </a:p>
        </p:txBody>
      </p:sp>
      <p:sp>
        <p:nvSpPr>
          <p:cNvPr id="5" name="Text 2"/>
          <p:cNvSpPr txBox="1"/>
          <p:nvPr/>
        </p:nvSpPr>
        <p:spPr>
          <a:xfrm>
            <a:off x="594360" y="1828800"/>
            <a:ext cx="457200" cy="457200"/>
          </a:xfrm>
          <a:prstGeom prst="octagon">
            <a:avLst/>
          </a:prstGeom>
          <a:solidFill>
            <a:schemeClr val="accent1"/>
          </a:solidFill>
          <a:ln>
            <a:solidFill>
              <a:schemeClr val="accent1"/>
            </a:solidFill>
          </a:ln>
        </p:spPr>
        <p:txBody>
          <a:bodyPr wrap="square" lIns="0" tIns="0" rIns="0" bIns="0" rtlCol="0" anchor="ctr"/>
          <a:lstStyle/>
          <a:p>
            <a:pPr marL="0" indent="0" algn="ctr">
              <a:buNone/>
            </a:pPr>
            <a:endParaRPr lang="en-US" sz="1100" dirty="0"/>
          </a:p>
        </p:txBody>
      </p:sp>
      <p:sp>
        <p:nvSpPr>
          <p:cNvPr id="6" name="Text 3"/>
          <p:cNvSpPr txBox="1"/>
          <p:nvPr/>
        </p:nvSpPr>
        <p:spPr>
          <a:xfrm>
            <a:off x="548640" y="2468880"/>
            <a:ext cx="2103120" cy="411480"/>
          </a:xfrm>
          <a:prstGeom prst="rect">
            <a:avLst/>
          </a:prstGeom>
          <a:noFill/>
          <a:ln/>
        </p:spPr>
        <p:txBody>
          <a:bodyPr wrap="square" lIns="0" tIns="0" rIns="0" bIns="0" rtlCol="0" anchor="t"/>
          <a:lstStyle/>
          <a:p>
            <a:pPr marL="0" indent="0">
              <a:buNone/>
            </a:pPr>
            <a:r>
              <a:rPr lang="en-US" sz="1800" b="1" dirty="0">
                <a:solidFill>
                  <a:schemeClr val="tx2"/>
                </a:solidFill>
                <a:latin typeface="Calibri" pitchFamily="34" charset="0"/>
                <a:ea typeface="Calibri" pitchFamily="34" charset="-122"/>
                <a:cs typeface="Calibri" pitchFamily="34" charset="-120"/>
              </a:rPr>
              <a:t>Jul 2025</a:t>
            </a:r>
            <a:endParaRPr lang="en-US" sz="1800" dirty="0"/>
          </a:p>
        </p:txBody>
      </p:sp>
      <p:sp>
        <p:nvSpPr>
          <p:cNvPr id="7" name="Text 4"/>
          <p:cNvSpPr txBox="1"/>
          <p:nvPr/>
        </p:nvSpPr>
        <p:spPr>
          <a:xfrm>
            <a:off x="548640" y="2926080"/>
            <a:ext cx="2057400" cy="1280160"/>
          </a:xfrm>
          <a:prstGeom prst="rect">
            <a:avLst/>
          </a:prstGeom>
          <a:noFill/>
          <a:ln/>
        </p:spPr>
        <p:txBody>
          <a:bodyPr wrap="square" lIns="0" tIns="0" rIns="0" bIns="0" rtlCol="0" anchor="t"/>
          <a:lstStyle/>
          <a:p>
            <a:pPr marL="0" indent="0">
              <a:buNone/>
            </a:pPr>
            <a:r>
              <a:rPr lang="en-US" sz="1500" dirty="0">
                <a:solidFill>
                  <a:schemeClr val="tx1"/>
                </a:solidFill>
                <a:latin typeface="Calibri" pitchFamily="34" charset="0"/>
                <a:ea typeface="Calibri" pitchFamily="34" charset="-122"/>
                <a:cs typeface="Calibri" pitchFamily="34" charset="-120"/>
              </a:rPr>
              <a:t>$200 million Pentagon contract</a:t>
            </a:r>
            <a:endParaRPr lang="en-US" sz="1500" dirty="0"/>
          </a:p>
        </p:txBody>
      </p:sp>
      <p:sp>
        <p:nvSpPr>
          <p:cNvPr id="8" name="Text 5"/>
          <p:cNvSpPr txBox="1"/>
          <p:nvPr/>
        </p:nvSpPr>
        <p:spPr>
          <a:xfrm>
            <a:off x="2834640" y="1828800"/>
            <a:ext cx="457200" cy="457200"/>
          </a:xfrm>
          <a:prstGeom prst="octagon">
            <a:avLst/>
          </a:prstGeom>
          <a:solidFill>
            <a:schemeClr val="accent1"/>
          </a:solidFill>
          <a:ln>
            <a:solidFill>
              <a:schemeClr val="accent1"/>
            </a:solidFill>
          </a:ln>
        </p:spPr>
        <p:txBody>
          <a:bodyPr wrap="square" lIns="0" tIns="0" rIns="0" bIns="0" rtlCol="0" anchor="ctr"/>
          <a:lstStyle/>
          <a:p>
            <a:pPr marL="0" indent="0" algn="ctr">
              <a:buNone/>
            </a:pPr>
            <a:endParaRPr lang="en-US" sz="1100" dirty="0"/>
          </a:p>
        </p:txBody>
      </p:sp>
      <p:sp>
        <p:nvSpPr>
          <p:cNvPr id="9" name="Text 6"/>
          <p:cNvSpPr txBox="1"/>
          <p:nvPr/>
        </p:nvSpPr>
        <p:spPr>
          <a:xfrm>
            <a:off x="2788920" y="2468880"/>
            <a:ext cx="2103120" cy="411480"/>
          </a:xfrm>
          <a:prstGeom prst="rect">
            <a:avLst/>
          </a:prstGeom>
          <a:noFill/>
          <a:ln/>
        </p:spPr>
        <p:txBody>
          <a:bodyPr wrap="square" lIns="0" tIns="0" rIns="0" bIns="0" rtlCol="0" anchor="t"/>
          <a:lstStyle/>
          <a:p>
            <a:pPr marL="0" indent="0">
              <a:buNone/>
            </a:pPr>
            <a:r>
              <a:rPr lang="en-US" sz="1800" b="1" dirty="0">
                <a:solidFill>
                  <a:schemeClr val="tx2"/>
                </a:solidFill>
                <a:latin typeface="Calibri" pitchFamily="34" charset="0"/>
                <a:ea typeface="Calibri" pitchFamily="34" charset="-122"/>
                <a:cs typeface="Calibri" pitchFamily="34" charset="-120"/>
              </a:rPr>
              <a:t>Feb 27, 2026</a:t>
            </a:r>
            <a:endParaRPr lang="en-US" sz="1800" dirty="0"/>
          </a:p>
        </p:txBody>
      </p:sp>
      <p:sp>
        <p:nvSpPr>
          <p:cNvPr id="10" name="Text 7"/>
          <p:cNvSpPr txBox="1"/>
          <p:nvPr/>
        </p:nvSpPr>
        <p:spPr>
          <a:xfrm>
            <a:off x="2788920" y="2926080"/>
            <a:ext cx="2057400" cy="1280160"/>
          </a:xfrm>
          <a:prstGeom prst="rect">
            <a:avLst/>
          </a:prstGeom>
          <a:noFill/>
          <a:ln/>
        </p:spPr>
        <p:txBody>
          <a:bodyPr wrap="square" lIns="0" tIns="0" rIns="0" bIns="0" rtlCol="0" anchor="t"/>
          <a:lstStyle/>
          <a:p>
            <a:pPr marL="0" indent="0">
              <a:buNone/>
            </a:pPr>
            <a:r>
              <a:rPr lang="en-US" sz="1500" dirty="0">
                <a:solidFill>
                  <a:schemeClr val="tx1"/>
                </a:solidFill>
                <a:latin typeface="Calibri" pitchFamily="34" charset="0"/>
                <a:ea typeface="Calibri" pitchFamily="34" charset="-122"/>
                <a:cs typeface="Calibri" pitchFamily="34" charset="-120"/>
              </a:rPr>
              <a:t>Federal agencies directed to stop using the technology</a:t>
            </a:r>
            <a:endParaRPr lang="en-US" sz="1500" dirty="0"/>
          </a:p>
        </p:txBody>
      </p:sp>
      <p:sp>
        <p:nvSpPr>
          <p:cNvPr id="11" name="Text 8"/>
          <p:cNvSpPr txBox="1"/>
          <p:nvPr/>
        </p:nvSpPr>
        <p:spPr>
          <a:xfrm>
            <a:off x="5074920" y="1828800"/>
            <a:ext cx="457200" cy="457200"/>
          </a:xfrm>
          <a:prstGeom prst="octagon">
            <a:avLst/>
          </a:prstGeom>
          <a:solidFill>
            <a:schemeClr val="accent1"/>
          </a:solidFill>
          <a:ln>
            <a:solidFill>
              <a:schemeClr val="accent1"/>
            </a:solidFill>
          </a:ln>
        </p:spPr>
        <p:txBody>
          <a:bodyPr wrap="square" lIns="0" tIns="0" rIns="0" bIns="0" rtlCol="0" anchor="ctr"/>
          <a:lstStyle/>
          <a:p>
            <a:pPr marL="0" indent="0" algn="ctr">
              <a:buNone/>
            </a:pPr>
            <a:endParaRPr lang="en-US" sz="1100" dirty="0"/>
          </a:p>
        </p:txBody>
      </p:sp>
      <p:sp>
        <p:nvSpPr>
          <p:cNvPr id="12" name="Text 9"/>
          <p:cNvSpPr txBox="1"/>
          <p:nvPr/>
        </p:nvSpPr>
        <p:spPr>
          <a:xfrm>
            <a:off x="5029200" y="2468880"/>
            <a:ext cx="2103120" cy="411480"/>
          </a:xfrm>
          <a:prstGeom prst="rect">
            <a:avLst/>
          </a:prstGeom>
          <a:noFill/>
          <a:ln/>
        </p:spPr>
        <p:txBody>
          <a:bodyPr wrap="square" lIns="0" tIns="0" rIns="0" bIns="0" rtlCol="0" anchor="t"/>
          <a:lstStyle/>
          <a:p>
            <a:pPr marL="0" indent="0">
              <a:buNone/>
            </a:pPr>
            <a:r>
              <a:rPr lang="en-US" sz="1800" b="1" dirty="0">
                <a:solidFill>
                  <a:schemeClr val="tx2"/>
                </a:solidFill>
                <a:latin typeface="Calibri" pitchFamily="34" charset="0"/>
                <a:ea typeface="Calibri" pitchFamily="34" charset="-122"/>
                <a:cs typeface="Calibri" pitchFamily="34" charset="-120"/>
              </a:rPr>
              <a:t>Mar 3</a:t>
            </a:r>
            <a:endParaRPr lang="en-US" sz="1800" dirty="0"/>
          </a:p>
        </p:txBody>
      </p:sp>
      <p:sp>
        <p:nvSpPr>
          <p:cNvPr id="13" name="Text 10"/>
          <p:cNvSpPr txBox="1"/>
          <p:nvPr/>
        </p:nvSpPr>
        <p:spPr>
          <a:xfrm>
            <a:off x="5029200" y="2926080"/>
            <a:ext cx="2057400" cy="1280160"/>
          </a:xfrm>
          <a:prstGeom prst="rect">
            <a:avLst/>
          </a:prstGeom>
          <a:noFill/>
          <a:ln/>
        </p:spPr>
        <p:txBody>
          <a:bodyPr wrap="square" lIns="0" tIns="0" rIns="0" bIns="0" rtlCol="0" anchor="t"/>
          <a:lstStyle/>
          <a:p>
            <a:pPr marL="0" indent="0">
              <a:buNone/>
            </a:pPr>
            <a:r>
              <a:rPr lang="en-US" sz="1500" dirty="0">
                <a:solidFill>
                  <a:schemeClr val="tx1"/>
                </a:solidFill>
                <a:latin typeface="Calibri" pitchFamily="34" charset="0"/>
                <a:ea typeface="Calibri" pitchFamily="34" charset="-122"/>
                <a:cs typeface="Calibri" pitchFamily="34" charset="-120"/>
              </a:rPr>
              <a:t>Formal supply-chain-risk determination</a:t>
            </a:r>
            <a:endParaRPr lang="en-US" sz="1500" dirty="0"/>
          </a:p>
        </p:txBody>
      </p:sp>
      <p:sp>
        <p:nvSpPr>
          <p:cNvPr id="14" name="Text 11"/>
          <p:cNvSpPr txBox="1"/>
          <p:nvPr/>
        </p:nvSpPr>
        <p:spPr>
          <a:xfrm>
            <a:off x="7315200" y="1828800"/>
            <a:ext cx="457200" cy="457200"/>
          </a:xfrm>
          <a:prstGeom prst="octagon">
            <a:avLst/>
          </a:prstGeom>
          <a:solidFill>
            <a:schemeClr val="accent1"/>
          </a:solidFill>
          <a:ln>
            <a:solidFill>
              <a:schemeClr val="accent1"/>
            </a:solidFill>
          </a:ln>
        </p:spPr>
        <p:txBody>
          <a:bodyPr wrap="square" lIns="0" tIns="0" rIns="0" bIns="0" rtlCol="0" anchor="ctr"/>
          <a:lstStyle/>
          <a:p>
            <a:pPr marL="0" indent="0" algn="ctr">
              <a:buNone/>
            </a:pPr>
            <a:endParaRPr lang="en-US" sz="1100" dirty="0"/>
          </a:p>
        </p:txBody>
      </p:sp>
      <p:sp>
        <p:nvSpPr>
          <p:cNvPr id="15" name="Text 12"/>
          <p:cNvSpPr txBox="1"/>
          <p:nvPr/>
        </p:nvSpPr>
        <p:spPr>
          <a:xfrm>
            <a:off x="7269480" y="2468880"/>
            <a:ext cx="2103120" cy="411480"/>
          </a:xfrm>
          <a:prstGeom prst="rect">
            <a:avLst/>
          </a:prstGeom>
          <a:noFill/>
          <a:ln/>
        </p:spPr>
        <p:txBody>
          <a:bodyPr wrap="square" lIns="0" tIns="0" rIns="0" bIns="0" rtlCol="0" anchor="t"/>
          <a:lstStyle/>
          <a:p>
            <a:pPr marL="0" indent="0">
              <a:buNone/>
            </a:pPr>
            <a:r>
              <a:rPr lang="en-US" sz="1800" b="1" dirty="0">
                <a:solidFill>
                  <a:schemeClr val="tx2"/>
                </a:solidFill>
                <a:latin typeface="Calibri" pitchFamily="34" charset="0"/>
                <a:ea typeface="Calibri" pitchFamily="34" charset="-122"/>
                <a:cs typeface="Calibri" pitchFamily="34" charset="-120"/>
              </a:rPr>
              <a:t>Aug 27</a:t>
            </a:r>
            <a:endParaRPr lang="en-US" sz="1800" dirty="0"/>
          </a:p>
        </p:txBody>
      </p:sp>
      <p:sp>
        <p:nvSpPr>
          <p:cNvPr id="16" name="Text 13"/>
          <p:cNvSpPr txBox="1"/>
          <p:nvPr/>
        </p:nvSpPr>
        <p:spPr>
          <a:xfrm>
            <a:off x="7269480" y="2926080"/>
            <a:ext cx="2057400" cy="1280160"/>
          </a:xfrm>
          <a:prstGeom prst="rect">
            <a:avLst/>
          </a:prstGeom>
          <a:noFill/>
          <a:ln/>
        </p:spPr>
        <p:txBody>
          <a:bodyPr wrap="square" lIns="0" tIns="0" rIns="0" bIns="0" rtlCol="0" anchor="t"/>
          <a:lstStyle/>
          <a:p>
            <a:pPr marL="0" indent="0">
              <a:buNone/>
            </a:pPr>
            <a:r>
              <a:rPr lang="en-US" sz="1500" dirty="0">
                <a:solidFill>
                  <a:schemeClr val="tx1"/>
                </a:solidFill>
                <a:latin typeface="Calibri" pitchFamily="34" charset="0"/>
                <a:ea typeface="Calibri" pitchFamily="34" charset="-122"/>
                <a:cs typeface="Calibri" pitchFamily="34" charset="-120"/>
              </a:rPr>
              <a:t>California court: the measures were unlawful</a:t>
            </a:r>
            <a:endParaRPr lang="en-US" sz="1500" dirty="0"/>
          </a:p>
        </p:txBody>
      </p:sp>
      <p:sp>
        <p:nvSpPr>
          <p:cNvPr id="17" name="Text 14"/>
          <p:cNvSpPr txBox="1"/>
          <p:nvPr/>
        </p:nvSpPr>
        <p:spPr>
          <a:xfrm>
            <a:off x="9555480" y="1828800"/>
            <a:ext cx="457200" cy="457200"/>
          </a:xfrm>
          <a:prstGeom prst="octagon">
            <a:avLst/>
          </a:prstGeom>
          <a:solidFill>
            <a:schemeClr val="accent3"/>
          </a:solidFill>
          <a:ln>
            <a:solidFill>
              <a:schemeClr val="accent3"/>
            </a:solidFill>
          </a:ln>
        </p:spPr>
        <p:txBody>
          <a:bodyPr wrap="square" lIns="0" tIns="0" rIns="0" bIns="0" rtlCol="0" anchor="ctr"/>
          <a:lstStyle/>
          <a:p>
            <a:pPr marL="0" indent="0" algn="ctr">
              <a:buNone/>
            </a:pPr>
            <a:endParaRPr lang="en-US" sz="1100" dirty="0"/>
          </a:p>
        </p:txBody>
      </p:sp>
      <p:sp>
        <p:nvSpPr>
          <p:cNvPr id="18" name="Text 15"/>
          <p:cNvSpPr txBox="1"/>
          <p:nvPr/>
        </p:nvSpPr>
        <p:spPr>
          <a:xfrm>
            <a:off x="9509760" y="2468880"/>
            <a:ext cx="2103120" cy="411480"/>
          </a:xfrm>
          <a:prstGeom prst="rect">
            <a:avLst/>
          </a:prstGeom>
          <a:noFill/>
          <a:ln/>
        </p:spPr>
        <p:txBody>
          <a:bodyPr wrap="square" lIns="0" tIns="0" rIns="0" bIns="0" rtlCol="0" anchor="t"/>
          <a:lstStyle/>
          <a:p>
            <a:pPr marL="0" indent="0">
              <a:buNone/>
            </a:pPr>
            <a:r>
              <a:rPr lang="en-US" sz="1800" b="1" dirty="0">
                <a:solidFill>
                  <a:schemeClr val="tx2"/>
                </a:solidFill>
                <a:latin typeface="Calibri" pitchFamily="34" charset="0"/>
                <a:ea typeface="Calibri" pitchFamily="34" charset="-122"/>
                <a:cs typeface="Calibri" pitchFamily="34" charset="-120"/>
              </a:rPr>
              <a:t>Sept 25</a:t>
            </a:r>
            <a:endParaRPr lang="en-US" sz="1800" dirty="0"/>
          </a:p>
        </p:txBody>
      </p:sp>
      <p:sp>
        <p:nvSpPr>
          <p:cNvPr id="19" name="Text 16"/>
          <p:cNvSpPr txBox="1"/>
          <p:nvPr/>
        </p:nvSpPr>
        <p:spPr>
          <a:xfrm>
            <a:off x="9509760" y="2926080"/>
            <a:ext cx="2057400" cy="1280160"/>
          </a:xfrm>
          <a:prstGeom prst="rect">
            <a:avLst/>
          </a:prstGeom>
          <a:noFill/>
          <a:ln/>
        </p:spPr>
        <p:txBody>
          <a:bodyPr wrap="square" lIns="0" tIns="0" rIns="0" bIns="0" rtlCol="0" anchor="t"/>
          <a:lstStyle/>
          <a:p>
            <a:pPr marL="0" indent="0">
              <a:buNone/>
            </a:pPr>
            <a:r>
              <a:rPr lang="en-US" sz="1500" dirty="0">
                <a:solidFill>
                  <a:schemeClr val="tx1"/>
                </a:solidFill>
                <a:latin typeface="Calibri" pitchFamily="34" charset="0"/>
                <a:ea typeface="Calibri" pitchFamily="34" charset="-122"/>
                <a:cs typeface="Calibri" pitchFamily="34" charset="-120"/>
              </a:rPr>
              <a:t>D.C. Circuit, 2 to 1: the designation stands</a:t>
            </a:r>
            <a:endParaRPr lang="en-US" sz="1500" dirty="0"/>
          </a:p>
        </p:txBody>
      </p:sp>
      <p:sp>
        <p:nvSpPr>
          <p:cNvPr id="20" name="Shape 17"/>
          <p:cNvSpPr/>
          <p:nvPr/>
        </p:nvSpPr>
        <p:spPr>
          <a:xfrm>
            <a:off x="548640" y="4526280"/>
            <a:ext cx="11064240" cy="1371600"/>
          </a:xfrm>
          <a:prstGeom prst="rect">
            <a:avLst/>
          </a:prstGeom>
          <a:solidFill>
            <a:schemeClr val="tx2"/>
          </a:solidFill>
          <a:ln w="12700">
            <a:solidFill>
              <a:schemeClr val="tx2"/>
            </a:solidFill>
            <a:prstDash val="solid"/>
          </a:ln>
        </p:spPr>
        <p:txBody>
          <a:bodyPr/>
          <a:lstStyle/>
          <a:p>
            <a:endParaRPr lang="en-US"/>
          </a:p>
        </p:txBody>
      </p:sp>
      <p:sp>
        <p:nvSpPr>
          <p:cNvPr id="21" name="Text 18"/>
          <p:cNvSpPr txBox="1"/>
          <p:nvPr/>
        </p:nvSpPr>
        <p:spPr>
          <a:xfrm>
            <a:off x="868680" y="4526280"/>
            <a:ext cx="10424160" cy="1371600"/>
          </a:xfrm>
          <a:prstGeom prst="rect">
            <a:avLst/>
          </a:prstGeom>
          <a:noFill/>
          <a:ln/>
        </p:spPr>
        <p:txBody>
          <a:bodyPr wrap="square" lIns="0" tIns="0" rIns="0" bIns="0" rtlCol="0" anchor="ctr"/>
          <a:lstStyle/>
          <a:p>
            <a:pPr marL="0" indent="0">
              <a:buNone/>
            </a:pPr>
            <a:r>
              <a:rPr lang="en-US" sz="2000" i="1" dirty="0">
                <a:solidFill>
                  <a:schemeClr val="bg1"/>
                </a:solidFill>
                <a:latin typeface="Cambria" pitchFamily="34" charset="0"/>
                <a:ea typeface="Cambria" pitchFamily="34" charset="-122"/>
                <a:cs typeface="Cambria" pitchFamily="34" charset="-120"/>
              </a:rPr>
              <a:t>The two red lines: no fully autonomous lethal weapons without human oversight, and no mass domestic surveillance of Americans.</a:t>
            </a:r>
            <a:endParaRPr lang="en-US" sz="2000" dirty="0"/>
          </a:p>
        </p:txBody>
      </p:sp>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27</a:t>
            </a:fld>
            <a:endParaRPr lang="en-US"/>
          </a:p>
        </p:txBody>
      </p:sp>
      <p:pic>
        <p:nvPicPr>
          <p:cNvPr id="50" name="Cartoon: Police ourselves" descr="Horsey cartoon: boys in Anthropic, Google, Meta, xAI and OpenAI shirts light sticks from a crate of AI dynamite. Mom asks what they are doing; OpenAI answers, &quot;Don't worry, Mom, we can police ourselves!&quot;"/>
          <p:cNvPicPr>
            <a:picLocks noChangeAspect="1"/>
          </p:cNvPicPr>
          <p:nvPr/>
        </p:nvPicPr>
        <p:blipFill>
          <a:blip r:embed="rId2"/>
          <a:stretch>
            <a:fillRect/>
          </a:stretch>
        </p:blipFill>
        <p:spPr>
          <a:xfrm>
            <a:off x="1751338" y="320040"/>
            <a:ext cx="8689291" cy="5669280"/>
          </a:xfrm>
          <a:prstGeom prst="rect">
            <a:avLst/>
          </a:prstGeom>
          <a:ln w="9525">
            <a:solidFill>
              <a:srgbClr val="D9DEE6"/>
            </a:solid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rtlCol="0" anchor="ctr"/>
          <a:lstStyle/>
          <a:p>
            <a:pPr marL="0" indent="0">
              <a:buNone/>
            </a:pPr>
            <a:r>
              <a:rPr lang="en-US" sz="3400" b="1" dirty="0">
                <a:solidFill>
                  <a:schemeClr val="tx2"/>
                </a:solidFill>
                <a:latin typeface="Cambria" pitchFamily="34" charset="0"/>
                <a:ea typeface="Cambria" pitchFamily="34" charset="-122"/>
                <a:cs typeface="Cambria" pitchFamily="34" charset="-120"/>
              </a:rPr>
              <a:t>Whose Hard Stop Is It?</a:t>
            </a:r>
            <a:endParaRPr lang="en-US" sz="3400" dirty="0"/>
          </a:p>
        </p:txBody>
      </p:sp>
      <p:sp>
        <p:nvSpPr>
          <p:cNvPr id="4" name="Shape 1"/>
          <p:cNvSpPr/>
          <p:nvPr/>
        </p:nvSpPr>
        <p:spPr>
          <a:xfrm>
            <a:off x="548640" y="1600200"/>
            <a:ext cx="6035040" cy="4297680"/>
          </a:xfrm>
          <a:prstGeom prst="rect">
            <a:avLst/>
          </a:prstGeom>
          <a:solidFill>
            <a:schemeClr val="tx2"/>
          </a:solidFill>
          <a:ln w="12700">
            <a:solidFill>
              <a:schemeClr val="tx2"/>
            </a:solidFill>
            <a:prstDash val="solid"/>
          </a:ln>
        </p:spPr>
        <p:txBody>
          <a:bodyPr/>
          <a:lstStyle/>
          <a:p>
            <a:endParaRPr lang="en-US"/>
          </a:p>
        </p:txBody>
      </p:sp>
      <p:sp>
        <p:nvSpPr>
          <p:cNvPr id="5" name="Text 2"/>
          <p:cNvSpPr txBox="1"/>
          <p:nvPr/>
        </p:nvSpPr>
        <p:spPr>
          <a:xfrm>
            <a:off x="868680" y="1600200"/>
            <a:ext cx="5394960" cy="4297680"/>
          </a:xfrm>
          <a:prstGeom prst="rect">
            <a:avLst/>
          </a:prstGeom>
          <a:noFill/>
          <a:ln/>
        </p:spPr>
        <p:txBody>
          <a:bodyPr wrap="square" lIns="0" tIns="0" rIns="0" bIns="0" rtlCol="0" anchor="ctr"/>
          <a:lstStyle/>
          <a:p>
            <a:pPr marL="0" indent="0">
              <a:buNone/>
            </a:pPr>
            <a:r>
              <a:rPr lang="en-US" sz="2800" i="1" dirty="0">
                <a:solidFill>
                  <a:schemeClr val="bg1"/>
                </a:solidFill>
                <a:latin typeface="Cambria" pitchFamily="34" charset="0"/>
                <a:ea typeface="Cambria" pitchFamily="34" charset="-122"/>
                <a:cs typeface="Cambria" pitchFamily="34" charset="-120"/>
              </a:rPr>
              <a:t>A buyer may decline to buy. It may not then deploy the capability without a hard stop of its own.</a:t>
            </a:r>
            <a:endParaRPr lang="en-US" sz="2800" dirty="0"/>
          </a:p>
        </p:txBody>
      </p:sp>
      <p:sp>
        <p:nvSpPr>
          <p:cNvPr id="6" name="Shape 3"/>
          <p:cNvSpPr/>
          <p:nvPr/>
        </p:nvSpPr>
        <p:spPr>
          <a:xfrm>
            <a:off x="6858000" y="1600200"/>
            <a:ext cx="4754880" cy="4297680"/>
          </a:xfrm>
          <a:prstGeom prst="rect">
            <a:avLst/>
          </a:prstGeom>
          <a:solidFill>
            <a:schemeClr val="bg2"/>
          </a:solidFill>
          <a:ln w="12700">
            <a:solidFill>
              <a:schemeClr val="bg2"/>
            </a:solidFill>
            <a:prstDash val="solid"/>
          </a:ln>
        </p:spPr>
        <p:txBody>
          <a:bodyPr/>
          <a:lstStyle/>
          <a:p>
            <a:endParaRPr lang="en-US"/>
          </a:p>
        </p:txBody>
      </p:sp>
      <p:sp>
        <p:nvSpPr>
          <p:cNvPr id="7" name="Text 4"/>
          <p:cNvSpPr txBox="1"/>
          <p:nvPr/>
        </p:nvSpPr>
        <p:spPr>
          <a:xfrm>
            <a:off x="7086600" y="1828800"/>
            <a:ext cx="4297680" cy="45720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In your claims operation</a:t>
            </a:r>
            <a:endParaRPr lang="en-US" sz="2200" dirty="0"/>
          </a:p>
        </p:txBody>
      </p:sp>
      <p:sp>
        <p:nvSpPr>
          <p:cNvPr id="8" name="Text 5"/>
          <p:cNvSpPr txBox="1"/>
          <p:nvPr/>
        </p:nvSpPr>
        <p:spPr>
          <a:xfrm>
            <a:off x="7086600" y="2377440"/>
            <a:ext cx="4297680" cy="3291840"/>
          </a:xfrm>
          <a:prstGeom prst="rect">
            <a:avLst/>
          </a:prstGeom>
          <a:noFill/>
          <a:ln/>
        </p:spPr>
        <p:txBody>
          <a:bodyPr wrap="square" lIns="0" tIns="0" rIns="0" bIns="0" rtlCol="0" anchor="t"/>
          <a:lstStyle/>
          <a:p>
            <a:pPr marL="0" indent="0">
              <a:buNone/>
            </a:pPr>
            <a:r>
              <a:rPr lang="en-US" sz="1900" dirty="0">
                <a:solidFill>
                  <a:schemeClr val="tx1"/>
                </a:solidFill>
                <a:latin typeface="Calibri" pitchFamily="34" charset="0"/>
                <a:ea typeface="Calibri" pitchFamily="34" charset="-122"/>
                <a:cs typeface="Calibri" pitchFamily="34" charset="-120"/>
              </a:rPr>
              <a:t>A vendor's built-in refusal to deny treatment without human review is welcome evidence.</a:t>
            </a:r>
            <a:endParaRPr lang="en-US" sz="1900" dirty="0"/>
          </a:p>
          <a:p>
            <a:pPr marL="0" indent="0">
              <a:buNone/>
            </a:pPr>
            <a:endParaRPr lang="en-US" sz="1900" dirty="0"/>
          </a:p>
          <a:p>
            <a:pPr marL="0" indent="0">
              <a:buNone/>
            </a:pPr>
            <a:r>
              <a:rPr lang="en-US" sz="1900" dirty="0">
                <a:solidFill>
                  <a:schemeClr val="tx1"/>
                </a:solidFill>
                <a:latin typeface="Calibri" pitchFamily="34" charset="0"/>
                <a:ea typeface="Calibri" pitchFamily="34" charset="-122"/>
                <a:cs typeface="Calibri" pitchFamily="34" charset="-120"/>
              </a:rPr>
              <a:t>It is not the employer's hard stop.</a:t>
            </a:r>
            <a:endParaRPr lang="en-US" sz="1900" dirty="0"/>
          </a:p>
        </p:txBody>
      </p:sp>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rtlCol="0" anchor="ctr"/>
          <a:lstStyle/>
          <a:p>
            <a:pPr marL="0" indent="0">
              <a:buNone/>
            </a:pPr>
            <a:r>
              <a:rPr lang="en-US" sz="3400" b="1" dirty="0">
                <a:solidFill>
                  <a:schemeClr val="tx2"/>
                </a:solidFill>
                <a:latin typeface="Cambria" pitchFamily="34" charset="0"/>
                <a:ea typeface="Cambria" pitchFamily="34" charset="-122"/>
                <a:cs typeface="Cambria" pitchFamily="34" charset="-120"/>
              </a:rPr>
              <a:t>Why Risk Managers Should Care</a:t>
            </a:r>
            <a:endParaRPr lang="en-US" sz="3400" dirty="0"/>
          </a:p>
        </p:txBody>
      </p:sp>
      <p:sp>
        <p:nvSpPr>
          <p:cNvPr id="4" name="Shape 1"/>
          <p:cNvSpPr/>
          <p:nvPr/>
        </p:nvSpPr>
        <p:spPr>
          <a:xfrm>
            <a:off x="548640" y="1600200"/>
            <a:ext cx="2587752" cy="1965960"/>
          </a:xfrm>
          <a:prstGeom prst="rect">
            <a:avLst/>
          </a:prstGeom>
          <a:solidFill>
            <a:schemeClr val="bg2"/>
          </a:solidFill>
          <a:ln w="12700">
            <a:solidFill>
              <a:schemeClr val="bg2"/>
            </a:solidFill>
            <a:prstDash val="solid"/>
          </a:ln>
        </p:spPr>
        <p:txBody>
          <a:bodyPr/>
          <a:lstStyle/>
          <a:p>
            <a:endParaRPr lang="en-US"/>
          </a:p>
        </p:txBody>
      </p:sp>
      <p:sp>
        <p:nvSpPr>
          <p:cNvPr id="5" name="Text 2"/>
          <p:cNvSpPr txBox="1"/>
          <p:nvPr/>
        </p:nvSpPr>
        <p:spPr>
          <a:xfrm>
            <a:off x="777240" y="1600200"/>
            <a:ext cx="2130552" cy="1965960"/>
          </a:xfrm>
          <a:prstGeom prst="rect">
            <a:avLst/>
          </a:prstGeom>
          <a:noFill/>
          <a:ln/>
        </p:spPr>
        <p:txBody>
          <a:bodyPr wrap="square" lIns="0" tIns="0" rIns="0" bIns="0" rtlCol="0" anchor="ctr"/>
          <a:lstStyle/>
          <a:p>
            <a:pPr marL="0" indent="0">
              <a:buNone/>
            </a:pPr>
            <a:r>
              <a:rPr lang="en-US" sz="2600" b="1" dirty="0">
                <a:solidFill>
                  <a:schemeClr val="tx2"/>
                </a:solidFill>
                <a:latin typeface="Cambria" pitchFamily="34" charset="0"/>
                <a:ea typeface="Cambria" pitchFamily="34" charset="-122"/>
                <a:cs typeface="Cambria" pitchFamily="34" charset="-120"/>
              </a:rPr>
              <a:t>Claims</a:t>
            </a:r>
            <a:endParaRPr lang="en-US" sz="2600" dirty="0"/>
          </a:p>
        </p:txBody>
      </p:sp>
      <p:sp>
        <p:nvSpPr>
          <p:cNvPr id="6" name="Shape 3"/>
          <p:cNvSpPr/>
          <p:nvPr/>
        </p:nvSpPr>
        <p:spPr>
          <a:xfrm>
            <a:off x="3364992" y="1600200"/>
            <a:ext cx="2587752" cy="1965960"/>
          </a:xfrm>
          <a:prstGeom prst="rect">
            <a:avLst/>
          </a:prstGeom>
          <a:solidFill>
            <a:schemeClr val="bg2"/>
          </a:solidFill>
          <a:ln w="12700">
            <a:solidFill>
              <a:schemeClr val="bg2"/>
            </a:solidFill>
            <a:prstDash val="solid"/>
          </a:ln>
        </p:spPr>
        <p:txBody>
          <a:bodyPr/>
          <a:lstStyle/>
          <a:p>
            <a:endParaRPr lang="en-US"/>
          </a:p>
        </p:txBody>
      </p:sp>
      <p:sp>
        <p:nvSpPr>
          <p:cNvPr id="7" name="Text 4"/>
          <p:cNvSpPr txBox="1"/>
          <p:nvPr/>
        </p:nvSpPr>
        <p:spPr>
          <a:xfrm>
            <a:off x="3593592" y="1600200"/>
            <a:ext cx="2130552" cy="1965960"/>
          </a:xfrm>
          <a:prstGeom prst="rect">
            <a:avLst/>
          </a:prstGeom>
          <a:noFill/>
          <a:ln/>
        </p:spPr>
        <p:txBody>
          <a:bodyPr wrap="square" lIns="0" tIns="0" rIns="0" bIns="0" rtlCol="0" anchor="ctr"/>
          <a:lstStyle/>
          <a:p>
            <a:pPr marL="0" indent="0">
              <a:buNone/>
            </a:pPr>
            <a:r>
              <a:rPr lang="en-US" sz="2600" b="1" dirty="0">
                <a:solidFill>
                  <a:schemeClr val="tx2"/>
                </a:solidFill>
                <a:latin typeface="Cambria" pitchFamily="34" charset="0"/>
                <a:ea typeface="Cambria" pitchFamily="34" charset="-122"/>
                <a:cs typeface="Cambria" pitchFamily="34" charset="-120"/>
              </a:rPr>
              <a:t>Medical treatment</a:t>
            </a:r>
            <a:endParaRPr lang="en-US" sz="2600" dirty="0"/>
          </a:p>
        </p:txBody>
      </p:sp>
      <p:sp>
        <p:nvSpPr>
          <p:cNvPr id="8" name="Shape 5"/>
          <p:cNvSpPr/>
          <p:nvPr/>
        </p:nvSpPr>
        <p:spPr>
          <a:xfrm>
            <a:off x="6181344" y="1600200"/>
            <a:ext cx="2587752" cy="1965960"/>
          </a:xfrm>
          <a:prstGeom prst="rect">
            <a:avLst/>
          </a:prstGeom>
          <a:solidFill>
            <a:schemeClr val="bg2"/>
          </a:solidFill>
          <a:ln w="12700">
            <a:solidFill>
              <a:schemeClr val="bg2"/>
            </a:solidFill>
            <a:prstDash val="solid"/>
          </a:ln>
        </p:spPr>
        <p:txBody>
          <a:bodyPr/>
          <a:lstStyle/>
          <a:p>
            <a:endParaRPr lang="en-US"/>
          </a:p>
        </p:txBody>
      </p:sp>
      <p:sp>
        <p:nvSpPr>
          <p:cNvPr id="9" name="Text 6"/>
          <p:cNvSpPr txBox="1"/>
          <p:nvPr/>
        </p:nvSpPr>
        <p:spPr>
          <a:xfrm>
            <a:off x="6409944" y="1600200"/>
            <a:ext cx="2130552" cy="1965960"/>
          </a:xfrm>
          <a:prstGeom prst="rect">
            <a:avLst/>
          </a:prstGeom>
          <a:noFill/>
          <a:ln/>
        </p:spPr>
        <p:txBody>
          <a:bodyPr wrap="square" lIns="0" tIns="0" rIns="0" bIns="0" rtlCol="0" anchor="ctr"/>
          <a:lstStyle/>
          <a:p>
            <a:pPr marL="0" indent="0">
              <a:buNone/>
            </a:pPr>
            <a:r>
              <a:rPr lang="en-US" sz="2600" b="1" dirty="0">
                <a:solidFill>
                  <a:schemeClr val="tx2"/>
                </a:solidFill>
                <a:latin typeface="Cambria" pitchFamily="34" charset="0"/>
                <a:ea typeface="Cambria" pitchFamily="34" charset="-122"/>
                <a:cs typeface="Cambria" pitchFamily="34" charset="-120"/>
              </a:rPr>
              <a:t>Employment</a:t>
            </a:r>
            <a:endParaRPr lang="en-US" sz="2600" dirty="0"/>
          </a:p>
        </p:txBody>
      </p:sp>
      <p:sp>
        <p:nvSpPr>
          <p:cNvPr id="10" name="Shape 7"/>
          <p:cNvSpPr/>
          <p:nvPr/>
        </p:nvSpPr>
        <p:spPr>
          <a:xfrm>
            <a:off x="8997696" y="1600200"/>
            <a:ext cx="2587752" cy="1965960"/>
          </a:xfrm>
          <a:prstGeom prst="rect">
            <a:avLst/>
          </a:prstGeom>
          <a:solidFill>
            <a:schemeClr val="bg2"/>
          </a:solidFill>
          <a:ln w="12700">
            <a:solidFill>
              <a:schemeClr val="bg2"/>
            </a:solidFill>
            <a:prstDash val="solid"/>
          </a:ln>
        </p:spPr>
        <p:txBody>
          <a:bodyPr/>
          <a:lstStyle/>
          <a:p>
            <a:endParaRPr lang="en-US"/>
          </a:p>
        </p:txBody>
      </p:sp>
      <p:sp>
        <p:nvSpPr>
          <p:cNvPr id="11" name="Text 8"/>
          <p:cNvSpPr txBox="1"/>
          <p:nvPr/>
        </p:nvSpPr>
        <p:spPr>
          <a:xfrm>
            <a:off x="9226296" y="1600200"/>
            <a:ext cx="2130552" cy="1965960"/>
          </a:xfrm>
          <a:prstGeom prst="rect">
            <a:avLst/>
          </a:prstGeom>
          <a:noFill/>
          <a:ln/>
        </p:spPr>
        <p:txBody>
          <a:bodyPr wrap="square" lIns="0" tIns="0" rIns="0" bIns="0" rtlCol="0" anchor="ctr"/>
          <a:lstStyle/>
          <a:p>
            <a:pPr marL="0" indent="0">
              <a:buNone/>
            </a:pPr>
            <a:r>
              <a:rPr lang="en-US" sz="2600" b="1" dirty="0">
                <a:solidFill>
                  <a:schemeClr val="tx2"/>
                </a:solidFill>
                <a:latin typeface="Cambria" pitchFamily="34" charset="0"/>
                <a:ea typeface="Cambria" pitchFamily="34" charset="-122"/>
                <a:cs typeface="Cambria" pitchFamily="34" charset="-120"/>
              </a:rPr>
              <a:t>Privacy</a:t>
            </a:r>
            <a:endParaRPr lang="en-US" sz="2600" dirty="0"/>
          </a:p>
        </p:txBody>
      </p:sp>
      <p:sp>
        <p:nvSpPr>
          <p:cNvPr id="12" name="Shape 9"/>
          <p:cNvSpPr/>
          <p:nvPr/>
        </p:nvSpPr>
        <p:spPr>
          <a:xfrm>
            <a:off x="548640" y="3794760"/>
            <a:ext cx="2587752" cy="1965960"/>
          </a:xfrm>
          <a:prstGeom prst="rect">
            <a:avLst/>
          </a:prstGeom>
          <a:solidFill>
            <a:schemeClr val="bg2"/>
          </a:solidFill>
          <a:ln w="12700">
            <a:solidFill>
              <a:schemeClr val="bg2"/>
            </a:solidFill>
            <a:prstDash val="solid"/>
          </a:ln>
        </p:spPr>
        <p:txBody>
          <a:bodyPr/>
          <a:lstStyle/>
          <a:p>
            <a:endParaRPr lang="en-US"/>
          </a:p>
        </p:txBody>
      </p:sp>
      <p:sp>
        <p:nvSpPr>
          <p:cNvPr id="13" name="Text 10"/>
          <p:cNvSpPr txBox="1"/>
          <p:nvPr/>
        </p:nvSpPr>
        <p:spPr>
          <a:xfrm>
            <a:off x="777240" y="3794760"/>
            <a:ext cx="2130552" cy="1965960"/>
          </a:xfrm>
          <a:prstGeom prst="rect">
            <a:avLst/>
          </a:prstGeom>
          <a:noFill/>
          <a:ln/>
        </p:spPr>
        <p:txBody>
          <a:bodyPr wrap="square" lIns="0" tIns="0" rIns="0" bIns="0" rtlCol="0" anchor="ctr"/>
          <a:lstStyle/>
          <a:p>
            <a:pPr marL="0" indent="0">
              <a:buNone/>
            </a:pPr>
            <a:r>
              <a:rPr lang="en-US" sz="2600" b="1" dirty="0">
                <a:solidFill>
                  <a:schemeClr val="tx2"/>
                </a:solidFill>
                <a:latin typeface="Cambria" pitchFamily="34" charset="0"/>
                <a:ea typeface="Cambria" pitchFamily="34" charset="-122"/>
                <a:cs typeface="Cambria" pitchFamily="34" charset="-120"/>
              </a:rPr>
              <a:t>Compliance</a:t>
            </a:r>
            <a:endParaRPr lang="en-US" sz="2600" dirty="0"/>
          </a:p>
        </p:txBody>
      </p:sp>
      <p:sp>
        <p:nvSpPr>
          <p:cNvPr id="14" name="Shape 11"/>
          <p:cNvSpPr/>
          <p:nvPr/>
        </p:nvSpPr>
        <p:spPr>
          <a:xfrm>
            <a:off x="3364992" y="3794760"/>
            <a:ext cx="2587752" cy="1965960"/>
          </a:xfrm>
          <a:prstGeom prst="rect">
            <a:avLst/>
          </a:prstGeom>
          <a:solidFill>
            <a:schemeClr val="tx2"/>
          </a:solidFill>
          <a:ln w="12700">
            <a:solidFill>
              <a:schemeClr val="tx2"/>
            </a:solidFill>
            <a:prstDash val="solid"/>
          </a:ln>
        </p:spPr>
        <p:txBody>
          <a:bodyPr/>
          <a:lstStyle/>
          <a:p>
            <a:endParaRPr lang="en-US"/>
          </a:p>
        </p:txBody>
      </p:sp>
      <p:sp>
        <p:nvSpPr>
          <p:cNvPr id="15" name="Text 12"/>
          <p:cNvSpPr txBox="1"/>
          <p:nvPr/>
        </p:nvSpPr>
        <p:spPr>
          <a:xfrm>
            <a:off x="3593592" y="3794760"/>
            <a:ext cx="2130552" cy="1965960"/>
          </a:xfrm>
          <a:prstGeom prst="rect">
            <a:avLst/>
          </a:prstGeom>
          <a:noFill/>
          <a:ln/>
        </p:spPr>
        <p:txBody>
          <a:bodyPr wrap="square" lIns="0" tIns="0" rIns="0" bIns="0" rtlCol="0" anchor="ctr"/>
          <a:lstStyle/>
          <a:p>
            <a:pPr marL="0" indent="0">
              <a:buNone/>
            </a:pPr>
            <a:r>
              <a:rPr lang="en-US" sz="2600" b="1" dirty="0">
                <a:solidFill>
                  <a:schemeClr val="accent1"/>
                </a:solidFill>
                <a:latin typeface="Cambria" pitchFamily="34" charset="0"/>
                <a:ea typeface="Cambria" pitchFamily="34" charset="-122"/>
                <a:cs typeface="Cambria" pitchFamily="34" charset="-120"/>
              </a:rPr>
              <a:t>D&amp;O liability</a:t>
            </a:r>
            <a:endParaRPr lang="en-US" sz="2600" dirty="0"/>
          </a:p>
        </p:txBody>
      </p:sp>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29</a:t>
            </a:fld>
            <a:endParaRPr lang="en-US"/>
          </a:p>
        </p:txBody>
      </p:sp>
      <p:sp>
        <p:nvSpPr>
          <p:cNvPr id="114" name="Shape 11"/>
          <p:cNvSpPr/>
          <p:nvPr/>
        </p:nvSpPr>
        <p:spPr>
          <a:xfrm>
            <a:off x="6181344" y="3794760"/>
            <a:ext cx="2587752" cy="1965960"/>
          </a:xfrm>
          <a:prstGeom prst="rect">
            <a:avLst/>
          </a:prstGeom>
          <a:solidFill>
            <a:schemeClr val="bg2"/>
          </a:solidFill>
          <a:ln w="12700">
            <a:solidFill>
              <a:schemeClr val="bg2"/>
            </a:solidFill>
            <a:prstDash val="solid"/>
          </a:ln>
        </p:spPr>
        <p:txBody>
          <a:bodyPr/>
          <a:lstStyle/>
          <a:p>
            <a:endParaRPr lang="en-US"/>
          </a:p>
        </p:txBody>
      </p:sp>
      <p:sp>
        <p:nvSpPr>
          <p:cNvPr id="115" name="Text 12"/>
          <p:cNvSpPr txBox="1"/>
          <p:nvPr/>
        </p:nvSpPr>
        <p:spPr>
          <a:xfrm>
            <a:off x="6409944" y="3794760"/>
            <a:ext cx="2130552" cy="1965960"/>
          </a:xfrm>
          <a:prstGeom prst="rect">
            <a:avLst/>
          </a:prstGeom>
          <a:noFill/>
          <a:ln/>
        </p:spPr>
        <p:txBody>
          <a:bodyPr wrap="square" lIns="0" tIns="0" rIns="0" bIns="0" rtlCol="0" anchor="ctr"/>
          <a:lstStyle/>
          <a:p>
            <a:r>
              <a:rPr lang="en-US" sz="2600" b="1" dirty="0">
                <a:solidFill>
                  <a:schemeClr val="tx2"/>
                </a:solidFill>
                <a:latin typeface="Cambria"/>
                <a:ea typeface="Cambria"/>
                <a:cs typeface="Cambria"/>
              </a:rPr>
              <a:t>Property Damage</a:t>
            </a:r>
          </a:p>
        </p:txBody>
      </p:sp>
      <p:sp>
        <p:nvSpPr>
          <p:cNvPr id="214" name="Shape 11"/>
          <p:cNvSpPr/>
          <p:nvPr/>
        </p:nvSpPr>
        <p:spPr>
          <a:xfrm>
            <a:off x="8997696" y="3794760"/>
            <a:ext cx="2587752" cy="1965960"/>
          </a:xfrm>
          <a:prstGeom prst="rect">
            <a:avLst/>
          </a:prstGeom>
          <a:solidFill>
            <a:schemeClr val="bg2"/>
          </a:solidFill>
          <a:ln w="12700">
            <a:solidFill>
              <a:schemeClr val="bg2"/>
            </a:solidFill>
            <a:prstDash val="solid"/>
          </a:ln>
        </p:spPr>
        <p:txBody>
          <a:bodyPr/>
          <a:lstStyle/>
          <a:p>
            <a:endParaRPr lang="en-US"/>
          </a:p>
        </p:txBody>
      </p:sp>
      <p:sp>
        <p:nvSpPr>
          <p:cNvPr id="215" name="Text 12"/>
          <p:cNvSpPr txBox="1"/>
          <p:nvPr/>
        </p:nvSpPr>
        <p:spPr>
          <a:xfrm>
            <a:off x="9226296" y="3794760"/>
            <a:ext cx="2130552" cy="1965960"/>
          </a:xfrm>
          <a:prstGeom prst="rect">
            <a:avLst/>
          </a:prstGeom>
          <a:noFill/>
          <a:ln/>
        </p:spPr>
        <p:txBody>
          <a:bodyPr wrap="square" lIns="0" tIns="0" rIns="0" bIns="0" rtlCol="0" anchor="ctr"/>
          <a:lstStyle/>
          <a:p>
            <a:r>
              <a:rPr lang="en-US" sz="2600" b="1" dirty="0">
                <a:solidFill>
                  <a:schemeClr val="tx2"/>
                </a:solidFill>
                <a:latin typeface="Cambria"/>
                <a:ea typeface="Cambria"/>
                <a:cs typeface="Cambria"/>
              </a:rPr>
              <a:t>Business Interruption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rtlCol="0" anchor="ctr"/>
          <a:lstStyle/>
          <a:p>
            <a:pPr marL="0" indent="0">
              <a:buNone/>
            </a:pPr>
            <a:r>
              <a:rPr lang="en-US" sz="3400" b="1" dirty="0">
                <a:solidFill>
                  <a:schemeClr val="tx2"/>
                </a:solidFill>
                <a:latin typeface="Cambria" pitchFamily="34" charset="0"/>
                <a:ea typeface="Cambria" pitchFamily="34" charset="-122"/>
                <a:cs typeface="Cambria" pitchFamily="34" charset="-120"/>
              </a:rPr>
              <a:t>Hard Stop Examples for Workers' Compensation</a:t>
            </a:r>
            <a:endParaRPr lang="en-US" sz="3400" dirty="0"/>
          </a:p>
        </p:txBody>
      </p:sp>
      <p:sp>
        <p:nvSpPr>
          <p:cNvPr id="4" name="Text 1"/>
          <p:cNvSpPr txBox="1"/>
          <p:nvPr/>
        </p:nvSpPr>
        <p:spPr>
          <a:xfrm>
            <a:off x="548640" y="1554480"/>
            <a:ext cx="640080" cy="640080"/>
          </a:xfrm>
          <a:prstGeom prst="octagon">
            <a:avLst/>
          </a:prstGeom>
          <a:solidFill>
            <a:schemeClr val="accent3"/>
          </a:solidFill>
          <a:ln>
            <a:solidFill>
              <a:schemeClr val="accent3"/>
            </a:solidFill>
          </a:ln>
        </p:spPr>
        <p:txBody>
          <a:bodyPr wrap="square" lIns="0" tIns="0" rIns="0" bIns="0" rtlCol="0" anchor="ctr"/>
          <a:lstStyle/>
          <a:p>
            <a:pPr marL="0" indent="0" algn="ctr">
              <a:buNone/>
            </a:pPr>
            <a:endParaRPr lang="en-US" sz="1500" dirty="0"/>
          </a:p>
        </p:txBody>
      </p:sp>
      <p:sp>
        <p:nvSpPr>
          <p:cNvPr id="5" name="Text 2"/>
          <p:cNvSpPr txBox="1"/>
          <p:nvPr/>
        </p:nvSpPr>
        <p:spPr>
          <a:xfrm>
            <a:off x="548640" y="1554480"/>
            <a:ext cx="640080" cy="640080"/>
          </a:xfrm>
          <a:prstGeom prst="rect">
            <a:avLst/>
          </a:prstGeom>
          <a:noFill/>
          <a:ln/>
        </p:spPr>
        <p:txBody>
          <a:bodyPr wrap="square" lIns="0" tIns="0" rIns="0" bIns="0" rtlCol="0" anchor="ctr"/>
          <a:lstStyle/>
          <a:p>
            <a:pPr marL="0" indent="0" algn="ctr">
              <a:buNone/>
            </a:pPr>
            <a:r>
              <a:rPr lang="en-US" sz="1100" b="1" dirty="0">
                <a:solidFill>
                  <a:schemeClr val="bg1"/>
                </a:solidFill>
                <a:latin typeface="Calibri" pitchFamily="34" charset="0"/>
                <a:ea typeface="Calibri" pitchFamily="34" charset="-122"/>
                <a:cs typeface="Calibri" pitchFamily="34" charset="-120"/>
              </a:rPr>
              <a:t>STOP</a:t>
            </a:r>
            <a:endParaRPr lang="en-US" sz="1100" dirty="0"/>
          </a:p>
        </p:txBody>
      </p:sp>
      <p:sp>
        <p:nvSpPr>
          <p:cNvPr id="6" name="Text 3"/>
          <p:cNvSpPr txBox="1"/>
          <p:nvPr/>
        </p:nvSpPr>
        <p:spPr>
          <a:xfrm>
            <a:off x="1463040" y="1554480"/>
            <a:ext cx="5669280" cy="640080"/>
          </a:xfrm>
          <a:prstGeom prst="rect">
            <a:avLst/>
          </a:prstGeom>
          <a:noFill/>
          <a:ln/>
        </p:spPr>
        <p:txBody>
          <a:bodyPr wrap="square" lIns="0" tIns="0" rIns="0" bIns="0" rtlCol="0" anchor="ctr"/>
          <a:lstStyle/>
          <a:p>
            <a:pPr marL="0" indent="0">
              <a:buNone/>
            </a:pPr>
            <a:r>
              <a:rPr lang="en-US" sz="2200" b="1" dirty="0">
                <a:solidFill>
                  <a:schemeClr val="tx2"/>
                </a:solidFill>
                <a:latin typeface="Cambria" pitchFamily="34" charset="0"/>
                <a:ea typeface="Cambria" pitchFamily="34" charset="-122"/>
                <a:cs typeface="Cambria" pitchFamily="34" charset="-120"/>
              </a:rPr>
              <a:t>No autonomous denial of care</a:t>
            </a:r>
            <a:endParaRPr lang="en-US" sz="2200" dirty="0"/>
          </a:p>
        </p:txBody>
      </p:sp>
      <p:sp>
        <p:nvSpPr>
          <p:cNvPr id="7" name="Text 4"/>
          <p:cNvSpPr txBox="1"/>
          <p:nvPr/>
        </p:nvSpPr>
        <p:spPr>
          <a:xfrm>
            <a:off x="548640" y="2450592"/>
            <a:ext cx="640080" cy="640080"/>
          </a:xfrm>
          <a:prstGeom prst="octagon">
            <a:avLst/>
          </a:prstGeom>
          <a:solidFill>
            <a:schemeClr val="accent3"/>
          </a:solidFill>
          <a:ln>
            <a:solidFill>
              <a:schemeClr val="accent3"/>
            </a:solidFill>
          </a:ln>
        </p:spPr>
        <p:txBody>
          <a:bodyPr wrap="square" lIns="0" tIns="0" rIns="0" bIns="0" rtlCol="0" anchor="ctr"/>
          <a:lstStyle/>
          <a:p>
            <a:pPr marL="0" indent="0" algn="ctr">
              <a:buNone/>
            </a:pPr>
            <a:endParaRPr lang="en-US" sz="1500" dirty="0"/>
          </a:p>
        </p:txBody>
      </p:sp>
      <p:sp>
        <p:nvSpPr>
          <p:cNvPr id="8" name="Text 5"/>
          <p:cNvSpPr txBox="1"/>
          <p:nvPr/>
        </p:nvSpPr>
        <p:spPr>
          <a:xfrm>
            <a:off x="548640" y="2450592"/>
            <a:ext cx="640080" cy="640080"/>
          </a:xfrm>
          <a:prstGeom prst="rect">
            <a:avLst/>
          </a:prstGeom>
          <a:noFill/>
          <a:ln/>
        </p:spPr>
        <p:txBody>
          <a:bodyPr wrap="square" lIns="0" tIns="0" rIns="0" bIns="0" rtlCol="0" anchor="ctr"/>
          <a:lstStyle/>
          <a:p>
            <a:pPr marL="0" indent="0" algn="ctr">
              <a:buNone/>
            </a:pPr>
            <a:r>
              <a:rPr lang="en-US" sz="1100" b="1" dirty="0">
                <a:solidFill>
                  <a:schemeClr val="bg1"/>
                </a:solidFill>
                <a:latin typeface="Calibri" pitchFamily="34" charset="0"/>
                <a:ea typeface="Calibri" pitchFamily="34" charset="-122"/>
                <a:cs typeface="Calibri" pitchFamily="34" charset="-120"/>
              </a:rPr>
              <a:t>STOP</a:t>
            </a:r>
            <a:endParaRPr lang="en-US" sz="1100" dirty="0"/>
          </a:p>
        </p:txBody>
      </p:sp>
      <p:sp>
        <p:nvSpPr>
          <p:cNvPr id="9" name="Text 6"/>
          <p:cNvSpPr txBox="1"/>
          <p:nvPr/>
        </p:nvSpPr>
        <p:spPr>
          <a:xfrm>
            <a:off x="1463040" y="2450592"/>
            <a:ext cx="5669280" cy="640080"/>
          </a:xfrm>
          <a:prstGeom prst="rect">
            <a:avLst/>
          </a:prstGeom>
          <a:noFill/>
          <a:ln/>
        </p:spPr>
        <p:txBody>
          <a:bodyPr wrap="square" lIns="0" tIns="0" rIns="0" bIns="0" rtlCol="0" anchor="ctr"/>
          <a:lstStyle/>
          <a:p>
            <a:pPr marL="0" indent="0">
              <a:buNone/>
            </a:pPr>
            <a:r>
              <a:rPr lang="en-US" sz="2200" b="1" dirty="0">
                <a:solidFill>
                  <a:schemeClr val="tx2"/>
                </a:solidFill>
                <a:latin typeface="Cambria" pitchFamily="34" charset="0"/>
                <a:ea typeface="Cambria" pitchFamily="34" charset="-122"/>
                <a:cs typeface="Cambria" pitchFamily="34" charset="-120"/>
              </a:rPr>
              <a:t>No AI-only life-impacting decisions</a:t>
            </a:r>
            <a:endParaRPr lang="en-US" sz="2200" dirty="0"/>
          </a:p>
        </p:txBody>
      </p:sp>
      <p:sp>
        <p:nvSpPr>
          <p:cNvPr id="10" name="Text 7"/>
          <p:cNvSpPr txBox="1"/>
          <p:nvPr/>
        </p:nvSpPr>
        <p:spPr>
          <a:xfrm>
            <a:off x="548640" y="3346704"/>
            <a:ext cx="640080" cy="640080"/>
          </a:xfrm>
          <a:prstGeom prst="octagon">
            <a:avLst/>
          </a:prstGeom>
          <a:solidFill>
            <a:schemeClr val="accent3"/>
          </a:solidFill>
          <a:ln>
            <a:solidFill>
              <a:schemeClr val="accent3"/>
            </a:solidFill>
          </a:ln>
        </p:spPr>
        <p:txBody>
          <a:bodyPr wrap="square" lIns="0" tIns="0" rIns="0" bIns="0" rtlCol="0" anchor="ctr"/>
          <a:lstStyle/>
          <a:p>
            <a:pPr marL="0" indent="0" algn="ctr">
              <a:buNone/>
            </a:pPr>
            <a:endParaRPr lang="en-US" sz="1500" dirty="0"/>
          </a:p>
        </p:txBody>
      </p:sp>
      <p:sp>
        <p:nvSpPr>
          <p:cNvPr id="11" name="Text 8"/>
          <p:cNvSpPr txBox="1"/>
          <p:nvPr/>
        </p:nvSpPr>
        <p:spPr>
          <a:xfrm>
            <a:off x="548640" y="3346704"/>
            <a:ext cx="640080" cy="640080"/>
          </a:xfrm>
          <a:prstGeom prst="rect">
            <a:avLst/>
          </a:prstGeom>
          <a:noFill/>
          <a:ln/>
        </p:spPr>
        <p:txBody>
          <a:bodyPr wrap="square" lIns="0" tIns="0" rIns="0" bIns="0" rtlCol="0" anchor="ctr"/>
          <a:lstStyle/>
          <a:p>
            <a:pPr marL="0" indent="0" algn="ctr">
              <a:buNone/>
            </a:pPr>
            <a:r>
              <a:rPr lang="en-US" sz="1100" b="1" dirty="0">
                <a:solidFill>
                  <a:schemeClr val="bg1"/>
                </a:solidFill>
                <a:latin typeface="Calibri" pitchFamily="34" charset="0"/>
                <a:ea typeface="Calibri" pitchFamily="34" charset="-122"/>
                <a:cs typeface="Calibri" pitchFamily="34" charset="-120"/>
              </a:rPr>
              <a:t>STOP</a:t>
            </a:r>
            <a:endParaRPr lang="en-US" sz="1100" dirty="0"/>
          </a:p>
        </p:txBody>
      </p:sp>
      <p:sp>
        <p:nvSpPr>
          <p:cNvPr id="12" name="Text 9"/>
          <p:cNvSpPr txBox="1"/>
          <p:nvPr/>
        </p:nvSpPr>
        <p:spPr>
          <a:xfrm>
            <a:off x="1463040" y="3346704"/>
            <a:ext cx="5669280" cy="640080"/>
          </a:xfrm>
          <a:prstGeom prst="rect">
            <a:avLst/>
          </a:prstGeom>
          <a:noFill/>
          <a:ln/>
        </p:spPr>
        <p:txBody>
          <a:bodyPr wrap="square" lIns="0" tIns="0" rIns="0" bIns="0" rtlCol="0" anchor="ctr"/>
          <a:lstStyle/>
          <a:p>
            <a:pPr marL="0" indent="0">
              <a:buNone/>
            </a:pPr>
            <a:r>
              <a:rPr lang="en-US" sz="2200" b="1" dirty="0">
                <a:solidFill>
                  <a:schemeClr val="tx2"/>
                </a:solidFill>
                <a:latin typeface="Cambria" pitchFamily="34" charset="0"/>
                <a:ea typeface="Cambria" pitchFamily="34" charset="-122"/>
                <a:cs typeface="Cambria" pitchFamily="34" charset="-120"/>
              </a:rPr>
              <a:t>No PHI in uncertified systems</a:t>
            </a:r>
            <a:endParaRPr lang="en-US" sz="2200" dirty="0"/>
          </a:p>
        </p:txBody>
      </p:sp>
      <p:sp>
        <p:nvSpPr>
          <p:cNvPr id="13" name="Text 10"/>
          <p:cNvSpPr txBox="1"/>
          <p:nvPr/>
        </p:nvSpPr>
        <p:spPr>
          <a:xfrm>
            <a:off x="548640" y="4242816"/>
            <a:ext cx="640080" cy="640080"/>
          </a:xfrm>
          <a:prstGeom prst="octagon">
            <a:avLst/>
          </a:prstGeom>
          <a:solidFill>
            <a:schemeClr val="accent3"/>
          </a:solidFill>
          <a:ln>
            <a:solidFill>
              <a:schemeClr val="accent3"/>
            </a:solidFill>
          </a:ln>
        </p:spPr>
        <p:txBody>
          <a:bodyPr wrap="square" lIns="0" tIns="0" rIns="0" bIns="0" rtlCol="0" anchor="ctr"/>
          <a:lstStyle/>
          <a:p>
            <a:pPr marL="0" indent="0" algn="ctr">
              <a:buNone/>
            </a:pPr>
            <a:endParaRPr lang="en-US" sz="1500" dirty="0"/>
          </a:p>
        </p:txBody>
      </p:sp>
      <p:sp>
        <p:nvSpPr>
          <p:cNvPr id="14" name="Text 11"/>
          <p:cNvSpPr txBox="1"/>
          <p:nvPr/>
        </p:nvSpPr>
        <p:spPr>
          <a:xfrm>
            <a:off x="548640" y="4242816"/>
            <a:ext cx="640080" cy="640080"/>
          </a:xfrm>
          <a:prstGeom prst="rect">
            <a:avLst/>
          </a:prstGeom>
          <a:noFill/>
          <a:ln/>
        </p:spPr>
        <p:txBody>
          <a:bodyPr wrap="square" lIns="0" tIns="0" rIns="0" bIns="0" rtlCol="0" anchor="ctr"/>
          <a:lstStyle/>
          <a:p>
            <a:pPr marL="0" indent="0" algn="ctr">
              <a:buNone/>
            </a:pPr>
            <a:r>
              <a:rPr lang="en-US" sz="1100" b="1" dirty="0">
                <a:solidFill>
                  <a:schemeClr val="bg1"/>
                </a:solidFill>
                <a:latin typeface="Calibri" pitchFamily="34" charset="0"/>
                <a:ea typeface="Calibri" pitchFamily="34" charset="-122"/>
                <a:cs typeface="Calibri" pitchFamily="34" charset="-120"/>
              </a:rPr>
              <a:t>STOP</a:t>
            </a:r>
            <a:endParaRPr lang="en-US" sz="1100" dirty="0"/>
          </a:p>
        </p:txBody>
      </p:sp>
      <p:sp>
        <p:nvSpPr>
          <p:cNvPr id="15" name="Text 12"/>
          <p:cNvSpPr txBox="1"/>
          <p:nvPr/>
        </p:nvSpPr>
        <p:spPr>
          <a:xfrm>
            <a:off x="1463040" y="4242816"/>
            <a:ext cx="5669280" cy="640080"/>
          </a:xfrm>
          <a:prstGeom prst="rect">
            <a:avLst/>
          </a:prstGeom>
          <a:noFill/>
          <a:ln/>
        </p:spPr>
        <p:txBody>
          <a:bodyPr wrap="square" lIns="0" tIns="0" rIns="0" bIns="0" rtlCol="0" anchor="ctr"/>
          <a:lstStyle/>
          <a:p>
            <a:pPr marL="0" indent="0">
              <a:buNone/>
            </a:pPr>
            <a:r>
              <a:rPr lang="en-US" sz="2200" b="1" dirty="0">
                <a:solidFill>
                  <a:schemeClr val="tx2"/>
                </a:solidFill>
                <a:latin typeface="Cambria" pitchFamily="34" charset="0"/>
                <a:ea typeface="Cambria" pitchFamily="34" charset="-122"/>
                <a:cs typeface="Cambria" pitchFamily="34" charset="-120"/>
              </a:rPr>
              <a:t>No deployment without named accountability</a:t>
            </a:r>
            <a:endParaRPr lang="en-US" sz="2200" dirty="0"/>
          </a:p>
        </p:txBody>
      </p:sp>
      <p:sp>
        <p:nvSpPr>
          <p:cNvPr id="16" name="Text 13"/>
          <p:cNvSpPr txBox="1"/>
          <p:nvPr/>
        </p:nvSpPr>
        <p:spPr>
          <a:xfrm>
            <a:off x="548640" y="5138928"/>
            <a:ext cx="640080" cy="640080"/>
          </a:xfrm>
          <a:prstGeom prst="octagon">
            <a:avLst/>
          </a:prstGeom>
          <a:solidFill>
            <a:schemeClr val="accent3"/>
          </a:solidFill>
          <a:ln>
            <a:solidFill>
              <a:schemeClr val="accent3"/>
            </a:solidFill>
          </a:ln>
        </p:spPr>
        <p:txBody>
          <a:bodyPr wrap="square" lIns="0" tIns="0" rIns="0" bIns="0" rtlCol="0" anchor="ctr"/>
          <a:lstStyle/>
          <a:p>
            <a:pPr marL="0" indent="0" algn="ctr">
              <a:buNone/>
            </a:pPr>
            <a:endParaRPr lang="en-US" sz="1500" dirty="0"/>
          </a:p>
        </p:txBody>
      </p:sp>
      <p:sp>
        <p:nvSpPr>
          <p:cNvPr id="17" name="Text 14"/>
          <p:cNvSpPr txBox="1"/>
          <p:nvPr/>
        </p:nvSpPr>
        <p:spPr>
          <a:xfrm>
            <a:off x="548640" y="5138928"/>
            <a:ext cx="640080" cy="640080"/>
          </a:xfrm>
          <a:prstGeom prst="rect">
            <a:avLst/>
          </a:prstGeom>
          <a:noFill/>
          <a:ln/>
        </p:spPr>
        <p:txBody>
          <a:bodyPr wrap="square" lIns="0" tIns="0" rIns="0" bIns="0" rtlCol="0" anchor="ctr"/>
          <a:lstStyle/>
          <a:p>
            <a:pPr marL="0" indent="0" algn="ctr">
              <a:buNone/>
            </a:pPr>
            <a:r>
              <a:rPr lang="en-US" sz="1100" b="1" dirty="0">
                <a:solidFill>
                  <a:schemeClr val="bg1"/>
                </a:solidFill>
                <a:latin typeface="Calibri" pitchFamily="34" charset="0"/>
                <a:ea typeface="Calibri" pitchFamily="34" charset="-122"/>
                <a:cs typeface="Calibri" pitchFamily="34" charset="-120"/>
              </a:rPr>
              <a:t>STOP</a:t>
            </a:r>
            <a:endParaRPr lang="en-US" sz="1100" dirty="0"/>
          </a:p>
        </p:txBody>
      </p:sp>
      <p:sp>
        <p:nvSpPr>
          <p:cNvPr id="18" name="Text 15"/>
          <p:cNvSpPr txBox="1"/>
          <p:nvPr/>
        </p:nvSpPr>
        <p:spPr>
          <a:xfrm>
            <a:off x="1463040" y="5138928"/>
            <a:ext cx="5669280" cy="640080"/>
          </a:xfrm>
          <a:prstGeom prst="rect">
            <a:avLst/>
          </a:prstGeom>
          <a:noFill/>
          <a:ln/>
        </p:spPr>
        <p:txBody>
          <a:bodyPr wrap="square" lIns="0" tIns="0" rIns="0" bIns="0" rtlCol="0" anchor="ctr"/>
          <a:lstStyle/>
          <a:p>
            <a:pPr marL="0" indent="0">
              <a:buNone/>
            </a:pPr>
            <a:r>
              <a:rPr lang="en-US" sz="2200" b="1" dirty="0">
                <a:solidFill>
                  <a:schemeClr val="tx2"/>
                </a:solidFill>
                <a:latin typeface="Cambria" pitchFamily="34" charset="0"/>
                <a:ea typeface="Cambria" pitchFamily="34" charset="-122"/>
                <a:cs typeface="Cambria" pitchFamily="34" charset="-120"/>
              </a:rPr>
              <a:t>No deployment without a tested way to stop it</a:t>
            </a:r>
            <a:endParaRPr lang="en-US" sz="2200" dirty="0"/>
          </a:p>
        </p:txBody>
      </p:sp>
      <p:sp>
        <p:nvSpPr>
          <p:cNvPr id="19" name="Shape 16"/>
          <p:cNvSpPr/>
          <p:nvPr/>
        </p:nvSpPr>
        <p:spPr>
          <a:xfrm>
            <a:off x="7589520" y="1554480"/>
            <a:ext cx="4023360" cy="3017520"/>
          </a:xfrm>
          <a:prstGeom prst="rect">
            <a:avLst/>
          </a:prstGeom>
          <a:solidFill>
            <a:schemeClr val="bg2"/>
          </a:solidFill>
          <a:ln w="12700">
            <a:solidFill>
              <a:schemeClr val="bg2"/>
            </a:solidFill>
            <a:prstDash val="solid"/>
          </a:ln>
        </p:spPr>
        <p:txBody>
          <a:bodyPr/>
          <a:lstStyle/>
          <a:p>
            <a:endParaRPr lang="en-US"/>
          </a:p>
        </p:txBody>
      </p:sp>
      <p:sp>
        <p:nvSpPr>
          <p:cNvPr id="20" name="Text 17"/>
          <p:cNvSpPr txBox="1"/>
          <p:nvPr/>
        </p:nvSpPr>
        <p:spPr>
          <a:xfrm>
            <a:off x="7818120" y="1783080"/>
            <a:ext cx="3566160" cy="45720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The test</a:t>
            </a:r>
            <a:endParaRPr lang="en-US" sz="2200" dirty="0"/>
          </a:p>
        </p:txBody>
      </p:sp>
      <p:sp>
        <p:nvSpPr>
          <p:cNvPr id="21" name="Text 18"/>
          <p:cNvSpPr txBox="1"/>
          <p:nvPr/>
        </p:nvSpPr>
        <p:spPr>
          <a:xfrm>
            <a:off x="7818120" y="2331720"/>
            <a:ext cx="3566160" cy="2011680"/>
          </a:xfrm>
          <a:prstGeom prst="rect">
            <a:avLst/>
          </a:prstGeom>
          <a:noFill/>
          <a:ln/>
        </p:spPr>
        <p:txBody>
          <a:bodyPr wrap="square" lIns="0" tIns="0" rIns="0" bIns="0" rtlCol="0" anchor="t"/>
          <a:lstStyle/>
          <a:p>
            <a:pPr marL="0" indent="0">
              <a:buNone/>
            </a:pPr>
            <a:r>
              <a:rPr lang="en-US" sz="1800" dirty="0">
                <a:solidFill>
                  <a:schemeClr val="tx1"/>
                </a:solidFill>
                <a:latin typeface="Calibri" pitchFamily="34" charset="0"/>
                <a:ea typeface="Calibri" pitchFamily="34" charset="-122"/>
                <a:cs typeface="Calibri" pitchFamily="34" charset="-120"/>
              </a:rPr>
              <a:t>Could a user, a vendor, a deadline or a cost target switch it off?</a:t>
            </a:r>
            <a:endParaRPr lang="en-US" sz="1800" dirty="0"/>
          </a:p>
          <a:p>
            <a:pPr marL="0" indent="0">
              <a:buNone/>
            </a:pPr>
            <a:endParaRPr lang="en-US" sz="1800" dirty="0"/>
          </a:p>
          <a:p>
            <a:pPr marL="0" indent="0">
              <a:buNone/>
            </a:pPr>
            <a:r>
              <a:rPr lang="en-US" sz="1800" dirty="0">
                <a:solidFill>
                  <a:schemeClr val="tx1"/>
                </a:solidFill>
                <a:latin typeface="Calibri" pitchFamily="34" charset="0"/>
                <a:ea typeface="Calibri" pitchFamily="34" charset="-122"/>
                <a:cs typeface="Calibri" pitchFamily="34" charset="-120"/>
              </a:rPr>
              <a:t>If yes, it is a guardrail, not a hard stop.</a:t>
            </a:r>
            <a:endParaRPr lang="en-US" sz="1800" dirty="0"/>
          </a:p>
        </p:txBody>
      </p:sp>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rtlCol="0" anchor="ctr"/>
          <a:lstStyle/>
          <a:p>
            <a:pPr marL="0" indent="0">
              <a:buNone/>
            </a:pPr>
            <a:r>
              <a:rPr lang="en-US" sz="3400" b="1" dirty="0">
                <a:solidFill>
                  <a:schemeClr val="tx2"/>
                </a:solidFill>
                <a:latin typeface="Cambria" pitchFamily="34" charset="0"/>
                <a:ea typeface="Cambria" pitchFamily="34" charset="-122"/>
                <a:cs typeface="Cambria" pitchFamily="34" charset="-120"/>
              </a:rPr>
              <a:t>Who Tried to Break It?</a:t>
            </a:r>
            <a:endParaRPr lang="en-US" sz="3400" dirty="0"/>
          </a:p>
        </p:txBody>
      </p:sp>
      <p:sp>
        <p:nvSpPr>
          <p:cNvPr id="4" name="Shape 1"/>
          <p:cNvSpPr/>
          <p:nvPr/>
        </p:nvSpPr>
        <p:spPr>
          <a:xfrm>
            <a:off x="548640" y="1600200"/>
            <a:ext cx="5486400" cy="4297680"/>
          </a:xfrm>
          <a:prstGeom prst="rect">
            <a:avLst/>
          </a:prstGeom>
          <a:solidFill>
            <a:schemeClr val="tx2"/>
          </a:solidFill>
          <a:ln w="12700">
            <a:solidFill>
              <a:schemeClr val="tx2"/>
            </a:solidFill>
            <a:prstDash val="solid"/>
          </a:ln>
        </p:spPr>
        <p:txBody>
          <a:bodyPr/>
          <a:lstStyle/>
          <a:p>
            <a:endParaRPr lang="en-US"/>
          </a:p>
        </p:txBody>
      </p:sp>
      <p:sp>
        <p:nvSpPr>
          <p:cNvPr id="5" name="Text 2"/>
          <p:cNvSpPr txBox="1"/>
          <p:nvPr/>
        </p:nvSpPr>
        <p:spPr>
          <a:xfrm>
            <a:off x="868680" y="1600200"/>
            <a:ext cx="4846320" cy="4297680"/>
          </a:xfrm>
          <a:prstGeom prst="rect">
            <a:avLst/>
          </a:prstGeom>
          <a:noFill/>
          <a:ln/>
        </p:spPr>
        <p:txBody>
          <a:bodyPr wrap="square" lIns="0" tIns="0" rIns="0" bIns="0" rtlCol="0" anchor="ctr"/>
          <a:lstStyle/>
          <a:p>
            <a:pPr marL="0" indent="0">
              <a:buNone/>
            </a:pPr>
            <a:r>
              <a:rPr lang="en-US" sz="2400" i="1" dirty="0">
                <a:solidFill>
                  <a:schemeClr val="bg1"/>
                </a:solidFill>
                <a:latin typeface="Cambria" pitchFamily="34" charset="0"/>
                <a:ea typeface="Cambria" pitchFamily="34" charset="-122"/>
                <a:cs typeface="Cambria" pitchFamily="34" charset="-120"/>
              </a:rPr>
              <a:t>Who tried to break this system, what access did we give them, what did they find, and what evidence do we have that the hard stops held?</a:t>
            </a:r>
            <a:endParaRPr lang="en-US" sz="2400" dirty="0"/>
          </a:p>
        </p:txBody>
      </p:sp>
      <p:sp>
        <p:nvSpPr>
          <p:cNvPr id="6" name="Text 3"/>
          <p:cNvSpPr txBox="1"/>
          <p:nvPr/>
        </p:nvSpPr>
        <p:spPr>
          <a:xfrm>
            <a:off x="6400800" y="1600200"/>
            <a:ext cx="5212080" cy="45720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Ask the evaluator</a:t>
            </a:r>
            <a:endParaRPr lang="en-US" sz="2200" dirty="0"/>
          </a:p>
        </p:txBody>
      </p:sp>
      <p:sp>
        <p:nvSpPr>
          <p:cNvPr id="7" name="Text 4"/>
          <p:cNvSpPr txBox="1"/>
          <p:nvPr/>
        </p:nvSpPr>
        <p:spPr>
          <a:xfrm>
            <a:off x="6400800" y="2194560"/>
            <a:ext cx="5212080" cy="3108960"/>
          </a:xfrm>
          <a:prstGeom prst="rect">
            <a:avLst/>
          </a:prstGeom>
          <a:noFill/>
          <a:ln/>
        </p:spPr>
        <p:txBody>
          <a:bodyPr wrap="square" lIns="0" tIns="0" rIns="0" bIns="0" rtlCol="0" anchor="t"/>
          <a:lstStyle/>
          <a:p>
            <a:pPr marL="228600" indent="-228600">
              <a:spcAft>
                <a:spcPts val="1000"/>
              </a:spcAft>
              <a:buSzPct val="100000"/>
              <a:buChar char="•"/>
            </a:pPr>
            <a:r>
              <a:rPr lang="en-US" sz="1800" dirty="0">
                <a:solidFill>
                  <a:schemeClr val="tx1"/>
                </a:solidFill>
                <a:latin typeface="Calibri" pitchFamily="34" charset="0"/>
                <a:ea typeface="Calibri" pitchFamily="34" charset="-122"/>
                <a:cs typeface="Calibri" pitchFamily="34" charset="-120"/>
              </a:rPr>
              <a:t>Who pays you, and to whom do you report?</a:t>
            </a:r>
            <a:endParaRPr lang="en-US" sz="1800" dirty="0"/>
          </a:p>
          <a:p>
            <a:pPr marL="228600" indent="-228600">
              <a:spcAft>
                <a:spcPts val="1000"/>
              </a:spcAft>
              <a:buSzPct val="100000"/>
              <a:buChar char="•"/>
            </a:pPr>
            <a:r>
              <a:rPr lang="en-US" sz="1800" dirty="0">
                <a:solidFill>
                  <a:schemeClr val="tx1"/>
                </a:solidFill>
                <a:latin typeface="Calibri" pitchFamily="34" charset="0"/>
                <a:ea typeface="Calibri" pitchFamily="34" charset="-122"/>
                <a:cs typeface="Calibri" pitchFamily="34" charset="-120"/>
              </a:rPr>
              <a:t>Will you test the deployed system or only the model?</a:t>
            </a:r>
            <a:endParaRPr lang="en-US" sz="1800" dirty="0"/>
          </a:p>
          <a:p>
            <a:pPr marL="228600" indent="-228600">
              <a:spcAft>
                <a:spcPts val="1000"/>
              </a:spcAft>
              <a:buSzPct val="100000"/>
              <a:buChar char="•"/>
            </a:pPr>
            <a:r>
              <a:rPr lang="en-US" sz="1800" dirty="0">
                <a:solidFill>
                  <a:schemeClr val="tx1"/>
                </a:solidFill>
                <a:latin typeface="Calibri" pitchFamily="34" charset="0"/>
                <a:ea typeface="Calibri" pitchFamily="34" charset="-122"/>
                <a:cs typeface="Calibri" pitchFamily="34" charset="-120"/>
              </a:rPr>
              <a:t>Will you try to defeat shutdown and escalation?</a:t>
            </a:r>
            <a:endParaRPr lang="en-US" sz="1800" dirty="0"/>
          </a:p>
          <a:p>
            <a:pPr marL="228600" indent="-228600">
              <a:spcAft>
                <a:spcPts val="1000"/>
              </a:spcAft>
              <a:buSzPct val="100000"/>
              <a:buChar char="•"/>
            </a:pPr>
            <a:r>
              <a:rPr lang="en-US" sz="1800" dirty="0">
                <a:solidFill>
                  <a:schemeClr val="tx1"/>
                </a:solidFill>
                <a:latin typeface="Calibri" pitchFamily="34" charset="0"/>
                <a:ea typeface="Calibri" pitchFamily="34" charset="-122"/>
                <a:cs typeface="Calibri" pitchFamily="34" charset="-120"/>
              </a:rPr>
              <a:t>Who defines the test scenarios?</a:t>
            </a:r>
            <a:endParaRPr lang="en-US" sz="1800" dirty="0"/>
          </a:p>
          <a:p>
            <a:pPr marL="228600" indent="-228600">
              <a:spcAft>
                <a:spcPts val="1000"/>
              </a:spcAft>
              <a:buSzPct val="100000"/>
              <a:buChar char="•"/>
            </a:pPr>
            <a:r>
              <a:rPr lang="en-US" sz="1800" dirty="0">
                <a:solidFill>
                  <a:schemeClr val="tx1"/>
                </a:solidFill>
                <a:latin typeface="Calibri" pitchFamily="34" charset="0"/>
                <a:ea typeface="Calibri" pitchFamily="34" charset="-122"/>
                <a:cs typeface="Calibri" pitchFamily="34" charset="-120"/>
              </a:rPr>
              <a:t>What did you not test?</a:t>
            </a:r>
            <a:endParaRPr lang="en-US" sz="1800" dirty="0"/>
          </a:p>
        </p:txBody>
      </p:sp>
      <p:sp>
        <p:nvSpPr>
          <p:cNvPr id="8" name="Text 5"/>
          <p:cNvSpPr txBox="1"/>
          <p:nvPr/>
        </p:nvSpPr>
        <p:spPr>
          <a:xfrm>
            <a:off x="6400800" y="5257800"/>
            <a:ext cx="5212080" cy="731520"/>
          </a:xfrm>
          <a:prstGeom prst="rect">
            <a:avLst/>
          </a:prstGeom>
          <a:noFill/>
          <a:ln/>
        </p:spPr>
        <p:txBody>
          <a:bodyPr wrap="square" lIns="0" tIns="0" rIns="0" bIns="0" rtlCol="0" anchor="t"/>
          <a:lstStyle/>
          <a:p>
            <a:pPr marL="0" indent="0">
              <a:buNone/>
            </a:pPr>
            <a:r>
              <a:rPr lang="en-US" sz="1500" i="1" dirty="0">
                <a:solidFill>
                  <a:schemeClr val="accent3"/>
                </a:solidFill>
                <a:latin typeface="Calibri" pitchFamily="34" charset="0"/>
                <a:ea typeface="Calibri" pitchFamily="34" charset="-122"/>
                <a:cs typeface="Calibri" pitchFamily="34" charset="-120"/>
              </a:rPr>
              <a:t>If the answer is that the developer says it is safe, independent validation has not occurred.</a:t>
            </a:r>
            <a:endParaRPr lang="en-US" sz="1500" dirty="0"/>
          </a:p>
        </p:txBody>
      </p:sp>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rtlCol="0" anchor="ctr"/>
          <a:lstStyle/>
          <a:p>
            <a:pPr marL="0" indent="0">
              <a:buNone/>
            </a:pPr>
            <a:r>
              <a:rPr lang="en-US" sz="3400" b="1" dirty="0">
                <a:solidFill>
                  <a:schemeClr val="tx2"/>
                </a:solidFill>
                <a:latin typeface="Cambria" pitchFamily="34" charset="0"/>
                <a:ea typeface="Cambria" pitchFamily="34" charset="-122"/>
                <a:cs typeface="Cambria" pitchFamily="34" charset="-120"/>
              </a:rPr>
              <a:t>The Insurance Market Is Pulling Back</a:t>
            </a:r>
            <a:endParaRPr lang="en-US" sz="3400" dirty="0"/>
          </a:p>
        </p:txBody>
      </p:sp>
      <p:sp>
        <p:nvSpPr>
          <p:cNvPr id="4" name="Shape 1"/>
          <p:cNvSpPr/>
          <p:nvPr/>
        </p:nvSpPr>
        <p:spPr>
          <a:xfrm>
            <a:off x="548640" y="1600200"/>
            <a:ext cx="3154680" cy="2011680"/>
          </a:xfrm>
          <a:prstGeom prst="rect">
            <a:avLst/>
          </a:prstGeom>
          <a:solidFill>
            <a:schemeClr val="bg2"/>
          </a:solidFill>
          <a:ln w="12700">
            <a:solidFill>
              <a:schemeClr val="bg2"/>
            </a:solidFill>
            <a:prstDash val="solid"/>
          </a:ln>
        </p:spPr>
        <p:txBody>
          <a:bodyPr/>
          <a:lstStyle/>
          <a:p>
            <a:endParaRPr lang="en-US"/>
          </a:p>
        </p:txBody>
      </p:sp>
      <p:sp>
        <p:nvSpPr>
          <p:cNvPr id="5" name="Text 2"/>
          <p:cNvSpPr txBox="1"/>
          <p:nvPr/>
        </p:nvSpPr>
        <p:spPr>
          <a:xfrm>
            <a:off x="777240" y="1828800"/>
            <a:ext cx="2697480" cy="457200"/>
          </a:xfrm>
          <a:prstGeom prst="rect">
            <a:avLst/>
          </a:prstGeom>
          <a:noFill/>
          <a:ln/>
        </p:spPr>
        <p:txBody>
          <a:bodyPr wrap="square" lIns="0" tIns="0" rIns="0" bIns="0" rtlCol="0" anchor="t"/>
          <a:lstStyle/>
          <a:p>
            <a:pPr marL="0" indent="0">
              <a:buNone/>
            </a:pPr>
            <a:r>
              <a:rPr lang="en-US" sz="2000" b="1" dirty="0">
                <a:solidFill>
                  <a:schemeClr val="tx2"/>
                </a:solidFill>
                <a:latin typeface="Cambria" pitchFamily="34" charset="0"/>
                <a:ea typeface="Cambria" pitchFamily="34" charset="-122"/>
                <a:cs typeface="Cambria" pitchFamily="34" charset="-120"/>
              </a:rPr>
              <a:t>AI governance audits</a:t>
            </a:r>
            <a:endParaRPr lang="en-US" sz="2000" dirty="0"/>
          </a:p>
        </p:txBody>
      </p:sp>
      <p:sp>
        <p:nvSpPr>
          <p:cNvPr id="6" name="Text 3"/>
          <p:cNvSpPr txBox="1"/>
          <p:nvPr/>
        </p:nvSpPr>
        <p:spPr>
          <a:xfrm>
            <a:off x="777240" y="2377440"/>
            <a:ext cx="2697480" cy="1005840"/>
          </a:xfrm>
          <a:prstGeom prst="rect">
            <a:avLst/>
          </a:prstGeom>
          <a:noFill/>
          <a:ln/>
        </p:spPr>
        <p:txBody>
          <a:bodyPr wrap="square" lIns="0" tIns="0" rIns="0" bIns="0" rtlCol="0" anchor="t"/>
          <a:lstStyle/>
          <a:p>
            <a:pPr marL="0" indent="0">
              <a:buNone/>
            </a:pPr>
            <a:r>
              <a:rPr lang="en-US" sz="1500" dirty="0">
                <a:solidFill>
                  <a:schemeClr val="tx1"/>
                </a:solidFill>
                <a:latin typeface="Calibri" pitchFamily="34" charset="0"/>
                <a:ea typeface="Calibri" pitchFamily="34" charset="-122"/>
                <a:cs typeface="Calibri" pitchFamily="34" charset="-120"/>
              </a:rPr>
              <a:t>Underwriters ask for board-level documentation at renewal</a:t>
            </a:r>
            <a:endParaRPr lang="en-US" sz="1500" dirty="0"/>
          </a:p>
        </p:txBody>
      </p:sp>
      <p:sp>
        <p:nvSpPr>
          <p:cNvPr id="7" name="Shape 4"/>
          <p:cNvSpPr/>
          <p:nvPr/>
        </p:nvSpPr>
        <p:spPr>
          <a:xfrm>
            <a:off x="3886200" y="1600200"/>
            <a:ext cx="3154680" cy="2011680"/>
          </a:xfrm>
          <a:prstGeom prst="rect">
            <a:avLst/>
          </a:prstGeom>
          <a:solidFill>
            <a:schemeClr val="bg2"/>
          </a:solidFill>
          <a:ln w="12700">
            <a:solidFill>
              <a:schemeClr val="bg2"/>
            </a:solidFill>
            <a:prstDash val="solid"/>
          </a:ln>
        </p:spPr>
        <p:txBody>
          <a:bodyPr/>
          <a:lstStyle/>
          <a:p>
            <a:endParaRPr lang="en-US"/>
          </a:p>
        </p:txBody>
      </p:sp>
      <p:sp>
        <p:nvSpPr>
          <p:cNvPr id="8" name="Text 5"/>
          <p:cNvSpPr txBox="1"/>
          <p:nvPr/>
        </p:nvSpPr>
        <p:spPr>
          <a:xfrm>
            <a:off x="4114800" y="1828800"/>
            <a:ext cx="2697480" cy="457200"/>
          </a:xfrm>
          <a:prstGeom prst="rect">
            <a:avLst/>
          </a:prstGeom>
          <a:noFill/>
          <a:ln/>
        </p:spPr>
        <p:txBody>
          <a:bodyPr wrap="square" lIns="0" tIns="0" rIns="0" bIns="0" rtlCol="0" anchor="t"/>
          <a:lstStyle/>
          <a:p>
            <a:pPr marL="0" indent="0">
              <a:buNone/>
            </a:pPr>
            <a:r>
              <a:rPr lang="en-US" sz="2000" b="1" dirty="0">
                <a:solidFill>
                  <a:schemeClr val="tx2"/>
                </a:solidFill>
                <a:latin typeface="Cambria" pitchFamily="34" charset="0"/>
                <a:ea typeface="Cambria" pitchFamily="34" charset="-122"/>
                <a:cs typeface="Cambria" pitchFamily="34" charset="-120"/>
              </a:rPr>
              <a:t>Exclusions</a:t>
            </a:r>
            <a:endParaRPr lang="en-US" sz="2000" dirty="0"/>
          </a:p>
        </p:txBody>
      </p:sp>
      <p:sp>
        <p:nvSpPr>
          <p:cNvPr id="9" name="Text 6"/>
          <p:cNvSpPr txBox="1"/>
          <p:nvPr/>
        </p:nvSpPr>
        <p:spPr>
          <a:xfrm>
            <a:off x="4114800" y="2377440"/>
            <a:ext cx="2697480" cy="1005840"/>
          </a:xfrm>
          <a:prstGeom prst="rect">
            <a:avLst/>
          </a:prstGeom>
          <a:noFill/>
          <a:ln/>
        </p:spPr>
        <p:txBody>
          <a:bodyPr wrap="square" lIns="0" tIns="0" rIns="0" bIns="0" rtlCol="0" anchor="t"/>
          <a:lstStyle/>
          <a:p>
            <a:pPr marL="0" indent="0">
              <a:buNone/>
            </a:pPr>
            <a:r>
              <a:rPr lang="en-US" sz="1500" dirty="0">
                <a:solidFill>
                  <a:schemeClr val="tx1"/>
                </a:solidFill>
                <a:latin typeface="Calibri" pitchFamily="34" charset="0"/>
                <a:ea typeface="Calibri" pitchFamily="34" charset="-122"/>
                <a:cs typeface="Calibri" pitchFamily="34" charset="-120"/>
              </a:rPr>
              <a:t>A 2026 industry template excludes generative-AI damage from many claims</a:t>
            </a:r>
            <a:endParaRPr lang="en-US" sz="1500" dirty="0"/>
          </a:p>
        </p:txBody>
      </p:sp>
      <p:sp>
        <p:nvSpPr>
          <p:cNvPr id="10" name="Shape 7"/>
          <p:cNvSpPr/>
          <p:nvPr/>
        </p:nvSpPr>
        <p:spPr>
          <a:xfrm>
            <a:off x="548640" y="3794760"/>
            <a:ext cx="3154680" cy="2011680"/>
          </a:xfrm>
          <a:prstGeom prst="rect">
            <a:avLst/>
          </a:prstGeom>
          <a:solidFill>
            <a:schemeClr val="bg2"/>
          </a:solidFill>
          <a:ln w="12700">
            <a:solidFill>
              <a:schemeClr val="bg2"/>
            </a:solidFill>
            <a:prstDash val="solid"/>
          </a:ln>
        </p:spPr>
        <p:txBody>
          <a:bodyPr/>
          <a:lstStyle/>
          <a:p>
            <a:endParaRPr lang="en-US"/>
          </a:p>
        </p:txBody>
      </p:sp>
      <p:sp>
        <p:nvSpPr>
          <p:cNvPr id="11" name="Text 8"/>
          <p:cNvSpPr txBox="1"/>
          <p:nvPr/>
        </p:nvSpPr>
        <p:spPr>
          <a:xfrm>
            <a:off x="777240" y="4023360"/>
            <a:ext cx="2697480" cy="457200"/>
          </a:xfrm>
          <a:prstGeom prst="rect">
            <a:avLst/>
          </a:prstGeom>
          <a:noFill/>
          <a:ln/>
        </p:spPr>
        <p:txBody>
          <a:bodyPr wrap="square" lIns="0" tIns="0" rIns="0" bIns="0" rtlCol="0" anchor="t"/>
          <a:lstStyle/>
          <a:p>
            <a:pPr marL="0" indent="0">
              <a:buNone/>
            </a:pPr>
            <a:r>
              <a:rPr lang="en-US" sz="2000" b="1" dirty="0">
                <a:solidFill>
                  <a:schemeClr val="tx2"/>
                </a:solidFill>
                <a:latin typeface="Cambria" pitchFamily="34" charset="0"/>
                <a:ea typeface="Cambria" pitchFamily="34" charset="-122"/>
                <a:cs typeface="Cambria" pitchFamily="34" charset="-120"/>
              </a:rPr>
              <a:t>Silent AI exposure</a:t>
            </a:r>
            <a:endParaRPr lang="en-US" sz="2000" dirty="0"/>
          </a:p>
        </p:txBody>
      </p:sp>
      <p:sp>
        <p:nvSpPr>
          <p:cNvPr id="12" name="Text 9"/>
          <p:cNvSpPr txBox="1"/>
          <p:nvPr/>
        </p:nvSpPr>
        <p:spPr>
          <a:xfrm>
            <a:off x="777240" y="4572000"/>
            <a:ext cx="2697480" cy="1005840"/>
          </a:xfrm>
          <a:prstGeom prst="rect">
            <a:avLst/>
          </a:prstGeom>
          <a:noFill/>
          <a:ln/>
        </p:spPr>
        <p:txBody>
          <a:bodyPr wrap="square" lIns="0" tIns="0" rIns="0" bIns="0" rtlCol="0" anchor="t"/>
          <a:lstStyle/>
          <a:p>
            <a:pPr marL="0" indent="0">
              <a:buNone/>
            </a:pPr>
            <a:r>
              <a:rPr lang="en-US" sz="1500" dirty="0">
                <a:solidFill>
                  <a:schemeClr val="tx1"/>
                </a:solidFill>
                <a:latin typeface="Calibri" pitchFamily="34" charset="0"/>
                <a:ea typeface="Calibri" pitchFamily="34" charset="-122"/>
                <a:cs typeface="Calibri" pitchFamily="34" charset="-120"/>
              </a:rPr>
              <a:t>Policies that neither cover nor exclude AI clearly</a:t>
            </a:r>
            <a:endParaRPr lang="en-US" sz="1500" dirty="0"/>
          </a:p>
        </p:txBody>
      </p:sp>
      <p:sp>
        <p:nvSpPr>
          <p:cNvPr id="13" name="Shape 10"/>
          <p:cNvSpPr/>
          <p:nvPr/>
        </p:nvSpPr>
        <p:spPr>
          <a:xfrm>
            <a:off x="3886200" y="3794760"/>
            <a:ext cx="3154680" cy="2011680"/>
          </a:xfrm>
          <a:prstGeom prst="rect">
            <a:avLst/>
          </a:prstGeom>
          <a:solidFill>
            <a:schemeClr val="bg2"/>
          </a:solidFill>
          <a:ln w="12700">
            <a:solidFill>
              <a:schemeClr val="bg2"/>
            </a:solidFill>
            <a:prstDash val="solid"/>
          </a:ln>
        </p:spPr>
        <p:txBody>
          <a:bodyPr/>
          <a:lstStyle/>
          <a:p>
            <a:endParaRPr lang="en-US"/>
          </a:p>
        </p:txBody>
      </p:sp>
      <p:sp>
        <p:nvSpPr>
          <p:cNvPr id="14" name="Text 11"/>
          <p:cNvSpPr txBox="1"/>
          <p:nvPr/>
        </p:nvSpPr>
        <p:spPr>
          <a:xfrm>
            <a:off x="4114800" y="4023360"/>
            <a:ext cx="2697480" cy="457200"/>
          </a:xfrm>
          <a:prstGeom prst="rect">
            <a:avLst/>
          </a:prstGeom>
          <a:noFill/>
          <a:ln/>
        </p:spPr>
        <p:txBody>
          <a:bodyPr wrap="square" lIns="0" tIns="0" rIns="0" bIns="0" rtlCol="0" anchor="t"/>
          <a:lstStyle/>
          <a:p>
            <a:pPr marL="0" indent="0">
              <a:buNone/>
            </a:pPr>
            <a:r>
              <a:rPr lang="en-US" sz="2000" b="1" dirty="0">
                <a:solidFill>
                  <a:schemeClr val="tx2"/>
                </a:solidFill>
                <a:latin typeface="Cambria" pitchFamily="34" charset="0"/>
                <a:ea typeface="Cambria" pitchFamily="34" charset="-122"/>
                <a:cs typeface="Cambria" pitchFamily="34" charset="-120"/>
              </a:rPr>
              <a:t>D&amp;O implications</a:t>
            </a:r>
            <a:endParaRPr lang="en-US" sz="2000" dirty="0"/>
          </a:p>
        </p:txBody>
      </p:sp>
      <p:sp>
        <p:nvSpPr>
          <p:cNvPr id="15" name="Text 12"/>
          <p:cNvSpPr txBox="1"/>
          <p:nvPr/>
        </p:nvSpPr>
        <p:spPr>
          <a:xfrm>
            <a:off x="4114800" y="4572000"/>
            <a:ext cx="2697480" cy="1005840"/>
          </a:xfrm>
          <a:prstGeom prst="rect">
            <a:avLst/>
          </a:prstGeom>
          <a:noFill/>
          <a:ln/>
        </p:spPr>
        <p:txBody>
          <a:bodyPr wrap="square" lIns="0" tIns="0" rIns="0" bIns="0" rtlCol="0" anchor="t"/>
          <a:lstStyle/>
          <a:p>
            <a:pPr marL="0" indent="0">
              <a:buNone/>
            </a:pPr>
            <a:r>
              <a:rPr lang="en-US" sz="1500" dirty="0">
                <a:solidFill>
                  <a:schemeClr val="tx1"/>
                </a:solidFill>
                <a:latin typeface="Calibri" pitchFamily="34" charset="0"/>
                <a:ea typeface="Calibri" pitchFamily="34" charset="-122"/>
                <a:cs typeface="Calibri" pitchFamily="34" charset="-120"/>
              </a:rPr>
              <a:t>Who makes the AI disclosure, and is that person covered?</a:t>
            </a:r>
            <a:endParaRPr lang="en-US" sz="1500" dirty="0"/>
          </a:p>
        </p:txBody>
      </p:sp>
      <p:sp>
        <p:nvSpPr>
          <p:cNvPr id="16" name="Shape 13"/>
          <p:cNvSpPr/>
          <p:nvPr/>
        </p:nvSpPr>
        <p:spPr>
          <a:xfrm>
            <a:off x="7406640" y="1600200"/>
            <a:ext cx="4206240" cy="4206240"/>
          </a:xfrm>
          <a:prstGeom prst="rect">
            <a:avLst/>
          </a:prstGeom>
          <a:solidFill>
            <a:schemeClr val="tx2"/>
          </a:solidFill>
          <a:ln w="12700">
            <a:solidFill>
              <a:schemeClr val="tx2"/>
            </a:solidFill>
            <a:prstDash val="solid"/>
          </a:ln>
        </p:spPr>
        <p:txBody>
          <a:bodyPr/>
          <a:lstStyle/>
          <a:p>
            <a:endParaRPr lang="en-US"/>
          </a:p>
        </p:txBody>
      </p:sp>
      <p:sp>
        <p:nvSpPr>
          <p:cNvPr id="17" name="Text 14"/>
          <p:cNvSpPr txBox="1"/>
          <p:nvPr/>
        </p:nvSpPr>
        <p:spPr>
          <a:xfrm>
            <a:off x="7726680" y="1600200"/>
            <a:ext cx="3566160" cy="4206240"/>
          </a:xfrm>
          <a:prstGeom prst="rect">
            <a:avLst/>
          </a:prstGeom>
          <a:noFill/>
          <a:ln/>
        </p:spPr>
        <p:txBody>
          <a:bodyPr wrap="square" lIns="0" tIns="0" rIns="0" bIns="0" rtlCol="0" anchor="ctr"/>
          <a:lstStyle/>
          <a:p>
            <a:pPr marL="0" indent="0">
              <a:buNone/>
            </a:pPr>
            <a:r>
              <a:rPr lang="en-US" sz="2600" i="1" dirty="0">
                <a:solidFill>
                  <a:schemeClr val="bg1"/>
                </a:solidFill>
                <a:latin typeface="Cambria" pitchFamily="34" charset="0"/>
                <a:ea typeface="Cambria" pitchFamily="34" charset="-122"/>
                <a:cs typeface="Cambria" pitchFamily="34" charset="-120"/>
              </a:rPr>
              <a:t>For a self-insured employer, a risk that cannot be transferred is retained.</a:t>
            </a:r>
            <a:endParaRPr lang="en-US" sz="2600" dirty="0"/>
          </a:p>
        </p:txBody>
      </p:sp>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rtlCol="0" anchor="ctr"/>
          <a:lstStyle/>
          <a:p>
            <a:pPr marL="0" indent="0">
              <a:buNone/>
            </a:pPr>
            <a:r>
              <a:rPr lang="en-US" sz="3400" b="1" dirty="0">
                <a:solidFill>
                  <a:schemeClr val="tx2"/>
                </a:solidFill>
                <a:latin typeface="Cambria" pitchFamily="34" charset="0"/>
                <a:ea typeface="Cambria" pitchFamily="34" charset="-122"/>
                <a:cs typeface="Cambria" pitchFamily="34" charset="-120"/>
              </a:rPr>
              <a:t>The Questions You Will Be Asked</a:t>
            </a:r>
            <a:endParaRPr lang="en-US" sz="3400" dirty="0"/>
          </a:p>
        </p:txBody>
      </p:sp>
      <p:sp>
        <p:nvSpPr>
          <p:cNvPr id="4" name="Text 1"/>
          <p:cNvSpPr txBox="1"/>
          <p:nvPr/>
        </p:nvSpPr>
        <p:spPr>
          <a:xfrm>
            <a:off x="548640" y="1645920"/>
            <a:ext cx="548640" cy="548640"/>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300" b="1" dirty="0">
                <a:solidFill>
                  <a:schemeClr val="tx2"/>
                </a:solidFill>
                <a:latin typeface="Calibri" pitchFamily="34" charset="0"/>
                <a:ea typeface="Calibri" pitchFamily="34" charset="-122"/>
                <a:cs typeface="Calibri" pitchFamily="34" charset="-120"/>
              </a:rPr>
              <a:t>?</a:t>
            </a:r>
            <a:endParaRPr lang="en-US" sz="1300" dirty="0"/>
          </a:p>
        </p:txBody>
      </p:sp>
      <p:sp>
        <p:nvSpPr>
          <p:cNvPr id="5" name="Text 2"/>
          <p:cNvSpPr txBox="1"/>
          <p:nvPr/>
        </p:nvSpPr>
        <p:spPr>
          <a:xfrm>
            <a:off x="1325880" y="1554480"/>
            <a:ext cx="4663440" cy="777240"/>
          </a:xfrm>
          <a:prstGeom prst="rect">
            <a:avLst/>
          </a:prstGeom>
          <a:noFill/>
          <a:ln/>
        </p:spPr>
        <p:txBody>
          <a:bodyPr wrap="square" lIns="0" tIns="0" rIns="0" bIns="0" rtlCol="0" anchor="ctr"/>
          <a:lstStyle/>
          <a:p>
            <a:pPr marL="0" indent="0">
              <a:buNone/>
            </a:pPr>
            <a:r>
              <a:rPr lang="en-US" sz="1800" b="1" dirty="0">
                <a:solidFill>
                  <a:schemeClr val="tx2"/>
                </a:solidFill>
                <a:latin typeface="Calibri" pitchFamily="34" charset="0"/>
                <a:ea typeface="Calibri" pitchFamily="34" charset="-122"/>
                <a:cs typeface="Calibri" pitchFamily="34" charset="-120"/>
              </a:rPr>
              <a:t>What evidence shows the system was tested before deployment?</a:t>
            </a:r>
            <a:endParaRPr lang="en-US" sz="1800" dirty="0"/>
          </a:p>
        </p:txBody>
      </p:sp>
      <p:sp>
        <p:nvSpPr>
          <p:cNvPr id="6" name="Text 3"/>
          <p:cNvSpPr txBox="1"/>
          <p:nvPr/>
        </p:nvSpPr>
        <p:spPr>
          <a:xfrm>
            <a:off x="6217920" y="1645920"/>
            <a:ext cx="548640" cy="548640"/>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300" b="1" dirty="0">
                <a:solidFill>
                  <a:schemeClr val="tx2"/>
                </a:solidFill>
                <a:latin typeface="Calibri" pitchFamily="34" charset="0"/>
                <a:ea typeface="Calibri" pitchFamily="34" charset="-122"/>
                <a:cs typeface="Calibri" pitchFamily="34" charset="-120"/>
              </a:rPr>
              <a:t>?</a:t>
            </a:r>
            <a:endParaRPr lang="en-US" sz="1300" dirty="0"/>
          </a:p>
        </p:txBody>
      </p:sp>
      <p:sp>
        <p:nvSpPr>
          <p:cNvPr id="7" name="Text 4"/>
          <p:cNvSpPr txBox="1"/>
          <p:nvPr/>
        </p:nvSpPr>
        <p:spPr>
          <a:xfrm>
            <a:off x="6995160" y="1554480"/>
            <a:ext cx="4663440" cy="777240"/>
          </a:xfrm>
          <a:prstGeom prst="rect">
            <a:avLst/>
          </a:prstGeom>
          <a:noFill/>
          <a:ln/>
        </p:spPr>
        <p:txBody>
          <a:bodyPr wrap="square" lIns="0" tIns="0" rIns="0" bIns="0" rtlCol="0" anchor="ctr"/>
          <a:lstStyle/>
          <a:p>
            <a:pPr marL="0" indent="0">
              <a:buNone/>
            </a:pPr>
            <a:r>
              <a:rPr lang="en-US" sz="1800" b="1" dirty="0">
                <a:solidFill>
                  <a:schemeClr val="tx2"/>
                </a:solidFill>
                <a:latin typeface="Calibri" pitchFamily="34" charset="0"/>
                <a:ea typeface="Calibri" pitchFamily="34" charset="-122"/>
                <a:cs typeface="Calibri" pitchFamily="34" charset="-120"/>
              </a:rPr>
              <a:t>Who did the testing?</a:t>
            </a:r>
            <a:endParaRPr lang="en-US" sz="1800" dirty="0"/>
          </a:p>
        </p:txBody>
      </p:sp>
      <p:sp>
        <p:nvSpPr>
          <p:cNvPr id="8" name="Text 5"/>
          <p:cNvSpPr txBox="1"/>
          <p:nvPr/>
        </p:nvSpPr>
        <p:spPr>
          <a:xfrm>
            <a:off x="548640" y="2788920"/>
            <a:ext cx="548640" cy="548640"/>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300" b="1" dirty="0">
                <a:solidFill>
                  <a:schemeClr val="tx2"/>
                </a:solidFill>
                <a:latin typeface="Calibri" pitchFamily="34" charset="0"/>
                <a:ea typeface="Calibri" pitchFamily="34" charset="-122"/>
                <a:cs typeface="Calibri" pitchFamily="34" charset="-120"/>
              </a:rPr>
              <a:t>?</a:t>
            </a:r>
            <a:endParaRPr lang="en-US" sz="1300" dirty="0"/>
          </a:p>
        </p:txBody>
      </p:sp>
      <p:sp>
        <p:nvSpPr>
          <p:cNvPr id="9" name="Text 6"/>
          <p:cNvSpPr txBox="1"/>
          <p:nvPr/>
        </p:nvSpPr>
        <p:spPr>
          <a:xfrm>
            <a:off x="1325880" y="2697480"/>
            <a:ext cx="4663440" cy="777240"/>
          </a:xfrm>
          <a:prstGeom prst="rect">
            <a:avLst/>
          </a:prstGeom>
          <a:noFill/>
          <a:ln/>
        </p:spPr>
        <p:txBody>
          <a:bodyPr wrap="square" lIns="0" tIns="0" rIns="0" bIns="0" rtlCol="0" anchor="ctr"/>
          <a:lstStyle/>
          <a:p>
            <a:pPr marL="0" indent="0">
              <a:buNone/>
            </a:pPr>
            <a:r>
              <a:rPr lang="en-US" sz="1800" b="1" dirty="0">
                <a:solidFill>
                  <a:schemeClr val="tx2"/>
                </a:solidFill>
                <a:latin typeface="Calibri" pitchFamily="34" charset="0"/>
                <a:ea typeface="Calibri" pitchFamily="34" charset="-122"/>
                <a:cs typeface="Calibri" pitchFamily="34" charset="-120"/>
              </a:rPr>
              <a:t>Do the hard stops and guardrails actually work?</a:t>
            </a:r>
            <a:endParaRPr lang="en-US" sz="1800" dirty="0"/>
          </a:p>
        </p:txBody>
      </p:sp>
      <p:sp>
        <p:nvSpPr>
          <p:cNvPr id="10" name="Text 7"/>
          <p:cNvSpPr txBox="1"/>
          <p:nvPr/>
        </p:nvSpPr>
        <p:spPr>
          <a:xfrm>
            <a:off x="6217920" y="2788920"/>
            <a:ext cx="548640" cy="548640"/>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300" b="1" dirty="0">
                <a:solidFill>
                  <a:schemeClr val="tx2"/>
                </a:solidFill>
                <a:latin typeface="Calibri" pitchFamily="34" charset="0"/>
                <a:ea typeface="Calibri" pitchFamily="34" charset="-122"/>
                <a:cs typeface="Calibri" pitchFamily="34" charset="-120"/>
              </a:rPr>
              <a:t>?</a:t>
            </a:r>
            <a:endParaRPr lang="en-US" sz="1300" dirty="0"/>
          </a:p>
        </p:txBody>
      </p:sp>
      <p:sp>
        <p:nvSpPr>
          <p:cNvPr id="11" name="Text 8"/>
          <p:cNvSpPr txBox="1"/>
          <p:nvPr/>
        </p:nvSpPr>
        <p:spPr>
          <a:xfrm>
            <a:off x="6995160" y="2697480"/>
            <a:ext cx="4663440" cy="777240"/>
          </a:xfrm>
          <a:prstGeom prst="rect">
            <a:avLst/>
          </a:prstGeom>
          <a:noFill/>
          <a:ln/>
        </p:spPr>
        <p:txBody>
          <a:bodyPr wrap="square" lIns="0" tIns="0" rIns="0" bIns="0" rtlCol="0" anchor="ctr"/>
          <a:lstStyle/>
          <a:p>
            <a:pPr marL="0" indent="0">
              <a:buNone/>
            </a:pPr>
            <a:r>
              <a:rPr lang="en-US" sz="1800" b="1" dirty="0">
                <a:solidFill>
                  <a:schemeClr val="tx2"/>
                </a:solidFill>
                <a:latin typeface="Calibri" pitchFamily="34" charset="0"/>
                <a:ea typeface="Calibri" pitchFamily="34" charset="-122"/>
                <a:cs typeface="Calibri" pitchFamily="34" charset="-120"/>
              </a:rPr>
              <a:t>Who is responsible when the system acts outside its limits?</a:t>
            </a:r>
            <a:endParaRPr lang="en-US" sz="1800" dirty="0"/>
          </a:p>
        </p:txBody>
      </p:sp>
      <p:sp>
        <p:nvSpPr>
          <p:cNvPr id="12" name="Text 9"/>
          <p:cNvSpPr txBox="1"/>
          <p:nvPr/>
        </p:nvSpPr>
        <p:spPr>
          <a:xfrm>
            <a:off x="548640" y="3931920"/>
            <a:ext cx="548640" cy="548640"/>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300" b="1" dirty="0">
                <a:solidFill>
                  <a:schemeClr val="tx2"/>
                </a:solidFill>
                <a:latin typeface="Calibri" pitchFamily="34" charset="0"/>
                <a:ea typeface="Calibri" pitchFamily="34" charset="-122"/>
                <a:cs typeface="Calibri" pitchFamily="34" charset="-120"/>
              </a:rPr>
              <a:t>?</a:t>
            </a:r>
            <a:endParaRPr lang="en-US" sz="1300" dirty="0"/>
          </a:p>
        </p:txBody>
      </p:sp>
      <p:sp>
        <p:nvSpPr>
          <p:cNvPr id="13" name="Text 10"/>
          <p:cNvSpPr txBox="1"/>
          <p:nvPr/>
        </p:nvSpPr>
        <p:spPr>
          <a:xfrm>
            <a:off x="1325880" y="3840480"/>
            <a:ext cx="4663440" cy="777240"/>
          </a:xfrm>
          <a:prstGeom prst="rect">
            <a:avLst/>
          </a:prstGeom>
          <a:noFill/>
          <a:ln/>
        </p:spPr>
        <p:txBody>
          <a:bodyPr wrap="square" lIns="0" tIns="0" rIns="0" bIns="0" rtlCol="0" anchor="ctr"/>
          <a:lstStyle/>
          <a:p>
            <a:pPr marL="0" indent="0">
              <a:buNone/>
            </a:pPr>
            <a:r>
              <a:rPr lang="en-US" sz="1800" b="1" dirty="0">
                <a:solidFill>
                  <a:schemeClr val="tx2"/>
                </a:solidFill>
                <a:latin typeface="Calibri" pitchFamily="34" charset="0"/>
                <a:ea typeface="Calibri" pitchFamily="34" charset="-122"/>
                <a:cs typeface="Calibri" pitchFamily="34" charset="-120"/>
              </a:rPr>
              <a:t>Who had to be told, and how quickly?</a:t>
            </a:r>
            <a:endParaRPr lang="en-US" sz="1800" dirty="0"/>
          </a:p>
        </p:txBody>
      </p:sp>
      <p:sp>
        <p:nvSpPr>
          <p:cNvPr id="14" name="Text 11"/>
          <p:cNvSpPr txBox="1"/>
          <p:nvPr/>
        </p:nvSpPr>
        <p:spPr>
          <a:xfrm>
            <a:off x="6217920" y="3931920"/>
            <a:ext cx="548640" cy="548640"/>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300" b="1" dirty="0">
                <a:solidFill>
                  <a:schemeClr val="tx2"/>
                </a:solidFill>
                <a:latin typeface="Calibri" pitchFamily="34" charset="0"/>
                <a:ea typeface="Calibri" pitchFamily="34" charset="-122"/>
                <a:cs typeface="Calibri" pitchFamily="34" charset="-120"/>
              </a:rPr>
              <a:t>?</a:t>
            </a:r>
            <a:endParaRPr lang="en-US" sz="1300" dirty="0"/>
          </a:p>
        </p:txBody>
      </p:sp>
      <p:sp>
        <p:nvSpPr>
          <p:cNvPr id="15" name="Text 12"/>
          <p:cNvSpPr txBox="1"/>
          <p:nvPr/>
        </p:nvSpPr>
        <p:spPr>
          <a:xfrm>
            <a:off x="6995160" y="3840480"/>
            <a:ext cx="4663440" cy="777240"/>
          </a:xfrm>
          <a:prstGeom prst="rect">
            <a:avLst/>
          </a:prstGeom>
          <a:noFill/>
          <a:ln/>
        </p:spPr>
        <p:txBody>
          <a:bodyPr wrap="square" lIns="0" tIns="0" rIns="0" bIns="0" rtlCol="0" anchor="ctr"/>
          <a:lstStyle/>
          <a:p>
            <a:pPr marL="0" indent="0">
              <a:buNone/>
            </a:pPr>
            <a:r>
              <a:rPr lang="en-US" sz="1800" b="1" dirty="0">
                <a:solidFill>
                  <a:schemeClr val="tx2"/>
                </a:solidFill>
                <a:latin typeface="Calibri" pitchFamily="34" charset="0"/>
                <a:ea typeface="Calibri" pitchFamily="34" charset="-122"/>
                <a:cs typeface="Calibri" pitchFamily="34" charset="-120"/>
              </a:rPr>
              <a:t>Who had the authority and the ability to stop it?</a:t>
            </a:r>
            <a:endParaRPr lang="en-US" sz="1800" dirty="0"/>
          </a:p>
        </p:txBody>
      </p:sp>
      <p:sp>
        <p:nvSpPr>
          <p:cNvPr id="16" name="Shape 13"/>
          <p:cNvSpPr/>
          <p:nvPr/>
        </p:nvSpPr>
        <p:spPr>
          <a:xfrm>
            <a:off x="548640" y="5029200"/>
            <a:ext cx="11064240" cy="960120"/>
          </a:xfrm>
          <a:prstGeom prst="rect">
            <a:avLst/>
          </a:prstGeom>
          <a:solidFill>
            <a:schemeClr val="tx2"/>
          </a:solidFill>
          <a:ln w="12700">
            <a:solidFill>
              <a:schemeClr val="tx2"/>
            </a:solidFill>
            <a:prstDash val="solid"/>
          </a:ln>
        </p:spPr>
        <p:txBody>
          <a:bodyPr/>
          <a:lstStyle/>
          <a:p>
            <a:endParaRPr lang="en-US"/>
          </a:p>
        </p:txBody>
      </p:sp>
      <p:sp>
        <p:nvSpPr>
          <p:cNvPr id="17" name="Text 14"/>
          <p:cNvSpPr txBox="1"/>
          <p:nvPr/>
        </p:nvSpPr>
        <p:spPr>
          <a:xfrm>
            <a:off x="868680" y="5029200"/>
            <a:ext cx="10424160" cy="960120"/>
          </a:xfrm>
          <a:prstGeom prst="rect">
            <a:avLst/>
          </a:prstGeom>
          <a:noFill/>
          <a:ln/>
        </p:spPr>
        <p:txBody>
          <a:bodyPr wrap="square" lIns="0" tIns="0" rIns="0" bIns="0" rtlCol="0" anchor="ctr"/>
          <a:lstStyle/>
          <a:p>
            <a:pPr marL="0" indent="0">
              <a:buNone/>
            </a:pPr>
            <a:r>
              <a:rPr lang="en-US" sz="2200" i="1" dirty="0">
                <a:solidFill>
                  <a:schemeClr val="bg1"/>
                </a:solidFill>
                <a:latin typeface="Cambria" pitchFamily="34" charset="0"/>
                <a:ea typeface="Cambria" pitchFamily="34" charset="-122"/>
                <a:cs typeface="Cambria" pitchFamily="34" charset="-120"/>
              </a:rPr>
              <a:t>If you cannot answer them before the incident, you will be asked to explain why afterward.</a:t>
            </a:r>
            <a:endParaRPr lang="en-US" sz="2200" dirty="0"/>
          </a:p>
        </p:txBody>
      </p:sp>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rtlCol="0" anchor="ctr"/>
          <a:lstStyle/>
          <a:p>
            <a:pPr marL="0" indent="0">
              <a:buNone/>
            </a:pPr>
            <a:r>
              <a:rPr lang="en-US" sz="3400" b="1" dirty="0">
                <a:solidFill>
                  <a:schemeClr val="tx2"/>
                </a:solidFill>
                <a:latin typeface="Cambria" pitchFamily="34" charset="0"/>
                <a:ea typeface="Cambria" pitchFamily="34" charset="-122"/>
                <a:cs typeface="Cambria" pitchFamily="34" charset="-120"/>
              </a:rPr>
              <a:t>Immediate Governance Actions</a:t>
            </a:r>
            <a:endParaRPr lang="en-US" sz="3400" dirty="0"/>
          </a:p>
        </p:txBody>
      </p:sp>
      <p:sp>
        <p:nvSpPr>
          <p:cNvPr id="4" name="Text 1"/>
          <p:cNvSpPr txBox="1"/>
          <p:nvPr/>
        </p:nvSpPr>
        <p:spPr>
          <a:xfrm>
            <a:off x="548640" y="1554480"/>
            <a:ext cx="685800" cy="685800"/>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700" b="1" dirty="0">
                <a:solidFill>
                  <a:schemeClr val="tx2"/>
                </a:solidFill>
                <a:latin typeface="Calibri" pitchFamily="34" charset="0"/>
                <a:ea typeface="Calibri" pitchFamily="34" charset="-122"/>
                <a:cs typeface="Calibri" pitchFamily="34" charset="-120"/>
              </a:rPr>
              <a:t>1</a:t>
            </a:r>
            <a:endParaRPr lang="en-US" sz="1700" dirty="0"/>
          </a:p>
        </p:txBody>
      </p:sp>
      <p:sp>
        <p:nvSpPr>
          <p:cNvPr id="5" name="Text 2"/>
          <p:cNvSpPr txBox="1"/>
          <p:nvPr/>
        </p:nvSpPr>
        <p:spPr>
          <a:xfrm>
            <a:off x="1463040" y="1554480"/>
            <a:ext cx="4572000" cy="685800"/>
          </a:xfrm>
          <a:prstGeom prst="rect">
            <a:avLst/>
          </a:prstGeom>
          <a:noFill/>
          <a:ln/>
        </p:spPr>
        <p:txBody>
          <a:bodyPr wrap="square" lIns="0" tIns="0" rIns="0" bIns="0" rtlCol="0" anchor="ctr"/>
          <a:lstStyle/>
          <a:p>
            <a:pPr marL="0" indent="0">
              <a:buNone/>
            </a:pPr>
            <a:r>
              <a:rPr lang="en-US" sz="2200" b="1" dirty="0">
                <a:solidFill>
                  <a:schemeClr val="tx2"/>
                </a:solidFill>
                <a:latin typeface="Cambria" pitchFamily="34" charset="0"/>
                <a:ea typeface="Cambria" pitchFamily="34" charset="-122"/>
                <a:cs typeface="Cambria" pitchFamily="34" charset="-120"/>
              </a:rPr>
              <a:t>Inventory AI</a:t>
            </a:r>
            <a:endParaRPr lang="en-US" sz="2200" dirty="0"/>
          </a:p>
        </p:txBody>
      </p:sp>
      <p:sp>
        <p:nvSpPr>
          <p:cNvPr id="6" name="Text 3"/>
          <p:cNvSpPr txBox="1"/>
          <p:nvPr/>
        </p:nvSpPr>
        <p:spPr>
          <a:xfrm>
            <a:off x="548640" y="2651760"/>
            <a:ext cx="685800" cy="685800"/>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700" b="1" dirty="0">
                <a:solidFill>
                  <a:schemeClr val="tx2"/>
                </a:solidFill>
                <a:latin typeface="Calibri" pitchFamily="34" charset="0"/>
                <a:ea typeface="Calibri" pitchFamily="34" charset="-122"/>
                <a:cs typeface="Calibri" pitchFamily="34" charset="-120"/>
              </a:rPr>
              <a:t>2</a:t>
            </a:r>
            <a:endParaRPr lang="en-US" sz="1700" dirty="0"/>
          </a:p>
        </p:txBody>
      </p:sp>
      <p:sp>
        <p:nvSpPr>
          <p:cNvPr id="7" name="Text 4"/>
          <p:cNvSpPr txBox="1"/>
          <p:nvPr/>
        </p:nvSpPr>
        <p:spPr>
          <a:xfrm>
            <a:off x="1463040" y="2651760"/>
            <a:ext cx="4572000" cy="685800"/>
          </a:xfrm>
          <a:prstGeom prst="rect">
            <a:avLst/>
          </a:prstGeom>
          <a:noFill/>
          <a:ln/>
        </p:spPr>
        <p:txBody>
          <a:bodyPr wrap="square" lIns="0" tIns="0" rIns="0" bIns="0" rtlCol="0" anchor="ctr"/>
          <a:lstStyle/>
          <a:p>
            <a:pPr marL="0" indent="0">
              <a:buNone/>
            </a:pPr>
            <a:r>
              <a:rPr lang="en-US" sz="2200" b="1" dirty="0">
                <a:solidFill>
                  <a:schemeClr val="tx2"/>
                </a:solidFill>
                <a:latin typeface="Cambria" pitchFamily="34" charset="0"/>
                <a:ea typeface="Cambria" pitchFamily="34" charset="-122"/>
                <a:cs typeface="Cambria" pitchFamily="34" charset="-120"/>
              </a:rPr>
              <a:t>Define authority boundaries</a:t>
            </a:r>
            <a:endParaRPr lang="en-US" sz="2200" dirty="0"/>
          </a:p>
        </p:txBody>
      </p:sp>
      <p:sp>
        <p:nvSpPr>
          <p:cNvPr id="8" name="Text 5"/>
          <p:cNvSpPr txBox="1"/>
          <p:nvPr/>
        </p:nvSpPr>
        <p:spPr>
          <a:xfrm>
            <a:off x="548640" y="3749040"/>
            <a:ext cx="685800" cy="685800"/>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700" b="1" dirty="0">
                <a:solidFill>
                  <a:schemeClr val="tx2"/>
                </a:solidFill>
                <a:latin typeface="Calibri" pitchFamily="34" charset="0"/>
                <a:ea typeface="Calibri" pitchFamily="34" charset="-122"/>
                <a:cs typeface="Calibri" pitchFamily="34" charset="-120"/>
              </a:rPr>
              <a:t>3</a:t>
            </a:r>
            <a:endParaRPr lang="en-US" sz="1700" dirty="0"/>
          </a:p>
        </p:txBody>
      </p:sp>
      <p:sp>
        <p:nvSpPr>
          <p:cNvPr id="9" name="Text 6"/>
          <p:cNvSpPr txBox="1"/>
          <p:nvPr/>
        </p:nvSpPr>
        <p:spPr>
          <a:xfrm>
            <a:off x="1463040" y="3749040"/>
            <a:ext cx="4572000" cy="685800"/>
          </a:xfrm>
          <a:prstGeom prst="rect">
            <a:avLst/>
          </a:prstGeom>
          <a:noFill/>
          <a:ln/>
        </p:spPr>
        <p:txBody>
          <a:bodyPr wrap="square" lIns="0" tIns="0" rIns="0" bIns="0" rtlCol="0" anchor="ctr"/>
          <a:lstStyle/>
          <a:p>
            <a:pPr marL="0" indent="0">
              <a:buNone/>
            </a:pPr>
            <a:r>
              <a:rPr lang="en-US" sz="2200" b="1" dirty="0">
                <a:solidFill>
                  <a:schemeClr val="tx2"/>
                </a:solidFill>
                <a:latin typeface="Cambria" pitchFamily="34" charset="0"/>
                <a:ea typeface="Cambria" pitchFamily="34" charset="-122"/>
                <a:cs typeface="Cambria" pitchFamily="34" charset="-120"/>
              </a:rPr>
              <a:t>Keep human override</a:t>
            </a:r>
            <a:endParaRPr lang="en-US" sz="2200" dirty="0"/>
          </a:p>
        </p:txBody>
      </p:sp>
      <p:sp>
        <p:nvSpPr>
          <p:cNvPr id="10" name="Text 7"/>
          <p:cNvSpPr txBox="1"/>
          <p:nvPr/>
        </p:nvSpPr>
        <p:spPr>
          <a:xfrm>
            <a:off x="548640" y="4846320"/>
            <a:ext cx="685800" cy="685800"/>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700" b="1" dirty="0">
                <a:solidFill>
                  <a:schemeClr val="tx2"/>
                </a:solidFill>
                <a:latin typeface="Calibri" pitchFamily="34" charset="0"/>
                <a:ea typeface="Calibri" pitchFamily="34" charset="-122"/>
                <a:cs typeface="Calibri" pitchFamily="34" charset="-120"/>
              </a:rPr>
              <a:t>4</a:t>
            </a:r>
            <a:endParaRPr lang="en-US" sz="1700" dirty="0"/>
          </a:p>
        </p:txBody>
      </p:sp>
      <p:sp>
        <p:nvSpPr>
          <p:cNvPr id="11" name="Text 8"/>
          <p:cNvSpPr txBox="1"/>
          <p:nvPr/>
        </p:nvSpPr>
        <p:spPr>
          <a:xfrm>
            <a:off x="1463040" y="4846320"/>
            <a:ext cx="4572000" cy="685800"/>
          </a:xfrm>
          <a:prstGeom prst="rect">
            <a:avLst/>
          </a:prstGeom>
          <a:noFill/>
          <a:ln/>
        </p:spPr>
        <p:txBody>
          <a:bodyPr wrap="square" lIns="0" tIns="0" rIns="0" bIns="0" rtlCol="0" anchor="ctr"/>
          <a:lstStyle/>
          <a:p>
            <a:pPr marL="0" indent="0">
              <a:buNone/>
            </a:pPr>
            <a:r>
              <a:rPr lang="en-US" sz="2200" b="1" dirty="0">
                <a:solidFill>
                  <a:schemeClr val="tx2"/>
                </a:solidFill>
                <a:latin typeface="Cambria" pitchFamily="34" charset="0"/>
                <a:ea typeface="Cambria" pitchFamily="34" charset="-122"/>
                <a:cs typeface="Cambria" pitchFamily="34" charset="-120"/>
              </a:rPr>
              <a:t>Install hard stops</a:t>
            </a:r>
            <a:endParaRPr lang="en-US" sz="2200" dirty="0"/>
          </a:p>
        </p:txBody>
      </p:sp>
      <p:sp>
        <p:nvSpPr>
          <p:cNvPr id="12" name="Text 9"/>
          <p:cNvSpPr txBox="1"/>
          <p:nvPr/>
        </p:nvSpPr>
        <p:spPr>
          <a:xfrm>
            <a:off x="6217920" y="1554480"/>
            <a:ext cx="685800" cy="685800"/>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700" b="1" dirty="0">
                <a:solidFill>
                  <a:schemeClr val="tx2"/>
                </a:solidFill>
                <a:latin typeface="Calibri" pitchFamily="34" charset="0"/>
                <a:ea typeface="Calibri" pitchFamily="34" charset="-122"/>
                <a:cs typeface="Calibri" pitchFamily="34" charset="-120"/>
              </a:rPr>
              <a:t>5</a:t>
            </a:r>
            <a:endParaRPr lang="en-US" sz="1700" dirty="0"/>
          </a:p>
        </p:txBody>
      </p:sp>
      <p:sp>
        <p:nvSpPr>
          <p:cNvPr id="13" name="Text 10"/>
          <p:cNvSpPr txBox="1"/>
          <p:nvPr/>
        </p:nvSpPr>
        <p:spPr>
          <a:xfrm>
            <a:off x="7132320" y="1554480"/>
            <a:ext cx="4572000" cy="685800"/>
          </a:xfrm>
          <a:prstGeom prst="rect">
            <a:avLst/>
          </a:prstGeom>
          <a:noFill/>
          <a:ln/>
        </p:spPr>
        <p:txBody>
          <a:bodyPr wrap="square" lIns="0" tIns="0" rIns="0" bIns="0" rtlCol="0" anchor="ctr"/>
          <a:lstStyle/>
          <a:p>
            <a:pPr marL="0" indent="0">
              <a:buNone/>
            </a:pPr>
            <a:r>
              <a:rPr lang="en-US" sz="2200" b="1" dirty="0">
                <a:solidFill>
                  <a:schemeClr val="tx2"/>
                </a:solidFill>
                <a:latin typeface="Cambria" pitchFamily="34" charset="0"/>
                <a:ea typeface="Cambria" pitchFamily="34" charset="-122"/>
                <a:cs typeface="Cambria" pitchFamily="34" charset="-120"/>
              </a:rPr>
              <a:t>Test adversarially, independently</a:t>
            </a:r>
            <a:endParaRPr lang="en-US" sz="2200" dirty="0"/>
          </a:p>
        </p:txBody>
      </p:sp>
      <p:sp>
        <p:nvSpPr>
          <p:cNvPr id="14" name="Text 11"/>
          <p:cNvSpPr txBox="1"/>
          <p:nvPr/>
        </p:nvSpPr>
        <p:spPr>
          <a:xfrm>
            <a:off x="6217920" y="2651760"/>
            <a:ext cx="685800" cy="685800"/>
          </a:xfrm>
          <a:prstGeom prst="octagon">
            <a:avLst/>
          </a:prstGeom>
          <a:solidFill>
            <a:schemeClr val="accent1"/>
          </a:solidFill>
          <a:ln>
            <a:solidFill>
              <a:schemeClr val="accent1"/>
            </a:solidFill>
          </a:ln>
        </p:spPr>
        <p:txBody>
          <a:bodyPr wrap="square" lIns="0" tIns="0" rIns="0" bIns="0" rtlCol="0" anchor="ctr"/>
          <a:lstStyle/>
          <a:p>
            <a:pPr marL="0" indent="0" algn="ctr">
              <a:buNone/>
            </a:pPr>
            <a:r>
              <a:rPr lang="en-US" sz="1700" b="1" dirty="0">
                <a:solidFill>
                  <a:schemeClr val="tx2"/>
                </a:solidFill>
                <a:latin typeface="Calibri" pitchFamily="34" charset="0"/>
                <a:ea typeface="Calibri" pitchFamily="34" charset="-122"/>
                <a:cs typeface="Calibri" pitchFamily="34" charset="-120"/>
              </a:rPr>
              <a:t>6</a:t>
            </a:r>
            <a:endParaRPr lang="en-US" sz="1700" dirty="0"/>
          </a:p>
        </p:txBody>
      </p:sp>
      <p:sp>
        <p:nvSpPr>
          <p:cNvPr id="15" name="Text 12"/>
          <p:cNvSpPr txBox="1"/>
          <p:nvPr/>
        </p:nvSpPr>
        <p:spPr>
          <a:xfrm>
            <a:off x="7132320" y="2651760"/>
            <a:ext cx="4572000" cy="685800"/>
          </a:xfrm>
          <a:prstGeom prst="rect">
            <a:avLst/>
          </a:prstGeom>
          <a:noFill/>
          <a:ln/>
        </p:spPr>
        <p:txBody>
          <a:bodyPr wrap="square" lIns="0" tIns="0" rIns="0" bIns="0" rtlCol="0" anchor="ctr"/>
          <a:lstStyle/>
          <a:p>
            <a:pPr marL="0" indent="0">
              <a:buNone/>
            </a:pPr>
            <a:r>
              <a:rPr lang="en-US" sz="2200" b="1" dirty="0">
                <a:solidFill>
                  <a:schemeClr val="tx2"/>
                </a:solidFill>
                <a:latin typeface="Cambria" pitchFamily="34" charset="0"/>
                <a:ea typeface="Cambria" pitchFamily="34" charset="-122"/>
                <a:cs typeface="Cambria" pitchFamily="34" charset="-120"/>
              </a:rPr>
              <a:t>Name the accountable person</a:t>
            </a:r>
            <a:endParaRPr lang="en-US" sz="2200" dirty="0"/>
          </a:p>
        </p:txBody>
      </p:sp>
      <p:sp>
        <p:nvSpPr>
          <p:cNvPr id="16" name="Text 13"/>
          <p:cNvSpPr txBox="1"/>
          <p:nvPr/>
        </p:nvSpPr>
        <p:spPr>
          <a:xfrm>
            <a:off x="6217920" y="3749040"/>
            <a:ext cx="685800" cy="685800"/>
          </a:xfrm>
          <a:prstGeom prst="octagon">
            <a:avLst/>
          </a:prstGeom>
          <a:solidFill>
            <a:schemeClr val="accent3"/>
          </a:solidFill>
          <a:ln>
            <a:solidFill>
              <a:schemeClr val="accent3"/>
            </a:solidFill>
          </a:ln>
        </p:spPr>
        <p:txBody>
          <a:bodyPr wrap="square" lIns="0" tIns="0" rIns="0" bIns="0" rtlCol="0" anchor="ctr"/>
          <a:lstStyle/>
          <a:p>
            <a:pPr marL="0" indent="0" algn="ctr">
              <a:buNone/>
            </a:pPr>
            <a:r>
              <a:rPr lang="en-US" sz="1700" b="1" dirty="0">
                <a:solidFill>
                  <a:schemeClr val="bg1"/>
                </a:solidFill>
                <a:latin typeface="Calibri" pitchFamily="34" charset="0"/>
                <a:ea typeface="Calibri" pitchFamily="34" charset="-122"/>
                <a:cs typeface="Calibri" pitchFamily="34" charset="-120"/>
              </a:rPr>
              <a:t>7</a:t>
            </a:r>
            <a:endParaRPr lang="en-US" sz="1700" dirty="0"/>
          </a:p>
        </p:txBody>
      </p:sp>
      <p:sp>
        <p:nvSpPr>
          <p:cNvPr id="17" name="Text 14"/>
          <p:cNvSpPr txBox="1"/>
          <p:nvPr/>
        </p:nvSpPr>
        <p:spPr>
          <a:xfrm>
            <a:off x="7132320" y="3749040"/>
            <a:ext cx="4572000" cy="685800"/>
          </a:xfrm>
          <a:prstGeom prst="rect">
            <a:avLst/>
          </a:prstGeom>
          <a:noFill/>
          <a:ln/>
        </p:spPr>
        <p:txBody>
          <a:bodyPr wrap="square" lIns="0" tIns="0" rIns="0" bIns="0" rtlCol="0" anchor="ctr"/>
          <a:lstStyle/>
          <a:p>
            <a:pPr marL="0" indent="0">
              <a:buNone/>
            </a:pPr>
            <a:r>
              <a:rPr lang="en-US" sz="2200" b="1" dirty="0">
                <a:solidFill>
                  <a:schemeClr val="tx2"/>
                </a:solidFill>
                <a:latin typeface="Cambria" pitchFamily="34" charset="0"/>
                <a:ea typeface="Cambria" pitchFamily="34" charset="-122"/>
                <a:cs typeface="Cambria" pitchFamily="34" charset="-120"/>
              </a:rPr>
              <a:t>Test the way to stop it</a:t>
            </a:r>
            <a:endParaRPr lang="en-US" sz="2200" dirty="0"/>
          </a:p>
        </p:txBody>
      </p:sp>
      <p:sp>
        <p:nvSpPr>
          <p:cNvPr id="18" name="Text 15"/>
          <p:cNvSpPr txBox="1"/>
          <p:nvPr/>
        </p:nvSpPr>
        <p:spPr>
          <a:xfrm>
            <a:off x="6217920" y="4846320"/>
            <a:ext cx="685800" cy="685800"/>
          </a:xfrm>
          <a:prstGeom prst="octagon">
            <a:avLst/>
          </a:prstGeom>
          <a:solidFill>
            <a:schemeClr val="accent3"/>
          </a:solidFill>
          <a:ln>
            <a:solidFill>
              <a:schemeClr val="accent3"/>
            </a:solidFill>
          </a:ln>
        </p:spPr>
        <p:txBody>
          <a:bodyPr wrap="square" lIns="0" tIns="0" rIns="0" bIns="0" rtlCol="0" anchor="ctr"/>
          <a:lstStyle/>
          <a:p>
            <a:pPr marL="0" indent="0" algn="ctr">
              <a:buNone/>
            </a:pPr>
            <a:r>
              <a:rPr lang="en-US" sz="1700" b="1" dirty="0">
                <a:solidFill>
                  <a:schemeClr val="bg1"/>
                </a:solidFill>
                <a:latin typeface="Calibri" pitchFamily="34" charset="0"/>
                <a:ea typeface="Calibri" pitchFamily="34" charset="-122"/>
                <a:cs typeface="Calibri" pitchFamily="34" charset="-120"/>
              </a:rPr>
              <a:t>8</a:t>
            </a:r>
            <a:endParaRPr lang="en-US" sz="1700" dirty="0"/>
          </a:p>
        </p:txBody>
      </p:sp>
      <p:sp>
        <p:nvSpPr>
          <p:cNvPr id="19" name="Text 16"/>
          <p:cNvSpPr txBox="1"/>
          <p:nvPr/>
        </p:nvSpPr>
        <p:spPr>
          <a:xfrm>
            <a:off x="7132320" y="4846320"/>
            <a:ext cx="4572000" cy="685800"/>
          </a:xfrm>
          <a:prstGeom prst="rect">
            <a:avLst/>
          </a:prstGeom>
          <a:noFill/>
          <a:ln/>
        </p:spPr>
        <p:txBody>
          <a:bodyPr wrap="square" lIns="0" tIns="0" rIns="0" bIns="0" rtlCol="0" anchor="ctr"/>
          <a:lstStyle/>
          <a:p>
            <a:pPr marL="0" indent="0">
              <a:buNone/>
            </a:pPr>
            <a:r>
              <a:rPr lang="en-US" sz="2200" b="1" dirty="0">
                <a:solidFill>
                  <a:schemeClr val="tx2"/>
                </a:solidFill>
                <a:latin typeface="Cambria" pitchFamily="34" charset="0"/>
                <a:ea typeface="Cambria" pitchFamily="34" charset="-122"/>
                <a:cs typeface="Cambria" pitchFamily="34" charset="-120"/>
              </a:rPr>
              <a:t>Write incident notice into contracts</a:t>
            </a:r>
            <a:endParaRPr lang="en-US" sz="2200" dirty="0"/>
          </a:p>
        </p:txBody>
      </p:sp>
      <p:sp>
        <p:nvSpPr>
          <p:cNvPr id="25" name="Slide Number Placeholder 0"/>
          <p:cNvSpPr>
            <a:spLocks noGrp="1"/>
          </p:cNvSpPr>
          <p:nvPr>
            <p:ph type="sldNum" sz="quarter" idx="4294967295"/>
          </p:nvPr>
        </p:nvSpPr>
        <p:spPr>
          <a:xfrm>
            <a:off x="1106424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latin typeface="Calibri"/>
                <a:ea typeface="Calibri"/>
                <a:cs typeface="Calibri"/>
              </a:defRPr>
            </a:lvl1pPr>
          </a:lstStyle>
          <a:p>
            <a:pPr algn="r"/>
            <a:fld id="{F7021451-1387-4CA6-816F-3879F97B5CBC}" type="slidenum">
              <a:rPr lang="en-US" b="0"/>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731520" y="502920"/>
            <a:ext cx="10698480" cy="548640"/>
          </a:xfrm>
          <a:prstGeom prst="rect">
            <a:avLst/>
          </a:prstGeom>
          <a:noFill/>
          <a:ln/>
        </p:spPr>
        <p:txBody>
          <a:bodyPr wrap="square" rtlCol="0"/>
          <a:lstStyle/>
          <a:p>
            <a:pPr marL="0" indent="0">
              <a:buNone/>
            </a:pPr>
            <a:r>
              <a:rPr lang="en-US" sz="1600" b="1" kern="0" spc="200" dirty="0">
                <a:solidFill>
                  <a:schemeClr val="accent1"/>
                </a:solidFill>
                <a:latin typeface="Calibri" pitchFamily="34" charset="0"/>
                <a:ea typeface="Calibri" pitchFamily="34" charset="-122"/>
                <a:cs typeface="Calibri" pitchFamily="34" charset="-120"/>
              </a:rPr>
              <a:t>CLOSING</a:t>
            </a:r>
            <a:endParaRPr lang="en-US" sz="1600" dirty="0"/>
          </a:p>
        </p:txBody>
      </p:sp>
      <p:sp>
        <p:nvSpPr>
          <p:cNvPr id="4" name="Text 1"/>
          <p:cNvSpPr>
            <a:spLocks noGrp="1"/>
          </p:cNvSpPr>
          <p:nvPr>
            <p:ph type="body" idx="102" hasCustomPrompt="1"/>
          </p:nvPr>
        </p:nvSpPr>
        <p:spPr>
          <a:xfrm>
            <a:off x="731520" y="1371600"/>
            <a:ext cx="10698480" cy="4480560"/>
          </a:xfrm>
          <a:prstGeom prst="rect">
            <a:avLst/>
          </a:prstGeom>
          <a:noFill/>
          <a:ln/>
        </p:spPr>
        <p:txBody>
          <a:bodyPr wrap="square" rtlCol="0" anchor="ctr"/>
          <a:lstStyle/>
          <a:p>
            <a:r>
              <a:rPr lang="en-US" sz="3400" b="1">
                <a:solidFill>
                  <a:schemeClr val="bg1"/>
                </a:solidFill>
                <a:latin typeface="Cambria"/>
                <a:ea typeface="Cambria"/>
                <a:cs typeface="Cambria"/>
              </a:rPr>
              <a:t>AI systems do not bear consequences. People do.</a:t>
            </a:r>
          </a:p>
          <a:p>
            <a:endParaRPr lang="en-US" sz="3400" b="1">
              <a:solidFill>
                <a:schemeClr val="bg1"/>
              </a:solidFill>
              <a:latin typeface="Cambria"/>
              <a:ea typeface="Cambria"/>
              <a:cs typeface="Cambria"/>
            </a:endParaRPr>
          </a:p>
          <a:p>
            <a:r>
              <a:rPr lang="en-US" sz="2400">
                <a:solidFill>
                  <a:schemeClr val="bg1"/>
                </a:solidFill>
                <a:latin typeface="Cambria"/>
                <a:ea typeface="Cambria"/>
                <a:cs typeface="Cambria"/>
              </a:rPr>
              <a:t>After TJX, the question was who was responsible for being ready.</a:t>
            </a:r>
          </a:p>
          <a:p>
            <a:r>
              <a:rPr lang="en-US" sz="2400">
                <a:solidFill>
                  <a:schemeClr val="bg1"/>
                </a:solidFill>
                <a:latin typeface="Cambria"/>
                <a:ea typeface="Cambria"/>
                <a:cs typeface="Cambria"/>
              </a:rPr>
              <a:t>After an AI incident, someone will be asked why the organization was not ready.</a:t>
            </a:r>
          </a:p>
          <a:p>
            <a:endParaRPr lang="en-US" sz="2400">
              <a:solidFill>
                <a:schemeClr val="bg1"/>
              </a:solidFill>
              <a:latin typeface="Cambria"/>
              <a:ea typeface="Cambria"/>
              <a:cs typeface="Cambria"/>
            </a:endParaRPr>
          </a:p>
          <a:p>
            <a:r>
              <a:rPr lang="en-US" sz="2400" i="1">
                <a:solidFill>
                  <a:schemeClr val="accent1"/>
                </a:solidFill>
                <a:latin typeface="Cambria"/>
                <a:ea typeface="Cambria"/>
                <a:cs typeface="Cambria"/>
              </a:rPr>
              <a:t>Governance without enforceable limits does not control outcomes. It only describes them.</a:t>
            </a:r>
          </a:p>
          <a:p>
            <a:endParaRPr lang="en-US" sz="2400" i="1">
              <a:solidFill>
                <a:schemeClr val="accent1"/>
              </a:solidFill>
              <a:latin typeface="Cambria"/>
              <a:ea typeface="Cambria"/>
              <a:cs typeface="Cambria"/>
            </a:endParaRPr>
          </a:p>
          <a:p>
            <a:r>
              <a:rPr lang="en-US" sz="1800">
                <a:solidFill>
                  <a:schemeClr val="accent5"/>
                </a:solidFill>
                <a:latin typeface="Calibri"/>
              </a:rPr>
              <a:t>William M. Zachry</a:t>
            </a:r>
          </a:p>
        </p:txBody>
      </p:sp>
      <p:sp>
        <p:nvSpPr>
          <p:cNvPr id="25" name="Slide Number Placeholder 0"/>
          <p:cNvSpPr>
            <a:spLocks noGrp="1"/>
          </p:cNvSpPr>
          <p:nvPr>
            <p:ph type="sldNum" sz="quarter" idx="4294967295"/>
          </p:nvPr>
        </p:nvSpPr>
        <p:spPr>
          <a:xfrm>
            <a:off x="1115568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5"/>
                </a:solidFill>
                <a:latin typeface="Calibri"/>
                <a:ea typeface="Calibri"/>
                <a:cs typeface="Calibri"/>
              </a:defRPr>
            </a:lvl1pPr>
          </a:lstStyle>
          <a:p>
            <a:pPr algn="r"/>
            <a:fld id="{F7021451-1387-4CA6-816F-3879F97B5CBC}" type="slidenum">
              <a:rPr lang="en-US" b="0"/>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188720"/>
            <a:ext cx="10698480" cy="2103120"/>
          </a:xfrm>
          <a:prstGeom prst="rect">
            <a:avLst/>
          </a:prstGeom>
          <a:noFill/>
          <a:ln/>
        </p:spPr>
        <p:txBody>
          <a:bodyPr wrap="square" rtlCol="0" anchor="b"/>
          <a:lstStyle/>
          <a:p>
            <a:pPr marL="0" indent="0" algn="l">
              <a:buNone/>
            </a:pPr>
            <a:r>
              <a:rPr lang="en-US" sz="3800" b="1" dirty="0">
                <a:solidFill>
                  <a:schemeClr val="bg1"/>
                </a:solidFill>
                <a:latin typeface="Cambria" pitchFamily="34" charset="0"/>
                <a:ea typeface="Cambria" pitchFamily="34" charset="-122"/>
                <a:cs typeface="Cambria" pitchFamily="34" charset="-120"/>
              </a:rPr>
              <a:t>Questions</a:t>
            </a:r>
            <a:endParaRPr lang="en-US" sz="3800" dirty="0"/>
          </a:p>
        </p:txBody>
      </p:sp>
      <p:sp>
        <p:nvSpPr>
          <p:cNvPr id="3" name="Text 0"/>
          <p:cNvSpPr>
            <a:spLocks noGrp="1"/>
          </p:cNvSpPr>
          <p:nvPr>
            <p:ph type="body" idx="101" hasCustomPrompt="1"/>
          </p:nvPr>
        </p:nvSpPr>
        <p:spPr>
          <a:xfrm>
            <a:off x="731520" y="4160520"/>
            <a:ext cx="10698480" cy="2194560"/>
          </a:xfrm>
          <a:prstGeom prst="rect">
            <a:avLst/>
          </a:prstGeom>
          <a:noFill/>
          <a:ln/>
        </p:spPr>
        <p:txBody>
          <a:bodyPr wrap="square" rtlCol="0" anchor="t"/>
          <a:lstStyle/>
          <a:p>
            <a:pPr marL="0" indent="0" algn="l">
              <a:buNone/>
            </a:pPr>
            <a:r>
              <a:rPr lang="en-US" sz="1800" dirty="0">
                <a:solidFill>
                  <a:schemeClr val="bg2"/>
                </a:solidFill>
                <a:latin typeface="Calibri" pitchFamily="34" charset="0"/>
                <a:ea typeface="Calibri" pitchFamily="34" charset="-122"/>
                <a:cs typeface="Calibri" pitchFamily="34" charset="-120"/>
              </a:rPr>
              <a:t>Handout: Hard Stops, Guardrails, and Ethics for AI, Complete Edition (Version 163)</a:t>
            </a:r>
            <a:endParaRPr lang="en-US" sz="1800" dirty="0"/>
          </a:p>
          <a:p>
            <a:pPr marL="0" indent="0" algn="l">
              <a:buNone/>
            </a:pPr>
            <a:r>
              <a:rPr lang="en-US" sz="1800" dirty="0">
                <a:solidFill>
                  <a:schemeClr val="bg2"/>
                </a:solidFill>
                <a:latin typeface="Calibri" pitchFamily="34" charset="0"/>
                <a:ea typeface="Calibri" pitchFamily="34" charset="-122"/>
                <a:cs typeface="Calibri" pitchFamily="34" charset="-120"/>
              </a:rPr>
              <a:t> </a:t>
            </a:r>
            <a:endParaRPr lang="en-US" sz="1800" dirty="0"/>
          </a:p>
          <a:p>
            <a:pPr marL="0" indent="0" algn="l">
              <a:buNone/>
            </a:pPr>
            <a:r>
              <a:rPr lang="en-US" sz="1800" b="1" dirty="0">
                <a:solidFill>
                  <a:schemeClr val="accent1"/>
                </a:solidFill>
                <a:latin typeface="Calibri" pitchFamily="34" charset="0"/>
                <a:ea typeface="Calibri" pitchFamily="34" charset="-122"/>
                <a:cs typeface="Calibri" pitchFamily="34" charset="-120"/>
              </a:rPr>
              <a:t>William M. Zachry</a:t>
            </a:r>
            <a:endParaRPr lang="en-US" sz="1800" dirty="0"/>
          </a:p>
          <a:p>
            <a:pPr marL="0" indent="0" algn="l">
              <a:buNone/>
            </a:pPr>
            <a:r>
              <a:rPr lang="en-US" sz="1800" dirty="0">
                <a:solidFill>
                  <a:schemeClr val="bg2"/>
                </a:solidFill>
                <a:latin typeface="Calibri" pitchFamily="34" charset="0"/>
                <a:ea typeface="Calibri" pitchFamily="34" charset="-122"/>
                <a:cs typeface="Calibri" pitchFamily="34" charset="-120"/>
              </a:rPr>
              <a:t>wzachry@gmail.com  |  1 (650) 274-8342</a:t>
            </a:r>
            <a:endParaRPr lang="en-US" sz="1800" dirty="0"/>
          </a:p>
        </p:txBody>
      </p:sp>
      <p:sp>
        <p:nvSpPr>
          <p:cNvPr id="4" name="Text 2"/>
          <p:cNvSpPr txBox="1"/>
          <p:nvPr/>
        </p:nvSpPr>
        <p:spPr>
          <a:xfrm>
            <a:off x="10378440" y="548640"/>
            <a:ext cx="1051560" cy="1051560"/>
          </a:xfrm>
          <a:prstGeom prst="octagon">
            <a:avLst/>
          </a:prstGeom>
          <a:solidFill>
            <a:schemeClr val="accent1"/>
          </a:solidFill>
          <a:ln>
            <a:solidFill>
              <a:schemeClr val="accent1"/>
            </a:solidFill>
          </a:ln>
        </p:spPr>
        <p:txBody>
          <a:bodyPr wrap="square" lIns="0" tIns="0" rIns="0" bIns="0" rtlCol="0" anchor="ctr"/>
          <a:lstStyle/>
          <a:p>
            <a:pPr marL="0" indent="0" algn="ctr">
              <a:buNone/>
            </a:pPr>
            <a:endParaRPr lang="en-US" sz="2500" dirty="0"/>
          </a:p>
        </p:txBody>
      </p:sp>
    </p:spTree>
  </p:cSld>
  <p:clrMapOvr>
    <a:masterClrMapping/>
  </p:clrMapOvr>
</p:sld>
</file>

<file path=ppt/theme/theme1.xml><?xml version="1.0" encoding="utf-8"?>
<a:theme xmlns:a="http://schemas.openxmlformats.org/drawingml/2006/main" name="Hard Stops Navy Gold">
  <a:themeElements>
    <a:clrScheme name="Hard Stops Navy Gold">
      <a:dk1>
        <a:srgbClr val="1B2333"/>
      </a:dk1>
      <a:lt1>
        <a:srgbClr val="FFFFFF"/>
      </a:lt1>
      <a:dk2>
        <a:srgbClr val="1B2A4A"/>
      </a:dk2>
      <a:lt2>
        <a:srgbClr val="EEF2F7"/>
      </a:lt2>
      <a:accent1>
        <a:srgbClr val="C9A227"/>
      </a:accent1>
      <a:accent2>
        <a:srgbClr val="1B2A4A"/>
      </a:accent2>
      <a:accent3>
        <a:srgbClr val="8A1C1C"/>
      </a:accent3>
      <a:accent4>
        <a:srgbClr val="5B6B85"/>
      </a:accent4>
      <a:accent5>
        <a:srgbClr val="D9DFE8"/>
      </a:accent5>
      <a:accent6>
        <a:srgbClr val="2E4066"/>
      </a:accent6>
      <a:hlink>
        <a:srgbClr val="2E4066"/>
      </a:hlink>
      <a:folHlink>
        <a:srgbClr val="5B6B85"/>
      </a:folHlink>
    </a:clrScheme>
    <a:fontScheme name="Hard Stops Navy Gold">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4023</Words>
  <Application>Microsoft Office PowerPoint</Application>
  <PresentationFormat>Widescreen</PresentationFormat>
  <Paragraphs>424</Paragraphs>
  <Slides>36</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Cambria</vt:lpstr>
      <vt:lpstr>Hard Stops Navy Gold</vt:lpstr>
      <vt:lpstr>Hard Stops and Guardrails AI Governance for Self-Insured Risk Managers</vt:lpstr>
      <vt:lpstr>TJX: The Cyber Wake-Up Call</vt:lpstr>
      <vt:lpstr>After TJX, Risk Managers Were Held Accountable</vt:lpstr>
      <vt:lpstr>PowerPoint Presentation</vt:lpstr>
      <vt:lpstr>The AI Attack Is Already Here</vt:lpstr>
      <vt:lpstr>AI Is Advancing Faster Than Governance</vt:lpstr>
      <vt:lpstr>PowerPoint Presentation</vt:lpstr>
      <vt:lpstr>Where AI Enters Without Permission</vt:lpstr>
      <vt:lpstr>Every Major Technology Becomes Dual-Use</vt:lpstr>
      <vt:lpstr>2026: Agents Did What No One Told Them To</vt:lpstr>
      <vt:lpstr>PowerPoint Presentation</vt:lpstr>
      <vt:lpstr>The Company Under AI Attack Found It First</vt:lpstr>
      <vt:lpstr>FOUNDATIONAL PREMISE</vt:lpstr>
      <vt:lpstr>Australia: Notice Through a Public Mailbox</vt:lpstr>
      <vt:lpstr>Behavior Under Observation</vt:lpstr>
      <vt:lpstr>Three Layers, in Controlling Order</vt:lpstr>
      <vt:lpstr>Why Ethics Are Not Enough</vt:lpstr>
      <vt:lpstr>PowerPoint Presentation</vt:lpstr>
      <vt:lpstr>Guardrails and Hard Stops Are Different Tools</vt:lpstr>
      <vt:lpstr>REAL-WORLD EXAMPLE: AI AND BIOLOGICAL WEAPONS</vt:lpstr>
      <vt:lpstr>The 12 HAL Laws: What AI Must Never Do</vt:lpstr>
      <vt:lpstr>LAW 11 and LAW 12: Stopping the System</vt:lpstr>
      <vt:lpstr>Seven Conditions for Deployment Certification</vt:lpstr>
      <vt:lpstr>Named Accountability</vt:lpstr>
      <vt:lpstr>Why Human Oversight Fails</vt:lpstr>
      <vt:lpstr>Anthropic and the Department of Defense</vt:lpstr>
      <vt:lpstr>PowerPoint Presentation</vt:lpstr>
      <vt:lpstr>Whose Hard Stop Is It?</vt:lpstr>
      <vt:lpstr>Why Risk Managers Should Care</vt:lpstr>
      <vt:lpstr>Hard Stop Examples for Workers' Compensation</vt:lpstr>
      <vt:lpstr>Who Tried to Break It?</vt:lpstr>
      <vt:lpstr>The Insurance Market Is Pulling Back</vt:lpstr>
      <vt:lpstr>The Questions You Will Be Asked</vt:lpstr>
      <vt:lpstr>Immediate Governance Actions</vt:lpstr>
      <vt:lpstr>CLOSING</vt:lpstr>
      <vt:lpstr>Questions</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Hard Stops and Guardrails — AI Governance for Self-Insured Risk Managers — Montana v3</dc:title>
  <dc:subject>Montana Self-Insured Association Annual Meeting — October 2026</dc:subject>
  <dc:creator>William M. Zachry</dc:creator>
  <cp:lastModifiedBy>Peter Strauss</cp:lastModifiedBy>
  <cp:revision>1</cp:revision>
  <dcterms:created xsi:type="dcterms:W3CDTF">2026-10-03T03:43:22Z</dcterms:created>
  <dcterms:modified xsi:type="dcterms:W3CDTF">2026-10-04T17:24:40Z</dcterms:modified>
</cp:coreProperties>
</file>