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handoutMasterIdLst>
    <p:handoutMasterId r:id="rId41"/>
  </p:handoutMasterIdLst>
  <p:sldIdLst>
    <p:sldId id="279" r:id="rId2"/>
    <p:sldId id="302" r:id="rId3"/>
    <p:sldId id="303" r:id="rId4"/>
    <p:sldId id="274" r:id="rId5"/>
    <p:sldId id="326" r:id="rId6"/>
    <p:sldId id="325" r:id="rId7"/>
    <p:sldId id="259" r:id="rId8"/>
    <p:sldId id="261" r:id="rId9"/>
    <p:sldId id="262" r:id="rId10"/>
    <p:sldId id="264" r:id="rId11"/>
    <p:sldId id="265" r:id="rId12"/>
    <p:sldId id="277" r:id="rId13"/>
    <p:sldId id="266" r:id="rId14"/>
    <p:sldId id="267" r:id="rId15"/>
    <p:sldId id="268" r:id="rId16"/>
    <p:sldId id="278" r:id="rId17"/>
    <p:sldId id="270" r:id="rId18"/>
    <p:sldId id="290" r:id="rId19"/>
    <p:sldId id="273" r:id="rId20"/>
    <p:sldId id="305" r:id="rId21"/>
    <p:sldId id="275" r:id="rId22"/>
    <p:sldId id="276" r:id="rId23"/>
    <p:sldId id="306" r:id="rId24"/>
    <p:sldId id="307" r:id="rId25"/>
    <p:sldId id="308" r:id="rId26"/>
    <p:sldId id="30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2" r:id="rId38"/>
    <p:sldId id="311" r:id="rId3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>
      <p:cViewPr varScale="1">
        <p:scale>
          <a:sx n="64" d="100"/>
          <a:sy n="64" d="100"/>
        </p:scale>
        <p:origin x="1364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1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D868C7-BDF2-4414-9E7C-2E42F3879369}" type="datetimeFigureOut">
              <a:rPr lang="nl-NL" smtClean="0"/>
              <a:t>4-10-2022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74ACD6-F7CB-401E-9F41-F77F45BE71F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3655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95D6C8-97B2-465F-B5C2-4129AF066FFE}" type="datetimeFigureOut">
              <a:rPr lang="nl-NL" smtClean="0"/>
              <a:t>4-10-2022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32433B-1EBF-4C75-9943-AA71028C07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8724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800" dirty="0">
                <a:effectLst/>
                <a:latin typeface="Segoe UI" panose="020B0502040204020203" pitchFamily="34" charset="0"/>
              </a:rPr>
              <a:t>Doorlopende leerlijn</a:t>
            </a:r>
            <a:br>
              <a:rPr lang="nl-NL" sz="1800" dirty="0">
                <a:effectLst/>
                <a:latin typeface="Segoe UI" panose="020B0502040204020203" pitchFamily="34" charset="0"/>
              </a:rPr>
            </a:br>
            <a:br>
              <a:rPr lang="nl-NL" sz="1800" dirty="0">
                <a:effectLst/>
                <a:latin typeface="Segoe UI" panose="020B0502040204020203" pitchFamily="34" charset="0"/>
              </a:rPr>
            </a:br>
            <a:r>
              <a:rPr lang="nl-NL" sz="1800" dirty="0">
                <a:effectLst/>
                <a:latin typeface="Segoe UI" panose="020B0502040204020203" pitchFamily="34" charset="0"/>
              </a:rPr>
              <a:t>Staat de leerling vrij om naar een andere havo te gaan, alleen dan doen wij het aanmeldproces niet, maar daar draagt de leerling zelf zorg voor.</a:t>
            </a:r>
            <a:endParaRPr lang="nl-NL" sz="1800" dirty="0">
              <a:effectLst/>
              <a:latin typeface="Arial" panose="020B0604020202020204" pitchFamily="34" charset="0"/>
            </a:endParaRP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EE914-DC08-431E-8A9C-3F884115BB7C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26575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800" dirty="0">
                <a:effectLst/>
                <a:latin typeface="Segoe UI" panose="020B0502040204020203" pitchFamily="34" charset="0"/>
              </a:rPr>
              <a:t>Aparte voorlichtingsavond 15 november!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EE914-DC08-431E-8A9C-3F884115BB7C}" type="slidenum">
              <a:rPr lang="nl-NL" smtClean="0"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52246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Voor CM heb je geen wiskunde nodig, maar wél een 2</a:t>
            </a:r>
            <a:r>
              <a:rPr lang="nl-NL" baseline="30000" dirty="0"/>
              <a:t>e</a:t>
            </a:r>
            <a:r>
              <a:rPr lang="nl-NL" dirty="0"/>
              <a:t> vreemde taal (naast Engels): Dus Duits of Frans!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EE914-DC08-431E-8A9C-3F884115BB7C}" type="slidenum">
              <a:rPr lang="nl-NL" smtClean="0"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4518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Vrij gemakkelijk op te nemen, als je ze niet gevolgd hebt in mavo 4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EE914-DC08-431E-8A9C-3F884115BB7C}" type="slidenum">
              <a:rPr lang="nl-NL" smtClean="0"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94499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EE914-DC08-431E-8A9C-3F884115BB7C}" type="slidenum">
              <a:rPr lang="nl-NL" smtClean="0"/>
              <a:t>31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90865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EE914-DC08-431E-8A9C-3F884115BB7C}" type="slidenum">
              <a:rPr lang="nl-NL" smtClean="0"/>
              <a:t>32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5100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EE914-DC08-431E-8A9C-3F884115BB7C}" type="slidenum">
              <a:rPr lang="nl-NL" smtClean="0"/>
              <a:t>33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2458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1800" dirty="0">
                <a:effectLst/>
                <a:latin typeface="Segoe UI" panose="020B0502040204020203" pitchFamily="34" charset="0"/>
              </a:rPr>
              <a:t>Twijfel je tussen een lootstudie en gewone studie: kies altijd voor de lootstudie! Bij een lootstudie moet je je ook elders aanmelden</a:t>
            </a:r>
          </a:p>
          <a:p>
            <a:endParaRPr lang="nl-NL" sz="1800" dirty="0">
              <a:effectLst/>
              <a:latin typeface="Segoe UI" panose="020B0502040204020203" pitchFamily="34" charset="0"/>
            </a:endParaRPr>
          </a:p>
          <a:p>
            <a:r>
              <a:rPr lang="nl-NL" sz="1800" dirty="0">
                <a:effectLst/>
                <a:latin typeface="Segoe UI" panose="020B0502040204020203" pitchFamily="34" charset="0"/>
              </a:rPr>
              <a:t>Digitaal Doorstroom Dossier: wordt gebruikt bij intakegesprek op het MBO.</a:t>
            </a:r>
          </a:p>
          <a:p>
            <a:endParaRPr lang="nl-NL" sz="1800" dirty="0">
              <a:effectLst/>
              <a:latin typeface="Segoe UI" panose="020B0502040204020203" pitchFamily="34" charset="0"/>
            </a:endParaRPr>
          </a:p>
          <a:p>
            <a:r>
              <a:rPr lang="nl-NL" sz="1800" dirty="0">
                <a:effectLst/>
                <a:latin typeface="Segoe UI" panose="020B0502040204020203" pitchFamily="34" charset="0"/>
              </a:rPr>
              <a:t>Verzekerd van een plek: digitaal aangemeld voor 1 april ÉN DDD ingevuld. (mits geslaagd, tenzij een lotingsstudie)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EE914-DC08-431E-8A9C-3F884115BB7C}" type="slidenum">
              <a:rPr lang="nl-NL" smtClean="0"/>
              <a:t>34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14684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EE914-DC08-431E-8A9C-3F884115BB7C}" type="slidenum">
              <a:rPr lang="nl-NL" smtClean="0"/>
              <a:t>35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10599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1800" dirty="0">
                <a:effectLst/>
                <a:latin typeface="Segoe UI" panose="020B0502040204020203" pitchFamily="34" charset="0"/>
              </a:rPr>
              <a:t>ROC </a:t>
            </a:r>
            <a:r>
              <a:rPr lang="nl-NL" sz="1800" dirty="0" err="1">
                <a:effectLst/>
                <a:latin typeface="Segoe UI" panose="020B0502040204020203" pitchFamily="34" charset="0"/>
              </a:rPr>
              <a:t>vT</a:t>
            </a:r>
            <a:r>
              <a:rPr lang="nl-NL" sz="1800" dirty="0">
                <a:effectLst/>
                <a:latin typeface="Segoe UI" panose="020B0502040204020203" pitchFamily="34" charset="0"/>
              </a:rPr>
              <a:t>: 19 november</a:t>
            </a:r>
            <a:br>
              <a:rPr lang="nl-NL" sz="1800" dirty="0">
                <a:effectLst/>
                <a:latin typeface="Segoe UI" panose="020B0502040204020203" pitchFamily="34" charset="0"/>
              </a:rPr>
            </a:br>
            <a:r>
              <a:rPr lang="nl-NL" sz="1800" dirty="0">
                <a:effectLst/>
                <a:latin typeface="Segoe UI" panose="020B0502040204020203" pitchFamily="34" charset="0"/>
              </a:rPr>
              <a:t>Zone College: 25 november</a:t>
            </a:r>
            <a:endParaRPr lang="nl-NL" sz="1800" dirty="0">
              <a:effectLst/>
              <a:latin typeface="Arial" panose="020B0604020202020204" pitchFamily="34" charset="0"/>
            </a:endParaRP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EE914-DC08-431E-8A9C-3F884115BB7C}" type="slidenum">
              <a:rPr lang="nl-NL" smtClean="0"/>
              <a:t>36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8598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EE914-DC08-431E-8A9C-3F884115BB7C}" type="slidenum">
              <a:rPr lang="nl-NL" smtClean="0"/>
              <a:t>37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10048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EE914-DC08-431E-8A9C-3F884115BB7C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198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EE914-DC08-431E-8A9C-3F884115BB7C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4137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EE914-DC08-431E-8A9C-3F884115BB7C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75714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EE914-DC08-431E-8A9C-3F884115BB7C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438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BOL: 5 dagen naar school + afgewisseld met stage</a:t>
            </a:r>
          </a:p>
          <a:p>
            <a:br>
              <a:rPr lang="nl-NL" dirty="0"/>
            </a:br>
            <a:r>
              <a:rPr lang="nl-NL" dirty="0"/>
              <a:t>BBL: 4 dagen werken + 1 dag naar school (kapperszaak)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EE914-DC08-431E-8A9C-3F884115BB7C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0970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Z&amp;W: wens = Biologie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EE914-DC08-431E-8A9C-3F884115BB7C}" type="slidenum">
              <a:rPr lang="nl-NL" smtClean="0"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87586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EE914-DC08-431E-8A9C-3F884115BB7C}" type="slidenum">
              <a:rPr lang="nl-NL" smtClean="0"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32922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DEE914-DC08-431E-8A9C-3F884115BB7C}" type="slidenum">
              <a:rPr lang="nl-NL" smtClean="0"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5820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avila_tite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71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 b="1">
                <a:solidFill>
                  <a:srgbClr val="7A246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086600" cy="82797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68895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avila_inf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71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rmAutofit/>
          </a:bodyPr>
          <a:lstStyle>
            <a:lvl1pPr>
              <a:defRPr sz="4000">
                <a:solidFill>
                  <a:srgbClr val="7A2467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55073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t_avila_vervolg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715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1984"/>
            <a:ext cx="7382078" cy="1143000"/>
          </a:xfrm>
        </p:spPr>
        <p:txBody>
          <a:bodyPr/>
          <a:lstStyle>
            <a:lvl1pPr>
              <a:defRPr>
                <a:solidFill>
                  <a:srgbClr val="7A246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366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4081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7A2467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cvantwente.nl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zonecollege.nl/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mailto:a.weierink@carmelhengelo.nl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j.hesseling@carmelhengelo.nl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mailto:dmr.avila@carmelhengelo.n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vilacollege.nl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1470025"/>
          </a:xfrm>
        </p:spPr>
        <p:txBody>
          <a:bodyPr/>
          <a:lstStyle/>
          <a:p>
            <a:pPr algn="ctr"/>
            <a:r>
              <a:rPr lang="nl-NL" dirty="0">
                <a:latin typeface="+mn-lt"/>
              </a:rPr>
              <a:t>Avila College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28700" y="1571724"/>
            <a:ext cx="7086600" cy="1584176"/>
          </a:xfrm>
        </p:spPr>
        <p:txBody>
          <a:bodyPr>
            <a:normAutofit/>
          </a:bodyPr>
          <a:lstStyle/>
          <a:p>
            <a:endParaRPr lang="nl-NL" sz="4000" dirty="0"/>
          </a:p>
          <a:p>
            <a:pPr algn="ctr"/>
            <a:r>
              <a:rPr lang="nl-NL" sz="4000" b="1" dirty="0">
                <a:latin typeface="+mn-lt"/>
              </a:rPr>
              <a:t>Van harte welkom</a:t>
            </a:r>
          </a:p>
        </p:txBody>
      </p:sp>
      <p:pic>
        <p:nvPicPr>
          <p:cNvPr id="4" name="Afbeelding 3" descr="Afbeelding met buiten, boom, lucht, gras&#10;&#10;Automatisch gegenereerde beschrijving">
            <a:extLst>
              <a:ext uri="{FF2B5EF4-FFF2-40B4-BE49-F238E27FC236}">
                <a16:creationId xmlns:a16="http://schemas.microsoft.com/office/drawing/2014/main" id="{7021367A-967E-9431-B8E8-31095355A4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149612"/>
            <a:ext cx="5184576" cy="3564781"/>
          </a:xfrm>
          <a:prstGeom prst="rect">
            <a:avLst/>
          </a:prstGeom>
          <a:effectLst>
            <a:softEdge rad="76200"/>
          </a:effectLst>
        </p:spPr>
      </p:pic>
    </p:spTree>
    <p:extLst>
      <p:ext uri="{BB962C8B-B14F-4D97-AF65-F5344CB8AC3E}">
        <p14:creationId xmlns:p14="http://schemas.microsoft.com/office/powerpoint/2010/main" val="42641272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764704"/>
            <a:ext cx="8208912" cy="518457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3900" b="1" dirty="0">
                <a:solidFill>
                  <a:srgbClr val="7030A0"/>
                </a:solidFill>
                <a:latin typeface="+mn-lt"/>
              </a:rPr>
              <a:t>Schoolexamen klas 4</a:t>
            </a:r>
          </a:p>
          <a:p>
            <a:pPr marL="0" indent="0">
              <a:buNone/>
            </a:pPr>
            <a:endParaRPr lang="nl-NL" sz="3500" b="1" dirty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nl-NL" dirty="0">
                <a:latin typeface="+mn-lt"/>
              </a:rPr>
              <a:t>Leerjaar 3 (</a:t>
            </a:r>
            <a:r>
              <a:rPr lang="nl-NL" dirty="0">
                <a:solidFill>
                  <a:srgbClr val="7030A0"/>
                </a:solidFill>
                <a:latin typeface="+mn-lt"/>
              </a:rPr>
              <a:t>40%</a:t>
            </a:r>
            <a:r>
              <a:rPr lang="nl-NL" dirty="0">
                <a:latin typeface="+mn-lt"/>
              </a:rPr>
              <a:t>), leerjaar 4 (</a:t>
            </a:r>
            <a:r>
              <a:rPr lang="nl-NL" dirty="0">
                <a:solidFill>
                  <a:srgbClr val="7030A0"/>
                </a:solidFill>
                <a:latin typeface="+mn-lt"/>
              </a:rPr>
              <a:t>60%</a:t>
            </a:r>
            <a:r>
              <a:rPr lang="nl-NL" dirty="0">
                <a:latin typeface="+mn-lt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nl-NL" dirty="0">
                <a:latin typeface="+mn-lt"/>
              </a:rPr>
              <a:t>2 periodes in leerjaar 4</a:t>
            </a:r>
          </a:p>
          <a:p>
            <a:pPr>
              <a:buFont typeface="Arial" pitchFamily="34" charset="0"/>
              <a:buChar char="•"/>
            </a:pPr>
            <a:r>
              <a:rPr lang="nl-NL" dirty="0">
                <a:latin typeface="+mn-lt"/>
              </a:rPr>
              <a:t>Schoolexamen opgebouwd uit doorlopend gemiddelde van leerjaar 3 en 4. Samen zorgen zij voor een SE cijfer (</a:t>
            </a:r>
            <a:r>
              <a:rPr lang="nl-NL" dirty="0">
                <a:solidFill>
                  <a:srgbClr val="7030A0"/>
                </a:solidFill>
                <a:latin typeface="+mn-lt"/>
              </a:rPr>
              <a:t>100%</a:t>
            </a:r>
            <a:r>
              <a:rPr lang="nl-NL" dirty="0">
                <a:latin typeface="+mn-lt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nl-NL" dirty="0">
                <a:latin typeface="+mn-lt"/>
              </a:rPr>
              <a:t>Eindcijfers op cijferlijst: SE telt voor </a:t>
            </a:r>
            <a:r>
              <a:rPr lang="nl-NL" dirty="0">
                <a:solidFill>
                  <a:srgbClr val="7030A0"/>
                </a:solidFill>
                <a:latin typeface="+mn-lt"/>
              </a:rPr>
              <a:t>50%</a:t>
            </a:r>
            <a:r>
              <a:rPr lang="nl-NL" dirty="0">
                <a:latin typeface="+mn-lt"/>
              </a:rPr>
              <a:t>, CSE telt ook voor </a:t>
            </a:r>
            <a:r>
              <a:rPr lang="nl-NL" dirty="0">
                <a:solidFill>
                  <a:srgbClr val="7030A0"/>
                </a:solidFill>
                <a:latin typeface="+mn-lt"/>
              </a:rPr>
              <a:t>50%</a:t>
            </a:r>
          </a:p>
          <a:p>
            <a:pPr>
              <a:buFont typeface="Arial" pitchFamily="34" charset="0"/>
              <a:buChar char="•"/>
            </a:pPr>
            <a:r>
              <a:rPr lang="nl-NL" dirty="0">
                <a:latin typeface="+mn-lt"/>
              </a:rPr>
              <a:t>Instroom betekent maatwerk: MA en CKV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0786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260648"/>
            <a:ext cx="8229600" cy="518457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nl-NL" sz="4000" b="1" dirty="0">
                <a:solidFill>
                  <a:srgbClr val="7030A0"/>
                </a:solidFill>
                <a:latin typeface="+mn-lt"/>
              </a:rPr>
              <a:t>Schoolexamen</a:t>
            </a:r>
          </a:p>
          <a:p>
            <a:pPr marL="0" indent="0" algn="ctr">
              <a:buNone/>
            </a:pPr>
            <a:r>
              <a:rPr lang="nl-NL" sz="4000" b="1" dirty="0">
                <a:solidFill>
                  <a:srgbClr val="7030A0"/>
                </a:solidFill>
                <a:latin typeface="+mn-lt"/>
              </a:rPr>
              <a:t>Data en herkansingen 2022 - 2023</a:t>
            </a:r>
          </a:p>
          <a:p>
            <a:pPr marL="0" indent="0">
              <a:buNone/>
            </a:pPr>
            <a:endParaRPr lang="nl-NL" dirty="0">
              <a:latin typeface="+mn-lt"/>
            </a:endParaRPr>
          </a:p>
          <a:p>
            <a:pPr marL="0" indent="0">
              <a:buNone/>
            </a:pPr>
            <a:endParaRPr lang="nl-NL" dirty="0">
              <a:latin typeface="+mn-lt"/>
            </a:endParaRPr>
          </a:p>
          <a:p>
            <a:pPr marL="0" indent="0">
              <a:buNone/>
            </a:pPr>
            <a:r>
              <a:rPr lang="nl-NL" dirty="0">
                <a:latin typeface="+mn-lt"/>
              </a:rPr>
              <a:t>Periode 1:   24-11-2022 t/m 02-12-2022</a:t>
            </a:r>
          </a:p>
          <a:p>
            <a:pPr marL="0" indent="0">
              <a:buNone/>
            </a:pPr>
            <a:endParaRPr lang="nl-NL" dirty="0">
              <a:latin typeface="+mn-lt"/>
            </a:endParaRPr>
          </a:p>
          <a:p>
            <a:pPr marL="0" indent="0">
              <a:buNone/>
            </a:pPr>
            <a:r>
              <a:rPr lang="nl-NL" dirty="0">
                <a:solidFill>
                  <a:srgbClr val="7030A0"/>
                </a:solidFill>
                <a:latin typeface="+mn-lt"/>
              </a:rPr>
              <a:t>Herkansing na periode 1: 14-12-2022</a:t>
            </a:r>
          </a:p>
          <a:p>
            <a:pPr marL="0" indent="0">
              <a:buNone/>
            </a:pPr>
            <a:endParaRPr lang="nl-NL" dirty="0">
              <a:latin typeface="+mn-lt"/>
            </a:endParaRPr>
          </a:p>
          <a:p>
            <a:pPr marL="0" indent="0">
              <a:buNone/>
            </a:pPr>
            <a:endParaRPr lang="nl-NL" dirty="0">
              <a:latin typeface="+mn-lt"/>
            </a:endParaRPr>
          </a:p>
          <a:p>
            <a:pPr marL="0" indent="0">
              <a:buNone/>
            </a:pPr>
            <a:r>
              <a:rPr lang="nl-NL" dirty="0">
                <a:latin typeface="+mn-lt"/>
              </a:rPr>
              <a:t>Periode 2:   16-03 t/m 24-03-2023</a:t>
            </a:r>
          </a:p>
          <a:p>
            <a:pPr marL="0" indent="0">
              <a:buNone/>
            </a:pPr>
            <a:endParaRPr lang="nl-NL" dirty="0">
              <a:latin typeface="+mn-lt"/>
            </a:endParaRPr>
          </a:p>
          <a:p>
            <a:pPr marL="0" indent="0">
              <a:buNone/>
            </a:pPr>
            <a:r>
              <a:rPr lang="nl-NL" dirty="0">
                <a:solidFill>
                  <a:srgbClr val="7030A0"/>
                </a:solidFill>
                <a:latin typeface="+mn-lt"/>
              </a:rPr>
              <a:t>Herkansing na periode 2: 07-04-2023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41356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7030A0"/>
                </a:solidFill>
                <a:latin typeface="+mn-lt"/>
                <a:cs typeface="BrowalliaUPC" panose="020B0502040204020203" pitchFamily="34" charset="-34"/>
              </a:rPr>
              <a:t>Planning leerjaar 4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6044" y="1196752"/>
            <a:ext cx="8728484" cy="5501208"/>
          </a:xfrm>
        </p:spPr>
        <p:txBody>
          <a:bodyPr>
            <a:normAutofit lnSpcReduction="10000"/>
          </a:bodyPr>
          <a:lstStyle/>
          <a:p>
            <a:pPr lvl="0">
              <a:lnSpc>
                <a:spcPct val="80000"/>
              </a:lnSpc>
              <a:buNone/>
              <a:defRPr/>
            </a:pPr>
            <a:endParaRPr lang="nl-NL" sz="2400" dirty="0">
              <a:solidFill>
                <a:srgbClr val="FF0000"/>
              </a:solidFill>
              <a:latin typeface="+mn-lt"/>
              <a:ea typeface="+mn-ea"/>
              <a:cs typeface="Helvetica"/>
            </a:endParaRPr>
          </a:p>
          <a:p>
            <a:pPr lvl="0">
              <a:lnSpc>
                <a:spcPct val="80000"/>
              </a:lnSpc>
              <a:buNone/>
              <a:defRPr/>
            </a:pPr>
            <a:r>
              <a:rPr lang="nl-NL" sz="2400" dirty="0">
                <a:solidFill>
                  <a:srgbClr val="7030A0"/>
                </a:solidFill>
                <a:latin typeface="+mn-lt"/>
                <a:ea typeface="+mn-ea"/>
                <a:cs typeface="Helvetica"/>
              </a:rPr>
              <a:t>Periode 1: SE-week</a:t>
            </a:r>
          </a:p>
          <a:p>
            <a:pPr>
              <a:lnSpc>
                <a:spcPct val="80000"/>
              </a:lnSpc>
              <a:defRPr/>
            </a:pPr>
            <a:r>
              <a:rPr lang="nl-NL" sz="2400" dirty="0">
                <a:solidFill>
                  <a:prstClr val="black"/>
                </a:solidFill>
                <a:latin typeface="+mn-lt"/>
                <a:ea typeface="+mn-ea"/>
                <a:cs typeface="Helvetica"/>
              </a:rPr>
              <a:t>Cijfers in SOM + 10 min.- gesprekken </a:t>
            </a:r>
            <a:r>
              <a:rPr lang="nl-NL" sz="2400" dirty="0">
                <a:solidFill>
                  <a:srgbClr val="1F497D"/>
                </a:solidFill>
                <a:latin typeface="+mn-lt"/>
                <a:ea typeface="+mn-ea"/>
                <a:cs typeface="Helvetica"/>
              </a:rPr>
              <a:t>	</a:t>
            </a:r>
          </a:p>
          <a:p>
            <a:pPr>
              <a:lnSpc>
                <a:spcPct val="80000"/>
              </a:lnSpc>
              <a:defRPr/>
            </a:pPr>
            <a:r>
              <a:rPr lang="nl-NL" sz="2400" dirty="0">
                <a:latin typeface="+mn-lt"/>
                <a:ea typeface="+mn-ea"/>
                <a:cs typeface="Helvetica"/>
              </a:rPr>
              <a:t>Herkansing 1</a:t>
            </a:r>
          </a:p>
          <a:p>
            <a:pPr lvl="0">
              <a:lnSpc>
                <a:spcPct val="80000"/>
              </a:lnSpc>
              <a:buNone/>
              <a:defRPr/>
            </a:pPr>
            <a:endParaRPr lang="nl-NL" sz="2400" dirty="0">
              <a:solidFill>
                <a:srgbClr val="1F497D"/>
              </a:solidFill>
              <a:latin typeface="+mn-lt"/>
              <a:ea typeface="+mn-ea"/>
              <a:cs typeface="Helvetica"/>
            </a:endParaRPr>
          </a:p>
          <a:p>
            <a:pPr lvl="0">
              <a:lnSpc>
                <a:spcPct val="80000"/>
              </a:lnSpc>
              <a:buNone/>
              <a:defRPr/>
            </a:pPr>
            <a:r>
              <a:rPr lang="nl-NL" sz="2400" dirty="0">
                <a:solidFill>
                  <a:srgbClr val="7030A0"/>
                </a:solidFill>
                <a:latin typeface="+mn-lt"/>
                <a:ea typeface="+mn-ea"/>
                <a:cs typeface="Helvetica"/>
              </a:rPr>
              <a:t>Periode 2: SE-week</a:t>
            </a:r>
          </a:p>
          <a:p>
            <a:pPr>
              <a:lnSpc>
                <a:spcPct val="80000"/>
              </a:lnSpc>
              <a:defRPr/>
            </a:pPr>
            <a:r>
              <a:rPr lang="en-US" sz="2400" dirty="0" err="1">
                <a:solidFill>
                  <a:prstClr val="black"/>
                </a:solidFill>
                <a:latin typeface="+mn-lt"/>
                <a:ea typeface="+mn-ea"/>
                <a:cs typeface="Helvetica"/>
              </a:rPr>
              <a:t>Cijfers</a:t>
            </a:r>
            <a:r>
              <a:rPr lang="en-US" sz="2400" dirty="0">
                <a:solidFill>
                  <a:prstClr val="black"/>
                </a:solidFill>
                <a:latin typeface="+mn-lt"/>
                <a:ea typeface="+mn-ea"/>
                <a:cs typeface="Helvetica"/>
              </a:rPr>
              <a:t> in SOM + 10 min.- </a:t>
            </a:r>
            <a:r>
              <a:rPr lang="en-US" sz="2400" dirty="0" err="1">
                <a:solidFill>
                  <a:prstClr val="black"/>
                </a:solidFill>
                <a:latin typeface="+mn-lt"/>
                <a:ea typeface="+mn-ea"/>
                <a:cs typeface="Helvetica"/>
              </a:rPr>
              <a:t>gesprekken</a:t>
            </a:r>
            <a:r>
              <a:rPr lang="en-US" sz="2400" dirty="0">
                <a:solidFill>
                  <a:prstClr val="black"/>
                </a:solidFill>
                <a:latin typeface="+mn-lt"/>
                <a:ea typeface="+mn-ea"/>
                <a:cs typeface="Helvetica"/>
              </a:rPr>
              <a:t> </a:t>
            </a:r>
          </a:p>
          <a:p>
            <a:pPr>
              <a:lnSpc>
                <a:spcPct val="80000"/>
              </a:lnSpc>
              <a:defRPr/>
            </a:pPr>
            <a:r>
              <a:rPr lang="en-US" sz="2400" dirty="0" err="1">
                <a:latin typeface="+mn-lt"/>
                <a:ea typeface="+mn-ea"/>
                <a:cs typeface="Helvetica"/>
              </a:rPr>
              <a:t>Herkansing</a:t>
            </a:r>
            <a:r>
              <a:rPr lang="en-US" sz="2400" dirty="0">
                <a:latin typeface="+mn-lt"/>
                <a:ea typeface="+mn-ea"/>
                <a:cs typeface="Helvetica"/>
              </a:rPr>
              <a:t> 2</a:t>
            </a:r>
          </a:p>
          <a:p>
            <a:pPr lvl="0">
              <a:lnSpc>
                <a:spcPct val="80000"/>
              </a:lnSpc>
              <a:defRPr/>
            </a:pPr>
            <a:endParaRPr lang="nl-NL" sz="2400" dirty="0">
              <a:solidFill>
                <a:srgbClr val="1F497D">
                  <a:lumMod val="60000"/>
                  <a:lumOff val="40000"/>
                </a:srgbClr>
              </a:solidFill>
              <a:latin typeface="+mn-lt"/>
              <a:ea typeface="+mn-ea"/>
              <a:cs typeface="Helvetica"/>
            </a:endParaRPr>
          </a:p>
          <a:p>
            <a:pPr lvl="0">
              <a:lnSpc>
                <a:spcPct val="80000"/>
              </a:lnSpc>
              <a:buNone/>
              <a:defRPr/>
            </a:pPr>
            <a:r>
              <a:rPr lang="en-US" sz="2400" dirty="0">
                <a:solidFill>
                  <a:srgbClr val="7030A0"/>
                </a:solidFill>
                <a:latin typeface="+mn-lt"/>
                <a:ea typeface="+mn-ea"/>
                <a:cs typeface="Helvetica"/>
              </a:rPr>
              <a:t>Week 16  </a:t>
            </a:r>
          </a:p>
          <a:p>
            <a:pPr>
              <a:lnSpc>
                <a:spcPct val="80000"/>
              </a:lnSpc>
              <a:defRPr/>
            </a:pPr>
            <a:r>
              <a:rPr lang="en-US" sz="2400" dirty="0" err="1">
                <a:solidFill>
                  <a:prstClr val="black"/>
                </a:solidFill>
                <a:latin typeface="+mn-lt"/>
                <a:ea typeface="+mn-ea"/>
                <a:cs typeface="Helvetica"/>
              </a:rPr>
              <a:t>voorlopige</a:t>
            </a:r>
            <a:r>
              <a:rPr lang="en-US" sz="2400" dirty="0">
                <a:solidFill>
                  <a:prstClr val="black"/>
                </a:solidFill>
                <a:latin typeface="+mn-lt"/>
                <a:ea typeface="+mn-ea"/>
                <a:cs typeface="Helvetica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+mn-lt"/>
                <a:ea typeface="+mn-ea"/>
                <a:cs typeface="Helvetica"/>
              </a:rPr>
              <a:t>cijferlijst</a:t>
            </a:r>
            <a:r>
              <a:rPr lang="en-US" sz="2400" dirty="0">
                <a:solidFill>
                  <a:prstClr val="black"/>
                </a:solidFill>
                <a:latin typeface="+mn-lt"/>
                <a:ea typeface="+mn-ea"/>
                <a:cs typeface="Helvetica"/>
              </a:rPr>
              <a:t> (</a:t>
            </a:r>
            <a:r>
              <a:rPr lang="en-US" sz="2400" dirty="0" err="1">
                <a:solidFill>
                  <a:prstClr val="black"/>
                </a:solidFill>
                <a:latin typeface="+mn-lt"/>
                <a:ea typeface="+mn-ea"/>
                <a:cs typeface="Helvetica"/>
              </a:rPr>
              <a:t>controle</a:t>
            </a:r>
            <a:r>
              <a:rPr lang="en-US" sz="2400" dirty="0">
                <a:solidFill>
                  <a:prstClr val="black"/>
                </a:solidFill>
                <a:latin typeface="+mn-lt"/>
                <a:ea typeface="+mn-ea"/>
                <a:cs typeface="Helvetica"/>
              </a:rPr>
              <a:t> door de </a:t>
            </a:r>
            <a:r>
              <a:rPr lang="en-US" sz="2400" dirty="0" err="1">
                <a:solidFill>
                  <a:prstClr val="black"/>
                </a:solidFill>
                <a:latin typeface="+mn-lt"/>
                <a:ea typeface="+mn-ea"/>
                <a:cs typeface="Helvetica"/>
              </a:rPr>
              <a:t>kandidaten</a:t>
            </a:r>
            <a:r>
              <a:rPr lang="en-US" sz="2400" dirty="0">
                <a:solidFill>
                  <a:prstClr val="black"/>
                </a:solidFill>
                <a:latin typeface="+mn-lt"/>
                <a:ea typeface="+mn-ea"/>
                <a:cs typeface="Helvetica"/>
              </a:rPr>
              <a:t>/</a:t>
            </a:r>
            <a:r>
              <a:rPr lang="en-US" sz="2400" dirty="0" err="1">
                <a:solidFill>
                  <a:prstClr val="black"/>
                </a:solidFill>
                <a:latin typeface="+mn-lt"/>
                <a:ea typeface="+mn-ea"/>
                <a:cs typeface="Helvetica"/>
              </a:rPr>
              <a:t>ouders</a:t>
            </a:r>
            <a:r>
              <a:rPr lang="en-US" sz="2400" dirty="0">
                <a:solidFill>
                  <a:prstClr val="black"/>
                </a:solidFill>
                <a:latin typeface="+mn-lt"/>
                <a:ea typeface="+mn-ea"/>
                <a:cs typeface="Helvetica"/>
              </a:rPr>
              <a:t>)</a:t>
            </a:r>
          </a:p>
          <a:p>
            <a:pPr>
              <a:lnSpc>
                <a:spcPct val="80000"/>
              </a:lnSpc>
              <a:defRPr/>
            </a:pPr>
            <a:r>
              <a:rPr lang="en-US" sz="2400" dirty="0">
                <a:solidFill>
                  <a:prstClr val="black"/>
                </a:solidFill>
                <a:latin typeface="+mn-lt"/>
                <a:ea typeface="+mn-ea"/>
                <a:cs typeface="Helvetica"/>
              </a:rPr>
              <a:t>DEFINITIEVE CIJFERLIJST = EINDLIJST SCHOOLEXAMEN (</a:t>
            </a:r>
            <a:r>
              <a:rPr lang="en-US" sz="2400" dirty="0" err="1">
                <a:solidFill>
                  <a:prstClr val="black"/>
                </a:solidFill>
                <a:latin typeface="+mn-lt"/>
                <a:ea typeface="+mn-ea"/>
                <a:cs typeface="Helvetica"/>
              </a:rPr>
              <a:t>inspectie</a:t>
            </a:r>
            <a:r>
              <a:rPr lang="en-US" sz="2400" dirty="0">
                <a:solidFill>
                  <a:prstClr val="black"/>
                </a:solidFill>
                <a:latin typeface="+mn-lt"/>
                <a:ea typeface="+mn-ea"/>
                <a:cs typeface="Helvetica"/>
              </a:rPr>
              <a:t>)</a:t>
            </a:r>
            <a:endParaRPr lang="nl-NL" sz="2400" dirty="0">
              <a:solidFill>
                <a:prstClr val="black"/>
              </a:solidFill>
              <a:latin typeface="+mn-lt"/>
              <a:ea typeface="+mn-ea"/>
              <a:cs typeface="Helvetica"/>
            </a:endParaRPr>
          </a:p>
          <a:p>
            <a:pPr lvl="2" indent="-1143000">
              <a:lnSpc>
                <a:spcPct val="80000"/>
              </a:lnSpc>
              <a:buNone/>
              <a:defRPr/>
            </a:pPr>
            <a:endParaRPr lang="en-US" dirty="0">
              <a:solidFill>
                <a:prstClr val="black"/>
              </a:solidFill>
              <a:latin typeface="+mn-lt"/>
              <a:ea typeface="+mn-ea"/>
              <a:cs typeface="Helvetica"/>
            </a:endParaRPr>
          </a:p>
          <a:p>
            <a:pPr lvl="2" indent="-1143000">
              <a:lnSpc>
                <a:spcPct val="80000"/>
              </a:lnSpc>
              <a:buNone/>
              <a:defRPr/>
            </a:pPr>
            <a:r>
              <a:rPr lang="en-US" dirty="0">
                <a:solidFill>
                  <a:prstClr val="black"/>
                </a:solidFill>
                <a:latin typeface="+mn-lt"/>
                <a:ea typeface="+mn-ea"/>
                <a:cs typeface="Helvetica"/>
              </a:rPr>
              <a:t>MEIVAKANTIE</a:t>
            </a:r>
          </a:p>
          <a:p>
            <a:pPr lvl="2" indent="-1143000">
              <a:lnSpc>
                <a:spcPct val="80000"/>
              </a:lnSpc>
              <a:buNone/>
              <a:defRPr/>
            </a:pPr>
            <a:endParaRPr lang="en-US" dirty="0">
              <a:solidFill>
                <a:prstClr val="black"/>
              </a:solidFill>
              <a:latin typeface="+mn-lt"/>
              <a:ea typeface="+mn-ea"/>
              <a:cs typeface="Helvetica"/>
            </a:endParaRPr>
          </a:p>
          <a:p>
            <a:pPr lvl="2" indent="-1143000">
              <a:lnSpc>
                <a:spcPct val="80000"/>
              </a:lnSpc>
              <a:buNone/>
              <a:defRPr/>
            </a:pPr>
            <a:r>
              <a:rPr lang="en-US" b="1" dirty="0" err="1">
                <a:solidFill>
                  <a:srgbClr val="7030A0"/>
                </a:solidFill>
                <a:latin typeface="+mn-lt"/>
              </a:rPr>
              <a:t>Donderdag</a:t>
            </a:r>
            <a:r>
              <a:rPr lang="en-US" b="1" dirty="0">
                <a:solidFill>
                  <a:srgbClr val="7030A0"/>
                </a:solidFill>
                <a:latin typeface="+mn-lt"/>
              </a:rPr>
              <a:t> 11 </a:t>
            </a:r>
            <a:r>
              <a:rPr lang="en-US" b="1" dirty="0" err="1">
                <a:solidFill>
                  <a:srgbClr val="7030A0"/>
                </a:solidFill>
                <a:latin typeface="+mn-lt"/>
              </a:rPr>
              <a:t>mei</a:t>
            </a:r>
            <a:r>
              <a:rPr lang="en-US" b="1" dirty="0">
                <a:solidFill>
                  <a:srgbClr val="7030A0"/>
                </a:solidFill>
                <a:latin typeface="+mn-lt"/>
              </a:rPr>
              <a:t> 2023: start CSE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35474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55576" y="548680"/>
            <a:ext cx="8532914" cy="518457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sz="4100" b="1" dirty="0">
                <a:solidFill>
                  <a:srgbClr val="7030A0"/>
                </a:solidFill>
                <a:latin typeface="+mn-lt"/>
              </a:rPr>
              <a:t>Opzet en inhoud Centraal Examen (CE)</a:t>
            </a:r>
            <a:r>
              <a:rPr lang="nl-NL" sz="4100" b="1" dirty="0">
                <a:latin typeface="+mn-lt"/>
              </a:rPr>
              <a:t> </a:t>
            </a:r>
          </a:p>
          <a:p>
            <a:pPr marL="0" indent="0">
              <a:buNone/>
            </a:pPr>
            <a:endParaRPr lang="nl-NL" dirty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nl-NL" sz="3600" dirty="0">
                <a:latin typeface="+mn-lt"/>
              </a:rPr>
              <a:t>Centraal examen per leerweg</a:t>
            </a:r>
          </a:p>
          <a:p>
            <a:pPr>
              <a:buFont typeface="Arial" pitchFamily="34" charset="0"/>
              <a:buChar char="•"/>
            </a:pPr>
            <a:endParaRPr lang="nl-NL" sz="3600" dirty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nl-NL" sz="3600" dirty="0">
                <a:latin typeface="+mn-lt"/>
              </a:rPr>
              <a:t>Centraal schriftelijk examen: 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nl-NL" sz="3600" dirty="0">
                <a:latin typeface="+mn-lt"/>
              </a:rPr>
              <a:t>120 minuten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nl-NL" sz="3600" dirty="0">
                <a:latin typeface="+mn-lt"/>
              </a:rPr>
              <a:t>afname op hetzelfde moment (landelijk)</a:t>
            </a:r>
          </a:p>
          <a:p>
            <a:pPr>
              <a:buFont typeface="Arial" pitchFamily="34" charset="0"/>
              <a:buChar char="•"/>
            </a:pPr>
            <a:endParaRPr lang="nl-NL" sz="3600" dirty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nl-NL" sz="3600" dirty="0">
                <a:latin typeface="+mn-lt"/>
              </a:rPr>
              <a:t>BTE – HA hebben daarnaast een centraal (praktisch) examen</a:t>
            </a:r>
          </a:p>
          <a:p>
            <a:pPr>
              <a:buFont typeface="Arial" pitchFamily="34" charset="0"/>
              <a:buChar char="•"/>
            </a:pPr>
            <a:endParaRPr lang="nl-NL" sz="3600" dirty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nl-NL" sz="3600" dirty="0">
                <a:solidFill>
                  <a:srgbClr val="7030A0"/>
                </a:solidFill>
                <a:latin typeface="+mn-lt"/>
              </a:rPr>
              <a:t>Datum CE: 11 mei t/m 26 mei 2023</a:t>
            </a:r>
          </a:p>
        </p:txBody>
      </p:sp>
    </p:spTree>
    <p:extLst>
      <p:ext uri="{BB962C8B-B14F-4D97-AF65-F5344CB8AC3E}">
        <p14:creationId xmlns:p14="http://schemas.microsoft.com/office/powerpoint/2010/main" val="284556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inhoud 11"/>
          <p:cNvSpPr>
            <a:spLocks noGrp="1"/>
          </p:cNvSpPr>
          <p:nvPr>
            <p:ph idx="1"/>
          </p:nvPr>
        </p:nvSpPr>
        <p:spPr>
          <a:xfrm>
            <a:off x="827584" y="188640"/>
            <a:ext cx="9649072" cy="65527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b="1" dirty="0">
                <a:solidFill>
                  <a:srgbClr val="7030A0"/>
                </a:solidFill>
                <a:latin typeface="+mn-lt"/>
              </a:rPr>
              <a:t>Geslaagd</a:t>
            </a:r>
            <a:endParaRPr lang="nl-NL" dirty="0">
              <a:latin typeface="+mn-lt"/>
            </a:endParaRP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nl-NL" sz="2000" dirty="0">
                <a:latin typeface="+mn-lt"/>
              </a:rPr>
              <a:t>alle vakken een 6 of hoger 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nl-NL" sz="2000" dirty="0">
                <a:latin typeface="+mn-lt"/>
              </a:rPr>
              <a:t>1x 5, rest 6 of hoger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nl-NL" sz="2000" dirty="0">
                <a:latin typeface="+mn-lt"/>
              </a:rPr>
              <a:t>1x 4 met minimaal één 7 (compensatie)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nl-NL" sz="2000" dirty="0">
                <a:latin typeface="+mn-lt"/>
              </a:rPr>
              <a:t>2x 5 met minimaal één 7 (compensatie)</a:t>
            </a:r>
          </a:p>
          <a:p>
            <a:pPr marL="0" indent="0">
              <a:buNone/>
            </a:pPr>
            <a:endParaRPr lang="nl-NL" sz="2000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>
                <a:latin typeface="+mn-lt"/>
              </a:rPr>
              <a:t>gemiddelde cijfer voor alle vakken CE moet </a:t>
            </a:r>
            <a:br>
              <a:rPr lang="nl-NL" sz="2000" dirty="0">
                <a:latin typeface="+mn-lt"/>
              </a:rPr>
            </a:br>
            <a:r>
              <a:rPr lang="nl-NL" sz="2000" dirty="0">
                <a:latin typeface="+mn-lt"/>
              </a:rPr>
              <a:t>voldoende zijn (&gt; 5,5)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>
                <a:latin typeface="+mn-lt"/>
              </a:rPr>
              <a:t>Vak Nederlands minimaal een 5 (&gt; 4,5)</a:t>
            </a:r>
          </a:p>
          <a:p>
            <a:pPr marL="0" indent="0">
              <a:buNone/>
            </a:pPr>
            <a:endParaRPr lang="nl-NL" sz="2000" dirty="0">
              <a:latin typeface="+mn-lt"/>
            </a:endParaRPr>
          </a:p>
          <a:p>
            <a:pPr marL="0" indent="0">
              <a:buNone/>
            </a:pPr>
            <a:r>
              <a:rPr lang="nl-NL" sz="2000" dirty="0">
                <a:latin typeface="+mn-lt"/>
              </a:rPr>
              <a:t>Verder:</a:t>
            </a:r>
          </a:p>
          <a:p>
            <a:pPr>
              <a:buFont typeface="Wingdings" pitchFamily="2" charset="2"/>
              <a:buChar char="§"/>
            </a:pPr>
            <a:r>
              <a:rPr lang="nl-NL" sz="2000" dirty="0">
                <a:latin typeface="+mn-lt"/>
              </a:rPr>
              <a:t>cijfer MA (klas 3) doet mee in de slaag-/zakregeling</a:t>
            </a:r>
          </a:p>
          <a:p>
            <a:pPr>
              <a:buFont typeface="Wingdings" pitchFamily="2" charset="2"/>
              <a:buChar char="§"/>
            </a:pPr>
            <a:r>
              <a:rPr lang="nl-NL" sz="2000" dirty="0">
                <a:latin typeface="+mn-lt"/>
              </a:rPr>
              <a:t>CKV + LO        	VOLDOENDE of GOED</a:t>
            </a:r>
          </a:p>
          <a:p>
            <a:pPr>
              <a:buFont typeface="Wingdings" pitchFamily="2" charset="2"/>
              <a:buChar char="§"/>
            </a:pPr>
            <a:r>
              <a:rPr lang="nl-NL" sz="2000" dirty="0">
                <a:latin typeface="+mn-lt"/>
              </a:rPr>
              <a:t>Profielwerkstuk   	VOLDOENDE of GOED</a:t>
            </a:r>
          </a:p>
          <a:p>
            <a:pPr>
              <a:buFont typeface="Wingdings" pitchFamily="2" charset="2"/>
              <a:buChar char="§"/>
            </a:pPr>
            <a:r>
              <a:rPr lang="nl-NL" sz="2000" dirty="0">
                <a:latin typeface="+mn-lt"/>
              </a:rPr>
              <a:t>Rekenen telt niet mee in slaag-/zakregeling</a:t>
            </a:r>
          </a:p>
          <a:p>
            <a:pPr>
              <a:buFont typeface="Wingdings" pitchFamily="2" charset="2"/>
              <a:buChar char="§"/>
            </a:pPr>
            <a:endParaRPr lang="nl-NL" sz="2000" dirty="0">
              <a:latin typeface="+mn-lt"/>
            </a:endParaRPr>
          </a:p>
          <a:p>
            <a:pPr marL="0" indent="0">
              <a:buNone/>
            </a:pPr>
            <a:r>
              <a:rPr lang="nl-NL" sz="2000" dirty="0">
                <a:latin typeface="+mn-lt"/>
              </a:rPr>
              <a:t>Informatie in examenreglement (website)</a:t>
            </a:r>
          </a:p>
        </p:txBody>
      </p:sp>
    </p:spTree>
    <p:extLst>
      <p:ext uri="{BB962C8B-B14F-4D97-AF65-F5344CB8AC3E}">
        <p14:creationId xmlns:p14="http://schemas.microsoft.com/office/powerpoint/2010/main" val="21613215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332656"/>
            <a:ext cx="9145016" cy="554461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sz="4100" b="1" dirty="0">
                <a:solidFill>
                  <a:srgbClr val="7030A0"/>
                </a:solidFill>
                <a:latin typeface="+mn-lt"/>
              </a:rPr>
              <a:t>Herkansing</a:t>
            </a:r>
          </a:p>
          <a:p>
            <a:pPr marL="0" indent="0">
              <a:buNone/>
            </a:pPr>
            <a:endParaRPr lang="nl-NL" dirty="0">
              <a:latin typeface="+mn-lt"/>
            </a:endParaRPr>
          </a:p>
          <a:p>
            <a:pPr marL="0" indent="0">
              <a:buNone/>
            </a:pPr>
            <a:r>
              <a:rPr lang="nl-NL" dirty="0">
                <a:latin typeface="+mn-lt"/>
              </a:rPr>
              <a:t>CE (theorievakken)</a:t>
            </a:r>
          </a:p>
          <a:p>
            <a:pPr marL="0" indent="0">
              <a:buNone/>
            </a:pPr>
            <a:endParaRPr lang="nl-NL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latin typeface="+mn-lt"/>
              </a:rPr>
              <a:t>kandidaat mag één centraal schriftelijk examen herkansen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latin typeface="+mn-lt"/>
              </a:rPr>
              <a:t>nodig om te slagen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latin typeface="+mn-lt"/>
              </a:rPr>
              <a:t>cijferverbetering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latin typeface="+mn-lt"/>
              </a:rPr>
              <a:t>het hoogste cijfer telt</a:t>
            </a:r>
          </a:p>
          <a:p>
            <a:pPr marL="0" indent="0">
              <a:buNone/>
            </a:pPr>
            <a:endParaRPr lang="nl-NL" dirty="0">
              <a:latin typeface="+mn-l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nl-NL" dirty="0">
                <a:latin typeface="+mn-lt"/>
              </a:rPr>
              <a:t>geen herkansing voor praktijk Tekenen en Handvaardigheid</a:t>
            </a:r>
          </a:p>
        </p:txBody>
      </p:sp>
    </p:spTree>
    <p:extLst>
      <p:ext uri="{BB962C8B-B14F-4D97-AF65-F5344CB8AC3E}">
        <p14:creationId xmlns:p14="http://schemas.microsoft.com/office/powerpoint/2010/main" val="9757850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dirty="0">
                <a:solidFill>
                  <a:srgbClr val="7030A0"/>
                </a:solidFill>
                <a:latin typeface="+mn-lt"/>
              </a:rPr>
              <a:t>Aandachtspunten schoolexamen (SE)</a:t>
            </a:r>
            <a:endParaRPr lang="nl-NL" sz="32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141168"/>
          </a:xfrm>
        </p:spPr>
        <p:txBody>
          <a:bodyPr>
            <a:normAutofit/>
          </a:bodyPr>
          <a:lstStyle/>
          <a:p>
            <a:r>
              <a:rPr lang="nl-NL" sz="2800" dirty="0">
                <a:latin typeface="+mn-lt"/>
              </a:rPr>
              <a:t>Op tijd aanwezig</a:t>
            </a:r>
          </a:p>
          <a:p>
            <a:endParaRPr lang="nl-NL" sz="2800" dirty="0">
              <a:latin typeface="+mn-lt"/>
            </a:endParaRPr>
          </a:p>
          <a:p>
            <a:r>
              <a:rPr lang="nl-NL" sz="2800" dirty="0">
                <a:latin typeface="+mn-lt"/>
              </a:rPr>
              <a:t>Absentieregeling (ziekte/verlof)</a:t>
            </a:r>
          </a:p>
          <a:p>
            <a:endParaRPr lang="nl-NL" sz="2800" dirty="0">
              <a:latin typeface="+mn-lt"/>
            </a:endParaRPr>
          </a:p>
          <a:p>
            <a:r>
              <a:rPr lang="nl-NL" sz="2800" dirty="0">
                <a:latin typeface="+mn-lt"/>
              </a:rPr>
              <a:t>Onregelmatigheden (spieken, plagiaat, etc.)</a:t>
            </a:r>
          </a:p>
          <a:p>
            <a:endParaRPr lang="nl-NL" sz="2800" dirty="0">
              <a:latin typeface="+mn-lt"/>
            </a:endParaRPr>
          </a:p>
          <a:p>
            <a:r>
              <a:rPr lang="nl-NL" sz="2800" dirty="0">
                <a:latin typeface="+mn-lt"/>
              </a:rPr>
              <a:t>Op tijd inleveren (werkstukken/verslagen)</a:t>
            </a:r>
          </a:p>
          <a:p>
            <a:endParaRPr lang="nl-NL" sz="2800" dirty="0">
              <a:latin typeface="+mn-lt"/>
            </a:endParaRPr>
          </a:p>
          <a:p>
            <a:r>
              <a:rPr lang="nl-NL" sz="2800" dirty="0">
                <a:latin typeface="+mn-lt"/>
              </a:rPr>
              <a:t>Inhaalwerk (vastgestelde data)</a:t>
            </a:r>
          </a:p>
        </p:txBody>
      </p:sp>
    </p:spTree>
    <p:extLst>
      <p:ext uri="{BB962C8B-B14F-4D97-AF65-F5344CB8AC3E}">
        <p14:creationId xmlns:p14="http://schemas.microsoft.com/office/powerpoint/2010/main" val="11893594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14400" y="62068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600" b="1" dirty="0">
                <a:solidFill>
                  <a:srgbClr val="7030A0"/>
                </a:solidFill>
                <a:latin typeface="+mn-lt"/>
              </a:rPr>
              <a:t>Decaan</a:t>
            </a:r>
            <a:endParaRPr lang="nl-NL" sz="3600" b="1" dirty="0">
              <a:latin typeface="+mn-lt"/>
            </a:endParaRPr>
          </a:p>
          <a:p>
            <a:pPr marL="0" indent="0">
              <a:buNone/>
            </a:pPr>
            <a:endParaRPr lang="nl-NL" dirty="0">
              <a:latin typeface="+mn-lt"/>
            </a:endParaRPr>
          </a:p>
          <a:p>
            <a:pPr marL="0" indent="0">
              <a:buNone/>
            </a:pPr>
            <a:r>
              <a:rPr lang="nl-NL" dirty="0">
                <a:latin typeface="+mn-lt"/>
              </a:rPr>
              <a:t>Adviserend bij:</a:t>
            </a:r>
          </a:p>
          <a:p>
            <a:pPr>
              <a:buFont typeface="Wingdings" pitchFamily="2" charset="2"/>
              <a:buChar char="§"/>
            </a:pPr>
            <a:r>
              <a:rPr lang="nl-NL" dirty="0">
                <a:latin typeface="+mn-lt"/>
              </a:rPr>
              <a:t>keuze vervolgstudie</a:t>
            </a:r>
          </a:p>
          <a:p>
            <a:pPr>
              <a:buFont typeface="Wingdings" pitchFamily="2" charset="2"/>
              <a:buChar char="§"/>
            </a:pPr>
            <a:r>
              <a:rPr lang="nl-NL" dirty="0">
                <a:latin typeface="+mn-lt"/>
              </a:rPr>
              <a:t>pakketkeuze</a:t>
            </a:r>
          </a:p>
          <a:p>
            <a:pPr marL="0" indent="0">
              <a:buNone/>
            </a:pPr>
            <a:endParaRPr lang="nl-NL" dirty="0">
              <a:latin typeface="+mn-lt"/>
            </a:endParaRPr>
          </a:p>
          <a:p>
            <a:pPr marL="0" indent="0">
              <a:buNone/>
            </a:pPr>
            <a:r>
              <a:rPr lang="nl-NL" dirty="0">
                <a:solidFill>
                  <a:srgbClr val="7030A0"/>
                </a:solidFill>
                <a:latin typeface="+mn-lt"/>
              </a:rPr>
              <a:t>Mw. A. Weierink en Mw. J. Hesseling</a:t>
            </a:r>
          </a:p>
        </p:txBody>
      </p:sp>
    </p:spTree>
    <p:extLst>
      <p:ext uri="{BB962C8B-B14F-4D97-AF65-F5344CB8AC3E}">
        <p14:creationId xmlns:p14="http://schemas.microsoft.com/office/powerpoint/2010/main" val="42941432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8EB05F7-B42D-470C-A1EE-8B47729782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0867" y="2130425"/>
            <a:ext cx="6341533" cy="1470025"/>
          </a:xfrm>
        </p:spPr>
        <p:txBody>
          <a:bodyPr/>
          <a:lstStyle/>
          <a:p>
            <a:r>
              <a:rPr lang="nl-NL" dirty="0"/>
              <a:t>Informatie vanuit decaan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B93174C-CDF0-46B6-883F-DDCB23BA2C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nl-NL" dirty="0"/>
              <a:t>september 2022</a:t>
            </a:r>
          </a:p>
        </p:txBody>
      </p:sp>
    </p:spTree>
    <p:extLst>
      <p:ext uri="{BB962C8B-B14F-4D97-AF65-F5344CB8AC3E}">
        <p14:creationId xmlns:p14="http://schemas.microsoft.com/office/powerpoint/2010/main" val="17548372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>
                <a:solidFill>
                  <a:srgbClr val="7030A0"/>
                </a:solidFill>
              </a:rPr>
              <a:t>Na de mavo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altLang="nl-NL" dirty="0"/>
              <a:t>Twee keuzes:</a:t>
            </a:r>
          </a:p>
          <a:p>
            <a:pPr marL="0" indent="0">
              <a:buNone/>
            </a:pPr>
            <a:endParaRPr lang="nl-NL" altLang="nl-NL" dirty="0"/>
          </a:p>
          <a:p>
            <a:r>
              <a:rPr lang="nl-NL" altLang="nl-NL" dirty="0"/>
              <a:t>MBO		</a:t>
            </a:r>
            <a:r>
              <a:rPr lang="nl-NL" altLang="nl-NL" dirty="0">
                <a:sym typeface="Wingdings 3" pitchFamily="18" charset="2"/>
              </a:rPr>
              <a:t>		middelbaar      											</a:t>
            </a:r>
            <a:r>
              <a:rPr lang="nl-NL" altLang="nl-NL" dirty="0"/>
              <a:t>beroepsonderwijs</a:t>
            </a:r>
          </a:p>
          <a:p>
            <a:endParaRPr lang="nl-NL" altLang="nl-NL" dirty="0"/>
          </a:p>
          <a:p>
            <a:r>
              <a:rPr lang="nl-NL" altLang="nl-NL" dirty="0"/>
              <a:t>HAVO	</a:t>
            </a:r>
            <a:r>
              <a:rPr lang="nl-NL" altLang="nl-NL" dirty="0">
                <a:sym typeface="Wingdings 3" pitchFamily="18" charset="2"/>
              </a:rPr>
              <a:t> 	</a:t>
            </a:r>
            <a:r>
              <a:rPr lang="nl-NL" altLang="nl-NL" dirty="0"/>
              <a:t>Twickel College </a:t>
            </a:r>
          </a:p>
          <a:p>
            <a:pPr marL="0" indent="0">
              <a:buNone/>
            </a:pPr>
            <a:r>
              <a:rPr lang="nl-NL" dirty="0"/>
              <a:t>                   	Lyceum de </a:t>
            </a:r>
            <a:r>
              <a:rPr lang="nl-NL" dirty="0" err="1"/>
              <a:t>Grundel</a:t>
            </a:r>
            <a:r>
              <a:rPr lang="nl-NL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004927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64323" y="1508097"/>
            <a:ext cx="6615354" cy="25458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dirty="0">
                <a:solidFill>
                  <a:srgbClr val="7030A0"/>
                </a:solidFill>
                <a:latin typeface="+mj-lt"/>
              </a:rPr>
              <a:t>Kasper Put </a:t>
            </a:r>
            <a:r>
              <a:rPr lang="nl-NL" dirty="0">
                <a:latin typeface="+mj-lt"/>
              </a:rPr>
              <a:t>– teamleider bovenbouw</a:t>
            </a:r>
          </a:p>
          <a:p>
            <a:pPr marL="0" indent="0" algn="ctr">
              <a:buNone/>
            </a:pPr>
            <a:r>
              <a:rPr lang="nl-NL" dirty="0">
                <a:solidFill>
                  <a:srgbClr val="7030A0"/>
                </a:solidFill>
                <a:latin typeface="+mj-lt"/>
              </a:rPr>
              <a:t>Mick Geurts </a:t>
            </a:r>
            <a:r>
              <a:rPr lang="nl-NL" dirty="0">
                <a:latin typeface="+mj-lt"/>
              </a:rPr>
              <a:t>– teamleider onderbouw</a:t>
            </a:r>
          </a:p>
          <a:p>
            <a:pPr marL="0" indent="0" algn="ctr">
              <a:buNone/>
            </a:pPr>
            <a:endParaRPr lang="nl-NL" sz="2100" dirty="0">
              <a:latin typeface="+mj-lt"/>
            </a:endParaRPr>
          </a:p>
        </p:txBody>
      </p:sp>
      <p:pic>
        <p:nvPicPr>
          <p:cNvPr id="5" name="Afbeelding 4" descr="Afbeelding met persoon, staand, poseren&#10;&#10;Automatisch gegenereerde beschrijving">
            <a:extLst>
              <a:ext uri="{FF2B5EF4-FFF2-40B4-BE49-F238E27FC236}">
                <a16:creationId xmlns:a16="http://schemas.microsoft.com/office/drawing/2014/main" id="{107C4B9F-56C8-742A-00E2-AD61903111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471" y="2787921"/>
            <a:ext cx="4618746" cy="407697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8341BE7F-04CE-C8B8-EB2D-2CAD86A5BDB5}"/>
              </a:ext>
            </a:extLst>
          </p:cNvPr>
          <p:cNvSpPr txBox="1"/>
          <p:nvPr/>
        </p:nvSpPr>
        <p:spPr>
          <a:xfrm>
            <a:off x="1931094" y="332656"/>
            <a:ext cx="54900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600" dirty="0">
                <a:solidFill>
                  <a:srgbClr val="7030A0"/>
                </a:solidFill>
              </a:rPr>
              <a:t>Schoolleiding Avila College</a:t>
            </a:r>
          </a:p>
        </p:txBody>
      </p:sp>
    </p:spTree>
    <p:extLst>
      <p:ext uri="{BB962C8B-B14F-4D97-AF65-F5344CB8AC3E}">
        <p14:creationId xmlns:p14="http://schemas.microsoft.com/office/powerpoint/2010/main" val="13331554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600" b="1" dirty="0">
                <a:solidFill>
                  <a:srgbClr val="7030A0"/>
                </a:solidFill>
              </a:rPr>
              <a:t>MBO</a:t>
            </a:r>
            <a:br>
              <a:rPr lang="nl-NL" dirty="0">
                <a:solidFill>
                  <a:srgbClr val="000000"/>
                </a:solidFill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altLang="nl-NL" dirty="0">
                <a:solidFill>
                  <a:srgbClr val="000000"/>
                </a:solidFill>
              </a:rPr>
              <a:t>Regionaal Opleidingscentrum (ROC) </a:t>
            </a:r>
          </a:p>
          <a:p>
            <a:pPr marL="0" indent="0">
              <a:buNone/>
            </a:pPr>
            <a:r>
              <a:rPr lang="en-US" altLang="nl-NL" dirty="0">
                <a:solidFill>
                  <a:srgbClr val="000000"/>
                </a:solidFill>
              </a:rPr>
              <a:t>	</a:t>
            </a:r>
            <a:r>
              <a:rPr lang="en-US" altLang="nl-NL" dirty="0">
                <a:solidFill>
                  <a:srgbClr val="000000"/>
                </a:solidFill>
                <a:hlinkClick r:id="rId3"/>
              </a:rPr>
              <a:t>www.rocvantwente.nl</a:t>
            </a:r>
            <a:endParaRPr lang="en-US" altLang="nl-NL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nl-NL" altLang="nl-NL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nl-NL" altLang="nl-NL" dirty="0">
                <a:solidFill>
                  <a:srgbClr val="000000"/>
                </a:solidFill>
              </a:rPr>
              <a:t>Agrarisch Opleidingscentrum (AOC)</a:t>
            </a:r>
            <a:br>
              <a:rPr lang="nl-NL" altLang="nl-NL" dirty="0">
                <a:solidFill>
                  <a:srgbClr val="000000"/>
                </a:solidFill>
              </a:rPr>
            </a:br>
            <a:r>
              <a:rPr lang="nl-NL" altLang="nl-NL" dirty="0">
                <a:solidFill>
                  <a:srgbClr val="000000"/>
                </a:solidFill>
              </a:rPr>
              <a:t>	</a:t>
            </a:r>
            <a:r>
              <a:rPr lang="en-US" dirty="0">
                <a:solidFill>
                  <a:srgbClr val="000000"/>
                </a:solidFill>
                <a:hlinkClick r:id="rId4"/>
              </a:rPr>
              <a:t>www.zonecollege.nl</a:t>
            </a:r>
            <a:endParaRPr lang="en-US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8116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600" b="1" dirty="0">
                <a:solidFill>
                  <a:srgbClr val="7030A0"/>
                </a:solidFill>
              </a:rPr>
              <a:t>MBO (vervolg)</a:t>
            </a:r>
            <a:br>
              <a:rPr lang="nl-NL" sz="2700" dirty="0">
                <a:solidFill>
                  <a:srgbClr val="000000"/>
                </a:solidFill>
              </a:rPr>
            </a:br>
            <a:endParaRPr lang="nl-NL" sz="27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altLang="nl-NL" dirty="0">
                <a:solidFill>
                  <a:srgbClr val="000000"/>
                </a:solidFill>
              </a:rPr>
              <a:t>Particuliere opleidingen:</a:t>
            </a:r>
            <a:br>
              <a:rPr lang="nl-NL" altLang="nl-NL" dirty="0">
                <a:solidFill>
                  <a:srgbClr val="000000"/>
                </a:solidFill>
              </a:rPr>
            </a:br>
            <a:r>
              <a:rPr lang="nl-NL" altLang="nl-NL" dirty="0">
                <a:solidFill>
                  <a:srgbClr val="000000"/>
                </a:solidFill>
              </a:rPr>
              <a:t>		bv. 	TIO (Hengelo)</a:t>
            </a:r>
            <a:br>
              <a:rPr lang="nl-NL" altLang="nl-NL" dirty="0">
                <a:solidFill>
                  <a:srgbClr val="000000"/>
                </a:solidFill>
              </a:rPr>
            </a:br>
            <a:r>
              <a:rPr lang="nl-NL" altLang="nl-NL" dirty="0">
                <a:solidFill>
                  <a:srgbClr val="000000"/>
                </a:solidFill>
              </a:rPr>
              <a:t>				IVA (Driebergen)</a:t>
            </a:r>
            <a:br>
              <a:rPr lang="nl-NL" altLang="nl-NL" dirty="0">
                <a:solidFill>
                  <a:srgbClr val="000000"/>
                </a:solidFill>
              </a:rPr>
            </a:br>
            <a:endParaRPr lang="nl-NL" altLang="nl-NL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nl-NL" altLang="nl-NL" dirty="0" err="1">
                <a:solidFill>
                  <a:srgbClr val="000000"/>
                </a:solidFill>
              </a:rPr>
              <a:t>ROC’s</a:t>
            </a:r>
            <a:r>
              <a:rPr lang="nl-NL" altLang="nl-NL" dirty="0">
                <a:solidFill>
                  <a:srgbClr val="000000"/>
                </a:solidFill>
              </a:rPr>
              <a:t> in de regio: 	</a:t>
            </a:r>
          </a:p>
          <a:p>
            <a:pPr marL="0" indent="0">
              <a:buNone/>
            </a:pPr>
            <a:r>
              <a:rPr lang="nl-NL" altLang="nl-NL" dirty="0">
                <a:solidFill>
                  <a:srgbClr val="000000"/>
                </a:solidFill>
              </a:rPr>
              <a:t>		</a:t>
            </a:r>
            <a:r>
              <a:rPr lang="nl-NL" altLang="nl-NL" dirty="0" err="1">
                <a:solidFill>
                  <a:srgbClr val="000000"/>
                </a:solidFill>
              </a:rPr>
              <a:t>Deltion</a:t>
            </a:r>
            <a:r>
              <a:rPr lang="nl-NL" altLang="nl-NL" dirty="0">
                <a:solidFill>
                  <a:srgbClr val="000000"/>
                </a:solidFill>
              </a:rPr>
              <a:t>:      		Zwolle</a:t>
            </a:r>
          </a:p>
          <a:p>
            <a:pPr marL="0" indent="0">
              <a:buNone/>
            </a:pPr>
            <a:r>
              <a:rPr lang="nl-NL" altLang="nl-NL" dirty="0">
                <a:solidFill>
                  <a:srgbClr val="000000"/>
                </a:solidFill>
              </a:rPr>
              <a:t>		Landstede:  		Zwolle/Raalte 	</a:t>
            </a:r>
            <a:br>
              <a:rPr lang="nl-NL" altLang="nl-NL" dirty="0">
                <a:solidFill>
                  <a:srgbClr val="000000"/>
                </a:solidFill>
              </a:rPr>
            </a:br>
            <a:r>
              <a:rPr lang="nl-NL" altLang="nl-NL" dirty="0">
                <a:solidFill>
                  <a:srgbClr val="000000"/>
                </a:solidFill>
              </a:rPr>
              <a:t>		</a:t>
            </a:r>
            <a:r>
              <a:rPr lang="nl-NL" altLang="nl-NL" dirty="0" err="1">
                <a:solidFill>
                  <a:srgbClr val="000000"/>
                </a:solidFill>
              </a:rPr>
              <a:t>Aventus</a:t>
            </a:r>
            <a:r>
              <a:rPr lang="nl-NL" altLang="nl-NL" dirty="0">
                <a:solidFill>
                  <a:srgbClr val="000000"/>
                </a:solidFill>
              </a:rPr>
              <a:t>: 			Apel</a:t>
            </a:r>
            <a:r>
              <a:rPr lang="en-US" altLang="nl-NL" dirty="0" err="1">
                <a:solidFill>
                  <a:srgbClr val="000000"/>
                </a:solidFill>
              </a:rPr>
              <a:t>doorn</a:t>
            </a:r>
            <a:r>
              <a:rPr lang="en-US" altLang="nl-NL" dirty="0">
                <a:solidFill>
                  <a:srgbClr val="000000"/>
                </a:solidFill>
              </a:rPr>
              <a:t>/Deventer/ </a:t>
            </a:r>
            <a:br>
              <a:rPr lang="en-US" altLang="nl-NL" dirty="0">
                <a:solidFill>
                  <a:srgbClr val="000000"/>
                </a:solidFill>
              </a:rPr>
            </a:br>
            <a:r>
              <a:rPr lang="en-US" altLang="nl-NL" dirty="0">
                <a:solidFill>
                  <a:srgbClr val="000000"/>
                </a:solidFill>
              </a:rPr>
              <a:t>								</a:t>
            </a:r>
            <a:r>
              <a:rPr lang="en-US" altLang="nl-NL" dirty="0" err="1">
                <a:solidFill>
                  <a:srgbClr val="000000"/>
                </a:solidFill>
              </a:rPr>
              <a:t>Zutphen</a:t>
            </a:r>
            <a:endParaRPr lang="en-US" altLang="nl-NL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altLang="nl-NL" dirty="0">
                <a:solidFill>
                  <a:srgbClr val="000000"/>
                </a:solidFill>
              </a:rPr>
              <a:t>		</a:t>
            </a:r>
            <a:r>
              <a:rPr lang="en-US" altLang="nl-NL" dirty="0" err="1">
                <a:solidFill>
                  <a:srgbClr val="000000"/>
                </a:solidFill>
              </a:rPr>
              <a:t>Cibap</a:t>
            </a:r>
            <a:r>
              <a:rPr lang="en-US" altLang="nl-NL" dirty="0">
                <a:solidFill>
                  <a:srgbClr val="000000"/>
                </a:solidFill>
              </a:rPr>
              <a:t>:				Zwolle  </a:t>
            </a:r>
          </a:p>
          <a:p>
            <a:pPr marL="0" indent="0">
              <a:buNone/>
            </a:pPr>
            <a:r>
              <a:rPr lang="en-US" altLang="nl-NL" dirty="0">
                <a:solidFill>
                  <a:srgbClr val="000000"/>
                </a:solidFill>
              </a:rPr>
              <a:t>	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39696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b="1" dirty="0">
                <a:solidFill>
                  <a:srgbClr val="7030A0"/>
                </a:solidFill>
              </a:rPr>
              <a:t>MBO</a:t>
            </a:r>
            <a:endParaRPr lang="nl-NL" dirty="0"/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89BE6565-2929-7815-2738-65C49334E4EC}"/>
              </a:ext>
            </a:extLst>
          </p:cNvPr>
          <p:cNvGraphicFramePr>
            <a:graphicFrameLocks noGrp="1"/>
          </p:cNvGraphicFramePr>
          <p:nvPr/>
        </p:nvGraphicFramePr>
        <p:xfrm>
          <a:off x="611560" y="1700808"/>
          <a:ext cx="8280920" cy="266429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40460">
                  <a:extLst>
                    <a:ext uri="{9D8B030D-6E8A-4147-A177-3AD203B41FA5}">
                      <a16:colId xmlns:a16="http://schemas.microsoft.com/office/drawing/2014/main" val="2740610008"/>
                    </a:ext>
                  </a:extLst>
                </a:gridCol>
                <a:gridCol w="4140460">
                  <a:extLst>
                    <a:ext uri="{9D8B030D-6E8A-4147-A177-3AD203B41FA5}">
                      <a16:colId xmlns:a16="http://schemas.microsoft.com/office/drawing/2014/main" val="3205838927"/>
                    </a:ext>
                  </a:extLst>
                </a:gridCol>
              </a:tblGrid>
              <a:tr h="554788">
                <a:tc>
                  <a:txBody>
                    <a:bodyPr/>
                    <a:lstStyle/>
                    <a:p>
                      <a:r>
                        <a:rPr lang="nl-NL" sz="24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 sectoren: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 niveaus: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828875"/>
                  </a:ext>
                </a:extLst>
              </a:tr>
              <a:tr h="554788">
                <a:tc>
                  <a:txBody>
                    <a:bodyPr/>
                    <a:lstStyle/>
                    <a:p>
                      <a:r>
                        <a:rPr lang="nl-NL" sz="24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Groen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1: Entreeopleiding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4582849"/>
                  </a:ext>
                </a:extLst>
              </a:tr>
              <a:tr h="554788">
                <a:tc>
                  <a:txBody>
                    <a:bodyPr/>
                    <a:lstStyle/>
                    <a:p>
                      <a:r>
                        <a:rPr lang="nl-NL" altLang="nl-NL" sz="24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Techniek</a:t>
                      </a:r>
                      <a:endParaRPr lang="nl-NL" sz="2400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altLang="nl-NL" sz="2400" b="0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2: Basisberoepsopleiding </a:t>
                      </a:r>
                      <a:endParaRPr lang="nl-NL" sz="2400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873879"/>
                  </a:ext>
                </a:extLst>
              </a:tr>
              <a:tr h="483351">
                <a:tc>
                  <a:txBody>
                    <a:bodyPr/>
                    <a:lstStyle/>
                    <a:p>
                      <a:r>
                        <a:rPr lang="nl-NL" altLang="nl-NL" sz="24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Economie </a:t>
                      </a:r>
                      <a:r>
                        <a:rPr lang="nl-NL" altLang="nl-NL" sz="14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(&amp; ICT) </a:t>
                      </a:r>
                      <a:endParaRPr lang="nl-NL" sz="1400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altLang="nl-NL" sz="2400" b="0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3: Vakopleiding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677532"/>
                  </a:ext>
                </a:extLst>
              </a:tr>
              <a:tr h="51658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altLang="nl-NL" sz="2400" b="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Zorg &amp; Welzijn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altLang="nl-NL" sz="2400" b="0" dirty="0">
                          <a:solidFill>
                            <a:srgbClr val="0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4: Middenkaderopleiding </a:t>
                      </a:r>
                      <a:endParaRPr lang="nl-NL" sz="2400" b="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07742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95714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3600" spc="-150" dirty="0">
                <a:solidFill>
                  <a:srgbClr val="7030A0"/>
                </a:solidFill>
              </a:rPr>
              <a:t>Toelatingseisen MBO</a:t>
            </a:r>
            <a:br>
              <a:rPr lang="nl-NL" spc="-150" dirty="0">
                <a:solidFill>
                  <a:srgbClr val="000000"/>
                </a:solidFill>
              </a:rPr>
            </a:b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2153365" y="387486"/>
            <a:ext cx="648072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nl-NL" sz="5000" spc="-150" dirty="0">
              <a:solidFill>
                <a:srgbClr val="000000"/>
              </a:solidFill>
            </a:endParaRPr>
          </a:p>
        </p:txBody>
      </p:sp>
      <p:graphicFrame>
        <p:nvGraphicFramePr>
          <p:cNvPr id="3" name="Tabel 19">
            <a:extLst>
              <a:ext uri="{FF2B5EF4-FFF2-40B4-BE49-F238E27FC236}">
                <a16:creationId xmlns:a16="http://schemas.microsoft.com/office/drawing/2014/main" id="{FCBEB15C-C1CD-C330-4401-662E90053FF7}"/>
              </a:ext>
            </a:extLst>
          </p:cNvPr>
          <p:cNvGraphicFramePr>
            <a:graphicFrameLocks noGrp="1"/>
          </p:cNvGraphicFramePr>
          <p:nvPr/>
        </p:nvGraphicFramePr>
        <p:xfrm>
          <a:off x="1043608" y="1362108"/>
          <a:ext cx="6912768" cy="163484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456384">
                  <a:extLst>
                    <a:ext uri="{9D8B030D-6E8A-4147-A177-3AD203B41FA5}">
                      <a16:colId xmlns:a16="http://schemas.microsoft.com/office/drawing/2014/main" val="2321370280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576651309"/>
                    </a:ext>
                  </a:extLst>
                </a:gridCol>
              </a:tblGrid>
              <a:tr h="539948">
                <a:tc>
                  <a:txBody>
                    <a:bodyPr/>
                    <a:lstStyle/>
                    <a:p>
                      <a:r>
                        <a:rPr lang="nl-NL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Diploma </a:t>
                      </a:r>
                      <a:r>
                        <a:rPr lang="nl-NL" sz="1800" dirty="0">
                          <a:latin typeface="Verdana" panose="020B0604030504040204" pitchFamily="34" charset="0"/>
                          <a:ea typeface="Verdana" panose="020B0604030504040204" pitchFamily="34" charset="0"/>
                          <a:sym typeface="Wingdings 3" panose="05040102010807070707" pitchFamily="18" charset="2"/>
                        </a:rPr>
                        <a:t>        </a:t>
                      </a:r>
                      <a:endParaRPr lang="nl-NL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Uitstroom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6011146"/>
                  </a:ext>
                </a:extLst>
              </a:tr>
              <a:tr h="547448">
                <a:tc>
                  <a:txBody>
                    <a:bodyPr/>
                    <a:lstStyle/>
                    <a:p>
                      <a:r>
                        <a:rPr lang="nl-NL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BBL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Niveau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7853977"/>
                  </a:ext>
                </a:extLst>
              </a:tr>
              <a:tr h="547448">
                <a:tc>
                  <a:txBody>
                    <a:bodyPr/>
                    <a:lstStyle/>
                    <a:p>
                      <a:r>
                        <a:rPr lang="nl-NL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KBL / Mavo (TL)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Niveau 3 of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3363635"/>
                  </a:ext>
                </a:extLst>
              </a:tr>
            </a:tbl>
          </a:graphicData>
        </a:graphic>
      </p:graphicFrame>
      <p:graphicFrame>
        <p:nvGraphicFramePr>
          <p:cNvPr id="20" name="Tabel 19">
            <a:extLst>
              <a:ext uri="{FF2B5EF4-FFF2-40B4-BE49-F238E27FC236}">
                <a16:creationId xmlns:a16="http://schemas.microsoft.com/office/drawing/2014/main" id="{D89A9CC2-9557-1E8C-B76D-6271C7EB3747}"/>
              </a:ext>
            </a:extLst>
          </p:cNvPr>
          <p:cNvGraphicFramePr>
            <a:graphicFrameLocks noGrp="1"/>
          </p:cNvGraphicFramePr>
          <p:nvPr/>
        </p:nvGraphicFramePr>
        <p:xfrm>
          <a:off x="1043608" y="3267000"/>
          <a:ext cx="6912768" cy="163484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456384">
                  <a:extLst>
                    <a:ext uri="{9D8B030D-6E8A-4147-A177-3AD203B41FA5}">
                      <a16:colId xmlns:a16="http://schemas.microsoft.com/office/drawing/2014/main" val="3175948570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935514192"/>
                    </a:ext>
                  </a:extLst>
                </a:gridCol>
              </a:tblGrid>
              <a:tr h="539948">
                <a:tc gridSpan="2">
                  <a:txBody>
                    <a:bodyPr/>
                    <a:lstStyle/>
                    <a:p>
                      <a:r>
                        <a:rPr lang="nl-NL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Doorstroommogelijkheden na MBO </a:t>
                      </a:r>
                      <a:r>
                        <a:rPr lang="nl-NL" sz="1800" dirty="0">
                          <a:latin typeface="Verdana" panose="020B0604030504040204" pitchFamily="34" charset="0"/>
                          <a:ea typeface="Verdana" panose="020B0604030504040204" pitchFamily="34" charset="0"/>
                          <a:sym typeface="Wingdings 3" panose="05040102010807070707" pitchFamily="18" charset="2"/>
                        </a:rPr>
                        <a:t></a:t>
                      </a:r>
                      <a:endParaRPr lang="nl-NL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1937177"/>
                  </a:ext>
                </a:extLst>
              </a:tr>
              <a:tr h="547448">
                <a:tc>
                  <a:txBody>
                    <a:bodyPr/>
                    <a:lstStyle/>
                    <a:p>
                      <a:r>
                        <a:rPr lang="nl-NL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Niveau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Niveau 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1036698"/>
                  </a:ext>
                </a:extLst>
              </a:tr>
              <a:tr h="547448">
                <a:tc>
                  <a:txBody>
                    <a:bodyPr/>
                    <a:lstStyle/>
                    <a:p>
                      <a:r>
                        <a:rPr lang="nl-NL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Niveau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800" dirty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HBO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6038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5036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nl-NL" sz="2800" b="1" dirty="0">
                <a:solidFill>
                  <a:srgbClr val="7030A0"/>
                </a:solidFill>
              </a:rPr>
              <a:t>Leerwegen MBO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  <a:defRPr/>
            </a:pPr>
            <a:r>
              <a:rPr lang="nl-NL" altLang="nl-NL" b="1" dirty="0"/>
              <a:t>BOL</a:t>
            </a:r>
            <a:r>
              <a:rPr lang="nl-NL" altLang="nl-NL" dirty="0"/>
              <a:t>	</a:t>
            </a:r>
            <a:r>
              <a:rPr lang="nl-NL" altLang="nl-NL" b="1" dirty="0"/>
              <a:t>B</a:t>
            </a:r>
            <a:r>
              <a:rPr lang="nl-NL" altLang="nl-NL" dirty="0"/>
              <a:t>eroeps </a:t>
            </a:r>
            <a:r>
              <a:rPr lang="nl-NL" altLang="nl-NL" b="1" dirty="0"/>
              <a:t>O</a:t>
            </a:r>
            <a:r>
              <a:rPr lang="nl-NL" altLang="nl-NL" dirty="0"/>
              <a:t>pleidende </a:t>
            </a:r>
            <a:r>
              <a:rPr lang="nl-NL" altLang="nl-NL" b="1" dirty="0"/>
              <a:t>L</a:t>
            </a:r>
            <a:r>
              <a:rPr lang="nl-NL" altLang="nl-NL" dirty="0"/>
              <a:t>eerweg:</a:t>
            </a:r>
            <a:br>
              <a:rPr lang="nl-NL" altLang="nl-NL" dirty="0">
                <a:solidFill>
                  <a:srgbClr val="D65700"/>
                </a:solidFill>
              </a:rPr>
            </a:br>
            <a:r>
              <a:rPr lang="nl-NL" altLang="nl-NL" dirty="0">
                <a:solidFill>
                  <a:srgbClr val="D65700"/>
                </a:solidFill>
              </a:rPr>
              <a:t>		</a:t>
            </a:r>
            <a:r>
              <a:rPr lang="nl-NL" altLang="nl-NL" i="1" dirty="0"/>
              <a:t>	</a:t>
            </a:r>
            <a:r>
              <a:rPr lang="nl-NL" altLang="nl-NL" dirty="0"/>
              <a:t>leren en stage</a:t>
            </a:r>
            <a:endParaRPr lang="nl-NL" altLang="nl-NL" dirty="0">
              <a:solidFill>
                <a:srgbClr val="D65700"/>
              </a:solidFill>
            </a:endParaRPr>
          </a:p>
          <a:p>
            <a:pPr>
              <a:buNone/>
              <a:defRPr/>
            </a:pPr>
            <a:endParaRPr lang="nl-NL" b="1" kern="0" dirty="0">
              <a:solidFill>
                <a:srgbClr val="D65700"/>
              </a:solidFill>
              <a:latin typeface="Verdana"/>
            </a:endParaRPr>
          </a:p>
          <a:p>
            <a:pPr>
              <a:buNone/>
              <a:defRPr/>
            </a:pPr>
            <a:r>
              <a:rPr lang="nl-NL" b="1" kern="0" dirty="0">
                <a:solidFill>
                  <a:srgbClr val="000000"/>
                </a:solidFill>
                <a:latin typeface="Verdana"/>
              </a:rPr>
              <a:t>BBL</a:t>
            </a:r>
            <a:r>
              <a:rPr lang="nl-NL" kern="0" dirty="0">
                <a:solidFill>
                  <a:srgbClr val="000000"/>
                </a:solidFill>
                <a:latin typeface="Verdana"/>
              </a:rPr>
              <a:t>		</a:t>
            </a:r>
            <a:r>
              <a:rPr lang="nl-NL" b="1" kern="0" dirty="0">
                <a:solidFill>
                  <a:srgbClr val="000000"/>
                </a:solidFill>
                <a:latin typeface="Verdana"/>
              </a:rPr>
              <a:t>B</a:t>
            </a:r>
            <a:r>
              <a:rPr lang="nl-NL" kern="0" dirty="0">
                <a:solidFill>
                  <a:srgbClr val="000000"/>
                </a:solidFill>
                <a:latin typeface="Verdana"/>
              </a:rPr>
              <a:t>eroeps </a:t>
            </a:r>
            <a:r>
              <a:rPr lang="nl-NL" b="1" kern="0" dirty="0">
                <a:solidFill>
                  <a:srgbClr val="000000"/>
                </a:solidFill>
                <a:latin typeface="Verdana"/>
              </a:rPr>
              <a:t>B</a:t>
            </a:r>
            <a:r>
              <a:rPr lang="nl-NL" kern="0" dirty="0">
                <a:solidFill>
                  <a:srgbClr val="000000"/>
                </a:solidFill>
                <a:latin typeface="Verdana"/>
              </a:rPr>
              <a:t>egeleidende </a:t>
            </a:r>
            <a:r>
              <a:rPr lang="nl-NL" b="1" kern="0" dirty="0">
                <a:solidFill>
                  <a:srgbClr val="000000"/>
                </a:solidFill>
                <a:latin typeface="Verdana"/>
              </a:rPr>
              <a:t>L</a:t>
            </a:r>
            <a:r>
              <a:rPr lang="nl-NL" kern="0" dirty="0">
                <a:solidFill>
                  <a:srgbClr val="000000"/>
                </a:solidFill>
                <a:latin typeface="Verdana"/>
              </a:rPr>
              <a:t>eerweg:</a:t>
            </a:r>
          </a:p>
          <a:p>
            <a:pPr>
              <a:buNone/>
              <a:defRPr/>
            </a:pPr>
            <a:r>
              <a:rPr lang="nl-NL" kern="0" dirty="0">
                <a:solidFill>
                  <a:srgbClr val="D65700"/>
                </a:solidFill>
                <a:latin typeface="Verdana"/>
              </a:rPr>
              <a:t>				</a:t>
            </a:r>
            <a:r>
              <a:rPr lang="nl-NL" kern="0" dirty="0">
                <a:solidFill>
                  <a:srgbClr val="000000"/>
                </a:solidFill>
                <a:latin typeface="Verdana"/>
              </a:rPr>
              <a:t>werken en leren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29525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nl-NL" b="1" dirty="0">
                <a:solidFill>
                  <a:srgbClr val="7030A0"/>
                </a:solidFill>
              </a:rPr>
              <a:t>Doorstroom naar MBO</a:t>
            </a:r>
            <a:br>
              <a:rPr lang="nl-NL" kern="10" dirty="0">
                <a:ln w="10160">
                  <a:solidFill>
                    <a:srgbClr val="BBE0E3"/>
                  </a:solidFill>
                  <a:prstDash val="solid"/>
                </a:ln>
                <a:solidFill>
                  <a:srgbClr val="003399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/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97528"/>
            <a:ext cx="8229600" cy="4762004"/>
          </a:xfrm>
        </p:spPr>
        <p:txBody>
          <a:bodyPr>
            <a:noAutofit/>
          </a:bodyPr>
          <a:lstStyle/>
          <a:p>
            <a:r>
              <a:rPr lang="nl-NL" altLang="nl-NL" sz="2800" dirty="0">
                <a:solidFill>
                  <a:srgbClr val="000000"/>
                </a:solidFill>
              </a:rPr>
              <a:t>Behalve diploma geen ‘eisen’!</a:t>
            </a:r>
          </a:p>
          <a:p>
            <a:endParaRPr lang="nl-NL" altLang="nl-NL" sz="28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nl-NL" altLang="nl-NL" sz="2800" b="1" dirty="0">
                <a:solidFill>
                  <a:srgbClr val="000000"/>
                </a:solidFill>
              </a:rPr>
              <a:t>Wensen:</a:t>
            </a:r>
          </a:p>
          <a:p>
            <a:r>
              <a:rPr lang="nl-NL" altLang="nl-NL" sz="2800" dirty="0">
                <a:solidFill>
                  <a:srgbClr val="000000"/>
                </a:solidFill>
              </a:rPr>
              <a:t>Techniek: 			Wiskunde en Nask1</a:t>
            </a:r>
          </a:p>
          <a:p>
            <a:r>
              <a:rPr lang="nl-NL" altLang="nl-NL" sz="2800" dirty="0">
                <a:solidFill>
                  <a:srgbClr val="000000"/>
                </a:solidFill>
              </a:rPr>
              <a:t>Zorg &amp; Welzijn: Biologie</a:t>
            </a:r>
          </a:p>
          <a:p>
            <a:r>
              <a:rPr lang="nl-NL" altLang="nl-NL" sz="2800" dirty="0">
                <a:solidFill>
                  <a:srgbClr val="000000"/>
                </a:solidFill>
              </a:rPr>
              <a:t>Economie: 		Wiskunde, Economie en 2e 							moderne vreemde taal</a:t>
            </a:r>
          </a:p>
          <a:p>
            <a:r>
              <a:rPr lang="nl-NL" altLang="nl-NL" sz="2800" dirty="0">
                <a:solidFill>
                  <a:srgbClr val="000000"/>
                </a:solidFill>
              </a:rPr>
              <a:t>Groen: 				Wiskunde en </a:t>
            </a:r>
          </a:p>
          <a:p>
            <a:pPr marL="0" indent="0">
              <a:buNone/>
            </a:pPr>
            <a:r>
              <a:rPr lang="nl-NL" altLang="nl-NL" sz="2800" dirty="0">
                <a:solidFill>
                  <a:srgbClr val="000000"/>
                </a:solidFill>
              </a:rPr>
              <a:t>							Nask1 of Biologie</a:t>
            </a:r>
            <a:br>
              <a:rPr lang="nl-NL" altLang="nl-NL" sz="2800" dirty="0">
                <a:solidFill>
                  <a:srgbClr val="000000"/>
                </a:solidFill>
              </a:rPr>
            </a:br>
            <a:r>
              <a:rPr lang="nl-NL" altLang="nl-NL" sz="2800" dirty="0">
                <a:solidFill>
                  <a:srgbClr val="000000"/>
                </a:solidFill>
              </a:rPr>
              <a:t>							</a:t>
            </a:r>
            <a:r>
              <a:rPr lang="nl-NL" altLang="nl-NL" sz="1800" dirty="0">
                <a:solidFill>
                  <a:srgbClr val="000000"/>
                </a:solidFill>
              </a:rPr>
              <a:t>(uitzondering Nask2: paraveterinair en 								voedingsmiddelentechnologie)</a:t>
            </a:r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8608150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>
                <a:solidFill>
                  <a:srgbClr val="7030A0"/>
                </a:solidFill>
              </a:rPr>
              <a:t>Instroombeperking ROC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nl-NL" altLang="nl-NL" sz="8000" dirty="0"/>
              <a:t>Opleidingen met een beperkt aantal plaatsen</a:t>
            </a:r>
          </a:p>
          <a:p>
            <a:pPr marL="0" indent="0">
              <a:buNone/>
            </a:pPr>
            <a:br>
              <a:rPr lang="nl-NL" altLang="nl-NL" sz="8000" dirty="0"/>
            </a:br>
            <a:r>
              <a:rPr lang="nl-NL" altLang="nl-NL" sz="8000" dirty="0"/>
              <a:t>Instroombeperking geldt voor de volgende opleidingen:</a:t>
            </a:r>
          </a:p>
          <a:p>
            <a:endParaRPr lang="nl-NL" altLang="nl-NL" sz="2400" dirty="0"/>
          </a:p>
          <a:p>
            <a:endParaRPr lang="nl-NL" altLang="nl-NL" sz="1100" dirty="0"/>
          </a:p>
          <a:p>
            <a:r>
              <a:rPr lang="nl-NL" altLang="nl-NL" sz="6400" dirty="0"/>
              <a:t>Onderwijsassistent</a:t>
            </a:r>
          </a:p>
          <a:p>
            <a:r>
              <a:rPr lang="nl-NL" altLang="nl-NL" sz="6400" dirty="0"/>
              <a:t>Doktersassistent</a:t>
            </a:r>
          </a:p>
          <a:p>
            <a:r>
              <a:rPr lang="nl-NL" altLang="nl-NL" sz="6400" dirty="0"/>
              <a:t>Sociaal werker</a:t>
            </a:r>
          </a:p>
          <a:p>
            <a:r>
              <a:rPr lang="nl-NL" altLang="nl-NL" sz="6400" dirty="0"/>
              <a:t>Veiligheid &amp; Vakmanschap (niveau 2 + niveau 3)</a:t>
            </a:r>
          </a:p>
          <a:p>
            <a:r>
              <a:rPr lang="nl-NL" altLang="nl-NL" sz="6400" dirty="0"/>
              <a:t>Handhaver, Toezicht &amp; Veiligheid (beveiliging)</a:t>
            </a:r>
          </a:p>
          <a:p>
            <a:r>
              <a:rPr lang="nl-NL" altLang="nl-NL" sz="6400" dirty="0"/>
              <a:t>Muzikant</a:t>
            </a:r>
          </a:p>
          <a:p>
            <a:r>
              <a:rPr lang="nl-NL" altLang="nl-NL" sz="6400" dirty="0"/>
              <a:t>Acteur</a:t>
            </a:r>
          </a:p>
          <a:p>
            <a:r>
              <a:rPr lang="nl-NL" altLang="nl-NL" sz="6400" dirty="0"/>
              <a:t>Fotografie; </a:t>
            </a:r>
          </a:p>
          <a:p>
            <a:r>
              <a:rPr lang="nl-NL" altLang="nl-NL" sz="6400" dirty="0"/>
              <a:t>Mediaredactie medewerker; </a:t>
            </a:r>
          </a:p>
          <a:p>
            <a:r>
              <a:rPr lang="nl-NL" altLang="nl-NL" sz="6400" dirty="0"/>
              <a:t>Fashion Designer</a:t>
            </a:r>
          </a:p>
          <a:p>
            <a:endParaRPr lang="nl-NL" altLang="nl-NL" dirty="0"/>
          </a:p>
          <a:p>
            <a:pPr marL="0" indent="0">
              <a:buNone/>
            </a:pPr>
            <a:endParaRPr lang="nl-NL" sz="9800" dirty="0"/>
          </a:p>
          <a:p>
            <a:pPr marL="0" indent="0">
              <a:buNone/>
            </a:pPr>
            <a:r>
              <a:rPr lang="nl-NL" sz="8000" dirty="0"/>
              <a:t>Aanmelding gaat open op </a:t>
            </a:r>
            <a:r>
              <a:rPr lang="nl-NL" sz="8000" b="1" dirty="0"/>
              <a:t>4 oktober</a:t>
            </a:r>
            <a:r>
              <a:rPr lang="nl-NL" sz="8000" dirty="0"/>
              <a:t>! </a:t>
            </a:r>
            <a:br>
              <a:rPr lang="nl-NL" sz="8000" dirty="0"/>
            </a:br>
            <a:r>
              <a:rPr lang="nl-NL" sz="8000" i="1" dirty="0"/>
              <a:t>Maandagavond 23:59 uur </a:t>
            </a:r>
            <a:r>
              <a:rPr lang="nl-NL" sz="8000" i="1" dirty="0" err="1"/>
              <a:t>klaarzitten</a:t>
            </a:r>
            <a:r>
              <a:rPr lang="nl-NL" sz="8000" i="1" dirty="0"/>
              <a:t> online!</a:t>
            </a:r>
          </a:p>
          <a:p>
            <a:pPr marL="0" indent="0">
              <a:buNone/>
            </a:pPr>
            <a:endParaRPr lang="nl-NL" sz="8000" dirty="0"/>
          </a:p>
          <a:p>
            <a:pPr marL="0" indent="0">
              <a:buNone/>
            </a:pPr>
            <a:r>
              <a:rPr lang="nl-NL" altLang="nl-NL" sz="8000" dirty="0"/>
              <a:t>Aanmeldingen worden in volgorde van binnenkomst behandeld</a:t>
            </a:r>
          </a:p>
        </p:txBody>
      </p:sp>
    </p:spTree>
    <p:extLst>
      <p:ext uri="{BB962C8B-B14F-4D97-AF65-F5344CB8AC3E}">
        <p14:creationId xmlns:p14="http://schemas.microsoft.com/office/powerpoint/2010/main" val="2068269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>
                <a:solidFill>
                  <a:srgbClr val="7030A0"/>
                </a:solidFill>
              </a:rPr>
              <a:t>Instroombeperking </a:t>
            </a:r>
            <a:br>
              <a:rPr lang="nl-NL" b="1" dirty="0">
                <a:solidFill>
                  <a:srgbClr val="7030A0"/>
                </a:solidFill>
              </a:rPr>
            </a:br>
            <a:r>
              <a:rPr lang="nl-NL" b="1" dirty="0">
                <a:solidFill>
                  <a:srgbClr val="7030A0"/>
                </a:solidFill>
              </a:rPr>
              <a:t>Zone College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endParaRPr lang="nl-NL" altLang="nl-NL" sz="2400" dirty="0"/>
          </a:p>
          <a:p>
            <a:pPr marL="0" indent="0">
              <a:buNone/>
            </a:pPr>
            <a:r>
              <a:rPr lang="nl-NL" altLang="nl-NL" sz="2400" dirty="0"/>
              <a:t>Inschrijven per </a:t>
            </a:r>
            <a:r>
              <a:rPr lang="nl-NL" altLang="nl-NL" sz="2400" b="1" dirty="0"/>
              <a:t>1 oktober 2022!</a:t>
            </a:r>
            <a:br>
              <a:rPr lang="nl-NL" altLang="nl-NL" sz="2400" b="1" dirty="0"/>
            </a:br>
            <a:br>
              <a:rPr lang="nl-NL" altLang="nl-NL" sz="2400" b="1" dirty="0"/>
            </a:br>
            <a:r>
              <a:rPr lang="nl-NL" altLang="nl-NL" sz="2400" i="1" dirty="0"/>
              <a:t>Vrijdagnacht 30 september 23:59 </a:t>
            </a:r>
            <a:r>
              <a:rPr lang="nl-NL" altLang="nl-NL" sz="2400" i="1" dirty="0" err="1"/>
              <a:t>klaarzitten</a:t>
            </a:r>
            <a:r>
              <a:rPr lang="nl-NL" altLang="nl-NL" sz="2400" i="1" dirty="0"/>
              <a:t> online!</a:t>
            </a:r>
          </a:p>
          <a:p>
            <a:pPr marL="0" indent="0">
              <a:buNone/>
            </a:pPr>
            <a:br>
              <a:rPr lang="nl-NL" altLang="nl-NL" sz="2400" dirty="0"/>
            </a:br>
            <a:r>
              <a:rPr lang="nl-NL" altLang="nl-NL" sz="2400" dirty="0"/>
              <a:t>Aanmeldingen worden in volgorde van binnenkomst behandeld</a:t>
            </a:r>
          </a:p>
          <a:p>
            <a:pPr marL="0" indent="0">
              <a:buNone/>
            </a:pPr>
            <a:endParaRPr lang="nl-NL" altLang="nl-NL" sz="2400" b="1" dirty="0"/>
          </a:p>
          <a:p>
            <a:pPr marL="0" indent="0">
              <a:buNone/>
            </a:pPr>
            <a:r>
              <a:rPr lang="nl-NL" altLang="nl-NL" sz="2400" dirty="0"/>
              <a:t>				Instroombeperking betreft alleen de 						volgende 2 opleidingen:</a:t>
            </a:r>
          </a:p>
          <a:p>
            <a:pPr marL="0" indent="0">
              <a:buNone/>
            </a:pPr>
            <a:r>
              <a:rPr lang="nl-NL" altLang="nl-NL" sz="2400" dirty="0"/>
              <a:t>				- Paraveterinair (dierenartsassistent) </a:t>
            </a:r>
          </a:p>
          <a:p>
            <a:pPr marL="0" indent="0">
              <a:buNone/>
            </a:pPr>
            <a:r>
              <a:rPr lang="nl-NL" altLang="nl-NL" sz="2400" dirty="0"/>
              <a:t>				- Wildlife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1788064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400" b="1" dirty="0">
                <a:solidFill>
                  <a:srgbClr val="7030A0"/>
                </a:solidFill>
              </a:rPr>
              <a:t>Havo</a:t>
            </a:r>
            <a:br>
              <a:rPr lang="nl-NL" dirty="0">
                <a:solidFill>
                  <a:srgbClr val="000000"/>
                </a:solidFill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altLang="nl-NL" b="1" dirty="0">
              <a:solidFill>
                <a:srgbClr val="000000"/>
              </a:solidFill>
            </a:endParaRPr>
          </a:p>
          <a:p>
            <a:pPr>
              <a:buFont typeface="Arial" charset="0"/>
              <a:buChar char="•"/>
            </a:pPr>
            <a:r>
              <a:rPr lang="nl-NL" altLang="nl-NL" dirty="0">
                <a:solidFill>
                  <a:srgbClr val="000000"/>
                </a:solidFill>
              </a:rPr>
              <a:t> een gemeenschappelijk deel 	</a:t>
            </a:r>
          </a:p>
          <a:p>
            <a:pPr>
              <a:buFont typeface="Arial" charset="0"/>
              <a:buChar char="•"/>
            </a:pPr>
            <a:r>
              <a:rPr lang="nl-NL" altLang="nl-NL" dirty="0">
                <a:solidFill>
                  <a:srgbClr val="000000"/>
                </a:solidFill>
              </a:rPr>
              <a:t> een profieldeel			</a:t>
            </a:r>
          </a:p>
          <a:p>
            <a:pPr>
              <a:buFont typeface="Arial" charset="0"/>
              <a:buChar char="•"/>
            </a:pPr>
            <a:r>
              <a:rPr lang="nl-NL" altLang="nl-NL" dirty="0">
                <a:solidFill>
                  <a:srgbClr val="000000"/>
                </a:solidFill>
              </a:rPr>
              <a:t> een “vrij” deel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94905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400" dirty="0">
                <a:solidFill>
                  <a:srgbClr val="7030A0"/>
                </a:solidFill>
              </a:rPr>
              <a:t>Profielen</a:t>
            </a:r>
            <a:br>
              <a:rPr lang="nl-NL" dirty="0">
                <a:solidFill>
                  <a:srgbClr val="000000"/>
                </a:solidFill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altLang="nl-NL" dirty="0"/>
              <a:t>De leerling kiest uit 4 profielen:</a:t>
            </a:r>
          </a:p>
          <a:p>
            <a:endParaRPr lang="nl-NL" altLang="nl-NL" sz="3600" b="1" dirty="0">
              <a:latin typeface="Arial" charset="0"/>
            </a:endParaRPr>
          </a:p>
          <a:p>
            <a:r>
              <a:rPr lang="nl-NL" altLang="nl-NL" sz="3600" b="1" dirty="0"/>
              <a:t>CM:</a:t>
            </a:r>
            <a:r>
              <a:rPr lang="nl-NL" altLang="nl-NL" sz="3600" dirty="0"/>
              <a:t>	</a:t>
            </a:r>
            <a:r>
              <a:rPr lang="nl-NL" altLang="nl-NL" b="1" dirty="0"/>
              <a:t>Cultuur en Maatschappij </a:t>
            </a:r>
            <a:r>
              <a:rPr lang="nl-NL" altLang="nl-NL" dirty="0"/>
              <a:t>		</a:t>
            </a:r>
          </a:p>
          <a:p>
            <a:r>
              <a:rPr lang="nl-NL" altLang="nl-NL" sz="3600" b="1" dirty="0"/>
              <a:t>EM:</a:t>
            </a:r>
            <a:r>
              <a:rPr lang="nl-NL" altLang="nl-NL" sz="3600" dirty="0"/>
              <a:t>	</a:t>
            </a:r>
            <a:r>
              <a:rPr lang="nl-NL" altLang="nl-NL" b="1" dirty="0"/>
              <a:t>Economie en Maatschappij </a:t>
            </a:r>
          </a:p>
          <a:p>
            <a:r>
              <a:rPr lang="nl-NL" altLang="nl-NL" b="1" dirty="0"/>
              <a:t>NG:	Natuur en Gezondheid</a:t>
            </a:r>
          </a:p>
          <a:p>
            <a:r>
              <a:rPr lang="nl-NL" altLang="nl-NL" b="1" dirty="0"/>
              <a:t>NT:	Natuur en Techniek</a:t>
            </a:r>
          </a:p>
          <a:p>
            <a:endParaRPr lang="nl-NL" altLang="nl-NL" b="1" dirty="0"/>
          </a:p>
          <a:p>
            <a:pPr marL="0" indent="0">
              <a:buNone/>
            </a:pPr>
            <a:r>
              <a:rPr lang="nl-NL" altLang="nl-NL" dirty="0"/>
              <a:t>	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0442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>
                <a:solidFill>
                  <a:srgbClr val="7030A0"/>
                </a:solidFill>
                <a:latin typeface="+mn-lt"/>
              </a:rPr>
              <a:t>In deze presentatie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31439" y="1441167"/>
            <a:ext cx="8820472" cy="3855876"/>
          </a:xfrm>
        </p:spPr>
        <p:txBody>
          <a:bodyPr>
            <a:normAutofit lnSpcReduction="10000"/>
          </a:bodyPr>
          <a:lstStyle/>
          <a:p>
            <a:endParaRPr lang="nl-NL" sz="2400" dirty="0">
              <a:latin typeface="+mn-lt"/>
            </a:endParaRPr>
          </a:p>
          <a:p>
            <a:r>
              <a:rPr lang="nl-NL" sz="2400" dirty="0">
                <a:solidFill>
                  <a:srgbClr val="7030A0"/>
                </a:solidFill>
                <a:latin typeface="+mn-lt"/>
              </a:rPr>
              <a:t>Dhr. K. Put - teamleider: </a:t>
            </a:r>
          </a:p>
          <a:p>
            <a:pPr marL="642938" lvl="1" indent="-342900"/>
            <a:r>
              <a:rPr lang="nl-NL" sz="2400" dirty="0">
                <a:latin typeface="+mn-lt"/>
              </a:rPr>
              <a:t>Algemene aandachtspunten </a:t>
            </a:r>
          </a:p>
          <a:p>
            <a:pPr marL="642938" lvl="1" indent="-342900"/>
            <a:r>
              <a:rPr lang="nl-NL" sz="2400" dirty="0">
                <a:latin typeface="+mn-lt"/>
              </a:rPr>
              <a:t>inhoud en opzet examens 2022 - 2023</a:t>
            </a:r>
          </a:p>
          <a:p>
            <a:endParaRPr lang="nl-NL" sz="2400" dirty="0">
              <a:latin typeface="+mn-lt"/>
            </a:endParaRPr>
          </a:p>
          <a:p>
            <a:r>
              <a:rPr lang="nl-NL" sz="2400" dirty="0">
                <a:solidFill>
                  <a:srgbClr val="7030A0"/>
                </a:solidFill>
                <a:latin typeface="+mn-lt"/>
              </a:rPr>
              <a:t>Mw. A. Weierink &amp; Mw. J. Hesseling - decanen:</a:t>
            </a:r>
          </a:p>
          <a:p>
            <a:pPr marL="642938" lvl="1" indent="-342900"/>
            <a:r>
              <a:rPr lang="nl-NL" sz="2400" dirty="0">
                <a:latin typeface="+mn-lt"/>
              </a:rPr>
              <a:t>loopbaanoriëntatie en vervolgopleiding</a:t>
            </a:r>
          </a:p>
          <a:p>
            <a:endParaRPr lang="nl-NL" sz="2400" dirty="0">
              <a:latin typeface="+mn-lt"/>
            </a:endParaRPr>
          </a:p>
          <a:p>
            <a:r>
              <a:rPr lang="nl-NL" sz="2400" dirty="0">
                <a:solidFill>
                  <a:srgbClr val="7030A0"/>
                </a:solidFill>
                <a:latin typeface="+mn-lt"/>
              </a:rPr>
              <a:t>Vervolg: kennismaking met mentor</a:t>
            </a:r>
          </a:p>
        </p:txBody>
      </p:sp>
    </p:spTree>
    <p:extLst>
      <p:ext uri="{BB962C8B-B14F-4D97-AF65-F5344CB8AC3E}">
        <p14:creationId xmlns:p14="http://schemas.microsoft.com/office/powerpoint/2010/main" val="19310929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nl-NL" sz="4000" dirty="0">
                <a:solidFill>
                  <a:srgbClr val="7030A0"/>
                </a:solidFill>
              </a:rPr>
              <a:t>Nieuwe vakken Havo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2533" y="1600200"/>
            <a:ext cx="8663963" cy="4525963"/>
          </a:xfrm>
        </p:spPr>
        <p:txBody>
          <a:bodyPr/>
          <a:lstStyle/>
          <a:p>
            <a:pPr marL="0" indent="0">
              <a:buNone/>
            </a:pPr>
            <a:r>
              <a:rPr lang="nl-NL" altLang="nl-NL" dirty="0">
                <a:solidFill>
                  <a:srgbClr val="000000"/>
                </a:solidFill>
                <a:latin typeface="Arial" charset="0"/>
              </a:rPr>
              <a:t>Nieuw op te nemen vakken </a:t>
            </a:r>
          </a:p>
          <a:p>
            <a:pPr marL="0" indent="0">
              <a:buNone/>
            </a:pPr>
            <a:r>
              <a:rPr lang="nl-NL" altLang="nl-NL" dirty="0">
                <a:solidFill>
                  <a:srgbClr val="000000"/>
                </a:solidFill>
                <a:latin typeface="Arial" charset="0"/>
              </a:rPr>
              <a:t>(dus zonder dat het vak in Mavo 4 gevolgd is): </a:t>
            </a:r>
          </a:p>
          <a:p>
            <a:pPr marL="0" indent="0">
              <a:buNone/>
            </a:pPr>
            <a:endParaRPr lang="nl-NL" altLang="nl-NL" dirty="0">
              <a:solidFill>
                <a:srgbClr val="000000"/>
              </a:solidFill>
              <a:latin typeface="Arial" charset="0"/>
            </a:endParaRPr>
          </a:p>
          <a:p>
            <a:pPr marL="0" indent="0">
              <a:buNone/>
            </a:pPr>
            <a:r>
              <a:rPr lang="nl-NL" altLang="nl-NL" b="1" dirty="0" err="1">
                <a:solidFill>
                  <a:srgbClr val="000000"/>
                </a:solidFill>
                <a:latin typeface="Arial" charset="0"/>
              </a:rPr>
              <a:t>Gs</a:t>
            </a:r>
            <a:r>
              <a:rPr lang="nl-NL" altLang="nl-NL" b="1" dirty="0">
                <a:solidFill>
                  <a:srgbClr val="000000"/>
                </a:solidFill>
                <a:latin typeface="Arial" charset="0"/>
              </a:rPr>
              <a:t>, MAW (</a:t>
            </a:r>
            <a:r>
              <a:rPr lang="nl-NL" altLang="nl-NL" b="1" dirty="0" err="1">
                <a:solidFill>
                  <a:srgbClr val="000000"/>
                </a:solidFill>
                <a:latin typeface="Arial" charset="0"/>
              </a:rPr>
              <a:t>Mask</a:t>
            </a:r>
            <a:r>
              <a:rPr lang="nl-NL" altLang="nl-NL" b="1" dirty="0">
                <a:solidFill>
                  <a:srgbClr val="000000"/>
                </a:solidFill>
                <a:latin typeface="Arial" charset="0"/>
              </a:rPr>
              <a:t>), </a:t>
            </a:r>
            <a:r>
              <a:rPr lang="nl-NL" altLang="nl-NL" b="1" dirty="0" err="1">
                <a:solidFill>
                  <a:srgbClr val="000000"/>
                </a:solidFill>
                <a:latin typeface="Arial" charset="0"/>
              </a:rPr>
              <a:t>Ak</a:t>
            </a:r>
            <a:r>
              <a:rPr lang="nl-NL" altLang="nl-NL" b="1" dirty="0">
                <a:solidFill>
                  <a:srgbClr val="000000"/>
                </a:solidFill>
                <a:latin typeface="Arial" charset="0"/>
              </a:rPr>
              <a:t>, Bi, </a:t>
            </a:r>
            <a:r>
              <a:rPr lang="nl-NL" altLang="nl-NL" b="1" dirty="0" err="1">
                <a:solidFill>
                  <a:srgbClr val="000000"/>
                </a:solidFill>
                <a:latin typeface="Arial" charset="0"/>
              </a:rPr>
              <a:t>Ec</a:t>
            </a:r>
            <a:r>
              <a:rPr lang="nl-NL" altLang="nl-NL" b="1" dirty="0">
                <a:solidFill>
                  <a:srgbClr val="000000"/>
                </a:solidFill>
                <a:latin typeface="Arial" charset="0"/>
              </a:rPr>
              <a:t>, </a:t>
            </a:r>
          </a:p>
          <a:p>
            <a:pPr marL="0" indent="0">
              <a:buNone/>
            </a:pPr>
            <a:r>
              <a:rPr lang="nl-NL" altLang="nl-NL" b="1" dirty="0">
                <a:solidFill>
                  <a:srgbClr val="000000"/>
                </a:solidFill>
                <a:latin typeface="Arial" charset="0"/>
              </a:rPr>
              <a:t>Te, Ha, Mu, BECO, BSM (Lo2), NLT, Filosofie, Informatica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8859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nl-NL" dirty="0">
                <a:solidFill>
                  <a:srgbClr val="7030A0"/>
                </a:solidFill>
              </a:rPr>
              <a:t>A</a:t>
            </a:r>
            <a:r>
              <a:rPr lang="nl-NL" sz="4000" dirty="0">
                <a:solidFill>
                  <a:srgbClr val="7030A0"/>
                </a:solidFill>
              </a:rPr>
              <a:t>anmelding Havo</a:t>
            </a:r>
            <a:br>
              <a:rPr lang="nl-NL" kern="10" dirty="0">
                <a:ln w="10160">
                  <a:solidFill>
                    <a:srgbClr val="BBE0E3"/>
                  </a:solidFill>
                  <a:prstDash val="solid"/>
                </a:ln>
                <a:solidFill>
                  <a:srgbClr val="003399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/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166018"/>
            <a:ext cx="8366166" cy="452596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nl-NL" sz="1600" kern="0" dirty="0">
                <a:solidFill>
                  <a:srgbClr val="000000"/>
                </a:solidFill>
                <a:latin typeface="Verdana"/>
              </a:rPr>
              <a:t>Aanmelding: schoolintern (rond februari/maart)</a:t>
            </a:r>
          </a:p>
          <a:p>
            <a:pPr>
              <a:defRPr/>
            </a:pPr>
            <a:endParaRPr lang="nl-NL" sz="1600" kern="0" dirty="0">
              <a:solidFill>
                <a:srgbClr val="000000"/>
              </a:solidFill>
              <a:latin typeface="Verdana"/>
            </a:endParaRPr>
          </a:p>
          <a:p>
            <a:pPr>
              <a:defRPr/>
            </a:pPr>
            <a:r>
              <a:rPr lang="nl-NL" sz="1600" kern="0" dirty="0">
                <a:solidFill>
                  <a:srgbClr val="000000"/>
                </a:solidFill>
                <a:latin typeface="Verdana"/>
              </a:rPr>
              <a:t>Voorwaarden voor toelating: </a:t>
            </a:r>
          </a:p>
          <a:p>
            <a:pPr>
              <a:defRPr/>
            </a:pPr>
            <a:endParaRPr lang="nl-NL" sz="1600" kern="0" dirty="0">
              <a:solidFill>
                <a:srgbClr val="000000"/>
              </a:solidFill>
              <a:latin typeface="Verdana"/>
            </a:endParaRPr>
          </a:p>
          <a:p>
            <a:pPr marL="0" indent="0">
              <a:buNone/>
              <a:defRPr/>
            </a:pPr>
            <a:r>
              <a:rPr lang="nl-NL" sz="1600" kern="0" dirty="0">
                <a:solidFill>
                  <a:srgbClr val="000000"/>
                </a:solidFill>
                <a:latin typeface="Verdana"/>
              </a:rPr>
              <a:t>	1	Geslaagd voor </a:t>
            </a:r>
            <a:r>
              <a:rPr lang="nl-NL" sz="1600" kern="0" dirty="0" err="1">
                <a:solidFill>
                  <a:srgbClr val="000000"/>
                </a:solidFill>
                <a:latin typeface="Verdana"/>
              </a:rPr>
              <a:t>Mavo-diploma</a:t>
            </a:r>
            <a:r>
              <a:rPr lang="nl-NL" sz="1600" kern="0" dirty="0">
                <a:solidFill>
                  <a:srgbClr val="000000"/>
                </a:solidFill>
                <a:latin typeface="Verdana"/>
              </a:rPr>
              <a:t> met </a:t>
            </a:r>
            <a:r>
              <a:rPr lang="nl-NL" sz="1600" b="1" kern="0" dirty="0">
                <a:solidFill>
                  <a:srgbClr val="000000"/>
                </a:solidFill>
                <a:latin typeface="Verdana"/>
              </a:rPr>
              <a:t>7 vakken</a:t>
            </a:r>
          </a:p>
          <a:p>
            <a:pPr>
              <a:defRPr/>
            </a:pPr>
            <a:endParaRPr lang="nl-NL" sz="1600" kern="0" dirty="0">
              <a:solidFill>
                <a:srgbClr val="000000"/>
              </a:solidFill>
              <a:latin typeface="Verdana"/>
            </a:endParaRPr>
          </a:p>
          <a:p>
            <a:pPr marL="0" indent="0">
              <a:buNone/>
              <a:defRPr/>
            </a:pPr>
            <a:r>
              <a:rPr lang="nl-NL" sz="1600" kern="0" dirty="0">
                <a:solidFill>
                  <a:srgbClr val="000000"/>
                </a:solidFill>
                <a:latin typeface="Verdana"/>
              </a:rPr>
              <a:t>	2	‘Passend’ vakkenpakket</a:t>
            </a:r>
          </a:p>
          <a:p>
            <a:pPr marL="0" indent="0">
              <a:buNone/>
              <a:defRPr/>
            </a:pPr>
            <a:endParaRPr lang="nl-NL" sz="1600" kern="0" dirty="0">
              <a:solidFill>
                <a:srgbClr val="000000"/>
              </a:solidFill>
              <a:latin typeface="Verdana"/>
            </a:endParaRPr>
          </a:p>
          <a:p>
            <a:pPr marL="0" indent="0">
              <a:buNone/>
              <a:defRPr/>
            </a:pPr>
            <a:r>
              <a:rPr lang="nl-NL" sz="1600" kern="0" dirty="0">
                <a:solidFill>
                  <a:srgbClr val="000000"/>
                </a:solidFill>
                <a:latin typeface="Verdana"/>
              </a:rPr>
              <a:t>Vanuit de adviescommissie krijgt elke aangemelde leerling een </a:t>
            </a:r>
            <a:r>
              <a:rPr lang="nl-NL" sz="1600" b="1" kern="0" dirty="0">
                <a:solidFill>
                  <a:srgbClr val="000000"/>
                </a:solidFill>
                <a:latin typeface="Verdana"/>
              </a:rPr>
              <a:t>advies</a:t>
            </a:r>
            <a:r>
              <a:rPr lang="nl-NL" sz="1600" kern="0" dirty="0">
                <a:solidFill>
                  <a:srgbClr val="000000"/>
                </a:solidFill>
                <a:latin typeface="Verdana"/>
              </a:rPr>
              <a:t> m.b.t het perspectief op Havo, waarbij het uitgangspunt is: </a:t>
            </a:r>
            <a:br>
              <a:rPr lang="nl-NL" sz="1600" kern="0" dirty="0">
                <a:solidFill>
                  <a:srgbClr val="000000"/>
                </a:solidFill>
                <a:latin typeface="Verdana"/>
              </a:rPr>
            </a:br>
            <a:r>
              <a:rPr lang="nl-NL" sz="1600" kern="0" dirty="0">
                <a:solidFill>
                  <a:srgbClr val="000000"/>
                </a:solidFill>
                <a:latin typeface="Verdana"/>
              </a:rPr>
              <a:t>Cijfers rond de 7 (gemiddelde 6.8)</a:t>
            </a:r>
          </a:p>
          <a:p>
            <a:pPr>
              <a:defRPr/>
            </a:pPr>
            <a:endParaRPr lang="nl-NL" sz="1600" kern="0" dirty="0">
              <a:solidFill>
                <a:srgbClr val="000000"/>
              </a:solidFill>
              <a:latin typeface="Verdana"/>
            </a:endParaRPr>
          </a:p>
          <a:p>
            <a:pPr>
              <a:defRPr/>
            </a:pPr>
            <a:r>
              <a:rPr lang="nl-NL" sz="1600" kern="0" dirty="0">
                <a:solidFill>
                  <a:srgbClr val="000000"/>
                </a:solidFill>
                <a:latin typeface="Verdana"/>
              </a:rPr>
              <a:t>Latere aanmelding dan maart? Is er dan nog wel plek?  </a:t>
            </a:r>
          </a:p>
          <a:p>
            <a:pPr marL="0" indent="0">
              <a:buNone/>
              <a:defRPr/>
            </a:pPr>
            <a:r>
              <a:rPr lang="nl-NL" sz="1600" kern="0" dirty="0">
                <a:solidFill>
                  <a:srgbClr val="000000"/>
                </a:solidFill>
                <a:latin typeface="Verdana"/>
              </a:rPr>
              <a:t>	</a:t>
            </a:r>
          </a:p>
          <a:p>
            <a:pPr>
              <a:defRPr/>
            </a:pPr>
            <a:r>
              <a:rPr lang="nl-NL" sz="1600" kern="0" dirty="0">
                <a:solidFill>
                  <a:srgbClr val="000000"/>
                </a:solidFill>
                <a:latin typeface="Verdana"/>
              </a:rPr>
              <a:t>Voorlichting op Avila College door decanen van Lyceum de </a:t>
            </a:r>
            <a:r>
              <a:rPr lang="nl-NL" sz="1600" kern="0" dirty="0" err="1">
                <a:solidFill>
                  <a:srgbClr val="000000"/>
                </a:solidFill>
                <a:latin typeface="Verdana"/>
              </a:rPr>
              <a:t>Grundel</a:t>
            </a:r>
            <a:r>
              <a:rPr lang="nl-NL" sz="1600" kern="0" dirty="0">
                <a:solidFill>
                  <a:srgbClr val="000000"/>
                </a:solidFill>
                <a:latin typeface="Verdana"/>
              </a:rPr>
              <a:t> en het Twickel College op </a:t>
            </a:r>
            <a:r>
              <a:rPr lang="nl-NL" sz="1600" b="1" kern="0" dirty="0">
                <a:solidFill>
                  <a:srgbClr val="000000"/>
                </a:solidFill>
                <a:latin typeface="Verdana"/>
              </a:rPr>
              <a:t>dinsdag 15 november 2022. </a:t>
            </a:r>
            <a:r>
              <a:rPr lang="nl-NL" sz="1600" kern="0" dirty="0">
                <a:solidFill>
                  <a:srgbClr val="000000"/>
                </a:solidFill>
                <a:latin typeface="Verdana"/>
              </a:rPr>
              <a:t>Voor zowel ouders als leerlingen!	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7345800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2"/>
          <p:cNvSpPr txBox="1">
            <a:spLocks noChangeArrowheads="1"/>
          </p:cNvSpPr>
          <p:nvPr/>
        </p:nvSpPr>
        <p:spPr bwMode="auto">
          <a:xfrm>
            <a:off x="1285875" y="2928938"/>
            <a:ext cx="16430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nl-NL" altLang="nl-NL">
              <a:solidFill>
                <a:srgbClr val="000000"/>
              </a:solidFill>
            </a:endParaRPr>
          </a:p>
          <a:p>
            <a:pPr eaLnBrk="1" hangingPunct="1"/>
            <a:endParaRPr lang="nl-NL" altLang="nl-NL">
              <a:solidFill>
                <a:srgbClr val="000000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241675" y="842963"/>
            <a:ext cx="2095500" cy="1514475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Aft>
                <a:spcPts val="1000"/>
              </a:spcAft>
            </a:pPr>
            <a:endParaRPr lang="nl-NL" altLang="nl-NL" sz="1100" dirty="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  <a:p>
            <a:pPr algn="ctr" eaLnBrk="1" hangingPunct="1">
              <a:spcAft>
                <a:spcPts val="1000"/>
              </a:spcAft>
            </a:pPr>
            <a:r>
              <a:rPr lang="nl-NL" altLang="nl-NL" sz="1600" b="1" dirty="0">
                <a:solidFill>
                  <a:srgbClr val="000000"/>
                </a:solidFill>
                <a:latin typeface="Arial" charset="0"/>
                <a:cs typeface="Arial" charset="0"/>
              </a:rPr>
              <a:t>MBO (ROC/AOC)</a:t>
            </a:r>
          </a:p>
          <a:p>
            <a:pPr algn="ctr" eaLnBrk="1" hangingPunct="1">
              <a:spcAft>
                <a:spcPts val="1000"/>
              </a:spcAft>
            </a:pPr>
            <a:r>
              <a:rPr lang="nl-NL" altLang="nl-NL" sz="1200" i="1" dirty="0">
                <a:solidFill>
                  <a:srgbClr val="000000"/>
                </a:solidFill>
                <a:latin typeface="Arial" charset="0"/>
                <a:cs typeface="Arial" charset="0"/>
              </a:rPr>
              <a:t>3 - 4 jaar</a:t>
            </a:r>
          </a:p>
          <a:p>
            <a:pPr eaLnBrk="1" hangingPunct="1"/>
            <a:endParaRPr lang="nl-NL" altLang="nl-NL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42875" y="2714625"/>
            <a:ext cx="1722438" cy="1109663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Aft>
                <a:spcPts val="1000"/>
              </a:spcAft>
            </a:pPr>
            <a:endParaRPr lang="nl-NL" altLang="nl-NL" sz="2000" b="1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ctr" eaLnBrk="1" hangingPunct="1">
              <a:spcAft>
                <a:spcPts val="1000"/>
              </a:spcAft>
            </a:pPr>
            <a:r>
              <a:rPr lang="nl-NL" altLang="nl-NL" sz="2000" b="1" dirty="0">
                <a:solidFill>
                  <a:srgbClr val="000000"/>
                </a:solidFill>
                <a:latin typeface="Arial" charset="0"/>
                <a:cs typeface="Arial" charset="0"/>
              </a:rPr>
              <a:t>MAVO 4</a:t>
            </a:r>
          </a:p>
          <a:p>
            <a:pPr eaLnBrk="1" hangingPunct="1"/>
            <a:endParaRPr lang="nl-NL" altLang="nl-NL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276600" y="4352925"/>
            <a:ext cx="2095500" cy="1433513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endParaRPr lang="nl-NL" altLang="nl-NL" sz="1100" dirty="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  <a:p>
            <a:pPr algn="ctr" eaLnBrk="1" hangingPunct="1">
              <a:spcAft>
                <a:spcPts val="1000"/>
              </a:spcAft>
            </a:pPr>
            <a:r>
              <a:rPr lang="nl-NL" altLang="nl-NL" sz="1600" b="1" dirty="0">
                <a:solidFill>
                  <a:srgbClr val="000000"/>
                </a:solidFill>
                <a:latin typeface="Arial" charset="0"/>
                <a:cs typeface="Arial" charset="0"/>
              </a:rPr>
              <a:t>HAVO</a:t>
            </a:r>
          </a:p>
          <a:p>
            <a:pPr algn="ctr" eaLnBrk="1" hangingPunct="1">
              <a:spcAft>
                <a:spcPts val="1000"/>
              </a:spcAft>
            </a:pPr>
            <a:r>
              <a:rPr lang="nl-NL" altLang="nl-NL" sz="1600" dirty="0">
                <a:solidFill>
                  <a:srgbClr val="000000"/>
                </a:solidFill>
                <a:latin typeface="Arial" charset="0"/>
                <a:cs typeface="Arial" charset="0"/>
              </a:rPr>
              <a:t>klas 4 &amp; 5</a:t>
            </a:r>
          </a:p>
          <a:p>
            <a:pPr algn="ctr" eaLnBrk="1" hangingPunct="1">
              <a:spcAft>
                <a:spcPts val="1000"/>
              </a:spcAft>
            </a:pPr>
            <a:r>
              <a:rPr lang="nl-NL" altLang="nl-NL" sz="1200" i="1" dirty="0">
                <a:solidFill>
                  <a:srgbClr val="000000"/>
                </a:solidFill>
                <a:latin typeface="Arial" charset="0"/>
                <a:cs typeface="Arial" charset="0"/>
              </a:rPr>
              <a:t>2 jaar</a:t>
            </a:r>
            <a:endParaRPr lang="nl-NL" altLang="nl-NL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715125" y="785813"/>
            <a:ext cx="2095500" cy="1563687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endParaRPr lang="nl-NL" altLang="nl-NL" sz="1100" dirty="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  <a:p>
            <a:pPr algn="ctr" eaLnBrk="1" hangingPunct="1">
              <a:spcAft>
                <a:spcPts val="1000"/>
              </a:spcAft>
            </a:pPr>
            <a:r>
              <a:rPr lang="nl-NL" altLang="nl-NL" sz="1600" b="1" dirty="0">
                <a:solidFill>
                  <a:srgbClr val="000000"/>
                </a:solidFill>
                <a:latin typeface="Arial" charset="0"/>
                <a:cs typeface="Arial" charset="0"/>
              </a:rPr>
              <a:t>HBO</a:t>
            </a:r>
            <a:br>
              <a:rPr lang="nl-NL" altLang="nl-NL" sz="1600" b="1" dirty="0">
                <a:solidFill>
                  <a:srgbClr val="000000"/>
                </a:solidFill>
                <a:latin typeface="Arial" charset="0"/>
                <a:cs typeface="Arial" charset="0"/>
              </a:rPr>
            </a:br>
            <a:r>
              <a:rPr lang="nl-NL" altLang="nl-NL" sz="1200" dirty="0">
                <a:solidFill>
                  <a:srgbClr val="000000"/>
                </a:solidFill>
                <a:latin typeface="Arial" charset="0"/>
                <a:cs typeface="Arial" charset="0"/>
              </a:rPr>
              <a:t>(na MBO niveau 4)</a:t>
            </a:r>
          </a:p>
          <a:p>
            <a:pPr algn="ctr" eaLnBrk="1" hangingPunct="1">
              <a:spcAft>
                <a:spcPts val="1000"/>
              </a:spcAft>
            </a:pPr>
            <a:r>
              <a:rPr lang="nl-NL" altLang="nl-NL" sz="1200" i="1" dirty="0">
                <a:solidFill>
                  <a:srgbClr val="000000"/>
                </a:solidFill>
                <a:latin typeface="Arial" charset="0"/>
                <a:cs typeface="Arial" charset="0"/>
              </a:rPr>
              <a:t>4 jaar</a:t>
            </a:r>
          </a:p>
          <a:p>
            <a:pPr eaLnBrk="1" hangingPunct="1"/>
            <a:endParaRPr lang="nl-NL" altLang="nl-NL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6762750" y="4352925"/>
            <a:ext cx="2095500" cy="1433513"/>
          </a:xfrm>
          <a:prstGeom prst="rect">
            <a:avLst/>
          </a:prstGeom>
          <a:solidFill>
            <a:srgbClr val="FFFF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endParaRPr lang="nl-NL" altLang="nl-NL" sz="110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  <a:p>
            <a:pPr algn="ctr" eaLnBrk="1" hangingPunct="1">
              <a:spcAft>
                <a:spcPts val="1000"/>
              </a:spcAft>
            </a:pPr>
            <a:r>
              <a:rPr lang="nl-NL" altLang="nl-NL" sz="1600" b="1">
                <a:solidFill>
                  <a:srgbClr val="000000"/>
                </a:solidFill>
                <a:latin typeface="Arial" charset="0"/>
                <a:cs typeface="Arial" charset="0"/>
              </a:rPr>
              <a:t>HBO</a:t>
            </a:r>
          </a:p>
          <a:p>
            <a:pPr algn="ctr" eaLnBrk="1" hangingPunct="1">
              <a:spcAft>
                <a:spcPts val="1000"/>
              </a:spcAft>
            </a:pPr>
            <a:r>
              <a:rPr lang="nl-NL" altLang="nl-NL" sz="1200" i="1">
                <a:solidFill>
                  <a:srgbClr val="000000"/>
                </a:solidFill>
                <a:latin typeface="Arial" charset="0"/>
                <a:cs typeface="Arial" charset="0"/>
              </a:rPr>
              <a:t>4 jaar</a:t>
            </a:r>
          </a:p>
          <a:p>
            <a:pPr eaLnBrk="1" hangingPunct="1"/>
            <a:endParaRPr lang="nl-NL" altLang="nl-NL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cxnSp>
        <p:nvCxnSpPr>
          <p:cNvPr id="10" name="AutoShape 7"/>
          <p:cNvCxnSpPr>
            <a:cxnSpLocks noChangeShapeType="1"/>
            <a:stCxn id="6" idx="3"/>
          </p:cNvCxnSpPr>
          <p:nvPr/>
        </p:nvCxnSpPr>
        <p:spPr bwMode="auto">
          <a:xfrm flipV="1">
            <a:off x="1865313" y="1785938"/>
            <a:ext cx="1349375" cy="1484312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" name="AutoShape 8"/>
          <p:cNvCxnSpPr>
            <a:cxnSpLocks noChangeShapeType="1"/>
            <a:endCxn id="7" idx="1"/>
          </p:cNvCxnSpPr>
          <p:nvPr/>
        </p:nvCxnSpPr>
        <p:spPr bwMode="auto">
          <a:xfrm rot="16200000" flipH="1">
            <a:off x="1710532" y="3504406"/>
            <a:ext cx="1712912" cy="1419225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AutoShape 9"/>
          <p:cNvCxnSpPr>
            <a:cxnSpLocks noChangeShapeType="1"/>
          </p:cNvCxnSpPr>
          <p:nvPr/>
        </p:nvCxnSpPr>
        <p:spPr bwMode="auto">
          <a:xfrm flipV="1">
            <a:off x="5357813" y="1857375"/>
            <a:ext cx="1357312" cy="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AutoShape 11"/>
          <p:cNvCxnSpPr>
            <a:cxnSpLocks noChangeShapeType="1"/>
          </p:cNvCxnSpPr>
          <p:nvPr/>
        </p:nvCxnSpPr>
        <p:spPr bwMode="auto">
          <a:xfrm rot="16200000" flipV="1">
            <a:off x="3409157" y="3377406"/>
            <a:ext cx="1898650" cy="1587"/>
          </a:xfrm>
          <a:prstGeom prst="straightConnector1">
            <a:avLst/>
          </a:prstGeom>
          <a:noFill/>
          <a:ln w="19050">
            <a:solidFill>
              <a:srgbClr val="000000"/>
            </a:solidFill>
            <a:prstDash val="dash"/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AutoShape 12"/>
          <p:cNvCxnSpPr>
            <a:cxnSpLocks noChangeShapeType="1"/>
          </p:cNvCxnSpPr>
          <p:nvPr/>
        </p:nvCxnSpPr>
        <p:spPr bwMode="auto">
          <a:xfrm rot="10800000">
            <a:off x="5286375" y="2500313"/>
            <a:ext cx="2000250" cy="1852612"/>
          </a:xfrm>
          <a:prstGeom prst="straightConnector1">
            <a:avLst/>
          </a:prstGeom>
          <a:noFill/>
          <a:ln w="19050">
            <a:solidFill>
              <a:srgbClr val="000000"/>
            </a:solidFill>
            <a:prstDash val="dash"/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AutoShape 9"/>
          <p:cNvCxnSpPr>
            <a:cxnSpLocks noChangeShapeType="1"/>
          </p:cNvCxnSpPr>
          <p:nvPr/>
        </p:nvCxnSpPr>
        <p:spPr bwMode="auto">
          <a:xfrm flipV="1">
            <a:off x="5357813" y="5143500"/>
            <a:ext cx="1357312" cy="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2158763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nl-NL" sz="4000" dirty="0">
                <a:solidFill>
                  <a:srgbClr val="7030A0"/>
                </a:solidFill>
              </a:rPr>
              <a:t>Programma keuzebegeleiding</a:t>
            </a:r>
            <a:br>
              <a:rPr lang="nl-NL" kern="10" dirty="0">
                <a:ln w="10160">
                  <a:solidFill>
                    <a:srgbClr val="BBE0E3"/>
                  </a:solidFill>
                  <a:prstDash val="solid"/>
                </a:ln>
                <a:solidFill>
                  <a:srgbClr val="003399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/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altLang="nl-NL" sz="2500" b="1" dirty="0">
                <a:solidFill>
                  <a:srgbClr val="000000"/>
                </a:solidFill>
              </a:rPr>
              <a:t>Oriënteren – verkennen – verdiepen – beslissen:</a:t>
            </a:r>
            <a:endParaRPr lang="nl-NL" altLang="nl-NL" sz="2500" dirty="0">
              <a:solidFill>
                <a:srgbClr val="000000"/>
              </a:solidFill>
            </a:endParaRPr>
          </a:p>
          <a:p>
            <a:r>
              <a:rPr lang="nl-NL" altLang="nl-NL" dirty="0"/>
              <a:t>Profielwerkstuk </a:t>
            </a:r>
          </a:p>
          <a:p>
            <a:r>
              <a:rPr lang="nl-NL" altLang="nl-NL" dirty="0"/>
              <a:t>Gesprek met decaan</a:t>
            </a:r>
          </a:p>
          <a:p>
            <a:r>
              <a:rPr lang="nl-NL" altLang="nl-NL" dirty="0"/>
              <a:t>Bezoek open dagen</a:t>
            </a:r>
          </a:p>
          <a:p>
            <a:pPr marL="0" indent="0"/>
            <a:r>
              <a:rPr lang="nl-NL" altLang="nl-NL" dirty="0"/>
              <a:t>  KOM-activiteiten</a:t>
            </a:r>
          </a:p>
          <a:p>
            <a:r>
              <a:rPr lang="nl-NL" altLang="nl-NL" dirty="0"/>
              <a:t>Boekje ‘Kies, kom, kijk!’ (opleidingen en open dagen)</a:t>
            </a:r>
          </a:p>
          <a:p>
            <a:r>
              <a:rPr lang="nl-NL" altLang="nl-NL" dirty="0"/>
              <a:t>www.kiesmbo.nl</a:t>
            </a:r>
            <a:endParaRPr lang="nl-NL" dirty="0"/>
          </a:p>
          <a:p>
            <a:r>
              <a:rPr lang="nl-NL" altLang="nl-NL" dirty="0"/>
              <a:t>Folders en ander informatiemateriaal</a:t>
            </a:r>
          </a:p>
        </p:txBody>
      </p:sp>
    </p:spTree>
    <p:extLst>
      <p:ext uri="{BB962C8B-B14F-4D97-AF65-F5344CB8AC3E}">
        <p14:creationId xmlns:p14="http://schemas.microsoft.com/office/powerpoint/2010/main" val="14584300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400" dirty="0">
                <a:solidFill>
                  <a:srgbClr val="7030A0"/>
                </a:solidFill>
              </a:rPr>
              <a:t>Aanmelden MBO</a:t>
            </a:r>
            <a:br>
              <a:rPr lang="nl-NL" dirty="0">
                <a:solidFill>
                  <a:srgbClr val="000000"/>
                </a:solidFill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nl-NL" altLang="nl-NL" b="1" dirty="0"/>
              <a:t>Voor 1 april 2023</a:t>
            </a:r>
          </a:p>
          <a:p>
            <a:pPr>
              <a:lnSpc>
                <a:spcPct val="90000"/>
              </a:lnSpc>
            </a:pPr>
            <a:r>
              <a:rPr lang="nl-NL" altLang="nl-NL" dirty="0"/>
              <a:t>Digitale aanmelding (via de website) </a:t>
            </a:r>
          </a:p>
          <a:p>
            <a:pPr>
              <a:lnSpc>
                <a:spcPct val="90000"/>
              </a:lnSpc>
            </a:pPr>
            <a:r>
              <a:rPr lang="nl-NL" altLang="nl-NL" dirty="0"/>
              <a:t>Let op: </a:t>
            </a:r>
            <a:r>
              <a:rPr lang="nl-NL" altLang="nl-NL" dirty="0" err="1"/>
              <a:t>DigiD</a:t>
            </a:r>
            <a:r>
              <a:rPr lang="nl-NL" altLang="nl-NL" dirty="0"/>
              <a:t> is nodig voor aanmelden</a:t>
            </a:r>
          </a:p>
          <a:p>
            <a:pPr>
              <a:lnSpc>
                <a:spcPct val="90000"/>
              </a:lnSpc>
            </a:pPr>
            <a:r>
              <a:rPr lang="nl-NL" altLang="nl-NL" dirty="0"/>
              <a:t>Kan maar voor één opleiding bij ROC van Twente</a:t>
            </a:r>
          </a:p>
          <a:p>
            <a:pPr>
              <a:lnSpc>
                <a:spcPct val="90000"/>
              </a:lnSpc>
            </a:pPr>
            <a:r>
              <a:rPr lang="nl-NL" altLang="nl-NL" dirty="0"/>
              <a:t>Overdrachtsformulier VMBO-MBO (DDD)</a:t>
            </a:r>
          </a:p>
          <a:p>
            <a:pPr>
              <a:lnSpc>
                <a:spcPct val="90000"/>
              </a:lnSpc>
            </a:pPr>
            <a:endParaRPr lang="nl-NL" altLang="nl-NL" dirty="0"/>
          </a:p>
          <a:p>
            <a:pPr marL="0" indent="0" algn="ctr">
              <a:lnSpc>
                <a:spcPct val="90000"/>
              </a:lnSpc>
              <a:buNone/>
            </a:pPr>
            <a:r>
              <a:rPr lang="nl-NL" altLang="nl-NL" sz="3900" b="1" i="1" dirty="0"/>
              <a:t>Leerling/ouder is zelf verantwoordelijk voor de aanmelding!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342661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sz="4400" dirty="0">
                <a:solidFill>
                  <a:srgbClr val="7030A0"/>
                </a:solidFill>
              </a:rPr>
              <a:t>Kiezen kun je niet alleen…</a:t>
            </a:r>
            <a:br>
              <a:rPr lang="nl-NL" kern="1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3399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 Black"/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altLang="nl-NL" dirty="0"/>
              <a:t>Gesprekken met:</a:t>
            </a:r>
          </a:p>
          <a:p>
            <a:endParaRPr lang="nl-NL" altLang="nl-NL" dirty="0"/>
          </a:p>
          <a:p>
            <a:r>
              <a:rPr lang="nl-NL" altLang="nl-NL" dirty="0"/>
              <a:t>Ouders</a:t>
            </a:r>
          </a:p>
          <a:p>
            <a:r>
              <a:rPr lang="nl-NL" altLang="nl-NL" dirty="0"/>
              <a:t>Mentor</a:t>
            </a:r>
          </a:p>
          <a:p>
            <a:r>
              <a:rPr lang="nl-NL" altLang="nl-NL" dirty="0"/>
              <a:t>Decaan</a:t>
            </a:r>
          </a:p>
          <a:p>
            <a:r>
              <a:rPr lang="nl-NL" altLang="nl-NL" dirty="0"/>
              <a:t>Vrienden/kennissen/buren…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35091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7638"/>
            <a:ext cx="8449294" cy="4603649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nl-NL" altLang="nl-NL" dirty="0">
                <a:latin typeface="Verdana" pitchFamily="34" charset="0"/>
              </a:rPr>
              <a:t>Oktober - december: 		* Decaangesprekken met leerlingen                            							* Voorbereiding profielwerkstuk</a:t>
            </a:r>
          </a:p>
          <a:p>
            <a:endParaRPr lang="nl-NL" altLang="nl-NL" dirty="0">
              <a:latin typeface="Verdana" pitchFamily="34" charset="0"/>
            </a:endParaRPr>
          </a:p>
          <a:p>
            <a:pPr marL="0" indent="0">
              <a:buNone/>
            </a:pPr>
            <a:r>
              <a:rPr lang="nl-NL" altLang="nl-NL" dirty="0">
                <a:latin typeface="Verdana" pitchFamily="34" charset="0"/>
              </a:rPr>
              <a:t>vanaf november:	      		Inschrijven voor KOM-activiteiten </a:t>
            </a:r>
            <a:br>
              <a:rPr lang="nl-NL" altLang="nl-NL" dirty="0">
                <a:latin typeface="Verdana" pitchFamily="34" charset="0"/>
              </a:rPr>
            </a:br>
            <a:r>
              <a:rPr lang="nl-NL" altLang="nl-NL" dirty="0">
                <a:latin typeface="Verdana" pitchFamily="34" charset="0"/>
              </a:rPr>
              <a:t>						(zie boekje ‘Kies, kom, kijk!’)</a:t>
            </a:r>
          </a:p>
          <a:p>
            <a:endParaRPr lang="nl-NL" altLang="nl-NL" dirty="0">
              <a:latin typeface="Verdana" pitchFamily="34" charset="0"/>
            </a:endParaRPr>
          </a:p>
          <a:p>
            <a:pPr marL="0" indent="0">
              <a:buNone/>
            </a:pPr>
            <a:r>
              <a:rPr lang="nl-NL" altLang="nl-NL" dirty="0"/>
              <a:t>15 n</a:t>
            </a:r>
            <a:r>
              <a:rPr lang="nl-NL" altLang="nl-NL" dirty="0">
                <a:latin typeface="Verdana" pitchFamily="34" charset="0"/>
              </a:rPr>
              <a:t>ovember:       			HAVO-voorlichting Twickel/</a:t>
            </a:r>
            <a:r>
              <a:rPr lang="nl-NL" altLang="nl-NL" dirty="0" err="1">
                <a:latin typeface="Verdana" pitchFamily="34" charset="0"/>
              </a:rPr>
              <a:t>Grundel</a:t>
            </a:r>
            <a:r>
              <a:rPr lang="nl-NL" altLang="nl-NL" dirty="0">
                <a:latin typeface="Verdana" pitchFamily="34" charset="0"/>
              </a:rPr>
              <a:t> (op Avila College)</a:t>
            </a:r>
          </a:p>
          <a:p>
            <a:endParaRPr lang="nl-NL" altLang="nl-NL" dirty="0">
              <a:latin typeface="Verdana" pitchFamily="34" charset="0"/>
            </a:endParaRPr>
          </a:p>
          <a:p>
            <a:pPr marL="0" indent="0">
              <a:buNone/>
            </a:pPr>
            <a:r>
              <a:rPr lang="nl-NL" altLang="nl-NL" dirty="0">
                <a:latin typeface="Verdana" pitchFamily="34" charset="0"/>
              </a:rPr>
              <a:t>diverse data:            		Open huis MBO </a:t>
            </a:r>
          </a:p>
          <a:p>
            <a:pPr marL="0" indent="0">
              <a:buNone/>
            </a:pPr>
            <a:r>
              <a:rPr lang="nl-NL" altLang="nl-NL" dirty="0"/>
              <a:t>						</a:t>
            </a:r>
            <a:r>
              <a:rPr lang="nl-NL" altLang="nl-NL" dirty="0">
                <a:latin typeface="Verdana" pitchFamily="34" charset="0"/>
              </a:rPr>
              <a:t>(zie boekje ‘Kies, kom, kijk!’ en websites MBO)  	      </a:t>
            </a:r>
          </a:p>
          <a:p>
            <a:pPr marL="0" indent="0">
              <a:buNone/>
            </a:pPr>
            <a:r>
              <a:rPr lang="nl-NL" altLang="nl-NL" dirty="0">
                <a:latin typeface="Verdana" pitchFamily="34" charset="0"/>
              </a:rPr>
              <a:t>                             </a:t>
            </a:r>
          </a:p>
          <a:p>
            <a:pPr marL="0" indent="0">
              <a:buNone/>
            </a:pPr>
            <a:r>
              <a:rPr lang="nl-NL" altLang="nl-NL" dirty="0">
                <a:latin typeface="Verdana" pitchFamily="34" charset="0"/>
              </a:rPr>
              <a:t>18 en 19 januari:			Presentatie profielwerkstuk </a:t>
            </a:r>
          </a:p>
          <a:p>
            <a:pPr marL="0" indent="0">
              <a:buNone/>
            </a:pPr>
            <a:r>
              <a:rPr lang="nl-NL" altLang="nl-NL" dirty="0">
                <a:latin typeface="Verdana" pitchFamily="34" charset="0"/>
              </a:rPr>
              <a:t> </a:t>
            </a:r>
          </a:p>
          <a:p>
            <a:pPr marL="0" indent="0">
              <a:buNone/>
            </a:pPr>
            <a:r>
              <a:rPr lang="nl-NL" altLang="nl-NL" dirty="0">
                <a:cs typeface="Helvetica" panose="020B0604020202020204" pitchFamily="34" charset="0"/>
              </a:rPr>
              <a:t>februari/maart 2023:		Aanmelding Havo (schoolintern)</a:t>
            </a:r>
          </a:p>
          <a:p>
            <a:pPr marL="0" indent="0">
              <a:buNone/>
            </a:pPr>
            <a:endParaRPr lang="nl-NL" altLang="nl-NL" dirty="0"/>
          </a:p>
          <a:p>
            <a:pPr marL="0" indent="0">
              <a:buNone/>
            </a:pPr>
            <a:r>
              <a:rPr lang="nl-NL" altLang="nl-NL" dirty="0">
                <a:latin typeface="Verdana" pitchFamily="34" charset="0"/>
              </a:rPr>
              <a:t>vóór 1 april 2023:			Aanmelding ROC/Zone College (bij loting: meld je ook							aan bij andere </a:t>
            </a:r>
            <a:r>
              <a:rPr lang="nl-NL" altLang="nl-NL" dirty="0" err="1">
                <a:latin typeface="Verdana" pitchFamily="34" charset="0"/>
              </a:rPr>
              <a:t>MBO’s</a:t>
            </a:r>
            <a:r>
              <a:rPr lang="nl-NL" altLang="nl-NL" dirty="0">
                <a:latin typeface="Verdana" pitchFamily="34" charset="0"/>
              </a:rPr>
              <a:t> of oriënteer op een andere								studie!) Instroombeperking Zone College: 1 oktober!</a:t>
            </a:r>
          </a:p>
          <a:p>
            <a:endParaRPr lang="nl-NL" altLang="nl-NL" b="1" dirty="0">
              <a:latin typeface="Verdana" pitchFamily="34" charset="0"/>
            </a:endParaRPr>
          </a:p>
          <a:p>
            <a:endParaRPr lang="nl-NL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438379BF-5E51-47FB-81DC-8F2843164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4000" dirty="0">
                <a:solidFill>
                  <a:srgbClr val="7030A0"/>
                </a:solidFill>
              </a:rPr>
              <a:t>Tijdpad 4M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136698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6D811A-5BBC-4738-9497-3036F7DF93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>
                <a:solidFill>
                  <a:srgbClr val="7030A0"/>
                </a:solidFill>
              </a:rPr>
              <a:t>Heeft u nog vragen?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33AAC8-BFE1-435D-9840-64255597F3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/>
              <a:t>Neem dan contact op met de mentor van uw zoon/dochter of met de decaan:</a:t>
            </a:r>
          </a:p>
          <a:p>
            <a:pPr marL="0" indent="0">
              <a:buNone/>
            </a:pPr>
            <a:r>
              <a:rPr lang="nl-NL" dirty="0"/>
              <a:t>mw. Anne-Marijn Weierink</a:t>
            </a:r>
          </a:p>
          <a:p>
            <a:pPr marL="0" indent="0">
              <a:buNone/>
            </a:pPr>
            <a:r>
              <a:rPr lang="nl-NL" dirty="0"/>
              <a:t>(</a:t>
            </a:r>
            <a:r>
              <a:rPr lang="nl-NL" dirty="0">
                <a:hlinkClick r:id="rId3"/>
              </a:rPr>
              <a:t>a.weierink@carmelhengelo.nl</a:t>
            </a:r>
            <a:r>
              <a:rPr lang="nl-NL" dirty="0"/>
              <a:t>) of</a:t>
            </a:r>
          </a:p>
          <a:p>
            <a:pPr marL="0" indent="0">
              <a:buNone/>
            </a:pPr>
            <a:r>
              <a:rPr lang="nl-NL" dirty="0"/>
              <a:t>mw. Jolien Hesseling</a:t>
            </a:r>
          </a:p>
          <a:p>
            <a:pPr marL="0" indent="0">
              <a:buNone/>
            </a:pPr>
            <a:r>
              <a:rPr lang="nl-NL" dirty="0"/>
              <a:t>(</a:t>
            </a:r>
            <a:r>
              <a:rPr lang="nl-NL" dirty="0">
                <a:hlinkClick r:id="rId4"/>
              </a:rPr>
              <a:t>j.hesseling@carmelhengelo.nl</a:t>
            </a:r>
            <a:r>
              <a:rPr lang="nl-NL" dirty="0"/>
              <a:t>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				Dank voor uw aandacht!</a:t>
            </a:r>
          </a:p>
        </p:txBody>
      </p:sp>
    </p:spTree>
    <p:extLst>
      <p:ext uri="{BB962C8B-B14F-4D97-AF65-F5344CB8AC3E}">
        <p14:creationId xmlns:p14="http://schemas.microsoft.com/office/powerpoint/2010/main" val="6138701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8CD559-5F59-3BC0-D597-DA8DD53D4F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7030A0"/>
                </a:solidFill>
              </a:rPr>
              <a:t>Lokalenindeling</a:t>
            </a:r>
          </a:p>
        </p:txBody>
      </p:sp>
      <p:graphicFrame>
        <p:nvGraphicFramePr>
          <p:cNvPr id="5" name="Tabel 5">
            <a:extLst>
              <a:ext uri="{FF2B5EF4-FFF2-40B4-BE49-F238E27FC236}">
                <a16:creationId xmlns:a16="http://schemas.microsoft.com/office/drawing/2014/main" id="{D234C080-AAE9-A9B1-D03F-81A64F2562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9943522"/>
              </p:ext>
            </p:extLst>
          </p:nvPr>
        </p:nvGraphicFramePr>
        <p:xfrm>
          <a:off x="457200" y="1600200"/>
          <a:ext cx="8147248" cy="406364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222127">
                  <a:extLst>
                    <a:ext uri="{9D8B030D-6E8A-4147-A177-3AD203B41FA5}">
                      <a16:colId xmlns:a16="http://schemas.microsoft.com/office/drawing/2014/main" val="1087946490"/>
                    </a:ext>
                  </a:extLst>
                </a:gridCol>
                <a:gridCol w="4209372">
                  <a:extLst>
                    <a:ext uri="{9D8B030D-6E8A-4147-A177-3AD203B41FA5}">
                      <a16:colId xmlns:a16="http://schemas.microsoft.com/office/drawing/2014/main" val="3782071201"/>
                    </a:ext>
                  </a:extLst>
                </a:gridCol>
                <a:gridCol w="2715749">
                  <a:extLst>
                    <a:ext uri="{9D8B030D-6E8A-4147-A177-3AD203B41FA5}">
                      <a16:colId xmlns:a16="http://schemas.microsoft.com/office/drawing/2014/main" val="3144735856"/>
                    </a:ext>
                  </a:extLst>
                </a:gridCol>
              </a:tblGrid>
              <a:tr h="506655">
                <a:tc>
                  <a:txBody>
                    <a:bodyPr/>
                    <a:lstStyle/>
                    <a:p>
                      <a:r>
                        <a:rPr lang="nl-NL" dirty="0"/>
                        <a:t>Klas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Mentor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Lokaal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46043"/>
                  </a:ext>
                </a:extLst>
              </a:tr>
              <a:tr h="506655">
                <a:tc>
                  <a:txBody>
                    <a:bodyPr/>
                    <a:lstStyle/>
                    <a:p>
                      <a:r>
                        <a:rPr lang="nl-NL" dirty="0"/>
                        <a:t>4M1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Mw. Veltman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2186904"/>
                  </a:ext>
                </a:extLst>
              </a:tr>
              <a:tr h="506655">
                <a:tc>
                  <a:txBody>
                    <a:bodyPr/>
                    <a:lstStyle/>
                    <a:p>
                      <a:r>
                        <a:rPr lang="nl-NL" dirty="0"/>
                        <a:t>4M2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Dhr. Leeuw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2854968"/>
                  </a:ext>
                </a:extLst>
              </a:tr>
              <a:tr h="506655">
                <a:tc>
                  <a:txBody>
                    <a:bodyPr/>
                    <a:lstStyle/>
                    <a:p>
                      <a:r>
                        <a:rPr lang="nl-NL" dirty="0"/>
                        <a:t>4M3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Dhr. </a:t>
                      </a:r>
                      <a:r>
                        <a:rPr lang="nl-NL" dirty="0" err="1"/>
                        <a:t>Neeskens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561355"/>
                  </a:ext>
                </a:extLst>
              </a:tr>
              <a:tr h="506655">
                <a:tc>
                  <a:txBody>
                    <a:bodyPr/>
                    <a:lstStyle/>
                    <a:p>
                      <a:r>
                        <a:rPr lang="nl-NL" dirty="0"/>
                        <a:t>4M4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Dhr. Horstman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6892049"/>
                  </a:ext>
                </a:extLst>
              </a:tr>
              <a:tr h="506655">
                <a:tc>
                  <a:txBody>
                    <a:bodyPr/>
                    <a:lstStyle/>
                    <a:p>
                      <a:r>
                        <a:rPr lang="nl-NL" dirty="0"/>
                        <a:t>4M5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Mw. Hesseling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199996"/>
                  </a:ext>
                </a:extLst>
              </a:tr>
              <a:tr h="517062">
                <a:tc>
                  <a:txBody>
                    <a:bodyPr/>
                    <a:lstStyle/>
                    <a:p>
                      <a:r>
                        <a:rPr lang="nl-NL" dirty="0"/>
                        <a:t>4M6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Dhr. Klein Horsman &amp; Dhr. </a:t>
                      </a:r>
                      <a:r>
                        <a:rPr lang="nl-NL" dirty="0" err="1"/>
                        <a:t>Schumer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7528950"/>
                  </a:ext>
                </a:extLst>
              </a:tr>
              <a:tr h="506655">
                <a:tc>
                  <a:txBody>
                    <a:bodyPr/>
                    <a:lstStyle/>
                    <a:p>
                      <a:r>
                        <a:rPr lang="nl-NL" dirty="0"/>
                        <a:t>4M7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Dhr. </a:t>
                      </a:r>
                      <a:r>
                        <a:rPr lang="nl-NL" dirty="0" err="1"/>
                        <a:t>Pastink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9069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5625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>
                <a:solidFill>
                  <a:srgbClr val="7030A0"/>
                </a:solidFill>
                <a:latin typeface="+mn-lt"/>
              </a:rPr>
              <a:t>Aandachtspunten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4340" y="1417638"/>
            <a:ext cx="9073008" cy="4997152"/>
          </a:xfrm>
        </p:spPr>
        <p:txBody>
          <a:bodyPr>
            <a:normAutofit/>
          </a:bodyPr>
          <a:lstStyle/>
          <a:p>
            <a:r>
              <a:rPr lang="nl-NL" dirty="0">
                <a:latin typeface="+mn-lt"/>
              </a:rPr>
              <a:t>Martijn Horstman: leerlingcoördinator klas 4</a:t>
            </a:r>
          </a:p>
          <a:p>
            <a:endParaRPr lang="nl-NL" dirty="0">
              <a:latin typeface="+mn-lt"/>
            </a:endParaRPr>
          </a:p>
          <a:p>
            <a:r>
              <a:rPr lang="nl-NL" dirty="0">
                <a:latin typeface="+mn-lt"/>
              </a:rPr>
              <a:t>Rooster (Zermelo)</a:t>
            </a:r>
          </a:p>
          <a:p>
            <a:endParaRPr lang="nl-NL" dirty="0">
              <a:latin typeface="+mn-lt"/>
            </a:endParaRPr>
          </a:p>
          <a:p>
            <a:r>
              <a:rPr lang="nl-NL">
                <a:latin typeface="+mn-lt"/>
              </a:rPr>
              <a:t>Cijfers </a:t>
            </a:r>
            <a:r>
              <a:rPr lang="nl-NL" dirty="0">
                <a:latin typeface="+mn-lt"/>
              </a:rPr>
              <a:t>(</a:t>
            </a:r>
            <a:r>
              <a:rPr lang="nl-NL" dirty="0" err="1">
                <a:latin typeface="+mn-lt"/>
              </a:rPr>
              <a:t>SOMtoday</a:t>
            </a:r>
            <a:r>
              <a:rPr lang="nl-NL" dirty="0">
                <a:latin typeface="+mn-lt"/>
              </a:rPr>
              <a:t>)</a:t>
            </a:r>
          </a:p>
          <a:p>
            <a:endParaRPr lang="nl-NL" dirty="0">
              <a:latin typeface="+mn-lt"/>
            </a:endParaRPr>
          </a:p>
          <a:p>
            <a:r>
              <a:rPr lang="nl-NL" dirty="0">
                <a:latin typeface="+mn-lt"/>
              </a:rPr>
              <a:t>Teams (online lessen en studiewijzers)</a:t>
            </a:r>
          </a:p>
          <a:p>
            <a:pPr marL="0" indent="0">
              <a:buNone/>
            </a:pPr>
            <a:endParaRPr lang="nl-NL" dirty="0">
              <a:latin typeface="+mn-lt"/>
            </a:endParaRPr>
          </a:p>
          <a:p>
            <a:endParaRPr lang="nl-NL" dirty="0">
              <a:latin typeface="+mn-lt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8875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D19C09-0E3D-84BA-55B2-9ACC6CE1E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7030A0"/>
                </a:solidFill>
                <a:latin typeface="+mn-lt"/>
              </a:rPr>
              <a:t>Studiecentrum op Avila College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6CA8F8-DA9B-12DB-AD6F-EA5CA7792C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solidFill>
                  <a:srgbClr val="7030A0"/>
                </a:solidFill>
                <a:latin typeface="+mn-lt"/>
              </a:rPr>
              <a:t>Extra faciliteit:</a:t>
            </a:r>
          </a:p>
          <a:p>
            <a:pPr lvl="1"/>
            <a:r>
              <a:rPr lang="nl-NL" dirty="0">
                <a:latin typeface="+mn-lt"/>
              </a:rPr>
              <a:t>Rustige werkplek</a:t>
            </a:r>
          </a:p>
          <a:p>
            <a:pPr lvl="1"/>
            <a:r>
              <a:rPr lang="nl-NL" dirty="0">
                <a:latin typeface="+mn-lt"/>
              </a:rPr>
              <a:t>Hulp bij bv plannen, organiseren, inhoud</a:t>
            </a:r>
          </a:p>
          <a:p>
            <a:pPr lvl="1"/>
            <a:r>
              <a:rPr lang="nl-NL" dirty="0">
                <a:latin typeface="+mn-lt"/>
              </a:rPr>
              <a:t>2 personen aanwezig</a:t>
            </a:r>
          </a:p>
          <a:p>
            <a:pPr lvl="1"/>
            <a:r>
              <a:rPr lang="nl-NL" dirty="0">
                <a:latin typeface="+mn-lt"/>
              </a:rPr>
              <a:t>Dhr. Ronald Schumer coördinator </a:t>
            </a:r>
          </a:p>
          <a:p>
            <a:pPr lvl="1"/>
            <a:r>
              <a:rPr lang="nl-NL" dirty="0">
                <a:latin typeface="+mn-lt"/>
              </a:rPr>
              <a:t>Coachende rol: gesprekken met leerling</a:t>
            </a:r>
          </a:p>
        </p:txBody>
      </p:sp>
      <p:pic>
        <p:nvPicPr>
          <p:cNvPr id="1026" name="Picture 2" descr="NRO | Evaluatie Passend Onderwijs">
            <a:extLst>
              <a:ext uri="{FF2B5EF4-FFF2-40B4-BE49-F238E27FC236}">
                <a16:creationId xmlns:a16="http://schemas.microsoft.com/office/drawing/2014/main" id="{4BD5FDBE-4304-AA89-B149-1E8EF40B02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557" y="4725144"/>
            <a:ext cx="4030573" cy="2041877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977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7B8ADC-9DDA-11A8-DBE0-5AE05031E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>
                <a:solidFill>
                  <a:srgbClr val="7030A0"/>
                </a:solidFill>
                <a:latin typeface="+mn-lt"/>
              </a:rPr>
              <a:t>Oproep: medezeggenschapsraad (DMR)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9F5F682-A466-E7A5-9253-A93CFF75EC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6035"/>
            <a:ext cx="8398565" cy="3630267"/>
          </a:xfrm>
        </p:spPr>
        <p:txBody>
          <a:bodyPr>
            <a:noAutofit/>
          </a:bodyPr>
          <a:lstStyle/>
          <a:p>
            <a:r>
              <a:rPr lang="nl-NL" dirty="0">
                <a:latin typeface="+mn-lt"/>
              </a:rPr>
              <a:t>Invloed </a:t>
            </a:r>
          </a:p>
          <a:p>
            <a:r>
              <a:rPr lang="nl-NL" dirty="0">
                <a:latin typeface="+mn-lt"/>
              </a:rPr>
              <a:t>Personeelsgeleding</a:t>
            </a:r>
          </a:p>
          <a:p>
            <a:r>
              <a:rPr lang="nl-NL" dirty="0">
                <a:latin typeface="+mn-lt"/>
              </a:rPr>
              <a:t>Oudergeleding</a:t>
            </a:r>
          </a:p>
          <a:p>
            <a:r>
              <a:rPr lang="nl-NL" dirty="0">
                <a:latin typeface="+mn-lt"/>
              </a:rPr>
              <a:t>Leerlingen</a:t>
            </a:r>
          </a:p>
          <a:p>
            <a:r>
              <a:rPr lang="nl-NL" dirty="0">
                <a:latin typeface="+mn-lt"/>
              </a:rPr>
              <a:t>Teamleiders</a:t>
            </a:r>
          </a:p>
          <a:p>
            <a:pPr marL="0" indent="0" algn="ctr">
              <a:buNone/>
            </a:pPr>
            <a:endParaRPr lang="nl-NL" b="1" dirty="0">
              <a:solidFill>
                <a:srgbClr val="7030A0"/>
              </a:solidFill>
              <a:latin typeface="+mn-lt"/>
            </a:endParaRPr>
          </a:p>
          <a:p>
            <a:pPr marL="0" indent="0" algn="ctr">
              <a:buNone/>
            </a:pPr>
            <a:r>
              <a:rPr lang="nl-NL" b="1" dirty="0">
                <a:solidFill>
                  <a:srgbClr val="7030A0"/>
                </a:solidFill>
                <a:latin typeface="+mn-lt"/>
              </a:rPr>
              <a:t>De DMR is op zoek naar nieuwe leden.</a:t>
            </a:r>
          </a:p>
          <a:p>
            <a:pPr marL="0" indent="0" algn="ctr">
              <a:buNone/>
            </a:pPr>
            <a:r>
              <a:rPr lang="nl-NL" b="1" dirty="0">
                <a:solidFill>
                  <a:srgbClr val="7030A0"/>
                </a:solidFill>
                <a:latin typeface="+mn-lt"/>
              </a:rPr>
              <a:t>Interesse? Mail naar: </a:t>
            </a:r>
            <a:r>
              <a:rPr lang="nl-NL" u="sng" dirty="0">
                <a:solidFill>
                  <a:srgbClr val="7030A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dmr.avila@carmelhengelo.nl</a:t>
            </a:r>
            <a:endParaRPr lang="nl-NL" b="1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3074" name="Picture 2" descr="Home - Welkom in het onderwijs">
            <a:extLst>
              <a:ext uri="{FF2B5EF4-FFF2-40B4-BE49-F238E27FC236}">
                <a16:creationId xmlns:a16="http://schemas.microsoft.com/office/drawing/2014/main" id="{69BB0073-9DA4-F941-17A0-9F5DF20A5D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816" y="2060848"/>
            <a:ext cx="3840623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86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908720"/>
            <a:ext cx="8424936" cy="4968552"/>
          </a:xfrm>
        </p:spPr>
        <p:txBody>
          <a:bodyPr/>
          <a:lstStyle/>
          <a:p>
            <a:pPr marL="0" indent="0" algn="ctr">
              <a:buNone/>
            </a:pPr>
            <a:r>
              <a:rPr lang="nl-NL" sz="3600" b="1" dirty="0">
                <a:solidFill>
                  <a:srgbClr val="7030A0"/>
                </a:solidFill>
                <a:latin typeface="+mn-lt"/>
              </a:rPr>
              <a:t>Opzet en inhoud examens VMBO </a:t>
            </a:r>
          </a:p>
          <a:p>
            <a:pPr marL="0" indent="0" algn="ctr">
              <a:buNone/>
            </a:pPr>
            <a:r>
              <a:rPr lang="nl-NL" sz="3600" b="1" dirty="0">
                <a:solidFill>
                  <a:srgbClr val="7030A0"/>
                </a:solidFill>
                <a:latin typeface="+mn-lt"/>
              </a:rPr>
              <a:t>2022 - 2023</a:t>
            </a:r>
          </a:p>
          <a:p>
            <a:pPr marL="0" indent="0">
              <a:buNone/>
            </a:pPr>
            <a:endParaRPr lang="nl-NL" b="1" dirty="0">
              <a:latin typeface="+mn-lt"/>
            </a:endParaRPr>
          </a:p>
          <a:p>
            <a:r>
              <a:rPr lang="nl-NL" sz="2800" dirty="0">
                <a:latin typeface="+mn-lt"/>
              </a:rPr>
              <a:t>Is vastgelegd in landelijke examenprogramma’s</a:t>
            </a:r>
          </a:p>
          <a:p>
            <a:r>
              <a:rPr lang="nl-NL" sz="2800" dirty="0">
                <a:latin typeface="+mn-lt"/>
              </a:rPr>
              <a:t>Bereidt voor op middelbaar </a:t>
            </a:r>
            <a:br>
              <a:rPr lang="nl-NL" sz="2800" dirty="0">
                <a:latin typeface="+mn-lt"/>
              </a:rPr>
            </a:br>
            <a:r>
              <a:rPr lang="nl-NL" sz="2800" dirty="0">
                <a:latin typeface="+mn-lt"/>
              </a:rPr>
              <a:t>beroepsonderwijs (MBO)   </a:t>
            </a:r>
          </a:p>
          <a:p>
            <a:r>
              <a:rPr lang="nl-NL" sz="2800" dirty="0">
                <a:latin typeface="+mn-lt"/>
              </a:rPr>
              <a:t>MAVO -&gt; MBO niveau 3 of 4</a:t>
            </a:r>
          </a:p>
          <a:p>
            <a:r>
              <a:rPr lang="nl-NL" sz="2800" dirty="0">
                <a:latin typeface="+mn-lt"/>
              </a:rPr>
              <a:t>Eventueel HAVO </a:t>
            </a:r>
          </a:p>
        </p:txBody>
      </p:sp>
      <p:pic>
        <p:nvPicPr>
          <p:cNvPr id="2" name="Afbeelding 1" descr="Afbeelding met persoon, binnen, vloer, groep&#10;&#10;Automatisch gegenereerde beschrijving">
            <a:extLst>
              <a:ext uri="{FF2B5EF4-FFF2-40B4-BE49-F238E27FC236}">
                <a16:creationId xmlns:a16="http://schemas.microsoft.com/office/drawing/2014/main" id="{6D7FB75A-1848-2AAF-CF79-54788664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3587770"/>
            <a:ext cx="3116348" cy="300993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534096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42323" y="476672"/>
            <a:ext cx="8229600" cy="554461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nl-NL" sz="6700" b="1" dirty="0">
                <a:solidFill>
                  <a:srgbClr val="7030A0"/>
                </a:solidFill>
                <a:latin typeface="+mn-lt"/>
              </a:rPr>
              <a:t>Examinering en cijfers</a:t>
            </a:r>
          </a:p>
          <a:p>
            <a:pPr marL="0" indent="0">
              <a:buNone/>
            </a:pPr>
            <a:endParaRPr lang="nl-NL" sz="5800" dirty="0">
              <a:latin typeface="+mn-lt"/>
            </a:endParaRPr>
          </a:p>
          <a:p>
            <a:pPr marL="0" indent="0">
              <a:buNone/>
            </a:pPr>
            <a:r>
              <a:rPr lang="nl-NL" sz="5900" dirty="0">
                <a:solidFill>
                  <a:srgbClr val="7030A0"/>
                </a:solidFill>
                <a:latin typeface="+mn-lt"/>
              </a:rPr>
              <a:t>Examen bestaat voor bijna elk vak uit twee delen:</a:t>
            </a:r>
          </a:p>
          <a:p>
            <a:r>
              <a:rPr lang="nl-NL" sz="5900" dirty="0">
                <a:latin typeface="+mn-lt"/>
              </a:rPr>
              <a:t> Schoolexamen: SE (klas 3 en 4)</a:t>
            </a:r>
          </a:p>
          <a:p>
            <a:r>
              <a:rPr lang="nl-NL" sz="5900" dirty="0">
                <a:latin typeface="+mn-lt"/>
              </a:rPr>
              <a:t> Centraal Examen: CE (klas 4)</a:t>
            </a:r>
          </a:p>
          <a:p>
            <a:pPr marL="0" indent="0">
              <a:buNone/>
            </a:pPr>
            <a:endParaRPr lang="nl-NL" sz="5900" dirty="0">
              <a:latin typeface="+mn-lt"/>
            </a:endParaRPr>
          </a:p>
          <a:p>
            <a:pPr marL="0" indent="0">
              <a:buNone/>
            </a:pPr>
            <a:r>
              <a:rPr lang="nl-NL" sz="5900" dirty="0">
                <a:solidFill>
                  <a:srgbClr val="7030A0"/>
                </a:solidFill>
                <a:latin typeface="+mn-lt"/>
              </a:rPr>
              <a:t>Geen centraal examen voor vakken: </a:t>
            </a:r>
          </a:p>
          <a:p>
            <a:r>
              <a:rPr lang="nl-NL" sz="5900" dirty="0">
                <a:latin typeface="+mn-lt"/>
              </a:rPr>
              <a:t>	LO, CKV (klas 3), MA (klas 3), </a:t>
            </a:r>
          </a:p>
          <a:p>
            <a:r>
              <a:rPr lang="nl-NL" sz="5900" dirty="0">
                <a:latin typeface="+mn-lt"/>
              </a:rPr>
              <a:t>	LO2 (klas 4) </a:t>
            </a:r>
          </a:p>
          <a:p>
            <a:pPr marL="0" indent="0">
              <a:buNone/>
            </a:pPr>
            <a:endParaRPr lang="nl-NL" sz="5900" dirty="0">
              <a:latin typeface="+mn-lt"/>
            </a:endParaRPr>
          </a:p>
          <a:p>
            <a:pPr marL="0" indent="0">
              <a:buNone/>
            </a:pPr>
            <a:r>
              <a:rPr lang="nl-NL" sz="5900" dirty="0">
                <a:solidFill>
                  <a:srgbClr val="7030A0"/>
                </a:solidFill>
                <a:latin typeface="+mn-lt"/>
              </a:rPr>
              <a:t>Berekening examencijfer:  </a:t>
            </a:r>
          </a:p>
          <a:p>
            <a:pPr marL="0" indent="0">
              <a:buNone/>
            </a:pPr>
            <a:r>
              <a:rPr lang="nl-NL" sz="5900" dirty="0">
                <a:latin typeface="+mn-lt"/>
              </a:rPr>
              <a:t>50%  cijfer SE + 50% cijfer CE</a:t>
            </a:r>
          </a:p>
        </p:txBody>
      </p:sp>
      <p:pic>
        <p:nvPicPr>
          <p:cNvPr id="2" name="Picture 2" descr="Malmberg | Kom verder">
            <a:extLst>
              <a:ext uri="{FF2B5EF4-FFF2-40B4-BE49-F238E27FC236}">
                <a16:creationId xmlns:a16="http://schemas.microsoft.com/office/drawing/2014/main" id="{47FEE0DE-5C14-9050-30A0-30D0B86F1A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317099"/>
            <a:ext cx="3455876" cy="2303917"/>
          </a:xfrm>
          <a:prstGeom prst="rect">
            <a:avLst/>
          </a:prstGeom>
          <a:noFill/>
          <a:effectLst>
            <a:softEdge rad="50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7801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66936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nl-NL" sz="5100" b="1" dirty="0">
                <a:solidFill>
                  <a:srgbClr val="7030A0"/>
                </a:solidFill>
                <a:latin typeface="+mn-lt"/>
              </a:rPr>
              <a:t>Schoolexamen (SE)</a:t>
            </a:r>
          </a:p>
          <a:p>
            <a:pPr marL="0" indent="0">
              <a:buNone/>
            </a:pPr>
            <a:endParaRPr lang="nl-NL" dirty="0">
              <a:latin typeface="+mn-lt"/>
            </a:endParaRPr>
          </a:p>
          <a:p>
            <a:pPr marL="0" indent="0">
              <a:buNone/>
            </a:pPr>
            <a:r>
              <a:rPr lang="nl-NL" sz="3800" dirty="0">
                <a:latin typeface="+mn-lt"/>
              </a:rPr>
              <a:t>Inhoud en vorm wordt bepaald door school en vastgelegd in </a:t>
            </a:r>
            <a:r>
              <a:rPr lang="nl-NL" sz="3800" u="sng" dirty="0">
                <a:solidFill>
                  <a:srgbClr val="7030A0"/>
                </a:solidFill>
                <a:latin typeface="+mn-lt"/>
              </a:rPr>
              <a:t>P</a:t>
            </a:r>
            <a:r>
              <a:rPr lang="nl-NL" sz="3800" dirty="0">
                <a:latin typeface="+mn-lt"/>
              </a:rPr>
              <a:t>rogramma van </a:t>
            </a:r>
            <a:r>
              <a:rPr lang="nl-NL" sz="3800" u="sng" dirty="0">
                <a:solidFill>
                  <a:srgbClr val="7030A0"/>
                </a:solidFill>
                <a:latin typeface="+mn-lt"/>
              </a:rPr>
              <a:t>T</a:t>
            </a:r>
            <a:r>
              <a:rPr lang="nl-NL" sz="3800" dirty="0">
                <a:latin typeface="+mn-lt"/>
              </a:rPr>
              <a:t>oetsing en </a:t>
            </a:r>
            <a:r>
              <a:rPr lang="nl-NL" sz="3800" u="sng" dirty="0">
                <a:solidFill>
                  <a:srgbClr val="7030A0"/>
                </a:solidFill>
                <a:latin typeface="+mn-lt"/>
              </a:rPr>
              <a:t>A</a:t>
            </a:r>
            <a:r>
              <a:rPr lang="nl-NL" sz="3800" dirty="0">
                <a:latin typeface="+mn-lt"/>
              </a:rPr>
              <a:t>fsluiting (PTA): 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nl-NL" altLang="nl-NL" sz="3800" u="sng" dirty="0">
                <a:solidFill>
                  <a:srgbClr val="7030A0"/>
                </a:solidFill>
                <a:latin typeface="+mn-lt"/>
              </a:rPr>
              <a:t>Algemeen gedeelte</a:t>
            </a:r>
          </a:p>
          <a:p>
            <a:pPr lvl="0"/>
            <a:r>
              <a:rPr lang="nl-NL" altLang="nl-NL" sz="3800" dirty="0">
                <a:solidFill>
                  <a:srgbClr val="000000"/>
                </a:solidFill>
                <a:latin typeface="+mn-lt"/>
              </a:rPr>
              <a:t> informatie over regeling SE/CE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nl-NL" altLang="nl-NL" sz="3800" u="sng" dirty="0">
                <a:solidFill>
                  <a:srgbClr val="7030A0"/>
                </a:solidFill>
                <a:latin typeface="+mn-lt"/>
              </a:rPr>
              <a:t>Vakinhoudelijke gedeelte</a:t>
            </a:r>
          </a:p>
          <a:p>
            <a:pPr lvl="0"/>
            <a:r>
              <a:rPr lang="nl-NL" altLang="nl-NL" sz="3800" dirty="0">
                <a:solidFill>
                  <a:srgbClr val="000000"/>
                </a:solidFill>
                <a:latin typeface="+mn-lt"/>
              </a:rPr>
              <a:t>Welke stof wordt wanneer getoetst?</a:t>
            </a:r>
          </a:p>
          <a:p>
            <a:pPr lvl="0"/>
            <a:r>
              <a:rPr lang="nl-NL" altLang="nl-NL" sz="3800" dirty="0">
                <a:solidFill>
                  <a:srgbClr val="000000"/>
                </a:solidFill>
                <a:latin typeface="+mn-lt"/>
              </a:rPr>
              <a:t>Op welke manier wordt er getoetst?</a:t>
            </a:r>
          </a:p>
          <a:p>
            <a:pPr lvl="0"/>
            <a:r>
              <a:rPr lang="nl-NL" altLang="nl-NL" sz="3800" dirty="0">
                <a:solidFill>
                  <a:srgbClr val="000000"/>
                </a:solidFill>
                <a:latin typeface="+mn-lt"/>
              </a:rPr>
              <a:t>Hoe zwaar telt een toets mee? </a:t>
            </a:r>
          </a:p>
          <a:p>
            <a:pPr lvl="0"/>
            <a:r>
              <a:rPr lang="en-US" altLang="nl-NL" sz="3800" dirty="0" err="1">
                <a:solidFill>
                  <a:srgbClr val="000000"/>
                </a:solidFill>
                <a:latin typeface="+mn-lt"/>
              </a:rPr>
              <a:t>Welke</a:t>
            </a:r>
            <a:r>
              <a:rPr lang="en-US" altLang="nl-NL" sz="380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altLang="nl-NL" sz="3800" dirty="0" err="1">
                <a:solidFill>
                  <a:srgbClr val="000000"/>
                </a:solidFill>
                <a:latin typeface="+mn-lt"/>
              </a:rPr>
              <a:t>toets</a:t>
            </a:r>
            <a:r>
              <a:rPr lang="en-US" altLang="nl-NL" sz="3800" dirty="0">
                <a:solidFill>
                  <a:srgbClr val="000000"/>
                </a:solidFill>
                <a:latin typeface="+mn-lt"/>
              </a:rPr>
              <a:t> is </a:t>
            </a:r>
            <a:r>
              <a:rPr lang="en-US" altLang="nl-NL" sz="3800" dirty="0" err="1">
                <a:solidFill>
                  <a:srgbClr val="000000"/>
                </a:solidFill>
                <a:latin typeface="+mn-lt"/>
              </a:rPr>
              <a:t>herkansbaar</a:t>
            </a:r>
            <a:r>
              <a:rPr lang="en-US" altLang="nl-NL" sz="3800" dirty="0">
                <a:solidFill>
                  <a:srgbClr val="000000"/>
                </a:solidFill>
                <a:latin typeface="+mn-lt"/>
              </a:rPr>
              <a:t>?</a:t>
            </a:r>
            <a:endParaRPr lang="nl-NL" altLang="nl-NL" sz="3800" dirty="0">
              <a:solidFill>
                <a:srgbClr val="000000"/>
              </a:solidFill>
              <a:latin typeface="+mn-lt"/>
            </a:endParaRPr>
          </a:p>
          <a:p>
            <a:pPr marL="0" indent="0">
              <a:buNone/>
            </a:pPr>
            <a:endParaRPr lang="nl-NL" dirty="0">
              <a:latin typeface="+mn-lt"/>
            </a:endParaRPr>
          </a:p>
          <a:p>
            <a:pPr marL="0" indent="0">
              <a:buNone/>
            </a:pPr>
            <a:r>
              <a:rPr lang="nl-NL" sz="3800" dirty="0">
                <a:latin typeface="+mn-lt"/>
              </a:rPr>
              <a:t>Zie: </a:t>
            </a:r>
            <a:r>
              <a:rPr lang="nl-NL" sz="3800" dirty="0">
                <a:solidFill>
                  <a:srgbClr val="7030A0"/>
                </a:solidFill>
                <a:latin typeface="+mn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www.avilacollege.nl</a:t>
            </a:r>
            <a:r>
              <a:rPr lang="nl-NL" sz="3800" dirty="0">
                <a:solidFill>
                  <a:srgbClr val="7030A0"/>
                </a:solidFill>
                <a:latin typeface="+mn-lt"/>
              </a:rPr>
              <a:t> </a:t>
            </a:r>
            <a:r>
              <a:rPr lang="nl-NL" sz="3800" dirty="0">
                <a:latin typeface="+mn-lt"/>
              </a:rPr>
              <a:t>(onder documenten/onderwijs)</a:t>
            </a:r>
          </a:p>
          <a:p>
            <a:pPr marL="0" indent="0">
              <a:buNone/>
            </a:pPr>
            <a:endParaRPr lang="nl-NL" sz="3800" dirty="0">
              <a:latin typeface="+mn-lt"/>
            </a:endParaRPr>
          </a:p>
          <a:p>
            <a:pPr marL="0" indent="0">
              <a:buNone/>
            </a:pPr>
            <a:r>
              <a:rPr lang="nl-NL" sz="3800" dirty="0">
                <a:latin typeface="+mn-lt"/>
              </a:rPr>
              <a:t>Afname 3e en/of 4e leerjaar</a:t>
            </a:r>
          </a:p>
          <a:p>
            <a:pPr marL="0" indent="0">
              <a:buNone/>
            </a:pPr>
            <a:endParaRPr lang="nl-NL" sz="3800" dirty="0">
              <a:latin typeface="+mn-lt"/>
            </a:endParaRPr>
          </a:p>
          <a:p>
            <a:pPr marL="0" indent="0">
              <a:buNone/>
            </a:pPr>
            <a:r>
              <a:rPr lang="nl-NL" sz="3800" dirty="0">
                <a:latin typeface="+mn-lt"/>
              </a:rPr>
              <a:t>Resultaten in examendossier (op SOM-</a:t>
            </a:r>
            <a:r>
              <a:rPr lang="nl-NL" sz="3800" dirty="0" err="1">
                <a:latin typeface="+mn-lt"/>
              </a:rPr>
              <a:t>today</a:t>
            </a:r>
            <a:r>
              <a:rPr lang="nl-NL" sz="3800" dirty="0">
                <a:latin typeface="+mn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683306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5082</TotalTime>
  <Words>1977</Words>
  <Application>Microsoft Office PowerPoint</Application>
  <PresentationFormat>Diavoorstelling (4:3)</PresentationFormat>
  <Paragraphs>409</Paragraphs>
  <Slides>38</Slides>
  <Notes>19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38</vt:i4>
      </vt:variant>
    </vt:vector>
  </HeadingPairs>
  <TitlesOfParts>
    <vt:vector size="46" baseType="lpstr">
      <vt:lpstr>Arial</vt:lpstr>
      <vt:lpstr>Arial Black</vt:lpstr>
      <vt:lpstr>Calibri</vt:lpstr>
      <vt:lpstr>Segoe UI</vt:lpstr>
      <vt:lpstr>Times New Roman</vt:lpstr>
      <vt:lpstr>Verdana</vt:lpstr>
      <vt:lpstr>Wingdings</vt:lpstr>
      <vt:lpstr>Office Theme</vt:lpstr>
      <vt:lpstr>Avila College</vt:lpstr>
      <vt:lpstr> </vt:lpstr>
      <vt:lpstr>In deze presentatie</vt:lpstr>
      <vt:lpstr>Aandachtspunten</vt:lpstr>
      <vt:lpstr>Studiecentrum op Avila College</vt:lpstr>
      <vt:lpstr>Oproep: medezeggenschapsraad (DMR)</vt:lpstr>
      <vt:lpstr>PowerPoint-presentatie</vt:lpstr>
      <vt:lpstr>PowerPoint-presentatie</vt:lpstr>
      <vt:lpstr>PowerPoint-presentatie</vt:lpstr>
      <vt:lpstr>PowerPoint-presentatie</vt:lpstr>
      <vt:lpstr>PowerPoint-presentatie</vt:lpstr>
      <vt:lpstr>Planning leerjaar 4</vt:lpstr>
      <vt:lpstr>PowerPoint-presentatie</vt:lpstr>
      <vt:lpstr>PowerPoint-presentatie</vt:lpstr>
      <vt:lpstr>PowerPoint-presentatie</vt:lpstr>
      <vt:lpstr>Aandachtspunten schoolexamen (SE)</vt:lpstr>
      <vt:lpstr>PowerPoint-presentatie</vt:lpstr>
      <vt:lpstr>Informatie vanuit decaan</vt:lpstr>
      <vt:lpstr>Na de mavo</vt:lpstr>
      <vt:lpstr>MBO </vt:lpstr>
      <vt:lpstr>MBO (vervolg) </vt:lpstr>
      <vt:lpstr>MBO</vt:lpstr>
      <vt:lpstr>Toelatingseisen MBO </vt:lpstr>
      <vt:lpstr>Leerwegen MBO</vt:lpstr>
      <vt:lpstr>Doorstroom naar MBO </vt:lpstr>
      <vt:lpstr>Instroombeperking ROC</vt:lpstr>
      <vt:lpstr>Instroombeperking  Zone College</vt:lpstr>
      <vt:lpstr>Havo </vt:lpstr>
      <vt:lpstr>Profielen </vt:lpstr>
      <vt:lpstr>Nieuwe vakken Havo</vt:lpstr>
      <vt:lpstr>Aanmelding Havo </vt:lpstr>
      <vt:lpstr>PowerPoint-presentatie</vt:lpstr>
      <vt:lpstr>Programma keuzebegeleiding </vt:lpstr>
      <vt:lpstr>Aanmelden MBO </vt:lpstr>
      <vt:lpstr>Kiezen kun je niet alleen… </vt:lpstr>
      <vt:lpstr>Tijdpad 4M</vt:lpstr>
      <vt:lpstr>Heeft u nog vragen?</vt:lpstr>
      <vt:lpstr>Lokalenindeling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Peter ten Dam</dc:creator>
  <cp:lastModifiedBy>Weierink, A.E. (Anne-Marijn)</cp:lastModifiedBy>
  <cp:revision>72</cp:revision>
  <dcterms:created xsi:type="dcterms:W3CDTF">2013-09-09T09:44:30Z</dcterms:created>
  <dcterms:modified xsi:type="dcterms:W3CDTF">2022-10-04T12:02:56Z</dcterms:modified>
</cp:coreProperties>
</file>