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9" r:id="rId5"/>
    <p:sldId id="260" r:id="rId6"/>
    <p:sldId id="296" r:id="rId7"/>
    <p:sldId id="306" r:id="rId8"/>
    <p:sldId id="335" r:id="rId9"/>
    <p:sldId id="331" r:id="rId10"/>
    <p:sldId id="339" r:id="rId11"/>
    <p:sldId id="341" r:id="rId12"/>
    <p:sldId id="333" r:id="rId13"/>
    <p:sldId id="307" r:id="rId14"/>
    <p:sldId id="329" r:id="rId15"/>
    <p:sldId id="330" r:id="rId16"/>
    <p:sldId id="308" r:id="rId17"/>
    <p:sldId id="327" r:id="rId18"/>
    <p:sldId id="309" r:id="rId19"/>
    <p:sldId id="328" r:id="rId20"/>
    <p:sldId id="334" r:id="rId21"/>
    <p:sldId id="270" r:id="rId22"/>
    <p:sldId id="342" r:id="rId23"/>
    <p:sldId id="276" r:id="rId24"/>
    <p:sldId id="303" r:id="rId25"/>
    <p:sldId id="305" r:id="rId26"/>
    <p:sldId id="282" r:id="rId2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652"/>
    <a:srgbClr val="177AC5"/>
    <a:srgbClr val="E3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5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9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F17F1-4DF9-4FCA-A297-E4F93C0D795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843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E8412-9C49-479E-8C62-F3717D9AFCFD}" type="datetimeFigureOut">
              <a:rPr lang="nl-NL" smtClean="0"/>
              <a:pPr/>
              <a:t>16-2-2021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ED46D-5926-4FF8-867F-13A363DA9D0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32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6960E8-4882-4C11-BF8E-A61BFBB5ACFE}" type="slidenum">
              <a:rPr lang="en-US" altLang="nl-NL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nl-NL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420727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16BFE6-3DB4-4E55-8470-10856CB4BD37}" type="slidenum">
              <a:rPr lang="en-US" altLang="nl-NL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nl-NL"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88102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20483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074B8-99DE-41E9-A444-E63BE575B35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4" name="Tijdelijke aanduiding voor voettekst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Angelin Morsink/ decaan                                     a.morsink@grundel.nl</a:t>
            </a:r>
          </a:p>
        </p:txBody>
      </p:sp>
      <p:sp>
        <p:nvSpPr>
          <p:cNvPr id="20485" name="Tijdelijke aanduiding voor koptekst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Informatieavond 8 februari 2010 - ouders 2TH</a:t>
            </a:r>
          </a:p>
        </p:txBody>
      </p:sp>
    </p:spTree>
    <p:extLst>
      <p:ext uri="{BB962C8B-B14F-4D97-AF65-F5344CB8AC3E}">
        <p14:creationId xmlns:p14="http://schemas.microsoft.com/office/powerpoint/2010/main" val="801711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06131-548B-4E94-972D-E6E0A999E5A0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05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SCH_t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9237663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827973"/>
          </a:xfrm>
        </p:spPr>
        <p:txBody>
          <a:bodyPr/>
          <a:lstStyle>
            <a:lvl1pPr marL="0" indent="0" algn="l">
              <a:buNone/>
              <a:defRPr>
                <a:solidFill>
                  <a:srgbClr val="F2F2F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6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1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_SCH_beel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7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SCH_beel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1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9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ppt_SCH_info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63" r:id="rId4"/>
    <p:sldLayoutId id="2147483664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344652"/>
          </a:solidFill>
          <a:latin typeface="Helvetica"/>
          <a:ea typeface="Geneva" pitchFamily="123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4652"/>
          </a:solidFill>
          <a:latin typeface="Helvetica" pitchFamily="123" charset="0"/>
          <a:ea typeface="Geneva" pitchFamily="123" charset="-128"/>
          <a:cs typeface="Helvetica" pitchFamily="12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4652"/>
          </a:solidFill>
          <a:latin typeface="Helvetica" pitchFamily="123" charset="0"/>
          <a:ea typeface="Geneva" pitchFamily="123" charset="-128"/>
          <a:cs typeface="Helvetica" pitchFamily="12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4652"/>
          </a:solidFill>
          <a:latin typeface="Helvetica" pitchFamily="123" charset="0"/>
          <a:ea typeface="Geneva" pitchFamily="123" charset="-128"/>
          <a:cs typeface="Helvetica" pitchFamily="12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4652"/>
          </a:solidFill>
          <a:latin typeface="Helvetica" pitchFamily="123" charset="0"/>
          <a:ea typeface="Geneva" pitchFamily="123" charset="-128"/>
          <a:cs typeface="Helvetica" pitchFamily="12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44652"/>
          </a:solidFill>
          <a:latin typeface="Helvetica" pitchFamily="123" charset="0"/>
          <a:ea typeface="Geneva" pitchFamily="12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44652"/>
          </a:solidFill>
          <a:latin typeface="Helvetica" pitchFamily="123" charset="0"/>
          <a:ea typeface="Geneva" pitchFamily="12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44652"/>
          </a:solidFill>
          <a:latin typeface="Helvetica" pitchFamily="123" charset="0"/>
          <a:ea typeface="Geneva" pitchFamily="12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344652"/>
          </a:solidFill>
          <a:latin typeface="Helvetica" pitchFamily="123" charset="0"/>
          <a:ea typeface="Geneva" pitchFamily="12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Helvetica"/>
          <a:ea typeface="Geneva" pitchFamily="123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Helvetica"/>
          <a:ea typeface="Geneva" pitchFamily="123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Helvetica"/>
          <a:ea typeface="Geneva" pitchFamily="123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"/>
          <a:ea typeface="Geneva" pitchFamily="123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"/>
          <a:ea typeface="Geneva" pitchFamily="123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wickelcollege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lyceumdegrundel.nl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55u64_Or4d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6982" y="2130425"/>
            <a:ext cx="8555182" cy="1470025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Bovenbouw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i="1" dirty="0" smtClean="0"/>
              <a:t>16 </a:t>
            </a:r>
            <a:r>
              <a:rPr lang="en-US" sz="4000" i="1" dirty="0" err="1" smtClean="0"/>
              <a:t>februari</a:t>
            </a:r>
            <a:r>
              <a:rPr lang="en-US" sz="4000" i="1" dirty="0" smtClean="0"/>
              <a:t> 2021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2993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Techniek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Profielgebonden</a:t>
            </a:r>
            <a:r>
              <a:rPr lang="nl-NL" dirty="0" smtClean="0"/>
              <a:t> vakken: </a:t>
            </a:r>
          </a:p>
          <a:p>
            <a:pPr marL="0" indent="0">
              <a:buNone/>
            </a:pPr>
            <a:r>
              <a:rPr lang="nl-NL" dirty="0" smtClean="0"/>
              <a:t>Wiskunde en nask1 (natuurkunde)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Profielvakken:</a:t>
            </a:r>
          </a:p>
          <a:p>
            <a:r>
              <a:rPr lang="en-US" dirty="0" err="1" smtClean="0"/>
              <a:t>Produceren</a:t>
            </a:r>
            <a:r>
              <a:rPr lang="en-US" dirty="0" smtClean="0"/>
              <a:t>, </a:t>
            </a:r>
            <a:r>
              <a:rPr lang="en-US" dirty="0" err="1" smtClean="0"/>
              <a:t>Installeren</a:t>
            </a:r>
            <a:r>
              <a:rPr lang="en-US" dirty="0" smtClean="0"/>
              <a:t> en </a:t>
            </a:r>
            <a:r>
              <a:rPr lang="en-US" dirty="0" err="1" smtClean="0"/>
              <a:t>Energie</a:t>
            </a:r>
            <a:r>
              <a:rPr lang="en-US" dirty="0" smtClean="0"/>
              <a:t> (PIE)</a:t>
            </a:r>
          </a:p>
          <a:p>
            <a:r>
              <a:rPr lang="en-US" dirty="0" err="1" smtClean="0"/>
              <a:t>Bouwen</a:t>
            </a:r>
            <a:r>
              <a:rPr lang="en-US" dirty="0" smtClean="0"/>
              <a:t>, </a:t>
            </a:r>
            <a:r>
              <a:rPr lang="en-US" dirty="0" err="1" smtClean="0"/>
              <a:t>Wonen</a:t>
            </a:r>
            <a:r>
              <a:rPr lang="en-US" dirty="0" smtClean="0"/>
              <a:t> en </a:t>
            </a:r>
            <a:r>
              <a:rPr lang="en-US" dirty="0" err="1" smtClean="0"/>
              <a:t>Interieur</a:t>
            </a:r>
            <a:r>
              <a:rPr lang="en-US" dirty="0" smtClean="0"/>
              <a:t> (BWI)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08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 smtClean="0"/>
              <a:t>Produceren, Installeren en </a:t>
            </a:r>
            <a:br>
              <a:rPr lang="nl-NL" altLang="nl-NL" dirty="0" smtClean="0"/>
            </a:br>
            <a:r>
              <a:rPr lang="nl-NL" altLang="nl-NL" dirty="0" smtClean="0"/>
              <a:t>Energie (PIE)</a:t>
            </a:r>
          </a:p>
        </p:txBody>
      </p:sp>
      <p:sp>
        <p:nvSpPr>
          <p:cNvPr id="1536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nl-NL" altLang="nl-NL" sz="2400" dirty="0" smtClean="0"/>
              <a:t>Goede voorbereiding op beroepsopleidingen in de</a:t>
            </a:r>
          </a:p>
          <a:p>
            <a:pPr>
              <a:buFont typeface="Monotype Sorts"/>
              <a:buNone/>
            </a:pPr>
            <a:r>
              <a:rPr lang="nl-NL" altLang="nl-NL" sz="2400" dirty="0" smtClean="0"/>
              <a:t>metaaltechniek, elektrotechniek en </a:t>
            </a:r>
            <a:r>
              <a:rPr lang="nl-NL" altLang="nl-NL" sz="2400" dirty="0" err="1" smtClean="0"/>
              <a:t>mechatronica</a:t>
            </a:r>
            <a:r>
              <a:rPr lang="nl-NL" altLang="nl-NL" sz="2400" dirty="0" smtClean="0"/>
              <a:t> zoals: </a:t>
            </a:r>
            <a:endParaRPr lang="nl-NL" altLang="nl-NL" sz="2000" dirty="0" smtClean="0"/>
          </a:p>
          <a:p>
            <a:r>
              <a:rPr lang="nl-NL" altLang="nl-NL" sz="2000" i="1" dirty="0" smtClean="0"/>
              <a:t>Lasser</a:t>
            </a:r>
          </a:p>
          <a:p>
            <a:r>
              <a:rPr lang="nl-NL" altLang="nl-NL" sz="2000" i="1" dirty="0" err="1" smtClean="0"/>
              <a:t>Verspaner</a:t>
            </a:r>
            <a:endParaRPr lang="nl-NL" altLang="nl-NL" sz="2000" i="1" dirty="0" smtClean="0"/>
          </a:p>
          <a:p>
            <a:r>
              <a:rPr lang="nl-NL" altLang="nl-NL" sz="2000" i="1" dirty="0" smtClean="0"/>
              <a:t>Werktuigbouwkundige</a:t>
            </a:r>
          </a:p>
          <a:p>
            <a:r>
              <a:rPr lang="nl-NL" altLang="nl-NL" sz="2000" i="1" dirty="0" smtClean="0"/>
              <a:t>Montage/onderhoud</a:t>
            </a:r>
          </a:p>
          <a:p>
            <a:r>
              <a:rPr lang="nl-NL" altLang="nl-NL" sz="2000" i="1" dirty="0" smtClean="0"/>
              <a:t>Plaatwerker </a:t>
            </a:r>
          </a:p>
          <a:p>
            <a:r>
              <a:rPr lang="nl-NL" altLang="nl-NL" sz="2000" i="1" dirty="0" smtClean="0"/>
              <a:t>Constructie- en apparatenbouwer</a:t>
            </a:r>
          </a:p>
          <a:p>
            <a:r>
              <a:rPr lang="nl-NL" altLang="nl-NL" sz="2000" i="1" dirty="0" smtClean="0"/>
              <a:t>Elektricien </a:t>
            </a:r>
          </a:p>
          <a:p>
            <a:r>
              <a:rPr lang="nl-NL" altLang="nl-NL" sz="2000" i="1" dirty="0" err="1"/>
              <a:t>M</a:t>
            </a:r>
            <a:r>
              <a:rPr lang="nl-NL" altLang="nl-NL" sz="2000" i="1" dirty="0" err="1" smtClean="0"/>
              <a:t>onteurfuncties</a:t>
            </a:r>
            <a:r>
              <a:rPr lang="nl-NL" altLang="nl-NL" sz="2000" i="1" dirty="0" smtClean="0"/>
              <a:t> in elektronica en energietechniek</a:t>
            </a:r>
          </a:p>
        </p:txBody>
      </p:sp>
    </p:spTree>
    <p:extLst>
      <p:ext uri="{BB962C8B-B14F-4D97-AF65-F5344CB8AC3E}">
        <p14:creationId xmlns:p14="http://schemas.microsoft.com/office/powerpoint/2010/main" val="9305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 smtClean="0"/>
              <a:t>Bouwen, Wonen en Interieur </a:t>
            </a:r>
            <a:br>
              <a:rPr lang="nl-NL" altLang="nl-NL" dirty="0" smtClean="0"/>
            </a:br>
            <a:r>
              <a:rPr lang="nl-NL" altLang="nl-NL" dirty="0" smtClean="0"/>
              <a:t>(BWI)</a:t>
            </a:r>
          </a:p>
        </p:txBody>
      </p:sp>
      <p:sp>
        <p:nvSpPr>
          <p:cNvPr id="15362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lvl="1" indent="0">
              <a:buNone/>
              <a:defRPr/>
            </a:pPr>
            <a:r>
              <a:rPr lang="nl-NL" sz="2400" dirty="0" smtClean="0"/>
              <a:t>Goede voorbereiding </a:t>
            </a:r>
            <a:r>
              <a:rPr lang="nl-NL" sz="2400" dirty="0"/>
              <a:t>op beroepsopleidingen in de bouw- en infratechniek, houtverwerking, </a:t>
            </a:r>
            <a:r>
              <a:rPr lang="nl-NL" sz="2400" dirty="0" smtClean="0"/>
              <a:t>meubel- </a:t>
            </a:r>
            <a:r>
              <a:rPr lang="nl-NL" sz="2400" dirty="0"/>
              <a:t>en </a:t>
            </a:r>
            <a:r>
              <a:rPr lang="nl-NL" sz="2400" dirty="0" smtClean="0"/>
              <a:t>interieurbranche zoals: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sz="2000" i="1" dirty="0"/>
              <a:t>T</a:t>
            </a:r>
            <a:r>
              <a:rPr lang="nl-NL" sz="2000" i="1" dirty="0" smtClean="0"/>
              <a:t>immerkracht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sz="2000" i="1" dirty="0"/>
              <a:t>M</a:t>
            </a:r>
            <a:r>
              <a:rPr lang="nl-NL" sz="2000" i="1" dirty="0" smtClean="0"/>
              <a:t>etselaar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sz="2000" i="1" dirty="0"/>
              <a:t>S</a:t>
            </a:r>
            <a:r>
              <a:rPr lang="nl-NL" sz="2000" i="1" dirty="0" smtClean="0"/>
              <a:t>tukadoor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sz="2000" i="1" dirty="0"/>
              <a:t>S</a:t>
            </a:r>
            <a:r>
              <a:rPr lang="nl-NL" sz="2000" i="1" dirty="0" smtClean="0"/>
              <a:t>childer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sz="2000" i="1" dirty="0"/>
              <a:t>W</a:t>
            </a:r>
            <a:r>
              <a:rPr lang="nl-NL" sz="2000" i="1" dirty="0" smtClean="0"/>
              <a:t>erkvoorbereider</a:t>
            </a:r>
            <a:endParaRPr lang="nl-NL" sz="2000" i="1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sz="2000" i="1" dirty="0"/>
              <a:t>T</a:t>
            </a:r>
            <a:r>
              <a:rPr lang="nl-NL" sz="2000" i="1" dirty="0" smtClean="0"/>
              <a:t>echnisch tekenaar</a:t>
            </a:r>
            <a:endParaRPr lang="nl-NL" sz="2000" i="1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sz="2000" i="1" dirty="0"/>
              <a:t>M</a:t>
            </a:r>
            <a:r>
              <a:rPr lang="nl-NL" sz="2000" i="1" dirty="0" smtClean="0"/>
              <a:t>eubelmaker/meubelstoffeerder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sz="2000" i="1" dirty="0"/>
              <a:t>W</a:t>
            </a:r>
            <a:r>
              <a:rPr lang="nl-NL" sz="2000" i="1" dirty="0" smtClean="0"/>
              <a:t>oninginrichter/interieuradviseur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sz="2000" i="1" dirty="0" smtClean="0"/>
              <a:t>Restaurateur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sz="2000" i="1" dirty="0" smtClean="0"/>
              <a:t>Scheepsbouwer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sz="2000" i="1" dirty="0" err="1"/>
              <a:t>S</a:t>
            </a:r>
            <a:r>
              <a:rPr lang="nl-NL" sz="2000" i="1" dirty="0" err="1" smtClean="0"/>
              <a:t>tandbouwer</a:t>
            </a:r>
            <a:endParaRPr lang="nl-NL" sz="2000" i="1" dirty="0"/>
          </a:p>
          <a:p>
            <a:pPr marL="0" indent="0">
              <a:buNone/>
            </a:pPr>
            <a:endParaRPr lang="nl-NL" altLang="nl-NL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2977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Economie en ondernemen </a:t>
            </a:r>
            <a:br>
              <a:rPr lang="nl-NL" dirty="0" smtClean="0"/>
            </a:br>
            <a:r>
              <a:rPr lang="nl-NL" dirty="0" smtClean="0"/>
              <a:t>(E&amp;O)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Profielgebonden</a:t>
            </a:r>
            <a:r>
              <a:rPr lang="nl-NL" dirty="0"/>
              <a:t> </a:t>
            </a:r>
            <a:r>
              <a:rPr lang="nl-NL" dirty="0" smtClean="0"/>
              <a:t>vakken: </a:t>
            </a:r>
          </a:p>
          <a:p>
            <a:pPr marL="0" indent="0">
              <a:buNone/>
            </a:pPr>
            <a:r>
              <a:rPr lang="nl-NL" dirty="0" smtClean="0"/>
              <a:t>Economie en wiskunde </a:t>
            </a:r>
            <a:r>
              <a:rPr lang="nl-NL" u="sng" dirty="0" smtClean="0"/>
              <a:t>of</a:t>
            </a:r>
            <a:r>
              <a:rPr lang="nl-NL" dirty="0" smtClean="0"/>
              <a:t> Duits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Profielvak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 smtClean="0"/>
              <a:t>Economie en ondernemen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03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Economie en ondernemen</a:t>
            </a:r>
          </a:p>
        </p:txBody>
      </p:sp>
      <p:sp>
        <p:nvSpPr>
          <p:cNvPr id="17411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lvl="2">
              <a:buFont typeface="Symbol" panose="05050102010706020507" pitchFamily="18" charset="2"/>
              <a:buNone/>
            </a:pPr>
            <a:r>
              <a:rPr lang="nl-NL" altLang="nl-NL" dirty="0" smtClean="0"/>
              <a:t>Goede voorbereiding op beroepsopleidingen in de</a:t>
            </a:r>
          </a:p>
          <a:p>
            <a:pPr marL="381000" lvl="2">
              <a:buFont typeface="Symbol" panose="05050102010706020507" pitchFamily="18" charset="2"/>
              <a:buNone/>
            </a:pPr>
            <a:r>
              <a:rPr lang="nl-NL" altLang="nl-NL" dirty="0" smtClean="0"/>
              <a:t>commerciële en administratieve beroepen, zoals:</a:t>
            </a:r>
          </a:p>
          <a:p>
            <a:pPr marL="381000" lvl="2"/>
            <a:r>
              <a:rPr lang="nl-NL" altLang="nl-NL" i="1" dirty="0" smtClean="0"/>
              <a:t>Verkoper</a:t>
            </a:r>
          </a:p>
          <a:p>
            <a:pPr marL="381000" lvl="2"/>
            <a:r>
              <a:rPr lang="nl-NL" altLang="nl-NL" i="1" dirty="0" smtClean="0"/>
              <a:t>Filiaalmanager</a:t>
            </a:r>
          </a:p>
          <a:p>
            <a:pPr marL="381000" lvl="2"/>
            <a:r>
              <a:rPr lang="nl-NL" altLang="nl-NL" i="1" dirty="0" smtClean="0"/>
              <a:t>Magazijnmedewerker</a:t>
            </a:r>
          </a:p>
          <a:p>
            <a:pPr marL="381000" lvl="2"/>
            <a:r>
              <a:rPr lang="nl-NL" altLang="nl-NL" i="1" dirty="0" smtClean="0"/>
              <a:t>Vertegenwoordiger</a:t>
            </a:r>
          </a:p>
          <a:p>
            <a:pPr marL="381000" lvl="2"/>
            <a:r>
              <a:rPr lang="nl-NL" altLang="nl-NL" i="1" dirty="0" smtClean="0"/>
              <a:t>ICT beheerder</a:t>
            </a:r>
          </a:p>
          <a:p>
            <a:pPr marL="381000" lvl="2"/>
            <a:r>
              <a:rPr lang="nl-NL" altLang="nl-NL" i="1" dirty="0" smtClean="0"/>
              <a:t>Secretaresse</a:t>
            </a:r>
          </a:p>
          <a:p>
            <a:pPr marL="381000" lvl="2"/>
            <a:r>
              <a:rPr lang="nl-NL" altLang="nl-NL" i="1" dirty="0" smtClean="0"/>
              <a:t>Administratief medewerker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5141361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Zorg &amp; Welzijn (Z&amp;W)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Profielgebonden</a:t>
            </a:r>
            <a:r>
              <a:rPr lang="nl-NL" dirty="0"/>
              <a:t> </a:t>
            </a:r>
            <a:r>
              <a:rPr lang="nl-NL" dirty="0" smtClean="0"/>
              <a:t>vakken: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Biologie en wiskunde of maatschappijleer 2 of aardrijkskunde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Profielvak</a:t>
            </a:r>
            <a:r>
              <a:rPr lang="nl-NL" dirty="0" smtClean="0"/>
              <a:t>:</a:t>
            </a:r>
            <a:endParaRPr lang="nl-NL" dirty="0"/>
          </a:p>
          <a:p>
            <a:pPr marL="0" indent="0">
              <a:buNone/>
            </a:pPr>
            <a:r>
              <a:rPr lang="en-US" dirty="0" err="1" smtClean="0"/>
              <a:t>Zorg</a:t>
            </a:r>
            <a:r>
              <a:rPr lang="en-US" dirty="0" smtClean="0"/>
              <a:t> en </a:t>
            </a:r>
            <a:r>
              <a:rPr lang="en-US" dirty="0" err="1" smtClean="0"/>
              <a:t>welzijn</a:t>
            </a:r>
            <a:r>
              <a:rPr lang="en-US" dirty="0" smtClean="0"/>
              <a:t> 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764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593669"/>
            <a:ext cx="7570787" cy="417512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</a:pPr>
            <a:r>
              <a:rPr lang="nl-NL" altLang="nl-NL" sz="2400" dirty="0" smtClean="0"/>
              <a:t>Goede voorbereiding op beroepsopleidingen in zorg, welzijn, uiterlijke verzorging of sport, </a:t>
            </a:r>
            <a:r>
              <a:rPr lang="nl-NL" altLang="nl-NL" sz="2400" dirty="0"/>
              <a:t>zoals</a:t>
            </a:r>
            <a:r>
              <a:rPr lang="nl-NL" altLang="nl-NL" sz="2400" dirty="0" smtClean="0"/>
              <a:t>: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endParaRPr lang="nl-NL" altLang="nl-NL" sz="2000" dirty="0" smtClean="0"/>
          </a:p>
          <a:p>
            <a:pPr>
              <a:lnSpc>
                <a:spcPct val="90000"/>
              </a:lnSpc>
            </a:pPr>
            <a:r>
              <a:rPr lang="nl-NL" altLang="nl-NL" sz="2000" i="1" dirty="0" smtClean="0"/>
              <a:t>Helpende zorg en welzijn</a:t>
            </a:r>
          </a:p>
          <a:p>
            <a:pPr>
              <a:lnSpc>
                <a:spcPct val="90000"/>
              </a:lnSpc>
            </a:pPr>
            <a:r>
              <a:rPr lang="nl-NL" altLang="nl-NL" sz="2000" i="1" dirty="0" smtClean="0"/>
              <a:t>Verzorgende, verpleegkundige</a:t>
            </a:r>
          </a:p>
          <a:p>
            <a:pPr>
              <a:lnSpc>
                <a:spcPct val="90000"/>
              </a:lnSpc>
            </a:pPr>
            <a:r>
              <a:rPr lang="nl-NL" altLang="nl-NL" sz="2000" i="1" dirty="0" smtClean="0"/>
              <a:t>Leid(st)er kinderdagverblijf</a:t>
            </a:r>
          </a:p>
          <a:p>
            <a:pPr>
              <a:lnSpc>
                <a:spcPct val="90000"/>
              </a:lnSpc>
            </a:pPr>
            <a:r>
              <a:rPr lang="nl-NL" altLang="nl-NL" sz="2000" i="1" dirty="0" smtClean="0"/>
              <a:t>Sociaal Cultureel Werker</a:t>
            </a:r>
          </a:p>
          <a:p>
            <a:pPr>
              <a:lnSpc>
                <a:spcPct val="90000"/>
              </a:lnSpc>
            </a:pPr>
            <a:r>
              <a:rPr lang="nl-NL" altLang="nl-NL" sz="2000" i="1" dirty="0" smtClean="0"/>
              <a:t>Onderwijsassistent</a:t>
            </a:r>
          </a:p>
          <a:p>
            <a:pPr>
              <a:lnSpc>
                <a:spcPct val="90000"/>
              </a:lnSpc>
            </a:pPr>
            <a:r>
              <a:rPr lang="nl-NL" altLang="nl-NL" sz="2000" i="1" dirty="0" smtClean="0"/>
              <a:t>Maatschappelijke zorg</a:t>
            </a:r>
          </a:p>
          <a:p>
            <a:pPr>
              <a:lnSpc>
                <a:spcPct val="90000"/>
              </a:lnSpc>
            </a:pPr>
            <a:r>
              <a:rPr lang="nl-NL" altLang="nl-NL" sz="2000" i="1" dirty="0" smtClean="0"/>
              <a:t>Dokters-, tandarts,- apothekersassistent(e)</a:t>
            </a:r>
          </a:p>
          <a:p>
            <a:pPr>
              <a:lnSpc>
                <a:spcPct val="90000"/>
              </a:lnSpc>
            </a:pPr>
            <a:r>
              <a:rPr lang="nl-NL" altLang="nl-NL" sz="2000" i="1" dirty="0" smtClean="0"/>
              <a:t>Kapper</a:t>
            </a:r>
          </a:p>
          <a:p>
            <a:pPr>
              <a:lnSpc>
                <a:spcPct val="90000"/>
              </a:lnSpc>
            </a:pPr>
            <a:r>
              <a:rPr lang="nl-NL" altLang="nl-NL" sz="2000" i="1" dirty="0"/>
              <a:t>S</a:t>
            </a:r>
            <a:r>
              <a:rPr lang="nl-NL" altLang="nl-NL" sz="2000" i="1" dirty="0" smtClean="0"/>
              <a:t>choonheidsspecialist(e)</a:t>
            </a:r>
          </a:p>
          <a:p>
            <a:pPr>
              <a:lnSpc>
                <a:spcPct val="90000"/>
              </a:lnSpc>
            </a:pPr>
            <a:r>
              <a:rPr lang="nl-NL" altLang="nl-NL" sz="2000" i="1" dirty="0" smtClean="0"/>
              <a:t>Sport- en bewegingscoördinator</a:t>
            </a:r>
          </a:p>
          <a:p>
            <a:pPr>
              <a:lnSpc>
                <a:spcPct val="90000"/>
              </a:lnSpc>
            </a:pPr>
            <a:endParaRPr lang="nl-NL" altLang="nl-NL" b="1" dirty="0" smtClean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nl-NL" dirty="0" smtClean="0">
              <a:solidFill>
                <a:srgbClr val="003399"/>
              </a:solidFill>
            </a:endParaRPr>
          </a:p>
        </p:txBody>
      </p:sp>
      <p:sp>
        <p:nvSpPr>
          <p:cNvPr id="16387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Zorg &amp; Welzijn</a:t>
            </a:r>
          </a:p>
        </p:txBody>
      </p:sp>
    </p:spTree>
    <p:extLst>
      <p:ext uri="{BB962C8B-B14F-4D97-AF65-F5344CB8AC3E}">
        <p14:creationId xmlns:p14="http://schemas.microsoft.com/office/powerpoint/2010/main" val="32735078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Landbouw/Groen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Groen </a:t>
            </a:r>
            <a:r>
              <a:rPr lang="nl-NL" dirty="0" err="1" smtClean="0"/>
              <a:t>profielvak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 smtClean="0"/>
              <a:t>Niet binnen Scholengroep Carmel Hengelo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Te volgen bij: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VMBO </a:t>
            </a:r>
            <a:r>
              <a:rPr lang="nl-NL" dirty="0" err="1" smtClean="0"/>
              <a:t>Zone.college</a:t>
            </a:r>
            <a:r>
              <a:rPr lang="nl-NL" dirty="0" smtClean="0"/>
              <a:t> (AOC Oost) in </a:t>
            </a:r>
          </a:p>
          <a:p>
            <a:pPr marL="0" indent="0">
              <a:buNone/>
            </a:pPr>
            <a:r>
              <a:rPr lang="nl-NL" dirty="0" smtClean="0"/>
              <a:t>Almelo of Enschede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50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Mavo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Mavo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sz="2400" dirty="0" err="1" smtClean="0"/>
              <a:t>Profiel</a:t>
            </a:r>
            <a:r>
              <a:rPr lang="en-US" sz="2400" dirty="0" smtClean="0"/>
              <a:t> </a:t>
            </a:r>
            <a:r>
              <a:rPr lang="en-US" sz="2400" dirty="0" err="1" smtClean="0"/>
              <a:t>Economie</a:t>
            </a:r>
            <a:endParaRPr lang="en-US" sz="2400" dirty="0"/>
          </a:p>
          <a:p>
            <a:pPr marL="857250" lvl="1" indent="-457200">
              <a:buFont typeface="Arial" charset="0"/>
              <a:buChar char="•"/>
            </a:pPr>
            <a:r>
              <a:rPr lang="en-US" sz="2400" dirty="0" err="1"/>
              <a:t>Profiel</a:t>
            </a:r>
            <a:r>
              <a:rPr lang="en-US" sz="2400" dirty="0"/>
              <a:t> </a:t>
            </a:r>
            <a:r>
              <a:rPr lang="en-US" sz="2400" dirty="0" err="1" smtClean="0"/>
              <a:t>Techniek</a:t>
            </a:r>
            <a:endParaRPr lang="en-US" sz="2400" dirty="0" smtClean="0"/>
          </a:p>
          <a:p>
            <a:pPr marL="857250" lvl="1" indent="-457200">
              <a:buFont typeface="Arial" charset="0"/>
              <a:buChar char="•"/>
            </a:pPr>
            <a:r>
              <a:rPr lang="en-US" sz="2400" dirty="0" err="1"/>
              <a:t>Profiel</a:t>
            </a:r>
            <a:r>
              <a:rPr lang="en-US" sz="2400" dirty="0"/>
              <a:t> </a:t>
            </a:r>
            <a:r>
              <a:rPr lang="en-US" sz="2400" dirty="0" err="1" smtClean="0"/>
              <a:t>Zorg</a:t>
            </a:r>
            <a:r>
              <a:rPr lang="en-US" sz="2400" dirty="0" smtClean="0"/>
              <a:t> en </a:t>
            </a:r>
            <a:r>
              <a:rPr lang="en-US" sz="2400" dirty="0" err="1" smtClean="0"/>
              <a:t>Welzijn</a:t>
            </a:r>
            <a:endParaRPr lang="en-US" sz="2400" dirty="0" smtClean="0"/>
          </a:p>
          <a:p>
            <a:pPr marL="857250" lvl="1" indent="-457200">
              <a:buFont typeface="Arial" charset="0"/>
              <a:buChar char="•"/>
            </a:pPr>
            <a:r>
              <a:rPr lang="en-US" sz="2400" dirty="0" err="1"/>
              <a:t>Profiel</a:t>
            </a:r>
            <a:r>
              <a:rPr lang="en-US" sz="2400" dirty="0"/>
              <a:t> </a:t>
            </a:r>
            <a:r>
              <a:rPr lang="en-US" sz="2400" dirty="0" err="1" smtClean="0"/>
              <a:t>Landbouw</a:t>
            </a:r>
            <a:r>
              <a:rPr lang="en-US" sz="2400" dirty="0" smtClean="0"/>
              <a:t>/</a:t>
            </a:r>
            <a:r>
              <a:rPr lang="en-US" sz="2400" dirty="0" err="1" smtClean="0"/>
              <a:t>Groen</a:t>
            </a:r>
            <a:endParaRPr lang="en-US" sz="2400" dirty="0" smtClean="0"/>
          </a:p>
          <a:p>
            <a:pPr marL="857250" lvl="1" indent="-457200">
              <a:buFont typeface="Arial" charset="0"/>
              <a:buChar char="•"/>
            </a:pPr>
            <a:endParaRPr lang="en-US" sz="2400" dirty="0"/>
          </a:p>
          <a:p>
            <a:pPr marL="400050" lvl="1" indent="0">
              <a:buNone/>
            </a:pPr>
            <a:r>
              <a:rPr lang="en-US" sz="2400" dirty="0" smtClean="0"/>
              <a:t>In </a:t>
            </a:r>
            <a:r>
              <a:rPr lang="en-US" sz="2400" dirty="0" err="1" smtClean="0"/>
              <a:t>Mavo</a:t>
            </a:r>
            <a:r>
              <a:rPr lang="en-US" sz="2400" dirty="0" smtClean="0"/>
              <a:t> 3 </a:t>
            </a:r>
            <a:r>
              <a:rPr lang="en-US" sz="2400" dirty="0" err="1" smtClean="0"/>
              <a:t>doet</a:t>
            </a:r>
            <a:r>
              <a:rPr lang="en-US" sz="2400" dirty="0" smtClean="0"/>
              <a:t> </a:t>
            </a:r>
            <a:r>
              <a:rPr lang="en-US" sz="2400" dirty="0" err="1" smtClean="0"/>
              <a:t>Avilacollege</a:t>
            </a:r>
            <a:r>
              <a:rPr lang="en-US" sz="2400" dirty="0" smtClean="0"/>
              <a:t> </a:t>
            </a:r>
            <a:r>
              <a:rPr lang="en-US" sz="2400" dirty="0" err="1" smtClean="0"/>
              <a:t>effectief</a:t>
            </a:r>
            <a:r>
              <a:rPr lang="en-US" sz="2400" dirty="0" smtClean="0"/>
              <a:t> nog </a:t>
            </a:r>
            <a:r>
              <a:rPr lang="en-US" sz="2400" dirty="0" err="1" smtClean="0"/>
              <a:t>niets</a:t>
            </a:r>
            <a:r>
              <a:rPr lang="en-US" sz="2400" dirty="0" smtClean="0"/>
              <a:t> met de </a:t>
            </a:r>
            <a:r>
              <a:rPr lang="en-US" sz="2400" dirty="0" err="1" smtClean="0"/>
              <a:t>profielen</a:t>
            </a:r>
            <a:r>
              <a:rPr lang="en-US" sz="2400" dirty="0" smtClean="0"/>
              <a:t>, </a:t>
            </a:r>
            <a:r>
              <a:rPr lang="en-US" sz="2400" dirty="0" err="1" smtClean="0"/>
              <a:t>omdat</a:t>
            </a:r>
            <a:r>
              <a:rPr lang="en-US" sz="2400" dirty="0" smtClean="0"/>
              <a:t> </a:t>
            </a:r>
            <a:r>
              <a:rPr lang="en-US" sz="2400" dirty="0" err="1" smtClean="0"/>
              <a:t>leerlingen</a:t>
            </a:r>
            <a:r>
              <a:rPr lang="en-US" sz="2400" dirty="0" smtClean="0"/>
              <a:t> </a:t>
            </a:r>
            <a:r>
              <a:rPr lang="en-US" sz="2400" dirty="0" err="1" smtClean="0"/>
              <a:t>altijd</a:t>
            </a:r>
            <a:r>
              <a:rPr lang="en-US" sz="2400" dirty="0" smtClean="0"/>
              <a:t> nog in </a:t>
            </a:r>
            <a:r>
              <a:rPr lang="en-US" sz="2400" dirty="0" err="1" smtClean="0"/>
              <a:t>meerdere</a:t>
            </a:r>
            <a:r>
              <a:rPr lang="en-US" sz="2400" dirty="0" smtClean="0"/>
              <a:t> </a:t>
            </a:r>
            <a:r>
              <a:rPr lang="en-US" sz="2400" dirty="0" err="1" smtClean="0"/>
              <a:t>profielen</a:t>
            </a:r>
            <a:r>
              <a:rPr lang="en-US" sz="2400" dirty="0" smtClean="0"/>
              <a:t> </a:t>
            </a:r>
            <a:r>
              <a:rPr lang="en-US" sz="2400" dirty="0" err="1" smtClean="0"/>
              <a:t>zitten</a:t>
            </a:r>
            <a:r>
              <a:rPr lang="en-US" sz="2400" dirty="0" smtClean="0"/>
              <a:t>. </a:t>
            </a:r>
            <a:r>
              <a:rPr lang="en-US" sz="2400" dirty="0" err="1" smtClean="0"/>
              <a:t>Leerlingen</a:t>
            </a:r>
            <a:r>
              <a:rPr lang="en-US" sz="2400" dirty="0" smtClean="0"/>
              <a:t> </a:t>
            </a:r>
            <a:r>
              <a:rPr lang="en-US" sz="2400" dirty="0" err="1" smtClean="0"/>
              <a:t>zitten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ook</a:t>
            </a:r>
            <a:r>
              <a:rPr lang="en-US" sz="2400" dirty="0" smtClean="0"/>
              <a:t> </a:t>
            </a:r>
            <a:r>
              <a:rPr lang="en-US" sz="2400" dirty="0" err="1" smtClean="0"/>
              <a:t>willekeurig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elkaar</a:t>
            </a:r>
            <a:r>
              <a:rPr lang="en-US" sz="2400" dirty="0" smtClean="0"/>
              <a:t> in de </a:t>
            </a:r>
            <a:r>
              <a:rPr lang="en-US" sz="2400" dirty="0" err="1" smtClean="0"/>
              <a:t>klas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948596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1143000"/>
          </a:xfrm>
        </p:spPr>
        <p:txBody>
          <a:bodyPr/>
          <a:lstStyle/>
          <a:p>
            <a:pPr algn="ctr"/>
            <a:r>
              <a:rPr lang="nl-NL" altLang="nl-NL" smtClean="0">
                <a:solidFill>
                  <a:srgbClr val="7030A0"/>
                </a:solidFill>
                <a:latin typeface="Helvetica" panose="020B0604020202020204" pitchFamily="34" charset="0"/>
                <a:ea typeface="Geneva" pitchFamily="-128" charset="-128"/>
                <a:cs typeface="Helvetica" panose="020B0604020202020204" pitchFamily="34" charset="0"/>
              </a:rPr>
              <a:t>Avila College 3 mavo</a:t>
            </a:r>
          </a:p>
        </p:txBody>
      </p:sp>
      <p:sp>
        <p:nvSpPr>
          <p:cNvPr id="27651" name="Tekstvak 4"/>
          <p:cNvSpPr txBox="1">
            <a:spLocks noChangeArrowheads="1"/>
          </p:cNvSpPr>
          <p:nvPr/>
        </p:nvSpPr>
        <p:spPr bwMode="auto">
          <a:xfrm>
            <a:off x="869950" y="5540375"/>
            <a:ext cx="83915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Geneva" pitchFamily="-128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Geneva" pitchFamily="-128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Geneva" pitchFamily="-128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Geneva" pitchFamily="-128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Geneva" pitchFamily="-128" charset="-128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Geneva" pitchFamily="-128" charset="-128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Geneva" pitchFamily="-128" charset="-128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Geneva" pitchFamily="-128" charset="-128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Geneva" pitchFamily="-128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100" dirty="0" smtClean="0">
                <a:latin typeface="Calibri" panose="020F0502020204030204" pitchFamily="34" charset="0"/>
              </a:rPr>
              <a:t>*   Eén vak kiezen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100" dirty="0" smtClean="0">
                <a:latin typeface="Calibri" panose="020F0502020204030204" pitchFamily="34" charset="0"/>
              </a:rPr>
              <a:t>** </a:t>
            </a:r>
            <a:r>
              <a:rPr lang="nl-NL" altLang="nl-NL" sz="1100" dirty="0">
                <a:latin typeface="Calibri" panose="020F0502020204030204" pitchFamily="34" charset="0"/>
              </a:rPr>
              <a:t>Minimaal 1 van de 2 (beide mag dus ook)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100" i="1" dirty="0">
                <a:latin typeface="Calibri" panose="020F0502020204030204" pitchFamily="34" charset="0"/>
              </a:rPr>
              <a:t>Opm.: Om voor doorstroom richting Havo </a:t>
            </a:r>
            <a:r>
              <a:rPr lang="nl-NL" altLang="nl-NL" sz="1100" i="1" u="sng" dirty="0">
                <a:latin typeface="Calibri" panose="020F0502020204030204" pitchFamily="34" charset="0"/>
              </a:rPr>
              <a:t>alle</a:t>
            </a:r>
            <a:r>
              <a:rPr lang="nl-NL" altLang="nl-NL" sz="1100" i="1" dirty="0">
                <a:latin typeface="Calibri" panose="020F0502020204030204" pitchFamily="34" charset="0"/>
              </a:rPr>
              <a:t> profielen open te houden wordt een 2</a:t>
            </a:r>
            <a:r>
              <a:rPr lang="nl-NL" altLang="nl-NL" sz="1100" i="1" baseline="30000" dirty="0">
                <a:latin typeface="Calibri" panose="020F0502020204030204" pitchFamily="34" charset="0"/>
              </a:rPr>
              <a:t>e</a:t>
            </a:r>
            <a:r>
              <a:rPr lang="nl-NL" altLang="nl-NL" sz="1100" i="1" dirty="0">
                <a:latin typeface="Calibri" panose="020F0502020204030204" pitchFamily="34" charset="0"/>
              </a:rPr>
              <a:t> moderne vreemde taal en </a:t>
            </a:r>
            <a:r>
              <a:rPr lang="nl-NL" altLang="nl-NL" sz="1100" i="1" dirty="0" err="1">
                <a:latin typeface="Calibri" panose="020F0502020204030204" pitchFamily="34" charset="0"/>
              </a:rPr>
              <a:t>nask</a:t>
            </a:r>
            <a:r>
              <a:rPr lang="nl-NL" altLang="nl-NL" sz="1100" i="1" dirty="0">
                <a:latin typeface="Calibri" panose="020F0502020204030204" pitchFamily="34" charset="0"/>
              </a:rPr>
              <a:t> en biologie geadviseerd.</a:t>
            </a:r>
            <a:endParaRPr lang="nl-NL" altLang="nl-NL" sz="11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48401"/>
              </p:ext>
            </p:extLst>
          </p:nvPr>
        </p:nvGraphicFramePr>
        <p:xfrm>
          <a:off x="1704975" y="906463"/>
          <a:ext cx="5895974" cy="4552961"/>
        </p:xfrm>
        <a:graphic>
          <a:graphicData uri="http://schemas.openxmlformats.org/drawingml/2006/table">
            <a:tbl>
              <a:tblPr firstRow="1" firstCol="1" bandRow="1"/>
              <a:tblGrid>
                <a:gridCol w="1349822">
                  <a:extLst>
                    <a:ext uri="{9D8B030D-6E8A-4147-A177-3AD203B41FA5}">
                      <a16:colId xmlns:a16="http://schemas.microsoft.com/office/drawing/2014/main" val="1003882299"/>
                    </a:ext>
                  </a:extLst>
                </a:gridCol>
                <a:gridCol w="1294309">
                  <a:extLst>
                    <a:ext uri="{9D8B030D-6E8A-4147-A177-3AD203B41FA5}">
                      <a16:colId xmlns:a16="http://schemas.microsoft.com/office/drawing/2014/main" val="1595652171"/>
                    </a:ext>
                  </a:extLst>
                </a:gridCol>
                <a:gridCol w="1294309">
                  <a:extLst>
                    <a:ext uri="{9D8B030D-6E8A-4147-A177-3AD203B41FA5}">
                      <a16:colId xmlns:a16="http://schemas.microsoft.com/office/drawing/2014/main" val="370983522"/>
                    </a:ext>
                  </a:extLst>
                </a:gridCol>
                <a:gridCol w="978767">
                  <a:extLst>
                    <a:ext uri="{9D8B030D-6E8A-4147-A177-3AD203B41FA5}">
                      <a16:colId xmlns:a16="http://schemas.microsoft.com/office/drawing/2014/main" val="1364692414"/>
                    </a:ext>
                  </a:extLst>
                </a:gridCol>
                <a:gridCol w="978767">
                  <a:extLst>
                    <a:ext uri="{9D8B030D-6E8A-4147-A177-3AD203B41FA5}">
                      <a16:colId xmlns:a16="http://schemas.microsoft.com/office/drawing/2014/main" val="1081835776"/>
                    </a:ext>
                  </a:extLst>
                </a:gridCol>
              </a:tblGrid>
              <a:tr h="326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Profielen: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 Techniek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 </a:t>
                      </a:r>
                      <a:r>
                        <a:rPr lang="nl-NL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 &amp; W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 Economie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 </a:t>
                      </a:r>
                      <a:r>
                        <a:rPr lang="nl-NL" sz="1000" b="1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Landb</a:t>
                      </a:r>
                      <a:r>
                        <a:rPr lang="nl-NL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859280"/>
                  </a:ext>
                </a:extLst>
              </a:tr>
              <a:tr h="185211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Verplichte vakken: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Nederlands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Nederlands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Nederlands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Nederlands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309679"/>
                  </a:ext>
                </a:extLst>
              </a:tr>
              <a:tr h="18521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Engels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Engels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Engels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Engels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667629"/>
                  </a:ext>
                </a:extLst>
              </a:tr>
              <a:tr h="18521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Wiskunde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Wiskunde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Wiskunde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Wiskunde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720491"/>
                  </a:ext>
                </a:extLst>
              </a:tr>
              <a:tr h="18521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Economie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Economie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Economie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Economie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903514"/>
                  </a:ext>
                </a:extLst>
              </a:tr>
              <a:tr h="18521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Maatsch. leer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Maatsch. leer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Maatsch. leer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Maatsch. leer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101962"/>
                  </a:ext>
                </a:extLst>
              </a:tr>
              <a:tr h="3261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Lich.Opv</a:t>
                      </a:r>
                      <a:r>
                        <a:rPr lang="nl-NL" sz="10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Lich.Opv</a:t>
                      </a:r>
                      <a:r>
                        <a:rPr lang="nl-NL" sz="10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Lich.Opv</a:t>
                      </a:r>
                      <a:r>
                        <a:rPr lang="nl-NL" sz="10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Lich.Opv</a:t>
                      </a:r>
                      <a:r>
                        <a:rPr lang="nl-NL" sz="10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000522"/>
                  </a:ext>
                </a:extLst>
              </a:tr>
              <a:tr h="194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142881"/>
                  </a:ext>
                </a:extLst>
              </a:tr>
              <a:tr h="18521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Profiel vak: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Nask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Biologie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Duits*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Biologie*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174486"/>
                  </a:ext>
                </a:extLst>
              </a:tr>
              <a:tr h="19447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Frans*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Nask*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813111"/>
                  </a:ext>
                </a:extLst>
              </a:tr>
              <a:tr h="194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001467"/>
                  </a:ext>
                </a:extLst>
              </a:tr>
              <a:tr h="18521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Keuze:                                                                         1 vak kiezen         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Tekenen*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Tekenen*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Tekenen*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Tekenen*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368663"/>
                  </a:ext>
                </a:extLst>
              </a:tr>
              <a:tr h="18521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Handva.*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Handva.*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Handva.*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Handva.*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720735"/>
                  </a:ext>
                </a:extLst>
              </a:tr>
              <a:tr h="18521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Muziek*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Muziek*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Muziek*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Muziek*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822554"/>
                  </a:ext>
                </a:extLst>
              </a:tr>
              <a:tr h="19447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LO2*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LO2*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LO2*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LO2*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896158"/>
                  </a:ext>
                </a:extLst>
              </a:tr>
              <a:tr h="194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437397"/>
                  </a:ext>
                </a:extLst>
              </a:tr>
              <a:tr h="185211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Keuze:                         in totaal 2 vakken kiezen uit de hele kolom hiernaast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Frans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Frans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Frans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Frans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193894"/>
                  </a:ext>
                </a:extLst>
              </a:tr>
              <a:tr h="18521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Duits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Duits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Duits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Duits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712915"/>
                  </a:ext>
                </a:extLst>
              </a:tr>
              <a:tr h="18521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Nask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Nask**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Nask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18160"/>
                  </a:ext>
                </a:extLst>
              </a:tr>
              <a:tr h="18521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Biologie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Biologie**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Biologie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390175"/>
                  </a:ext>
                </a:extLst>
              </a:tr>
              <a:tr h="3261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Geschiedenis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Geschiedenis**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Geschiedenis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Geschiedenis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560842"/>
                  </a:ext>
                </a:extLst>
              </a:tr>
              <a:tr h="19447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Aardrijksk.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Aardrijksk.**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Aardrijksk.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nl-NL" sz="10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Aardrijksk</a:t>
                      </a: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6" marR="43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15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8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Voorstellen </a:t>
            </a:r>
          </a:p>
          <a:p>
            <a:r>
              <a:rPr lang="nl-NL" dirty="0"/>
              <a:t>Algemene </a:t>
            </a:r>
            <a:r>
              <a:rPr lang="nl-NL" dirty="0" smtClean="0"/>
              <a:t>informatie</a:t>
            </a:r>
          </a:p>
          <a:p>
            <a:r>
              <a:rPr lang="nl-NL" dirty="0" smtClean="0"/>
              <a:t>Vervolgonderwijs</a:t>
            </a:r>
          </a:p>
          <a:p>
            <a:r>
              <a:rPr lang="nl-NL" dirty="0" smtClean="0"/>
              <a:t>Keuze en traject</a:t>
            </a:r>
          </a:p>
          <a:p>
            <a:r>
              <a:rPr lang="nl-NL" dirty="0" smtClean="0"/>
              <a:t>Vragen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9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Havo </a:t>
            </a:r>
            <a:r>
              <a:rPr lang="nl-NL" b="0" dirty="0" smtClean="0"/>
              <a:t>(</a:t>
            </a:r>
            <a:r>
              <a:rPr lang="nl-NL" sz="2800" b="0" dirty="0" smtClean="0"/>
              <a:t> vanuit 2 Mavo of 2 Havo)</a:t>
            </a:r>
            <a:endParaRPr lang="nl-NL" sz="2800" b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205346"/>
            <a:ext cx="8229600" cy="4738256"/>
          </a:xfrm>
        </p:spPr>
        <p:txBody>
          <a:bodyPr/>
          <a:lstStyle/>
          <a:p>
            <a:r>
              <a:rPr lang="nl-NL" dirty="0" smtClean="0"/>
              <a:t>Voor 3 Havo: nog geen vakkenkeuze (profielkeuze) </a:t>
            </a:r>
          </a:p>
          <a:p>
            <a:r>
              <a:rPr lang="nl-NL" dirty="0" smtClean="0"/>
              <a:t>In 3 Havo profielkeuze en daarna doorstroom naar 4 Havo elders</a:t>
            </a:r>
            <a:endParaRPr lang="nl-NL" dirty="0"/>
          </a:p>
          <a:p>
            <a:pPr lvl="1"/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</p:txBody>
      </p:sp>
      <p:pic>
        <p:nvPicPr>
          <p:cNvPr id="12290" name="Picture 2" descr="http://twickelcollege.nl/static/img/skins/twickel/twickel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0163" y="3343934"/>
            <a:ext cx="1200150" cy="1200150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1627703" y="4411883"/>
            <a:ext cx="20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Het </a:t>
            </a:r>
            <a:r>
              <a:rPr lang="nl-NL" dirty="0" err="1" smtClean="0"/>
              <a:t>Twickel</a:t>
            </a:r>
            <a:r>
              <a:rPr lang="nl-NL" dirty="0" smtClean="0"/>
              <a:t> College</a:t>
            </a:r>
          </a:p>
          <a:p>
            <a:pPr algn="ctr"/>
            <a:r>
              <a:rPr lang="nl-NL" dirty="0" smtClean="0"/>
              <a:t>Hengelo</a:t>
            </a:r>
            <a:endParaRPr lang="nl-NL" dirty="0"/>
          </a:p>
        </p:txBody>
      </p:sp>
      <p:pic>
        <p:nvPicPr>
          <p:cNvPr id="12292" name="Picture 4" descr="http://lyceumdegrundel.nl/static/img/skins/grundel/grundel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6072" y="3250272"/>
            <a:ext cx="1200150" cy="1200150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5341344" y="4488961"/>
            <a:ext cx="20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Lyceum de </a:t>
            </a:r>
            <a:r>
              <a:rPr lang="nl-NL" dirty="0" err="1" smtClean="0"/>
              <a:t>Grundel</a:t>
            </a:r>
            <a:endParaRPr lang="nl-NL" dirty="0" smtClean="0"/>
          </a:p>
          <a:p>
            <a:pPr algn="ctr"/>
            <a:r>
              <a:rPr lang="nl-NL" dirty="0" smtClean="0"/>
              <a:t>Hengelo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46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Vervolgopleidingen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422395" cy="4525963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nl-NL" dirty="0" smtClean="0">
                <a:cs typeface="Aharoni" pitchFamily="2" charset="-79"/>
              </a:rPr>
              <a:t>Mogelijkheden met diploma mavo:</a:t>
            </a:r>
            <a:endParaRPr lang="nl-NL" sz="2000" dirty="0" smtClean="0">
              <a:cs typeface="Aharoni" pitchFamily="2" charset="-79"/>
            </a:endParaRPr>
          </a:p>
          <a:p>
            <a:pPr>
              <a:defRPr/>
            </a:pPr>
            <a:r>
              <a:rPr lang="nl-NL" sz="3200" dirty="0" smtClean="0">
                <a:cs typeface="Aharoni" pitchFamily="2" charset="-79"/>
              </a:rPr>
              <a:t>Middelbaar </a:t>
            </a:r>
            <a:r>
              <a:rPr lang="nl-NL" sz="3200" dirty="0" smtClean="0"/>
              <a:t>beroepsonderwijs (mbo)</a:t>
            </a:r>
          </a:p>
          <a:p>
            <a:pPr marL="0" indent="0">
              <a:buNone/>
              <a:defRPr/>
            </a:pPr>
            <a:endParaRPr lang="nl-NL" sz="1400" dirty="0" smtClean="0"/>
          </a:p>
          <a:p>
            <a:pPr>
              <a:defRPr/>
            </a:pPr>
            <a:r>
              <a:rPr lang="nl-NL" sz="3200" dirty="0" smtClean="0"/>
              <a:t>Havo (na behalen </a:t>
            </a:r>
            <a:r>
              <a:rPr lang="nl-NL" sz="3200" dirty="0" err="1" smtClean="0"/>
              <a:t>Mavo-diploma</a:t>
            </a:r>
            <a:r>
              <a:rPr lang="nl-NL" sz="3200" dirty="0" smtClean="0"/>
              <a:t>) </a:t>
            </a:r>
          </a:p>
          <a:p>
            <a:pPr marL="457200" lvl="1" indent="0">
              <a:buNone/>
              <a:defRPr/>
            </a:pPr>
            <a:r>
              <a:rPr lang="nl-NL" sz="2800" dirty="0" smtClean="0"/>
              <a:t>(Havo 4 en Havo 5: doorstroom naar HBO)</a:t>
            </a:r>
          </a:p>
        </p:txBody>
      </p:sp>
    </p:spTree>
    <p:extLst>
      <p:ext uri="{BB962C8B-B14F-4D97-AF65-F5344CB8AC3E}">
        <p14:creationId xmlns:p14="http://schemas.microsoft.com/office/powerpoint/2010/main" val="1180458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76180" y="4465802"/>
            <a:ext cx="7786710" cy="2304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1800" dirty="0" smtClean="0"/>
              <a:t>		niveau 1 </a:t>
            </a:r>
            <a:r>
              <a:rPr lang="nl-NL" sz="1200" i="1" dirty="0" smtClean="0"/>
              <a:t>(geen diploma)</a:t>
            </a:r>
            <a:r>
              <a:rPr lang="nl-NL" sz="1800" dirty="0" smtClean="0"/>
              <a:t>	</a:t>
            </a:r>
            <a:r>
              <a:rPr lang="nl-NL" sz="1800" dirty="0"/>
              <a:t>	</a:t>
            </a:r>
            <a:r>
              <a:rPr lang="nl-NL" sz="1800" dirty="0" smtClean="0"/>
              <a:t>			niveau </a:t>
            </a:r>
            <a:r>
              <a:rPr lang="nl-NL" sz="1800" dirty="0"/>
              <a:t>2 </a:t>
            </a:r>
            <a:endParaRPr lang="nl-NL" sz="1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2600" dirty="0" smtClean="0"/>
              <a:t>		niveau 2</a:t>
            </a:r>
            <a:r>
              <a:rPr lang="nl-NL" sz="1800" dirty="0" smtClean="0"/>
              <a:t>		</a:t>
            </a:r>
            <a:r>
              <a:rPr lang="nl-NL" sz="1800" dirty="0">
                <a:sym typeface="Symbol" pitchFamily="18" charset="2"/>
              </a:rPr>
              <a:t>	</a:t>
            </a:r>
            <a:r>
              <a:rPr lang="nl-NL" sz="1800" dirty="0" smtClean="0">
                <a:sym typeface="Symbol" pitchFamily="18" charset="2"/>
              </a:rPr>
              <a:t>				</a:t>
            </a:r>
            <a:r>
              <a:rPr lang="nl-NL" sz="2600" dirty="0" smtClean="0">
                <a:sym typeface="Symbol" pitchFamily="18" charset="2"/>
              </a:rPr>
              <a:t>n</a:t>
            </a:r>
            <a:r>
              <a:rPr lang="nl-NL" sz="2600" dirty="0" smtClean="0"/>
              <a:t>iveau 3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2600" dirty="0" smtClean="0"/>
              <a:t>		niveau 3		 </a:t>
            </a:r>
            <a:r>
              <a:rPr lang="nl-NL" sz="2600" dirty="0"/>
              <a:t>	</a:t>
            </a:r>
            <a:r>
              <a:rPr lang="nl-NL" sz="2600" dirty="0" smtClean="0"/>
              <a:t>			</a:t>
            </a:r>
            <a:r>
              <a:rPr lang="nl-NL" dirty="0"/>
              <a:t>	</a:t>
            </a:r>
            <a:r>
              <a:rPr lang="nl-NL" sz="2600" dirty="0" smtClean="0"/>
              <a:t>niveau 4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2600" dirty="0"/>
              <a:t>	</a:t>
            </a:r>
            <a:r>
              <a:rPr lang="nl-NL" sz="2600" dirty="0" smtClean="0"/>
              <a:t>	niveau 4 							HBO 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376180" y="3861048"/>
            <a:ext cx="7960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kern="10" dirty="0" smtClean="0">
                <a:ln w="10160">
                  <a:noFill/>
                  <a:prstDash val="solid"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Doorstroommogelijkheden</a:t>
            </a:r>
            <a:endParaRPr lang="nl-NL" sz="3200" b="1" dirty="0">
              <a:ln w="10160">
                <a:noFill/>
                <a:prstDash val="solid"/>
              </a:ln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PIJL-RECHTS 14"/>
          <p:cNvSpPr/>
          <p:nvPr/>
        </p:nvSpPr>
        <p:spPr bwMode="auto">
          <a:xfrm>
            <a:off x="3779912" y="4594203"/>
            <a:ext cx="648072" cy="144016"/>
          </a:xfrm>
          <a:prstGeom prst="rightArrow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" name="Groep 24"/>
          <p:cNvGrpSpPr/>
          <p:nvPr/>
        </p:nvGrpSpPr>
        <p:grpSpPr>
          <a:xfrm>
            <a:off x="899592" y="1628800"/>
            <a:ext cx="6912768" cy="1862922"/>
            <a:chOff x="1475656" y="908720"/>
            <a:chExt cx="6552728" cy="1612853"/>
          </a:xfrm>
        </p:grpSpPr>
        <p:sp>
          <p:nvSpPr>
            <p:cNvPr id="7" name="Tekstvak 6"/>
            <p:cNvSpPr txBox="1"/>
            <p:nvPr/>
          </p:nvSpPr>
          <p:spPr>
            <a:xfrm>
              <a:off x="2051720" y="1487006"/>
              <a:ext cx="936104" cy="42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BBL</a:t>
              </a:r>
              <a:endParaRPr lang="nl-NL" sz="2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979712" y="2089525"/>
              <a:ext cx="1944216" cy="42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KBL/TGL</a:t>
              </a:r>
              <a:endParaRPr lang="nl-NL" sz="2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1475656" y="908720"/>
              <a:ext cx="2376264" cy="506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200" b="1" kern="10" dirty="0" smtClean="0">
                  <a:ln w="10160">
                    <a:noFill/>
                    <a:prstDash val="solid"/>
                  </a:ln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Diploma</a:t>
              </a:r>
              <a:endParaRPr lang="nl-NL" sz="3200" b="1" dirty="0">
                <a:ln w="10160">
                  <a:noFill/>
                  <a:prstDash val="solid"/>
                </a:ln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Rechthoek 9"/>
            <p:cNvSpPr/>
            <p:nvPr/>
          </p:nvSpPr>
          <p:spPr>
            <a:xfrm>
              <a:off x="5436096" y="980728"/>
              <a:ext cx="2520280" cy="506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200" b="1" kern="10" dirty="0" smtClean="0">
                  <a:ln w="10160">
                    <a:noFill/>
                    <a:prstDash val="solid"/>
                  </a:ln>
                  <a:latin typeface="Helvetica" panose="020B0604020202020204" pitchFamily="34" charset="0"/>
                  <a:cs typeface="Helvetica" panose="020B0604020202020204" pitchFamily="34" charset="0"/>
                </a:rPr>
                <a:t>Uitstroom</a:t>
              </a:r>
              <a:endParaRPr lang="nl-NL" sz="3200" b="1" dirty="0">
                <a:ln w="10160">
                  <a:noFill/>
                  <a:prstDash val="solid"/>
                </a:ln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PIJL-RECHTS 10"/>
            <p:cNvSpPr/>
            <p:nvPr/>
          </p:nvSpPr>
          <p:spPr bwMode="auto">
            <a:xfrm>
              <a:off x="4009062" y="1517202"/>
              <a:ext cx="1008112" cy="432048"/>
            </a:xfrm>
            <a:prstGeom prst="rightArrow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5652120" y="1520057"/>
              <a:ext cx="1728192" cy="42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Niveau 2</a:t>
              </a:r>
              <a:endParaRPr lang="nl-NL" sz="2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5652120" y="2089524"/>
              <a:ext cx="2376264" cy="42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Niveau 3 of 4</a:t>
              </a:r>
              <a:endParaRPr lang="nl-NL" sz="2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" name="PIJL-RECHTS 16"/>
            <p:cNvSpPr/>
            <p:nvPr/>
          </p:nvSpPr>
          <p:spPr bwMode="auto">
            <a:xfrm>
              <a:off x="4009062" y="2089525"/>
              <a:ext cx="1008112" cy="432048"/>
            </a:xfrm>
            <a:prstGeom prst="rightArrow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0" name="PIJL-RECHTS 19"/>
          <p:cNvSpPr/>
          <p:nvPr/>
        </p:nvSpPr>
        <p:spPr bwMode="auto">
          <a:xfrm>
            <a:off x="3779912" y="5458299"/>
            <a:ext cx="720080" cy="288032"/>
          </a:xfrm>
          <a:prstGeom prst="rightArrow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PIJL-RECHTS 18"/>
          <p:cNvSpPr/>
          <p:nvPr/>
        </p:nvSpPr>
        <p:spPr bwMode="auto">
          <a:xfrm>
            <a:off x="3779912" y="4954243"/>
            <a:ext cx="720080" cy="288032"/>
          </a:xfrm>
          <a:prstGeom prst="rightArrow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Titel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 smtClean="0"/>
              <a:t>Vervolgopleiding in het MBO</a:t>
            </a:r>
            <a:endParaRPr lang="nl-NL" dirty="0"/>
          </a:p>
        </p:txBody>
      </p:sp>
      <p:sp>
        <p:nvSpPr>
          <p:cNvPr id="21" name="PIJL-RECHTS 20"/>
          <p:cNvSpPr/>
          <p:nvPr/>
        </p:nvSpPr>
        <p:spPr bwMode="auto">
          <a:xfrm>
            <a:off x="3779912" y="5898731"/>
            <a:ext cx="720080" cy="288032"/>
          </a:xfrm>
          <a:prstGeom prst="rightArrow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80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61860" y="2027104"/>
            <a:ext cx="522199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Vragen?</a:t>
            </a:r>
          </a:p>
          <a:p>
            <a:endParaRPr lang="nl-NL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nl-NL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nl-NL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nl-NL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nl-NL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nl-NL" sz="54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Bedankt voor uw aandacht!</a:t>
            </a:r>
            <a:endParaRPr lang="nl-NL" sz="54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Decanen: G. Arkink en J. Hesseling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Decaan helpt bij het maken van keuzes tijdens de schoolloopbaan, elke bovenbouwlocatie heeft een decaan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68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65324" y="1519163"/>
            <a:ext cx="2000658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0" name="Groep 49"/>
          <p:cNvGrpSpPr/>
          <p:nvPr/>
        </p:nvGrpSpPr>
        <p:grpSpPr>
          <a:xfrm>
            <a:off x="232052" y="376803"/>
            <a:ext cx="6691633" cy="3144714"/>
            <a:chOff x="2470197" y="211857"/>
            <a:chExt cx="5868497" cy="3144714"/>
          </a:xfrm>
        </p:grpSpPr>
        <p:sp>
          <p:nvSpPr>
            <p:cNvPr id="2" name="Rectangle 52"/>
            <p:cNvSpPr>
              <a:spLocks noChangeArrowheads="1"/>
            </p:cNvSpPr>
            <p:nvPr/>
          </p:nvSpPr>
          <p:spPr bwMode="auto">
            <a:xfrm>
              <a:off x="7140146" y="1354857"/>
              <a:ext cx="867342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" name="Rectangle 51"/>
            <p:cNvSpPr>
              <a:spLocks noChangeArrowheads="1"/>
            </p:cNvSpPr>
            <p:nvPr/>
          </p:nvSpPr>
          <p:spPr bwMode="auto">
            <a:xfrm>
              <a:off x="6103410" y="1389400"/>
              <a:ext cx="933033" cy="8798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" name="Rectangle 47"/>
            <p:cNvSpPr>
              <a:spLocks noChangeArrowheads="1"/>
            </p:cNvSpPr>
            <p:nvPr/>
          </p:nvSpPr>
          <p:spPr bwMode="auto">
            <a:xfrm>
              <a:off x="6103410" y="2396257"/>
              <a:ext cx="1901644" cy="9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4161732" y="1375371"/>
              <a:ext cx="175455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010995" y="2435413"/>
              <a:ext cx="114807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nl-NL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Zorg &amp; welzijn</a:t>
              </a:r>
            </a:p>
            <a:p>
              <a:pPr eaLnBrk="0" hangingPunct="0"/>
              <a:r>
                <a:rPr lang="nl-NL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Economie</a:t>
              </a:r>
            </a:p>
            <a:p>
              <a:pPr eaLnBrk="0" hangingPunct="0"/>
              <a:r>
                <a:rPr lang="nl-NL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Techniek</a:t>
              </a:r>
              <a:br>
                <a:rPr lang="nl-NL" sz="1200" dirty="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nl-NL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Landbouw</a:t>
              </a:r>
              <a:endParaRPr lang="nl-NL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12930" y="2941325"/>
              <a:ext cx="62068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nl-NL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BBL</a:t>
              </a:r>
              <a:endParaRPr lang="nl-NL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756107" y="2950837"/>
              <a:ext cx="62068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nl-NL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KBL</a:t>
              </a:r>
              <a:endParaRPr lang="nl-NL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2470197" y="345891"/>
              <a:ext cx="10951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nl-NL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MBO</a:t>
              </a:r>
            </a:p>
            <a:p>
              <a:pPr eaLnBrk="0" hangingPunct="0"/>
              <a:r>
                <a:rPr lang="nl-NL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Niveau 2</a:t>
              </a:r>
              <a:endParaRPr lang="nl-NL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Line 37"/>
            <p:cNvSpPr>
              <a:spLocks noChangeShapeType="1"/>
            </p:cNvSpPr>
            <p:nvPr/>
          </p:nvSpPr>
          <p:spPr bwMode="auto">
            <a:xfrm flipV="1">
              <a:off x="2957513" y="1003464"/>
              <a:ext cx="0" cy="2751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 flipV="1">
              <a:off x="6493915" y="987330"/>
              <a:ext cx="0" cy="3074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Line 39"/>
            <p:cNvSpPr>
              <a:spLocks noChangeShapeType="1"/>
            </p:cNvSpPr>
            <p:nvPr/>
          </p:nvSpPr>
          <p:spPr bwMode="auto">
            <a:xfrm rot="17638765" flipV="1">
              <a:off x="7156214" y="928925"/>
              <a:ext cx="19519" cy="376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 rot="4127446" flipV="1">
              <a:off x="5010881" y="877757"/>
              <a:ext cx="28217" cy="4987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2759075" y="211857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nl-NL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" name="Text Box 45"/>
            <p:cNvSpPr txBox="1">
              <a:spLocks noChangeArrowheads="1"/>
            </p:cNvSpPr>
            <p:nvPr/>
          </p:nvSpPr>
          <p:spPr bwMode="auto">
            <a:xfrm>
              <a:off x="6103410" y="2624661"/>
              <a:ext cx="96045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sz="18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Profielen</a:t>
              </a:r>
              <a:endParaRPr lang="nl-NL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" name="Text Box 48"/>
            <p:cNvSpPr txBox="1">
              <a:spLocks noChangeArrowheads="1"/>
            </p:cNvSpPr>
            <p:nvPr/>
          </p:nvSpPr>
          <p:spPr bwMode="auto">
            <a:xfrm>
              <a:off x="6286652" y="1651689"/>
              <a:ext cx="5905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nl-NL" dirty="0">
                  <a:latin typeface="Helvetica" panose="020B0604020202020204" pitchFamily="34" charset="0"/>
                  <a:cs typeface="Helvetica" panose="020B0604020202020204" pitchFamily="34" charset="0"/>
                </a:rPr>
                <a:t>GL</a:t>
              </a:r>
            </a:p>
          </p:txBody>
        </p:sp>
        <p:sp>
          <p:nvSpPr>
            <p:cNvPr id="32" name="Text Box 49"/>
            <p:cNvSpPr txBox="1">
              <a:spLocks noChangeArrowheads="1"/>
            </p:cNvSpPr>
            <p:nvPr/>
          </p:nvSpPr>
          <p:spPr bwMode="auto">
            <a:xfrm>
              <a:off x="7202490" y="1609922"/>
              <a:ext cx="8985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nl-NL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MAVO</a:t>
              </a:r>
              <a:endParaRPr lang="nl-NL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Text Box 53"/>
            <p:cNvSpPr txBox="1">
              <a:spLocks noChangeArrowheads="1"/>
            </p:cNvSpPr>
            <p:nvPr/>
          </p:nvSpPr>
          <p:spPr bwMode="auto">
            <a:xfrm>
              <a:off x="8005053" y="2691532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34" name="Text Box 54"/>
            <p:cNvSpPr txBox="1">
              <a:spLocks noChangeArrowheads="1"/>
            </p:cNvSpPr>
            <p:nvPr/>
          </p:nvSpPr>
          <p:spPr bwMode="auto">
            <a:xfrm>
              <a:off x="8025788" y="1595044"/>
              <a:ext cx="3129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dirty="0">
                  <a:latin typeface="Helvetica" panose="020B0604020202020204" pitchFamily="34" charset="0"/>
                  <a:cs typeface="Helvetica" panose="020B0604020202020204" pitchFamily="34" charset="0"/>
                </a:rPr>
                <a:t>4</a:t>
              </a:r>
            </a:p>
          </p:txBody>
        </p:sp>
      </p:grpSp>
      <p:cxnSp>
        <p:nvCxnSpPr>
          <p:cNvPr id="38" name="AutoShape 58"/>
          <p:cNvCxnSpPr>
            <a:cxnSpLocks noChangeShapeType="1"/>
          </p:cNvCxnSpPr>
          <p:nvPr/>
        </p:nvCxnSpPr>
        <p:spPr bwMode="auto">
          <a:xfrm flipV="1">
            <a:off x="3460751" y="3771826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" name="Groep 44"/>
          <p:cNvGrpSpPr/>
          <p:nvPr/>
        </p:nvGrpSpPr>
        <p:grpSpPr>
          <a:xfrm>
            <a:off x="1125271" y="3606583"/>
            <a:ext cx="5067358" cy="2520393"/>
            <a:chOff x="2220912" y="3696421"/>
            <a:chExt cx="5067358" cy="2520393"/>
          </a:xfrm>
        </p:grpSpPr>
        <p:cxnSp>
          <p:nvCxnSpPr>
            <p:cNvPr id="14" name="AutoShape 19"/>
            <p:cNvCxnSpPr>
              <a:cxnSpLocks noChangeShapeType="1"/>
            </p:cNvCxnSpPr>
            <p:nvPr/>
          </p:nvCxnSpPr>
          <p:spPr bwMode="auto">
            <a:xfrm flipV="1">
              <a:off x="6972317" y="3696421"/>
              <a:ext cx="0" cy="8254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6555625" y="4559116"/>
              <a:ext cx="63897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nl-NL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2MH</a:t>
              </a:r>
              <a:endParaRPr lang="nl-NL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2220912" y="4552082"/>
              <a:ext cx="7032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nl-NL" dirty="0">
                  <a:latin typeface="Helvetica" panose="020B0604020202020204" pitchFamily="34" charset="0"/>
                  <a:cs typeface="Helvetica" panose="020B0604020202020204" pitchFamily="34" charset="0"/>
                </a:rPr>
                <a:t>BK2</a:t>
              </a:r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2236788" y="5847482"/>
              <a:ext cx="62068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nl-NL">
                  <a:latin typeface="Helvetica" panose="020B0604020202020204" pitchFamily="34" charset="0"/>
                  <a:cs typeface="Helvetica" panose="020B0604020202020204" pitchFamily="34" charset="0"/>
                </a:rPr>
                <a:t>BK1</a:t>
              </a: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6584991" y="5462266"/>
              <a:ext cx="70327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nl-NL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nl-NL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1MH</a:t>
              </a:r>
              <a:endParaRPr lang="nl-NL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9" name="AutoShape 27"/>
            <p:cNvCxnSpPr>
              <a:cxnSpLocks noChangeShapeType="1"/>
            </p:cNvCxnSpPr>
            <p:nvPr/>
          </p:nvCxnSpPr>
          <p:spPr bwMode="auto">
            <a:xfrm flipV="1">
              <a:off x="2524125" y="4983882"/>
              <a:ext cx="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28"/>
            <p:cNvCxnSpPr>
              <a:cxnSpLocks noChangeShapeType="1"/>
            </p:cNvCxnSpPr>
            <p:nvPr/>
          </p:nvCxnSpPr>
          <p:spPr bwMode="auto">
            <a:xfrm flipV="1">
              <a:off x="2668588" y="4912445"/>
              <a:ext cx="19812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29"/>
            <p:cNvCxnSpPr>
              <a:cxnSpLocks noChangeShapeType="1"/>
            </p:cNvCxnSpPr>
            <p:nvPr/>
          </p:nvCxnSpPr>
          <p:spPr bwMode="auto">
            <a:xfrm flipH="1" flipV="1">
              <a:off x="4757738" y="4912445"/>
              <a:ext cx="1905000" cy="762000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31"/>
            <p:cNvCxnSpPr>
              <a:cxnSpLocks noChangeShapeType="1"/>
            </p:cNvCxnSpPr>
            <p:nvPr/>
          </p:nvCxnSpPr>
          <p:spPr bwMode="auto">
            <a:xfrm flipV="1">
              <a:off x="4684713" y="4983882"/>
              <a:ext cx="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 Box 55"/>
            <p:cNvSpPr txBox="1">
              <a:spLocks noChangeArrowheads="1"/>
            </p:cNvSpPr>
            <p:nvPr/>
          </p:nvSpPr>
          <p:spPr bwMode="auto">
            <a:xfrm>
              <a:off x="4366958" y="5847482"/>
              <a:ext cx="74426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nl-NL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nl-NL" dirty="0">
                  <a:latin typeface="Helvetica" panose="020B0604020202020204" pitchFamily="34" charset="0"/>
                  <a:cs typeface="Helvetica" panose="020B0604020202020204" pitchFamily="34" charset="0"/>
                </a:rPr>
                <a:t>KT1     </a:t>
              </a:r>
            </a:p>
          </p:txBody>
        </p:sp>
        <p:sp>
          <p:nvSpPr>
            <p:cNvPr id="36" name="Text Box 56"/>
            <p:cNvSpPr txBox="1">
              <a:spLocks noChangeArrowheads="1"/>
            </p:cNvSpPr>
            <p:nvPr/>
          </p:nvSpPr>
          <p:spPr bwMode="auto">
            <a:xfrm>
              <a:off x="4322763" y="4552082"/>
              <a:ext cx="7239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nl-NL" dirty="0">
                  <a:latin typeface="Helvetica" panose="020B0604020202020204" pitchFamily="34" charset="0"/>
                  <a:cs typeface="Helvetica" panose="020B0604020202020204" pitchFamily="34" charset="0"/>
                </a:rPr>
                <a:t> KT2 </a:t>
              </a:r>
            </a:p>
          </p:txBody>
        </p:sp>
        <p:cxnSp>
          <p:nvCxnSpPr>
            <p:cNvPr id="37" name="AutoShape 57"/>
            <p:cNvCxnSpPr>
              <a:cxnSpLocks noChangeShapeType="1"/>
            </p:cNvCxnSpPr>
            <p:nvPr/>
          </p:nvCxnSpPr>
          <p:spPr bwMode="auto">
            <a:xfrm flipV="1">
              <a:off x="6972317" y="5014045"/>
              <a:ext cx="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59"/>
            <p:cNvCxnSpPr>
              <a:cxnSpLocks noChangeShapeType="1"/>
            </p:cNvCxnSpPr>
            <p:nvPr/>
          </p:nvCxnSpPr>
          <p:spPr bwMode="auto">
            <a:xfrm flipH="1" flipV="1">
              <a:off x="4757738" y="3762857"/>
              <a:ext cx="1905000" cy="762000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61"/>
            <p:cNvCxnSpPr>
              <a:cxnSpLocks noChangeShapeType="1"/>
            </p:cNvCxnSpPr>
            <p:nvPr/>
          </p:nvCxnSpPr>
          <p:spPr bwMode="auto">
            <a:xfrm flipV="1">
              <a:off x="4684713" y="4983882"/>
              <a:ext cx="19812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62"/>
            <p:cNvCxnSpPr>
              <a:cxnSpLocks noChangeShapeType="1"/>
            </p:cNvCxnSpPr>
            <p:nvPr/>
          </p:nvCxnSpPr>
          <p:spPr bwMode="auto">
            <a:xfrm flipV="1">
              <a:off x="2741613" y="3759920"/>
              <a:ext cx="1829904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63"/>
            <p:cNvCxnSpPr>
              <a:cxnSpLocks noChangeShapeType="1"/>
            </p:cNvCxnSpPr>
            <p:nvPr/>
          </p:nvCxnSpPr>
          <p:spPr bwMode="auto">
            <a:xfrm flipH="1" flipV="1">
              <a:off x="2741613" y="3759920"/>
              <a:ext cx="1905000" cy="762000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64"/>
            <p:cNvCxnSpPr>
              <a:cxnSpLocks noChangeShapeType="1"/>
            </p:cNvCxnSpPr>
            <p:nvPr/>
          </p:nvCxnSpPr>
          <p:spPr bwMode="auto">
            <a:xfrm flipV="1">
              <a:off x="4684713" y="3759920"/>
              <a:ext cx="1981200" cy="762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65"/>
            <p:cNvCxnSpPr>
              <a:cxnSpLocks noChangeShapeType="1"/>
            </p:cNvCxnSpPr>
            <p:nvPr/>
          </p:nvCxnSpPr>
          <p:spPr bwMode="auto">
            <a:xfrm flipH="1" flipV="1">
              <a:off x="2741613" y="4983882"/>
              <a:ext cx="1905000" cy="762000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3807585" y="425432"/>
            <a:ext cx="12875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nl-NL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MBO </a:t>
            </a:r>
          </a:p>
          <a:p>
            <a:pPr algn="ctr" eaLnBrk="0" hangingPunct="0"/>
            <a:r>
              <a:rPr lang="nl-NL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Niveau 3/4</a:t>
            </a:r>
            <a:endParaRPr lang="nl-NL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4" name="AutoShape 64"/>
          <p:cNvCxnSpPr>
            <a:cxnSpLocks noChangeShapeType="1"/>
          </p:cNvCxnSpPr>
          <p:nvPr/>
        </p:nvCxnSpPr>
        <p:spPr bwMode="auto">
          <a:xfrm flipV="1">
            <a:off x="5951772" y="4119415"/>
            <a:ext cx="1981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7089775" y="1533451"/>
            <a:ext cx="1292225" cy="1952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l-NL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HAVO</a:t>
            </a:r>
            <a:endParaRPr lang="nl-NL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1" name="AutoShape 27"/>
          <p:cNvCxnSpPr>
            <a:cxnSpLocks noChangeShapeType="1"/>
          </p:cNvCxnSpPr>
          <p:nvPr/>
        </p:nvCxnSpPr>
        <p:spPr bwMode="auto">
          <a:xfrm flipV="1">
            <a:off x="1298499" y="3732923"/>
            <a:ext cx="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2106228" y="1625155"/>
            <a:ext cx="239856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nl-NL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Economie &amp; ondernemen</a:t>
            </a:r>
          </a:p>
          <a:p>
            <a:pPr eaLnBrk="0" hangingPunct="0"/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n-US" sz="13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Zorg</a:t>
            </a:r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&amp; </a:t>
            </a:r>
            <a:r>
              <a:rPr lang="en-US" sz="13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Welzij</a:t>
            </a:r>
            <a:r>
              <a:rPr lang="nl-NL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</a:p>
          <a:p>
            <a:pPr eaLnBrk="0" hangingPunct="0"/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n-US" sz="13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Produceren</a:t>
            </a:r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3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Installeren</a:t>
            </a:r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      	en </a:t>
            </a:r>
            <a:r>
              <a:rPr lang="en-US" sz="13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Energie</a:t>
            </a:r>
            <a:endParaRPr lang="en-US" sz="13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0" hangingPunct="0"/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n-US" sz="13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Bouwen,Wonen</a:t>
            </a:r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en </a:t>
            </a:r>
          </a:p>
          <a:p>
            <a:pPr eaLnBrk="0" hangingPunct="0"/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	</a:t>
            </a:r>
            <a:r>
              <a:rPr lang="en-US" sz="13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Interieur</a:t>
            </a:r>
            <a:endParaRPr lang="en-US" sz="13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0" y="1623129"/>
            <a:ext cx="239856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nl-NL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Economie &amp; ondernemen</a:t>
            </a:r>
          </a:p>
          <a:p>
            <a:pPr eaLnBrk="0" hangingPunct="0"/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n-US" sz="13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Zorg</a:t>
            </a:r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&amp; </a:t>
            </a:r>
            <a:r>
              <a:rPr lang="en-US" sz="13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Welzij</a:t>
            </a:r>
            <a:r>
              <a:rPr lang="nl-NL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</a:p>
          <a:p>
            <a:pPr eaLnBrk="0" hangingPunct="0"/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n-US" sz="13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Produceren</a:t>
            </a:r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3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Installeren</a:t>
            </a:r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      	en </a:t>
            </a:r>
            <a:r>
              <a:rPr lang="en-US" sz="13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Energie</a:t>
            </a:r>
            <a:endParaRPr lang="en-US" sz="13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0" hangingPunct="0"/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n-US" sz="13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Bouwen,Wonen</a:t>
            </a:r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en </a:t>
            </a:r>
          </a:p>
          <a:p>
            <a:pPr eaLnBrk="0" hangingPunct="0"/>
            <a:r>
              <a:rPr lang="en-US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	</a:t>
            </a:r>
            <a:r>
              <a:rPr lang="en-US" sz="13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Interieur</a:t>
            </a:r>
            <a:endParaRPr lang="en-US" sz="13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Keuzes</a:t>
            </a:r>
            <a:r>
              <a:rPr lang="en-US" dirty="0" smtClean="0"/>
              <a:t> in de </a:t>
            </a:r>
            <a:r>
              <a:rPr lang="en-US" dirty="0" err="1" smtClean="0"/>
              <a:t>leerjaren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b="1" dirty="0" smtClean="0"/>
              <a:t>leerjaar 2</a:t>
            </a:r>
          </a:p>
          <a:p>
            <a:pPr lvl="1"/>
            <a:r>
              <a:rPr lang="nl-NL" sz="2400" dirty="0" smtClean="0"/>
              <a:t>Leerweg VMBO (BBL, KBL, MAVO) met Profielvakken en Keuzevakken</a:t>
            </a:r>
          </a:p>
          <a:p>
            <a:pPr marL="1371600" lvl="3" indent="0">
              <a:buNone/>
            </a:pPr>
            <a:endParaRPr lang="nl-NL" sz="1400" i="1" dirty="0" smtClean="0"/>
          </a:p>
          <a:p>
            <a:r>
              <a:rPr lang="nl-NL" b="1" dirty="0" smtClean="0"/>
              <a:t> leerjaar 3 (Mavo en Havo)</a:t>
            </a:r>
          </a:p>
          <a:p>
            <a:pPr lvl="1"/>
            <a:r>
              <a:rPr lang="nl-NL" sz="2400" dirty="0" smtClean="0"/>
              <a:t>Profielvakken</a:t>
            </a:r>
          </a:p>
          <a:p>
            <a:pPr lvl="1"/>
            <a:r>
              <a:rPr lang="nl-NL" sz="2400" dirty="0" smtClean="0"/>
              <a:t>Keuzevakken</a:t>
            </a:r>
          </a:p>
          <a:p>
            <a:pPr lvl="3"/>
            <a:endParaRPr lang="nl-NL" sz="1200" dirty="0" smtClean="0"/>
          </a:p>
          <a:p>
            <a:r>
              <a:rPr lang="nl-NL" b="1" dirty="0" smtClean="0"/>
              <a:t> leerjaar 4 (Mavo)</a:t>
            </a:r>
          </a:p>
          <a:p>
            <a:pPr lvl="1"/>
            <a:r>
              <a:rPr lang="nl-NL" sz="2400" dirty="0" smtClean="0"/>
              <a:t>Vervolgopleiding (MBO of HAVO)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34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8209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Voor alle niveaus gelijk: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Verplichte algemene kernvakken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(ne, en, lo, ckv, ma,)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dirty="0" smtClean="0"/>
              <a:t>Profiel(gebonden) vakken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dirty="0" smtClean="0"/>
              <a:t>Keuzevakken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Klas 3 – start examen</a:t>
            </a:r>
            <a:br>
              <a:rPr lang="nl-NL" dirty="0" smtClean="0"/>
            </a:br>
            <a:r>
              <a:rPr lang="nl-NL" sz="2700" b="0" dirty="0" smtClean="0"/>
              <a:t>(voor Havo in klas 4)</a:t>
            </a:r>
            <a:endParaRPr lang="nl-NL" sz="2700" b="0" dirty="0"/>
          </a:p>
        </p:txBody>
      </p:sp>
    </p:spTree>
    <p:extLst>
      <p:ext uri="{BB962C8B-B14F-4D97-AF65-F5344CB8AC3E}">
        <p14:creationId xmlns:p14="http://schemas.microsoft.com/office/powerpoint/2010/main" val="38685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kies je een richting?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920" cy="4525963"/>
          </a:xfrm>
        </p:spPr>
        <p:txBody>
          <a:bodyPr/>
          <a:lstStyle/>
          <a:p>
            <a:pPr>
              <a:defRPr/>
            </a:pPr>
            <a:r>
              <a:rPr lang="nl-NL" b="1" dirty="0">
                <a:latin typeface="Helvetica" panose="020B0604020202020204" pitchFamily="34" charset="0"/>
                <a:cs typeface="Helvetica" panose="020B0604020202020204" pitchFamily="34" charset="0"/>
              </a:rPr>
              <a:t>Wie ben ik? </a:t>
            </a:r>
            <a:r>
              <a:rPr lang="nl-NL" sz="2600" dirty="0">
                <a:latin typeface="Helvetica" panose="020B0604020202020204" pitchFamily="34" charset="0"/>
                <a:cs typeface="Helvetica" panose="020B0604020202020204" pitchFamily="34" charset="0"/>
              </a:rPr>
              <a:t>(eigenschappen, karakter, </a:t>
            </a:r>
            <a:r>
              <a:rPr lang="nl-NL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voorkeuren</a:t>
            </a:r>
            <a:r>
              <a:rPr lang="nl-NL" sz="2600" dirty="0">
                <a:latin typeface="Helvetica" panose="020B0604020202020204" pitchFamily="34" charset="0"/>
                <a:cs typeface="Helvetica" panose="020B0604020202020204" pitchFamily="34" charset="0"/>
              </a:rPr>
              <a:t>, waar ben ik goed in)</a:t>
            </a:r>
          </a:p>
          <a:p>
            <a:pPr marL="0" indent="0">
              <a:buFontTx/>
              <a:buNone/>
              <a:defRPr/>
            </a:pPr>
            <a:endParaRPr lang="nl-NL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nl-NL" b="1" dirty="0">
                <a:latin typeface="Helvetica" panose="020B0604020202020204" pitchFamily="34" charset="0"/>
                <a:cs typeface="Helvetica" panose="020B0604020202020204" pitchFamily="34" charset="0"/>
              </a:rPr>
              <a:t>Wat wil ik?</a:t>
            </a:r>
            <a:r>
              <a:rPr lang="nl-NL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NL" sz="2600" dirty="0">
                <a:latin typeface="Helvetica" panose="020B0604020202020204" pitchFamily="34" charset="0"/>
                <a:cs typeface="Helvetica" panose="020B0604020202020204" pitchFamily="34" charset="0"/>
              </a:rPr>
              <a:t>(wat doe ik graag, </a:t>
            </a:r>
          </a:p>
          <a:p>
            <a:pPr marL="0" indent="0">
              <a:buFontTx/>
              <a:buNone/>
              <a:defRPr/>
            </a:pPr>
            <a:r>
              <a:rPr lang="nl-NL" sz="2600" dirty="0">
                <a:latin typeface="Helvetica" panose="020B0604020202020204" pitchFamily="34" charset="0"/>
                <a:cs typeface="Helvetica" panose="020B0604020202020204" pitchFamily="34" charset="0"/>
              </a:rPr>
              <a:t>    welk werkveld trekt mij aan, </a:t>
            </a:r>
            <a:r>
              <a:rPr lang="nl-NL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welk </a:t>
            </a:r>
            <a:r>
              <a:rPr lang="nl-NL" sz="2600" dirty="0">
                <a:latin typeface="Helvetica" panose="020B0604020202020204" pitchFamily="34" charset="0"/>
                <a:cs typeface="Helvetica" panose="020B0604020202020204" pitchFamily="34" charset="0"/>
              </a:rPr>
              <a:t>beroep wil ik)</a:t>
            </a:r>
          </a:p>
          <a:p>
            <a:pPr marL="0" indent="0">
              <a:buFontTx/>
              <a:buNone/>
              <a:defRPr/>
            </a:pPr>
            <a:endParaRPr lang="nl-NL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nl-NL" b="1" dirty="0">
                <a:latin typeface="Helvetica" panose="020B0604020202020204" pitchFamily="34" charset="0"/>
                <a:cs typeface="Helvetica" panose="020B0604020202020204" pitchFamily="34" charset="0"/>
              </a:rPr>
              <a:t>Kan wat ik wil? </a:t>
            </a:r>
            <a:r>
              <a:rPr lang="nl-NL" sz="2400" dirty="0">
                <a:latin typeface="Helvetica" panose="020B0604020202020204" pitchFamily="34" charset="0"/>
                <a:cs typeface="Helvetica" panose="020B0604020202020204" pitchFamily="34" charset="0"/>
              </a:rPr>
              <a:t>(vervolgopleiding, </a:t>
            </a:r>
            <a:r>
              <a:rPr lang="nl-NL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werkgelegenheid</a:t>
            </a:r>
            <a:r>
              <a:rPr lang="nl-NL" sz="2400" dirty="0">
                <a:latin typeface="Helvetica" panose="020B0604020202020204" pitchFamily="34" charset="0"/>
                <a:cs typeface="Helvetica" panose="020B0604020202020204" pitchFamily="34" charset="0"/>
              </a:rPr>
              <a:t>, opleidingseisen, beroepshouding, aanleg)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63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Vernieuwing</a:t>
            </a:r>
            <a:r>
              <a:rPr lang="en-US" dirty="0" smtClean="0"/>
              <a:t> </a:t>
            </a:r>
            <a:r>
              <a:rPr lang="en-US" dirty="0" err="1" smtClean="0"/>
              <a:t>vmbo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Vernieuwing</a:t>
            </a:r>
            <a:r>
              <a:rPr lang="en-US" dirty="0" smtClean="0"/>
              <a:t> </a:t>
            </a:r>
            <a:r>
              <a:rPr lang="en-US" dirty="0" err="1" smtClean="0"/>
              <a:t>beroepsgericht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vmbo</a:t>
            </a:r>
            <a:r>
              <a:rPr lang="en-US" dirty="0" smtClean="0"/>
              <a:t> -&gt; </a:t>
            </a:r>
            <a:r>
              <a:rPr lang="en-US" dirty="0" err="1" smtClean="0"/>
              <a:t>profielen</a:t>
            </a:r>
            <a:endParaRPr lang="en-US" dirty="0" smtClean="0"/>
          </a:p>
          <a:p>
            <a:r>
              <a:rPr lang="en-US" dirty="0" smtClean="0"/>
              <a:t>Elk </a:t>
            </a:r>
            <a:r>
              <a:rPr lang="en-US" dirty="0" err="1" smtClean="0"/>
              <a:t>profielvak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4 </a:t>
            </a:r>
            <a:r>
              <a:rPr lang="en-US" dirty="0" err="1" smtClean="0"/>
              <a:t>modulen</a:t>
            </a:r>
            <a:r>
              <a:rPr lang="en-US" dirty="0" smtClean="0"/>
              <a:t> en </a:t>
            </a:r>
            <a:r>
              <a:rPr lang="en-US" dirty="0" err="1" smtClean="0"/>
              <a:t>daarnaast</a:t>
            </a:r>
            <a:r>
              <a:rPr lang="en-US" dirty="0" smtClean="0"/>
              <a:t> </a:t>
            </a:r>
            <a:r>
              <a:rPr lang="en-US" dirty="0" err="1" smtClean="0"/>
              <a:t>kiest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leerling</a:t>
            </a:r>
            <a:r>
              <a:rPr lang="en-US" dirty="0" smtClean="0"/>
              <a:t> 4 </a:t>
            </a:r>
            <a:r>
              <a:rPr lang="en-US" dirty="0" err="1" smtClean="0"/>
              <a:t>keuzevakken</a:t>
            </a:r>
            <a:r>
              <a:rPr lang="en-US" dirty="0" smtClean="0"/>
              <a:t> (</a:t>
            </a:r>
            <a:r>
              <a:rPr lang="en-US" dirty="0" err="1" smtClean="0"/>
              <a:t>binnen</a:t>
            </a:r>
            <a:r>
              <a:rPr lang="en-US" dirty="0" smtClean="0"/>
              <a:t> of </a:t>
            </a:r>
            <a:r>
              <a:rPr lang="en-US" dirty="0" err="1" smtClean="0"/>
              <a:t>buiten</a:t>
            </a:r>
            <a:r>
              <a:rPr lang="en-US" dirty="0" smtClean="0"/>
              <a:t> </a:t>
            </a:r>
            <a:r>
              <a:rPr lang="en-US" dirty="0" err="1" smtClean="0"/>
              <a:t>profielvak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www.vernieuwingvmbo.nl</a:t>
            </a:r>
            <a:endParaRPr lang="nl-NL" dirty="0"/>
          </a:p>
        </p:txBody>
      </p:sp>
      <p:pic>
        <p:nvPicPr>
          <p:cNvPr id="1026" name="Picture 2" descr="Logo Vernieuwing Vmb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31" y="5144837"/>
            <a:ext cx="2743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Beroepsgerichte leerwegen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85009"/>
            <a:ext cx="8229600" cy="4866701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en-US" sz="2800" dirty="0"/>
              <a:t>-  </a:t>
            </a:r>
            <a:r>
              <a:rPr lang="en-US" sz="3800" dirty="0" smtClean="0"/>
              <a:t>Basis </a:t>
            </a:r>
            <a:r>
              <a:rPr lang="en-US" sz="3800" dirty="0" err="1"/>
              <a:t>B</a:t>
            </a:r>
            <a:r>
              <a:rPr lang="en-US" sz="3800" dirty="0" err="1" smtClean="0"/>
              <a:t>eroepsgerichte</a:t>
            </a:r>
            <a:r>
              <a:rPr lang="en-US" sz="3800" dirty="0" smtClean="0"/>
              <a:t> </a:t>
            </a:r>
            <a:r>
              <a:rPr lang="en-US" sz="3800" dirty="0" err="1" smtClean="0"/>
              <a:t>Leerweg</a:t>
            </a:r>
            <a:r>
              <a:rPr lang="en-US" sz="3800" dirty="0" smtClean="0"/>
              <a:t> (BBL)</a:t>
            </a:r>
            <a:endParaRPr lang="en-US" sz="3800" b="1" dirty="0" smtClean="0"/>
          </a:p>
          <a:p>
            <a:pPr>
              <a:buFontTx/>
              <a:buChar char="-"/>
            </a:pPr>
            <a:r>
              <a:rPr lang="en-US" sz="3800" dirty="0" smtClean="0"/>
              <a:t>Kader </a:t>
            </a:r>
            <a:r>
              <a:rPr lang="en-US" sz="3800" dirty="0" err="1" smtClean="0"/>
              <a:t>Beroepsgerichte</a:t>
            </a:r>
            <a:r>
              <a:rPr lang="en-US" sz="3800" dirty="0" smtClean="0"/>
              <a:t> </a:t>
            </a:r>
            <a:r>
              <a:rPr lang="en-US" sz="3800" dirty="0" err="1" smtClean="0"/>
              <a:t>Leerweg</a:t>
            </a:r>
            <a:r>
              <a:rPr lang="en-US" sz="3800" dirty="0" smtClean="0"/>
              <a:t> (KBL)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2400" dirty="0" err="1" smtClean="0"/>
              <a:t>Techniek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b="1" dirty="0" err="1" smtClean="0"/>
              <a:t>Profielvak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Produceren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Installeren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Energie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r>
              <a:rPr lang="en-US" sz="2400" b="1" dirty="0" err="1" smtClean="0"/>
              <a:t>Profielvak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Bouwen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Wonen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Interieur</a:t>
            </a: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err="1" smtClean="0"/>
              <a:t>Profielvak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Economie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ondernemen</a:t>
            </a: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err="1" smtClean="0"/>
              <a:t>Profielvak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Zorg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Welzijn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078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C837215FCF934F8ACAA2F7B5726C73" ma:contentTypeVersion="10" ma:contentTypeDescription="Een nieuw document maken." ma:contentTypeScope="" ma:versionID="28202973e6869a1921e231f3fd5ee137">
  <xsd:schema xmlns:xsd="http://www.w3.org/2001/XMLSchema" xmlns:xs="http://www.w3.org/2001/XMLSchema" xmlns:p="http://schemas.microsoft.com/office/2006/metadata/properties" xmlns:ns3="b96a77c1-ef76-4ef0-a226-c029297a3e85" xmlns:ns4="d4f217ef-32b9-4431-99d0-857f10acaf88" targetNamespace="http://schemas.microsoft.com/office/2006/metadata/properties" ma:root="true" ma:fieldsID="91baae52902e343c447427ee7b13740c" ns3:_="" ns4:_="">
    <xsd:import namespace="b96a77c1-ef76-4ef0-a226-c029297a3e85"/>
    <xsd:import namespace="d4f217ef-32b9-4431-99d0-857f10acaf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a77c1-ef76-4ef0-a226-c029297a3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217ef-32b9-4431-99d0-857f10acaf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6A3ABB-EFEF-4B46-A319-CA1AA75C3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7938C5-5A65-454E-AB50-25579E0CD051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b96a77c1-ef76-4ef0-a226-c029297a3e85"/>
    <ds:schemaRef ds:uri="http://schemas.microsoft.com/office/infopath/2007/PartnerControls"/>
    <ds:schemaRef ds:uri="d4f217ef-32b9-4431-99d0-857f10acaf88"/>
  </ds:schemaRefs>
</ds:datastoreItem>
</file>

<file path=customXml/itemProps3.xml><?xml version="1.0" encoding="utf-8"?>
<ds:datastoreItem xmlns:ds="http://schemas.openxmlformats.org/officeDocument/2006/customXml" ds:itemID="{852109DC-33E4-43CA-95FD-1B63957D87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6a77c1-ef76-4ef0-a226-c029297a3e85"/>
    <ds:schemaRef ds:uri="d4f217ef-32b9-4431-99d0-857f10acaf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1007</Words>
  <Application>Microsoft Office PowerPoint</Application>
  <PresentationFormat>Diavoorstelling (4:3)</PresentationFormat>
  <Paragraphs>309</Paragraphs>
  <Slides>23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4" baseType="lpstr">
      <vt:lpstr>Aharoni</vt:lpstr>
      <vt:lpstr>Arial</vt:lpstr>
      <vt:lpstr>Calibri</vt:lpstr>
      <vt:lpstr>Geneva</vt:lpstr>
      <vt:lpstr>Helvetica</vt:lpstr>
      <vt:lpstr>Monotype Sorts</vt:lpstr>
      <vt:lpstr>Symbol</vt:lpstr>
      <vt:lpstr>Times New Roman</vt:lpstr>
      <vt:lpstr>Trebuchet MS</vt:lpstr>
      <vt:lpstr>Verdana</vt:lpstr>
      <vt:lpstr>Office Theme</vt:lpstr>
      <vt:lpstr>Bovenbouw </vt:lpstr>
      <vt:lpstr>Programma</vt:lpstr>
      <vt:lpstr>Voorstellen</vt:lpstr>
      <vt:lpstr>PowerPoint-presentatie</vt:lpstr>
      <vt:lpstr>Keuzes in de leerjaren</vt:lpstr>
      <vt:lpstr>Klas 3 – start examen (voor Havo in klas 4)</vt:lpstr>
      <vt:lpstr>Hoe kies je een richting?</vt:lpstr>
      <vt:lpstr>Vernieuwing vmbo</vt:lpstr>
      <vt:lpstr>Beroepsgerichte leerwegen</vt:lpstr>
      <vt:lpstr>Techniek</vt:lpstr>
      <vt:lpstr>Produceren, Installeren en  Energie (PIE)</vt:lpstr>
      <vt:lpstr>Bouwen, Wonen en Interieur  (BWI)</vt:lpstr>
      <vt:lpstr>Economie en ondernemen  (E&amp;O)</vt:lpstr>
      <vt:lpstr>Economie en ondernemen</vt:lpstr>
      <vt:lpstr>Zorg &amp; Welzijn (Z&amp;W)</vt:lpstr>
      <vt:lpstr>Zorg &amp; Welzijn</vt:lpstr>
      <vt:lpstr>Landbouw/Groen</vt:lpstr>
      <vt:lpstr>Mavo</vt:lpstr>
      <vt:lpstr>Avila College 3 mavo</vt:lpstr>
      <vt:lpstr>Havo ( vanuit 2 Mavo of 2 Havo)</vt:lpstr>
      <vt:lpstr>Vervolgopleidingen</vt:lpstr>
      <vt:lpstr>Vervolgopleiding in het MBO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Decanen vmbo</dc:creator>
  <cp:lastModifiedBy>Arkink, WGH (Gerard)</cp:lastModifiedBy>
  <cp:revision>168</cp:revision>
  <cp:lastPrinted>2018-03-14T14:48:09Z</cp:lastPrinted>
  <dcterms:created xsi:type="dcterms:W3CDTF">2012-08-21T12:22:20Z</dcterms:created>
  <dcterms:modified xsi:type="dcterms:W3CDTF">2021-02-16T17:39:15Z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0x01010061C837215FCF934F8ACAA2F7B5726C73</vt:lpwstr>
  </property>
</Properties>
</file>