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handoutMasterIdLst>
    <p:handoutMasterId r:id="rId35"/>
  </p:handoutMasterIdLst>
  <p:sldIdLst>
    <p:sldId id="264" r:id="rId2"/>
    <p:sldId id="297" r:id="rId3"/>
    <p:sldId id="305" r:id="rId4"/>
    <p:sldId id="298" r:id="rId5"/>
    <p:sldId id="301" r:id="rId6"/>
    <p:sldId id="302" r:id="rId7"/>
    <p:sldId id="303" r:id="rId8"/>
    <p:sldId id="304" r:id="rId9"/>
    <p:sldId id="320" r:id="rId10"/>
    <p:sldId id="321" r:id="rId11"/>
    <p:sldId id="322" r:id="rId12"/>
    <p:sldId id="323" r:id="rId13"/>
    <p:sldId id="316" r:id="rId14"/>
    <p:sldId id="317" r:id="rId15"/>
    <p:sldId id="318" r:id="rId16"/>
    <p:sldId id="319" r:id="rId17"/>
    <p:sldId id="306" r:id="rId18"/>
    <p:sldId id="285" r:id="rId19"/>
    <p:sldId id="295" r:id="rId20"/>
    <p:sldId id="296" r:id="rId21"/>
    <p:sldId id="307" r:id="rId22"/>
    <p:sldId id="291" r:id="rId23"/>
    <p:sldId id="299" r:id="rId24"/>
    <p:sldId id="308" r:id="rId25"/>
    <p:sldId id="309" r:id="rId26"/>
    <p:sldId id="310" r:id="rId27"/>
    <p:sldId id="311" r:id="rId28"/>
    <p:sldId id="312" r:id="rId29"/>
    <p:sldId id="315" r:id="rId30"/>
    <p:sldId id="313" r:id="rId31"/>
    <p:sldId id="314" r:id="rId32"/>
    <p:sldId id="266" r:id="rId33"/>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8742" autoAdjust="0"/>
  </p:normalViewPr>
  <p:slideViewPr>
    <p:cSldViewPr showGuides="1">
      <p:cViewPr varScale="1">
        <p:scale>
          <a:sx n="50" d="100"/>
          <a:sy n="50" d="100"/>
        </p:scale>
        <p:origin x="1500" y="42"/>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7/10/2020</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7/10/2020</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reep.com/story/news/education/2019/05/22/msu-suspend-student-accused-sex-assault/3755130002/"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oscn.net/applications/oscn/DeliverDocument.asp?CiteID=69864"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www.law.cornell.edu/definitions/index.php?width=840&amp;height=800&amp;iframe=true&amp;def_id=d378725adf04ddf1e40cd14d6e338cca&amp;term_occur=999&amp;term_src=Title:34:Subtitle:B:Chapter:VI:Part:668:Subpart:D:668.46" TargetMode="External"/><Relationship Id="rId3" Type="http://schemas.openxmlformats.org/officeDocument/2006/relationships/hyperlink" Target="https://system.suny.edu/media/suny/content-assets/documents/sci/tix2020/Sexual-Harassment.pdf" TargetMode="External"/><Relationship Id="rId7" Type="http://schemas.openxmlformats.org/officeDocument/2006/relationships/hyperlink" Target="https://www.law.cornell.edu/definitions/index.php?width=840&amp;height=800&amp;iframe=true&amp;def_id=5ee45180f812d62eecc4e6aa2a0693b4&amp;term_occur=999&amp;term_src=Title:34:Subtitle:B:Chapter:VI:Part:668:Subpart:D:668.46"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www.law.cornell.edu/definitions/index.php?width=840&amp;height=800&amp;iframe=true&amp;def_id=3112f914903fb64936d08c8c15e2ea59&amp;term_occur=999&amp;term_src=Title:34:Subtitle:B:Chapter:VI:Part:668:Subpart:D:668.46" TargetMode="External"/><Relationship Id="rId5" Type="http://schemas.openxmlformats.org/officeDocument/2006/relationships/hyperlink" Target="https://www.law.cornell.edu/uscode/text/20/1092" TargetMode="External"/><Relationship Id="rId4" Type="http://schemas.openxmlformats.org/officeDocument/2006/relationships/hyperlink" Target="https://www.law.cornell.edu/definitions/uscode.php?width=840&amp;height=800&amp;iframe=true&amp;def_id=20-USC-653448663-459747174&amp;term_occur=999&amp;term_src=" TargetMode="External"/><Relationship Id="rId9" Type="http://schemas.openxmlformats.org/officeDocument/2006/relationships/hyperlink" Target="https://www.fbi.gov/file-repository/ucr/ucr-2019-1-nibrs-user-manual.pdf/view"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1600" b="0" i="0" kern="1200" dirty="0">
                <a:solidFill>
                  <a:schemeClr val="tx2"/>
                </a:solidFill>
                <a:effectLst/>
                <a:latin typeface="+mn-lt"/>
                <a:ea typeface="+mn-ea"/>
                <a:cs typeface="+mn-cs"/>
              </a:rPr>
              <a:t>The presentation is prepared as a service by in-house attorneys from various institutions in Oklahoma, but does not represent legal advice. The presentation is compliance advice and no attorney/client relationship is formed with any contributor or their organization.  Readers are advised to seek the advice of counsel. The presentation is available absolutely free pursuant to a Creative Commons </a:t>
            </a:r>
            <a:r>
              <a:rPr lang="en-US" sz="1600" b="0" i="0" u="none" strike="noStrike" kern="1200" dirty="0">
                <a:solidFill>
                  <a:schemeClr val="tx2"/>
                </a:solidFill>
                <a:effectLst/>
                <a:latin typeface="+mn-lt"/>
                <a:ea typeface="+mn-ea"/>
                <a:cs typeface="+mn-cs"/>
                <a:hlinkClick r:id="rId3"/>
              </a:rPr>
              <a:t>Attribution-</a:t>
            </a:r>
            <a:r>
              <a:rPr lang="en-US" sz="1600" b="0" i="0" u="none" strike="noStrike" kern="1200" dirty="0" err="1">
                <a:solidFill>
                  <a:schemeClr val="tx2"/>
                </a:solidFill>
                <a:effectLst/>
                <a:latin typeface="+mn-lt"/>
                <a:ea typeface="+mn-ea"/>
                <a:cs typeface="+mn-cs"/>
                <a:hlinkClick r:id="rId3"/>
              </a:rPr>
              <a:t>NonCommercial</a:t>
            </a:r>
            <a:r>
              <a:rPr lang="en-US" sz="1600" b="0" i="0" u="none" strike="noStrike" kern="1200" dirty="0">
                <a:solidFill>
                  <a:schemeClr val="tx2"/>
                </a:solidFill>
                <a:effectLst/>
                <a:latin typeface="+mn-lt"/>
                <a:ea typeface="+mn-ea"/>
                <a:cs typeface="+mn-cs"/>
                <a:hlinkClick r:id="rId3"/>
              </a:rPr>
              <a:t>-</a:t>
            </a:r>
            <a:r>
              <a:rPr lang="en-US" sz="1600" b="0" i="0" u="none" strike="noStrike" kern="1200" dirty="0" err="1">
                <a:solidFill>
                  <a:schemeClr val="tx2"/>
                </a:solidFill>
                <a:effectLst/>
                <a:latin typeface="+mn-lt"/>
                <a:ea typeface="+mn-ea"/>
                <a:cs typeface="+mn-cs"/>
                <a:hlinkClick r:id="rId3"/>
              </a:rPr>
              <a:t>ShareAlike</a:t>
            </a:r>
            <a:r>
              <a:rPr lang="en-US" sz="1600" b="0" i="0" u="none" strike="noStrike" kern="1200" dirty="0">
                <a:solidFill>
                  <a:schemeClr val="tx2"/>
                </a:solidFill>
                <a:effectLst/>
                <a:latin typeface="+mn-lt"/>
                <a:ea typeface="+mn-ea"/>
                <a:cs typeface="+mn-cs"/>
                <a:hlinkClick r:id="rId3"/>
              </a:rPr>
              <a:t> 4.0 International license</a:t>
            </a:r>
            <a:r>
              <a:rPr lang="en-US" sz="1600" b="0" i="0" kern="1200" dirty="0">
                <a:solidFill>
                  <a:schemeClr val="tx2"/>
                </a:solidFill>
                <a:effectLst/>
                <a:latin typeface="+mn-lt"/>
                <a:ea typeface="+mn-ea"/>
                <a:cs typeface="+mn-cs"/>
              </a:rPr>
              <a:t> (meaning that all educational institutions are free to use, customize, adapt, and re-share the content, with proper attribution, for non-commercial purposes, but the content may not be sold).</a:t>
            </a:r>
            <a:endParaRPr lang="en-US" dirty="0"/>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1</a:t>
            </a:fld>
            <a:endParaRPr lang="en-US"/>
          </a:p>
        </p:txBody>
      </p:sp>
    </p:spTree>
    <p:extLst>
      <p:ext uri="{BB962C8B-B14F-4D97-AF65-F5344CB8AC3E}">
        <p14:creationId xmlns:p14="http://schemas.microsoft.com/office/powerpoint/2010/main" val="4119386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i="0" kern="1200" dirty="0">
                <a:solidFill>
                  <a:schemeClr val="tx2"/>
                </a:solidFill>
                <a:effectLst/>
                <a:latin typeface="+mn-lt"/>
                <a:ea typeface="+mn-ea"/>
                <a:cs typeface="+mn-cs"/>
              </a:rPr>
              <a:t>In April, 2019, the Western District of Michigan (Maloney, J.) denied a preliminary injunction of an interim suspension, holding that due process did not require the university “to throw together a formal disciplinary hearing at a moment’s notice” to hear the merits of the interim suspension. Specifically, the court looked with disfavor on the need for a hearing before an interim suspension because Michigan institutions were bound by a Sixth Circuit holding requiring cross-examination in disciplinary hearings; the court rejected a system where a student would have the chance to cross-examine their accuser before having even temporary action brought against them. See, </a:t>
            </a:r>
            <a:r>
              <a:rPr lang="en-US" sz="1600" b="0" i="0" u="none" strike="noStrike" kern="1200" dirty="0">
                <a:solidFill>
                  <a:schemeClr val="tx2"/>
                </a:solidFill>
                <a:effectLst/>
                <a:latin typeface="+mn-lt"/>
                <a:ea typeface="+mn-ea"/>
                <a:cs typeface="+mn-cs"/>
                <a:hlinkClick r:id="rId3"/>
              </a:rPr>
              <a:t>https://www.freep.com/story/news/education/2019/05/22/msu-suspend-student-accused-sex-assault/3755130002/</a:t>
            </a:r>
            <a:endParaRPr lang="en-US" sz="1600" b="0" i="0" u="none" strike="noStrike" kern="1200" dirty="0">
              <a:solidFill>
                <a:schemeClr val="tx2"/>
              </a:solidFill>
              <a:effectLst/>
              <a:latin typeface="+mn-lt"/>
              <a:ea typeface="+mn-ea"/>
              <a:cs typeface="+mn-cs"/>
            </a:endParaRPr>
          </a:p>
          <a:p>
            <a:endParaRPr lang="en-US" sz="1600" b="0" i="0" u="none" strike="noStrike" kern="1200" dirty="0">
              <a:solidFill>
                <a:schemeClr val="tx2"/>
              </a:solidFill>
              <a:effectLst/>
              <a:latin typeface="+mn-lt"/>
              <a:ea typeface="+mn-ea"/>
              <a:cs typeface="+mn-cs"/>
            </a:endParaRPr>
          </a:p>
          <a:p>
            <a:r>
              <a:rPr lang="en-US" sz="1600" b="0" i="0" kern="1200" dirty="0">
                <a:solidFill>
                  <a:schemeClr val="tx2"/>
                </a:solidFill>
                <a:effectLst/>
                <a:latin typeface="+mn-lt"/>
                <a:ea typeface="+mn-ea"/>
                <a:cs typeface="+mn-cs"/>
              </a:rPr>
              <a:t>Garcia v. Metropolitan State Univ. of Denver, No. 19-CV-02261-RBJ, 2020 WL 886219, at *11-12 (D. Colo. Feb. 24, 2020) (student could not be suspended prior to a hearing on a misconduct charge without “at least an informal hearing” absent exigent circumstances; this due process right was so well-established that a public university’s failure to provide notice and an informal hearing prior to an interim suspension was sufficient to overcome qualified immunity).</a:t>
            </a:r>
          </a:p>
          <a:p>
            <a:endParaRPr lang="en-US" sz="1600" b="0" i="0" kern="1200" dirty="0">
              <a:solidFill>
                <a:schemeClr val="tx2"/>
              </a:solidFill>
              <a:effectLst/>
              <a:latin typeface="+mn-lt"/>
              <a:ea typeface="+mn-ea"/>
              <a:cs typeface="+mn-cs"/>
            </a:endParaRPr>
          </a:p>
          <a:p>
            <a:r>
              <a:rPr lang="en-US" sz="1600" b="0" i="0" kern="1200" dirty="0">
                <a:solidFill>
                  <a:schemeClr val="tx2"/>
                </a:solidFill>
                <a:effectLst/>
                <a:latin typeface="+mn-lt"/>
                <a:ea typeface="+mn-ea"/>
                <a:cs typeface="+mn-cs"/>
              </a:rPr>
              <a:t>Protective Orders</a:t>
            </a:r>
          </a:p>
          <a:p>
            <a:r>
              <a:rPr lang="en-US" sz="1600" b="0" i="0" kern="1200" dirty="0">
                <a:solidFill>
                  <a:schemeClr val="tx2"/>
                </a:solidFill>
                <a:effectLst/>
                <a:latin typeface="+mn-lt"/>
                <a:ea typeface="+mn-ea"/>
                <a:cs typeface="+mn-cs"/>
              </a:rPr>
              <a:t>Where a court issues a protective order banning a respondent from campus, the university and its administrators are not liable under an Equal Protection claim brought under Section 1983 for denying that student due process, because the institution was not responsible for issuing that protective order. Sheppard v. Visitors of Virginia State Univ., No. 3:18CV723-HEH, 2019 WL 6039953, at *4 (E.D. Va. Nov. 14, 2019).</a:t>
            </a:r>
          </a:p>
          <a:p>
            <a:r>
              <a:rPr lang="en-US" sz="1600" b="0" i="0" kern="1200" dirty="0">
                <a:solidFill>
                  <a:schemeClr val="tx2"/>
                </a:solidFill>
                <a:effectLst/>
                <a:latin typeface="+mn-lt"/>
                <a:ea typeface="+mn-ea"/>
                <a:cs typeface="+mn-cs"/>
              </a:rPr>
              <a:t>In other words, if a court order requires the university to suspend a student, the university cannot be held responsible for allegedly violating that student’s due process rights in issuing the suspension under an Equal Protection theory. Id.</a:t>
            </a:r>
          </a:p>
          <a:p>
            <a:endParaRPr lang="en-US" sz="1600" b="0" i="0" kern="1200" dirty="0">
              <a:solidFill>
                <a:schemeClr val="tx2"/>
              </a:solidFill>
              <a:effectLst/>
              <a:latin typeface="+mn-lt"/>
              <a:ea typeface="+mn-ea"/>
              <a:cs typeface="+mn-cs"/>
            </a:endParaRPr>
          </a:p>
          <a:p>
            <a:r>
              <a:rPr lang="en-US" sz="1600" b="0" i="0" kern="1200" dirty="0">
                <a:solidFill>
                  <a:schemeClr val="tx2"/>
                </a:solidFill>
                <a:effectLst/>
                <a:latin typeface="+mn-lt"/>
                <a:ea typeface="+mn-ea"/>
                <a:cs typeface="+mn-cs"/>
              </a:rPr>
              <a:t>Oklahoma Title 21 Section 1376 </a:t>
            </a:r>
            <a:r>
              <a:rPr lang="en-US" dirty="0">
                <a:hlinkClick r:id="rId4"/>
              </a:rPr>
              <a:t>https://www.oscn.net/applications/oscn/DeliverDocument.asp?CiteID=69864</a:t>
            </a:r>
            <a:endParaRPr lang="en-US" dirty="0"/>
          </a:p>
          <a:p>
            <a:r>
              <a:rPr lang="en-US" sz="1600" b="0" i="0" kern="1200" dirty="0">
                <a:solidFill>
                  <a:schemeClr val="tx2"/>
                </a:solidFill>
                <a:effectLst/>
                <a:latin typeface="+mn-lt"/>
                <a:ea typeface="+mn-ea"/>
                <a:cs typeface="+mn-cs"/>
              </a:rPr>
              <a:t>A College or University can no-trespass a non employee or student visitor.  Make sure your policies are updated on this.  </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20</a:t>
            </a:fld>
            <a:endParaRPr lang="en-US"/>
          </a:p>
        </p:txBody>
      </p:sp>
    </p:spTree>
    <p:extLst>
      <p:ext uri="{BB962C8B-B14F-4D97-AF65-F5344CB8AC3E}">
        <p14:creationId xmlns:p14="http://schemas.microsoft.com/office/powerpoint/2010/main" val="2243354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1600" i="1" kern="1200" dirty="0">
                <a:solidFill>
                  <a:schemeClr val="tx2"/>
                </a:solidFill>
                <a:effectLst/>
                <a:latin typeface="+mn-lt"/>
                <a:ea typeface="+mn-ea"/>
                <a:cs typeface="+mn-cs"/>
              </a:rPr>
              <a:t>A sample definition includes:</a:t>
            </a:r>
          </a:p>
          <a:p>
            <a:pPr marL="0" marR="0" lvl="0" indent="0" algn="l" defTabSz="1218987" rtl="0" eaLnBrk="1" fontAlgn="auto" latinLnBrk="0" hangingPunct="1">
              <a:lnSpc>
                <a:spcPct val="100000"/>
              </a:lnSpc>
              <a:spcBef>
                <a:spcPts val="0"/>
              </a:spcBef>
              <a:spcAft>
                <a:spcPts val="0"/>
              </a:spcAft>
              <a:buClrTx/>
              <a:buSzTx/>
              <a:buFontTx/>
              <a:buNone/>
              <a:tabLst/>
              <a:defRPr/>
            </a:pPr>
            <a:endParaRPr lang="en-US" sz="1600" i="1" kern="1200" dirty="0">
              <a:solidFill>
                <a:schemeClr val="tx2"/>
              </a:solidFill>
              <a:effectLst/>
              <a:latin typeface="+mn-lt"/>
              <a:ea typeface="+mn-ea"/>
              <a:cs typeface="+mn-cs"/>
            </a:endParaRPr>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i="1" kern="1200" dirty="0">
                <a:solidFill>
                  <a:schemeClr val="tx2"/>
                </a:solidFill>
                <a:effectLst/>
                <a:latin typeface="+mn-lt"/>
                <a:ea typeface="+mn-ea"/>
                <a:cs typeface="+mn-cs"/>
              </a:rPr>
              <a:t>Education program or activity</a:t>
            </a:r>
            <a:r>
              <a:rPr lang="en-US" sz="1600" kern="1200" dirty="0">
                <a:solidFill>
                  <a:schemeClr val="tx2"/>
                </a:solidFill>
                <a:effectLst/>
                <a:latin typeface="+mn-lt"/>
                <a:ea typeface="+mn-ea"/>
                <a:cs typeface="+mn-cs"/>
              </a:rPr>
              <a:t> means locations, events, or circumstances where Recipient exercises substantial control over both the Respondent and the context in which the sexual harassment or discrimination occurs and also includes any building owned or controlled by a student organization that is officially recognized by the Recipient. </a:t>
            </a:r>
          </a:p>
          <a:p>
            <a:pPr marL="0" marR="0" lvl="0" indent="0" algn="l" defTabSz="1218987" rtl="0" eaLnBrk="1" fontAlgn="auto" latinLnBrk="0" hangingPunct="1">
              <a:lnSpc>
                <a:spcPct val="100000"/>
              </a:lnSpc>
              <a:spcBef>
                <a:spcPts val="0"/>
              </a:spcBef>
              <a:spcAft>
                <a:spcPts val="0"/>
              </a:spcAft>
              <a:buClrTx/>
              <a:buSzTx/>
              <a:buFontTx/>
              <a:buNone/>
              <a:tabLst/>
              <a:defRPr/>
            </a:pPr>
            <a:endParaRPr lang="en-US" sz="1600" kern="1200" dirty="0">
              <a:solidFill>
                <a:schemeClr val="tx2"/>
              </a:solidFill>
              <a:effectLst/>
              <a:latin typeface="+mn-lt"/>
              <a:ea typeface="+mn-ea"/>
              <a:cs typeface="+mn-cs"/>
            </a:endParaRPr>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kern="1200" dirty="0">
                <a:solidFill>
                  <a:schemeClr val="tx2"/>
                </a:solidFill>
                <a:effectLst/>
                <a:latin typeface="+mn-lt"/>
                <a:ea typeface="+mn-ea"/>
                <a:cs typeface="+mn-cs"/>
              </a:rPr>
              <a:t>OR </a:t>
            </a:r>
          </a:p>
          <a:p>
            <a:pPr marL="0" marR="0" lvl="0" indent="0" algn="l" defTabSz="1218987" rtl="0" eaLnBrk="1" fontAlgn="auto" latinLnBrk="0" hangingPunct="1">
              <a:lnSpc>
                <a:spcPct val="100000"/>
              </a:lnSpc>
              <a:spcBef>
                <a:spcPts val="0"/>
              </a:spcBef>
              <a:spcAft>
                <a:spcPts val="0"/>
              </a:spcAft>
              <a:buClrTx/>
              <a:buSzTx/>
              <a:buFontTx/>
              <a:buNone/>
              <a:tabLst/>
              <a:defRPr/>
            </a:pPr>
            <a:endParaRPr lang="en-US" sz="1600" kern="1200" dirty="0">
              <a:solidFill>
                <a:schemeClr val="tx2"/>
              </a:solidFill>
              <a:effectLst/>
              <a:latin typeface="+mn-lt"/>
              <a:ea typeface="+mn-ea"/>
              <a:cs typeface="+mn-cs"/>
            </a:endParaRPr>
          </a:p>
          <a:p>
            <a:r>
              <a:rPr lang="en-US" sz="1600" kern="1200" dirty="0">
                <a:solidFill>
                  <a:schemeClr val="tx2"/>
                </a:solidFill>
                <a:effectLst/>
                <a:latin typeface="+mn-lt"/>
                <a:ea typeface="+mn-ea"/>
                <a:cs typeface="+mn-cs"/>
              </a:rPr>
              <a:t>For the purposes of this Title IX Grievance Policy, {Institution’s} “education program or activity” includes:</a:t>
            </a:r>
          </a:p>
          <a:p>
            <a:pPr marL="285750" lvl="0" indent="-285750">
              <a:buFont typeface="Arial" panose="020B0604020202020204" pitchFamily="34" charset="0"/>
              <a:buChar char="•"/>
            </a:pPr>
            <a:r>
              <a:rPr lang="en-US" sz="1600" kern="1200" dirty="0">
                <a:solidFill>
                  <a:schemeClr val="tx2"/>
                </a:solidFill>
                <a:effectLst/>
                <a:latin typeface="+mn-lt"/>
                <a:ea typeface="+mn-ea"/>
                <a:cs typeface="+mn-cs"/>
              </a:rPr>
              <a:t>Any on-campus premises</a:t>
            </a:r>
          </a:p>
          <a:p>
            <a:pPr marL="285750" lvl="0" indent="-285750">
              <a:buFont typeface="Arial" panose="020B0604020202020204" pitchFamily="34" charset="0"/>
              <a:buChar char="•"/>
            </a:pPr>
            <a:r>
              <a:rPr lang="en-US" sz="1600" kern="1200" dirty="0">
                <a:solidFill>
                  <a:schemeClr val="tx2"/>
                </a:solidFill>
                <a:effectLst/>
                <a:latin typeface="+mn-lt"/>
                <a:ea typeface="+mn-ea"/>
                <a:cs typeface="+mn-cs"/>
              </a:rPr>
              <a:t>Any off-campus premises that {institution} has substantial control over. This includes buildings or property owned or controlled by a recognized student organization.</a:t>
            </a:r>
          </a:p>
          <a:p>
            <a:pPr marL="285750" lvl="0" indent="-285750">
              <a:buFont typeface="Arial" panose="020B0604020202020204" pitchFamily="34" charset="0"/>
              <a:buChar char="•"/>
            </a:pPr>
            <a:r>
              <a:rPr lang="en-US" sz="1600" kern="1200" dirty="0">
                <a:solidFill>
                  <a:schemeClr val="tx2"/>
                </a:solidFill>
                <a:effectLst/>
                <a:latin typeface="+mn-lt"/>
                <a:ea typeface="+mn-ea"/>
                <a:cs typeface="+mn-cs"/>
              </a:rPr>
              <a:t>Activity occurring within computer and internet networks, digital platforms, and computer hardware or software owned or operated by, or used in the operations of {Institution}’s programs and activities over which the {institution} has substantial control.</a:t>
            </a:r>
          </a:p>
          <a:p>
            <a:pPr marL="0" marR="0" lvl="0" indent="0" algn="l" defTabSz="1218987" rtl="0" eaLnBrk="1" fontAlgn="auto" latinLnBrk="0" hangingPunct="1">
              <a:lnSpc>
                <a:spcPct val="100000"/>
              </a:lnSpc>
              <a:spcBef>
                <a:spcPts val="0"/>
              </a:spcBef>
              <a:spcAft>
                <a:spcPts val="0"/>
              </a:spcAft>
              <a:buClrTx/>
              <a:buSzTx/>
              <a:buFontTx/>
              <a:buNone/>
              <a:tabLst/>
              <a:defRPr/>
            </a:pPr>
            <a:endParaRPr lang="en-US" sz="1600" kern="1200" dirty="0">
              <a:solidFill>
                <a:schemeClr val="tx2"/>
              </a:solidFill>
              <a:effectLst/>
              <a:latin typeface="+mn-lt"/>
              <a:ea typeface="+mn-ea"/>
              <a:cs typeface="+mn-cs"/>
            </a:endParaRPr>
          </a:p>
          <a:p>
            <a:endParaRPr lang="en-US" dirty="0"/>
          </a:p>
          <a:p>
            <a:r>
              <a:rPr lang="en-US" dirty="0"/>
              <a:t>Walk through the flow chart for this.  </a:t>
            </a:r>
          </a:p>
        </p:txBody>
      </p:sp>
      <p:sp>
        <p:nvSpPr>
          <p:cNvPr id="4" name="Slide Number Placeholder 3"/>
          <p:cNvSpPr>
            <a:spLocks noGrp="1"/>
          </p:cNvSpPr>
          <p:nvPr>
            <p:ph type="sldNum" sz="quarter" idx="5"/>
          </p:nvPr>
        </p:nvSpPr>
        <p:spPr/>
        <p:txBody>
          <a:bodyPr/>
          <a:lstStyle/>
          <a:p>
            <a:fld id="{B8796F01-7154-41E0-B48B-A6921757531A}" type="slidenum">
              <a:rPr lang="en-US" smtClean="0"/>
              <a:pPr/>
              <a:t>22</a:t>
            </a:fld>
            <a:endParaRPr lang="en-US"/>
          </a:p>
        </p:txBody>
      </p:sp>
    </p:spTree>
    <p:extLst>
      <p:ext uri="{BB962C8B-B14F-4D97-AF65-F5344CB8AC3E}">
        <p14:creationId xmlns:p14="http://schemas.microsoft.com/office/powerpoint/2010/main" val="2334508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Walk through the flow chart for this.  </a:t>
            </a:r>
          </a:p>
        </p:txBody>
      </p:sp>
      <p:sp>
        <p:nvSpPr>
          <p:cNvPr id="4" name="Slide Number Placeholder 3"/>
          <p:cNvSpPr>
            <a:spLocks noGrp="1"/>
          </p:cNvSpPr>
          <p:nvPr>
            <p:ph type="sldNum" sz="quarter" idx="5"/>
          </p:nvPr>
        </p:nvSpPr>
        <p:spPr/>
        <p:txBody>
          <a:bodyPr/>
          <a:lstStyle/>
          <a:p>
            <a:fld id="{B8796F01-7154-41E0-B48B-A6921757531A}" type="slidenum">
              <a:rPr lang="en-US" smtClean="0"/>
              <a:pPr/>
              <a:t>23</a:t>
            </a:fld>
            <a:endParaRPr lang="en-US"/>
          </a:p>
        </p:txBody>
      </p:sp>
    </p:spTree>
    <p:extLst>
      <p:ext uri="{BB962C8B-B14F-4D97-AF65-F5344CB8AC3E}">
        <p14:creationId xmlns:p14="http://schemas.microsoft.com/office/powerpoint/2010/main" val="157726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Walk through the flow chart for this.  </a:t>
            </a:r>
          </a:p>
        </p:txBody>
      </p:sp>
      <p:sp>
        <p:nvSpPr>
          <p:cNvPr id="4" name="Slide Number Placeholder 3"/>
          <p:cNvSpPr>
            <a:spLocks noGrp="1"/>
          </p:cNvSpPr>
          <p:nvPr>
            <p:ph type="sldNum" sz="quarter" idx="5"/>
          </p:nvPr>
        </p:nvSpPr>
        <p:spPr/>
        <p:txBody>
          <a:bodyPr/>
          <a:lstStyle/>
          <a:p>
            <a:fld id="{B8796F01-7154-41E0-B48B-A6921757531A}" type="slidenum">
              <a:rPr lang="en-US" smtClean="0"/>
              <a:pPr/>
              <a:t>24</a:t>
            </a:fld>
            <a:endParaRPr lang="en-US"/>
          </a:p>
        </p:txBody>
      </p:sp>
    </p:spTree>
    <p:extLst>
      <p:ext uri="{BB962C8B-B14F-4D97-AF65-F5344CB8AC3E}">
        <p14:creationId xmlns:p14="http://schemas.microsoft.com/office/powerpoint/2010/main" val="29159719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stick with one of these articulated reasons.  </a:t>
            </a:r>
          </a:p>
        </p:txBody>
      </p:sp>
      <p:sp>
        <p:nvSpPr>
          <p:cNvPr id="4" name="Slide Number Placeholder 3"/>
          <p:cNvSpPr>
            <a:spLocks noGrp="1"/>
          </p:cNvSpPr>
          <p:nvPr>
            <p:ph type="sldNum" sz="quarter" idx="5"/>
          </p:nvPr>
        </p:nvSpPr>
        <p:spPr/>
        <p:txBody>
          <a:bodyPr/>
          <a:lstStyle/>
          <a:p>
            <a:fld id="{B8796F01-7154-41E0-B48B-A6921757531A}" type="slidenum">
              <a:rPr lang="en-US" smtClean="0"/>
              <a:pPr/>
              <a:t>25</a:t>
            </a:fld>
            <a:endParaRPr lang="en-US"/>
          </a:p>
        </p:txBody>
      </p:sp>
    </p:spTree>
    <p:extLst>
      <p:ext uri="{BB962C8B-B14F-4D97-AF65-F5344CB8AC3E}">
        <p14:creationId xmlns:p14="http://schemas.microsoft.com/office/powerpoint/2010/main" val="4237966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stick with one of these articulated reasons.  </a:t>
            </a:r>
          </a:p>
          <a:p>
            <a:endParaRPr lang="en-US" dirty="0"/>
          </a:p>
          <a:p>
            <a:r>
              <a:rPr lang="en-US" b="1" dirty="0"/>
              <a:t>DOE example of both parties appealing a dismissal:  </a:t>
            </a:r>
          </a:p>
          <a:p>
            <a:r>
              <a:rPr lang="en-US" dirty="0"/>
              <a:t>The complainant can appeal that dismissal, for example, by asserting that newly discovered evidence demonstrates that the misconduct in fact does meet the definition of sexual harassment, or alternatively by asserting procedural irregularity on the basis that the alleged conduct in fact does meet the definition of sexual harassment. 85 Fed. Reg. 30276 and 30397. </a:t>
            </a:r>
          </a:p>
          <a:p>
            <a:endParaRPr lang="en-US" dirty="0"/>
          </a:p>
          <a:p>
            <a:r>
              <a:rPr lang="en-US" dirty="0"/>
              <a:t>A respondent may desire to challenge the recipient’s conclusion that, for instance, the conduct alleged did not constitute sexual harassment, “because if the conduct constitutes Title IX sexual harassment the recipient is not permitted to discipline the respondent without first following the § 106.45 grievance process, which may provide stronger procedural rights and protections than other disciplinary proceedings a recipient might use if the recipient charges the respondent with a non-Title IX code of conduct violation over the allegations.” 85 Fed. Reg. 30283 n. 1129.  Therefore a Respondent might prefer to use the Title IX process over a Code of Conduct process.  </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26</a:t>
            </a:fld>
            <a:endParaRPr lang="en-US"/>
          </a:p>
        </p:txBody>
      </p:sp>
    </p:spTree>
    <p:extLst>
      <p:ext uri="{BB962C8B-B14F-4D97-AF65-F5344CB8AC3E}">
        <p14:creationId xmlns:p14="http://schemas.microsoft.com/office/powerpoint/2010/main" val="28415702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i="0" kern="1200" dirty="0">
                <a:solidFill>
                  <a:schemeClr val="tx2"/>
                </a:solidFill>
                <a:effectLst/>
                <a:latin typeface="+mn-lt"/>
                <a:ea typeface="+mn-ea"/>
                <a:cs typeface="+mn-cs"/>
              </a:rPr>
              <a:t>The presentation is prepared as a service by in-house attorneys from various institutions in Oklahoma, but does not represent legal advice. The presentation is compliance advice and no attorney/client relationship is formed with any contributor or their organization.  Readers are advised to seek the advice of counsel. The presentation is available absolutely free pursuant to a Creative Commons </a:t>
            </a:r>
            <a:r>
              <a:rPr lang="en-US" sz="1600" b="0" i="0" u="none" strike="noStrike" kern="1200" dirty="0">
                <a:solidFill>
                  <a:schemeClr val="tx2"/>
                </a:solidFill>
                <a:effectLst/>
                <a:latin typeface="+mn-lt"/>
                <a:ea typeface="+mn-ea"/>
                <a:cs typeface="+mn-cs"/>
                <a:hlinkClick r:id="rId3"/>
              </a:rPr>
              <a:t>Attribution-</a:t>
            </a:r>
            <a:r>
              <a:rPr lang="en-US" sz="1600" b="0" i="0" u="none" strike="noStrike" kern="1200" dirty="0" err="1">
                <a:solidFill>
                  <a:schemeClr val="tx2"/>
                </a:solidFill>
                <a:effectLst/>
                <a:latin typeface="+mn-lt"/>
                <a:ea typeface="+mn-ea"/>
                <a:cs typeface="+mn-cs"/>
                <a:hlinkClick r:id="rId3"/>
              </a:rPr>
              <a:t>NonCommercial</a:t>
            </a:r>
            <a:r>
              <a:rPr lang="en-US" sz="1600" b="0" i="0" u="none" strike="noStrike" kern="1200" dirty="0">
                <a:solidFill>
                  <a:schemeClr val="tx2"/>
                </a:solidFill>
                <a:effectLst/>
                <a:latin typeface="+mn-lt"/>
                <a:ea typeface="+mn-ea"/>
                <a:cs typeface="+mn-cs"/>
                <a:hlinkClick r:id="rId3"/>
              </a:rPr>
              <a:t>-</a:t>
            </a:r>
            <a:r>
              <a:rPr lang="en-US" sz="1600" b="0" i="0" u="none" strike="noStrike" kern="1200" dirty="0" err="1">
                <a:solidFill>
                  <a:schemeClr val="tx2"/>
                </a:solidFill>
                <a:effectLst/>
                <a:latin typeface="+mn-lt"/>
                <a:ea typeface="+mn-ea"/>
                <a:cs typeface="+mn-cs"/>
                <a:hlinkClick r:id="rId3"/>
              </a:rPr>
              <a:t>ShareAlike</a:t>
            </a:r>
            <a:r>
              <a:rPr lang="en-US" sz="1600" b="0" i="0" u="none" strike="noStrike" kern="1200" dirty="0">
                <a:solidFill>
                  <a:schemeClr val="tx2"/>
                </a:solidFill>
                <a:effectLst/>
                <a:latin typeface="+mn-lt"/>
                <a:ea typeface="+mn-ea"/>
                <a:cs typeface="+mn-cs"/>
                <a:hlinkClick r:id="rId3"/>
              </a:rPr>
              <a:t> 4.0 International license</a:t>
            </a:r>
            <a:r>
              <a:rPr lang="en-US" sz="1600" b="0" i="0" kern="1200" dirty="0">
                <a:solidFill>
                  <a:schemeClr val="tx2"/>
                </a:solidFill>
                <a:effectLst/>
                <a:latin typeface="+mn-lt"/>
                <a:ea typeface="+mn-ea"/>
                <a:cs typeface="+mn-cs"/>
              </a:rPr>
              <a:t> (meaning that all educational institutions are free to use, customize, adapt, and re-share the content, with proper attribution, for non-commercial purposes, but the content may not be sold).</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32</a:t>
            </a:fld>
            <a:endParaRPr lang="en-US"/>
          </a:p>
        </p:txBody>
      </p:sp>
    </p:spTree>
    <p:extLst>
      <p:ext uri="{BB962C8B-B14F-4D97-AF65-F5344CB8AC3E}">
        <p14:creationId xmlns:p14="http://schemas.microsoft.com/office/powerpoint/2010/main" val="2646662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 IX Toolkit Decision Tree</a:t>
            </a:r>
          </a:p>
        </p:txBody>
      </p:sp>
      <p:sp>
        <p:nvSpPr>
          <p:cNvPr id="4" name="Slide Number Placeholder 3"/>
          <p:cNvSpPr>
            <a:spLocks noGrp="1"/>
          </p:cNvSpPr>
          <p:nvPr>
            <p:ph type="sldNum" sz="quarter" idx="5"/>
          </p:nvPr>
        </p:nvSpPr>
        <p:spPr/>
        <p:txBody>
          <a:bodyPr/>
          <a:lstStyle/>
          <a:p>
            <a:fld id="{B8796F01-7154-41E0-B48B-A6921757531A}" type="slidenum">
              <a:rPr lang="en-US" smtClean="0"/>
              <a:pPr/>
              <a:t>2</a:t>
            </a:fld>
            <a:endParaRPr lang="en-US"/>
          </a:p>
        </p:txBody>
      </p:sp>
    </p:spTree>
    <p:extLst>
      <p:ext uri="{BB962C8B-B14F-4D97-AF65-F5344CB8AC3E}">
        <p14:creationId xmlns:p14="http://schemas.microsoft.com/office/powerpoint/2010/main" val="1187786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4</a:t>
            </a:fld>
            <a:endParaRPr lang="en-US"/>
          </a:p>
        </p:txBody>
      </p:sp>
    </p:spTree>
    <p:extLst>
      <p:ext uri="{BB962C8B-B14F-4D97-AF65-F5344CB8AC3E}">
        <p14:creationId xmlns:p14="http://schemas.microsoft.com/office/powerpoint/2010/main" val="1613175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in practice is a long list and you need to articulate all components.  </a:t>
            </a:r>
          </a:p>
          <a:p>
            <a:endParaRPr lang="en-US" dirty="0"/>
          </a:p>
          <a:p>
            <a:r>
              <a:rPr lang="en-US" dirty="0"/>
              <a:t>I would suggest writing the definitions and reviewing </a:t>
            </a:r>
            <a:r>
              <a:rPr lang="en-US" dirty="0">
                <a:hlinkClick r:id="rId3"/>
              </a:rPr>
              <a:t>https://system.suny.edu/media/suny/content-assets/documents/sci/tix2020/Sexual-Harassment.pdf</a:t>
            </a:r>
            <a:endParaRPr lang="en-US" dirty="0"/>
          </a:p>
          <a:p>
            <a:endParaRPr lang="en-US" dirty="0"/>
          </a:p>
          <a:p>
            <a:endParaRPr lang="en-US" dirty="0"/>
          </a:p>
          <a:p>
            <a:r>
              <a:rPr lang="en-US" sz="1600" kern="1200" dirty="0">
                <a:solidFill>
                  <a:schemeClr val="tx2"/>
                </a:solidFill>
                <a:effectLst/>
                <a:latin typeface="+mn-lt"/>
                <a:ea typeface="+mn-ea"/>
                <a:cs typeface="+mn-cs"/>
              </a:rPr>
              <a:t>The new Title IX regulations state ““Sexual assault” as defined in 20 U.S.C. 1092(f)(6)(A)(v)”  See §106.30 at page 30574.  When you look at 20 U.S.C. 1092(f)(6)(A)(v) it states “Sexual Assault” is “[t]he term “</a:t>
            </a:r>
            <a:r>
              <a:rPr lang="en-US" sz="1600" u="none" strike="noStrike" kern="1200" dirty="0">
                <a:solidFill>
                  <a:schemeClr val="tx2"/>
                </a:solidFill>
                <a:effectLst/>
                <a:latin typeface="+mn-lt"/>
                <a:ea typeface="+mn-ea"/>
                <a:cs typeface="+mn-cs"/>
                <a:hlinkClick r:id="rId4"/>
              </a:rPr>
              <a:t>sexual assault</a:t>
            </a:r>
            <a:r>
              <a:rPr lang="en-US" sz="1600" kern="1200" dirty="0">
                <a:solidFill>
                  <a:schemeClr val="tx2"/>
                </a:solidFill>
                <a:effectLst/>
                <a:latin typeface="+mn-lt"/>
                <a:ea typeface="+mn-ea"/>
                <a:cs typeface="+mn-cs"/>
              </a:rPr>
              <a:t>” means an offense classified as a forcible or nonforcible sex offense under the uniform crime reporting system of the Federal Bureau of Investigation.”  See 20 USC 1092(f)(6)(A)(v) located at </a:t>
            </a:r>
            <a:r>
              <a:rPr lang="en-US" sz="1600" u="sng" kern="1200" dirty="0">
                <a:solidFill>
                  <a:schemeClr val="tx2"/>
                </a:solidFill>
                <a:effectLst/>
                <a:latin typeface="+mn-lt"/>
                <a:ea typeface="+mn-ea"/>
                <a:cs typeface="+mn-cs"/>
                <a:hlinkClick r:id="rId5"/>
              </a:rPr>
              <a:t>https://www.law.cornell.edu/uscode/text/20/1092</a:t>
            </a:r>
            <a:r>
              <a:rPr lang="en-US" sz="1600" kern="1200" dirty="0">
                <a:solidFill>
                  <a:schemeClr val="tx2"/>
                </a:solidFill>
                <a:effectLst/>
                <a:latin typeface="+mn-lt"/>
                <a:ea typeface="+mn-ea"/>
                <a:cs typeface="+mn-cs"/>
              </a:rPr>
              <a:t>  </a:t>
            </a:r>
          </a:p>
          <a:p>
            <a:r>
              <a:rPr lang="en-US" sz="1600" kern="1200" dirty="0">
                <a:solidFill>
                  <a:schemeClr val="tx2"/>
                </a:solidFill>
                <a:effectLst/>
                <a:latin typeface="+mn-lt"/>
                <a:ea typeface="+mn-ea"/>
                <a:cs typeface="+mn-cs"/>
              </a:rPr>
              <a:t> </a:t>
            </a:r>
          </a:p>
          <a:p>
            <a:r>
              <a:rPr lang="en-US" sz="1600" kern="1200" dirty="0">
                <a:solidFill>
                  <a:schemeClr val="tx2"/>
                </a:solidFill>
                <a:effectLst/>
                <a:latin typeface="+mn-lt"/>
                <a:ea typeface="+mn-ea"/>
                <a:cs typeface="+mn-cs"/>
              </a:rPr>
              <a:t>The uniform crime reporting system of the Federal Bureau of Investigation has in the past used two different user manuals, which outlines the definitions of the crimes and this is where the confusion is – these two manuals are called the SRS and the NIBRS.  The Clery Handbook and the Clery regulations at 34 CFR §668.46 use the four definitions without the forcible/non-forcible distinction (rape, </a:t>
            </a:r>
            <a:r>
              <a:rPr lang="en-US" sz="1600" u="none" strike="noStrike" kern="1200" dirty="0">
                <a:solidFill>
                  <a:schemeClr val="tx2"/>
                </a:solidFill>
                <a:effectLst/>
                <a:latin typeface="+mn-lt"/>
                <a:ea typeface="+mn-ea"/>
                <a:cs typeface="+mn-cs"/>
                <a:hlinkClick r:id="rId6"/>
              </a:rPr>
              <a:t>fondling</a:t>
            </a:r>
            <a:r>
              <a:rPr lang="en-US" sz="1600" kern="1200" dirty="0">
                <a:solidFill>
                  <a:schemeClr val="tx2"/>
                </a:solidFill>
                <a:effectLst/>
                <a:latin typeface="+mn-lt"/>
                <a:ea typeface="+mn-ea"/>
                <a:cs typeface="+mn-cs"/>
              </a:rPr>
              <a:t>, </a:t>
            </a:r>
            <a:r>
              <a:rPr lang="en-US" sz="1600" u="none" strike="noStrike" kern="1200" dirty="0">
                <a:solidFill>
                  <a:schemeClr val="tx2"/>
                </a:solidFill>
                <a:effectLst/>
                <a:latin typeface="+mn-lt"/>
                <a:ea typeface="+mn-ea"/>
                <a:cs typeface="+mn-cs"/>
                <a:hlinkClick r:id="rId7"/>
              </a:rPr>
              <a:t>incest</a:t>
            </a:r>
            <a:r>
              <a:rPr lang="en-US" sz="1600" kern="1200" dirty="0">
                <a:solidFill>
                  <a:schemeClr val="tx2"/>
                </a:solidFill>
                <a:effectLst/>
                <a:latin typeface="+mn-lt"/>
                <a:ea typeface="+mn-ea"/>
                <a:cs typeface="+mn-cs"/>
              </a:rPr>
              <a:t>, or </a:t>
            </a:r>
            <a:r>
              <a:rPr lang="en-US" sz="1600" u="none" strike="noStrike" kern="1200" dirty="0">
                <a:solidFill>
                  <a:schemeClr val="tx2"/>
                </a:solidFill>
                <a:effectLst/>
                <a:latin typeface="+mn-lt"/>
                <a:ea typeface="+mn-ea"/>
                <a:cs typeface="+mn-cs"/>
                <a:hlinkClick r:id="rId8"/>
              </a:rPr>
              <a:t>statutory rape</a:t>
            </a:r>
            <a:r>
              <a:rPr lang="en-US" sz="1600" kern="1200" dirty="0">
                <a:solidFill>
                  <a:schemeClr val="tx2"/>
                </a:solidFill>
                <a:effectLst/>
                <a:latin typeface="+mn-lt"/>
                <a:ea typeface="+mn-ea"/>
                <a:cs typeface="+mn-cs"/>
              </a:rPr>
              <a:t>).  According to the Clery Manual page 3-3 the definition of Rape is from the (SRS) User Manual from the FBI’s UCR Program and the definition of Fondling, Incest and Statutory Rape are from the FBI’s National Incident-Based Reporting System (NIBRS) Data Collection Guidelines edition of the UCR.  The SRS is retiring and NIBRS will be the updated process for all UCR reporting in the future.  The May 7, 2020 version of the NIBRS User manual is at </a:t>
            </a:r>
            <a:r>
              <a:rPr lang="en-US" sz="1600" u="sng" kern="1200" dirty="0">
                <a:solidFill>
                  <a:schemeClr val="tx2"/>
                </a:solidFill>
                <a:effectLst/>
                <a:latin typeface="+mn-lt"/>
                <a:ea typeface="+mn-ea"/>
                <a:cs typeface="+mn-cs"/>
                <a:hlinkClick r:id="rId9"/>
              </a:rPr>
              <a:t>https://www.fbi.gov/file-repository/ucr/ucr-2019-1-nibrs-user-manual.pdf/view</a:t>
            </a:r>
            <a:r>
              <a:rPr lang="en-US" sz="1600" kern="1200" dirty="0">
                <a:solidFill>
                  <a:schemeClr val="tx2"/>
                </a:solidFill>
                <a:effectLst/>
                <a:latin typeface="+mn-lt"/>
                <a:ea typeface="+mn-ea"/>
                <a:cs typeface="+mn-cs"/>
              </a:rPr>
              <a:t> and the definitions start on page 39 these definitions outline more than the four and make the forcible and nonforcible distinction.  </a:t>
            </a:r>
          </a:p>
          <a:p>
            <a:r>
              <a:rPr lang="en-US" sz="1600" kern="1200" dirty="0">
                <a:solidFill>
                  <a:schemeClr val="tx2"/>
                </a:solidFill>
                <a:effectLst/>
                <a:latin typeface="+mn-lt"/>
                <a:ea typeface="+mn-ea"/>
                <a:cs typeface="+mn-cs"/>
              </a:rPr>
              <a:t>    </a:t>
            </a:r>
          </a:p>
          <a:p>
            <a:r>
              <a:rPr lang="en-US" sz="1600" kern="1200" dirty="0">
                <a:solidFill>
                  <a:schemeClr val="tx2"/>
                </a:solidFill>
                <a:effectLst/>
                <a:latin typeface="+mn-lt"/>
                <a:ea typeface="+mn-ea"/>
                <a:cs typeface="+mn-cs"/>
              </a:rPr>
              <a:t>In the end I think both could be correct, the most up to date answer will be the definitions in the NIBRS UCR user manual from May 7, 2020.</a:t>
            </a:r>
          </a:p>
          <a:p>
            <a:r>
              <a:rPr lang="en-US" sz="1600" kern="1200" dirty="0">
                <a:solidFill>
                  <a:schemeClr val="tx2"/>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5</a:t>
            </a:fld>
            <a:endParaRPr lang="en-US"/>
          </a:p>
        </p:txBody>
      </p:sp>
    </p:spTree>
    <p:extLst>
      <p:ext uri="{BB962C8B-B14F-4D97-AF65-F5344CB8AC3E}">
        <p14:creationId xmlns:p14="http://schemas.microsoft.com/office/powerpoint/2010/main" val="3340214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6</a:t>
            </a:fld>
            <a:endParaRPr lang="en-US"/>
          </a:p>
        </p:txBody>
      </p:sp>
    </p:spTree>
    <p:extLst>
      <p:ext uri="{BB962C8B-B14F-4D97-AF65-F5344CB8AC3E}">
        <p14:creationId xmlns:p14="http://schemas.microsoft.com/office/powerpoint/2010/main" val="3546178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list these out in long form and not just refer to the VAWA definition, it is already complicated enough as it is. Some groups are suggesting that for sexual assault you replace victim with complainant, remove terms like “unlawfully” and define body parts in lieu of using words like private body parts. </a:t>
            </a:r>
          </a:p>
        </p:txBody>
      </p:sp>
      <p:sp>
        <p:nvSpPr>
          <p:cNvPr id="4" name="Slide Number Placeholder 3"/>
          <p:cNvSpPr>
            <a:spLocks noGrp="1"/>
          </p:cNvSpPr>
          <p:nvPr>
            <p:ph type="sldNum" sz="quarter" idx="5"/>
          </p:nvPr>
        </p:nvSpPr>
        <p:spPr/>
        <p:txBody>
          <a:bodyPr/>
          <a:lstStyle/>
          <a:p>
            <a:fld id="{B8796F01-7154-41E0-B48B-A6921757531A}" type="slidenum">
              <a:rPr lang="en-US" smtClean="0"/>
              <a:pPr/>
              <a:t>7</a:t>
            </a:fld>
            <a:endParaRPr lang="en-US"/>
          </a:p>
        </p:txBody>
      </p:sp>
    </p:spTree>
    <p:extLst>
      <p:ext uri="{BB962C8B-B14F-4D97-AF65-F5344CB8AC3E}">
        <p14:creationId xmlns:p14="http://schemas.microsoft.com/office/powerpoint/2010/main" val="1416818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r>
              <a:rPr lang="en-US" dirty="0"/>
              <a:t>Officially recognized organizations – think Greek housing</a:t>
            </a:r>
          </a:p>
        </p:txBody>
      </p:sp>
      <p:sp>
        <p:nvSpPr>
          <p:cNvPr id="4" name="Slide Number Placeholder 3"/>
          <p:cNvSpPr>
            <a:spLocks noGrp="1"/>
          </p:cNvSpPr>
          <p:nvPr>
            <p:ph type="sldNum" sz="quarter" idx="5"/>
          </p:nvPr>
        </p:nvSpPr>
        <p:spPr/>
        <p:txBody>
          <a:bodyPr/>
          <a:lstStyle/>
          <a:p>
            <a:fld id="{B8796F01-7154-41E0-B48B-A6921757531A}" type="slidenum">
              <a:rPr lang="en-US" smtClean="0"/>
              <a:pPr/>
              <a:t>10</a:t>
            </a:fld>
            <a:endParaRPr lang="en-US"/>
          </a:p>
        </p:txBody>
      </p:sp>
    </p:spTree>
    <p:extLst>
      <p:ext uri="{BB962C8B-B14F-4D97-AF65-F5344CB8AC3E}">
        <p14:creationId xmlns:p14="http://schemas.microsoft.com/office/powerpoint/2010/main" val="3376278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conduct occurs at a location not owned or controlled by the recognized student organization (i.e. off-site party), Title IX obligations depend on whether the recipient had substantial control over the respondent and the context of the harassment (substantial control factors).</a:t>
            </a:r>
          </a:p>
          <a:p>
            <a:br>
              <a:rPr lang="en-US" dirty="0"/>
            </a:br>
            <a:r>
              <a:rPr lang="en-US" dirty="0"/>
              <a:t>Where off-campus conduct results in Complainant having to interact with respondent in education program or activity, or where the effects of the underlying sexual assault create a hostile environment in the complainant’s workplace or educational environment,  may be required to investigation alleged misconduct that occurred outside of Title IX </a:t>
            </a:r>
            <a:r>
              <a:rPr lang="en-US"/>
              <a:t>jurisdiciton</a:t>
            </a:r>
            <a:endParaRPr lang="en-US" dirty="0"/>
          </a:p>
          <a:p>
            <a:endParaRPr lang="en-US" dirty="0"/>
          </a:p>
          <a:p>
            <a:r>
              <a:rPr lang="en-US" dirty="0"/>
              <a:t>Can still address things falling outside of Title IX through Code of Conduct or other disciplinary processes.  Jurisdictional limits cover what is required under Title IX – does not set the ceiling for conduct that can be addressed.</a:t>
            </a:r>
          </a:p>
          <a:p>
            <a:endParaRPr lang="en-US" dirty="0"/>
          </a:p>
          <a:p>
            <a:r>
              <a:rPr lang="en-US" dirty="0"/>
              <a:t>“Nothing in these final regulations precludes action under another provision of the recipient’s code of conduct that these final regulations do not address.  For example, a recipient may choose to address conduct outside of or not in its “education program or activity” even though Title IX does not require a recipient to do so.”</a:t>
            </a:r>
          </a:p>
          <a:p>
            <a:endParaRPr lang="en-US" dirty="0"/>
          </a:p>
          <a:p>
            <a:r>
              <a:rPr lang="en-US" dirty="0"/>
              <a:t>Different than Clery act geography (“non-campus building or property).  Expecting Joint Guidance on relation to other federal laws</a:t>
            </a:r>
          </a:p>
        </p:txBody>
      </p:sp>
      <p:sp>
        <p:nvSpPr>
          <p:cNvPr id="4" name="Slide Number Placeholder 3"/>
          <p:cNvSpPr>
            <a:spLocks noGrp="1"/>
          </p:cNvSpPr>
          <p:nvPr>
            <p:ph type="sldNum" sz="quarter" idx="5"/>
          </p:nvPr>
        </p:nvSpPr>
        <p:spPr/>
        <p:txBody>
          <a:bodyPr/>
          <a:lstStyle/>
          <a:p>
            <a:fld id="{B8796F01-7154-41E0-B48B-A6921757531A}" type="slidenum">
              <a:rPr lang="en-US" smtClean="0"/>
              <a:pPr/>
              <a:t>11</a:t>
            </a:fld>
            <a:endParaRPr lang="en-US"/>
          </a:p>
        </p:txBody>
      </p:sp>
    </p:spTree>
    <p:extLst>
      <p:ext uri="{BB962C8B-B14F-4D97-AF65-F5344CB8AC3E}">
        <p14:creationId xmlns:p14="http://schemas.microsoft.com/office/powerpoint/2010/main" val="1299033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final regulations preserve the benefits of allowing third party reporting while still giving the complainant as much control as reasonably possible over whether the school investigates, because…a third party can report – and trigger the Title IX Coordinator’s obligation to reach out to the complainant and offer supportive measures – but the third party cannot trigger an investigation.”</a:t>
            </a:r>
          </a:p>
          <a:p>
            <a:endParaRPr lang="en-US" dirty="0"/>
          </a:p>
          <a:p>
            <a:r>
              <a:rPr lang="en-US" dirty="0"/>
              <a:t>Anonymous reports in social media would be actual knowledge of the information is received by or provided to the Title IX Coordinator or an official with authority to institute corrective measures.”</a:t>
            </a:r>
          </a:p>
          <a:p>
            <a:endParaRPr lang="en-US" dirty="0"/>
          </a:p>
          <a:p>
            <a:r>
              <a:rPr lang="en-US" dirty="0"/>
              <a:t>Could have complainant sign the original report or addendum to transition to Formal Complaint – avoid requirement to submit twice</a:t>
            </a:r>
          </a:p>
        </p:txBody>
      </p:sp>
      <p:sp>
        <p:nvSpPr>
          <p:cNvPr id="4" name="Slide Number Placeholder 3"/>
          <p:cNvSpPr>
            <a:spLocks noGrp="1"/>
          </p:cNvSpPr>
          <p:nvPr>
            <p:ph type="sldNum" sz="quarter" idx="5"/>
          </p:nvPr>
        </p:nvSpPr>
        <p:spPr/>
        <p:txBody>
          <a:bodyPr/>
          <a:lstStyle/>
          <a:p>
            <a:fld id="{B8796F01-7154-41E0-B48B-A6921757531A}" type="slidenum">
              <a:rPr lang="en-US" smtClean="0"/>
              <a:pPr/>
              <a:t>14</a:t>
            </a:fld>
            <a:endParaRPr lang="en-US"/>
          </a:p>
        </p:txBody>
      </p:sp>
    </p:spTree>
    <p:extLst>
      <p:ext uri="{BB962C8B-B14F-4D97-AF65-F5344CB8AC3E}">
        <p14:creationId xmlns:p14="http://schemas.microsoft.com/office/powerpoint/2010/main" val="40128384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dirty="0"/>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a:t>
            </a:fld>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a:t>Click to edit Master title style</a:t>
            </a:r>
            <a:endParaRPr dirty="0"/>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1706581" indent="0">
              <a:buNone/>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a:t>Click to edit Master title style</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baseline="0">
                <a:solidFill>
                  <a:schemeClr val="tx2">
                    <a:lumMod val="65000"/>
                    <a:lumOff val="35000"/>
                  </a:schemeClr>
                </a:solidFill>
              </a:defRPr>
            </a:lvl1pPr>
          </a:lstStyle>
          <a:p>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baseline="0">
                <a:solidFill>
                  <a:schemeClr val="tx2">
                    <a:lumMod val="65000"/>
                    <a:lumOff val="35000"/>
                  </a:schemeClr>
                </a:solidFill>
              </a:defRPr>
            </a:lvl1pPr>
          </a:lstStyle>
          <a:p>
            <a:endParaRPr lang="en-US"/>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baseline="0">
                <a:solidFill>
                  <a:schemeClr val="tx2">
                    <a:lumMod val="65000"/>
                    <a:lumOff val="35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s://system.suny.edu/media/suny/content-assets/documents/sci/tix2020/Emergency-Removal.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nabita.org/resources/vraw2/" TargetMode="External"/><Relationship Id="rId2" Type="http://schemas.openxmlformats.org/officeDocument/2006/relationships/hyperlink" Target="https://studentprivacy.ed.gov/sites/default/files/resource_document/file/DCL_Medical%20Records_Final%20Signed_dated_9-2.pdf" TargetMode="External"/><Relationship Id="rId1" Type="http://schemas.openxmlformats.org/officeDocument/2006/relationships/slideLayout" Target="../slideLayouts/slideLayout2.xml"/><Relationship Id="rId4" Type="http://schemas.openxmlformats.org/officeDocument/2006/relationships/hyperlink" Target="https://system.suny.edu/media/suny/content-assets/documents/sci/tix2020/Emergency-Removal.pdf"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system.suny.edu/sci/news/7-1-20-title-ix-toolkit/index.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system.suny.edu/sci/tix2020/"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system.suny.edu/sci/tix202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system.suny.edu/sci/tix202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supremecourt.gov/opinions/19pdf/17-1618_hfci.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2382" y="1498601"/>
            <a:ext cx="7365629" cy="3298825"/>
          </a:xfrm>
        </p:spPr>
        <p:txBody>
          <a:bodyPr>
            <a:normAutofit/>
          </a:bodyPr>
          <a:lstStyle/>
          <a:p>
            <a:r>
              <a:rPr lang="en-US" sz="6600" dirty="0"/>
              <a:t>Title IX </a:t>
            </a:r>
            <a:br>
              <a:rPr lang="en-US" sz="6600" dirty="0"/>
            </a:br>
            <a:r>
              <a:rPr lang="en-US" sz="6600" dirty="0"/>
              <a:t>Webinar #1</a:t>
            </a:r>
          </a:p>
        </p:txBody>
      </p:sp>
      <p:sp>
        <p:nvSpPr>
          <p:cNvPr id="3" name="Subtitle 2"/>
          <p:cNvSpPr>
            <a:spLocks noGrp="1"/>
          </p:cNvSpPr>
          <p:nvPr>
            <p:ph type="subTitle" idx="1"/>
          </p:nvPr>
        </p:nvSpPr>
        <p:spPr>
          <a:xfrm>
            <a:off x="4672382" y="4927600"/>
            <a:ext cx="7899029" cy="1244600"/>
          </a:xfrm>
        </p:spPr>
        <p:txBody>
          <a:bodyPr>
            <a:normAutofit/>
          </a:bodyPr>
          <a:lstStyle/>
          <a:p>
            <a:r>
              <a:rPr lang="en-US" sz="2000" dirty="0"/>
              <a:t>Mackenzie Wilfong and Brandee Hancock</a:t>
            </a:r>
          </a:p>
          <a:p>
            <a:r>
              <a:rPr lang="en-US" sz="2000" dirty="0"/>
              <a:t>July 2020 </a:t>
            </a:r>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FABE3-9A39-4BC3-963D-12EBE0AF2A9D}"/>
              </a:ext>
            </a:extLst>
          </p:cNvPr>
          <p:cNvSpPr>
            <a:spLocks noGrp="1"/>
          </p:cNvSpPr>
          <p:nvPr>
            <p:ph type="title"/>
          </p:nvPr>
        </p:nvSpPr>
        <p:spPr/>
        <p:txBody>
          <a:bodyPr/>
          <a:lstStyle/>
          <a:p>
            <a:r>
              <a:rPr lang="en-US" dirty="0"/>
              <a:t>Educational Program or Activity</a:t>
            </a:r>
          </a:p>
        </p:txBody>
      </p:sp>
      <p:sp>
        <p:nvSpPr>
          <p:cNvPr id="3" name="Content Placeholder 2">
            <a:extLst>
              <a:ext uri="{FF2B5EF4-FFF2-40B4-BE49-F238E27FC236}">
                <a16:creationId xmlns:a16="http://schemas.microsoft.com/office/drawing/2014/main" id="{D5A36A7F-0B38-41A2-939A-BEF4E104E751}"/>
              </a:ext>
            </a:extLst>
          </p:cNvPr>
          <p:cNvSpPr>
            <a:spLocks noGrp="1"/>
          </p:cNvSpPr>
          <p:nvPr>
            <p:ph idx="1"/>
          </p:nvPr>
        </p:nvSpPr>
        <p:spPr/>
        <p:txBody>
          <a:bodyPr/>
          <a:lstStyle/>
          <a:p>
            <a:r>
              <a:rPr lang="en-US" dirty="0"/>
              <a:t>Only applies to sexual harassment “in an education program or activity of the recipient against a person in the United States”</a:t>
            </a:r>
          </a:p>
          <a:p>
            <a:r>
              <a:rPr lang="en-US" dirty="0"/>
              <a:t>Includes “locations, events, or circumstances over which the recipient exercised substantial control over both the respondent and the context in which the sexual harassment occurs”</a:t>
            </a:r>
          </a:p>
          <a:p>
            <a:pPr lvl="1"/>
            <a:r>
              <a:rPr lang="en-US" dirty="0"/>
              <a:t>Includes any building owned or controlled by a student organization that is officially recognized by a postsecondary institution</a:t>
            </a:r>
          </a:p>
          <a:p>
            <a:r>
              <a:rPr lang="en-US" dirty="0"/>
              <a:t>Complainant </a:t>
            </a:r>
            <a:r>
              <a:rPr lang="en-US" b="1" dirty="0"/>
              <a:t>must</a:t>
            </a:r>
            <a:r>
              <a:rPr lang="en-US" dirty="0"/>
              <a:t> be participating in, or attempting to participate in, the recipient’s educational program or activity at the time of filing a Formal Complaint</a:t>
            </a:r>
          </a:p>
          <a:p>
            <a:endParaRPr lang="en-US" dirty="0"/>
          </a:p>
        </p:txBody>
      </p:sp>
      <p:sp>
        <p:nvSpPr>
          <p:cNvPr id="4" name="Slide Number Placeholder 3">
            <a:extLst>
              <a:ext uri="{FF2B5EF4-FFF2-40B4-BE49-F238E27FC236}">
                <a16:creationId xmlns:a16="http://schemas.microsoft.com/office/drawing/2014/main" id="{3F211A8A-2C93-4E6E-924E-1082FEF1962F}"/>
              </a:ext>
            </a:extLst>
          </p:cNvPr>
          <p:cNvSpPr>
            <a:spLocks noGrp="1"/>
          </p:cNvSpPr>
          <p:nvPr>
            <p:ph type="sldNum" sz="quarter" idx="12"/>
          </p:nvPr>
        </p:nvSpPr>
        <p:spPr/>
        <p:txBody>
          <a:bodyPr/>
          <a:lstStyle/>
          <a:p>
            <a:fld id="{DA60BA0E-20D0-4E7C-B286-26C960A6788F}" type="slidenum">
              <a:rPr lang="en-US" smtClean="0"/>
              <a:t>10</a:t>
            </a:fld>
            <a:endParaRPr lang="en-US"/>
          </a:p>
        </p:txBody>
      </p:sp>
    </p:spTree>
    <p:extLst>
      <p:ext uri="{BB962C8B-B14F-4D97-AF65-F5344CB8AC3E}">
        <p14:creationId xmlns:p14="http://schemas.microsoft.com/office/powerpoint/2010/main" val="545848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C156B-25EB-4CAD-9ED2-36FFEDB6C33E}"/>
              </a:ext>
            </a:extLst>
          </p:cNvPr>
          <p:cNvSpPr>
            <a:spLocks noGrp="1"/>
          </p:cNvSpPr>
          <p:nvPr>
            <p:ph type="title"/>
          </p:nvPr>
        </p:nvSpPr>
        <p:spPr/>
        <p:txBody>
          <a:bodyPr/>
          <a:lstStyle/>
          <a:p>
            <a:r>
              <a:rPr lang="en-US" dirty="0"/>
              <a:t>Off-Campus Conduct</a:t>
            </a:r>
          </a:p>
        </p:txBody>
      </p:sp>
      <p:sp>
        <p:nvSpPr>
          <p:cNvPr id="3" name="Content Placeholder 2">
            <a:extLst>
              <a:ext uri="{FF2B5EF4-FFF2-40B4-BE49-F238E27FC236}">
                <a16:creationId xmlns:a16="http://schemas.microsoft.com/office/drawing/2014/main" id="{C4D74C9C-7F63-496E-8802-017B3B2D202B}"/>
              </a:ext>
            </a:extLst>
          </p:cNvPr>
          <p:cNvSpPr>
            <a:spLocks noGrp="1"/>
          </p:cNvSpPr>
          <p:nvPr>
            <p:ph idx="1"/>
          </p:nvPr>
        </p:nvSpPr>
        <p:spPr/>
        <p:txBody>
          <a:bodyPr>
            <a:normAutofit fontScale="92500" lnSpcReduction="10000"/>
          </a:bodyPr>
          <a:lstStyle/>
          <a:p>
            <a:r>
              <a:rPr lang="en-US" dirty="0"/>
              <a:t>Study abroad excluded (no extraterritorial application)</a:t>
            </a:r>
          </a:p>
          <a:p>
            <a:r>
              <a:rPr lang="en-US" dirty="0"/>
              <a:t>Off-campus conduct covered if any of three conditions are met:</a:t>
            </a:r>
          </a:p>
          <a:p>
            <a:pPr lvl="1"/>
            <a:r>
              <a:rPr lang="en-US" dirty="0"/>
              <a:t>The off-campus conduct occurs as part of the recipient’s operations; </a:t>
            </a:r>
          </a:p>
          <a:p>
            <a:pPr lvl="1"/>
            <a:r>
              <a:rPr lang="en-US" dirty="0"/>
              <a:t>The recipient exercised substantial control over the respondent AND the context of alleged sexual harassment that occurred; or</a:t>
            </a:r>
          </a:p>
          <a:p>
            <a:pPr lvl="1"/>
            <a:r>
              <a:rPr lang="en-US" dirty="0"/>
              <a:t>The incident occurred at an off-campus building owned or controlled by a student organization officially recognized by the institution</a:t>
            </a:r>
          </a:p>
          <a:p>
            <a:pPr lvl="2"/>
            <a:r>
              <a:rPr lang="en-US" dirty="0"/>
              <a:t>Does not matter if recipient exercised substantial control over the respondent – officially recognizing the student organization is enough</a:t>
            </a:r>
          </a:p>
          <a:p>
            <a:r>
              <a:rPr lang="en-US" dirty="0"/>
              <a:t>“Substantial control” – no single factor is determinative, but consider whether the recipient funded, promoted, or sponsored the event or circumstance where the alleged harassment occurred</a:t>
            </a:r>
          </a:p>
        </p:txBody>
      </p:sp>
      <p:sp>
        <p:nvSpPr>
          <p:cNvPr id="4" name="Slide Number Placeholder 3">
            <a:extLst>
              <a:ext uri="{FF2B5EF4-FFF2-40B4-BE49-F238E27FC236}">
                <a16:creationId xmlns:a16="http://schemas.microsoft.com/office/drawing/2014/main" id="{E56B7BE1-8DB4-470D-9C70-967B0C5C725E}"/>
              </a:ext>
            </a:extLst>
          </p:cNvPr>
          <p:cNvSpPr>
            <a:spLocks noGrp="1"/>
          </p:cNvSpPr>
          <p:nvPr>
            <p:ph type="sldNum" sz="quarter" idx="12"/>
          </p:nvPr>
        </p:nvSpPr>
        <p:spPr/>
        <p:txBody>
          <a:bodyPr/>
          <a:lstStyle/>
          <a:p>
            <a:fld id="{DA60BA0E-20D0-4E7C-B286-26C960A6788F}" type="slidenum">
              <a:rPr lang="en-US" smtClean="0"/>
              <a:t>11</a:t>
            </a:fld>
            <a:endParaRPr lang="en-US"/>
          </a:p>
        </p:txBody>
      </p:sp>
    </p:spTree>
    <p:extLst>
      <p:ext uri="{BB962C8B-B14F-4D97-AF65-F5344CB8AC3E}">
        <p14:creationId xmlns:p14="http://schemas.microsoft.com/office/powerpoint/2010/main" val="3803633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EC963-EB2C-4485-A4F1-A722AB5122C8}"/>
              </a:ext>
            </a:extLst>
          </p:cNvPr>
          <p:cNvSpPr>
            <a:spLocks noGrp="1"/>
          </p:cNvSpPr>
          <p:nvPr>
            <p:ph type="title"/>
          </p:nvPr>
        </p:nvSpPr>
        <p:spPr/>
        <p:txBody>
          <a:bodyPr/>
          <a:lstStyle/>
          <a:p>
            <a:r>
              <a:rPr lang="en-US" dirty="0"/>
              <a:t>Online Harassment</a:t>
            </a:r>
          </a:p>
        </p:txBody>
      </p:sp>
      <p:sp>
        <p:nvSpPr>
          <p:cNvPr id="3" name="Content Placeholder 2">
            <a:extLst>
              <a:ext uri="{FF2B5EF4-FFF2-40B4-BE49-F238E27FC236}">
                <a16:creationId xmlns:a16="http://schemas.microsoft.com/office/drawing/2014/main" id="{070D55F8-D203-4B56-BC51-8865CCB8BC7F}"/>
              </a:ext>
            </a:extLst>
          </p:cNvPr>
          <p:cNvSpPr>
            <a:spLocks noGrp="1"/>
          </p:cNvSpPr>
          <p:nvPr>
            <p:ph idx="1"/>
          </p:nvPr>
        </p:nvSpPr>
        <p:spPr/>
        <p:txBody>
          <a:bodyPr/>
          <a:lstStyle/>
          <a:p>
            <a:r>
              <a:rPr lang="en-US" dirty="0"/>
              <a:t>Program or activity includes all operations, which “may certainly include computer and internet networks, digital platforms, and computer hardware or software owned or operated by, or used in the operations of, recipient.”</a:t>
            </a:r>
          </a:p>
          <a:p>
            <a:r>
              <a:rPr lang="en-US" dirty="0"/>
              <a:t>But does an institution have substantial control over a student while studying remotely?</a:t>
            </a:r>
          </a:p>
          <a:p>
            <a:pPr lvl="1"/>
            <a:r>
              <a:rPr lang="en-US" dirty="0"/>
              <a:t>No direct answer.</a:t>
            </a:r>
          </a:p>
          <a:p>
            <a:pPr lvl="1"/>
            <a:r>
              <a:rPr lang="en-US" dirty="0"/>
              <a:t>“A student using a personal device to perpetrate online sexual harassment during class time may constitute a circumstances over which the recipient exercises substantial control.”</a:t>
            </a:r>
          </a:p>
        </p:txBody>
      </p:sp>
      <p:sp>
        <p:nvSpPr>
          <p:cNvPr id="4" name="Slide Number Placeholder 3">
            <a:extLst>
              <a:ext uri="{FF2B5EF4-FFF2-40B4-BE49-F238E27FC236}">
                <a16:creationId xmlns:a16="http://schemas.microsoft.com/office/drawing/2014/main" id="{702D3209-8670-45E5-8E16-71D84FD24120}"/>
              </a:ext>
            </a:extLst>
          </p:cNvPr>
          <p:cNvSpPr>
            <a:spLocks noGrp="1"/>
          </p:cNvSpPr>
          <p:nvPr>
            <p:ph type="sldNum" sz="quarter" idx="12"/>
          </p:nvPr>
        </p:nvSpPr>
        <p:spPr/>
        <p:txBody>
          <a:bodyPr/>
          <a:lstStyle/>
          <a:p>
            <a:fld id="{DA60BA0E-20D0-4E7C-B286-26C960A6788F}" type="slidenum">
              <a:rPr lang="en-US" smtClean="0"/>
              <a:t>12</a:t>
            </a:fld>
            <a:endParaRPr lang="en-US"/>
          </a:p>
        </p:txBody>
      </p:sp>
    </p:spTree>
    <p:extLst>
      <p:ext uri="{BB962C8B-B14F-4D97-AF65-F5344CB8AC3E}">
        <p14:creationId xmlns:p14="http://schemas.microsoft.com/office/powerpoint/2010/main" val="4159761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54384-F65F-4457-80CD-7AD7A4C82053}"/>
              </a:ext>
            </a:extLst>
          </p:cNvPr>
          <p:cNvSpPr>
            <a:spLocks noGrp="1"/>
          </p:cNvSpPr>
          <p:nvPr>
            <p:ph type="title"/>
          </p:nvPr>
        </p:nvSpPr>
        <p:spPr/>
        <p:txBody>
          <a:bodyPr/>
          <a:lstStyle/>
          <a:p>
            <a:r>
              <a:rPr lang="en-US" dirty="0"/>
              <a:t>Reports versus Formal Complaints</a:t>
            </a:r>
          </a:p>
        </p:txBody>
      </p:sp>
      <p:sp>
        <p:nvSpPr>
          <p:cNvPr id="3" name="Text Placeholder 2">
            <a:extLst>
              <a:ext uri="{FF2B5EF4-FFF2-40B4-BE49-F238E27FC236}">
                <a16:creationId xmlns:a16="http://schemas.microsoft.com/office/drawing/2014/main" id="{81C1A255-A644-4966-90A0-114D735CF78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17118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EF0B8-8326-40DB-87D8-B6272E1B9A49}"/>
              </a:ext>
            </a:extLst>
          </p:cNvPr>
          <p:cNvSpPr>
            <a:spLocks noGrp="1"/>
          </p:cNvSpPr>
          <p:nvPr>
            <p:ph type="title"/>
          </p:nvPr>
        </p:nvSpPr>
        <p:spPr/>
        <p:txBody>
          <a:bodyPr/>
          <a:lstStyle/>
          <a:p>
            <a:r>
              <a:rPr lang="en-US" dirty="0"/>
              <a:t>Report</a:t>
            </a:r>
          </a:p>
        </p:txBody>
      </p:sp>
      <p:sp>
        <p:nvSpPr>
          <p:cNvPr id="3" name="Content Placeholder 2">
            <a:extLst>
              <a:ext uri="{FF2B5EF4-FFF2-40B4-BE49-F238E27FC236}">
                <a16:creationId xmlns:a16="http://schemas.microsoft.com/office/drawing/2014/main" id="{1BAE6A69-880B-4270-A121-0FFCE0BCFAA0}"/>
              </a:ext>
            </a:extLst>
          </p:cNvPr>
          <p:cNvSpPr>
            <a:spLocks noGrp="1"/>
          </p:cNvSpPr>
          <p:nvPr>
            <p:ph idx="1"/>
          </p:nvPr>
        </p:nvSpPr>
        <p:spPr/>
        <p:txBody>
          <a:bodyPr>
            <a:normAutofit lnSpcReduction="10000"/>
          </a:bodyPr>
          <a:lstStyle/>
          <a:p>
            <a:r>
              <a:rPr lang="en-US" dirty="0"/>
              <a:t>Does not trigger Title IX investigative or hearing process</a:t>
            </a:r>
          </a:p>
          <a:p>
            <a:r>
              <a:rPr lang="en-US" dirty="0"/>
              <a:t>Informs institution, which triggers offer of supportive measures</a:t>
            </a:r>
          </a:p>
          <a:p>
            <a:r>
              <a:rPr lang="en-US" dirty="0"/>
              <a:t>Required to provide complainant with information about supportive measures (available with or without Formal Complaint), and explain the process of filing a Formal Complaint</a:t>
            </a:r>
          </a:p>
          <a:p>
            <a:r>
              <a:rPr lang="en-US" dirty="0"/>
              <a:t>Can be filed by anyone</a:t>
            </a:r>
          </a:p>
          <a:p>
            <a:r>
              <a:rPr lang="en-US" dirty="0"/>
              <a:t>Does not have to be in writing </a:t>
            </a:r>
          </a:p>
          <a:p>
            <a:r>
              <a:rPr lang="en-US" dirty="0"/>
              <a:t>Could include oral report, written report, personal observation, a newspaper article, an anonymous report, or “other various means.”</a:t>
            </a:r>
          </a:p>
        </p:txBody>
      </p:sp>
      <p:sp>
        <p:nvSpPr>
          <p:cNvPr id="4" name="Slide Number Placeholder 3">
            <a:extLst>
              <a:ext uri="{FF2B5EF4-FFF2-40B4-BE49-F238E27FC236}">
                <a16:creationId xmlns:a16="http://schemas.microsoft.com/office/drawing/2014/main" id="{FD6127A6-7AEE-41C3-BD9D-EFBCE62E55B7}"/>
              </a:ext>
            </a:extLst>
          </p:cNvPr>
          <p:cNvSpPr>
            <a:spLocks noGrp="1"/>
          </p:cNvSpPr>
          <p:nvPr>
            <p:ph type="sldNum" sz="quarter" idx="12"/>
          </p:nvPr>
        </p:nvSpPr>
        <p:spPr/>
        <p:txBody>
          <a:bodyPr/>
          <a:lstStyle/>
          <a:p>
            <a:fld id="{DA60BA0E-20D0-4E7C-B286-26C960A6788F}" type="slidenum">
              <a:rPr lang="en-US" smtClean="0"/>
              <a:t>14</a:t>
            </a:fld>
            <a:endParaRPr lang="en-US"/>
          </a:p>
        </p:txBody>
      </p:sp>
    </p:spTree>
    <p:extLst>
      <p:ext uri="{BB962C8B-B14F-4D97-AF65-F5344CB8AC3E}">
        <p14:creationId xmlns:p14="http://schemas.microsoft.com/office/powerpoint/2010/main" val="592305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6DF87-2DF7-4AD2-9058-47053ED1AEE4}"/>
              </a:ext>
            </a:extLst>
          </p:cNvPr>
          <p:cNvSpPr>
            <a:spLocks noGrp="1"/>
          </p:cNvSpPr>
          <p:nvPr>
            <p:ph type="title"/>
          </p:nvPr>
        </p:nvSpPr>
        <p:spPr/>
        <p:txBody>
          <a:bodyPr/>
          <a:lstStyle/>
          <a:p>
            <a:r>
              <a:rPr lang="en-US" dirty="0"/>
              <a:t>Formal Complaint</a:t>
            </a:r>
          </a:p>
        </p:txBody>
      </p:sp>
      <p:sp>
        <p:nvSpPr>
          <p:cNvPr id="3" name="Content Placeholder 2">
            <a:extLst>
              <a:ext uri="{FF2B5EF4-FFF2-40B4-BE49-F238E27FC236}">
                <a16:creationId xmlns:a16="http://schemas.microsoft.com/office/drawing/2014/main" id="{135D9167-0D5F-475D-A8D7-FCCC69394B69}"/>
              </a:ext>
            </a:extLst>
          </p:cNvPr>
          <p:cNvSpPr>
            <a:spLocks noGrp="1"/>
          </p:cNvSpPr>
          <p:nvPr>
            <p:ph idx="1"/>
          </p:nvPr>
        </p:nvSpPr>
        <p:spPr/>
        <p:txBody>
          <a:bodyPr/>
          <a:lstStyle/>
          <a:p>
            <a:r>
              <a:rPr lang="en-US" dirty="0"/>
              <a:t>Defined as “a document filed by a complainant or signed by the Title IX Coordinator alleging sexual harassment against a respondent and requesting that the recipient investigate the allegation of sexual harassment”</a:t>
            </a:r>
          </a:p>
          <a:p>
            <a:pPr lvl="1"/>
            <a:r>
              <a:rPr lang="en-US" dirty="0"/>
              <a:t>Institution can have a specific form, but cannot require a complainant use that form as long as complaint is physically or digitally signed</a:t>
            </a:r>
          </a:p>
          <a:p>
            <a:pPr lvl="1"/>
            <a:r>
              <a:rPr lang="en-US" dirty="0"/>
              <a:t>May only be filed by the alleged victim or the Title IX Coordinator</a:t>
            </a:r>
          </a:p>
          <a:p>
            <a:pPr lvl="1"/>
            <a:r>
              <a:rPr lang="en-US" dirty="0"/>
              <a:t>Does not require a detailed statement of facts</a:t>
            </a:r>
          </a:p>
          <a:p>
            <a:pPr lvl="1"/>
            <a:r>
              <a:rPr lang="en-US" dirty="0"/>
              <a:t>No time limit</a:t>
            </a:r>
          </a:p>
          <a:p>
            <a:pPr lvl="1"/>
            <a:r>
              <a:rPr lang="en-US" dirty="0"/>
              <a:t>Cannot be anonymous </a:t>
            </a:r>
          </a:p>
        </p:txBody>
      </p:sp>
      <p:sp>
        <p:nvSpPr>
          <p:cNvPr id="4" name="Slide Number Placeholder 3">
            <a:extLst>
              <a:ext uri="{FF2B5EF4-FFF2-40B4-BE49-F238E27FC236}">
                <a16:creationId xmlns:a16="http://schemas.microsoft.com/office/drawing/2014/main" id="{538CFC7D-A3EF-4972-886F-80DC374B1D3C}"/>
              </a:ext>
            </a:extLst>
          </p:cNvPr>
          <p:cNvSpPr>
            <a:spLocks noGrp="1"/>
          </p:cNvSpPr>
          <p:nvPr>
            <p:ph type="sldNum" sz="quarter" idx="12"/>
          </p:nvPr>
        </p:nvSpPr>
        <p:spPr/>
        <p:txBody>
          <a:bodyPr/>
          <a:lstStyle/>
          <a:p>
            <a:fld id="{DA60BA0E-20D0-4E7C-B286-26C960A6788F}" type="slidenum">
              <a:rPr lang="en-US" smtClean="0"/>
              <a:t>15</a:t>
            </a:fld>
            <a:endParaRPr lang="en-US"/>
          </a:p>
        </p:txBody>
      </p:sp>
    </p:spTree>
    <p:extLst>
      <p:ext uri="{BB962C8B-B14F-4D97-AF65-F5344CB8AC3E}">
        <p14:creationId xmlns:p14="http://schemas.microsoft.com/office/powerpoint/2010/main" val="2165135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6CBEB-5804-42C8-95FE-21491B230881}"/>
              </a:ext>
            </a:extLst>
          </p:cNvPr>
          <p:cNvSpPr>
            <a:spLocks noGrp="1"/>
          </p:cNvSpPr>
          <p:nvPr>
            <p:ph type="title"/>
          </p:nvPr>
        </p:nvSpPr>
        <p:spPr/>
        <p:txBody>
          <a:bodyPr/>
          <a:lstStyle/>
          <a:p>
            <a:r>
              <a:rPr lang="en-US" dirty="0"/>
              <a:t>Formal Complaint</a:t>
            </a:r>
          </a:p>
        </p:txBody>
      </p:sp>
      <p:sp>
        <p:nvSpPr>
          <p:cNvPr id="3" name="Content Placeholder 2">
            <a:extLst>
              <a:ext uri="{FF2B5EF4-FFF2-40B4-BE49-F238E27FC236}">
                <a16:creationId xmlns:a16="http://schemas.microsoft.com/office/drawing/2014/main" id="{86D06D3F-4789-4870-A626-3B7A6D402991}"/>
              </a:ext>
            </a:extLst>
          </p:cNvPr>
          <p:cNvSpPr>
            <a:spLocks noGrp="1"/>
          </p:cNvSpPr>
          <p:nvPr>
            <p:ph idx="1"/>
          </p:nvPr>
        </p:nvSpPr>
        <p:spPr/>
        <p:txBody>
          <a:bodyPr>
            <a:normAutofit fontScale="92500" lnSpcReduction="20000"/>
          </a:bodyPr>
          <a:lstStyle/>
          <a:p>
            <a:r>
              <a:rPr lang="en-US" dirty="0"/>
              <a:t>Title IX Coordinator can file when they believe an investigation is required in order to not be deliberately indifferent and Complainant does not wish to participate</a:t>
            </a:r>
          </a:p>
          <a:p>
            <a:r>
              <a:rPr lang="en-US" dirty="0"/>
              <a:t>Factors to consider:</a:t>
            </a:r>
          </a:p>
          <a:p>
            <a:pPr lvl="1"/>
            <a:r>
              <a:rPr lang="en-US" dirty="0"/>
              <a:t>Pattern of alleged misconduct by a particular respondent</a:t>
            </a:r>
          </a:p>
          <a:p>
            <a:pPr lvl="1"/>
            <a:r>
              <a:rPr lang="en-US" dirty="0"/>
              <a:t>Use of violence</a:t>
            </a:r>
          </a:p>
          <a:p>
            <a:pPr lvl="1"/>
            <a:r>
              <a:rPr lang="en-US" dirty="0"/>
              <a:t>Use of weapons</a:t>
            </a:r>
          </a:p>
          <a:p>
            <a:pPr lvl="1"/>
            <a:r>
              <a:rPr lang="en-US" dirty="0"/>
              <a:t>Other similar factors</a:t>
            </a:r>
          </a:p>
          <a:p>
            <a:r>
              <a:rPr lang="en-US" dirty="0"/>
              <a:t>Can occur only after Title IX Coordinator has talked to Complainant about supportive measures, considered the Complainant’s requests, and explain the process for filing a Formal Complaint </a:t>
            </a:r>
          </a:p>
          <a:p>
            <a:r>
              <a:rPr lang="en-US" dirty="0"/>
              <a:t>Still required to provide notice to both parties </a:t>
            </a:r>
          </a:p>
        </p:txBody>
      </p:sp>
      <p:sp>
        <p:nvSpPr>
          <p:cNvPr id="4" name="Slide Number Placeholder 3">
            <a:extLst>
              <a:ext uri="{FF2B5EF4-FFF2-40B4-BE49-F238E27FC236}">
                <a16:creationId xmlns:a16="http://schemas.microsoft.com/office/drawing/2014/main" id="{74F7DDFE-7915-4E3B-AFD4-4DF235E1635F}"/>
              </a:ext>
            </a:extLst>
          </p:cNvPr>
          <p:cNvSpPr>
            <a:spLocks noGrp="1"/>
          </p:cNvSpPr>
          <p:nvPr>
            <p:ph type="sldNum" sz="quarter" idx="12"/>
          </p:nvPr>
        </p:nvSpPr>
        <p:spPr/>
        <p:txBody>
          <a:bodyPr/>
          <a:lstStyle/>
          <a:p>
            <a:fld id="{DA60BA0E-20D0-4E7C-B286-26C960A6788F}" type="slidenum">
              <a:rPr lang="en-US" smtClean="0"/>
              <a:t>16</a:t>
            </a:fld>
            <a:endParaRPr lang="en-US"/>
          </a:p>
        </p:txBody>
      </p:sp>
    </p:spTree>
    <p:extLst>
      <p:ext uri="{BB962C8B-B14F-4D97-AF65-F5344CB8AC3E}">
        <p14:creationId xmlns:p14="http://schemas.microsoft.com/office/powerpoint/2010/main" val="2259787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8F6CB-A552-40B4-B42D-CCC22E787BC6}"/>
              </a:ext>
            </a:extLst>
          </p:cNvPr>
          <p:cNvSpPr>
            <a:spLocks noGrp="1"/>
          </p:cNvSpPr>
          <p:nvPr>
            <p:ph type="title"/>
          </p:nvPr>
        </p:nvSpPr>
        <p:spPr/>
        <p:txBody>
          <a:bodyPr/>
          <a:lstStyle/>
          <a:p>
            <a:r>
              <a:rPr lang="en-US" dirty="0"/>
              <a:t>Emergency Removals</a:t>
            </a:r>
          </a:p>
        </p:txBody>
      </p:sp>
    </p:spTree>
    <p:extLst>
      <p:ext uri="{BB962C8B-B14F-4D97-AF65-F5344CB8AC3E}">
        <p14:creationId xmlns:p14="http://schemas.microsoft.com/office/powerpoint/2010/main" val="178684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Interim Suspensions now called Emergency Removals</a:t>
            </a:r>
          </a:p>
        </p:txBody>
      </p:sp>
      <p:sp>
        <p:nvSpPr>
          <p:cNvPr id="3" name="Content Placeholder 2"/>
          <p:cNvSpPr>
            <a:spLocks noGrp="1"/>
          </p:cNvSpPr>
          <p:nvPr>
            <p:ph idx="1"/>
          </p:nvPr>
        </p:nvSpPr>
        <p:spPr>
          <a:xfrm>
            <a:off x="1117308" y="1701800"/>
            <a:ext cx="10463503" cy="4927600"/>
          </a:xfrm>
        </p:spPr>
        <p:txBody>
          <a:bodyPr>
            <a:normAutofit fontScale="77500" lnSpcReduction="20000"/>
          </a:bodyPr>
          <a:lstStyle/>
          <a:p>
            <a:r>
              <a:rPr lang="en-US" dirty="0"/>
              <a:t>Section 106.44(c) of the Final Rule imposes a high threshold to justify the emergency removal of a respondent whether a student or employee from an education program or activity. </a:t>
            </a:r>
          </a:p>
          <a:p>
            <a:pPr lvl="1"/>
            <a:r>
              <a:rPr lang="en-US" dirty="0"/>
              <a:t>This is likely not how your institution matriculated interim suspensions previously.  </a:t>
            </a:r>
          </a:p>
          <a:p>
            <a:r>
              <a:rPr lang="en-US" dirty="0"/>
              <a:t>An emergency removal is not tantamount to a determination of responsibility or a sanction. </a:t>
            </a:r>
          </a:p>
          <a:p>
            <a:r>
              <a:rPr lang="en-US" dirty="0"/>
              <a:t>An emergency removal must not effectuate, in any way, a pre-judging of the allegations against the respondent, who is entitled to a presumption of non-responsibility pending the completion of a grievance process under §106.45. </a:t>
            </a:r>
          </a:p>
          <a:p>
            <a:r>
              <a:rPr lang="en-US" dirty="0"/>
              <a:t>The Department states that it will not second-guess an emergency removal decision under §106.44(c), provided that the institution has adhered to the requirements to support its action and even if the Department would have weighed the evidence of risk differently. </a:t>
            </a:r>
          </a:p>
          <a:p>
            <a:r>
              <a:rPr lang="en-US" dirty="0"/>
              <a:t>Draft your policy and follow it</a:t>
            </a:r>
          </a:p>
          <a:p>
            <a:pPr marL="0" indent="0">
              <a:buNone/>
            </a:pPr>
            <a:r>
              <a:rPr lang="en-US" dirty="0"/>
              <a:t>Need help, review </a:t>
            </a:r>
            <a:r>
              <a:rPr lang="en-US" dirty="0">
                <a:hlinkClick r:id="rId2"/>
              </a:rPr>
              <a:t>https://system.suny.edu/media/suny/content-assets/documents/sci/tix2020/Emergency-Removal.pdf</a:t>
            </a:r>
            <a:r>
              <a:rPr lang="en-US" dirty="0"/>
              <a:t> </a:t>
            </a:r>
          </a:p>
        </p:txBody>
      </p:sp>
      <p:sp>
        <p:nvSpPr>
          <p:cNvPr id="4" name="Slide Number Placeholder 3"/>
          <p:cNvSpPr>
            <a:spLocks noGrp="1"/>
          </p:cNvSpPr>
          <p:nvPr>
            <p:ph type="sldNum" sz="quarter" idx="12"/>
          </p:nvPr>
        </p:nvSpPr>
        <p:spPr/>
        <p:txBody>
          <a:bodyPr/>
          <a:lstStyle/>
          <a:p>
            <a:fld id="{DA60BA0E-20D0-4E7C-B286-26C960A6788F}" type="slidenum">
              <a:rPr lang="en-US" smtClean="0"/>
              <a:t>18</a:t>
            </a:fld>
            <a:endParaRPr lang="en-US"/>
          </a:p>
        </p:txBody>
      </p:sp>
    </p:spTree>
    <p:extLst>
      <p:ext uri="{BB962C8B-B14F-4D97-AF65-F5344CB8AC3E}">
        <p14:creationId xmlns:p14="http://schemas.microsoft.com/office/powerpoint/2010/main" val="1618216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5179"/>
            <a:ext cx="10157354" cy="990600"/>
          </a:xfrm>
        </p:spPr>
        <p:txBody>
          <a:bodyPr/>
          <a:lstStyle/>
          <a:p>
            <a:r>
              <a:rPr lang="en-US" dirty="0"/>
              <a:t>Emergency Removals Steps 1-2</a:t>
            </a:r>
          </a:p>
        </p:txBody>
      </p:sp>
      <p:sp>
        <p:nvSpPr>
          <p:cNvPr id="3" name="Content Placeholder 2"/>
          <p:cNvSpPr>
            <a:spLocks noGrp="1"/>
          </p:cNvSpPr>
          <p:nvPr>
            <p:ph idx="1"/>
          </p:nvPr>
        </p:nvSpPr>
        <p:spPr>
          <a:xfrm>
            <a:off x="531812" y="1066800"/>
            <a:ext cx="11201400" cy="6019800"/>
          </a:xfrm>
        </p:spPr>
        <p:txBody>
          <a:bodyPr>
            <a:normAutofit fontScale="55000" lnSpcReduction="20000"/>
          </a:bodyPr>
          <a:lstStyle/>
          <a:p>
            <a:pPr marL="0" indent="0">
              <a:lnSpc>
                <a:spcPct val="120000"/>
              </a:lnSpc>
              <a:spcBef>
                <a:spcPts val="600"/>
              </a:spcBef>
              <a:buNone/>
            </a:pPr>
            <a:r>
              <a:rPr lang="en-US" b="1" dirty="0"/>
              <a:t>Step 1:  Conduct a prompt individualized safety and risk analysis </a:t>
            </a:r>
          </a:p>
          <a:p>
            <a:pPr>
              <a:lnSpc>
                <a:spcPct val="120000"/>
              </a:lnSpc>
              <a:spcBef>
                <a:spcPts val="600"/>
              </a:spcBef>
            </a:pPr>
            <a:r>
              <a:rPr lang="en-US" dirty="0"/>
              <a:t>What group will you use to assess this?</a:t>
            </a:r>
          </a:p>
          <a:p>
            <a:pPr lvl="1">
              <a:lnSpc>
                <a:spcPct val="120000"/>
              </a:lnSpc>
              <a:spcBef>
                <a:spcPts val="600"/>
              </a:spcBef>
            </a:pPr>
            <a:r>
              <a:rPr lang="en-US" dirty="0"/>
              <a:t>While this section does not override any existing institutional structures for evaluating risk (like a BIT), it makes clear that all designated personnel must be free of bias and avoid conflicts of interest, and their involvement in the removal analysis could preclude their later participation in the grievance process. </a:t>
            </a:r>
          </a:p>
          <a:p>
            <a:pPr>
              <a:lnSpc>
                <a:spcPct val="120000"/>
              </a:lnSpc>
              <a:spcBef>
                <a:spcPts val="600"/>
              </a:spcBef>
            </a:pPr>
            <a:r>
              <a:rPr lang="en-US" sz="2500" dirty="0"/>
              <a:t>According to the August 24, 2016 DCL </a:t>
            </a:r>
            <a:r>
              <a:rPr lang="en-US" dirty="0"/>
              <a:t>on the privacy of student medical records, members of a threat assessment team are typically considered school officials under FERPA who may make use of the school official exception to consent to disclosure of FERPA-shielded information.</a:t>
            </a:r>
            <a:endParaRPr lang="en-US" sz="2500" dirty="0">
              <a:hlinkClick r:id="rId2">
                <a:extLst>
                  <a:ext uri="{A12FA001-AC4F-418D-AE19-62706E023703}">
                    <ahyp:hlinkClr xmlns:ahyp="http://schemas.microsoft.com/office/drawing/2018/hyperlinkcolor" val="tx"/>
                  </a:ext>
                </a:extLst>
              </a:hlinkClick>
            </a:endParaRPr>
          </a:p>
          <a:p>
            <a:pPr lvl="1">
              <a:lnSpc>
                <a:spcPct val="120000"/>
              </a:lnSpc>
              <a:spcBef>
                <a:spcPts val="600"/>
              </a:spcBef>
            </a:pPr>
            <a:r>
              <a:rPr lang="en-US" dirty="0">
                <a:hlinkClick r:id="rId2"/>
              </a:rPr>
              <a:t>https://studentprivacy.ed.gov/sites/default/files/resource_document/file/DCL_Medical%20Records_Final%20Signed_dated_9-2.pdf</a:t>
            </a:r>
            <a:endParaRPr lang="en-US" dirty="0"/>
          </a:p>
          <a:p>
            <a:pPr marL="0" indent="0">
              <a:lnSpc>
                <a:spcPct val="120000"/>
              </a:lnSpc>
              <a:spcBef>
                <a:spcPts val="600"/>
              </a:spcBef>
              <a:buNone/>
            </a:pPr>
            <a:r>
              <a:rPr lang="en-US" b="1" dirty="0"/>
              <a:t>Step 2:  Make the required finings using objective measures (BIT should have this)</a:t>
            </a:r>
          </a:p>
          <a:p>
            <a:pPr>
              <a:lnSpc>
                <a:spcPct val="120000"/>
              </a:lnSpc>
              <a:spcBef>
                <a:spcPts val="600"/>
              </a:spcBef>
            </a:pPr>
            <a:r>
              <a:rPr lang="en-US" dirty="0"/>
              <a:t>“Immediate threat”</a:t>
            </a:r>
          </a:p>
          <a:p>
            <a:pPr lvl="1">
              <a:lnSpc>
                <a:spcPct val="120000"/>
              </a:lnSpc>
              <a:spcBef>
                <a:spcPts val="600"/>
              </a:spcBef>
            </a:pPr>
            <a:r>
              <a:rPr lang="en-US" dirty="0"/>
              <a:t>The analysis should assess the respondent’s propensity, opportunity, and ability to effectuate a stated or potential threat. </a:t>
            </a:r>
          </a:p>
          <a:p>
            <a:pPr lvl="1">
              <a:lnSpc>
                <a:spcPct val="120000"/>
              </a:lnSpc>
              <a:spcBef>
                <a:spcPts val="600"/>
              </a:spcBef>
            </a:pPr>
            <a:r>
              <a:rPr lang="en-US" dirty="0"/>
              <a:t>Would supportive measure work just as well?  Concept of least restrictive measures borrowed from K-12.  </a:t>
            </a:r>
          </a:p>
          <a:p>
            <a:pPr>
              <a:lnSpc>
                <a:spcPct val="120000"/>
              </a:lnSpc>
              <a:spcBef>
                <a:spcPts val="600"/>
              </a:spcBef>
            </a:pPr>
            <a:r>
              <a:rPr lang="en-US" dirty="0"/>
              <a:t>“To the </a:t>
            </a:r>
            <a:r>
              <a:rPr lang="en-US" u="sng" dirty="0"/>
              <a:t>physical</a:t>
            </a:r>
            <a:r>
              <a:rPr lang="en-US" dirty="0"/>
              <a:t> health or [physical] safety of any student or other individual” </a:t>
            </a:r>
          </a:p>
          <a:p>
            <a:pPr lvl="1">
              <a:lnSpc>
                <a:spcPct val="120000"/>
              </a:lnSpc>
              <a:spcBef>
                <a:spcPts val="600"/>
              </a:spcBef>
            </a:pPr>
            <a:r>
              <a:rPr lang="en-US" dirty="0"/>
              <a:t>The immediate threat must be to the “physical health or [physical] safety” of one or more individuals, who may be the respondent, the complainant, or any other individual (such as a third-party witness). “</a:t>
            </a:r>
            <a:endParaRPr lang="en-US" b="1" dirty="0"/>
          </a:p>
          <a:p>
            <a:pPr lvl="1">
              <a:lnSpc>
                <a:spcPct val="120000"/>
              </a:lnSpc>
              <a:spcBef>
                <a:spcPts val="600"/>
              </a:spcBef>
            </a:pPr>
            <a:r>
              <a:rPr lang="en-US" dirty="0"/>
              <a:t>Purposefully designed to ensure that the emergency removal provision “is not used inappropriately to prematurely punish respondents by relying on a </a:t>
            </a:r>
            <a:r>
              <a:rPr lang="en-US" u="sng" dirty="0"/>
              <a:t>person’s mental or emotional ‘health or safety’ </a:t>
            </a:r>
            <a:r>
              <a:rPr lang="en-US" dirty="0"/>
              <a:t>to justify an emergency removal, as the emotional and mental well-being of complainants may be addressed by recipients via supporting measures . . . .” 85 Fed. Reg. 30225 (May 19, 2020). </a:t>
            </a:r>
          </a:p>
          <a:p>
            <a:pPr lvl="1">
              <a:lnSpc>
                <a:spcPct val="120000"/>
              </a:lnSpc>
              <a:spcBef>
                <a:spcPts val="600"/>
              </a:spcBef>
            </a:pPr>
            <a:r>
              <a:rPr lang="en-US" dirty="0"/>
              <a:t>Challenging factual evaluations will arise in the assessment of conduct such as speech, text messages, and social media. </a:t>
            </a:r>
          </a:p>
          <a:p>
            <a:pPr lvl="2">
              <a:lnSpc>
                <a:spcPct val="120000"/>
              </a:lnSpc>
              <a:spcBef>
                <a:spcPts val="600"/>
              </a:spcBef>
            </a:pPr>
            <a:r>
              <a:rPr lang="en-US" dirty="0"/>
              <a:t>May want to look at updating your threat assessment tools including the Violence Risk Assessment of the Written Word (VRAW2).  See </a:t>
            </a:r>
            <a:r>
              <a:rPr lang="en-US" dirty="0">
                <a:hlinkClick r:id="rId3"/>
              </a:rPr>
              <a:t>https://www.nabita.org/resources/vraw2/</a:t>
            </a:r>
            <a:r>
              <a:rPr lang="en-US" dirty="0"/>
              <a:t> and other objective threat assessment tools.</a:t>
            </a:r>
          </a:p>
          <a:p>
            <a:pPr marL="0" indent="0">
              <a:buNone/>
            </a:pPr>
            <a:r>
              <a:rPr lang="en-US" dirty="0"/>
              <a:t>Need help, review </a:t>
            </a:r>
            <a:r>
              <a:rPr lang="en-US" dirty="0">
                <a:hlinkClick r:id="rId4"/>
              </a:rPr>
              <a:t>https://system.suny.edu/media/suny/content-assets/documents/sci/tix2020/Emergency-Removal.pdf</a:t>
            </a:r>
            <a:r>
              <a:rPr lang="en-US" dirty="0"/>
              <a:t> </a:t>
            </a:r>
          </a:p>
        </p:txBody>
      </p:sp>
      <p:sp>
        <p:nvSpPr>
          <p:cNvPr id="4" name="Slide Number Placeholder 3"/>
          <p:cNvSpPr>
            <a:spLocks noGrp="1"/>
          </p:cNvSpPr>
          <p:nvPr>
            <p:ph type="sldNum" sz="quarter" idx="12"/>
          </p:nvPr>
        </p:nvSpPr>
        <p:spPr/>
        <p:txBody>
          <a:bodyPr/>
          <a:lstStyle/>
          <a:p>
            <a:fld id="{DA60BA0E-20D0-4E7C-B286-26C960A6788F}" type="slidenum">
              <a:rPr lang="en-US" smtClean="0"/>
              <a:t>19</a:t>
            </a:fld>
            <a:endParaRPr lang="en-US"/>
          </a:p>
        </p:txBody>
      </p:sp>
    </p:spTree>
    <p:extLst>
      <p:ext uri="{BB962C8B-B14F-4D97-AF65-F5344CB8AC3E}">
        <p14:creationId xmlns:p14="http://schemas.microsoft.com/office/powerpoint/2010/main" val="2772098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5AB53-55AD-4635-9465-83158B08B392}"/>
              </a:ext>
            </a:extLst>
          </p:cNvPr>
          <p:cNvSpPr>
            <a:spLocks noGrp="1"/>
          </p:cNvSpPr>
          <p:nvPr>
            <p:ph type="title"/>
          </p:nvPr>
        </p:nvSpPr>
        <p:spPr/>
        <p:txBody>
          <a:bodyPr/>
          <a:lstStyle/>
          <a:p>
            <a:r>
              <a:rPr lang="en-US" dirty="0"/>
              <a:t>Let’s get started</a:t>
            </a:r>
          </a:p>
        </p:txBody>
      </p:sp>
      <p:sp>
        <p:nvSpPr>
          <p:cNvPr id="3" name="Content Placeholder 2">
            <a:extLst>
              <a:ext uri="{FF2B5EF4-FFF2-40B4-BE49-F238E27FC236}">
                <a16:creationId xmlns:a16="http://schemas.microsoft.com/office/drawing/2014/main" id="{CB98E86A-EADF-446C-A63B-CE21EC14BC14}"/>
              </a:ext>
            </a:extLst>
          </p:cNvPr>
          <p:cNvSpPr>
            <a:spLocks noGrp="1"/>
          </p:cNvSpPr>
          <p:nvPr>
            <p:ph idx="1"/>
          </p:nvPr>
        </p:nvSpPr>
        <p:spPr/>
        <p:txBody>
          <a:bodyPr>
            <a:normAutofit/>
          </a:bodyPr>
          <a:lstStyle/>
          <a:p>
            <a:r>
              <a:rPr lang="en-US" dirty="0"/>
              <a:t>Agenda for the four webinars</a:t>
            </a:r>
          </a:p>
          <a:p>
            <a:r>
              <a:rPr lang="en-US" dirty="0"/>
              <a:t>Checklist of to-dos before August 14th   </a:t>
            </a:r>
          </a:p>
          <a:p>
            <a:pPr lvl="1"/>
            <a:r>
              <a:rPr lang="en-US" dirty="0">
                <a:hlinkClick r:id="rId3"/>
              </a:rPr>
              <a:t>https://system.suny.edu/sci/news/7-1-20-title-ix-toolkit/index.html</a:t>
            </a:r>
            <a:endParaRPr lang="en-US" dirty="0"/>
          </a:p>
          <a:p>
            <a:r>
              <a:rPr lang="en-US" dirty="0"/>
              <a:t>Need more information? A good place to start is the SUNY Joint Guidance</a:t>
            </a:r>
          </a:p>
          <a:p>
            <a:pPr lvl="1"/>
            <a:r>
              <a:rPr lang="en-US" dirty="0">
                <a:hlinkClick r:id="rId4"/>
              </a:rPr>
              <a:t>https://system.suny.edu/sci/tix2020/</a:t>
            </a:r>
            <a:endParaRPr lang="en-US" dirty="0"/>
          </a:p>
          <a:p>
            <a:r>
              <a:rPr lang="en-US" dirty="0"/>
              <a:t>We are providing these presentations to you in full.  Use them or modify them as you like.  We will close caption these four webinars and place them in the Dropbox.    </a:t>
            </a:r>
          </a:p>
        </p:txBody>
      </p:sp>
      <p:sp>
        <p:nvSpPr>
          <p:cNvPr id="4" name="Slide Number Placeholder 3">
            <a:extLst>
              <a:ext uri="{FF2B5EF4-FFF2-40B4-BE49-F238E27FC236}">
                <a16:creationId xmlns:a16="http://schemas.microsoft.com/office/drawing/2014/main" id="{EF5E807F-492C-4C8B-9E6F-BDD87E5B1336}"/>
              </a:ext>
            </a:extLst>
          </p:cNvPr>
          <p:cNvSpPr>
            <a:spLocks noGrp="1"/>
          </p:cNvSpPr>
          <p:nvPr>
            <p:ph type="sldNum" sz="quarter" idx="12"/>
          </p:nvPr>
        </p:nvSpPr>
        <p:spPr/>
        <p:txBody>
          <a:bodyPr/>
          <a:lstStyle/>
          <a:p>
            <a:fld id="{DA60BA0E-20D0-4E7C-B286-26C960A6788F}" type="slidenum">
              <a:rPr lang="en-US" smtClean="0"/>
              <a:t>2</a:t>
            </a:fld>
            <a:endParaRPr lang="en-US"/>
          </a:p>
        </p:txBody>
      </p:sp>
    </p:spTree>
    <p:extLst>
      <p:ext uri="{BB962C8B-B14F-4D97-AF65-F5344CB8AC3E}">
        <p14:creationId xmlns:p14="http://schemas.microsoft.com/office/powerpoint/2010/main" val="2252917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32021"/>
            <a:ext cx="10157354" cy="762000"/>
          </a:xfrm>
        </p:spPr>
        <p:txBody>
          <a:bodyPr/>
          <a:lstStyle/>
          <a:p>
            <a:r>
              <a:rPr lang="en-US" dirty="0"/>
              <a:t>Emergency Removals Steps 3-5</a:t>
            </a:r>
          </a:p>
        </p:txBody>
      </p:sp>
      <p:sp>
        <p:nvSpPr>
          <p:cNvPr id="3" name="Content Placeholder 2"/>
          <p:cNvSpPr>
            <a:spLocks noGrp="1"/>
          </p:cNvSpPr>
          <p:nvPr>
            <p:ph idx="1"/>
          </p:nvPr>
        </p:nvSpPr>
        <p:spPr>
          <a:xfrm>
            <a:off x="531812" y="1066800"/>
            <a:ext cx="11353800" cy="6019800"/>
          </a:xfrm>
        </p:spPr>
        <p:txBody>
          <a:bodyPr>
            <a:normAutofit fontScale="70000" lnSpcReduction="20000"/>
          </a:bodyPr>
          <a:lstStyle/>
          <a:p>
            <a:pPr marL="0" indent="0">
              <a:buNone/>
            </a:pPr>
            <a:r>
              <a:rPr lang="en-US" b="1" dirty="0"/>
              <a:t>Step 3:  Evaluate the applicability of disability laws to the removal decision </a:t>
            </a:r>
          </a:p>
          <a:p>
            <a:pPr marL="0" indent="0">
              <a:buNone/>
            </a:pPr>
            <a:r>
              <a:rPr lang="en-US" b="1" dirty="0"/>
              <a:t>Step 4:  Consider the appropriateness of supportive measures in lieu of an emergency removal </a:t>
            </a:r>
          </a:p>
          <a:p>
            <a:r>
              <a:rPr lang="en-US" dirty="0"/>
              <a:t>Department emphasizes that “[s]</a:t>
            </a:r>
            <a:r>
              <a:rPr lang="en-US" dirty="0" err="1"/>
              <a:t>upportive</a:t>
            </a:r>
            <a:r>
              <a:rPr lang="en-US" dirty="0"/>
              <a:t> measures prove one avenue for [institutions] to protect the safety of parties and permissibly may affect and even burden the respondent, so long as the burden is not unreasonable.” 85 Fed. Reg. at 30231. </a:t>
            </a:r>
          </a:p>
          <a:p>
            <a:r>
              <a:rPr lang="en-US" dirty="0"/>
              <a:t>Consider a partial exclusion from specific programs or activities. </a:t>
            </a:r>
          </a:p>
          <a:p>
            <a:r>
              <a:rPr lang="en-US" dirty="0"/>
              <a:t>The Department has not imposed any temporal limitation on the term of the emergency removal, but nothing in the regulations precludes an institution from conducting interim assessments of whether the immediate threat to physical health or safety of a student or another individual remains unchanged or has sufficiently dissipated to support the respondent’s return to programs or activities wholly or partially. </a:t>
            </a:r>
            <a:endParaRPr lang="en-US" b="1" dirty="0"/>
          </a:p>
          <a:p>
            <a:pPr marL="0" indent="0">
              <a:buNone/>
            </a:pPr>
            <a:r>
              <a:rPr lang="en-US" b="1" dirty="0"/>
              <a:t>Step 5:  Provide the respondent with notice and an “immediate” opportunity to “challenge” the emergency removal </a:t>
            </a:r>
          </a:p>
          <a:p>
            <a:r>
              <a:rPr lang="en-US" i="1" dirty="0"/>
              <a:t>If there is no real exigency justifying a suspension without notice, and the institution wants to maintain a suspension for a lengthy period prior to a final determination, due process requires “something more than an informal interview with an administrative authority of the college.”  </a:t>
            </a:r>
            <a:r>
              <a:rPr lang="en-US" i="1" dirty="0" err="1"/>
              <a:t>Haidak</a:t>
            </a:r>
            <a:r>
              <a:rPr lang="en-US" i="1" dirty="0"/>
              <a:t> v. Univ. of Massachusetts-Amherst, 933 F.3d 56, 72 (1st Cir. 2019) (internal quotation marks omitted.)</a:t>
            </a:r>
          </a:p>
          <a:p>
            <a:r>
              <a:rPr lang="en-US" dirty="0"/>
              <a:t>See the model emergency removal policy language for the challenge process.  </a:t>
            </a:r>
          </a:p>
          <a:p>
            <a:r>
              <a:rPr lang="en-US" dirty="0"/>
              <a:t>If Title IX Coordinator is not the investigator and won’t be on a hearing panel, then they can do supporting measures and emergency removal challenges.  </a:t>
            </a:r>
          </a:p>
        </p:txBody>
      </p:sp>
      <p:sp>
        <p:nvSpPr>
          <p:cNvPr id="4" name="Slide Number Placeholder 3"/>
          <p:cNvSpPr>
            <a:spLocks noGrp="1"/>
          </p:cNvSpPr>
          <p:nvPr>
            <p:ph type="sldNum" sz="quarter" idx="12"/>
          </p:nvPr>
        </p:nvSpPr>
        <p:spPr/>
        <p:txBody>
          <a:bodyPr/>
          <a:lstStyle/>
          <a:p>
            <a:fld id="{DA60BA0E-20D0-4E7C-B286-26C960A6788F}" type="slidenum">
              <a:rPr lang="en-US" smtClean="0"/>
              <a:t>20</a:t>
            </a:fld>
            <a:endParaRPr lang="en-US"/>
          </a:p>
        </p:txBody>
      </p:sp>
    </p:spTree>
    <p:extLst>
      <p:ext uri="{BB962C8B-B14F-4D97-AF65-F5344CB8AC3E}">
        <p14:creationId xmlns:p14="http://schemas.microsoft.com/office/powerpoint/2010/main" val="320767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8F6CB-A552-40B4-B42D-CCC22E787BC6}"/>
              </a:ext>
            </a:extLst>
          </p:cNvPr>
          <p:cNvSpPr>
            <a:spLocks noGrp="1"/>
          </p:cNvSpPr>
          <p:nvPr>
            <p:ph type="title"/>
          </p:nvPr>
        </p:nvSpPr>
        <p:spPr/>
        <p:txBody>
          <a:bodyPr/>
          <a:lstStyle/>
          <a:p>
            <a:r>
              <a:rPr lang="en-US" dirty="0"/>
              <a:t>Dismissal of formal complaint</a:t>
            </a:r>
          </a:p>
        </p:txBody>
      </p:sp>
    </p:spTree>
    <p:extLst>
      <p:ext uri="{BB962C8B-B14F-4D97-AF65-F5344CB8AC3E}">
        <p14:creationId xmlns:p14="http://schemas.microsoft.com/office/powerpoint/2010/main" val="143999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1066800"/>
          </a:xfrm>
        </p:spPr>
        <p:txBody>
          <a:bodyPr/>
          <a:lstStyle/>
          <a:p>
            <a:r>
              <a:rPr lang="en-US" dirty="0"/>
              <a:t>Dismissal of formal complaints - Must</a:t>
            </a:r>
          </a:p>
        </p:txBody>
      </p:sp>
      <p:sp>
        <p:nvSpPr>
          <p:cNvPr id="3" name="Content Placeholder 2"/>
          <p:cNvSpPr>
            <a:spLocks noGrp="1"/>
          </p:cNvSpPr>
          <p:nvPr>
            <p:ph idx="1"/>
          </p:nvPr>
        </p:nvSpPr>
        <p:spPr>
          <a:xfrm>
            <a:off x="760412" y="1143000"/>
            <a:ext cx="11125200" cy="5943600"/>
          </a:xfrm>
        </p:spPr>
        <p:txBody>
          <a:bodyPr>
            <a:normAutofit fontScale="92500" lnSpcReduction="20000"/>
          </a:bodyPr>
          <a:lstStyle/>
          <a:p>
            <a:r>
              <a:rPr lang="en-US" dirty="0"/>
              <a:t>Dismissal is determined after you have a formal complaint</a:t>
            </a:r>
          </a:p>
          <a:p>
            <a:pPr lvl="1"/>
            <a:r>
              <a:rPr lang="en-US" dirty="0"/>
              <a:t>Upon any dismissal, you must promptly send written notice of the dismissal and the rationale for doing so simultaneously to the parties. </a:t>
            </a:r>
          </a:p>
          <a:p>
            <a:pPr lvl="1"/>
            <a:r>
              <a:rPr lang="en-US" dirty="0"/>
              <a:t>This dismissal decision is appealable by any party under the procedures for appeal.  </a:t>
            </a:r>
          </a:p>
          <a:p>
            <a:pPr lvl="1"/>
            <a:r>
              <a:rPr lang="en-US" dirty="0"/>
              <a:t>The decision not to dismiss is also appealable by any party claiming that a dismissal is required or appropriate.  </a:t>
            </a:r>
          </a:p>
          <a:p>
            <a:pPr lvl="1"/>
            <a:r>
              <a:rPr lang="en-US" dirty="0"/>
              <a:t>A Complainant who decides to withdraw a complaint may later request to reinstate it or refile it. </a:t>
            </a:r>
          </a:p>
          <a:p>
            <a:r>
              <a:rPr lang="en-US" dirty="0"/>
              <a:t>Formal complaint </a:t>
            </a:r>
            <a:r>
              <a:rPr lang="en-US" b="1" u="sng" dirty="0"/>
              <a:t>must</a:t>
            </a:r>
            <a:r>
              <a:rPr lang="en-US" dirty="0"/>
              <a:t> be dismissed (from the Title IX process) if conduct (34 CFR Part 106.45):</a:t>
            </a:r>
          </a:p>
          <a:p>
            <a:pPr lvl="1"/>
            <a:r>
              <a:rPr lang="en-US" dirty="0"/>
              <a:t>Did not occur in institution’s program/activity (you will want to define this term in your policy)</a:t>
            </a:r>
          </a:p>
          <a:p>
            <a:pPr lvl="2"/>
            <a:r>
              <a:rPr lang="en-US" dirty="0"/>
              <a:t>Locations, events, or circumstances in which an institution exercises substantial control over both the respondent and the context in which the sexual harassment occurs Locations include buildings owned or controlled by officially recognized student organizations. §106.44(a)</a:t>
            </a:r>
          </a:p>
          <a:p>
            <a:pPr lvl="1"/>
            <a:r>
              <a:rPr lang="en-US" dirty="0"/>
              <a:t>Did not occur against a person in the United States (study abroad).  If the conduct happened outside the U.S. you must dismiss.  </a:t>
            </a:r>
          </a:p>
          <a:p>
            <a:pPr lvl="1"/>
            <a:r>
              <a:rPr lang="en-US" dirty="0"/>
              <a:t>Would not constitute sexual harassment even if proved.</a:t>
            </a:r>
          </a:p>
          <a:p>
            <a:pPr lvl="1"/>
            <a:endParaRPr lang="en-US" dirty="0"/>
          </a:p>
          <a:p>
            <a:endParaRPr lang="en-US" dirty="0"/>
          </a:p>
        </p:txBody>
      </p:sp>
      <p:sp>
        <p:nvSpPr>
          <p:cNvPr id="4" name="Slide Number Placeholder 3"/>
          <p:cNvSpPr>
            <a:spLocks noGrp="1"/>
          </p:cNvSpPr>
          <p:nvPr>
            <p:ph type="sldNum" sz="quarter" idx="12"/>
          </p:nvPr>
        </p:nvSpPr>
        <p:spPr/>
        <p:txBody>
          <a:bodyPr/>
          <a:lstStyle/>
          <a:p>
            <a:fld id="{DA60BA0E-20D0-4E7C-B286-26C960A6788F}" type="slidenum">
              <a:rPr lang="en-US" smtClean="0"/>
              <a:t>22</a:t>
            </a:fld>
            <a:endParaRPr lang="en-US"/>
          </a:p>
        </p:txBody>
      </p:sp>
    </p:spTree>
    <p:extLst>
      <p:ext uri="{BB962C8B-B14F-4D97-AF65-F5344CB8AC3E}">
        <p14:creationId xmlns:p14="http://schemas.microsoft.com/office/powerpoint/2010/main" val="3773969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412" y="76200"/>
            <a:ext cx="10514251" cy="1066800"/>
          </a:xfrm>
        </p:spPr>
        <p:txBody>
          <a:bodyPr/>
          <a:lstStyle/>
          <a:p>
            <a:r>
              <a:rPr lang="en-US" dirty="0"/>
              <a:t>Dismissal of formal complaints - May</a:t>
            </a:r>
          </a:p>
        </p:txBody>
      </p:sp>
      <p:sp>
        <p:nvSpPr>
          <p:cNvPr id="3" name="Content Placeholder 2"/>
          <p:cNvSpPr>
            <a:spLocks noGrp="1"/>
          </p:cNvSpPr>
          <p:nvPr>
            <p:ph idx="1"/>
          </p:nvPr>
        </p:nvSpPr>
        <p:spPr>
          <a:xfrm>
            <a:off x="760412" y="1143000"/>
            <a:ext cx="11125200" cy="5943600"/>
          </a:xfrm>
        </p:spPr>
        <p:txBody>
          <a:bodyPr>
            <a:normAutofit/>
          </a:bodyPr>
          <a:lstStyle/>
          <a:p>
            <a:pPr marL="0" indent="0">
              <a:buNone/>
            </a:pPr>
            <a:r>
              <a:rPr lang="en-US" dirty="0"/>
              <a:t>Formal complaint </a:t>
            </a:r>
            <a:r>
              <a:rPr lang="en-US" b="1" u="sng" dirty="0"/>
              <a:t>may</a:t>
            </a:r>
            <a:r>
              <a:rPr lang="en-US" dirty="0"/>
              <a:t> be dismissed (from the Title IX process):</a:t>
            </a:r>
          </a:p>
          <a:p>
            <a:r>
              <a:rPr lang="en-US" dirty="0"/>
              <a:t>If complainant requests to withdraw their complaint</a:t>
            </a:r>
          </a:p>
          <a:p>
            <a:pPr lvl="1"/>
            <a:r>
              <a:rPr lang="en-US" dirty="0"/>
              <a:t>The Department explained its view that complainants should have the autonomy to decide whether or not they would like to proceed with or withdraw a formal complaint of sexual harassment. </a:t>
            </a:r>
          </a:p>
          <a:p>
            <a:pPr lvl="1"/>
            <a:r>
              <a:rPr lang="en-US" dirty="0"/>
              <a:t>When a College or University receives a complainant’s withdrawal request during the investigation or hearing, the recipient may dismiss the complaint or may decide to continue with the investigation and hearing. </a:t>
            </a:r>
          </a:p>
          <a:p>
            <a:pPr lvl="1"/>
            <a:r>
              <a:rPr lang="en-US" dirty="0"/>
              <a:t>When a complainant submits a written withdrawal to the Title IX Coordinator, a recipient may choose to continue with the investigation in certain situations. The Department gave as examples: when the information obtained supports that the respondent may pose an ongoing risk to the recipient’s community, where the recipient has “gathered evidence apart from the complainant’s statements and desires to reach a determination regarding the respondent’s responsibility,” when “a determination regarding responsibility provides a benefit to the complainant even where the recipient lacks control over the respondent and would be unable to issue disciplinary sanctions, or other reasons.” 85 Fed. Reg. 30290.</a:t>
            </a:r>
          </a:p>
          <a:p>
            <a:endParaRPr lang="en-US" dirty="0"/>
          </a:p>
        </p:txBody>
      </p:sp>
      <p:sp>
        <p:nvSpPr>
          <p:cNvPr id="4" name="Slide Number Placeholder 3"/>
          <p:cNvSpPr>
            <a:spLocks noGrp="1"/>
          </p:cNvSpPr>
          <p:nvPr>
            <p:ph type="sldNum" sz="quarter" idx="12"/>
          </p:nvPr>
        </p:nvSpPr>
        <p:spPr/>
        <p:txBody>
          <a:bodyPr/>
          <a:lstStyle/>
          <a:p>
            <a:fld id="{DA60BA0E-20D0-4E7C-B286-26C960A6788F}" type="slidenum">
              <a:rPr lang="en-US" smtClean="0"/>
              <a:t>23</a:t>
            </a:fld>
            <a:endParaRPr lang="en-US"/>
          </a:p>
        </p:txBody>
      </p:sp>
    </p:spTree>
    <p:extLst>
      <p:ext uri="{BB962C8B-B14F-4D97-AF65-F5344CB8AC3E}">
        <p14:creationId xmlns:p14="http://schemas.microsoft.com/office/powerpoint/2010/main" val="141292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1066800"/>
          </a:xfrm>
        </p:spPr>
        <p:txBody>
          <a:bodyPr/>
          <a:lstStyle/>
          <a:p>
            <a:r>
              <a:rPr lang="en-US" dirty="0"/>
              <a:t>Dismissal of formal complaints – May </a:t>
            </a:r>
          </a:p>
        </p:txBody>
      </p:sp>
      <p:sp>
        <p:nvSpPr>
          <p:cNvPr id="3" name="Content Placeholder 2"/>
          <p:cNvSpPr>
            <a:spLocks noGrp="1"/>
          </p:cNvSpPr>
          <p:nvPr>
            <p:ph idx="1"/>
          </p:nvPr>
        </p:nvSpPr>
        <p:spPr>
          <a:xfrm>
            <a:off x="760412" y="1143000"/>
            <a:ext cx="11125200" cy="5943600"/>
          </a:xfrm>
        </p:spPr>
        <p:txBody>
          <a:bodyPr>
            <a:normAutofit/>
          </a:bodyPr>
          <a:lstStyle/>
          <a:p>
            <a:pPr marL="0" indent="0">
              <a:buNone/>
            </a:pPr>
            <a:r>
              <a:rPr lang="en-US" dirty="0"/>
              <a:t>Formal complaint </a:t>
            </a:r>
            <a:r>
              <a:rPr lang="en-US" b="1" u="sng" dirty="0"/>
              <a:t>may</a:t>
            </a:r>
            <a:r>
              <a:rPr lang="en-US" dirty="0"/>
              <a:t> be dismissed (from the Title IX process):</a:t>
            </a:r>
          </a:p>
          <a:p>
            <a:r>
              <a:rPr lang="en-US" dirty="0"/>
              <a:t>If respondent is no longer enrolled or employed</a:t>
            </a:r>
          </a:p>
          <a:p>
            <a:pPr lvl="1"/>
            <a:r>
              <a:rPr lang="en-US" dirty="0"/>
              <a:t>“because the respondent is a non-student, non-employee individual who came onto campus and allegedly sexually harassed a complaint, and the recipient has no way to gather evidence sufficient to make a determination.” 85 Fed. Reg. 30290.</a:t>
            </a:r>
          </a:p>
          <a:p>
            <a:endParaRPr lang="en-US" dirty="0"/>
          </a:p>
        </p:txBody>
      </p:sp>
      <p:sp>
        <p:nvSpPr>
          <p:cNvPr id="4" name="Slide Number Placeholder 3"/>
          <p:cNvSpPr>
            <a:spLocks noGrp="1"/>
          </p:cNvSpPr>
          <p:nvPr>
            <p:ph type="sldNum" sz="quarter" idx="12"/>
          </p:nvPr>
        </p:nvSpPr>
        <p:spPr/>
        <p:txBody>
          <a:bodyPr/>
          <a:lstStyle/>
          <a:p>
            <a:fld id="{DA60BA0E-20D0-4E7C-B286-26C960A6788F}" type="slidenum">
              <a:rPr lang="en-US" smtClean="0"/>
              <a:t>24</a:t>
            </a:fld>
            <a:endParaRPr lang="en-US"/>
          </a:p>
        </p:txBody>
      </p:sp>
    </p:spTree>
    <p:extLst>
      <p:ext uri="{BB962C8B-B14F-4D97-AF65-F5344CB8AC3E}">
        <p14:creationId xmlns:p14="http://schemas.microsoft.com/office/powerpoint/2010/main" val="3282712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1066800"/>
          </a:xfrm>
        </p:spPr>
        <p:txBody>
          <a:bodyPr/>
          <a:lstStyle/>
          <a:p>
            <a:r>
              <a:rPr lang="en-US" dirty="0"/>
              <a:t>Dismissal of formal complaints - May</a:t>
            </a:r>
          </a:p>
        </p:txBody>
      </p:sp>
      <p:sp>
        <p:nvSpPr>
          <p:cNvPr id="3" name="Content Placeholder 2"/>
          <p:cNvSpPr>
            <a:spLocks noGrp="1"/>
          </p:cNvSpPr>
          <p:nvPr>
            <p:ph idx="1"/>
          </p:nvPr>
        </p:nvSpPr>
        <p:spPr>
          <a:xfrm>
            <a:off x="760412" y="1143000"/>
            <a:ext cx="11125200" cy="5943600"/>
          </a:xfrm>
        </p:spPr>
        <p:txBody>
          <a:bodyPr>
            <a:normAutofit fontScale="77500" lnSpcReduction="20000"/>
          </a:bodyPr>
          <a:lstStyle/>
          <a:p>
            <a:pPr marL="0" indent="0">
              <a:buNone/>
            </a:pPr>
            <a:r>
              <a:rPr lang="en-US" dirty="0"/>
              <a:t>Formal complaint </a:t>
            </a:r>
            <a:r>
              <a:rPr lang="en-US" b="1" u="sng" dirty="0"/>
              <a:t>may</a:t>
            </a:r>
            <a:r>
              <a:rPr lang="en-US" dirty="0"/>
              <a:t> be dismissed (from the Title IX process):</a:t>
            </a:r>
          </a:p>
          <a:p>
            <a:r>
              <a:rPr lang="en-US" dirty="0"/>
              <a:t>When specific circumstances prevent gathering evidence sufficient to reach a determination</a:t>
            </a:r>
          </a:p>
          <a:p>
            <a:pPr lvl="1"/>
            <a:r>
              <a:rPr lang="en-US" dirty="0"/>
              <a:t>In the preamble, the Department offered the following examples of situations that may present “special circumstances” supporting dismissal: </a:t>
            </a:r>
          </a:p>
          <a:p>
            <a:pPr lvl="1"/>
            <a:r>
              <a:rPr lang="en-US" dirty="0"/>
              <a:t>When no complainant is identified during the investigation. </a:t>
            </a:r>
          </a:p>
          <a:p>
            <a:pPr lvl="2"/>
            <a:r>
              <a:rPr lang="en-US" dirty="0"/>
              <a:t>The Department explained, “[W]</a:t>
            </a:r>
            <a:r>
              <a:rPr lang="en-US" dirty="0" err="1"/>
              <a:t>ithout</a:t>
            </a:r>
            <a:r>
              <a:rPr lang="en-US" dirty="0"/>
              <a:t> knowing a complainant’s identity a recipient may not be able to gather evidence necessary to establish elements of conduct defined as ‘sexual harassment’ under § 106.30, such as whether alleged conduct was unwelcome, or without the consent of the victim.” 85 Fed Reg. 30133 n. 594. </a:t>
            </a:r>
          </a:p>
          <a:p>
            <a:pPr lvl="1"/>
            <a:r>
              <a:rPr lang="en-US" dirty="0"/>
              <a:t>When a formal complaint contains allegations that are precisely the same as allegations the recipient has already investigated and adjudicated. 85 Fed. Reg. 30214 n. 939. </a:t>
            </a:r>
          </a:p>
          <a:p>
            <a:pPr lvl="1"/>
            <a:r>
              <a:rPr lang="en-US" dirty="0"/>
              <a:t>When the length of time elapsed between an incident of alleged sexual harassment, and the filing of a formal complaint, prevent a recipient from collecting enough evidence to reach a determination. 85 Fed. Reg. 30214. </a:t>
            </a:r>
          </a:p>
          <a:p>
            <a:pPr lvl="1"/>
            <a:r>
              <a:rPr lang="en-US" dirty="0"/>
              <a:t>When the complainant has stopped participating in the investigation but has not sent a written withdrawal request and the only inculpatory evidence available is the complainant’s statement in the formal complaint or as recorded in an interview by the investigator. 85 Fed. Reg. 30282 and 30290. </a:t>
            </a:r>
          </a:p>
          <a:p>
            <a:pPr lvl="1"/>
            <a:r>
              <a:rPr lang="en-US" dirty="0"/>
              <a:t>The Department emphasized that this provision “is not the equivalent of a recipient deciding that the evidence gathered has not met a probable or reasonable cause threshold or other measure of the quality or weight of the evidence, but rather is intended to apply narrowly to situations where specific circumstances prevent the recipient from meeting its burden in § 106.45(b)(5)(</a:t>
            </a:r>
            <a:r>
              <a:rPr lang="en-US" dirty="0" err="1"/>
              <a:t>i</a:t>
            </a:r>
            <a:r>
              <a:rPr lang="en-US" dirty="0"/>
              <a:t>) to gather sufficient evidence to reach a determination.” 85 Fed. Reg. 30290.</a:t>
            </a:r>
          </a:p>
          <a:p>
            <a:endParaRPr lang="en-US" dirty="0"/>
          </a:p>
        </p:txBody>
      </p:sp>
      <p:sp>
        <p:nvSpPr>
          <p:cNvPr id="4" name="Slide Number Placeholder 3"/>
          <p:cNvSpPr>
            <a:spLocks noGrp="1"/>
          </p:cNvSpPr>
          <p:nvPr>
            <p:ph type="sldNum" sz="quarter" idx="12"/>
          </p:nvPr>
        </p:nvSpPr>
        <p:spPr/>
        <p:txBody>
          <a:bodyPr/>
          <a:lstStyle/>
          <a:p>
            <a:fld id="{DA60BA0E-20D0-4E7C-B286-26C960A6788F}" type="slidenum">
              <a:rPr lang="en-US" smtClean="0"/>
              <a:t>25</a:t>
            </a:fld>
            <a:endParaRPr lang="en-US"/>
          </a:p>
        </p:txBody>
      </p:sp>
    </p:spTree>
    <p:extLst>
      <p:ext uri="{BB962C8B-B14F-4D97-AF65-F5344CB8AC3E}">
        <p14:creationId xmlns:p14="http://schemas.microsoft.com/office/powerpoint/2010/main" val="484958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1066800"/>
          </a:xfrm>
        </p:spPr>
        <p:txBody>
          <a:bodyPr>
            <a:normAutofit fontScale="90000"/>
          </a:bodyPr>
          <a:lstStyle/>
          <a:p>
            <a:r>
              <a:rPr lang="en-US" dirty="0"/>
              <a:t>Dismissal of formal complaints - Notice</a:t>
            </a:r>
          </a:p>
        </p:txBody>
      </p:sp>
      <p:sp>
        <p:nvSpPr>
          <p:cNvPr id="3" name="Content Placeholder 2"/>
          <p:cNvSpPr>
            <a:spLocks noGrp="1"/>
          </p:cNvSpPr>
          <p:nvPr>
            <p:ph idx="1"/>
          </p:nvPr>
        </p:nvSpPr>
        <p:spPr>
          <a:xfrm>
            <a:off x="760412" y="1143000"/>
            <a:ext cx="11125200" cy="5943600"/>
          </a:xfrm>
        </p:spPr>
        <p:txBody>
          <a:bodyPr>
            <a:normAutofit/>
          </a:bodyPr>
          <a:lstStyle/>
          <a:p>
            <a:r>
              <a:rPr lang="en-US" dirty="0"/>
              <a:t>The Final Rule requires that for any dismissal, mandatory or permissive, a recipient must promptly send written notice of the dismissal and reason(s) therefor simultaneously to the parties. </a:t>
            </a:r>
          </a:p>
          <a:p>
            <a:r>
              <a:rPr lang="en-US" dirty="0"/>
              <a:t>The Final Rule, in § 106.45(b)(8)(</a:t>
            </a:r>
            <a:r>
              <a:rPr lang="en-US" dirty="0" err="1"/>
              <a:t>i</a:t>
            </a:r>
            <a:r>
              <a:rPr lang="en-US" dirty="0"/>
              <a:t>), provides either party may submit a request to appeal the dismissal of a formal complaint or allegations therein of sexual harassment. </a:t>
            </a:r>
          </a:p>
          <a:p>
            <a:r>
              <a:rPr lang="en-US" dirty="0"/>
              <a:t>Under the Final Rule, appeal bases must include: </a:t>
            </a:r>
          </a:p>
          <a:p>
            <a:pPr lvl="1"/>
            <a:r>
              <a:rPr lang="en-US" dirty="0"/>
              <a:t>procedural irregularity, </a:t>
            </a:r>
          </a:p>
          <a:p>
            <a:pPr lvl="1"/>
            <a:r>
              <a:rPr lang="en-US" dirty="0"/>
              <a:t>new evidence, and </a:t>
            </a:r>
          </a:p>
          <a:p>
            <a:pPr lvl="1"/>
            <a:r>
              <a:rPr lang="en-US" dirty="0"/>
              <a:t>conflict of interest or bias on the part of the Title IX Coordinator, investigator(s), or decision-maker(s).</a:t>
            </a:r>
          </a:p>
          <a:p>
            <a:r>
              <a:rPr lang="en-US" dirty="0"/>
              <a:t>Note this is the floor, not the ceiling. You could add other reasons for appeal.  </a:t>
            </a:r>
          </a:p>
        </p:txBody>
      </p:sp>
      <p:sp>
        <p:nvSpPr>
          <p:cNvPr id="4" name="Slide Number Placeholder 3"/>
          <p:cNvSpPr>
            <a:spLocks noGrp="1"/>
          </p:cNvSpPr>
          <p:nvPr>
            <p:ph type="sldNum" sz="quarter" idx="12"/>
          </p:nvPr>
        </p:nvSpPr>
        <p:spPr/>
        <p:txBody>
          <a:bodyPr/>
          <a:lstStyle/>
          <a:p>
            <a:fld id="{DA60BA0E-20D0-4E7C-B286-26C960A6788F}" type="slidenum">
              <a:rPr lang="en-US" smtClean="0"/>
              <a:t>26</a:t>
            </a:fld>
            <a:endParaRPr lang="en-US"/>
          </a:p>
        </p:txBody>
      </p:sp>
    </p:spTree>
    <p:extLst>
      <p:ext uri="{BB962C8B-B14F-4D97-AF65-F5344CB8AC3E}">
        <p14:creationId xmlns:p14="http://schemas.microsoft.com/office/powerpoint/2010/main" val="560097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8F6CB-A552-40B4-B42D-CCC22E787BC6}"/>
              </a:ext>
            </a:extLst>
          </p:cNvPr>
          <p:cNvSpPr>
            <a:spLocks noGrp="1"/>
          </p:cNvSpPr>
          <p:nvPr>
            <p:ph type="title"/>
          </p:nvPr>
        </p:nvSpPr>
        <p:spPr/>
        <p:txBody>
          <a:bodyPr/>
          <a:lstStyle/>
          <a:p>
            <a:r>
              <a:rPr lang="en-US" dirty="0"/>
              <a:t>Informal resolutions  are optional</a:t>
            </a:r>
          </a:p>
        </p:txBody>
      </p:sp>
    </p:spTree>
    <p:extLst>
      <p:ext uri="{BB962C8B-B14F-4D97-AF65-F5344CB8AC3E}">
        <p14:creationId xmlns:p14="http://schemas.microsoft.com/office/powerpoint/2010/main" val="334485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28984-99BD-4EC6-A064-C3825A205E42}"/>
              </a:ext>
            </a:extLst>
          </p:cNvPr>
          <p:cNvSpPr>
            <a:spLocks noGrp="1"/>
          </p:cNvSpPr>
          <p:nvPr>
            <p:ph type="title"/>
          </p:nvPr>
        </p:nvSpPr>
        <p:spPr>
          <a:xfrm>
            <a:off x="608013" y="76200"/>
            <a:ext cx="10666650" cy="1397000"/>
          </a:xfrm>
        </p:spPr>
        <p:txBody>
          <a:bodyPr/>
          <a:lstStyle/>
          <a:p>
            <a:r>
              <a:rPr lang="en-US" dirty="0"/>
              <a:t>Informal resolution ground rules</a:t>
            </a:r>
          </a:p>
        </p:txBody>
      </p:sp>
      <p:sp>
        <p:nvSpPr>
          <p:cNvPr id="3" name="Content Placeholder 2">
            <a:extLst>
              <a:ext uri="{FF2B5EF4-FFF2-40B4-BE49-F238E27FC236}">
                <a16:creationId xmlns:a16="http://schemas.microsoft.com/office/drawing/2014/main" id="{3B7463BA-E7A8-4059-987D-09B421B2638C}"/>
              </a:ext>
            </a:extLst>
          </p:cNvPr>
          <p:cNvSpPr>
            <a:spLocks noGrp="1"/>
          </p:cNvSpPr>
          <p:nvPr>
            <p:ph idx="1"/>
          </p:nvPr>
        </p:nvSpPr>
        <p:spPr>
          <a:xfrm>
            <a:off x="379412" y="1501502"/>
            <a:ext cx="11582399" cy="5508898"/>
          </a:xfrm>
        </p:spPr>
        <p:txBody>
          <a:bodyPr>
            <a:normAutofit lnSpcReduction="10000"/>
          </a:bodyPr>
          <a:lstStyle/>
          <a:p>
            <a:r>
              <a:rPr lang="en-US" dirty="0"/>
              <a:t>Offering or use of informal resolutions by an institution is not required by the Final Regulations, your institution needs to make a choice do you want to use it or not.  </a:t>
            </a:r>
          </a:p>
          <a:p>
            <a:pPr lvl="1"/>
            <a:r>
              <a:rPr lang="en-US" dirty="0"/>
              <a:t>The policies you will need to write are significant, you need to make that choice soon.  </a:t>
            </a:r>
          </a:p>
          <a:p>
            <a:r>
              <a:rPr lang="en-US" dirty="0"/>
              <a:t>You cannot mandate mediation in policies as a predicate to enrollment or employment.  You cannot include a mandatory mediation clause in a handbook.  Section 106.45(b)(9)</a:t>
            </a:r>
          </a:p>
          <a:p>
            <a:r>
              <a:rPr lang="en-US" dirty="0"/>
              <a:t>Informal resolution may only be offered after a formal complaint has been filed, so that the parties understand what the grievance process entails and can decide whether to voluntarily attempt informal resolution as an alternative. </a:t>
            </a:r>
          </a:p>
          <a:p>
            <a:r>
              <a:rPr lang="en-US" dirty="0"/>
              <a:t>Why bother?  Through an informal resolution process a recipient may impose disciplinary sanctions against a respondent without concluding an investigation or adjudication. </a:t>
            </a:r>
          </a:p>
        </p:txBody>
      </p:sp>
      <p:sp>
        <p:nvSpPr>
          <p:cNvPr id="4" name="Slide Number Placeholder 3">
            <a:extLst>
              <a:ext uri="{FF2B5EF4-FFF2-40B4-BE49-F238E27FC236}">
                <a16:creationId xmlns:a16="http://schemas.microsoft.com/office/drawing/2014/main" id="{87E9C592-EA2D-4EE1-B2FB-70296DCE1804}"/>
              </a:ext>
            </a:extLst>
          </p:cNvPr>
          <p:cNvSpPr>
            <a:spLocks noGrp="1"/>
          </p:cNvSpPr>
          <p:nvPr>
            <p:ph type="sldNum" sz="quarter" idx="12"/>
          </p:nvPr>
        </p:nvSpPr>
        <p:spPr/>
        <p:txBody>
          <a:bodyPr/>
          <a:lstStyle/>
          <a:p>
            <a:fld id="{DA60BA0E-20D0-4E7C-B286-26C960A6788F}" type="slidenum">
              <a:rPr lang="en-US" smtClean="0"/>
              <a:t>28</a:t>
            </a:fld>
            <a:endParaRPr lang="en-US"/>
          </a:p>
        </p:txBody>
      </p:sp>
    </p:spTree>
    <p:extLst>
      <p:ext uri="{BB962C8B-B14F-4D97-AF65-F5344CB8AC3E}">
        <p14:creationId xmlns:p14="http://schemas.microsoft.com/office/powerpoint/2010/main" val="2990790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28984-99BD-4EC6-A064-C3825A205E42}"/>
              </a:ext>
            </a:extLst>
          </p:cNvPr>
          <p:cNvSpPr>
            <a:spLocks noGrp="1"/>
          </p:cNvSpPr>
          <p:nvPr>
            <p:ph type="title"/>
          </p:nvPr>
        </p:nvSpPr>
        <p:spPr>
          <a:xfrm>
            <a:off x="608013" y="76200"/>
            <a:ext cx="10666650" cy="1397000"/>
          </a:xfrm>
        </p:spPr>
        <p:txBody>
          <a:bodyPr/>
          <a:lstStyle/>
          <a:p>
            <a:r>
              <a:rPr lang="en-US" dirty="0"/>
              <a:t>Informal resolution notice</a:t>
            </a:r>
          </a:p>
        </p:txBody>
      </p:sp>
      <p:sp>
        <p:nvSpPr>
          <p:cNvPr id="3" name="Content Placeholder 2">
            <a:extLst>
              <a:ext uri="{FF2B5EF4-FFF2-40B4-BE49-F238E27FC236}">
                <a16:creationId xmlns:a16="http://schemas.microsoft.com/office/drawing/2014/main" id="{3B7463BA-E7A8-4059-987D-09B421B2638C}"/>
              </a:ext>
            </a:extLst>
          </p:cNvPr>
          <p:cNvSpPr>
            <a:spLocks noGrp="1"/>
          </p:cNvSpPr>
          <p:nvPr>
            <p:ph idx="1"/>
          </p:nvPr>
        </p:nvSpPr>
        <p:spPr>
          <a:xfrm>
            <a:off x="379412" y="1501502"/>
            <a:ext cx="11582399" cy="5508898"/>
          </a:xfrm>
        </p:spPr>
        <p:txBody>
          <a:bodyPr>
            <a:normAutofit fontScale="92500" lnSpcReduction="10000"/>
          </a:bodyPr>
          <a:lstStyle/>
          <a:p>
            <a:r>
              <a:rPr lang="en-US" dirty="0"/>
              <a:t>At any time prior to reaching a determination regarding responsibility the recipient may facilitate an informal resolution process, such as mediation, that does not involve a full investigation and adjudication, if all three of the below occur</a:t>
            </a:r>
          </a:p>
          <a:p>
            <a:pPr lvl="1"/>
            <a:r>
              <a:rPr lang="en-US" dirty="0"/>
              <a:t>Provides to the parties a </a:t>
            </a:r>
            <a:r>
              <a:rPr lang="en-US" b="1" dirty="0"/>
              <a:t>written notice </a:t>
            </a:r>
            <a:r>
              <a:rPr lang="en-US" dirty="0"/>
              <a:t>disclosing all of the following </a:t>
            </a:r>
          </a:p>
          <a:p>
            <a:pPr lvl="2"/>
            <a:r>
              <a:rPr lang="en-US" dirty="0"/>
              <a:t>the allegations, </a:t>
            </a:r>
          </a:p>
          <a:p>
            <a:pPr lvl="2"/>
            <a:r>
              <a:rPr lang="en-US" dirty="0"/>
              <a:t>the requirements of the informal resolution process including the circumstances under which it precludes the parties from resuming a formal complaint arising from the same allegations. </a:t>
            </a:r>
          </a:p>
          <a:p>
            <a:pPr lvl="2"/>
            <a:r>
              <a:rPr lang="en-US" dirty="0"/>
              <a:t>any party has the right to withdraw from the informal resolution process and resume the grievance process with respect to the formal complaint</a:t>
            </a:r>
          </a:p>
          <a:p>
            <a:pPr lvl="2"/>
            <a:r>
              <a:rPr lang="en-US" dirty="0"/>
              <a:t>any consequences resulting from participating in the informal resolution process, including the records that will be maintained or could be shared</a:t>
            </a:r>
          </a:p>
          <a:p>
            <a:pPr lvl="3"/>
            <a:r>
              <a:rPr lang="en-US" dirty="0"/>
              <a:t>For example, the College can prohibit a mediator from being a witness later via policy.  </a:t>
            </a:r>
          </a:p>
          <a:p>
            <a:pPr lvl="1"/>
            <a:r>
              <a:rPr lang="en-US" dirty="0"/>
              <a:t>Obtains the parties’ </a:t>
            </a:r>
            <a:r>
              <a:rPr lang="en-US" b="1" dirty="0"/>
              <a:t>voluntary, written consent </a:t>
            </a:r>
            <a:r>
              <a:rPr lang="en-US" dirty="0"/>
              <a:t>to the informal resolution process; and </a:t>
            </a:r>
          </a:p>
          <a:p>
            <a:pPr lvl="1"/>
            <a:r>
              <a:rPr lang="en-US" b="1" dirty="0"/>
              <a:t>Does not offer </a:t>
            </a:r>
            <a:r>
              <a:rPr lang="en-US" dirty="0"/>
              <a:t>or facilitate an informal resolution process to resolve allegations that an employee sexually harassed a student. 85 Fed. Reg. 30054 (May 19, 2020).</a:t>
            </a:r>
          </a:p>
        </p:txBody>
      </p:sp>
      <p:sp>
        <p:nvSpPr>
          <p:cNvPr id="4" name="Slide Number Placeholder 3">
            <a:extLst>
              <a:ext uri="{FF2B5EF4-FFF2-40B4-BE49-F238E27FC236}">
                <a16:creationId xmlns:a16="http://schemas.microsoft.com/office/drawing/2014/main" id="{87E9C592-EA2D-4EE1-B2FB-70296DCE1804}"/>
              </a:ext>
            </a:extLst>
          </p:cNvPr>
          <p:cNvSpPr>
            <a:spLocks noGrp="1"/>
          </p:cNvSpPr>
          <p:nvPr>
            <p:ph type="sldNum" sz="quarter" idx="12"/>
          </p:nvPr>
        </p:nvSpPr>
        <p:spPr/>
        <p:txBody>
          <a:bodyPr/>
          <a:lstStyle/>
          <a:p>
            <a:fld id="{DA60BA0E-20D0-4E7C-B286-26C960A6788F}" type="slidenum">
              <a:rPr lang="en-US" smtClean="0"/>
              <a:t>29</a:t>
            </a:fld>
            <a:endParaRPr lang="en-US"/>
          </a:p>
        </p:txBody>
      </p:sp>
    </p:spTree>
    <p:extLst>
      <p:ext uri="{BB962C8B-B14F-4D97-AF65-F5344CB8AC3E}">
        <p14:creationId xmlns:p14="http://schemas.microsoft.com/office/powerpoint/2010/main" val="3742677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8F6CB-A552-40B4-B42D-CCC22E787BC6}"/>
              </a:ext>
            </a:extLst>
          </p:cNvPr>
          <p:cNvSpPr>
            <a:spLocks noGrp="1"/>
          </p:cNvSpPr>
          <p:nvPr>
            <p:ph type="title"/>
          </p:nvPr>
        </p:nvSpPr>
        <p:spPr/>
        <p:txBody>
          <a:bodyPr/>
          <a:lstStyle/>
          <a:p>
            <a:r>
              <a:rPr lang="en-US" dirty="0"/>
              <a:t>Definitions</a:t>
            </a:r>
          </a:p>
        </p:txBody>
      </p:sp>
    </p:spTree>
    <p:extLst>
      <p:ext uri="{BB962C8B-B14F-4D97-AF65-F5344CB8AC3E}">
        <p14:creationId xmlns:p14="http://schemas.microsoft.com/office/powerpoint/2010/main" val="3720839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28984-99BD-4EC6-A064-C3825A205E42}"/>
              </a:ext>
            </a:extLst>
          </p:cNvPr>
          <p:cNvSpPr>
            <a:spLocks noGrp="1"/>
          </p:cNvSpPr>
          <p:nvPr>
            <p:ph type="title"/>
          </p:nvPr>
        </p:nvSpPr>
        <p:spPr/>
        <p:txBody>
          <a:bodyPr/>
          <a:lstStyle/>
          <a:p>
            <a:r>
              <a:rPr lang="en-US" dirty="0"/>
              <a:t>Informal resolution facilitator</a:t>
            </a:r>
          </a:p>
        </p:txBody>
      </p:sp>
      <p:sp>
        <p:nvSpPr>
          <p:cNvPr id="3" name="Content Placeholder 2">
            <a:extLst>
              <a:ext uri="{FF2B5EF4-FFF2-40B4-BE49-F238E27FC236}">
                <a16:creationId xmlns:a16="http://schemas.microsoft.com/office/drawing/2014/main" id="{3B7463BA-E7A8-4059-987D-09B421B2638C}"/>
              </a:ext>
            </a:extLst>
          </p:cNvPr>
          <p:cNvSpPr>
            <a:spLocks noGrp="1"/>
          </p:cNvSpPr>
          <p:nvPr>
            <p:ph idx="1"/>
          </p:nvPr>
        </p:nvSpPr>
        <p:spPr>
          <a:xfrm>
            <a:off x="1117309" y="1501503"/>
            <a:ext cx="10615903" cy="5384800"/>
          </a:xfrm>
        </p:spPr>
        <p:txBody>
          <a:bodyPr>
            <a:normAutofit/>
          </a:bodyPr>
          <a:lstStyle/>
          <a:p>
            <a:r>
              <a:rPr lang="en-US" dirty="0"/>
              <a:t>Informal resolution facilitator must receive training on:</a:t>
            </a:r>
          </a:p>
          <a:p>
            <a:pPr lvl="1"/>
            <a:r>
              <a:rPr lang="en-US" dirty="0"/>
              <a:t>the definition of sexual harassment under § 106.30(a); </a:t>
            </a:r>
          </a:p>
          <a:p>
            <a:pPr lvl="1"/>
            <a:r>
              <a:rPr lang="en-US" dirty="0"/>
              <a:t>the scope of the institution’s education program or activity; </a:t>
            </a:r>
          </a:p>
          <a:p>
            <a:pPr lvl="1"/>
            <a:r>
              <a:rPr lang="en-US" dirty="0"/>
              <a:t>how to conduct informal resolution processes; and </a:t>
            </a:r>
          </a:p>
          <a:p>
            <a:pPr lvl="1"/>
            <a:r>
              <a:rPr lang="en-US" dirty="0"/>
              <a:t>how to serve impartially, including by avoiding prejudgment of the facts at issue, conflicts of interest, or bias.</a:t>
            </a:r>
          </a:p>
          <a:p>
            <a:r>
              <a:rPr lang="en-US" dirty="0"/>
              <a:t>The final regulations permit, but do not require, recipients to outsource informal resolutions to third party providers. See 85 Fed. Reg. at 30405.</a:t>
            </a:r>
          </a:p>
        </p:txBody>
      </p:sp>
      <p:sp>
        <p:nvSpPr>
          <p:cNvPr id="4" name="Slide Number Placeholder 3">
            <a:extLst>
              <a:ext uri="{FF2B5EF4-FFF2-40B4-BE49-F238E27FC236}">
                <a16:creationId xmlns:a16="http://schemas.microsoft.com/office/drawing/2014/main" id="{87E9C592-EA2D-4EE1-B2FB-70296DCE1804}"/>
              </a:ext>
            </a:extLst>
          </p:cNvPr>
          <p:cNvSpPr>
            <a:spLocks noGrp="1"/>
          </p:cNvSpPr>
          <p:nvPr>
            <p:ph type="sldNum" sz="quarter" idx="12"/>
          </p:nvPr>
        </p:nvSpPr>
        <p:spPr/>
        <p:txBody>
          <a:bodyPr/>
          <a:lstStyle/>
          <a:p>
            <a:fld id="{DA60BA0E-20D0-4E7C-B286-26C960A6788F}" type="slidenum">
              <a:rPr lang="en-US" smtClean="0"/>
              <a:t>30</a:t>
            </a:fld>
            <a:endParaRPr lang="en-US"/>
          </a:p>
        </p:txBody>
      </p:sp>
    </p:spTree>
    <p:extLst>
      <p:ext uri="{BB962C8B-B14F-4D97-AF65-F5344CB8AC3E}">
        <p14:creationId xmlns:p14="http://schemas.microsoft.com/office/powerpoint/2010/main" val="3887070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79DCD-DCA6-48EB-90F7-DDD1C0B7599F}"/>
              </a:ext>
            </a:extLst>
          </p:cNvPr>
          <p:cNvSpPr>
            <a:spLocks noGrp="1"/>
          </p:cNvSpPr>
          <p:nvPr>
            <p:ph type="title"/>
          </p:nvPr>
        </p:nvSpPr>
        <p:spPr/>
        <p:txBody>
          <a:bodyPr/>
          <a:lstStyle/>
          <a:p>
            <a:r>
              <a:rPr lang="en-US" dirty="0"/>
              <a:t>Informal resolution agreements</a:t>
            </a:r>
          </a:p>
        </p:txBody>
      </p:sp>
      <p:sp>
        <p:nvSpPr>
          <p:cNvPr id="3" name="Content Placeholder 2">
            <a:extLst>
              <a:ext uri="{FF2B5EF4-FFF2-40B4-BE49-F238E27FC236}">
                <a16:creationId xmlns:a16="http://schemas.microsoft.com/office/drawing/2014/main" id="{8919DEE1-3633-4525-B138-8C0D7D64F25A}"/>
              </a:ext>
            </a:extLst>
          </p:cNvPr>
          <p:cNvSpPr>
            <a:spLocks noGrp="1"/>
          </p:cNvSpPr>
          <p:nvPr>
            <p:ph idx="1"/>
          </p:nvPr>
        </p:nvSpPr>
        <p:spPr/>
        <p:txBody>
          <a:bodyPr/>
          <a:lstStyle/>
          <a:p>
            <a:r>
              <a:rPr lang="en-US" dirty="0"/>
              <a:t>The Department is clear that under § 106.45(b)(9), an informal resolution may result in the parties, and the University/College, agreeing on a resolution of the allegations of a formal complaint that involves punishing or disciplining a respondent. </a:t>
            </a:r>
          </a:p>
          <a:p>
            <a:r>
              <a:rPr lang="en-US" dirty="0"/>
              <a:t>The Department explains that if expulsion is the sanction proposed as part of an informal resolution process, that result can only occur if both parties agree to the resolution. </a:t>
            </a:r>
          </a:p>
          <a:p>
            <a:pPr lvl="1"/>
            <a:r>
              <a:rPr lang="en-US" dirty="0"/>
              <a:t>The Department notes that if a respondent, for example, does not believe that expulsion is appropriate then the respondent can withdraw from the informal resolution process and resume the formal grievance process. § 106.45(b)(9). See 85 Fed. Reg. at 30407.</a:t>
            </a:r>
          </a:p>
        </p:txBody>
      </p:sp>
      <p:sp>
        <p:nvSpPr>
          <p:cNvPr id="4" name="Slide Number Placeholder 3">
            <a:extLst>
              <a:ext uri="{FF2B5EF4-FFF2-40B4-BE49-F238E27FC236}">
                <a16:creationId xmlns:a16="http://schemas.microsoft.com/office/drawing/2014/main" id="{CDACD79D-4A78-4809-9963-538A3FB026FA}"/>
              </a:ext>
            </a:extLst>
          </p:cNvPr>
          <p:cNvSpPr>
            <a:spLocks noGrp="1"/>
          </p:cNvSpPr>
          <p:nvPr>
            <p:ph type="sldNum" sz="quarter" idx="12"/>
          </p:nvPr>
        </p:nvSpPr>
        <p:spPr/>
        <p:txBody>
          <a:bodyPr/>
          <a:lstStyle/>
          <a:p>
            <a:fld id="{DA60BA0E-20D0-4E7C-B286-26C960A6788F}" type="slidenum">
              <a:rPr lang="en-US" smtClean="0"/>
              <a:t>31</a:t>
            </a:fld>
            <a:endParaRPr lang="en-US"/>
          </a:p>
        </p:txBody>
      </p:sp>
    </p:spTree>
    <p:extLst>
      <p:ext uri="{BB962C8B-B14F-4D97-AF65-F5344CB8AC3E}">
        <p14:creationId xmlns:p14="http://schemas.microsoft.com/office/powerpoint/2010/main" val="2362583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12589" y="3124200"/>
            <a:ext cx="7008574" cy="1296987"/>
          </a:xfrm>
        </p:spPr>
        <p:txBody>
          <a:bodyPr>
            <a:noAutofit/>
          </a:bodyPr>
          <a:lstStyle/>
          <a:p>
            <a:r>
              <a:rPr lang="en-US" sz="8800" dirty="0"/>
              <a:t>Thank you!</a:t>
            </a:r>
          </a:p>
        </p:txBody>
      </p:sp>
    </p:spTree>
    <p:extLst>
      <p:ext uri="{BB962C8B-B14F-4D97-AF65-F5344CB8AC3E}">
        <p14:creationId xmlns:p14="http://schemas.microsoft.com/office/powerpoint/2010/main" val="199769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C703F-C72B-4768-BBC8-68F6CD9E0F45}"/>
              </a:ext>
            </a:extLst>
          </p:cNvPr>
          <p:cNvSpPr>
            <a:spLocks noGrp="1"/>
          </p:cNvSpPr>
          <p:nvPr>
            <p:ph type="title"/>
          </p:nvPr>
        </p:nvSpPr>
        <p:spPr/>
        <p:txBody>
          <a:bodyPr/>
          <a:lstStyle/>
          <a:p>
            <a:r>
              <a:rPr lang="en-US" dirty="0"/>
              <a:t>Key definitions</a:t>
            </a:r>
          </a:p>
        </p:txBody>
      </p:sp>
      <p:sp>
        <p:nvSpPr>
          <p:cNvPr id="3" name="Content Placeholder 2">
            <a:extLst>
              <a:ext uri="{FF2B5EF4-FFF2-40B4-BE49-F238E27FC236}">
                <a16:creationId xmlns:a16="http://schemas.microsoft.com/office/drawing/2014/main" id="{5410CEC2-2246-4576-8FE0-FDC7FD936735}"/>
              </a:ext>
            </a:extLst>
          </p:cNvPr>
          <p:cNvSpPr>
            <a:spLocks noGrp="1"/>
          </p:cNvSpPr>
          <p:nvPr>
            <p:ph idx="1"/>
          </p:nvPr>
        </p:nvSpPr>
        <p:spPr>
          <a:xfrm>
            <a:off x="684212" y="1701799"/>
            <a:ext cx="10820400" cy="4699001"/>
          </a:xfrm>
        </p:spPr>
        <p:txBody>
          <a:bodyPr>
            <a:normAutofit fontScale="70000" lnSpcReduction="20000"/>
          </a:bodyPr>
          <a:lstStyle/>
          <a:p>
            <a:r>
              <a:rPr lang="en-US" dirty="0"/>
              <a:t>The Final Rule § 106.30(a) defines and applies definitions to the terms. You will want to copy these verbatim.  </a:t>
            </a:r>
          </a:p>
          <a:p>
            <a:pPr lvl="1"/>
            <a:r>
              <a:rPr lang="en-US" dirty="0"/>
              <a:t>“actual knowledge,” </a:t>
            </a:r>
          </a:p>
          <a:p>
            <a:pPr lvl="1"/>
            <a:r>
              <a:rPr lang="en-US" dirty="0"/>
              <a:t>“complainant,” </a:t>
            </a:r>
          </a:p>
          <a:p>
            <a:pPr lvl="1"/>
            <a:r>
              <a:rPr lang="en-US" dirty="0"/>
              <a:t>“formal complaint,” </a:t>
            </a:r>
          </a:p>
          <a:p>
            <a:pPr lvl="1"/>
            <a:r>
              <a:rPr lang="en-US" dirty="0"/>
              <a:t>“respondent,” </a:t>
            </a:r>
          </a:p>
          <a:p>
            <a:pPr lvl="1"/>
            <a:r>
              <a:rPr lang="en-US" dirty="0"/>
              <a:t>“sexual harassment,” and </a:t>
            </a:r>
          </a:p>
          <a:p>
            <a:pPr lvl="1"/>
            <a:r>
              <a:rPr lang="en-US" dirty="0"/>
              <a:t>“supportive measures.” </a:t>
            </a:r>
          </a:p>
          <a:p>
            <a:r>
              <a:rPr lang="en-US" dirty="0"/>
              <a:t>Final Rule Section 106.30 states that “[t]he Assistant Secretary </a:t>
            </a:r>
            <a:r>
              <a:rPr lang="en-US" u="sng" dirty="0"/>
              <a:t>will not </a:t>
            </a:r>
            <a:r>
              <a:rPr lang="en-US" dirty="0"/>
              <a:t>require recipients to adopt a particular definition of consent with respect to sexual assault, as referenced in this section.” A recipient therefore retains the discretion to select a definition of consent that best serves the unique needs, values, and environment of its educational community. See 85 Fed. Reg. 30026, 30174 (May 19, 2020).</a:t>
            </a:r>
          </a:p>
          <a:p>
            <a:pPr lvl="1"/>
            <a:r>
              <a:rPr lang="en-US" dirty="0"/>
              <a:t>You will want to review and keep definitions for force, coercion, consent, and incapacitation.  </a:t>
            </a:r>
          </a:p>
          <a:p>
            <a:pPr lvl="1"/>
            <a:r>
              <a:rPr lang="en-US" dirty="0"/>
              <a:t>You may want to include state definitions as an appendix like you do with your Clery Annual Security Report </a:t>
            </a:r>
          </a:p>
          <a:p>
            <a:r>
              <a:rPr lang="en-US" dirty="0"/>
              <a:t>The joint guidance has all the definitions for you. See </a:t>
            </a:r>
            <a:r>
              <a:rPr lang="en-US" dirty="0">
                <a:hlinkClick r:id="rId3"/>
              </a:rPr>
              <a:t>https://system.suny.edu/sci/tix2020/</a:t>
            </a:r>
            <a:r>
              <a:rPr lang="en-US" dirty="0"/>
              <a:t> </a:t>
            </a:r>
          </a:p>
        </p:txBody>
      </p:sp>
      <p:sp>
        <p:nvSpPr>
          <p:cNvPr id="4" name="Slide Number Placeholder 3">
            <a:extLst>
              <a:ext uri="{FF2B5EF4-FFF2-40B4-BE49-F238E27FC236}">
                <a16:creationId xmlns:a16="http://schemas.microsoft.com/office/drawing/2014/main" id="{B9A2E315-4810-468C-BB29-88776FEBBE9C}"/>
              </a:ext>
            </a:extLst>
          </p:cNvPr>
          <p:cNvSpPr>
            <a:spLocks noGrp="1"/>
          </p:cNvSpPr>
          <p:nvPr>
            <p:ph type="sldNum" sz="quarter" idx="12"/>
          </p:nvPr>
        </p:nvSpPr>
        <p:spPr/>
        <p:txBody>
          <a:bodyPr/>
          <a:lstStyle/>
          <a:p>
            <a:fld id="{DA60BA0E-20D0-4E7C-B286-26C960A6788F}" type="slidenum">
              <a:rPr lang="en-US" smtClean="0"/>
              <a:t>4</a:t>
            </a:fld>
            <a:endParaRPr lang="en-US"/>
          </a:p>
        </p:txBody>
      </p:sp>
    </p:spTree>
    <p:extLst>
      <p:ext uri="{BB962C8B-B14F-4D97-AF65-F5344CB8AC3E}">
        <p14:creationId xmlns:p14="http://schemas.microsoft.com/office/powerpoint/2010/main" val="2258742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C703F-C72B-4768-BBC8-68F6CD9E0F45}"/>
              </a:ext>
            </a:extLst>
          </p:cNvPr>
          <p:cNvSpPr>
            <a:spLocks noGrp="1"/>
          </p:cNvSpPr>
          <p:nvPr>
            <p:ph type="title"/>
          </p:nvPr>
        </p:nvSpPr>
        <p:spPr/>
        <p:txBody>
          <a:bodyPr/>
          <a:lstStyle/>
          <a:p>
            <a:r>
              <a:rPr lang="en-US" dirty="0"/>
              <a:t>Defining sexual harassment</a:t>
            </a:r>
          </a:p>
        </p:txBody>
      </p:sp>
      <p:sp>
        <p:nvSpPr>
          <p:cNvPr id="3" name="Content Placeholder 2">
            <a:extLst>
              <a:ext uri="{FF2B5EF4-FFF2-40B4-BE49-F238E27FC236}">
                <a16:creationId xmlns:a16="http://schemas.microsoft.com/office/drawing/2014/main" id="{5410CEC2-2246-4576-8FE0-FDC7FD936735}"/>
              </a:ext>
            </a:extLst>
          </p:cNvPr>
          <p:cNvSpPr>
            <a:spLocks noGrp="1"/>
          </p:cNvSpPr>
          <p:nvPr>
            <p:ph idx="1"/>
          </p:nvPr>
        </p:nvSpPr>
        <p:spPr>
          <a:xfrm>
            <a:off x="684212" y="1701799"/>
            <a:ext cx="10820400" cy="4699001"/>
          </a:xfrm>
        </p:spPr>
        <p:txBody>
          <a:bodyPr>
            <a:normAutofit/>
          </a:bodyPr>
          <a:lstStyle/>
          <a:p>
            <a:r>
              <a:rPr lang="en-US" dirty="0"/>
              <a:t>The Final Rule § 106.30 defines “sexual harassment” as conduct on the </a:t>
            </a:r>
            <a:r>
              <a:rPr lang="en-US" u="sng" dirty="0"/>
              <a:t>basis of sex </a:t>
            </a:r>
            <a:r>
              <a:rPr lang="en-US" dirty="0"/>
              <a:t>that satisfies one or more of the following: </a:t>
            </a:r>
          </a:p>
          <a:p>
            <a:pPr lvl="1"/>
            <a:r>
              <a:rPr lang="en-US" dirty="0"/>
              <a:t>(</a:t>
            </a:r>
            <a:r>
              <a:rPr lang="en-US" dirty="0" err="1"/>
              <a:t>i</a:t>
            </a:r>
            <a:r>
              <a:rPr lang="en-US" dirty="0"/>
              <a:t>) An employee conditioning educational benefits on participation in unwelcome sexual conduct (i.e., quid pro quo); </a:t>
            </a:r>
          </a:p>
          <a:p>
            <a:pPr lvl="1"/>
            <a:r>
              <a:rPr lang="en-US" dirty="0"/>
              <a:t>(ii) Unwelcome conduct that a reasonable person would determine is so severe, pervasive, and objectively offensive that it effectively denies a person equal access to the educational institution’s education program or activity; or </a:t>
            </a:r>
          </a:p>
          <a:p>
            <a:pPr lvl="1"/>
            <a:r>
              <a:rPr lang="en-US" dirty="0"/>
              <a:t>(iii)Sexual assault (as defined in the Clery Act), or dating violence, domestic violence, or stalking as defined in the Violence Against Women Act (VAWA).The joint guidance has all the definitions for you. See </a:t>
            </a:r>
            <a:r>
              <a:rPr lang="en-US" dirty="0">
                <a:hlinkClick r:id="rId3"/>
              </a:rPr>
              <a:t>https://system.suny.edu/sci/tix2020/</a:t>
            </a:r>
            <a:r>
              <a:rPr lang="en-US" dirty="0"/>
              <a:t> </a:t>
            </a:r>
          </a:p>
        </p:txBody>
      </p:sp>
      <p:sp>
        <p:nvSpPr>
          <p:cNvPr id="4" name="Slide Number Placeholder 3">
            <a:extLst>
              <a:ext uri="{FF2B5EF4-FFF2-40B4-BE49-F238E27FC236}">
                <a16:creationId xmlns:a16="http://schemas.microsoft.com/office/drawing/2014/main" id="{B9A2E315-4810-468C-BB29-88776FEBBE9C}"/>
              </a:ext>
            </a:extLst>
          </p:cNvPr>
          <p:cNvSpPr>
            <a:spLocks noGrp="1"/>
          </p:cNvSpPr>
          <p:nvPr>
            <p:ph type="sldNum" sz="quarter" idx="12"/>
          </p:nvPr>
        </p:nvSpPr>
        <p:spPr/>
        <p:txBody>
          <a:bodyPr/>
          <a:lstStyle/>
          <a:p>
            <a:fld id="{DA60BA0E-20D0-4E7C-B286-26C960A6788F}" type="slidenum">
              <a:rPr lang="en-US" smtClean="0"/>
              <a:t>5</a:t>
            </a:fld>
            <a:endParaRPr lang="en-US"/>
          </a:p>
        </p:txBody>
      </p:sp>
    </p:spTree>
    <p:extLst>
      <p:ext uri="{BB962C8B-B14F-4D97-AF65-F5344CB8AC3E}">
        <p14:creationId xmlns:p14="http://schemas.microsoft.com/office/powerpoint/2010/main" val="3863588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1A8C3-5947-4461-93D0-2A78DED33E8D}"/>
              </a:ext>
            </a:extLst>
          </p:cNvPr>
          <p:cNvSpPr>
            <a:spLocks noGrp="1"/>
          </p:cNvSpPr>
          <p:nvPr>
            <p:ph type="title"/>
          </p:nvPr>
        </p:nvSpPr>
        <p:spPr/>
        <p:txBody>
          <a:bodyPr/>
          <a:lstStyle/>
          <a:p>
            <a:r>
              <a:rPr lang="en-US" dirty="0"/>
              <a:t>“Basis of sex” issue</a:t>
            </a:r>
          </a:p>
        </p:txBody>
      </p:sp>
      <p:sp>
        <p:nvSpPr>
          <p:cNvPr id="3" name="Content Placeholder 2">
            <a:extLst>
              <a:ext uri="{FF2B5EF4-FFF2-40B4-BE49-F238E27FC236}">
                <a16:creationId xmlns:a16="http://schemas.microsoft.com/office/drawing/2014/main" id="{80888387-9B76-40B8-96F4-C043F1A27D9F}"/>
              </a:ext>
            </a:extLst>
          </p:cNvPr>
          <p:cNvSpPr>
            <a:spLocks noGrp="1"/>
          </p:cNvSpPr>
          <p:nvPr>
            <p:ph idx="1"/>
          </p:nvPr>
        </p:nvSpPr>
        <p:spPr/>
        <p:txBody>
          <a:bodyPr>
            <a:normAutofit/>
          </a:bodyPr>
          <a:lstStyle/>
          <a:p>
            <a:r>
              <a:rPr lang="en-US" dirty="0"/>
              <a:t>In the preamble to the Final Rule, the Department includes language aimed at clarifying that the term “sex” is not defined at all in the Title IX statute or existing regulations, and that the Department declines to define it with the Final Rule. </a:t>
            </a:r>
          </a:p>
          <a:p>
            <a:r>
              <a:rPr lang="en-US" dirty="0"/>
              <a:t>The Department explains that the focus of the Final Rule is on prohibited conduct and “any individual – irrespective of sexual orientation or gender identity – may be victimized by the type of conduct defined as sexual harassment.” See 85 Fed. Reg. at 30178.</a:t>
            </a:r>
          </a:p>
          <a:p>
            <a:r>
              <a:rPr lang="en-US" dirty="0"/>
              <a:t>This is consistent with recent Title VII interpretations by the U.S. Supreme Court in </a:t>
            </a:r>
            <a:r>
              <a:rPr lang="en-US" dirty="0">
                <a:hlinkClick r:id="rId3"/>
              </a:rPr>
              <a:t>Bostock v. Clayton County</a:t>
            </a:r>
            <a:r>
              <a:rPr lang="en-US" dirty="0"/>
              <a:t>.</a:t>
            </a:r>
          </a:p>
        </p:txBody>
      </p:sp>
      <p:sp>
        <p:nvSpPr>
          <p:cNvPr id="4" name="Slide Number Placeholder 3">
            <a:extLst>
              <a:ext uri="{FF2B5EF4-FFF2-40B4-BE49-F238E27FC236}">
                <a16:creationId xmlns:a16="http://schemas.microsoft.com/office/drawing/2014/main" id="{9D226463-8A8A-4230-920C-5EFA951B6420}"/>
              </a:ext>
            </a:extLst>
          </p:cNvPr>
          <p:cNvSpPr>
            <a:spLocks noGrp="1"/>
          </p:cNvSpPr>
          <p:nvPr>
            <p:ph type="sldNum" sz="quarter" idx="12"/>
          </p:nvPr>
        </p:nvSpPr>
        <p:spPr/>
        <p:txBody>
          <a:bodyPr/>
          <a:lstStyle/>
          <a:p>
            <a:fld id="{DA60BA0E-20D0-4E7C-B286-26C960A6788F}" type="slidenum">
              <a:rPr lang="en-US" smtClean="0"/>
              <a:t>6</a:t>
            </a:fld>
            <a:endParaRPr lang="en-US"/>
          </a:p>
        </p:txBody>
      </p:sp>
    </p:spTree>
    <p:extLst>
      <p:ext uri="{BB962C8B-B14F-4D97-AF65-F5344CB8AC3E}">
        <p14:creationId xmlns:p14="http://schemas.microsoft.com/office/powerpoint/2010/main" val="3456159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497E2-F8DE-4BA5-8E7D-B34839BD8468}"/>
              </a:ext>
            </a:extLst>
          </p:cNvPr>
          <p:cNvSpPr>
            <a:spLocks noGrp="1"/>
          </p:cNvSpPr>
          <p:nvPr>
            <p:ph type="title"/>
          </p:nvPr>
        </p:nvSpPr>
        <p:spPr/>
        <p:txBody>
          <a:bodyPr/>
          <a:lstStyle/>
          <a:p>
            <a:r>
              <a:rPr lang="en-US" dirty="0"/>
              <a:t>Quid pro quo and VAWA</a:t>
            </a:r>
          </a:p>
        </p:txBody>
      </p:sp>
      <p:sp>
        <p:nvSpPr>
          <p:cNvPr id="3" name="Content Placeholder 2">
            <a:extLst>
              <a:ext uri="{FF2B5EF4-FFF2-40B4-BE49-F238E27FC236}">
                <a16:creationId xmlns:a16="http://schemas.microsoft.com/office/drawing/2014/main" id="{0D6402F7-CC3F-4FC1-9282-9DBA6F52897F}"/>
              </a:ext>
            </a:extLst>
          </p:cNvPr>
          <p:cNvSpPr>
            <a:spLocks noGrp="1"/>
          </p:cNvSpPr>
          <p:nvPr>
            <p:ph idx="1"/>
          </p:nvPr>
        </p:nvSpPr>
        <p:spPr/>
        <p:txBody>
          <a:bodyPr/>
          <a:lstStyle/>
          <a:p>
            <a:pPr marL="0" indent="0">
              <a:buNone/>
            </a:pPr>
            <a:r>
              <a:rPr lang="en-US" dirty="0"/>
              <a:t>The Department created a definition where quid pro quo harassment and the four Clery Act/VAWA offenses (sexual assault, dating violence, domestic violence, and stalking) constitute </a:t>
            </a:r>
            <a:r>
              <a:rPr lang="en-US" i="1" dirty="0"/>
              <a:t>per se </a:t>
            </a:r>
            <a:r>
              <a:rPr lang="en-US" dirty="0"/>
              <a:t>actionable sexual harassment that do not require an evaluation for severity, pervasiveness, and objectiveness, or denial of equal educational access, because prohibiting such conduct presents no First Amendment concerns and such serious misconduct is assumed to cause denial of equal education.   </a:t>
            </a:r>
          </a:p>
          <a:p>
            <a:endParaRPr lang="en-US" dirty="0"/>
          </a:p>
        </p:txBody>
      </p:sp>
      <p:sp>
        <p:nvSpPr>
          <p:cNvPr id="4" name="Slide Number Placeholder 3">
            <a:extLst>
              <a:ext uri="{FF2B5EF4-FFF2-40B4-BE49-F238E27FC236}">
                <a16:creationId xmlns:a16="http://schemas.microsoft.com/office/drawing/2014/main" id="{FC6DAECC-56AD-49A9-812D-D20B7F427BD2}"/>
              </a:ext>
            </a:extLst>
          </p:cNvPr>
          <p:cNvSpPr>
            <a:spLocks noGrp="1"/>
          </p:cNvSpPr>
          <p:nvPr>
            <p:ph type="sldNum" sz="quarter" idx="12"/>
          </p:nvPr>
        </p:nvSpPr>
        <p:spPr/>
        <p:txBody>
          <a:bodyPr/>
          <a:lstStyle/>
          <a:p>
            <a:fld id="{DA60BA0E-20D0-4E7C-B286-26C960A6788F}" type="slidenum">
              <a:rPr lang="en-US" smtClean="0"/>
              <a:t>7</a:t>
            </a:fld>
            <a:endParaRPr lang="en-US"/>
          </a:p>
        </p:txBody>
      </p:sp>
    </p:spTree>
    <p:extLst>
      <p:ext uri="{BB962C8B-B14F-4D97-AF65-F5344CB8AC3E}">
        <p14:creationId xmlns:p14="http://schemas.microsoft.com/office/powerpoint/2010/main" val="4199089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F978B-1E7F-42D7-9243-A30AFA27F83C}"/>
              </a:ext>
            </a:extLst>
          </p:cNvPr>
          <p:cNvSpPr>
            <a:spLocks noGrp="1"/>
          </p:cNvSpPr>
          <p:nvPr>
            <p:ph type="title"/>
          </p:nvPr>
        </p:nvSpPr>
        <p:spPr/>
        <p:txBody>
          <a:bodyPr/>
          <a:lstStyle/>
          <a:p>
            <a:r>
              <a:rPr lang="en-US" dirty="0"/>
              <a:t>Ands and </a:t>
            </a:r>
            <a:r>
              <a:rPr lang="en-US" dirty="0" err="1"/>
              <a:t>Ors</a:t>
            </a:r>
            <a:r>
              <a:rPr lang="en-US" dirty="0"/>
              <a:t> matter</a:t>
            </a:r>
          </a:p>
        </p:txBody>
      </p:sp>
      <p:sp>
        <p:nvSpPr>
          <p:cNvPr id="3" name="Content Placeholder 2">
            <a:extLst>
              <a:ext uri="{FF2B5EF4-FFF2-40B4-BE49-F238E27FC236}">
                <a16:creationId xmlns:a16="http://schemas.microsoft.com/office/drawing/2014/main" id="{588B025F-03DE-434A-B3C0-1E92036CD403}"/>
              </a:ext>
            </a:extLst>
          </p:cNvPr>
          <p:cNvSpPr>
            <a:spLocks noGrp="1"/>
          </p:cNvSpPr>
          <p:nvPr>
            <p:ph idx="1"/>
          </p:nvPr>
        </p:nvSpPr>
        <p:spPr/>
        <p:txBody>
          <a:bodyPr>
            <a:normAutofit fontScale="85000" lnSpcReduction="20000"/>
          </a:bodyPr>
          <a:lstStyle/>
          <a:p>
            <a:r>
              <a:rPr lang="en-US" dirty="0"/>
              <a:t>The Severe, Pervasive, and Objectively Offensive Standard applies a more difficult standard to meet than had been required in previous Departmental guidance.</a:t>
            </a:r>
          </a:p>
          <a:p>
            <a:r>
              <a:rPr lang="en-US" dirty="0"/>
              <a:t>Why the higher standard? The DOE stated that this could cover conduct that raises First Amendment concerns (i.e., purely verbal conduct), and these elements [all together] are necessary to ensure “that speech and expressive conduct is not peremptorily chilled or restricted, yet may be punishable when the speech becomes serious enough to lose protected status under the First Amendment” (i.e., where the speech is so severe, pervasive, </a:t>
            </a:r>
            <a:r>
              <a:rPr lang="en-US" b="1" u="sng" dirty="0"/>
              <a:t>and </a:t>
            </a:r>
            <a:r>
              <a:rPr lang="en-US" dirty="0"/>
              <a:t>objectively offensive as to effectively deny equal access to education). See 85 Fed. Reg. at 30151 (emphasis added).</a:t>
            </a:r>
          </a:p>
          <a:p>
            <a:r>
              <a:rPr lang="en-US" dirty="0"/>
              <a:t>DOE specifically rejected the application of Title VII’s standard of “severe or pervasive,” arguing the differences between an educational and workplace environment warrant a different standard, and that the Supreme Court has rejected the idea that First Amendment protections should apply with less force in the educational setting. See Id. at 30151.</a:t>
            </a:r>
          </a:p>
        </p:txBody>
      </p:sp>
      <p:sp>
        <p:nvSpPr>
          <p:cNvPr id="4" name="Slide Number Placeholder 3">
            <a:extLst>
              <a:ext uri="{FF2B5EF4-FFF2-40B4-BE49-F238E27FC236}">
                <a16:creationId xmlns:a16="http://schemas.microsoft.com/office/drawing/2014/main" id="{CE37019F-4EB3-4FB8-8825-833AF1FC0D50}"/>
              </a:ext>
            </a:extLst>
          </p:cNvPr>
          <p:cNvSpPr>
            <a:spLocks noGrp="1"/>
          </p:cNvSpPr>
          <p:nvPr>
            <p:ph type="sldNum" sz="quarter" idx="12"/>
          </p:nvPr>
        </p:nvSpPr>
        <p:spPr/>
        <p:txBody>
          <a:bodyPr/>
          <a:lstStyle/>
          <a:p>
            <a:fld id="{DA60BA0E-20D0-4E7C-B286-26C960A6788F}" type="slidenum">
              <a:rPr lang="en-US" smtClean="0"/>
              <a:t>8</a:t>
            </a:fld>
            <a:endParaRPr lang="en-US"/>
          </a:p>
        </p:txBody>
      </p:sp>
    </p:spTree>
    <p:extLst>
      <p:ext uri="{BB962C8B-B14F-4D97-AF65-F5344CB8AC3E}">
        <p14:creationId xmlns:p14="http://schemas.microsoft.com/office/powerpoint/2010/main" val="1747575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9A164-07D4-4D72-8D9D-5DFA721699F5}"/>
              </a:ext>
            </a:extLst>
          </p:cNvPr>
          <p:cNvSpPr>
            <a:spLocks noGrp="1"/>
          </p:cNvSpPr>
          <p:nvPr>
            <p:ph type="title"/>
          </p:nvPr>
        </p:nvSpPr>
        <p:spPr/>
        <p:txBody>
          <a:bodyPr/>
          <a:lstStyle/>
          <a:p>
            <a:r>
              <a:rPr lang="en-US" dirty="0"/>
              <a:t>Jurisdiction</a:t>
            </a:r>
          </a:p>
        </p:txBody>
      </p:sp>
      <p:sp>
        <p:nvSpPr>
          <p:cNvPr id="3" name="Text Placeholder 2">
            <a:extLst>
              <a:ext uri="{FF2B5EF4-FFF2-40B4-BE49-F238E27FC236}">
                <a16:creationId xmlns:a16="http://schemas.microsoft.com/office/drawing/2014/main" id="{406472F5-A959-47D4-8558-88D8D70A103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729573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TF02787940.potx" id="{9A4E33EC-D715-440E-9062-8AFA4CC9E341}" vid="{0DFBCB81-4ACA-49F1-BA1C-2B43B27F1FC4}"/>
    </a:ext>
  </a:ext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 bookstack presentation (widescreen)(2)</Template>
  <TotalTime>1978</TotalTime>
  <Words>5714</Words>
  <Application>Microsoft Office PowerPoint</Application>
  <PresentationFormat>Custom</PresentationFormat>
  <Paragraphs>289</Paragraphs>
  <Slides>32</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Century Gothic</vt:lpstr>
      <vt:lpstr>Books 16x9</vt:lpstr>
      <vt:lpstr>Title IX  Webinar #1</vt:lpstr>
      <vt:lpstr>Let’s get started</vt:lpstr>
      <vt:lpstr>Definitions</vt:lpstr>
      <vt:lpstr>Key definitions</vt:lpstr>
      <vt:lpstr>Defining sexual harassment</vt:lpstr>
      <vt:lpstr>“Basis of sex” issue</vt:lpstr>
      <vt:lpstr>Quid pro quo and VAWA</vt:lpstr>
      <vt:lpstr>Ands and Ors matter</vt:lpstr>
      <vt:lpstr>Jurisdiction</vt:lpstr>
      <vt:lpstr>Educational Program or Activity</vt:lpstr>
      <vt:lpstr>Off-Campus Conduct</vt:lpstr>
      <vt:lpstr>Online Harassment</vt:lpstr>
      <vt:lpstr>Reports versus Formal Complaints</vt:lpstr>
      <vt:lpstr>Report</vt:lpstr>
      <vt:lpstr>Formal Complaint</vt:lpstr>
      <vt:lpstr>Formal Complaint</vt:lpstr>
      <vt:lpstr>Emergency Removals</vt:lpstr>
      <vt:lpstr>Interim Suspensions now called Emergency Removals</vt:lpstr>
      <vt:lpstr>Emergency Removals Steps 1-2</vt:lpstr>
      <vt:lpstr>Emergency Removals Steps 3-5</vt:lpstr>
      <vt:lpstr>Dismissal of formal complaint</vt:lpstr>
      <vt:lpstr>Dismissal of formal complaints - Must</vt:lpstr>
      <vt:lpstr>Dismissal of formal complaints - May</vt:lpstr>
      <vt:lpstr>Dismissal of formal complaints – May </vt:lpstr>
      <vt:lpstr>Dismissal of formal complaints - May</vt:lpstr>
      <vt:lpstr>Dismissal of formal complaints - Notice</vt:lpstr>
      <vt:lpstr>Informal resolutions  are optional</vt:lpstr>
      <vt:lpstr>Informal resolution ground rules</vt:lpstr>
      <vt:lpstr>Informal resolution notice</vt:lpstr>
      <vt:lpstr>Informal resolution facilitator</vt:lpstr>
      <vt:lpstr>Informal resolution agreements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IX  New Regulations</dc:title>
  <dc:creator>Mackenzie Murphy-Wilfong</dc:creator>
  <cp:lastModifiedBy>Vicki Hill</cp:lastModifiedBy>
  <cp:revision>117</cp:revision>
  <dcterms:created xsi:type="dcterms:W3CDTF">2020-05-31T15:13:38Z</dcterms:created>
  <dcterms:modified xsi:type="dcterms:W3CDTF">2020-07-10T17:56:28Z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