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64" r:id="rId2"/>
    <p:sldId id="297" r:id="rId3"/>
    <p:sldId id="305" r:id="rId4"/>
    <p:sldId id="341" r:id="rId5"/>
    <p:sldId id="342" r:id="rId6"/>
    <p:sldId id="344" r:id="rId7"/>
    <p:sldId id="343" r:id="rId8"/>
    <p:sldId id="348" r:id="rId9"/>
    <p:sldId id="349" r:id="rId10"/>
    <p:sldId id="351" r:id="rId11"/>
    <p:sldId id="350" r:id="rId12"/>
    <p:sldId id="316" r:id="rId13"/>
    <p:sldId id="318" r:id="rId14"/>
    <p:sldId id="340" r:id="rId15"/>
    <p:sldId id="356" r:id="rId16"/>
    <p:sldId id="357" r:id="rId17"/>
    <p:sldId id="352" r:id="rId18"/>
    <p:sldId id="353" r:id="rId19"/>
    <p:sldId id="354" r:id="rId20"/>
    <p:sldId id="355" r:id="rId21"/>
    <p:sldId id="317" r:id="rId22"/>
    <p:sldId id="334" r:id="rId23"/>
    <p:sldId id="336" r:id="rId24"/>
    <p:sldId id="335" r:id="rId25"/>
    <p:sldId id="337" r:id="rId26"/>
    <p:sldId id="338" r:id="rId27"/>
    <p:sldId id="339" r:id="rId28"/>
    <p:sldId id="358" r:id="rId29"/>
    <p:sldId id="359" r:id="rId30"/>
    <p:sldId id="360" r:id="rId31"/>
    <p:sldId id="361" r:id="rId32"/>
    <p:sldId id="319" r:id="rId33"/>
    <p:sldId id="326" r:id="rId34"/>
    <p:sldId id="322" r:id="rId35"/>
    <p:sldId id="323" r:id="rId36"/>
    <p:sldId id="328" r:id="rId37"/>
    <p:sldId id="329" r:id="rId38"/>
    <p:sldId id="330" r:id="rId39"/>
    <p:sldId id="327" r:id="rId40"/>
    <p:sldId id="324" r:id="rId41"/>
    <p:sldId id="363" r:id="rId42"/>
    <p:sldId id="362" r:id="rId43"/>
    <p:sldId id="320" r:id="rId44"/>
    <p:sldId id="332" r:id="rId45"/>
    <p:sldId id="333" r:id="rId46"/>
    <p:sldId id="266" r:id="rId4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742" autoAdjust="0"/>
  </p:normalViewPr>
  <p:slideViewPr>
    <p:cSldViewPr showGuides="1">
      <p:cViewPr varScale="1">
        <p:scale>
          <a:sx n="50" d="100"/>
          <a:sy n="50" d="100"/>
        </p:scale>
        <p:origin x="1500" y="4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7/20/2020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7/20/2020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udentconduct.okstate.edu/studentinf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lerycenter.org/wp-content/uploads/2017/01/handbook-2.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udentconduct.okstate.edu/advisor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lerycenter.org/wp-content/uploads/2017/01/handbook-2.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dn.atixa.org/website-media/atixa.org/wp-content/uploads/2017/02/12192935/2017February-Final-ATIXA-Position-Statement-in-Favor-of-Amnesty-Policies.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kern="1200" dirty="0">
                <a:solidFill>
                  <a:schemeClr val="tx2"/>
                </a:solidFill>
                <a:effectLst/>
                <a:latin typeface="+mn-lt"/>
                <a:ea typeface="+mn-ea"/>
                <a:cs typeface="+mn-cs"/>
              </a:rPr>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sz="1600" b="0" i="0" u="none" strike="noStrike" kern="1200" dirty="0">
                <a:solidFill>
                  <a:schemeClr val="tx2"/>
                </a:solidFill>
                <a:effectLst/>
                <a:latin typeface="+mn-lt"/>
                <a:ea typeface="+mn-ea"/>
                <a:cs typeface="+mn-cs"/>
                <a:hlinkClick r:id="rId3"/>
              </a:rPr>
              <a:t>Attribution-</a:t>
            </a:r>
            <a:r>
              <a:rPr lang="en-US" sz="1600" b="0" i="0" u="none" strike="noStrike" kern="1200" dirty="0" err="1">
                <a:solidFill>
                  <a:schemeClr val="tx2"/>
                </a:solidFill>
                <a:effectLst/>
                <a:latin typeface="+mn-lt"/>
                <a:ea typeface="+mn-ea"/>
                <a:cs typeface="+mn-cs"/>
                <a:hlinkClick r:id="rId3"/>
              </a:rPr>
              <a:t>NonCommercial</a:t>
            </a:r>
            <a:r>
              <a:rPr lang="en-US" sz="1600" b="0" i="0" u="none" strike="noStrike" kern="1200" dirty="0">
                <a:solidFill>
                  <a:schemeClr val="tx2"/>
                </a:solidFill>
                <a:effectLst/>
                <a:latin typeface="+mn-lt"/>
                <a:ea typeface="+mn-ea"/>
                <a:cs typeface="+mn-cs"/>
                <a:hlinkClick r:id="rId3"/>
              </a:rPr>
              <a:t>-</a:t>
            </a:r>
            <a:r>
              <a:rPr lang="en-US" sz="1600" b="0" i="0" u="none" strike="noStrike" kern="1200" dirty="0" err="1">
                <a:solidFill>
                  <a:schemeClr val="tx2"/>
                </a:solidFill>
                <a:effectLst/>
                <a:latin typeface="+mn-lt"/>
                <a:ea typeface="+mn-ea"/>
                <a:cs typeface="+mn-cs"/>
                <a:hlinkClick r:id="rId3"/>
              </a:rPr>
              <a:t>ShareAlike</a:t>
            </a:r>
            <a:r>
              <a:rPr lang="en-US" sz="1600" b="0" i="0" u="none" strike="noStrike" kern="1200" dirty="0">
                <a:solidFill>
                  <a:schemeClr val="tx2"/>
                </a:solidFill>
                <a:effectLst/>
                <a:latin typeface="+mn-lt"/>
                <a:ea typeface="+mn-ea"/>
                <a:cs typeface="+mn-cs"/>
                <a:hlinkClick r:id="rId3"/>
              </a:rPr>
              <a:t> 4.0 International license</a:t>
            </a:r>
            <a:r>
              <a:rPr lang="en-US" sz="1600" b="0" i="0" kern="1200" dirty="0">
                <a:solidFill>
                  <a:schemeClr val="tx2"/>
                </a:solidFill>
                <a:effectLst/>
                <a:latin typeface="+mn-lt"/>
                <a:ea typeface="+mn-ea"/>
                <a:cs typeface="+mn-cs"/>
              </a:rPr>
              <a:t> (meaning that all educational institutions are free to use, customize, adapt, and re-share the content, with proper attribution, for non-commercial purposes, but the content may not be sold).</a:t>
            </a:r>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4119386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a:hlinkClick r:id="rId3"/>
              </a:rPr>
              <a:t>https://studentconduct.okstate.edu/studentinfo</a:t>
            </a:r>
            <a:r>
              <a:rPr lang="en-US" dirty="0"/>
              <a:t> for examples of documents that are designed as “process documents” instead of policy documents</a:t>
            </a:r>
          </a:p>
        </p:txBody>
      </p:sp>
      <p:sp>
        <p:nvSpPr>
          <p:cNvPr id="4" name="Slide Number Placeholder 3"/>
          <p:cNvSpPr>
            <a:spLocks noGrp="1"/>
          </p:cNvSpPr>
          <p:nvPr>
            <p:ph type="sldNum" sz="quarter" idx="5"/>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3507607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expects that recipients will select a standard of evidence based on the recipient’s belief about which standard best serves the interests of the recipient’s educational community, or because State law requires the recipient to apply one or the other standard, or because the recipient has already bargained with unionized employees for a particular standard of evidence in misconduct proceedings.” 85 Fed. Reg. 303388</a:t>
            </a:r>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126684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pages 4-2 and 4-3 of the Clery Handbook for definition of a CSA (</a:t>
            </a:r>
            <a:r>
              <a:rPr lang="en-US" dirty="0">
                <a:hlinkClick r:id="rId3"/>
              </a:rPr>
              <a:t>https://clerycenter.org/wp-content/uploads/2017/01/handbook-2.pdf</a:t>
            </a:r>
            <a:r>
              <a:rPr lang="en-US" dirty="0"/>
              <a:t>).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297419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Offering and coordinating means making sure these happen, this is time intensive work.    List the supportive measures and who is in charge of providing them in your policy.  Deal with all the details in an internal process.  The policy could state</a:t>
            </a:r>
          </a:p>
          <a:p>
            <a:endParaRPr lang="en-US" dirty="0"/>
          </a:p>
          <a:p>
            <a:r>
              <a:rPr lang="en-US" sz="1600" b="1" kern="1200" dirty="0">
                <a:solidFill>
                  <a:schemeClr val="tx2"/>
                </a:solidFill>
                <a:effectLst/>
                <a:latin typeface="+mn-lt"/>
                <a:ea typeface="+mn-ea"/>
                <a:cs typeface="+mn-cs"/>
              </a:rPr>
              <a:t>Supportive Measures</a:t>
            </a:r>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Complainants (as defined above), who report allegations that could constitute covered sexual harassment under this policy, have the right to receive supportive measures from College/University regardless of whether they desire to file a complaint, which may include the following as appropriate.  Respondents may also receive Supportive Measures.  Supportive measures are non-disciplinary and non-punitive.  The Title IX Coordinator is responsible for offering and coordinating these measures.  </a:t>
            </a:r>
          </a:p>
          <a:p>
            <a:r>
              <a:rPr lang="en-US" sz="1600" kern="1200" dirty="0">
                <a:solidFill>
                  <a:schemeClr val="tx2"/>
                </a:solidFill>
                <a:effectLst/>
                <a:latin typeface="+mn-lt"/>
                <a:ea typeface="+mn-ea"/>
                <a:cs typeface="+mn-cs"/>
              </a:rPr>
              <a:t> </a:t>
            </a:r>
          </a:p>
          <a:p>
            <a:r>
              <a:rPr lang="en-US" sz="1600" i="0" kern="1200" dirty="0">
                <a:solidFill>
                  <a:schemeClr val="tx2"/>
                </a:solidFill>
                <a:effectLst/>
                <a:latin typeface="+mn-lt"/>
                <a:ea typeface="+mn-ea"/>
                <a:cs typeface="+mn-cs"/>
              </a:rPr>
              <a:t>As appropriate, supportive measures may include, but not be limited to:</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Counseling</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extensions of deadlines or other course-related adjustments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modifications of work or class schedules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campus escort services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restrictions on contact between the parties (no contact orders)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changes in work or housing locations</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leaves of absence</a:t>
            </a:r>
          </a:p>
          <a:p>
            <a:pPr marL="285750" lvl="0" indent="-285750">
              <a:buFont typeface="Arial" panose="020B0604020202020204" pitchFamily="34" charset="0"/>
              <a:buChar char="•"/>
            </a:pPr>
            <a:r>
              <a:rPr lang="en-US" sz="1600" i="0" kern="1200" dirty="0">
                <a:solidFill>
                  <a:schemeClr val="tx2"/>
                </a:solidFill>
                <a:effectLst/>
                <a:latin typeface="+mn-lt"/>
                <a:ea typeface="+mn-ea"/>
                <a:cs typeface="+mn-cs"/>
              </a:rPr>
              <a:t>increased security and monitoring of certain areas of the campus</a:t>
            </a:r>
          </a:p>
          <a:p>
            <a:r>
              <a:rPr lang="en-US" sz="1600" i="0" kern="1200" dirty="0">
                <a:solidFill>
                  <a:schemeClr val="tx2"/>
                </a:solidFill>
                <a:effectLst/>
                <a:latin typeface="+mn-lt"/>
                <a:ea typeface="+mn-ea"/>
                <a:cs typeface="+mn-cs"/>
              </a:rPr>
              <a:t> </a:t>
            </a:r>
          </a:p>
          <a:p>
            <a:r>
              <a:rPr lang="en-US" sz="1600" i="0" kern="1200" dirty="0">
                <a:solidFill>
                  <a:schemeClr val="tx2"/>
                </a:solidFill>
                <a:effectLst/>
                <a:latin typeface="+mn-lt"/>
                <a:ea typeface="+mn-ea"/>
                <a:cs typeface="+mn-cs"/>
              </a:rPr>
              <a:t>See 85 Fed. Reg. 30401.</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1662590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5869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keep a list of all supportive measures requested (even ones not on your current checklist), how provided, and if not provided why not and it must be a high bar of why not for example it unreasonably burdens the other party and why.  </a:t>
            </a:r>
          </a:p>
        </p:txBody>
      </p:sp>
      <p:sp>
        <p:nvSpPr>
          <p:cNvPr id="4" name="Slide Number Placeholder 3"/>
          <p:cNvSpPr>
            <a:spLocks noGrp="1"/>
          </p:cNvSpPr>
          <p:nvPr>
            <p:ph type="sldNum" sz="quarter" idx="5"/>
          </p:nvPr>
        </p:nvSpPr>
        <p:spPr/>
        <p:txBody>
          <a:bodyPr/>
          <a:lstStyle/>
          <a:p>
            <a:fld id="{B8796F01-7154-41E0-B48B-A6921757531A}" type="slidenum">
              <a:rPr lang="en-US" smtClean="0"/>
              <a:pPr/>
              <a:t>27</a:t>
            </a:fld>
            <a:endParaRPr lang="en-US"/>
          </a:p>
        </p:txBody>
      </p:sp>
    </p:spTree>
    <p:extLst>
      <p:ext uri="{BB962C8B-B14F-4D97-AF65-F5344CB8AC3E}">
        <p14:creationId xmlns:p14="http://schemas.microsoft.com/office/powerpoint/2010/main" val="3012408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appreciates commenters who described experiences being questioned by party advisors as feeling like the advisor asked questions in a disempowering, blaming, and condescending way; however, the Department notes that such questioning may feel that way to the person being questioned by virtue of the fact that cross-examination is intended to promote the perspective of the opposing party, and this does not necessarily mean that the questioning was irrelevant or abusive.”  85 Fed. Reg. 30319</a:t>
            </a:r>
          </a:p>
          <a:p>
            <a:endParaRPr lang="en-US" dirty="0"/>
          </a:p>
          <a:p>
            <a:r>
              <a:rPr lang="en-US" dirty="0"/>
              <a:t>The parties’ respective advisors need not be of equal competency to one another. 85 Fed. Reg. 30340</a:t>
            </a:r>
          </a:p>
          <a:p>
            <a:endParaRPr lang="en-US" dirty="0"/>
          </a:p>
          <a:p>
            <a:r>
              <a:rPr lang="en-US" sz="1600" b="0" i="0" u="none" strike="noStrike" kern="1200" baseline="0" dirty="0">
                <a:solidFill>
                  <a:schemeClr val="tx2"/>
                </a:solidFill>
                <a:latin typeface="+mn-lt"/>
                <a:ea typeface="+mn-ea"/>
                <a:cs typeface="+mn-cs"/>
              </a:rPr>
              <a:t>A party cannot ‘‘fire’’ an assigned advisor during the hearing, but if the party correctly asserts that the assigned advisor is refusing to ‘‘conduct cross-examination on the party’s behalf’’ then the recipient is obligated to provide the party an advisor to perform that function, whether that means counseling the assigned advisor to</a:t>
            </a:r>
          </a:p>
          <a:p>
            <a:r>
              <a:rPr lang="en-US" sz="1600" b="0" i="0" u="none" strike="noStrike" kern="1200" baseline="0" dirty="0">
                <a:solidFill>
                  <a:schemeClr val="tx2"/>
                </a:solidFill>
                <a:latin typeface="+mn-lt"/>
                <a:ea typeface="+mn-ea"/>
                <a:cs typeface="+mn-cs"/>
              </a:rPr>
              <a:t>perform that role, or stopping the hearing to assign a different advisor.” 85 Fed. Reg. 30342</a:t>
            </a:r>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29</a:t>
            </a:fld>
            <a:endParaRPr lang="en-US"/>
          </a:p>
        </p:txBody>
      </p:sp>
    </p:spTree>
    <p:extLst>
      <p:ext uri="{BB962C8B-B14F-4D97-AF65-F5344CB8AC3E}">
        <p14:creationId xmlns:p14="http://schemas.microsoft.com/office/powerpoint/2010/main" val="407612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See </a:t>
            </a:r>
            <a:r>
              <a:rPr lang="en-US" dirty="0">
                <a:hlinkClick r:id="rId3"/>
              </a:rPr>
              <a:t>https://studentconduct.okstate.edu/advisors</a:t>
            </a:r>
            <a:r>
              <a:rPr lang="en-US" dirty="0"/>
              <a:t> for a pre-Title IX Regulations version of a Guide for Advisors.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30</a:t>
            </a:fld>
            <a:endParaRPr lang="en-US"/>
          </a:p>
        </p:txBody>
      </p:sp>
    </p:spTree>
    <p:extLst>
      <p:ext uri="{BB962C8B-B14F-4D97-AF65-F5344CB8AC3E}">
        <p14:creationId xmlns:p14="http://schemas.microsoft.com/office/powerpoint/2010/main" val="14382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policy could state</a:t>
            </a:r>
          </a:p>
          <a:p>
            <a:endParaRPr lang="en-US" dirty="0"/>
          </a:p>
          <a:p>
            <a:r>
              <a:rPr lang="en-US" sz="1600" b="1" kern="1200" dirty="0">
                <a:solidFill>
                  <a:schemeClr val="tx2"/>
                </a:solidFill>
                <a:effectLst/>
                <a:latin typeface="+mn-lt"/>
                <a:ea typeface="+mn-ea"/>
                <a:cs typeface="+mn-cs"/>
              </a:rPr>
              <a:t>Appeals</a:t>
            </a:r>
          </a:p>
          <a:p>
            <a:r>
              <a:rPr lang="en-US" sz="1600" kern="1200" dirty="0">
                <a:solidFill>
                  <a:schemeClr val="tx2"/>
                </a:solidFill>
                <a:effectLst/>
                <a:latin typeface="+mn-lt"/>
                <a:ea typeface="+mn-ea"/>
                <a:cs typeface="+mn-cs"/>
              </a:rPr>
              <a:t>Each party may appeal (1) the dismissal of a formal complaint or any included allegations and/or (2) a determination regarding responsibility. To appeal, a party must submit their written appeal within </a:t>
            </a:r>
            <a:r>
              <a:rPr lang="en-US" sz="1600" kern="1200" dirty="0">
                <a:solidFill>
                  <a:schemeClr val="tx2"/>
                </a:solidFill>
                <a:effectLst/>
                <a:highlight>
                  <a:srgbClr val="FFFF00"/>
                </a:highlight>
                <a:latin typeface="+mn-lt"/>
                <a:ea typeface="+mn-ea"/>
                <a:cs typeface="+mn-cs"/>
              </a:rPr>
              <a:t>{five, seven, etc. pick a date school/calendar/business days</a:t>
            </a:r>
            <a:r>
              <a:rPr lang="en-US" sz="1600" kern="1200" dirty="0">
                <a:solidFill>
                  <a:schemeClr val="tx2"/>
                </a:solidFill>
                <a:effectLst/>
                <a:latin typeface="+mn-lt"/>
                <a:ea typeface="+mn-ea"/>
                <a:cs typeface="+mn-cs"/>
              </a:rPr>
              <a:t>} of being notified of the decision, indicating the grounds for the appeal.</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The limited grounds for appeal available are as follows:</a:t>
            </a:r>
          </a:p>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Procedural irregularity that affected the outcome of the matter (i.e. a failure to follow the institution’s own procedures);</a:t>
            </a:r>
          </a:p>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New evidence that was not reasonably available at the time the determination regarding responsibility or dismissal was made, that could affect the outcome of the matter;</a:t>
            </a:r>
          </a:p>
          <a:p>
            <a:pPr marL="285750" lvl="0" indent="-285750">
              <a:buFont typeface="Arial" panose="020B0604020202020204" pitchFamily="34" charset="0"/>
              <a:buChar char="•"/>
            </a:pPr>
            <a:r>
              <a:rPr lang="en-US" sz="1600" kern="1200" dirty="0">
                <a:solidFill>
                  <a:schemeClr val="tx2"/>
                </a:solidFill>
                <a:effectLst/>
                <a:latin typeface="+mn-lt"/>
                <a:ea typeface="+mn-ea"/>
                <a:cs typeface="+mn-cs"/>
              </a:rPr>
              <a:t>The Title IX Coordinator, investigator(s), or decision-maker(s) had a conflict of interest or bias for or against an individual party, or for or against complainants or respondents in general, that affected the outcome of the matter.</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The submission of appeal stays any sanctions for the pendency of an appeal. Supportive measures remain available during the pendency of the appeal.</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If a party appeals, the institution will as soon as practicable notify the other party in writing of the appeal, however the time for appeal shall be offered equitably to all parties and shall not be extended for any party solely because the other party filed an appeal.</a:t>
            </a:r>
          </a:p>
          <a:p>
            <a:r>
              <a:rPr lang="en-US" sz="1600" kern="1200" dirty="0">
                <a:solidFill>
                  <a:schemeClr val="tx2"/>
                </a:solidFill>
                <a:effectLst/>
                <a:latin typeface="+mn-lt"/>
                <a:ea typeface="+mn-ea"/>
                <a:cs typeface="+mn-cs"/>
              </a:rPr>
              <a:t> </a:t>
            </a:r>
            <a:endParaRPr lang="en-US" sz="1600" b="0" u="none" kern="1200" dirty="0">
              <a:solidFill>
                <a:schemeClr val="tx2"/>
              </a:solidFill>
              <a:effectLst/>
              <a:latin typeface="+mn-lt"/>
              <a:ea typeface="+mn-ea"/>
              <a:cs typeface="+mn-cs"/>
            </a:endParaRPr>
          </a:p>
          <a:p>
            <a:r>
              <a:rPr lang="en-US" sz="1600" b="0" u="none" kern="1200" dirty="0">
                <a:solidFill>
                  <a:schemeClr val="tx2"/>
                </a:solidFill>
                <a:effectLst/>
                <a:latin typeface="+mn-lt"/>
                <a:ea typeface="+mn-ea"/>
                <a:cs typeface="+mn-cs"/>
              </a:rPr>
              <a:t>Appeals may be no longer than {(X) words or (Y) pages} (including attachments). Appeals that do not meet these standards may be returned to the party for correction, but the time for appeal will not be extended unless there is evidence that technical malfunction caused the appeal document not to meet these standards.  </a:t>
            </a:r>
          </a:p>
          <a:p>
            <a:endParaRPr lang="en-US" sz="1600" kern="1200" dirty="0">
              <a:solidFill>
                <a:schemeClr val="tx2"/>
              </a:solidFill>
              <a:effectLst/>
              <a:latin typeface="+mn-lt"/>
              <a:ea typeface="+mn-ea"/>
              <a:cs typeface="+mn-cs"/>
            </a:endParaRPr>
          </a:p>
          <a:p>
            <a:r>
              <a:rPr lang="en-US" sz="1600" kern="1200" dirty="0">
                <a:solidFill>
                  <a:schemeClr val="tx2"/>
                </a:solidFill>
                <a:effectLst/>
                <a:latin typeface="+mn-lt"/>
                <a:ea typeface="+mn-ea"/>
                <a:cs typeface="+mn-cs"/>
              </a:rPr>
              <a:t>Appeals will be decided by {Insert Institutional Appeal Decision-making Body or Official title}, who will be free of conflict of interest and bias, and will not serve as investigator, Title IX Coordinator, or hearing decisionmaker in the same matter.</a:t>
            </a:r>
          </a:p>
          <a:p>
            <a:r>
              <a:rPr lang="en-US" sz="1600" kern="1200" dirty="0">
                <a:solidFill>
                  <a:schemeClr val="tx2"/>
                </a:solidFill>
                <a:effectLst/>
                <a:latin typeface="+mn-lt"/>
                <a:ea typeface="+mn-ea"/>
                <a:cs typeface="+mn-cs"/>
              </a:rPr>
              <a:t> </a:t>
            </a:r>
          </a:p>
          <a:p>
            <a:r>
              <a:rPr lang="en-US" sz="1600" kern="1200" dirty="0">
                <a:solidFill>
                  <a:schemeClr val="tx2"/>
                </a:solidFill>
                <a:effectLst/>
                <a:latin typeface="+mn-lt"/>
                <a:ea typeface="+mn-ea"/>
                <a:cs typeface="+mn-cs"/>
              </a:rPr>
              <a:t>Outcome of appeal will be provided in writing simultaneously to both parties, and include rationale for the decision. </a:t>
            </a:r>
          </a:p>
          <a:p>
            <a:r>
              <a:rPr lang="en-US" sz="1600" kern="1200" dirty="0">
                <a:solidFill>
                  <a:schemeClr val="tx2"/>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33</a:t>
            </a:fld>
            <a:endParaRPr lang="en-US"/>
          </a:p>
        </p:txBody>
      </p:sp>
    </p:spTree>
    <p:extLst>
      <p:ext uri="{BB962C8B-B14F-4D97-AF65-F5344CB8AC3E}">
        <p14:creationId xmlns:p14="http://schemas.microsoft.com/office/powerpoint/2010/main" val="848812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matter…Two say affected the outcome and one is could affect.  </a:t>
            </a:r>
          </a:p>
          <a:p>
            <a:endParaRPr lang="en-US" dirty="0"/>
          </a:p>
          <a:p>
            <a:r>
              <a:rPr lang="en-US" dirty="0"/>
              <a:t>If the newly discovered evidence was immaterial to the outcome, it would not require an appeal to be granted, nor would immaterial procedural errors or bias.</a:t>
            </a:r>
          </a:p>
          <a:p>
            <a:endParaRPr lang="en-US" dirty="0"/>
          </a:p>
          <a:p>
            <a:r>
              <a:rPr lang="en-US" dirty="0"/>
              <a:t>These three are likely sufficient, I would strongly consider not adding additional bases. Institutions may offer grounds for appeal beyond the three mandatory bases, as long as they are offered equally to both parties. 34 C.F.R. § 106.45(b)(8)(ii). </a:t>
            </a:r>
          </a:p>
        </p:txBody>
      </p:sp>
      <p:sp>
        <p:nvSpPr>
          <p:cNvPr id="4" name="Slide Number Placeholder 3"/>
          <p:cNvSpPr>
            <a:spLocks noGrp="1"/>
          </p:cNvSpPr>
          <p:nvPr>
            <p:ph type="sldNum" sz="quarter" idx="5"/>
          </p:nvPr>
        </p:nvSpPr>
        <p:spPr/>
        <p:txBody>
          <a:bodyPr/>
          <a:lstStyle/>
          <a:p>
            <a:fld id="{B8796F01-7154-41E0-B48B-A6921757531A}" type="slidenum">
              <a:rPr lang="en-US" smtClean="0"/>
              <a:pPr/>
              <a:t>35</a:t>
            </a:fld>
            <a:endParaRPr lang="en-US"/>
          </a:p>
        </p:txBody>
      </p:sp>
    </p:spTree>
    <p:extLst>
      <p:ext uri="{BB962C8B-B14F-4D97-AF65-F5344CB8AC3E}">
        <p14:creationId xmlns:p14="http://schemas.microsoft.com/office/powerpoint/2010/main" val="415310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IX Toolkit Decision Tree</a:t>
            </a:r>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187786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36</a:t>
            </a:fld>
            <a:endParaRPr lang="en-US"/>
          </a:p>
        </p:txBody>
      </p:sp>
    </p:spTree>
    <p:extLst>
      <p:ext uri="{BB962C8B-B14F-4D97-AF65-F5344CB8AC3E}">
        <p14:creationId xmlns:p14="http://schemas.microsoft.com/office/powerpoint/2010/main" val="391381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Given previous litigation regarding appeals that are considered re-hearings potentially without due process, I would strongly suggest a paper hearing process without additional questioning or interviews.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40</a:t>
            </a:fld>
            <a:endParaRPr lang="en-US"/>
          </a:p>
        </p:txBody>
      </p:sp>
    </p:spTree>
    <p:extLst>
      <p:ext uri="{BB962C8B-B14F-4D97-AF65-F5344CB8AC3E}">
        <p14:creationId xmlns:p14="http://schemas.microsoft.com/office/powerpoint/2010/main" val="1053337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4-7 of Clery Handbook (</a:t>
            </a:r>
            <a:r>
              <a:rPr lang="en-US" dirty="0">
                <a:hlinkClick r:id="rId3"/>
              </a:rPr>
              <a:t>https://clerycenter.org/wp-content/uploads/2017/01/handbook-2.pdf</a:t>
            </a:r>
            <a:r>
              <a:rPr lang="en-US" dirty="0"/>
              <a:t>).</a:t>
            </a:r>
          </a:p>
          <a:p>
            <a:endParaRPr lang="en-US" dirty="0"/>
          </a:p>
          <a:p>
            <a:r>
              <a:rPr lang="en-US" dirty="0"/>
              <a:t>Informal Resolutions – “A recipient may determine that confidentiality restrictions promote mutually beneficial resolutions between parties and encourage complainants to report, or may determine that the benefits of keeping informal resolution outcomes confidential are outweighed by the need for the educational community to have information about the number or type of sexual harassment incidents being resolved.” 85 Fed. Reg. 30404.</a:t>
            </a:r>
          </a:p>
        </p:txBody>
      </p:sp>
      <p:sp>
        <p:nvSpPr>
          <p:cNvPr id="4" name="Slide Number Placeholder 3"/>
          <p:cNvSpPr>
            <a:spLocks noGrp="1"/>
          </p:cNvSpPr>
          <p:nvPr>
            <p:ph type="sldNum" sz="quarter" idx="5"/>
          </p:nvPr>
        </p:nvSpPr>
        <p:spPr/>
        <p:txBody>
          <a:bodyPr/>
          <a:lstStyle/>
          <a:p>
            <a:fld id="{B8796F01-7154-41E0-B48B-A6921757531A}" type="slidenum">
              <a:rPr lang="en-US" smtClean="0"/>
              <a:pPr/>
              <a:t>42</a:t>
            </a:fld>
            <a:endParaRPr lang="en-US"/>
          </a:p>
        </p:txBody>
      </p:sp>
    </p:spTree>
    <p:extLst>
      <p:ext uri="{BB962C8B-B14F-4D97-AF65-F5344CB8AC3E}">
        <p14:creationId xmlns:p14="http://schemas.microsoft.com/office/powerpoint/2010/main" val="236611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hlinkClick r:id="rId3"/>
              </a:rPr>
              <a:t>For discussions regarding these types of policies see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hlinkClick r:id="rId3"/>
              </a:rPr>
              <a:t>https://cdn.atixa.org/website-media/atixa.org/wp-content/uploads/2017/02/12192935/2017February-Final-ATIXA-Position-Statement-in-Favor-of-Amnesty-Policies.pdf</a:t>
            </a: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45</a:t>
            </a:fld>
            <a:endParaRPr lang="en-US"/>
          </a:p>
        </p:txBody>
      </p:sp>
    </p:spTree>
    <p:extLst>
      <p:ext uri="{BB962C8B-B14F-4D97-AF65-F5344CB8AC3E}">
        <p14:creationId xmlns:p14="http://schemas.microsoft.com/office/powerpoint/2010/main" val="3143898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2"/>
                </a:solidFill>
                <a:effectLst/>
                <a:latin typeface="+mn-lt"/>
                <a:ea typeface="+mn-ea"/>
                <a:cs typeface="+mn-cs"/>
              </a:rPr>
              <a:t>The presentation is prepared as a service by in-house attorneys from various institutions in Oklahoma, but does not represent legal advice. The presentation is compliance advice and no attorney/client relationship is formed with any contributor or their organization.  Readers are advised to seek the advice of counsel. The presentation is available absolutely free pursuant to a Creative Commons </a:t>
            </a:r>
            <a:r>
              <a:rPr lang="en-US" sz="1600" b="0" i="0" u="none" strike="noStrike" kern="1200" dirty="0">
                <a:solidFill>
                  <a:schemeClr val="tx2"/>
                </a:solidFill>
                <a:effectLst/>
                <a:latin typeface="+mn-lt"/>
                <a:ea typeface="+mn-ea"/>
                <a:cs typeface="+mn-cs"/>
                <a:hlinkClick r:id="rId3"/>
              </a:rPr>
              <a:t>Attribution-</a:t>
            </a:r>
            <a:r>
              <a:rPr lang="en-US" sz="1600" b="0" i="0" u="none" strike="noStrike" kern="1200" dirty="0" err="1">
                <a:solidFill>
                  <a:schemeClr val="tx2"/>
                </a:solidFill>
                <a:effectLst/>
                <a:latin typeface="+mn-lt"/>
                <a:ea typeface="+mn-ea"/>
                <a:cs typeface="+mn-cs"/>
                <a:hlinkClick r:id="rId3"/>
              </a:rPr>
              <a:t>NonCommercial</a:t>
            </a:r>
            <a:r>
              <a:rPr lang="en-US" sz="1600" b="0" i="0" u="none" strike="noStrike" kern="1200" dirty="0">
                <a:solidFill>
                  <a:schemeClr val="tx2"/>
                </a:solidFill>
                <a:effectLst/>
                <a:latin typeface="+mn-lt"/>
                <a:ea typeface="+mn-ea"/>
                <a:cs typeface="+mn-cs"/>
                <a:hlinkClick r:id="rId3"/>
              </a:rPr>
              <a:t>-</a:t>
            </a:r>
            <a:r>
              <a:rPr lang="en-US" sz="1600" b="0" i="0" u="none" strike="noStrike" kern="1200" dirty="0" err="1">
                <a:solidFill>
                  <a:schemeClr val="tx2"/>
                </a:solidFill>
                <a:effectLst/>
                <a:latin typeface="+mn-lt"/>
                <a:ea typeface="+mn-ea"/>
                <a:cs typeface="+mn-cs"/>
                <a:hlinkClick r:id="rId3"/>
              </a:rPr>
              <a:t>ShareAlike</a:t>
            </a:r>
            <a:r>
              <a:rPr lang="en-US" sz="1600" b="0" i="0" u="none" strike="noStrike" kern="1200" dirty="0">
                <a:solidFill>
                  <a:schemeClr val="tx2"/>
                </a:solidFill>
                <a:effectLst/>
                <a:latin typeface="+mn-lt"/>
                <a:ea typeface="+mn-ea"/>
                <a:cs typeface="+mn-cs"/>
                <a:hlinkClick r:id="rId3"/>
              </a:rPr>
              <a:t> 4.0 International license</a:t>
            </a:r>
            <a:r>
              <a:rPr lang="en-US" sz="1600" b="0" i="0" kern="1200" dirty="0">
                <a:solidFill>
                  <a:schemeClr val="tx2"/>
                </a:solidFill>
                <a:effectLst/>
                <a:latin typeface="+mn-lt"/>
                <a:ea typeface="+mn-ea"/>
                <a:cs typeface="+mn-cs"/>
              </a:rPr>
              <a:t> (meaning that all educational institutions are free to use, customize, adapt, and re-share the content, with proper attribution, for non-commercial purposes, but the content may not be sold).</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46</a:t>
            </a:fld>
            <a:endParaRPr lang="en-US"/>
          </a:p>
        </p:txBody>
      </p:sp>
    </p:spTree>
    <p:extLst>
      <p:ext uri="{BB962C8B-B14F-4D97-AF65-F5344CB8AC3E}">
        <p14:creationId xmlns:p14="http://schemas.microsoft.com/office/powerpoint/2010/main" val="264666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396391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Our institutions should remain committed to addressing any violations of institutional policies, even those not meeting the narrow standards defined under the Title IX Final Rule.  </a:t>
            </a:r>
          </a:p>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53505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04140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60997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potentially leave your Employee handbook and Student Code of Conduct relatively in tact referencing back to the Title IX Grievance Policy.   You would assess under Title IX keep it or waterfall it to the other processes. </a:t>
            </a:r>
          </a:p>
        </p:txBody>
      </p:sp>
      <p:sp>
        <p:nvSpPr>
          <p:cNvPr id="4" name="Slide Number Placeholder 3"/>
          <p:cNvSpPr>
            <a:spLocks noGrp="1"/>
          </p:cNvSpPr>
          <p:nvPr>
            <p:ph type="sldNum" sz="quarter" idx="5"/>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372225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173284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you need to consider:</a:t>
            </a:r>
          </a:p>
          <a:p>
            <a:pPr marL="285750" indent="-285750">
              <a:buFont typeface="Arial" panose="020B0604020202020204" pitchFamily="34" charset="0"/>
              <a:buChar char="•"/>
            </a:pPr>
            <a:r>
              <a:rPr lang="en-US" dirty="0"/>
              <a:t>Harassment where College student or College employee is respondent handled by College (because who else can sanction?)</a:t>
            </a:r>
          </a:p>
          <a:p>
            <a:pPr marL="895243" lvl="1" indent="-285750">
              <a:buFont typeface="Arial" panose="020B0604020202020204" pitchFamily="34" charset="0"/>
              <a:buChar char="•"/>
            </a:pPr>
            <a:r>
              <a:rPr lang="en-US" dirty="0"/>
              <a:t>There will be issues with CX of a minor complainant here.</a:t>
            </a:r>
          </a:p>
          <a:p>
            <a:pPr marL="285750" indent="-285750">
              <a:buFont typeface="Arial" panose="020B0604020202020204" pitchFamily="34" charset="0"/>
              <a:buChar char="•"/>
            </a:pPr>
            <a:r>
              <a:rPr lang="en-US" dirty="0"/>
              <a:t>Harassment where concurrent student is respondent by College (b/c they come under your policies for academic integrity etc.)</a:t>
            </a:r>
          </a:p>
          <a:p>
            <a:pPr marL="285750" indent="-285750">
              <a:buFont typeface="Arial" panose="020B0604020202020204" pitchFamily="34" charset="0"/>
              <a:buChar char="•"/>
            </a:pPr>
            <a:r>
              <a:rPr lang="en-US" dirty="0"/>
              <a:t>What about minors involved with non-concurrent programs?  4H, Athletic camps etc.?  </a:t>
            </a:r>
          </a:p>
        </p:txBody>
      </p:sp>
      <p:sp>
        <p:nvSpPr>
          <p:cNvPr id="4" name="Slide Number Placeholder 3"/>
          <p:cNvSpPr>
            <a:spLocks noGrp="1"/>
          </p:cNvSpPr>
          <p:nvPr>
            <p:ph type="sldNum" sz="quarter" idx="5"/>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301546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ystem.suny.edu/media/suny/content-assets/documents/sci/tix2020/Directed-Question-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ystem.suny.edu/sci/tix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2.ed.gov/about/offices/list/ocr/docs/qa-title-ix-201709.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knowyourix.org/statepolicy-playbook/safe-confidential-report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2" y="1498601"/>
            <a:ext cx="7365629" cy="3298825"/>
          </a:xfrm>
        </p:spPr>
        <p:txBody>
          <a:bodyPr>
            <a:normAutofit/>
          </a:bodyPr>
          <a:lstStyle/>
          <a:p>
            <a:r>
              <a:rPr lang="en-US" sz="6600" dirty="0"/>
              <a:t>Title IX </a:t>
            </a:r>
            <a:br>
              <a:rPr lang="en-US" sz="6600" dirty="0"/>
            </a:br>
            <a:r>
              <a:rPr lang="en-US" sz="6600" dirty="0"/>
              <a:t>Webinar #2</a:t>
            </a:r>
          </a:p>
        </p:txBody>
      </p:sp>
      <p:sp>
        <p:nvSpPr>
          <p:cNvPr id="3" name="Subtitle 2"/>
          <p:cNvSpPr>
            <a:spLocks noGrp="1"/>
          </p:cNvSpPr>
          <p:nvPr>
            <p:ph type="subTitle" idx="1"/>
          </p:nvPr>
        </p:nvSpPr>
        <p:spPr>
          <a:xfrm>
            <a:off x="4672382" y="4927600"/>
            <a:ext cx="7899029" cy="1244600"/>
          </a:xfrm>
        </p:spPr>
        <p:txBody>
          <a:bodyPr>
            <a:normAutofit/>
          </a:bodyPr>
          <a:lstStyle/>
          <a:p>
            <a:r>
              <a:rPr lang="en-US" sz="2000" dirty="0"/>
              <a:t>Mackenzie Wilfong and Brandee Hancock</a:t>
            </a:r>
          </a:p>
          <a:p>
            <a:r>
              <a:rPr lang="en-US" sz="2000" dirty="0"/>
              <a:t>July 2020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DB8E-3D5A-4B33-B9A0-46028E770728}"/>
              </a:ext>
            </a:extLst>
          </p:cNvPr>
          <p:cNvSpPr>
            <a:spLocks noGrp="1"/>
          </p:cNvSpPr>
          <p:nvPr>
            <p:ph type="title"/>
          </p:nvPr>
        </p:nvSpPr>
        <p:spPr/>
        <p:txBody>
          <a:bodyPr/>
          <a:lstStyle/>
          <a:p>
            <a:r>
              <a:rPr lang="en-US" dirty="0"/>
              <a:t>Moving from one policy/process to another</a:t>
            </a:r>
          </a:p>
        </p:txBody>
      </p:sp>
      <p:sp>
        <p:nvSpPr>
          <p:cNvPr id="3" name="Content Placeholder 2">
            <a:extLst>
              <a:ext uri="{FF2B5EF4-FFF2-40B4-BE49-F238E27FC236}">
                <a16:creationId xmlns:a16="http://schemas.microsoft.com/office/drawing/2014/main" id="{B87E0A2C-2596-4776-90A4-68200E508F39}"/>
              </a:ext>
            </a:extLst>
          </p:cNvPr>
          <p:cNvSpPr>
            <a:spLocks noGrp="1"/>
          </p:cNvSpPr>
          <p:nvPr>
            <p:ph idx="1"/>
          </p:nvPr>
        </p:nvSpPr>
        <p:spPr/>
        <p:txBody>
          <a:bodyPr/>
          <a:lstStyle/>
          <a:p>
            <a:r>
              <a:rPr lang="en-US" dirty="0"/>
              <a:t>If a recipient has a code of conduct for employees that goes beyond what Title IX…requires (for instance, by prohibiting misconduct that does not meet the definition of “sexual harassment” under § 106.30, or by prohibiting misconduct that occurred outside the United States), then a [College] may enforce its code of conduct [think employee handbook] even if the recipient must dismiss a formal complaint for Title IX purposes. These regulations do not preclude a recipient from enforcing a code of conduct that is separate and apart from what Title IX requires, such as a code of conduct [employee handbook] that may address what Title VII requires.” See 85 Fed. Reg. at 30440     </a:t>
            </a:r>
          </a:p>
        </p:txBody>
      </p:sp>
      <p:sp>
        <p:nvSpPr>
          <p:cNvPr id="4" name="Slide Number Placeholder 3">
            <a:extLst>
              <a:ext uri="{FF2B5EF4-FFF2-40B4-BE49-F238E27FC236}">
                <a16:creationId xmlns:a16="http://schemas.microsoft.com/office/drawing/2014/main" id="{828AEC8A-0A5C-41AE-83B5-BCE2A7A80990}"/>
              </a:ext>
            </a:extLst>
          </p:cNvPr>
          <p:cNvSpPr>
            <a:spLocks noGrp="1"/>
          </p:cNvSpPr>
          <p:nvPr>
            <p:ph type="sldNum" sz="quarter" idx="12"/>
          </p:nvPr>
        </p:nvSpPr>
        <p:spPr/>
        <p:txBody>
          <a:bodyPr/>
          <a:lstStyle/>
          <a:p>
            <a:fld id="{DA60BA0E-20D0-4E7C-B286-26C960A6788F}" type="slidenum">
              <a:rPr lang="en-US" smtClean="0"/>
              <a:t>10</a:t>
            </a:fld>
            <a:endParaRPr lang="en-US"/>
          </a:p>
        </p:txBody>
      </p:sp>
    </p:spTree>
    <p:extLst>
      <p:ext uri="{BB962C8B-B14F-4D97-AF65-F5344CB8AC3E}">
        <p14:creationId xmlns:p14="http://schemas.microsoft.com/office/powerpoint/2010/main" val="424199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F66C-E80C-4158-BC91-79120BD5E9C1}"/>
              </a:ext>
            </a:extLst>
          </p:cNvPr>
          <p:cNvSpPr>
            <a:spLocks noGrp="1"/>
          </p:cNvSpPr>
          <p:nvPr>
            <p:ph type="title"/>
          </p:nvPr>
        </p:nvSpPr>
        <p:spPr/>
        <p:txBody>
          <a:bodyPr/>
          <a:lstStyle/>
          <a:p>
            <a:r>
              <a:rPr lang="en-US" dirty="0"/>
              <a:t>How do you do this practically?</a:t>
            </a:r>
          </a:p>
        </p:txBody>
      </p:sp>
      <p:sp>
        <p:nvSpPr>
          <p:cNvPr id="3" name="Content Placeholder 2">
            <a:extLst>
              <a:ext uri="{FF2B5EF4-FFF2-40B4-BE49-F238E27FC236}">
                <a16:creationId xmlns:a16="http://schemas.microsoft.com/office/drawing/2014/main" id="{5939B111-BBE3-4982-8ACF-0EB45B9DFEE7}"/>
              </a:ext>
            </a:extLst>
          </p:cNvPr>
          <p:cNvSpPr>
            <a:spLocks noGrp="1"/>
          </p:cNvSpPr>
          <p:nvPr>
            <p:ph idx="1"/>
          </p:nvPr>
        </p:nvSpPr>
        <p:spPr/>
        <p:txBody>
          <a:bodyPr/>
          <a:lstStyle/>
          <a:p>
            <a:r>
              <a:rPr lang="en-US" dirty="0"/>
              <a:t>You have a waterfall process.</a:t>
            </a:r>
          </a:p>
          <a:p>
            <a:r>
              <a:rPr lang="en-US" dirty="0"/>
              <a:t>You analyze under the Title IX Grievance Policy consistent with the Final Rule definitions (which is why it should be stand alone)</a:t>
            </a:r>
          </a:p>
          <a:p>
            <a:pPr lvl="1"/>
            <a:r>
              <a:rPr lang="en-US" dirty="0"/>
              <a:t>For student respondents if you dismiss or it does not fit you waterfall it to the Student Conduct Process.</a:t>
            </a:r>
          </a:p>
          <a:p>
            <a:pPr lvl="1"/>
            <a:r>
              <a:rPr lang="en-US" dirty="0"/>
              <a:t>For Employee respondents if you dismiss or it does not fit you waterfall it to the appropriate Handbook (employee, staff, or faculty handbook whatever you all call it at your institution).</a:t>
            </a:r>
          </a:p>
          <a:p>
            <a:r>
              <a:rPr lang="en-US" dirty="0"/>
              <a:t>Consider how you notify when it falls to a secondary handbook process.  You could easily notify in the dismissal notification letter.    </a:t>
            </a:r>
          </a:p>
          <a:p>
            <a:pPr lvl="1"/>
            <a:endParaRPr lang="en-US" dirty="0"/>
          </a:p>
        </p:txBody>
      </p:sp>
      <p:sp>
        <p:nvSpPr>
          <p:cNvPr id="4" name="Slide Number Placeholder 3">
            <a:extLst>
              <a:ext uri="{FF2B5EF4-FFF2-40B4-BE49-F238E27FC236}">
                <a16:creationId xmlns:a16="http://schemas.microsoft.com/office/drawing/2014/main" id="{CEDC2496-D340-49BB-91FE-5849C70EB8CD}"/>
              </a:ext>
            </a:extLst>
          </p:cNvPr>
          <p:cNvSpPr>
            <a:spLocks noGrp="1"/>
          </p:cNvSpPr>
          <p:nvPr>
            <p:ph type="sldNum" sz="quarter" idx="12"/>
          </p:nvPr>
        </p:nvSpPr>
        <p:spPr/>
        <p:txBody>
          <a:bodyPr/>
          <a:lstStyle/>
          <a:p>
            <a:fld id="{DA60BA0E-20D0-4E7C-B286-26C960A6788F}" type="slidenum">
              <a:rPr lang="en-US" smtClean="0"/>
              <a:t>11</a:t>
            </a:fld>
            <a:endParaRPr lang="en-US"/>
          </a:p>
        </p:txBody>
      </p:sp>
    </p:spTree>
    <p:extLst>
      <p:ext uri="{BB962C8B-B14F-4D97-AF65-F5344CB8AC3E}">
        <p14:creationId xmlns:p14="http://schemas.microsoft.com/office/powerpoint/2010/main" val="8075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F6CB-A552-40B4-B42D-CCC22E787BC6}"/>
              </a:ext>
            </a:extLst>
          </p:cNvPr>
          <p:cNvSpPr>
            <a:spLocks noGrp="1"/>
          </p:cNvSpPr>
          <p:nvPr>
            <p:ph type="title"/>
          </p:nvPr>
        </p:nvSpPr>
        <p:spPr/>
        <p:txBody>
          <a:bodyPr/>
          <a:lstStyle/>
          <a:p>
            <a:r>
              <a:rPr lang="en-US" dirty="0"/>
              <a:t>Concurrent Enrollment</a:t>
            </a:r>
          </a:p>
        </p:txBody>
      </p:sp>
    </p:spTree>
    <p:extLst>
      <p:ext uri="{BB962C8B-B14F-4D97-AF65-F5344CB8AC3E}">
        <p14:creationId xmlns:p14="http://schemas.microsoft.com/office/powerpoint/2010/main" val="140936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A03A-955E-4550-9F90-D10D64382D7B}"/>
              </a:ext>
            </a:extLst>
          </p:cNvPr>
          <p:cNvSpPr>
            <a:spLocks noGrp="1"/>
          </p:cNvSpPr>
          <p:nvPr>
            <p:ph type="title"/>
          </p:nvPr>
        </p:nvSpPr>
        <p:spPr/>
        <p:txBody>
          <a:bodyPr/>
          <a:lstStyle/>
          <a:p>
            <a:r>
              <a:rPr lang="en-US" dirty="0"/>
              <a:t>Which policies prevails?</a:t>
            </a:r>
          </a:p>
        </p:txBody>
      </p:sp>
      <p:sp>
        <p:nvSpPr>
          <p:cNvPr id="3" name="Content Placeholder 2">
            <a:extLst>
              <a:ext uri="{FF2B5EF4-FFF2-40B4-BE49-F238E27FC236}">
                <a16:creationId xmlns:a16="http://schemas.microsoft.com/office/drawing/2014/main" id="{8BB56B8D-A857-4BF5-86E1-CC3E04519B87}"/>
              </a:ext>
            </a:extLst>
          </p:cNvPr>
          <p:cNvSpPr>
            <a:spLocks noGrp="1"/>
          </p:cNvSpPr>
          <p:nvPr>
            <p:ph idx="1"/>
          </p:nvPr>
        </p:nvSpPr>
        <p:spPr>
          <a:xfrm>
            <a:off x="1117308" y="1473200"/>
            <a:ext cx="10692103" cy="5613400"/>
          </a:xfrm>
        </p:spPr>
        <p:txBody>
          <a:bodyPr>
            <a:normAutofit/>
          </a:bodyPr>
          <a:lstStyle/>
          <a:p>
            <a:r>
              <a:rPr lang="en-US" dirty="0"/>
              <a:t>A K-12 school may adopt a policy that requires live hearings all the time, not at all, on a case-by-case basis, or under circumstances that are defined by age or academic year of the parties. 85 Fed. Reg. at 30365</a:t>
            </a:r>
          </a:p>
          <a:p>
            <a:r>
              <a:rPr lang="en-US" dirty="0"/>
              <a:t>Several comments to the regulations requested that the DOE specifically address students who are dual-enrolled in high school and college, </a:t>
            </a:r>
            <a:r>
              <a:rPr lang="en-US" u="sng" dirty="0"/>
              <a:t>the DOE refused </a:t>
            </a:r>
            <a:r>
              <a:rPr lang="en-US" dirty="0"/>
              <a:t>stating that the more exceptions that would be made, the less likely it would be for students and employees to know what to expect from an institution. </a:t>
            </a:r>
          </a:p>
          <a:p>
            <a:r>
              <a:rPr lang="en-US" dirty="0"/>
              <a:t>The DOE specifically “maintains that individuals developmentally capable enough to enroll in college are also capable enough to make decisions about and participate in a grievance process designed to advance the person’s rights.” See 85 Fed. Reg. at 30335. </a:t>
            </a:r>
          </a:p>
        </p:txBody>
      </p:sp>
      <p:sp>
        <p:nvSpPr>
          <p:cNvPr id="4" name="Slide Number Placeholder 3">
            <a:extLst>
              <a:ext uri="{FF2B5EF4-FFF2-40B4-BE49-F238E27FC236}">
                <a16:creationId xmlns:a16="http://schemas.microsoft.com/office/drawing/2014/main" id="{BC78F0EC-4099-4DE4-A70C-14B285208BCA}"/>
              </a:ext>
            </a:extLst>
          </p:cNvPr>
          <p:cNvSpPr>
            <a:spLocks noGrp="1"/>
          </p:cNvSpPr>
          <p:nvPr>
            <p:ph type="sldNum" sz="quarter" idx="12"/>
          </p:nvPr>
        </p:nvSpPr>
        <p:spPr/>
        <p:txBody>
          <a:bodyPr/>
          <a:lstStyle/>
          <a:p>
            <a:fld id="{DA60BA0E-20D0-4E7C-B286-26C960A6788F}" type="slidenum">
              <a:rPr lang="en-US" smtClean="0"/>
              <a:t>13</a:t>
            </a:fld>
            <a:endParaRPr lang="en-US"/>
          </a:p>
        </p:txBody>
      </p:sp>
    </p:spTree>
    <p:extLst>
      <p:ext uri="{BB962C8B-B14F-4D97-AF65-F5344CB8AC3E}">
        <p14:creationId xmlns:p14="http://schemas.microsoft.com/office/powerpoint/2010/main" val="22530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A03A-955E-4550-9F90-D10D64382D7B}"/>
              </a:ext>
            </a:extLst>
          </p:cNvPr>
          <p:cNvSpPr>
            <a:spLocks noGrp="1"/>
          </p:cNvSpPr>
          <p:nvPr>
            <p:ph type="title"/>
          </p:nvPr>
        </p:nvSpPr>
        <p:spPr/>
        <p:txBody>
          <a:bodyPr/>
          <a:lstStyle/>
          <a:p>
            <a:r>
              <a:rPr lang="en-US" dirty="0"/>
              <a:t>Which policies prevails?</a:t>
            </a:r>
          </a:p>
        </p:txBody>
      </p:sp>
      <p:sp>
        <p:nvSpPr>
          <p:cNvPr id="3" name="Content Placeholder 2">
            <a:extLst>
              <a:ext uri="{FF2B5EF4-FFF2-40B4-BE49-F238E27FC236}">
                <a16:creationId xmlns:a16="http://schemas.microsoft.com/office/drawing/2014/main" id="{8BB56B8D-A857-4BF5-86E1-CC3E04519B87}"/>
              </a:ext>
            </a:extLst>
          </p:cNvPr>
          <p:cNvSpPr>
            <a:spLocks noGrp="1"/>
          </p:cNvSpPr>
          <p:nvPr>
            <p:ph idx="1"/>
          </p:nvPr>
        </p:nvSpPr>
        <p:spPr>
          <a:xfrm>
            <a:off x="1117308" y="1473200"/>
            <a:ext cx="10692103" cy="5613400"/>
          </a:xfrm>
        </p:spPr>
        <p:txBody>
          <a:bodyPr>
            <a:normAutofit/>
          </a:bodyPr>
          <a:lstStyle/>
          <a:p>
            <a:r>
              <a:rPr lang="en-US" dirty="0"/>
              <a:t>Both a K-12 school and a college would be considered institutions that must respond to complaints of sex discrimination by a student who is dually enrolled in a college program through the K-12 school.  </a:t>
            </a:r>
          </a:p>
          <a:p>
            <a:r>
              <a:rPr lang="en-US" dirty="0"/>
              <a:t>You need to amend your concurrent agreements, or enter into a separate agreement with the schools, to address which Title IX policy will apply.  </a:t>
            </a:r>
          </a:p>
          <a:p>
            <a:pPr lvl="1"/>
            <a:r>
              <a:rPr lang="en-US" dirty="0"/>
              <a:t>Without an MOU regarding which institution responds to what types of scenarios and delineating information sharing expectations, both recipients risk liability exposure for failing to mount an appropriate response to complaints.</a:t>
            </a:r>
          </a:p>
          <a:p>
            <a:r>
              <a:rPr lang="en-US" dirty="0"/>
              <a:t>More information see </a:t>
            </a:r>
            <a:r>
              <a:rPr lang="en-US" dirty="0">
                <a:hlinkClick r:id="rId3"/>
              </a:rPr>
              <a:t>https://system.suny.edu/media/suny/content-assets/documents/sci/tix2020/Directed-Question-2.pdf</a:t>
            </a:r>
            <a:endParaRPr lang="en-US" dirty="0"/>
          </a:p>
        </p:txBody>
      </p:sp>
      <p:sp>
        <p:nvSpPr>
          <p:cNvPr id="4" name="Slide Number Placeholder 3">
            <a:extLst>
              <a:ext uri="{FF2B5EF4-FFF2-40B4-BE49-F238E27FC236}">
                <a16:creationId xmlns:a16="http://schemas.microsoft.com/office/drawing/2014/main" id="{BC78F0EC-4099-4DE4-A70C-14B285208BCA}"/>
              </a:ext>
            </a:extLst>
          </p:cNvPr>
          <p:cNvSpPr>
            <a:spLocks noGrp="1"/>
          </p:cNvSpPr>
          <p:nvPr>
            <p:ph type="sldNum" sz="quarter" idx="12"/>
          </p:nvPr>
        </p:nvSpPr>
        <p:spPr/>
        <p:txBody>
          <a:bodyPr/>
          <a:lstStyle/>
          <a:p>
            <a:fld id="{DA60BA0E-20D0-4E7C-B286-26C960A6788F}" type="slidenum">
              <a:rPr lang="en-US" smtClean="0"/>
              <a:t>14</a:t>
            </a:fld>
            <a:endParaRPr lang="en-US"/>
          </a:p>
        </p:txBody>
      </p:sp>
    </p:spTree>
    <p:extLst>
      <p:ext uri="{BB962C8B-B14F-4D97-AF65-F5344CB8AC3E}">
        <p14:creationId xmlns:p14="http://schemas.microsoft.com/office/powerpoint/2010/main" val="296265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DFC5-E580-4225-A697-F78C1E2A81C5}"/>
              </a:ext>
            </a:extLst>
          </p:cNvPr>
          <p:cNvSpPr>
            <a:spLocks noGrp="1"/>
          </p:cNvSpPr>
          <p:nvPr>
            <p:ph type="title"/>
          </p:nvPr>
        </p:nvSpPr>
        <p:spPr/>
        <p:txBody>
          <a:bodyPr/>
          <a:lstStyle/>
          <a:p>
            <a:r>
              <a:rPr lang="en-US" dirty="0"/>
              <a:t>Policy versus Process</a:t>
            </a:r>
          </a:p>
        </p:txBody>
      </p:sp>
    </p:spTree>
    <p:extLst>
      <p:ext uri="{BB962C8B-B14F-4D97-AF65-F5344CB8AC3E}">
        <p14:creationId xmlns:p14="http://schemas.microsoft.com/office/powerpoint/2010/main" val="333499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FF18-42AC-4E04-BE03-855B9927342A}"/>
              </a:ext>
            </a:extLst>
          </p:cNvPr>
          <p:cNvSpPr>
            <a:spLocks noGrp="1"/>
          </p:cNvSpPr>
          <p:nvPr>
            <p:ph type="title"/>
          </p:nvPr>
        </p:nvSpPr>
        <p:spPr/>
        <p:txBody>
          <a:bodyPr/>
          <a:lstStyle/>
          <a:p>
            <a:r>
              <a:rPr lang="en-US" dirty="0"/>
              <a:t>Policy/Process</a:t>
            </a:r>
          </a:p>
        </p:txBody>
      </p:sp>
      <p:sp>
        <p:nvSpPr>
          <p:cNvPr id="3" name="Content Placeholder 2">
            <a:extLst>
              <a:ext uri="{FF2B5EF4-FFF2-40B4-BE49-F238E27FC236}">
                <a16:creationId xmlns:a16="http://schemas.microsoft.com/office/drawing/2014/main" id="{3E2D42CC-090D-4BBC-BAFE-81231574F49F}"/>
              </a:ext>
            </a:extLst>
          </p:cNvPr>
          <p:cNvSpPr>
            <a:spLocks noGrp="1"/>
          </p:cNvSpPr>
          <p:nvPr>
            <p:ph idx="1"/>
          </p:nvPr>
        </p:nvSpPr>
        <p:spPr/>
        <p:txBody>
          <a:bodyPr>
            <a:normAutofit lnSpcReduction="10000"/>
          </a:bodyPr>
          <a:lstStyle/>
          <a:p>
            <a:r>
              <a:rPr lang="en-US" dirty="0"/>
              <a:t>In developing policy, consider whether certain components would better fit in a separate process document</a:t>
            </a:r>
          </a:p>
          <a:p>
            <a:r>
              <a:rPr lang="en-US" dirty="0"/>
              <a:t>Investigative process – required timelines may need to be in policy, but details of how an investigation is conducted may better fit in a process manual/document</a:t>
            </a:r>
          </a:p>
          <a:p>
            <a:r>
              <a:rPr lang="en-US" dirty="0"/>
              <a:t>Hearing process – some details will need to be included in policy, but specific of how a hearing operates, an advisor’s role, etc. may better fit in a process document that can be provided to parties</a:t>
            </a:r>
          </a:p>
          <a:p>
            <a:r>
              <a:rPr lang="en-US" dirty="0"/>
              <a:t>Allows flexibility in the event adjustments are needed to process without changing an institutional policy</a:t>
            </a:r>
          </a:p>
        </p:txBody>
      </p:sp>
      <p:sp>
        <p:nvSpPr>
          <p:cNvPr id="4" name="Slide Number Placeholder 3">
            <a:extLst>
              <a:ext uri="{FF2B5EF4-FFF2-40B4-BE49-F238E27FC236}">
                <a16:creationId xmlns:a16="http://schemas.microsoft.com/office/drawing/2014/main" id="{D2B4B289-1694-4501-B9F5-D9B04BC0413E}"/>
              </a:ext>
            </a:extLst>
          </p:cNvPr>
          <p:cNvSpPr>
            <a:spLocks noGrp="1"/>
          </p:cNvSpPr>
          <p:nvPr>
            <p:ph type="sldNum" sz="quarter" idx="12"/>
          </p:nvPr>
        </p:nvSpPr>
        <p:spPr/>
        <p:txBody>
          <a:bodyPr/>
          <a:lstStyle/>
          <a:p>
            <a:fld id="{DA60BA0E-20D0-4E7C-B286-26C960A6788F}" type="slidenum">
              <a:rPr lang="en-US" smtClean="0"/>
              <a:t>16</a:t>
            </a:fld>
            <a:endParaRPr lang="en-US"/>
          </a:p>
        </p:txBody>
      </p:sp>
    </p:spTree>
    <p:extLst>
      <p:ext uri="{BB962C8B-B14F-4D97-AF65-F5344CB8AC3E}">
        <p14:creationId xmlns:p14="http://schemas.microsoft.com/office/powerpoint/2010/main" val="236532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3432-FD78-4D95-9070-DED9DD121CBC}"/>
              </a:ext>
            </a:extLst>
          </p:cNvPr>
          <p:cNvSpPr>
            <a:spLocks noGrp="1"/>
          </p:cNvSpPr>
          <p:nvPr>
            <p:ph type="title"/>
          </p:nvPr>
        </p:nvSpPr>
        <p:spPr/>
        <p:txBody>
          <a:bodyPr/>
          <a:lstStyle/>
          <a:p>
            <a:r>
              <a:rPr lang="en-US" dirty="0"/>
              <a:t>Evidentiary Standard</a:t>
            </a:r>
          </a:p>
        </p:txBody>
      </p:sp>
    </p:spTree>
    <p:extLst>
      <p:ext uri="{BB962C8B-B14F-4D97-AF65-F5344CB8AC3E}">
        <p14:creationId xmlns:p14="http://schemas.microsoft.com/office/powerpoint/2010/main" val="331679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9B14-FBC4-42B0-B26C-819A6A0AE4B6}"/>
              </a:ext>
            </a:extLst>
          </p:cNvPr>
          <p:cNvSpPr>
            <a:spLocks noGrp="1"/>
          </p:cNvSpPr>
          <p:nvPr>
            <p:ph type="title"/>
          </p:nvPr>
        </p:nvSpPr>
        <p:spPr/>
        <p:txBody>
          <a:bodyPr/>
          <a:lstStyle/>
          <a:p>
            <a:r>
              <a:rPr lang="en-US" dirty="0"/>
              <a:t>What are the options?</a:t>
            </a:r>
          </a:p>
        </p:txBody>
      </p:sp>
      <p:sp>
        <p:nvSpPr>
          <p:cNvPr id="3" name="Content Placeholder 2">
            <a:extLst>
              <a:ext uri="{FF2B5EF4-FFF2-40B4-BE49-F238E27FC236}">
                <a16:creationId xmlns:a16="http://schemas.microsoft.com/office/drawing/2014/main" id="{1B678D1F-1FAF-4516-BAC6-E197B8207A56}"/>
              </a:ext>
            </a:extLst>
          </p:cNvPr>
          <p:cNvSpPr>
            <a:spLocks noGrp="1"/>
          </p:cNvSpPr>
          <p:nvPr>
            <p:ph idx="1"/>
          </p:nvPr>
        </p:nvSpPr>
        <p:spPr/>
        <p:txBody>
          <a:bodyPr>
            <a:normAutofit fontScale="92500"/>
          </a:bodyPr>
          <a:lstStyle/>
          <a:p>
            <a:r>
              <a:rPr lang="en-US" dirty="0"/>
              <a:t>Standard of evidence “reflects the ‘degree of confidence’ that a decision-maker has in correctness of the factual conclusions reached.” 85 Fed. Reg. 30384</a:t>
            </a:r>
          </a:p>
          <a:p>
            <a:r>
              <a:rPr lang="en-US" dirty="0"/>
              <a:t>§ 106.45(b)(1) – must state whether the standard of evidence is preponderance of the evidence or clear and convincing</a:t>
            </a:r>
          </a:p>
          <a:p>
            <a:r>
              <a:rPr lang="en-US" dirty="0"/>
              <a:t>Must apply the same standard to all Formal Complaints against </a:t>
            </a:r>
            <a:r>
              <a:rPr lang="en-US" b="1" dirty="0"/>
              <a:t>both</a:t>
            </a:r>
            <a:r>
              <a:rPr lang="en-US" dirty="0"/>
              <a:t> students and employees</a:t>
            </a:r>
          </a:p>
          <a:p>
            <a:r>
              <a:rPr lang="en-US" dirty="0"/>
              <a:t>Neither standard is defined (see Definitions provided with Webinar 1)</a:t>
            </a:r>
          </a:p>
          <a:p>
            <a:r>
              <a:rPr lang="en-US" dirty="0"/>
              <a:t>Consider carve-outs to policies that currently provide a different standard of evidence (i.e. faculty handbook)</a:t>
            </a:r>
          </a:p>
        </p:txBody>
      </p:sp>
      <p:sp>
        <p:nvSpPr>
          <p:cNvPr id="4" name="Slide Number Placeholder 3">
            <a:extLst>
              <a:ext uri="{FF2B5EF4-FFF2-40B4-BE49-F238E27FC236}">
                <a16:creationId xmlns:a16="http://schemas.microsoft.com/office/drawing/2014/main" id="{DEC27C4D-A24B-4C72-8EA5-47B37578DD1C}"/>
              </a:ext>
            </a:extLst>
          </p:cNvPr>
          <p:cNvSpPr>
            <a:spLocks noGrp="1"/>
          </p:cNvSpPr>
          <p:nvPr>
            <p:ph type="sldNum" sz="quarter" idx="12"/>
          </p:nvPr>
        </p:nvSpPr>
        <p:spPr/>
        <p:txBody>
          <a:bodyPr/>
          <a:lstStyle/>
          <a:p>
            <a:fld id="{DA60BA0E-20D0-4E7C-B286-26C960A6788F}" type="slidenum">
              <a:rPr lang="en-US" smtClean="0"/>
              <a:t>18</a:t>
            </a:fld>
            <a:endParaRPr lang="en-US"/>
          </a:p>
        </p:txBody>
      </p:sp>
    </p:spTree>
    <p:extLst>
      <p:ext uri="{BB962C8B-B14F-4D97-AF65-F5344CB8AC3E}">
        <p14:creationId xmlns:p14="http://schemas.microsoft.com/office/powerpoint/2010/main" val="342158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AB30-9C42-41D4-B7CB-D1686B3DCC2A}"/>
              </a:ext>
            </a:extLst>
          </p:cNvPr>
          <p:cNvSpPr>
            <a:spLocks noGrp="1"/>
          </p:cNvSpPr>
          <p:nvPr>
            <p:ph type="title"/>
          </p:nvPr>
        </p:nvSpPr>
        <p:spPr/>
        <p:txBody>
          <a:bodyPr>
            <a:normAutofit fontScale="90000"/>
          </a:bodyPr>
          <a:lstStyle/>
          <a:p>
            <a:r>
              <a:rPr lang="en-US" dirty="0"/>
              <a:t>Mandatory Reporters (Responsible Employees)</a:t>
            </a:r>
          </a:p>
        </p:txBody>
      </p:sp>
    </p:spTree>
    <p:extLst>
      <p:ext uri="{BB962C8B-B14F-4D97-AF65-F5344CB8AC3E}">
        <p14:creationId xmlns:p14="http://schemas.microsoft.com/office/powerpoint/2010/main" val="37434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AB53-55AD-4635-9465-83158B08B392}"/>
              </a:ext>
            </a:extLst>
          </p:cNvPr>
          <p:cNvSpPr>
            <a:spLocks noGrp="1"/>
          </p:cNvSpPr>
          <p:nvPr>
            <p:ph type="title"/>
          </p:nvPr>
        </p:nvSpPr>
        <p:spPr/>
        <p:txBody>
          <a:bodyPr/>
          <a:lstStyle/>
          <a:p>
            <a:r>
              <a:rPr lang="en-US" dirty="0"/>
              <a:t>Let’s get started</a:t>
            </a:r>
          </a:p>
        </p:txBody>
      </p:sp>
      <p:sp>
        <p:nvSpPr>
          <p:cNvPr id="3" name="Content Placeholder 2">
            <a:extLst>
              <a:ext uri="{FF2B5EF4-FFF2-40B4-BE49-F238E27FC236}">
                <a16:creationId xmlns:a16="http://schemas.microsoft.com/office/drawing/2014/main" id="{CB98E86A-EADF-446C-A63B-CE21EC14BC14}"/>
              </a:ext>
            </a:extLst>
          </p:cNvPr>
          <p:cNvSpPr>
            <a:spLocks noGrp="1"/>
          </p:cNvSpPr>
          <p:nvPr>
            <p:ph idx="1"/>
          </p:nvPr>
        </p:nvSpPr>
        <p:spPr/>
        <p:txBody>
          <a:bodyPr>
            <a:normAutofit/>
          </a:bodyPr>
          <a:lstStyle/>
          <a:p>
            <a:r>
              <a:rPr lang="en-US" dirty="0"/>
              <a:t>Need more information, a good place to start is the SUNY Joint Guidance</a:t>
            </a:r>
          </a:p>
          <a:p>
            <a:pPr lvl="1"/>
            <a:r>
              <a:rPr lang="en-US" dirty="0">
                <a:hlinkClick r:id="rId3"/>
              </a:rPr>
              <a:t>https://system.suny.edu/sci/tix2020/</a:t>
            </a:r>
            <a:endParaRPr lang="en-US" dirty="0"/>
          </a:p>
          <a:p>
            <a:r>
              <a:rPr lang="en-US" dirty="0"/>
              <a:t>We are providing these presentations to you, use them, modify them.  We will close caption these four webinars and place them in the Dropbox.    </a:t>
            </a:r>
          </a:p>
        </p:txBody>
      </p:sp>
      <p:sp>
        <p:nvSpPr>
          <p:cNvPr id="4" name="Slide Number Placeholder 3">
            <a:extLst>
              <a:ext uri="{FF2B5EF4-FFF2-40B4-BE49-F238E27FC236}">
                <a16:creationId xmlns:a16="http://schemas.microsoft.com/office/drawing/2014/main" id="{EF5E807F-492C-4C8B-9E6F-BDD87E5B1336}"/>
              </a:ext>
            </a:extLst>
          </p:cNvPr>
          <p:cNvSpPr>
            <a:spLocks noGrp="1"/>
          </p:cNvSpPr>
          <p:nvPr>
            <p:ph type="sldNum" sz="quarter" idx="12"/>
          </p:nvPr>
        </p:nvSpPr>
        <p:spPr/>
        <p:txBody>
          <a:bodyPr/>
          <a:lstStyle/>
          <a:p>
            <a:fld id="{DA60BA0E-20D0-4E7C-B286-26C960A6788F}" type="slidenum">
              <a:rPr lang="en-US" smtClean="0"/>
              <a:t>2</a:t>
            </a:fld>
            <a:endParaRPr lang="en-US"/>
          </a:p>
        </p:txBody>
      </p:sp>
    </p:spTree>
    <p:extLst>
      <p:ext uri="{BB962C8B-B14F-4D97-AF65-F5344CB8AC3E}">
        <p14:creationId xmlns:p14="http://schemas.microsoft.com/office/powerpoint/2010/main" val="225291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F479-3A2D-45EC-8E4B-014215F0028B}"/>
              </a:ext>
            </a:extLst>
          </p:cNvPr>
          <p:cNvSpPr>
            <a:spLocks noGrp="1"/>
          </p:cNvSpPr>
          <p:nvPr>
            <p:ph type="title"/>
          </p:nvPr>
        </p:nvSpPr>
        <p:spPr/>
        <p:txBody>
          <a:bodyPr/>
          <a:lstStyle/>
          <a:p>
            <a:r>
              <a:rPr lang="en-US" dirty="0"/>
              <a:t>Mandatory Reporters</a:t>
            </a:r>
          </a:p>
        </p:txBody>
      </p:sp>
      <p:sp>
        <p:nvSpPr>
          <p:cNvPr id="3" name="Content Placeholder 2">
            <a:extLst>
              <a:ext uri="{FF2B5EF4-FFF2-40B4-BE49-F238E27FC236}">
                <a16:creationId xmlns:a16="http://schemas.microsoft.com/office/drawing/2014/main" id="{BE11B4A7-7DB4-4AC7-8C3E-C3161DB22CBE}"/>
              </a:ext>
            </a:extLst>
          </p:cNvPr>
          <p:cNvSpPr>
            <a:spLocks noGrp="1"/>
          </p:cNvSpPr>
          <p:nvPr>
            <p:ph idx="1"/>
          </p:nvPr>
        </p:nvSpPr>
        <p:spPr/>
        <p:txBody>
          <a:bodyPr>
            <a:normAutofit fontScale="92500"/>
          </a:bodyPr>
          <a:lstStyle/>
          <a:p>
            <a:r>
              <a:rPr lang="en-US" dirty="0"/>
              <a:t>Actual knowledge occurs only when notice of the alleged sexual harassment is received by the Title IX Coordinator or </a:t>
            </a:r>
            <a:r>
              <a:rPr lang="en-US" i="1" dirty="0"/>
              <a:t>any official of the recipient who has the authority to institute corrective measures on behalf of the recipient.”</a:t>
            </a:r>
            <a:r>
              <a:rPr lang="en-US" dirty="0"/>
              <a:t> § 106.30 (emphasis added)</a:t>
            </a:r>
          </a:p>
          <a:p>
            <a:r>
              <a:rPr lang="en-US" dirty="0"/>
              <a:t>Sets the floor, not the ceiling.  Institution is free to designate additional mandatory reporters.</a:t>
            </a:r>
          </a:p>
          <a:p>
            <a:r>
              <a:rPr lang="en-US" dirty="0"/>
              <a:t>Regulations allow any person to report, but only Complainant (or Title IX Coordinator in limited cases) can initiate Formal Complaint</a:t>
            </a:r>
          </a:p>
          <a:p>
            <a:r>
              <a:rPr lang="en-US" dirty="0"/>
              <a:t>Consider Title VII implications (should supervisors be included)?</a:t>
            </a:r>
          </a:p>
          <a:p>
            <a:r>
              <a:rPr lang="en-US" dirty="0"/>
              <a:t>Consider intersection with Campus Security Authorities under Clery Act</a:t>
            </a:r>
          </a:p>
        </p:txBody>
      </p:sp>
      <p:sp>
        <p:nvSpPr>
          <p:cNvPr id="4" name="Slide Number Placeholder 3">
            <a:extLst>
              <a:ext uri="{FF2B5EF4-FFF2-40B4-BE49-F238E27FC236}">
                <a16:creationId xmlns:a16="http://schemas.microsoft.com/office/drawing/2014/main" id="{E3A5AC5D-87E3-4FBA-8591-1983C1E3186A}"/>
              </a:ext>
            </a:extLst>
          </p:cNvPr>
          <p:cNvSpPr>
            <a:spLocks noGrp="1"/>
          </p:cNvSpPr>
          <p:nvPr>
            <p:ph type="sldNum" sz="quarter" idx="12"/>
          </p:nvPr>
        </p:nvSpPr>
        <p:spPr/>
        <p:txBody>
          <a:bodyPr/>
          <a:lstStyle/>
          <a:p>
            <a:fld id="{DA60BA0E-20D0-4E7C-B286-26C960A6788F}" type="slidenum">
              <a:rPr lang="en-US" smtClean="0"/>
              <a:t>20</a:t>
            </a:fld>
            <a:endParaRPr lang="en-US"/>
          </a:p>
        </p:txBody>
      </p:sp>
    </p:spTree>
    <p:extLst>
      <p:ext uri="{BB962C8B-B14F-4D97-AF65-F5344CB8AC3E}">
        <p14:creationId xmlns:p14="http://schemas.microsoft.com/office/powerpoint/2010/main" val="279733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512B-2B2E-410B-B395-994A2767686B}"/>
              </a:ext>
            </a:extLst>
          </p:cNvPr>
          <p:cNvSpPr>
            <a:spLocks noGrp="1"/>
          </p:cNvSpPr>
          <p:nvPr>
            <p:ph type="title"/>
          </p:nvPr>
        </p:nvSpPr>
        <p:spPr>
          <a:xfrm>
            <a:off x="812589" y="3962400"/>
            <a:ext cx="7008574" cy="2413000"/>
          </a:xfrm>
        </p:spPr>
        <p:txBody>
          <a:bodyPr>
            <a:normAutofit fontScale="90000"/>
          </a:bodyPr>
          <a:lstStyle/>
          <a:p>
            <a:r>
              <a:rPr lang="en-US" dirty="0"/>
              <a:t>Supportive Measures (previously referred to as Interim Measures)</a:t>
            </a:r>
          </a:p>
        </p:txBody>
      </p:sp>
    </p:spTree>
    <p:extLst>
      <p:ext uri="{BB962C8B-B14F-4D97-AF65-F5344CB8AC3E}">
        <p14:creationId xmlns:p14="http://schemas.microsoft.com/office/powerpoint/2010/main" val="158861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CB72-14FC-41A6-A30D-7EDD8BB78838}"/>
              </a:ext>
            </a:extLst>
          </p:cNvPr>
          <p:cNvSpPr>
            <a:spLocks noGrp="1"/>
          </p:cNvSpPr>
          <p:nvPr>
            <p:ph type="title"/>
          </p:nvPr>
        </p:nvSpPr>
        <p:spPr/>
        <p:txBody>
          <a:bodyPr/>
          <a:lstStyle/>
          <a:p>
            <a:r>
              <a:rPr lang="en-US" dirty="0"/>
              <a:t>Supportive measures basics</a:t>
            </a:r>
          </a:p>
        </p:txBody>
      </p:sp>
      <p:sp>
        <p:nvSpPr>
          <p:cNvPr id="3" name="Content Placeholder 2">
            <a:extLst>
              <a:ext uri="{FF2B5EF4-FFF2-40B4-BE49-F238E27FC236}">
                <a16:creationId xmlns:a16="http://schemas.microsoft.com/office/drawing/2014/main" id="{1496D94E-6110-4BD3-A02E-D988CB6369D4}"/>
              </a:ext>
            </a:extLst>
          </p:cNvPr>
          <p:cNvSpPr>
            <a:spLocks noGrp="1"/>
          </p:cNvSpPr>
          <p:nvPr>
            <p:ph idx="1"/>
          </p:nvPr>
        </p:nvSpPr>
        <p:spPr>
          <a:xfrm>
            <a:off x="1117308" y="1701800"/>
            <a:ext cx="10387303" cy="5019676"/>
          </a:xfrm>
        </p:spPr>
        <p:txBody>
          <a:bodyPr>
            <a:normAutofit fontScale="92500" lnSpcReduction="20000"/>
          </a:bodyPr>
          <a:lstStyle/>
          <a:p>
            <a:r>
              <a:rPr lang="en-US" dirty="0"/>
              <a:t>Final Rule § 106.30 defines “supportive measures” as non-disciplinary, non-punitive individual services offered to the complainant or respondent.</a:t>
            </a:r>
          </a:p>
          <a:p>
            <a:r>
              <a:rPr lang="en-US" dirty="0"/>
              <a:t>The Rule does not say that such services need to be provided to witnesses.</a:t>
            </a:r>
          </a:p>
          <a:p>
            <a:r>
              <a:rPr lang="en-US" dirty="0"/>
              <a:t>“A recipient may choose to continue providing supportive measures to a complainant or a respondent after a determination of non-responsibility.” 85 Fed. Reg. 30183.</a:t>
            </a:r>
          </a:p>
          <a:p>
            <a:pPr lvl="1"/>
            <a:r>
              <a:rPr lang="en-US" dirty="0"/>
              <a:t>They can last a long time, which is likely why they dropped the term interim measures.</a:t>
            </a:r>
          </a:p>
          <a:p>
            <a:r>
              <a:rPr lang="en-US" b="1" u="sng" dirty="0"/>
              <a:t>The Title IX Coordinator is responsible for offering (§ 106.44(a)), and coordinating the implementation of (§ 106.30), supportive measures.</a:t>
            </a:r>
          </a:p>
          <a:p>
            <a:pPr lvl="1"/>
            <a:r>
              <a:rPr lang="en-US" dirty="0"/>
              <a:t>A school can designate more than one employee as a Title IX Coordinator if necessary in order to fulfill this and other required responsibilities. 85 Fed. Reg. 30183.</a:t>
            </a:r>
            <a:endParaRPr lang="en-US" b="1" u="sng" dirty="0"/>
          </a:p>
        </p:txBody>
      </p:sp>
      <p:sp>
        <p:nvSpPr>
          <p:cNvPr id="4" name="Slide Number Placeholder 3">
            <a:extLst>
              <a:ext uri="{FF2B5EF4-FFF2-40B4-BE49-F238E27FC236}">
                <a16:creationId xmlns:a16="http://schemas.microsoft.com/office/drawing/2014/main" id="{62BB42AE-1D2B-4615-B233-E495D5146059}"/>
              </a:ext>
            </a:extLst>
          </p:cNvPr>
          <p:cNvSpPr>
            <a:spLocks noGrp="1"/>
          </p:cNvSpPr>
          <p:nvPr>
            <p:ph type="sldNum" sz="quarter" idx="12"/>
          </p:nvPr>
        </p:nvSpPr>
        <p:spPr/>
        <p:txBody>
          <a:bodyPr/>
          <a:lstStyle/>
          <a:p>
            <a:fld id="{DA60BA0E-20D0-4E7C-B286-26C960A6788F}" type="slidenum">
              <a:rPr lang="en-US" smtClean="0"/>
              <a:t>22</a:t>
            </a:fld>
            <a:endParaRPr lang="en-US"/>
          </a:p>
        </p:txBody>
      </p:sp>
    </p:spTree>
    <p:extLst>
      <p:ext uri="{BB962C8B-B14F-4D97-AF65-F5344CB8AC3E}">
        <p14:creationId xmlns:p14="http://schemas.microsoft.com/office/powerpoint/2010/main" val="16930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6301-79AC-4E42-932A-9615A59AD1F7}"/>
              </a:ext>
            </a:extLst>
          </p:cNvPr>
          <p:cNvSpPr>
            <a:spLocks noGrp="1"/>
          </p:cNvSpPr>
          <p:nvPr>
            <p:ph type="title"/>
          </p:nvPr>
        </p:nvSpPr>
        <p:spPr/>
        <p:txBody>
          <a:bodyPr/>
          <a:lstStyle/>
          <a:p>
            <a:r>
              <a:rPr lang="en-US" dirty="0"/>
              <a:t>Confidentiality of supportive measures</a:t>
            </a:r>
          </a:p>
        </p:txBody>
      </p:sp>
      <p:sp>
        <p:nvSpPr>
          <p:cNvPr id="3" name="Content Placeholder 2">
            <a:extLst>
              <a:ext uri="{FF2B5EF4-FFF2-40B4-BE49-F238E27FC236}">
                <a16:creationId xmlns:a16="http://schemas.microsoft.com/office/drawing/2014/main" id="{B86C158B-3C7C-4A3A-9571-CC4F51A55584}"/>
              </a:ext>
            </a:extLst>
          </p:cNvPr>
          <p:cNvSpPr>
            <a:spLocks noGrp="1"/>
          </p:cNvSpPr>
          <p:nvPr>
            <p:ph idx="1"/>
          </p:nvPr>
        </p:nvSpPr>
        <p:spPr/>
        <p:txBody>
          <a:bodyPr/>
          <a:lstStyle/>
          <a:p>
            <a:r>
              <a:rPr lang="en-US" dirty="0"/>
              <a:t>§ 106.30(a) requires that supportive measure services that are provided to either the complainant or the respondent be kept confidential unless disclosure is necessary to provide the service.</a:t>
            </a:r>
          </a:p>
          <a:p>
            <a:r>
              <a:rPr lang="en-US" dirty="0"/>
              <a:t>Of course, no contact orders require the other party to be aware.</a:t>
            </a:r>
          </a:p>
          <a:p>
            <a:endParaRPr lang="en-US" dirty="0"/>
          </a:p>
        </p:txBody>
      </p:sp>
      <p:sp>
        <p:nvSpPr>
          <p:cNvPr id="4" name="Slide Number Placeholder 3">
            <a:extLst>
              <a:ext uri="{FF2B5EF4-FFF2-40B4-BE49-F238E27FC236}">
                <a16:creationId xmlns:a16="http://schemas.microsoft.com/office/drawing/2014/main" id="{3DA1D8DD-7525-4200-A390-E5EDB63C96D2}"/>
              </a:ext>
            </a:extLst>
          </p:cNvPr>
          <p:cNvSpPr>
            <a:spLocks noGrp="1"/>
          </p:cNvSpPr>
          <p:nvPr>
            <p:ph type="sldNum" sz="quarter" idx="12"/>
          </p:nvPr>
        </p:nvSpPr>
        <p:spPr/>
        <p:txBody>
          <a:bodyPr/>
          <a:lstStyle/>
          <a:p>
            <a:fld id="{DA60BA0E-20D0-4E7C-B286-26C960A6788F}" type="slidenum">
              <a:rPr lang="en-US" smtClean="0"/>
              <a:t>23</a:t>
            </a:fld>
            <a:endParaRPr lang="en-US"/>
          </a:p>
        </p:txBody>
      </p:sp>
    </p:spTree>
    <p:extLst>
      <p:ext uri="{BB962C8B-B14F-4D97-AF65-F5344CB8AC3E}">
        <p14:creationId xmlns:p14="http://schemas.microsoft.com/office/powerpoint/2010/main" val="27848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A131-4AA9-4DFC-B440-8851F5291CB4}"/>
              </a:ext>
            </a:extLst>
          </p:cNvPr>
          <p:cNvSpPr>
            <a:spLocks noGrp="1"/>
          </p:cNvSpPr>
          <p:nvPr>
            <p:ph type="title"/>
          </p:nvPr>
        </p:nvSpPr>
        <p:spPr/>
        <p:txBody>
          <a:bodyPr/>
          <a:lstStyle/>
          <a:p>
            <a:r>
              <a:rPr lang="en-US" dirty="0"/>
              <a:t>What is/ is not considered a supportive measure?</a:t>
            </a:r>
          </a:p>
        </p:txBody>
      </p:sp>
      <p:sp>
        <p:nvSpPr>
          <p:cNvPr id="3" name="Content Placeholder 2">
            <a:extLst>
              <a:ext uri="{FF2B5EF4-FFF2-40B4-BE49-F238E27FC236}">
                <a16:creationId xmlns:a16="http://schemas.microsoft.com/office/drawing/2014/main" id="{FBD34078-AB93-4CA7-A435-96AD34FCAFBA}"/>
              </a:ext>
            </a:extLst>
          </p:cNvPr>
          <p:cNvSpPr>
            <a:spLocks noGrp="1"/>
          </p:cNvSpPr>
          <p:nvPr>
            <p:ph idx="1"/>
          </p:nvPr>
        </p:nvSpPr>
        <p:spPr/>
        <p:txBody>
          <a:bodyPr>
            <a:normAutofit lnSpcReduction="10000"/>
          </a:bodyPr>
          <a:lstStyle/>
          <a:p>
            <a:r>
              <a:rPr lang="en-US" dirty="0"/>
              <a:t>These services must be offered “as appropriate, as reasonably available, and without fee or charge.” </a:t>
            </a:r>
          </a:p>
          <a:p>
            <a:r>
              <a:rPr lang="en-US" dirty="0"/>
              <a:t>The Rule lists services such as “counseling, extensions of deadlines or other course-related adjustments, modifications of work or class schedules, campus escort services, mutual restrictions on contact between the parties, changes in work or </a:t>
            </a:r>
            <a:r>
              <a:rPr lang="en-US" u="sng" dirty="0"/>
              <a:t>housing locations</a:t>
            </a:r>
            <a:r>
              <a:rPr lang="en-US" dirty="0"/>
              <a:t>, leaves of absence, increased security and monitoring of certain areas of the campus, and other similar measures” </a:t>
            </a:r>
          </a:p>
          <a:p>
            <a:r>
              <a:rPr lang="en-US" dirty="0"/>
              <a:t>Emergency removal (formerly known as an Interim suspension) or expulsion of a respondent is not included in the list of supportive measures.  </a:t>
            </a:r>
          </a:p>
          <a:p>
            <a:endParaRPr lang="en-US" dirty="0"/>
          </a:p>
        </p:txBody>
      </p:sp>
      <p:sp>
        <p:nvSpPr>
          <p:cNvPr id="4" name="Slide Number Placeholder 3">
            <a:extLst>
              <a:ext uri="{FF2B5EF4-FFF2-40B4-BE49-F238E27FC236}">
                <a16:creationId xmlns:a16="http://schemas.microsoft.com/office/drawing/2014/main" id="{5ACF5245-FB8B-4D1C-B92A-2DFC516E6E79}"/>
              </a:ext>
            </a:extLst>
          </p:cNvPr>
          <p:cNvSpPr>
            <a:spLocks noGrp="1"/>
          </p:cNvSpPr>
          <p:nvPr>
            <p:ph type="sldNum" sz="quarter" idx="12"/>
          </p:nvPr>
        </p:nvSpPr>
        <p:spPr/>
        <p:txBody>
          <a:bodyPr/>
          <a:lstStyle/>
          <a:p>
            <a:fld id="{DA60BA0E-20D0-4E7C-B286-26C960A6788F}" type="slidenum">
              <a:rPr lang="en-US" smtClean="0"/>
              <a:t>24</a:t>
            </a:fld>
            <a:endParaRPr lang="en-US"/>
          </a:p>
        </p:txBody>
      </p:sp>
    </p:spTree>
    <p:extLst>
      <p:ext uri="{BB962C8B-B14F-4D97-AF65-F5344CB8AC3E}">
        <p14:creationId xmlns:p14="http://schemas.microsoft.com/office/powerpoint/2010/main" val="173121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D2E8-A4ED-402D-85F9-9F37E0B7D065}"/>
              </a:ext>
            </a:extLst>
          </p:cNvPr>
          <p:cNvSpPr>
            <a:spLocks noGrp="1"/>
          </p:cNvSpPr>
          <p:nvPr>
            <p:ph type="title"/>
          </p:nvPr>
        </p:nvSpPr>
        <p:spPr/>
        <p:txBody>
          <a:bodyPr>
            <a:normAutofit/>
          </a:bodyPr>
          <a:lstStyle/>
          <a:p>
            <a:r>
              <a:rPr lang="en-US" dirty="0"/>
              <a:t>Common issue - Housing</a:t>
            </a:r>
          </a:p>
        </p:txBody>
      </p:sp>
      <p:sp>
        <p:nvSpPr>
          <p:cNvPr id="3" name="Content Placeholder 2">
            <a:extLst>
              <a:ext uri="{FF2B5EF4-FFF2-40B4-BE49-F238E27FC236}">
                <a16:creationId xmlns:a16="http://schemas.microsoft.com/office/drawing/2014/main" id="{817F7E84-CFF9-407C-B056-1A808D9EB052}"/>
              </a:ext>
            </a:extLst>
          </p:cNvPr>
          <p:cNvSpPr>
            <a:spLocks noGrp="1"/>
          </p:cNvSpPr>
          <p:nvPr>
            <p:ph idx="1"/>
          </p:nvPr>
        </p:nvSpPr>
        <p:spPr>
          <a:xfrm>
            <a:off x="1117308" y="1701800"/>
            <a:ext cx="10615903" cy="5019676"/>
          </a:xfrm>
        </p:spPr>
        <p:txBody>
          <a:bodyPr>
            <a:normAutofit fontScale="85000" lnSpcReduction="20000"/>
          </a:bodyPr>
          <a:lstStyle/>
          <a:p>
            <a:r>
              <a:rPr lang="en-US" dirty="0"/>
              <a:t>The Department defined housing changes as non-disciplinary and were included in the list of supportive measures.  </a:t>
            </a:r>
          </a:p>
          <a:p>
            <a:r>
              <a:rPr lang="en-US" dirty="0"/>
              <a:t>If the complainant and the respondent live in the same dorm and the complainant wants that to change, who moves?</a:t>
            </a:r>
          </a:p>
          <a:p>
            <a:pPr lvl="1"/>
            <a:r>
              <a:rPr lang="en-US" dirty="0"/>
              <a:t>OCR guidance from 2017 warned against automatically moving the respondent: “[</a:t>
            </a:r>
            <a:r>
              <a:rPr lang="en-US" dirty="0" err="1"/>
              <a:t>i</a:t>
            </a:r>
            <a:r>
              <a:rPr lang="en-US" dirty="0"/>
              <a:t>]n fairly assessing the need for a party to receive interim measures, a school may not rely on fixed rules or operating assumptions that favor one party over another….” Question 3, September </a:t>
            </a:r>
            <a:r>
              <a:rPr lang="en-US" dirty="0">
                <a:hlinkClick r:id="rId2"/>
              </a:rPr>
              <a:t>2017 Q&amp;A on Campus Sexual Misconduct</a:t>
            </a:r>
            <a:r>
              <a:rPr lang="en-US" dirty="0"/>
              <a:t>.</a:t>
            </a:r>
          </a:p>
          <a:p>
            <a:pPr lvl="1"/>
            <a:r>
              <a:rPr lang="en-US" dirty="0"/>
              <a:t>“The Department declines to include an explicit statement that schedule and housing adjustments, or removals from sports teams or extracurricular activities, do not unreasonably burden the respondent as long as the respondent is not separated from the respondent’s academic pursuits, because determinations about whether an action ‘unreasonably burdens’ a party are fact-specific.” 85 Fed. Reg. 30026, 30182 (May 19, 2020). </a:t>
            </a:r>
          </a:p>
          <a:p>
            <a:pPr lvl="1"/>
            <a:r>
              <a:rPr lang="en-US" dirty="0"/>
              <a:t>It appears that a school </a:t>
            </a:r>
            <a:r>
              <a:rPr lang="en-US" u="sng" dirty="0"/>
              <a:t>can’t </a:t>
            </a:r>
            <a:r>
              <a:rPr lang="en-US" dirty="0"/>
              <a:t>automatically move the respondent or the complainant, but “... must take into account the nature of the educational programs, activities, opportunities, and benefits in which the party is participating, not solely those educational programs that are ‘academic’ in nature.”</a:t>
            </a:r>
          </a:p>
          <a:p>
            <a:pPr lvl="1"/>
            <a:r>
              <a:rPr lang="en-US" dirty="0"/>
              <a:t>Whoever is in charge of supportive measures will need to analyze each measure including changes in housing to make sure is does not “unreasonably burden” either party.  </a:t>
            </a:r>
          </a:p>
        </p:txBody>
      </p:sp>
      <p:sp>
        <p:nvSpPr>
          <p:cNvPr id="4" name="Slide Number Placeholder 3">
            <a:extLst>
              <a:ext uri="{FF2B5EF4-FFF2-40B4-BE49-F238E27FC236}">
                <a16:creationId xmlns:a16="http://schemas.microsoft.com/office/drawing/2014/main" id="{1A3DF563-8794-4DBF-87C9-B087789A9F68}"/>
              </a:ext>
            </a:extLst>
          </p:cNvPr>
          <p:cNvSpPr>
            <a:spLocks noGrp="1"/>
          </p:cNvSpPr>
          <p:nvPr>
            <p:ph type="sldNum" sz="quarter" idx="12"/>
          </p:nvPr>
        </p:nvSpPr>
        <p:spPr/>
        <p:txBody>
          <a:bodyPr/>
          <a:lstStyle/>
          <a:p>
            <a:fld id="{DA60BA0E-20D0-4E7C-B286-26C960A6788F}" type="slidenum">
              <a:rPr lang="en-US" smtClean="0"/>
              <a:t>25</a:t>
            </a:fld>
            <a:endParaRPr lang="en-US"/>
          </a:p>
        </p:txBody>
      </p:sp>
    </p:spTree>
    <p:extLst>
      <p:ext uri="{BB962C8B-B14F-4D97-AF65-F5344CB8AC3E}">
        <p14:creationId xmlns:p14="http://schemas.microsoft.com/office/powerpoint/2010/main" val="35869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AD8C-5DB1-42F2-98ED-001F9D828E5A}"/>
              </a:ext>
            </a:extLst>
          </p:cNvPr>
          <p:cNvSpPr>
            <a:spLocks noGrp="1"/>
          </p:cNvSpPr>
          <p:nvPr>
            <p:ph type="title"/>
          </p:nvPr>
        </p:nvSpPr>
        <p:spPr/>
        <p:txBody>
          <a:bodyPr/>
          <a:lstStyle/>
          <a:p>
            <a:r>
              <a:rPr lang="en-US" dirty="0"/>
              <a:t>Common Issue – No Contact Orders</a:t>
            </a:r>
          </a:p>
        </p:txBody>
      </p:sp>
      <p:sp>
        <p:nvSpPr>
          <p:cNvPr id="3" name="Content Placeholder 2">
            <a:extLst>
              <a:ext uri="{FF2B5EF4-FFF2-40B4-BE49-F238E27FC236}">
                <a16:creationId xmlns:a16="http://schemas.microsoft.com/office/drawing/2014/main" id="{A32A976E-8FB7-426F-B888-7BCF17BD7B89}"/>
              </a:ext>
            </a:extLst>
          </p:cNvPr>
          <p:cNvSpPr>
            <a:spLocks noGrp="1"/>
          </p:cNvSpPr>
          <p:nvPr>
            <p:ph idx="1"/>
          </p:nvPr>
        </p:nvSpPr>
        <p:spPr/>
        <p:txBody>
          <a:bodyPr/>
          <a:lstStyle/>
          <a:p>
            <a:r>
              <a:rPr lang="en-US" dirty="0"/>
              <a:t>While the regulations specifically include mutual orders, the Preamble notes that one-way orders may be appropriate if based on a fact-specific inquiry. </a:t>
            </a:r>
          </a:p>
          <a:p>
            <a:r>
              <a:rPr lang="en-US" dirty="0"/>
              <a:t>Examples given for one-way orders include helping to enforce a restraining order, preliminary injunction, or other order of protection issued by a court.</a:t>
            </a:r>
          </a:p>
          <a:p>
            <a:endParaRPr lang="en-US" dirty="0"/>
          </a:p>
        </p:txBody>
      </p:sp>
      <p:sp>
        <p:nvSpPr>
          <p:cNvPr id="4" name="Slide Number Placeholder 3">
            <a:extLst>
              <a:ext uri="{FF2B5EF4-FFF2-40B4-BE49-F238E27FC236}">
                <a16:creationId xmlns:a16="http://schemas.microsoft.com/office/drawing/2014/main" id="{EF3CE6CF-122B-4717-AFD1-C83C6D2820B6}"/>
              </a:ext>
            </a:extLst>
          </p:cNvPr>
          <p:cNvSpPr>
            <a:spLocks noGrp="1"/>
          </p:cNvSpPr>
          <p:nvPr>
            <p:ph type="sldNum" sz="quarter" idx="12"/>
          </p:nvPr>
        </p:nvSpPr>
        <p:spPr/>
        <p:txBody>
          <a:bodyPr/>
          <a:lstStyle/>
          <a:p>
            <a:fld id="{DA60BA0E-20D0-4E7C-B286-26C960A6788F}" type="slidenum">
              <a:rPr lang="en-US" smtClean="0"/>
              <a:t>26</a:t>
            </a:fld>
            <a:endParaRPr lang="en-US"/>
          </a:p>
        </p:txBody>
      </p:sp>
    </p:spTree>
    <p:extLst>
      <p:ext uri="{BB962C8B-B14F-4D97-AF65-F5344CB8AC3E}">
        <p14:creationId xmlns:p14="http://schemas.microsoft.com/office/powerpoint/2010/main" val="288894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59E0-459C-4B64-AE8C-82F2012EC6D1}"/>
              </a:ext>
            </a:extLst>
          </p:cNvPr>
          <p:cNvSpPr>
            <a:spLocks noGrp="1"/>
          </p:cNvSpPr>
          <p:nvPr>
            <p:ph type="title"/>
          </p:nvPr>
        </p:nvSpPr>
        <p:spPr/>
        <p:txBody>
          <a:bodyPr/>
          <a:lstStyle/>
          <a:p>
            <a:r>
              <a:rPr lang="en-US" dirty="0"/>
              <a:t>Refusing to provide a supportive measure</a:t>
            </a:r>
          </a:p>
        </p:txBody>
      </p:sp>
      <p:sp>
        <p:nvSpPr>
          <p:cNvPr id="3" name="Content Placeholder 2">
            <a:extLst>
              <a:ext uri="{FF2B5EF4-FFF2-40B4-BE49-F238E27FC236}">
                <a16:creationId xmlns:a16="http://schemas.microsoft.com/office/drawing/2014/main" id="{D5E774B8-A854-4A75-9D95-227C45B4E861}"/>
              </a:ext>
            </a:extLst>
          </p:cNvPr>
          <p:cNvSpPr>
            <a:spLocks noGrp="1"/>
          </p:cNvSpPr>
          <p:nvPr>
            <p:ph idx="1"/>
          </p:nvPr>
        </p:nvSpPr>
        <p:spPr/>
        <p:txBody>
          <a:bodyPr/>
          <a:lstStyle/>
          <a:p>
            <a:r>
              <a:rPr lang="en-US" dirty="0"/>
              <a:t>“[I]f a recipient determines that a particular supportive measure was not appropriate even though requested by a complainant, the recipient must document why the recipient’s response to the complainant was not deliberately indifferent.” 85 Fed. Reg. 30181 n. 801. </a:t>
            </a:r>
          </a:p>
          <a:p>
            <a:r>
              <a:rPr lang="en-US" dirty="0"/>
              <a:t>If you refuse a complainant a supportive measure you need to document and keep on file the reasons why such a denial “was not clearly unreasonable in light of the known circumstances.”</a:t>
            </a:r>
          </a:p>
          <a:p>
            <a:r>
              <a:rPr lang="en-US" dirty="0"/>
              <a:t>Interestingly, there is no similar recordkeeping requirement regarding the reasons for not providing supportive measures to a respondent.</a:t>
            </a:r>
          </a:p>
        </p:txBody>
      </p:sp>
      <p:sp>
        <p:nvSpPr>
          <p:cNvPr id="4" name="Slide Number Placeholder 3">
            <a:extLst>
              <a:ext uri="{FF2B5EF4-FFF2-40B4-BE49-F238E27FC236}">
                <a16:creationId xmlns:a16="http://schemas.microsoft.com/office/drawing/2014/main" id="{9C4B26BD-225B-44F9-9202-9CC9EEBE675F}"/>
              </a:ext>
            </a:extLst>
          </p:cNvPr>
          <p:cNvSpPr>
            <a:spLocks noGrp="1"/>
          </p:cNvSpPr>
          <p:nvPr>
            <p:ph type="sldNum" sz="quarter" idx="12"/>
          </p:nvPr>
        </p:nvSpPr>
        <p:spPr/>
        <p:txBody>
          <a:bodyPr/>
          <a:lstStyle/>
          <a:p>
            <a:fld id="{DA60BA0E-20D0-4E7C-B286-26C960A6788F}" type="slidenum">
              <a:rPr lang="en-US" smtClean="0"/>
              <a:t>27</a:t>
            </a:fld>
            <a:endParaRPr lang="en-US"/>
          </a:p>
        </p:txBody>
      </p:sp>
    </p:spTree>
    <p:extLst>
      <p:ext uri="{BB962C8B-B14F-4D97-AF65-F5344CB8AC3E}">
        <p14:creationId xmlns:p14="http://schemas.microsoft.com/office/powerpoint/2010/main" val="166715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F654-72F7-48F8-A18C-9BFBC0AE77B0}"/>
              </a:ext>
            </a:extLst>
          </p:cNvPr>
          <p:cNvSpPr>
            <a:spLocks noGrp="1"/>
          </p:cNvSpPr>
          <p:nvPr>
            <p:ph type="title"/>
          </p:nvPr>
        </p:nvSpPr>
        <p:spPr/>
        <p:txBody>
          <a:bodyPr/>
          <a:lstStyle/>
          <a:p>
            <a:r>
              <a:rPr lang="en-US" dirty="0"/>
              <a:t>Advisors</a:t>
            </a:r>
          </a:p>
        </p:txBody>
      </p:sp>
      <p:sp>
        <p:nvSpPr>
          <p:cNvPr id="3" name="Text Placeholder 2">
            <a:extLst>
              <a:ext uri="{FF2B5EF4-FFF2-40B4-BE49-F238E27FC236}">
                <a16:creationId xmlns:a16="http://schemas.microsoft.com/office/drawing/2014/main" id="{977B6E71-6F5F-4417-8A15-8FFDAD0669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466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1B4E2-B6EE-4DC8-B426-65D040B6160E}"/>
              </a:ext>
            </a:extLst>
          </p:cNvPr>
          <p:cNvSpPr>
            <a:spLocks noGrp="1"/>
          </p:cNvSpPr>
          <p:nvPr>
            <p:ph type="title"/>
          </p:nvPr>
        </p:nvSpPr>
        <p:spPr/>
        <p:txBody>
          <a:bodyPr/>
          <a:lstStyle/>
          <a:p>
            <a:r>
              <a:rPr lang="en-US" dirty="0"/>
              <a:t>Who can be an advisor and what is their role?</a:t>
            </a:r>
          </a:p>
        </p:txBody>
      </p:sp>
      <p:sp>
        <p:nvSpPr>
          <p:cNvPr id="3" name="Content Placeholder 2">
            <a:extLst>
              <a:ext uri="{FF2B5EF4-FFF2-40B4-BE49-F238E27FC236}">
                <a16:creationId xmlns:a16="http://schemas.microsoft.com/office/drawing/2014/main" id="{2EFD364D-2E2D-4156-A830-A8D13E4EF2F0}"/>
              </a:ext>
            </a:extLst>
          </p:cNvPr>
          <p:cNvSpPr>
            <a:spLocks noGrp="1"/>
          </p:cNvSpPr>
          <p:nvPr>
            <p:ph idx="1"/>
          </p:nvPr>
        </p:nvSpPr>
        <p:spPr/>
        <p:txBody>
          <a:bodyPr>
            <a:normAutofit fontScale="77500" lnSpcReduction="20000"/>
          </a:bodyPr>
          <a:lstStyle/>
          <a:p>
            <a:r>
              <a:rPr lang="en-US" dirty="0"/>
              <a:t>Anyone can be an advisor. May, but need not be, an attorney. § 106.45(b)(3)(iv)</a:t>
            </a:r>
          </a:p>
          <a:p>
            <a:r>
              <a:rPr lang="en-US" dirty="0"/>
              <a:t>Advisor must be allowed to participant in any meeting or grievance proceeding. § 106.45(b)(3)(iv)</a:t>
            </a:r>
          </a:p>
          <a:p>
            <a:r>
              <a:rPr lang="en-US" dirty="0"/>
              <a:t>Advisors must be allowed to question the other party (conduct cross-examination) and witnesses. § 106.45(b)(6)(</a:t>
            </a:r>
            <a:r>
              <a:rPr lang="en-US" dirty="0" err="1"/>
              <a:t>i</a:t>
            </a:r>
            <a:r>
              <a:rPr lang="en-US" dirty="0"/>
              <a:t>)</a:t>
            </a:r>
          </a:p>
          <a:p>
            <a:r>
              <a:rPr lang="en-US" dirty="0"/>
              <a:t>Institution required to provide an advisor free of charge if a party does not provide one. § 106.45(b)(6)(</a:t>
            </a:r>
            <a:r>
              <a:rPr lang="en-US" dirty="0" err="1"/>
              <a:t>i</a:t>
            </a:r>
            <a:r>
              <a:rPr lang="en-US" dirty="0"/>
              <a:t>)</a:t>
            </a:r>
          </a:p>
          <a:p>
            <a:pPr lvl="1"/>
            <a:r>
              <a:rPr lang="en-US" dirty="0"/>
              <a:t>Advisors must be “either professionals (e.g. attorneys or experienced advocates) or at least adults capable of understanding the purpose and scope of cross-examination.” 85 Fed. Reg. 30329</a:t>
            </a:r>
          </a:p>
          <a:p>
            <a:r>
              <a:rPr lang="en-US" dirty="0"/>
              <a:t>If a party arrives for a hearing without an advisor, must stop the hearing to assign an advisor to conduct cross-examination.  85 Fed. Reg. 30342</a:t>
            </a:r>
          </a:p>
          <a:p>
            <a:r>
              <a:rPr lang="en-US" dirty="0"/>
              <a:t>If a party refuses to work with an advisor, cannot conduct cross-examination </a:t>
            </a:r>
          </a:p>
          <a:p>
            <a:pPr lvl="1"/>
            <a:endParaRPr lang="en-US" dirty="0"/>
          </a:p>
          <a:p>
            <a:pPr marL="426645" lvl="1" indent="0">
              <a:buNone/>
            </a:pPr>
            <a:endParaRPr lang="en-US" dirty="0"/>
          </a:p>
        </p:txBody>
      </p:sp>
      <p:sp>
        <p:nvSpPr>
          <p:cNvPr id="4" name="Slide Number Placeholder 3">
            <a:extLst>
              <a:ext uri="{FF2B5EF4-FFF2-40B4-BE49-F238E27FC236}">
                <a16:creationId xmlns:a16="http://schemas.microsoft.com/office/drawing/2014/main" id="{E3E4466B-9AFC-40E4-BD44-9CA7B3A5A724}"/>
              </a:ext>
            </a:extLst>
          </p:cNvPr>
          <p:cNvSpPr>
            <a:spLocks noGrp="1"/>
          </p:cNvSpPr>
          <p:nvPr>
            <p:ph type="sldNum" sz="quarter" idx="12"/>
          </p:nvPr>
        </p:nvSpPr>
        <p:spPr/>
        <p:txBody>
          <a:bodyPr/>
          <a:lstStyle/>
          <a:p>
            <a:fld id="{DA60BA0E-20D0-4E7C-B286-26C960A6788F}" type="slidenum">
              <a:rPr lang="en-US" smtClean="0"/>
              <a:t>29</a:t>
            </a:fld>
            <a:endParaRPr lang="en-US"/>
          </a:p>
        </p:txBody>
      </p:sp>
    </p:spTree>
    <p:extLst>
      <p:ext uri="{BB962C8B-B14F-4D97-AF65-F5344CB8AC3E}">
        <p14:creationId xmlns:p14="http://schemas.microsoft.com/office/powerpoint/2010/main" val="96515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F6CB-A552-40B4-B42D-CCC22E787BC6}"/>
              </a:ext>
            </a:extLst>
          </p:cNvPr>
          <p:cNvSpPr>
            <a:spLocks noGrp="1"/>
          </p:cNvSpPr>
          <p:nvPr>
            <p:ph type="title"/>
          </p:nvPr>
        </p:nvSpPr>
        <p:spPr/>
        <p:txBody>
          <a:bodyPr/>
          <a:lstStyle/>
          <a:p>
            <a:r>
              <a:rPr lang="en-US" dirty="0"/>
              <a:t>How many policies do we need?</a:t>
            </a:r>
          </a:p>
        </p:txBody>
      </p:sp>
    </p:spTree>
    <p:extLst>
      <p:ext uri="{BB962C8B-B14F-4D97-AF65-F5344CB8AC3E}">
        <p14:creationId xmlns:p14="http://schemas.microsoft.com/office/powerpoint/2010/main" val="372083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2C1E-ABB1-4923-924D-977D800EC836}"/>
              </a:ext>
            </a:extLst>
          </p:cNvPr>
          <p:cNvSpPr>
            <a:spLocks noGrp="1"/>
          </p:cNvSpPr>
          <p:nvPr>
            <p:ph type="title"/>
          </p:nvPr>
        </p:nvSpPr>
        <p:spPr/>
        <p:txBody>
          <a:bodyPr/>
          <a:lstStyle/>
          <a:p>
            <a:r>
              <a:rPr lang="en-US" dirty="0"/>
              <a:t>Limits on Advisors</a:t>
            </a:r>
          </a:p>
        </p:txBody>
      </p:sp>
      <p:sp>
        <p:nvSpPr>
          <p:cNvPr id="3" name="Content Placeholder 2">
            <a:extLst>
              <a:ext uri="{FF2B5EF4-FFF2-40B4-BE49-F238E27FC236}">
                <a16:creationId xmlns:a16="http://schemas.microsoft.com/office/drawing/2014/main" id="{94F2B6EA-379C-4819-83F4-31ADD4B8B750}"/>
              </a:ext>
            </a:extLst>
          </p:cNvPr>
          <p:cNvSpPr>
            <a:spLocks noGrp="1"/>
          </p:cNvSpPr>
          <p:nvPr>
            <p:ph idx="1"/>
          </p:nvPr>
        </p:nvSpPr>
        <p:spPr/>
        <p:txBody>
          <a:bodyPr>
            <a:normAutofit fontScale="92500" lnSpcReduction="10000"/>
          </a:bodyPr>
          <a:lstStyle/>
          <a:p>
            <a:r>
              <a:rPr lang="en-US" dirty="0"/>
              <a:t>Institution can set limits on the advisor’s participation, so long as the limits apply equally to both parties. § 106.45(b)(3)(iv)</a:t>
            </a:r>
          </a:p>
          <a:p>
            <a:r>
              <a:rPr lang="en-US" dirty="0"/>
              <a:t>Up to institution to decide if advisors may conduct direct examination of party (as opposed to cross-examination, which is required)</a:t>
            </a:r>
          </a:p>
          <a:p>
            <a:r>
              <a:rPr lang="en-US" dirty="0"/>
              <a:t>Can establish rules of decorum for advisors “to ensure that parties and advisors, including assigned advisors, conduct cross-examination questioning in a respectful and non-abusive manner.” 85 Fed. Reg. 30340</a:t>
            </a:r>
          </a:p>
          <a:p>
            <a:pPr lvl="1"/>
            <a:r>
              <a:rPr lang="en-US" dirty="0"/>
              <a:t>Permissible limitations include: requiring a party to personally answer questions during an interview or to personally make opening/closing statement during hearing. 85 Fed. Reg. 30298</a:t>
            </a:r>
          </a:p>
          <a:p>
            <a:r>
              <a:rPr lang="en-US" dirty="0"/>
              <a:t>Consider a “Guide for Advisors” or similar document</a:t>
            </a:r>
          </a:p>
          <a:p>
            <a:endParaRPr lang="en-US" dirty="0"/>
          </a:p>
        </p:txBody>
      </p:sp>
      <p:sp>
        <p:nvSpPr>
          <p:cNvPr id="4" name="Slide Number Placeholder 3">
            <a:extLst>
              <a:ext uri="{FF2B5EF4-FFF2-40B4-BE49-F238E27FC236}">
                <a16:creationId xmlns:a16="http://schemas.microsoft.com/office/drawing/2014/main" id="{7E80B998-60C6-434C-A83F-D34CA26CA533}"/>
              </a:ext>
            </a:extLst>
          </p:cNvPr>
          <p:cNvSpPr>
            <a:spLocks noGrp="1"/>
          </p:cNvSpPr>
          <p:nvPr>
            <p:ph type="sldNum" sz="quarter" idx="12"/>
          </p:nvPr>
        </p:nvSpPr>
        <p:spPr/>
        <p:txBody>
          <a:bodyPr/>
          <a:lstStyle/>
          <a:p>
            <a:fld id="{DA60BA0E-20D0-4E7C-B286-26C960A6788F}" type="slidenum">
              <a:rPr lang="en-US" smtClean="0"/>
              <a:t>30</a:t>
            </a:fld>
            <a:endParaRPr lang="en-US"/>
          </a:p>
        </p:txBody>
      </p:sp>
    </p:spTree>
    <p:extLst>
      <p:ext uri="{BB962C8B-B14F-4D97-AF65-F5344CB8AC3E}">
        <p14:creationId xmlns:p14="http://schemas.microsoft.com/office/powerpoint/2010/main" val="279010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8D96-38A8-43D0-81E8-8F486773C068}"/>
              </a:ext>
            </a:extLst>
          </p:cNvPr>
          <p:cNvSpPr>
            <a:spLocks noGrp="1"/>
          </p:cNvSpPr>
          <p:nvPr>
            <p:ph type="title"/>
          </p:nvPr>
        </p:nvSpPr>
        <p:spPr/>
        <p:txBody>
          <a:bodyPr/>
          <a:lstStyle/>
          <a:p>
            <a:r>
              <a:rPr lang="en-US" dirty="0"/>
              <a:t>Institutionally Provided Advisors	</a:t>
            </a:r>
          </a:p>
        </p:txBody>
      </p:sp>
      <p:sp>
        <p:nvSpPr>
          <p:cNvPr id="3" name="Content Placeholder 2">
            <a:extLst>
              <a:ext uri="{FF2B5EF4-FFF2-40B4-BE49-F238E27FC236}">
                <a16:creationId xmlns:a16="http://schemas.microsoft.com/office/drawing/2014/main" id="{4ED977FF-4190-4597-B61A-19476CD2E90D}"/>
              </a:ext>
            </a:extLst>
          </p:cNvPr>
          <p:cNvSpPr>
            <a:spLocks noGrp="1"/>
          </p:cNvSpPr>
          <p:nvPr>
            <p:ph idx="1"/>
          </p:nvPr>
        </p:nvSpPr>
        <p:spPr/>
        <p:txBody>
          <a:bodyPr/>
          <a:lstStyle/>
          <a:p>
            <a:r>
              <a:rPr lang="en-US" dirty="0"/>
              <a:t>Consider a pool of advisors that are trained</a:t>
            </a:r>
          </a:p>
          <a:p>
            <a:r>
              <a:rPr lang="en-US" dirty="0"/>
              <a:t>Internal or external to institution? </a:t>
            </a:r>
          </a:p>
          <a:p>
            <a:r>
              <a:rPr lang="en-US" dirty="0"/>
              <a:t>Explain importance of remaining within role</a:t>
            </a:r>
          </a:p>
          <a:p>
            <a:r>
              <a:rPr lang="en-US" dirty="0"/>
              <a:t>Make clear to all parties that “advisor” does not mean providing advice, explaining process, or anything outside of the very specific role of the advisor </a:t>
            </a:r>
          </a:p>
        </p:txBody>
      </p:sp>
      <p:sp>
        <p:nvSpPr>
          <p:cNvPr id="4" name="Slide Number Placeholder 3">
            <a:extLst>
              <a:ext uri="{FF2B5EF4-FFF2-40B4-BE49-F238E27FC236}">
                <a16:creationId xmlns:a16="http://schemas.microsoft.com/office/drawing/2014/main" id="{EAE81EB3-FDF8-43ED-AD50-668A4D805A49}"/>
              </a:ext>
            </a:extLst>
          </p:cNvPr>
          <p:cNvSpPr>
            <a:spLocks noGrp="1"/>
          </p:cNvSpPr>
          <p:nvPr>
            <p:ph type="sldNum" sz="quarter" idx="12"/>
          </p:nvPr>
        </p:nvSpPr>
        <p:spPr/>
        <p:txBody>
          <a:bodyPr/>
          <a:lstStyle/>
          <a:p>
            <a:fld id="{DA60BA0E-20D0-4E7C-B286-26C960A6788F}" type="slidenum">
              <a:rPr lang="en-US" smtClean="0"/>
              <a:t>31</a:t>
            </a:fld>
            <a:endParaRPr lang="en-US"/>
          </a:p>
        </p:txBody>
      </p:sp>
    </p:spTree>
    <p:extLst>
      <p:ext uri="{BB962C8B-B14F-4D97-AF65-F5344CB8AC3E}">
        <p14:creationId xmlns:p14="http://schemas.microsoft.com/office/powerpoint/2010/main" val="2025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512B-2B2E-410B-B395-994A2767686B}"/>
              </a:ext>
            </a:extLst>
          </p:cNvPr>
          <p:cNvSpPr>
            <a:spLocks noGrp="1"/>
          </p:cNvSpPr>
          <p:nvPr>
            <p:ph type="title"/>
          </p:nvPr>
        </p:nvSpPr>
        <p:spPr/>
        <p:txBody>
          <a:bodyPr/>
          <a:lstStyle/>
          <a:p>
            <a:r>
              <a:rPr lang="en-US" dirty="0"/>
              <a:t>Appeals</a:t>
            </a:r>
          </a:p>
        </p:txBody>
      </p:sp>
    </p:spTree>
    <p:extLst>
      <p:ext uri="{BB962C8B-B14F-4D97-AF65-F5344CB8AC3E}">
        <p14:creationId xmlns:p14="http://schemas.microsoft.com/office/powerpoint/2010/main" val="227913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E7F7-B8CB-42ED-A909-0745FC135882}"/>
              </a:ext>
            </a:extLst>
          </p:cNvPr>
          <p:cNvSpPr>
            <a:spLocks noGrp="1"/>
          </p:cNvSpPr>
          <p:nvPr>
            <p:ph type="title"/>
          </p:nvPr>
        </p:nvSpPr>
        <p:spPr/>
        <p:txBody>
          <a:bodyPr/>
          <a:lstStyle/>
          <a:p>
            <a:r>
              <a:rPr lang="en-US" dirty="0"/>
              <a:t>A few initial thoughts about a “second look”</a:t>
            </a:r>
          </a:p>
        </p:txBody>
      </p:sp>
      <p:sp>
        <p:nvSpPr>
          <p:cNvPr id="3" name="Content Placeholder 2">
            <a:extLst>
              <a:ext uri="{FF2B5EF4-FFF2-40B4-BE49-F238E27FC236}">
                <a16:creationId xmlns:a16="http://schemas.microsoft.com/office/drawing/2014/main" id="{3F47BFC3-BB3C-4806-B1B9-5D9B807B407A}"/>
              </a:ext>
            </a:extLst>
          </p:cNvPr>
          <p:cNvSpPr>
            <a:spLocks noGrp="1"/>
          </p:cNvSpPr>
          <p:nvPr>
            <p:ph idx="1"/>
          </p:nvPr>
        </p:nvSpPr>
        <p:spPr/>
        <p:txBody>
          <a:bodyPr>
            <a:normAutofit fontScale="92500" lnSpcReduction="10000"/>
          </a:bodyPr>
          <a:lstStyle/>
          <a:p>
            <a:r>
              <a:rPr lang="en-US" dirty="0"/>
              <a:t>A student who is removed may “Challenge” a </a:t>
            </a:r>
            <a:r>
              <a:rPr lang="en-US" b="1" dirty="0"/>
              <a:t>emergency removal </a:t>
            </a:r>
            <a:r>
              <a:rPr lang="en-US" dirty="0"/>
              <a:t>(previously called an interim suspension)</a:t>
            </a:r>
          </a:p>
          <a:p>
            <a:pPr lvl="1"/>
            <a:r>
              <a:rPr lang="en-US" dirty="0"/>
              <a:t>No rules or required bases, other than the opportunity must be “immediate”.</a:t>
            </a:r>
          </a:p>
          <a:p>
            <a:r>
              <a:rPr lang="en-US" dirty="0"/>
              <a:t>A non-student employee’s </a:t>
            </a:r>
            <a:r>
              <a:rPr lang="en-US" b="1" dirty="0"/>
              <a:t>administrative leave </a:t>
            </a:r>
            <a:r>
              <a:rPr lang="en-US" dirty="0"/>
              <a:t>does not have to be appealable unless you have a policy that allows an “appeal”</a:t>
            </a:r>
          </a:p>
          <a:p>
            <a:pPr lvl="1"/>
            <a:r>
              <a:rPr lang="en-US" dirty="0"/>
              <a:t>§106.44(d) does not define the permissible terms and conditions of the administrative leave (i.e., whether with or without pay and benefits). The administrative leave is designed to effectuate a temporary separation of the non-student employee, while the grievance process ensues under its reasonably prompt time frame. </a:t>
            </a:r>
          </a:p>
          <a:p>
            <a:r>
              <a:rPr lang="en-US" dirty="0"/>
              <a:t>Both parties can appeal a </a:t>
            </a:r>
            <a:r>
              <a:rPr lang="en-US" b="1" dirty="0"/>
              <a:t>dismissal</a:t>
            </a:r>
            <a:r>
              <a:rPr lang="en-US" dirty="0"/>
              <a:t> of a complaint (both the required and permissive dismissal) and a </a:t>
            </a:r>
            <a:r>
              <a:rPr lang="en-US" b="1" dirty="0"/>
              <a:t>determination regarding responsibility </a:t>
            </a:r>
            <a:r>
              <a:rPr lang="en-US" dirty="0"/>
              <a:t>(responsible or not responsible).</a:t>
            </a:r>
            <a:endParaRPr lang="en-US" b="1" dirty="0"/>
          </a:p>
          <a:p>
            <a:endParaRPr lang="en-US" dirty="0"/>
          </a:p>
        </p:txBody>
      </p:sp>
      <p:sp>
        <p:nvSpPr>
          <p:cNvPr id="4" name="Slide Number Placeholder 3">
            <a:extLst>
              <a:ext uri="{FF2B5EF4-FFF2-40B4-BE49-F238E27FC236}">
                <a16:creationId xmlns:a16="http://schemas.microsoft.com/office/drawing/2014/main" id="{0D8A2500-5706-4173-B01C-7128E636D9B4}"/>
              </a:ext>
            </a:extLst>
          </p:cNvPr>
          <p:cNvSpPr>
            <a:spLocks noGrp="1"/>
          </p:cNvSpPr>
          <p:nvPr>
            <p:ph type="sldNum" sz="quarter" idx="12"/>
          </p:nvPr>
        </p:nvSpPr>
        <p:spPr/>
        <p:txBody>
          <a:bodyPr/>
          <a:lstStyle/>
          <a:p>
            <a:fld id="{DA60BA0E-20D0-4E7C-B286-26C960A6788F}" type="slidenum">
              <a:rPr lang="en-US" smtClean="0"/>
              <a:t>33</a:t>
            </a:fld>
            <a:endParaRPr lang="en-US"/>
          </a:p>
        </p:txBody>
      </p:sp>
    </p:spTree>
    <p:extLst>
      <p:ext uri="{BB962C8B-B14F-4D97-AF65-F5344CB8AC3E}">
        <p14:creationId xmlns:p14="http://schemas.microsoft.com/office/powerpoint/2010/main" val="362697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07EF-BE1B-4454-8344-5FB8BD7ED655}"/>
              </a:ext>
            </a:extLst>
          </p:cNvPr>
          <p:cNvSpPr>
            <a:spLocks noGrp="1"/>
          </p:cNvSpPr>
          <p:nvPr>
            <p:ph type="title"/>
          </p:nvPr>
        </p:nvSpPr>
        <p:spPr/>
        <p:txBody>
          <a:bodyPr/>
          <a:lstStyle/>
          <a:p>
            <a:r>
              <a:rPr lang="en-US" dirty="0"/>
              <a:t>NPRM vs. Final Rule</a:t>
            </a:r>
          </a:p>
        </p:txBody>
      </p:sp>
      <p:sp>
        <p:nvSpPr>
          <p:cNvPr id="3" name="Content Placeholder 2">
            <a:extLst>
              <a:ext uri="{FF2B5EF4-FFF2-40B4-BE49-F238E27FC236}">
                <a16:creationId xmlns:a16="http://schemas.microsoft.com/office/drawing/2014/main" id="{F9ACDA88-785F-4922-9FB8-9BFCA757C23D}"/>
              </a:ext>
            </a:extLst>
          </p:cNvPr>
          <p:cNvSpPr>
            <a:spLocks noGrp="1"/>
          </p:cNvSpPr>
          <p:nvPr>
            <p:ph idx="1"/>
          </p:nvPr>
        </p:nvSpPr>
        <p:spPr/>
        <p:txBody>
          <a:bodyPr/>
          <a:lstStyle/>
          <a:p>
            <a:r>
              <a:rPr lang="en-US" dirty="0"/>
              <a:t>The Final Rule makes a significant change from the Notice of Proposed Rulemaking (NPRM) with respect to requiring appeals: the NPRM did not require institutions provide for appeals at any stage of a Title IX sexual harassment grievance process.</a:t>
            </a:r>
          </a:p>
          <a:p>
            <a:r>
              <a:rPr lang="en-US" dirty="0"/>
              <a:t>The final rule requires both parties must be able to appeal a </a:t>
            </a:r>
            <a:r>
              <a:rPr lang="en-US" b="1" dirty="0"/>
              <a:t>dismissal</a:t>
            </a:r>
            <a:r>
              <a:rPr lang="en-US" dirty="0"/>
              <a:t> (both the required and permissive dismissal) and a </a:t>
            </a:r>
            <a:r>
              <a:rPr lang="en-US" b="1" dirty="0"/>
              <a:t>determination regarding responsibility </a:t>
            </a:r>
            <a:r>
              <a:rPr lang="en-US" dirty="0"/>
              <a:t>(responsible or not responsible)</a:t>
            </a:r>
            <a:endParaRPr lang="en-US" b="1" dirty="0"/>
          </a:p>
          <a:p>
            <a:endParaRPr lang="en-US" dirty="0"/>
          </a:p>
        </p:txBody>
      </p:sp>
      <p:sp>
        <p:nvSpPr>
          <p:cNvPr id="4" name="Slide Number Placeholder 3">
            <a:extLst>
              <a:ext uri="{FF2B5EF4-FFF2-40B4-BE49-F238E27FC236}">
                <a16:creationId xmlns:a16="http://schemas.microsoft.com/office/drawing/2014/main" id="{DD2F154D-7680-4D67-A888-F6E72EEBEF27}"/>
              </a:ext>
            </a:extLst>
          </p:cNvPr>
          <p:cNvSpPr>
            <a:spLocks noGrp="1"/>
          </p:cNvSpPr>
          <p:nvPr>
            <p:ph type="sldNum" sz="quarter" idx="12"/>
          </p:nvPr>
        </p:nvSpPr>
        <p:spPr/>
        <p:txBody>
          <a:bodyPr/>
          <a:lstStyle/>
          <a:p>
            <a:fld id="{DA60BA0E-20D0-4E7C-B286-26C960A6788F}" type="slidenum">
              <a:rPr lang="en-US" smtClean="0"/>
              <a:t>34</a:t>
            </a:fld>
            <a:endParaRPr lang="en-US"/>
          </a:p>
        </p:txBody>
      </p:sp>
    </p:spTree>
    <p:extLst>
      <p:ext uri="{BB962C8B-B14F-4D97-AF65-F5344CB8AC3E}">
        <p14:creationId xmlns:p14="http://schemas.microsoft.com/office/powerpoint/2010/main" val="9904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7A6E-50D6-4AB6-8546-768F519EAE3F}"/>
              </a:ext>
            </a:extLst>
          </p:cNvPr>
          <p:cNvSpPr>
            <a:spLocks noGrp="1"/>
          </p:cNvSpPr>
          <p:nvPr>
            <p:ph type="title"/>
          </p:nvPr>
        </p:nvSpPr>
        <p:spPr/>
        <p:txBody>
          <a:bodyPr/>
          <a:lstStyle/>
          <a:p>
            <a:r>
              <a:rPr lang="en-US" dirty="0"/>
              <a:t>Three mandatory bases for appeals </a:t>
            </a:r>
          </a:p>
        </p:txBody>
      </p:sp>
      <p:sp>
        <p:nvSpPr>
          <p:cNvPr id="3" name="Content Placeholder 2">
            <a:extLst>
              <a:ext uri="{FF2B5EF4-FFF2-40B4-BE49-F238E27FC236}">
                <a16:creationId xmlns:a16="http://schemas.microsoft.com/office/drawing/2014/main" id="{9FB2EEA6-245F-41C6-BC59-D50207AC7E12}"/>
              </a:ext>
            </a:extLst>
          </p:cNvPr>
          <p:cNvSpPr>
            <a:spLocks noGrp="1"/>
          </p:cNvSpPr>
          <p:nvPr>
            <p:ph idx="1"/>
          </p:nvPr>
        </p:nvSpPr>
        <p:spPr>
          <a:xfrm>
            <a:off x="1117308" y="1701800"/>
            <a:ext cx="10463503" cy="4470400"/>
          </a:xfrm>
        </p:spPr>
        <p:txBody>
          <a:bodyPr>
            <a:normAutofit fontScale="92500"/>
          </a:bodyPr>
          <a:lstStyle/>
          <a:p>
            <a:pPr marL="0" indent="0">
              <a:buNone/>
            </a:pPr>
            <a:r>
              <a:rPr lang="en-US" dirty="0"/>
              <a:t>Same three bases for dismissals and determination regarding responsibility.</a:t>
            </a:r>
          </a:p>
          <a:p>
            <a:pPr marL="0" indent="0">
              <a:buNone/>
            </a:pPr>
            <a:r>
              <a:rPr lang="en-US" dirty="0"/>
              <a:t>Must provide both parties the ability to appeal for alleged: </a:t>
            </a:r>
          </a:p>
          <a:p>
            <a:pPr marL="457200" indent="-457200">
              <a:buFont typeface="+mj-lt"/>
              <a:buAutoNum type="arabicPeriod"/>
            </a:pPr>
            <a:r>
              <a:rPr lang="en-US" dirty="0"/>
              <a:t>Procedural irregularity that </a:t>
            </a:r>
            <a:r>
              <a:rPr lang="en-US" u="sng" dirty="0"/>
              <a:t>affected</a:t>
            </a:r>
            <a:r>
              <a:rPr lang="en-US" dirty="0"/>
              <a:t> the outcome of the matter; </a:t>
            </a:r>
          </a:p>
          <a:p>
            <a:pPr marL="457200" indent="-457200">
              <a:buFont typeface="+mj-lt"/>
              <a:buAutoNum type="arabicPeriod"/>
            </a:pPr>
            <a:r>
              <a:rPr lang="en-US" dirty="0"/>
              <a:t>New evidence that was not reasonably available at the time the determination regarding responsibility or dismissal was made, that </a:t>
            </a:r>
            <a:r>
              <a:rPr lang="en-US" u="sng" dirty="0"/>
              <a:t>could affect </a:t>
            </a:r>
            <a:r>
              <a:rPr lang="en-US" dirty="0"/>
              <a:t>the outcome of the matter; and</a:t>
            </a:r>
          </a:p>
          <a:p>
            <a:pPr marL="457200" indent="-457200">
              <a:buFont typeface="+mj-lt"/>
              <a:buAutoNum type="arabicPeriod"/>
            </a:pPr>
            <a:r>
              <a:rPr lang="en-US" dirty="0"/>
              <a:t>The Title IX Coordinator, investigator(s), or decision-maker(s) had a conflict of interest or bias for or against complainants or respondents generally or the individual complainant or respondent that </a:t>
            </a:r>
            <a:r>
              <a:rPr lang="en-US" u="sng" dirty="0"/>
              <a:t>affected</a:t>
            </a:r>
            <a:r>
              <a:rPr lang="en-US" dirty="0"/>
              <a:t> the outcome of the matter.</a:t>
            </a:r>
          </a:p>
        </p:txBody>
      </p:sp>
      <p:sp>
        <p:nvSpPr>
          <p:cNvPr id="4" name="Slide Number Placeholder 3">
            <a:extLst>
              <a:ext uri="{FF2B5EF4-FFF2-40B4-BE49-F238E27FC236}">
                <a16:creationId xmlns:a16="http://schemas.microsoft.com/office/drawing/2014/main" id="{80A6FD26-08C5-43A1-9FE1-F0A18D28115F}"/>
              </a:ext>
            </a:extLst>
          </p:cNvPr>
          <p:cNvSpPr>
            <a:spLocks noGrp="1"/>
          </p:cNvSpPr>
          <p:nvPr>
            <p:ph type="sldNum" sz="quarter" idx="12"/>
          </p:nvPr>
        </p:nvSpPr>
        <p:spPr/>
        <p:txBody>
          <a:bodyPr/>
          <a:lstStyle/>
          <a:p>
            <a:fld id="{DA60BA0E-20D0-4E7C-B286-26C960A6788F}" type="slidenum">
              <a:rPr lang="en-US" smtClean="0"/>
              <a:t>35</a:t>
            </a:fld>
            <a:endParaRPr lang="en-US"/>
          </a:p>
        </p:txBody>
      </p:sp>
    </p:spTree>
    <p:extLst>
      <p:ext uri="{BB962C8B-B14F-4D97-AF65-F5344CB8AC3E}">
        <p14:creationId xmlns:p14="http://schemas.microsoft.com/office/powerpoint/2010/main" val="156612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A659A-C59C-4987-BE76-4A5BA097F613}"/>
              </a:ext>
            </a:extLst>
          </p:cNvPr>
          <p:cNvSpPr>
            <a:spLocks noGrp="1"/>
          </p:cNvSpPr>
          <p:nvPr>
            <p:ph type="title"/>
          </p:nvPr>
        </p:nvSpPr>
        <p:spPr/>
        <p:txBody>
          <a:bodyPr/>
          <a:lstStyle/>
          <a:p>
            <a:r>
              <a:rPr lang="en-US" dirty="0"/>
              <a:t>Appeal basis #1</a:t>
            </a:r>
            <a:br>
              <a:rPr lang="en-US" dirty="0"/>
            </a:br>
            <a:r>
              <a:rPr lang="en-US" dirty="0"/>
              <a:t>What is a procedural irregularity?</a:t>
            </a:r>
          </a:p>
        </p:txBody>
      </p:sp>
      <p:sp>
        <p:nvSpPr>
          <p:cNvPr id="3" name="Content Placeholder 2">
            <a:extLst>
              <a:ext uri="{FF2B5EF4-FFF2-40B4-BE49-F238E27FC236}">
                <a16:creationId xmlns:a16="http://schemas.microsoft.com/office/drawing/2014/main" id="{54D24080-F78A-49D8-A2EF-770B283D74F9}"/>
              </a:ext>
            </a:extLst>
          </p:cNvPr>
          <p:cNvSpPr>
            <a:spLocks noGrp="1"/>
          </p:cNvSpPr>
          <p:nvPr>
            <p:ph idx="1"/>
          </p:nvPr>
        </p:nvSpPr>
        <p:spPr/>
        <p:txBody>
          <a:bodyPr>
            <a:normAutofit fontScale="92500" lnSpcReduction="20000"/>
          </a:bodyPr>
          <a:lstStyle/>
          <a:p>
            <a:r>
              <a:rPr lang="en-US" dirty="0"/>
              <a:t>The phrase “procedural irregularity” is not defined in the Final Rule or preamble, but generally can be considered a failure to follow an institution’s own procedures. </a:t>
            </a:r>
          </a:p>
          <a:p>
            <a:r>
              <a:rPr lang="en-US" dirty="0"/>
              <a:t>The preamble suggests that procedural irregularity could include failure to objectively evaluate all relevant evidence, including inculpatory and exculpatory evidence, during the investigative process. 85 Fed. Reg. at 30249. </a:t>
            </a:r>
          </a:p>
          <a:p>
            <a:r>
              <a:rPr lang="en-US" dirty="0"/>
              <a:t>Parties may appeal any erroneous relevance determination if it affected the outcome. Id. at 30343.</a:t>
            </a:r>
          </a:p>
          <a:p>
            <a:r>
              <a:rPr lang="en-US" dirty="0"/>
              <a:t>Remember is has to be material and affected the outcome.</a:t>
            </a:r>
          </a:p>
          <a:p>
            <a:r>
              <a:rPr lang="en-US" dirty="0"/>
              <a:t>Ask the party who is appealing how they perceive that the procedural irregularity affected the outcome, this should be a part of the appeal form.  </a:t>
            </a:r>
          </a:p>
        </p:txBody>
      </p:sp>
      <p:sp>
        <p:nvSpPr>
          <p:cNvPr id="4" name="Slide Number Placeholder 3">
            <a:extLst>
              <a:ext uri="{FF2B5EF4-FFF2-40B4-BE49-F238E27FC236}">
                <a16:creationId xmlns:a16="http://schemas.microsoft.com/office/drawing/2014/main" id="{69C272BF-525F-4A61-9CA3-E50539AEDFB6}"/>
              </a:ext>
            </a:extLst>
          </p:cNvPr>
          <p:cNvSpPr>
            <a:spLocks noGrp="1"/>
          </p:cNvSpPr>
          <p:nvPr>
            <p:ph type="sldNum" sz="quarter" idx="12"/>
          </p:nvPr>
        </p:nvSpPr>
        <p:spPr/>
        <p:txBody>
          <a:bodyPr/>
          <a:lstStyle/>
          <a:p>
            <a:fld id="{DA60BA0E-20D0-4E7C-B286-26C960A6788F}" type="slidenum">
              <a:rPr lang="en-US" smtClean="0"/>
              <a:t>36</a:t>
            </a:fld>
            <a:endParaRPr lang="en-US"/>
          </a:p>
        </p:txBody>
      </p:sp>
    </p:spTree>
    <p:extLst>
      <p:ext uri="{BB962C8B-B14F-4D97-AF65-F5344CB8AC3E}">
        <p14:creationId xmlns:p14="http://schemas.microsoft.com/office/powerpoint/2010/main" val="340138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B9D8-A082-46B1-8F54-86362B838443}"/>
              </a:ext>
            </a:extLst>
          </p:cNvPr>
          <p:cNvSpPr>
            <a:spLocks noGrp="1"/>
          </p:cNvSpPr>
          <p:nvPr>
            <p:ph type="title"/>
          </p:nvPr>
        </p:nvSpPr>
        <p:spPr/>
        <p:txBody>
          <a:bodyPr>
            <a:normAutofit fontScale="90000"/>
          </a:bodyPr>
          <a:lstStyle/>
          <a:p>
            <a:r>
              <a:rPr lang="en-US" dirty="0"/>
              <a:t>Appeal basis #1 </a:t>
            </a:r>
            <a:br>
              <a:rPr lang="en-US" dirty="0"/>
            </a:br>
            <a:r>
              <a:rPr lang="en-US" dirty="0"/>
              <a:t>What is newly discovered evidence?</a:t>
            </a:r>
          </a:p>
        </p:txBody>
      </p:sp>
      <p:sp>
        <p:nvSpPr>
          <p:cNvPr id="3" name="Content Placeholder 2">
            <a:extLst>
              <a:ext uri="{FF2B5EF4-FFF2-40B4-BE49-F238E27FC236}">
                <a16:creationId xmlns:a16="http://schemas.microsoft.com/office/drawing/2014/main" id="{B086BDFF-BB14-4DF4-BF01-7E9F662221A4}"/>
              </a:ext>
            </a:extLst>
          </p:cNvPr>
          <p:cNvSpPr>
            <a:spLocks noGrp="1"/>
          </p:cNvSpPr>
          <p:nvPr>
            <p:ph idx="1"/>
          </p:nvPr>
        </p:nvSpPr>
        <p:spPr/>
        <p:txBody>
          <a:bodyPr>
            <a:normAutofit/>
          </a:bodyPr>
          <a:lstStyle/>
          <a:p>
            <a:r>
              <a:rPr lang="en-US" dirty="0"/>
              <a:t>The Final Rule and preamble suggest a two-step process for evaluating if newly discovered evidence warrants the granting of an appeal. </a:t>
            </a:r>
          </a:p>
          <a:p>
            <a:r>
              <a:rPr lang="en-US" dirty="0"/>
              <a:t>Step 1:  Is the evidence proffered by an appealing party indeed new? </a:t>
            </a:r>
          </a:p>
          <a:p>
            <a:r>
              <a:rPr lang="en-US" dirty="0"/>
              <a:t>Step 2:  If the evidence was not provided at any time prior to the determination of responsibility, the key question on appeal will be to evaluate whether the new evidence could have affected the outcome.</a:t>
            </a:r>
          </a:p>
          <a:p>
            <a:pPr lvl="1"/>
            <a:r>
              <a:rPr lang="en-US" dirty="0"/>
              <a:t>Again ask the appealing party how this could have affected the outcome.  </a:t>
            </a:r>
          </a:p>
        </p:txBody>
      </p:sp>
      <p:sp>
        <p:nvSpPr>
          <p:cNvPr id="4" name="Slide Number Placeholder 3">
            <a:extLst>
              <a:ext uri="{FF2B5EF4-FFF2-40B4-BE49-F238E27FC236}">
                <a16:creationId xmlns:a16="http://schemas.microsoft.com/office/drawing/2014/main" id="{F041B902-62CE-481D-BA9D-1DF21FDAD001}"/>
              </a:ext>
            </a:extLst>
          </p:cNvPr>
          <p:cNvSpPr>
            <a:spLocks noGrp="1"/>
          </p:cNvSpPr>
          <p:nvPr>
            <p:ph type="sldNum" sz="quarter" idx="12"/>
          </p:nvPr>
        </p:nvSpPr>
        <p:spPr/>
        <p:txBody>
          <a:bodyPr/>
          <a:lstStyle/>
          <a:p>
            <a:fld id="{DA60BA0E-20D0-4E7C-B286-26C960A6788F}" type="slidenum">
              <a:rPr lang="en-US" smtClean="0"/>
              <a:t>37</a:t>
            </a:fld>
            <a:endParaRPr lang="en-US"/>
          </a:p>
        </p:txBody>
      </p:sp>
    </p:spTree>
    <p:extLst>
      <p:ext uri="{BB962C8B-B14F-4D97-AF65-F5344CB8AC3E}">
        <p14:creationId xmlns:p14="http://schemas.microsoft.com/office/powerpoint/2010/main" val="95633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706B-81DC-4BFF-BD93-41778D9F9116}"/>
              </a:ext>
            </a:extLst>
          </p:cNvPr>
          <p:cNvSpPr>
            <a:spLocks noGrp="1"/>
          </p:cNvSpPr>
          <p:nvPr>
            <p:ph type="title"/>
          </p:nvPr>
        </p:nvSpPr>
        <p:spPr>
          <a:xfrm>
            <a:off x="1117310" y="304800"/>
            <a:ext cx="10157354" cy="1397000"/>
          </a:xfrm>
        </p:spPr>
        <p:txBody>
          <a:bodyPr>
            <a:normAutofit fontScale="90000"/>
          </a:bodyPr>
          <a:lstStyle/>
          <a:p>
            <a:r>
              <a:rPr lang="en-US" dirty="0"/>
              <a:t>Appeal basis #3</a:t>
            </a:r>
            <a:br>
              <a:rPr lang="en-US" dirty="0"/>
            </a:br>
            <a:r>
              <a:rPr lang="en-US" dirty="0"/>
              <a:t>When does one have a Conflict of interest or Bias?</a:t>
            </a:r>
          </a:p>
        </p:txBody>
      </p:sp>
      <p:sp>
        <p:nvSpPr>
          <p:cNvPr id="3" name="Content Placeholder 2">
            <a:extLst>
              <a:ext uri="{FF2B5EF4-FFF2-40B4-BE49-F238E27FC236}">
                <a16:creationId xmlns:a16="http://schemas.microsoft.com/office/drawing/2014/main" id="{9F3E2FC6-F5FB-4456-A429-8905B6FBB91D}"/>
              </a:ext>
            </a:extLst>
          </p:cNvPr>
          <p:cNvSpPr>
            <a:spLocks noGrp="1"/>
          </p:cNvSpPr>
          <p:nvPr>
            <p:ph idx="1"/>
          </p:nvPr>
        </p:nvSpPr>
        <p:spPr>
          <a:xfrm>
            <a:off x="1117308" y="1701800"/>
            <a:ext cx="10615903" cy="5019676"/>
          </a:xfrm>
        </p:spPr>
        <p:txBody>
          <a:bodyPr>
            <a:normAutofit fontScale="70000" lnSpcReduction="20000"/>
          </a:bodyPr>
          <a:lstStyle/>
          <a:p>
            <a:r>
              <a:rPr lang="en-US" dirty="0"/>
              <a:t>In defining what constitutes a conflict of interest or bias, the Final Rule simply indicates that Title IX Coordinators, investigators, decision-makers, and/or informal resolution facilitators must not be biased against a particular class of parties in the grievance process. </a:t>
            </a:r>
          </a:p>
          <a:p>
            <a:r>
              <a:rPr lang="en-US" dirty="0"/>
              <a:t>They must not harbor biases against complainants or against respondents. As such, an individual’s status as a respondent must not be considered a negative factor during consideration of the grievance.  </a:t>
            </a:r>
          </a:p>
          <a:p>
            <a:r>
              <a:rPr lang="en-US" dirty="0"/>
              <a:t>The Department “encourages” the adoption of objective standards for determining potential biases and/or conflicts of interest. An “objective” standard, according to the Department “is whether a reasonable person would believe bias exists.” 85 Fed. Reg. at 30252. </a:t>
            </a:r>
          </a:p>
          <a:p>
            <a:r>
              <a:rPr lang="en-US" dirty="0"/>
              <a:t>What is not bias?</a:t>
            </a:r>
          </a:p>
          <a:p>
            <a:pPr lvl="1"/>
            <a:r>
              <a:rPr lang="en-US" dirty="0"/>
              <a:t>The Department declined to deem a recipient’s employees as per se biased for purposes of the Title IX grievance process. The Department stated that a recipient’s employees may serve in the roles of Title IX Coordinator, investigator, and/or decision-maker, and could fulfill those responsibilities without bias. 85 Fed. Reg. at 30250</a:t>
            </a:r>
          </a:p>
          <a:p>
            <a:pPr lvl="1"/>
            <a:r>
              <a:rPr lang="en-US" dirty="0"/>
              <a:t>The Department stated that it would not consider past advocacy activity as per se grounds for excluding an individual from serving a role in the grievance process, 85 Fed. Reg. at 30251-20252.</a:t>
            </a:r>
          </a:p>
          <a:p>
            <a:pPr lvl="1"/>
            <a:r>
              <a:rPr lang="en-US" dirty="0"/>
              <a:t>The Department indicated that no per se rule prohibits the Title IX Coordinator from serving as the Title IX investigator. 85 Fed. Reg. at 30252 fn. 1035.</a:t>
            </a:r>
          </a:p>
        </p:txBody>
      </p:sp>
      <p:sp>
        <p:nvSpPr>
          <p:cNvPr id="4" name="Slide Number Placeholder 3">
            <a:extLst>
              <a:ext uri="{FF2B5EF4-FFF2-40B4-BE49-F238E27FC236}">
                <a16:creationId xmlns:a16="http://schemas.microsoft.com/office/drawing/2014/main" id="{6BDCDBC5-E033-4A0D-8B9F-5920D07D4EE7}"/>
              </a:ext>
            </a:extLst>
          </p:cNvPr>
          <p:cNvSpPr>
            <a:spLocks noGrp="1"/>
          </p:cNvSpPr>
          <p:nvPr>
            <p:ph type="sldNum" sz="quarter" idx="12"/>
          </p:nvPr>
        </p:nvSpPr>
        <p:spPr/>
        <p:txBody>
          <a:bodyPr/>
          <a:lstStyle/>
          <a:p>
            <a:fld id="{DA60BA0E-20D0-4E7C-B286-26C960A6788F}" type="slidenum">
              <a:rPr lang="en-US" smtClean="0"/>
              <a:t>38</a:t>
            </a:fld>
            <a:endParaRPr lang="en-US"/>
          </a:p>
        </p:txBody>
      </p:sp>
    </p:spTree>
    <p:extLst>
      <p:ext uri="{BB962C8B-B14F-4D97-AF65-F5344CB8AC3E}">
        <p14:creationId xmlns:p14="http://schemas.microsoft.com/office/powerpoint/2010/main" val="271163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7819-B3D4-4E86-B661-51CD0AD4FFB6}"/>
              </a:ext>
            </a:extLst>
          </p:cNvPr>
          <p:cNvSpPr>
            <a:spLocks noGrp="1"/>
          </p:cNvSpPr>
          <p:nvPr>
            <p:ph type="title"/>
          </p:nvPr>
        </p:nvSpPr>
        <p:spPr/>
        <p:txBody>
          <a:bodyPr/>
          <a:lstStyle/>
          <a:p>
            <a:r>
              <a:rPr lang="en-US" dirty="0"/>
              <a:t>Interesting appeal considerations</a:t>
            </a:r>
          </a:p>
        </p:txBody>
      </p:sp>
      <p:sp>
        <p:nvSpPr>
          <p:cNvPr id="3" name="Content Placeholder 2">
            <a:extLst>
              <a:ext uri="{FF2B5EF4-FFF2-40B4-BE49-F238E27FC236}">
                <a16:creationId xmlns:a16="http://schemas.microsoft.com/office/drawing/2014/main" id="{1678AF68-ACF4-4272-8275-E5AEF71D5C8E}"/>
              </a:ext>
            </a:extLst>
          </p:cNvPr>
          <p:cNvSpPr>
            <a:spLocks noGrp="1"/>
          </p:cNvSpPr>
          <p:nvPr>
            <p:ph idx="1"/>
          </p:nvPr>
        </p:nvSpPr>
        <p:spPr/>
        <p:txBody>
          <a:bodyPr/>
          <a:lstStyle/>
          <a:p>
            <a:r>
              <a:rPr lang="en-US" dirty="0"/>
              <a:t>A respondent might appeal a determination that the alleged conduct did not constitute sexual harassment as defined in § 106.30. </a:t>
            </a:r>
          </a:p>
          <a:p>
            <a:r>
              <a:rPr lang="en-US" dirty="0"/>
              <a:t>Underlying such an appeal would be the respondent’s ability to have the enhanced procedural rights and protections mandated under § 106.45 for Title IX proceedings, rather than potentially less comprehensive protections defined in an institution’s process for a non-Title IX code of conduct violation – like a Student Code of Conduct that does not include cross-examination. See 85 Fed. Reg. at 30288 </a:t>
            </a:r>
            <a:r>
              <a:rPr lang="en-US" dirty="0" err="1"/>
              <a:t>fn</a:t>
            </a:r>
            <a:r>
              <a:rPr lang="en-US" dirty="0"/>
              <a:t> 1129.</a:t>
            </a:r>
          </a:p>
        </p:txBody>
      </p:sp>
      <p:sp>
        <p:nvSpPr>
          <p:cNvPr id="4" name="Slide Number Placeholder 3">
            <a:extLst>
              <a:ext uri="{FF2B5EF4-FFF2-40B4-BE49-F238E27FC236}">
                <a16:creationId xmlns:a16="http://schemas.microsoft.com/office/drawing/2014/main" id="{4548855E-3719-420B-A7A3-34EB0188A242}"/>
              </a:ext>
            </a:extLst>
          </p:cNvPr>
          <p:cNvSpPr>
            <a:spLocks noGrp="1"/>
          </p:cNvSpPr>
          <p:nvPr>
            <p:ph type="sldNum" sz="quarter" idx="12"/>
          </p:nvPr>
        </p:nvSpPr>
        <p:spPr/>
        <p:txBody>
          <a:bodyPr/>
          <a:lstStyle/>
          <a:p>
            <a:fld id="{DA60BA0E-20D0-4E7C-B286-26C960A6788F}" type="slidenum">
              <a:rPr lang="en-US" smtClean="0"/>
              <a:t>39</a:t>
            </a:fld>
            <a:endParaRPr lang="en-US"/>
          </a:p>
        </p:txBody>
      </p:sp>
    </p:spTree>
    <p:extLst>
      <p:ext uri="{BB962C8B-B14F-4D97-AF65-F5344CB8AC3E}">
        <p14:creationId xmlns:p14="http://schemas.microsoft.com/office/powerpoint/2010/main" val="262152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F61F-0EEE-4523-BE93-401FC72C4D2A}"/>
              </a:ext>
            </a:extLst>
          </p:cNvPr>
          <p:cNvSpPr>
            <a:spLocks noGrp="1"/>
          </p:cNvSpPr>
          <p:nvPr>
            <p:ph type="title"/>
          </p:nvPr>
        </p:nvSpPr>
        <p:spPr/>
        <p:txBody>
          <a:bodyPr/>
          <a:lstStyle/>
          <a:p>
            <a:r>
              <a:rPr lang="en-US" dirty="0"/>
              <a:t>An explanation of the quandary</a:t>
            </a:r>
          </a:p>
        </p:txBody>
      </p:sp>
      <p:sp>
        <p:nvSpPr>
          <p:cNvPr id="3" name="Content Placeholder 2">
            <a:extLst>
              <a:ext uri="{FF2B5EF4-FFF2-40B4-BE49-F238E27FC236}">
                <a16:creationId xmlns:a16="http://schemas.microsoft.com/office/drawing/2014/main" id="{71F61BE0-C3B1-4FA7-9249-3FBBD2B86557}"/>
              </a:ext>
            </a:extLst>
          </p:cNvPr>
          <p:cNvSpPr>
            <a:spLocks noGrp="1"/>
          </p:cNvSpPr>
          <p:nvPr>
            <p:ph idx="1"/>
          </p:nvPr>
        </p:nvSpPr>
        <p:spPr/>
        <p:txBody>
          <a:bodyPr>
            <a:normAutofit/>
          </a:bodyPr>
          <a:lstStyle/>
          <a:p>
            <a:r>
              <a:rPr lang="en-US" dirty="0"/>
              <a:t>“Title IX” cases have become a short-hand for any campus disciplinary process involving sex discrimination, including those arising from sexual harassment and sexual assault. </a:t>
            </a:r>
          </a:p>
          <a:p>
            <a:r>
              <a:rPr lang="en-US" dirty="0"/>
              <a:t>Under the Final Rule, Colleges and Universities must narrow both the geographic scope of its authority to act under Title IX and the types of “sexual harassment” that it must subject to its Title IX investigation and adjudication process. </a:t>
            </a:r>
          </a:p>
          <a:p>
            <a:r>
              <a:rPr lang="en-US" dirty="0"/>
              <a:t>Many institutions will decide that </a:t>
            </a:r>
            <a:r>
              <a:rPr lang="en-US" u="sng" dirty="0"/>
              <a:t>only</a:t>
            </a:r>
            <a:r>
              <a:rPr lang="en-US" i="1" dirty="0"/>
              <a:t> </a:t>
            </a:r>
            <a:r>
              <a:rPr lang="en-US" dirty="0"/>
              <a:t>incidents falling within the Final Rule’s definition of sexual harassment will be investigated and, if appropriate, brought to a live hearing with Cross-Examination through the </a:t>
            </a:r>
            <a:r>
              <a:rPr lang="en-US" u="sng" dirty="0"/>
              <a:t>Title IX Grievance Policy</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6612E19F-328C-4A05-99A2-E61D6D9A02D2}"/>
              </a:ext>
            </a:extLst>
          </p:cNvPr>
          <p:cNvSpPr>
            <a:spLocks noGrp="1"/>
          </p:cNvSpPr>
          <p:nvPr>
            <p:ph type="sldNum" sz="quarter" idx="12"/>
          </p:nvPr>
        </p:nvSpPr>
        <p:spPr/>
        <p:txBody>
          <a:bodyPr/>
          <a:lstStyle/>
          <a:p>
            <a:fld id="{DA60BA0E-20D0-4E7C-B286-26C960A6788F}" type="slidenum">
              <a:rPr lang="en-US" smtClean="0"/>
              <a:t>4</a:t>
            </a:fld>
            <a:endParaRPr lang="en-US"/>
          </a:p>
        </p:txBody>
      </p:sp>
    </p:spTree>
    <p:extLst>
      <p:ext uri="{BB962C8B-B14F-4D97-AF65-F5344CB8AC3E}">
        <p14:creationId xmlns:p14="http://schemas.microsoft.com/office/powerpoint/2010/main" val="35451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29BA-F0A3-4035-B6EF-04B0533CDE33}"/>
              </a:ext>
            </a:extLst>
          </p:cNvPr>
          <p:cNvSpPr>
            <a:spLocks noGrp="1"/>
          </p:cNvSpPr>
          <p:nvPr>
            <p:ph type="title"/>
          </p:nvPr>
        </p:nvSpPr>
        <p:spPr/>
        <p:txBody>
          <a:bodyPr/>
          <a:lstStyle/>
          <a:p>
            <a:r>
              <a:rPr lang="en-US" dirty="0"/>
              <a:t>Appeal Procedures</a:t>
            </a:r>
          </a:p>
        </p:txBody>
      </p:sp>
      <p:sp>
        <p:nvSpPr>
          <p:cNvPr id="3" name="Content Placeholder 2">
            <a:extLst>
              <a:ext uri="{FF2B5EF4-FFF2-40B4-BE49-F238E27FC236}">
                <a16:creationId xmlns:a16="http://schemas.microsoft.com/office/drawing/2014/main" id="{123EC8E6-3527-4B93-BDEF-5E6B2050946C}"/>
              </a:ext>
            </a:extLst>
          </p:cNvPr>
          <p:cNvSpPr>
            <a:spLocks noGrp="1"/>
          </p:cNvSpPr>
          <p:nvPr>
            <p:ph idx="1"/>
          </p:nvPr>
        </p:nvSpPr>
        <p:spPr>
          <a:xfrm>
            <a:off x="1117308" y="1473200"/>
            <a:ext cx="10539703" cy="5384800"/>
          </a:xfrm>
        </p:spPr>
        <p:txBody>
          <a:bodyPr>
            <a:normAutofit fontScale="77500" lnSpcReduction="20000"/>
          </a:bodyPr>
          <a:lstStyle/>
          <a:p>
            <a:r>
              <a:rPr lang="en-US" dirty="0"/>
              <a:t>When one party appeals, the other party must be notified in writing. </a:t>
            </a:r>
          </a:p>
          <a:p>
            <a:r>
              <a:rPr lang="en-US" dirty="0"/>
              <a:t>The appeal decision-maker(s) must be different from anyone who made the determination regarding responsibility or dismissal and must not be either the investigator or the Title IX Coordinator. </a:t>
            </a:r>
          </a:p>
          <a:p>
            <a:r>
              <a:rPr lang="en-US" dirty="0"/>
              <a:t>The decision-maker(s) must be free from conflict of interest and bias, receive appropriate training (including anti-bias training), and otherwise comply with the requirements set forth in Final Rule § 106.45(b)(3)(iii). </a:t>
            </a:r>
          </a:p>
          <a:p>
            <a:r>
              <a:rPr lang="en-US" dirty="0"/>
              <a:t>Both parties must be given a reasonable, equal opportunity to submit a written statement in support of, or challenging, the responsibility determination or dismissal. </a:t>
            </a:r>
          </a:p>
          <a:p>
            <a:r>
              <a:rPr lang="en-US" dirty="0"/>
              <a:t>The outcome of the appeal must be in writing, and must include the rationale. The written decision must be provided simultaneously to both parties.</a:t>
            </a:r>
          </a:p>
          <a:p>
            <a:r>
              <a:rPr lang="en-US" dirty="0"/>
              <a:t>The preamble and regulation are silent about the proper remedy for an appeal, even if one of the mandatory grounds is found to have been present by the appellate decision-maker. Institutions should consider what remedies may be implemented and by whom, and specify these items as part of their policies and procedures.</a:t>
            </a:r>
          </a:p>
          <a:p>
            <a:pPr lvl="1"/>
            <a:r>
              <a:rPr lang="en-US" dirty="0"/>
              <a:t>Uphold, overturn, remand for a new hearing, remand for consideration without a new hearing.</a:t>
            </a:r>
          </a:p>
        </p:txBody>
      </p:sp>
      <p:sp>
        <p:nvSpPr>
          <p:cNvPr id="4" name="Slide Number Placeholder 3">
            <a:extLst>
              <a:ext uri="{FF2B5EF4-FFF2-40B4-BE49-F238E27FC236}">
                <a16:creationId xmlns:a16="http://schemas.microsoft.com/office/drawing/2014/main" id="{58DC8539-7721-4091-A92B-5ED616929D9C}"/>
              </a:ext>
            </a:extLst>
          </p:cNvPr>
          <p:cNvSpPr>
            <a:spLocks noGrp="1"/>
          </p:cNvSpPr>
          <p:nvPr>
            <p:ph type="sldNum" sz="quarter" idx="12"/>
          </p:nvPr>
        </p:nvSpPr>
        <p:spPr/>
        <p:txBody>
          <a:bodyPr/>
          <a:lstStyle/>
          <a:p>
            <a:fld id="{DA60BA0E-20D0-4E7C-B286-26C960A6788F}" type="slidenum">
              <a:rPr lang="en-US" smtClean="0"/>
              <a:t>40</a:t>
            </a:fld>
            <a:endParaRPr lang="en-US"/>
          </a:p>
        </p:txBody>
      </p:sp>
    </p:spTree>
    <p:extLst>
      <p:ext uri="{BB962C8B-B14F-4D97-AF65-F5344CB8AC3E}">
        <p14:creationId xmlns:p14="http://schemas.microsoft.com/office/powerpoint/2010/main" val="2856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5AD0-179F-44FF-ABA5-9335BBEBA836}"/>
              </a:ext>
            </a:extLst>
          </p:cNvPr>
          <p:cNvSpPr>
            <a:spLocks noGrp="1"/>
          </p:cNvSpPr>
          <p:nvPr>
            <p:ph type="title"/>
          </p:nvPr>
        </p:nvSpPr>
        <p:spPr/>
        <p:txBody>
          <a:bodyPr/>
          <a:lstStyle/>
          <a:p>
            <a:r>
              <a:rPr lang="en-US" dirty="0"/>
              <a:t>Confidentiality</a:t>
            </a:r>
          </a:p>
        </p:txBody>
      </p:sp>
      <p:sp>
        <p:nvSpPr>
          <p:cNvPr id="3" name="Text Placeholder 2">
            <a:extLst>
              <a:ext uri="{FF2B5EF4-FFF2-40B4-BE49-F238E27FC236}">
                <a16:creationId xmlns:a16="http://schemas.microsoft.com/office/drawing/2014/main" id="{5E8BD892-5F35-46A4-9C8E-6927796A04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97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A2D6-DCD5-445C-BFED-2EEEF5CCAA52}"/>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30242C2D-EC04-4605-89A9-DCDEA4121CA7}"/>
              </a:ext>
            </a:extLst>
          </p:cNvPr>
          <p:cNvSpPr>
            <a:spLocks noGrp="1"/>
          </p:cNvSpPr>
          <p:nvPr>
            <p:ph idx="1"/>
          </p:nvPr>
        </p:nvSpPr>
        <p:spPr/>
        <p:txBody>
          <a:bodyPr>
            <a:normAutofit fontScale="85000" lnSpcReduction="20000"/>
          </a:bodyPr>
          <a:lstStyle/>
          <a:p>
            <a:r>
              <a:rPr lang="en-US" dirty="0"/>
              <a:t>Explain in policy if institution has </a:t>
            </a:r>
            <a:r>
              <a:rPr lang="en-US"/>
              <a:t>confidential reporting options</a:t>
            </a:r>
            <a:endParaRPr lang="en-US" dirty="0"/>
          </a:p>
          <a:p>
            <a:pPr lvl="1"/>
            <a:r>
              <a:rPr lang="en-US" dirty="0"/>
              <a:t>Make sure consistent with Clery Act</a:t>
            </a:r>
          </a:p>
          <a:p>
            <a:r>
              <a:rPr lang="en-US" dirty="0"/>
              <a:t>Supportive measures – should keep Complainant’s identity confidential unless disclosing the Complainant’s identity is necessary to provide supportive measures. 85 Fed. Reg. 30133</a:t>
            </a:r>
          </a:p>
          <a:p>
            <a:r>
              <a:rPr lang="en-US" dirty="0"/>
              <a:t>Institution should not “under the guise of confidentiality concern, impose prior restraints on students’ and employees’ ability to discuss…the allegations under investigation, for example with a parent, friend, or other source of emotional support, or with an advocacy organization.” 85 Fed. Reg. 30295</a:t>
            </a:r>
          </a:p>
          <a:p>
            <a:r>
              <a:rPr lang="en-US" dirty="0"/>
              <a:t>If using information resolutions, may keep them confidential.</a:t>
            </a:r>
          </a:p>
          <a:p>
            <a:r>
              <a:rPr lang="en-US" dirty="0"/>
              <a:t>FERPA prohibits disclosure to third parties of personally-identifiable information related to students.</a:t>
            </a:r>
          </a:p>
          <a:p>
            <a:pPr lvl="1"/>
            <a:r>
              <a:rPr lang="en-US" dirty="0"/>
              <a:t>If conflict between FERPA and Title IX, Title IX Regulations prevail. 85 Fed. Reg. 30424</a:t>
            </a:r>
          </a:p>
          <a:p>
            <a:endParaRPr lang="en-US" dirty="0"/>
          </a:p>
        </p:txBody>
      </p:sp>
      <p:sp>
        <p:nvSpPr>
          <p:cNvPr id="4" name="Slide Number Placeholder 3">
            <a:extLst>
              <a:ext uri="{FF2B5EF4-FFF2-40B4-BE49-F238E27FC236}">
                <a16:creationId xmlns:a16="http://schemas.microsoft.com/office/drawing/2014/main" id="{197933CB-DB82-4F87-9B0B-A7DFC6E7936B}"/>
              </a:ext>
            </a:extLst>
          </p:cNvPr>
          <p:cNvSpPr>
            <a:spLocks noGrp="1"/>
          </p:cNvSpPr>
          <p:nvPr>
            <p:ph type="sldNum" sz="quarter" idx="12"/>
          </p:nvPr>
        </p:nvSpPr>
        <p:spPr/>
        <p:txBody>
          <a:bodyPr/>
          <a:lstStyle/>
          <a:p>
            <a:fld id="{DA60BA0E-20D0-4E7C-B286-26C960A6788F}" type="slidenum">
              <a:rPr lang="en-US" smtClean="0"/>
              <a:t>42</a:t>
            </a:fld>
            <a:endParaRPr lang="en-US"/>
          </a:p>
        </p:txBody>
      </p:sp>
    </p:spTree>
    <p:extLst>
      <p:ext uri="{BB962C8B-B14F-4D97-AF65-F5344CB8AC3E}">
        <p14:creationId xmlns:p14="http://schemas.microsoft.com/office/powerpoint/2010/main" val="229771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512B-2B2E-410B-B395-994A2767686B}"/>
              </a:ext>
            </a:extLst>
          </p:cNvPr>
          <p:cNvSpPr>
            <a:spLocks noGrp="1"/>
          </p:cNvSpPr>
          <p:nvPr>
            <p:ph type="title"/>
          </p:nvPr>
        </p:nvSpPr>
        <p:spPr/>
        <p:txBody>
          <a:bodyPr/>
          <a:lstStyle/>
          <a:p>
            <a:r>
              <a:rPr lang="en-US" dirty="0"/>
              <a:t>Amnesty</a:t>
            </a:r>
          </a:p>
        </p:txBody>
      </p:sp>
    </p:spTree>
    <p:extLst>
      <p:ext uri="{BB962C8B-B14F-4D97-AF65-F5344CB8AC3E}">
        <p14:creationId xmlns:p14="http://schemas.microsoft.com/office/powerpoint/2010/main" val="327255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DB4-171F-45C6-A3F2-39F13FAFE5C3}"/>
              </a:ext>
            </a:extLst>
          </p:cNvPr>
          <p:cNvSpPr>
            <a:spLocks noGrp="1"/>
          </p:cNvSpPr>
          <p:nvPr>
            <p:ph type="title"/>
          </p:nvPr>
        </p:nvSpPr>
        <p:spPr/>
        <p:txBody>
          <a:bodyPr/>
          <a:lstStyle/>
          <a:p>
            <a:r>
              <a:rPr lang="en-US" dirty="0"/>
              <a:t>Amnesty Considerations</a:t>
            </a:r>
          </a:p>
        </p:txBody>
      </p:sp>
      <p:sp>
        <p:nvSpPr>
          <p:cNvPr id="3" name="Content Placeholder 2">
            <a:extLst>
              <a:ext uri="{FF2B5EF4-FFF2-40B4-BE49-F238E27FC236}">
                <a16:creationId xmlns:a16="http://schemas.microsoft.com/office/drawing/2014/main" id="{68ED39E0-DBC9-483C-82CC-C9B11510BB82}"/>
              </a:ext>
            </a:extLst>
          </p:cNvPr>
          <p:cNvSpPr>
            <a:spLocks noGrp="1"/>
          </p:cNvSpPr>
          <p:nvPr>
            <p:ph idx="1"/>
          </p:nvPr>
        </p:nvSpPr>
        <p:spPr>
          <a:xfrm>
            <a:off x="1117308" y="1701800"/>
            <a:ext cx="10463503" cy="5019676"/>
          </a:xfrm>
        </p:spPr>
        <p:txBody>
          <a:bodyPr>
            <a:normAutofit/>
          </a:bodyPr>
          <a:lstStyle/>
          <a:p>
            <a:r>
              <a:rPr lang="en-US" dirty="0"/>
              <a:t>Amnesty clauses in Title IX policies reduce barriers to reporting, encouraging victims and witnesses to come forward with any knowledge or experience of an incident of sexual assault. </a:t>
            </a:r>
          </a:p>
          <a:p>
            <a:pPr fontAlgn="base"/>
            <a:r>
              <a:rPr lang="en-US" dirty="0"/>
              <a:t>The final regulations do not require “amnesty” provisions under which institutions promise students who come forward with sexual harassment allegations that they will not be charged with other violations, they also make clear that where other such charges are brought with the purpose of interfering with or deterring students from bringing complaints under Title IX, they constitute prohibited retaliation.</a:t>
            </a:r>
          </a:p>
          <a:p>
            <a:pPr lvl="1" fontAlgn="base"/>
            <a:r>
              <a:rPr lang="en-US" dirty="0"/>
              <a:t>If you choose to not include an amnesty policy be aware of potential retaliation implications.  </a:t>
            </a:r>
          </a:p>
        </p:txBody>
      </p:sp>
      <p:sp>
        <p:nvSpPr>
          <p:cNvPr id="4" name="Slide Number Placeholder 3">
            <a:extLst>
              <a:ext uri="{FF2B5EF4-FFF2-40B4-BE49-F238E27FC236}">
                <a16:creationId xmlns:a16="http://schemas.microsoft.com/office/drawing/2014/main" id="{797E373A-AD16-4F07-9306-B3EF920A4C33}"/>
              </a:ext>
            </a:extLst>
          </p:cNvPr>
          <p:cNvSpPr>
            <a:spLocks noGrp="1"/>
          </p:cNvSpPr>
          <p:nvPr>
            <p:ph type="sldNum" sz="quarter" idx="12"/>
          </p:nvPr>
        </p:nvSpPr>
        <p:spPr/>
        <p:txBody>
          <a:bodyPr/>
          <a:lstStyle/>
          <a:p>
            <a:fld id="{DA60BA0E-20D0-4E7C-B286-26C960A6788F}" type="slidenum">
              <a:rPr lang="en-US" smtClean="0"/>
              <a:t>44</a:t>
            </a:fld>
            <a:endParaRPr lang="en-US"/>
          </a:p>
        </p:txBody>
      </p:sp>
    </p:spTree>
    <p:extLst>
      <p:ext uri="{BB962C8B-B14F-4D97-AF65-F5344CB8AC3E}">
        <p14:creationId xmlns:p14="http://schemas.microsoft.com/office/powerpoint/2010/main" val="24569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DB4-171F-45C6-A3F2-39F13FAFE5C3}"/>
              </a:ext>
            </a:extLst>
          </p:cNvPr>
          <p:cNvSpPr>
            <a:spLocks noGrp="1"/>
          </p:cNvSpPr>
          <p:nvPr>
            <p:ph type="title"/>
          </p:nvPr>
        </p:nvSpPr>
        <p:spPr/>
        <p:txBody>
          <a:bodyPr/>
          <a:lstStyle/>
          <a:p>
            <a:r>
              <a:rPr lang="en-US" dirty="0"/>
              <a:t>Amnesty Considerations</a:t>
            </a:r>
          </a:p>
        </p:txBody>
      </p:sp>
      <p:sp>
        <p:nvSpPr>
          <p:cNvPr id="3" name="Content Placeholder 2">
            <a:extLst>
              <a:ext uri="{FF2B5EF4-FFF2-40B4-BE49-F238E27FC236}">
                <a16:creationId xmlns:a16="http://schemas.microsoft.com/office/drawing/2014/main" id="{68ED39E0-DBC9-483C-82CC-C9B11510BB82}"/>
              </a:ext>
            </a:extLst>
          </p:cNvPr>
          <p:cNvSpPr>
            <a:spLocks noGrp="1"/>
          </p:cNvSpPr>
          <p:nvPr>
            <p:ph idx="1"/>
          </p:nvPr>
        </p:nvSpPr>
        <p:spPr>
          <a:xfrm>
            <a:off x="1117308" y="1701800"/>
            <a:ext cx="10463503" cy="5019676"/>
          </a:xfrm>
        </p:spPr>
        <p:txBody>
          <a:bodyPr>
            <a:normAutofit/>
          </a:bodyPr>
          <a:lstStyle/>
          <a:p>
            <a:pPr fontAlgn="base"/>
            <a:r>
              <a:rPr lang="en-US" dirty="0"/>
              <a:t>Potential policy language could include:</a:t>
            </a:r>
          </a:p>
          <a:p>
            <a:pPr lvl="1" fontAlgn="base"/>
            <a:r>
              <a:rPr lang="en-US" dirty="0"/>
              <a:t>In order to encourage students to make reports of conduct prohibited under this policy, the College/University will not pursue disciplinary action against students for disclosure of personal consumption of alcohol or other drugs (underage or illegal) where the disclosure is made in connection with a good faith report or investigation of prohibited conduct and the personal consumption did not place the health or safety of any other person at risk.  The College/University may initiate an assessment or educational discussion or pursue other non-disciplinary options regarding alcohol or other drug use.</a:t>
            </a:r>
          </a:p>
          <a:p>
            <a:r>
              <a:rPr lang="en-US" dirty="0"/>
              <a:t>Texas and NY have state laws regarding mandated amnesty policies </a:t>
            </a:r>
          </a:p>
          <a:p>
            <a:pPr lvl="1"/>
            <a:r>
              <a:rPr lang="en-US" dirty="0">
                <a:hlinkClick r:id="rId3"/>
              </a:rPr>
              <a:t>https://www.knowyourix.org/statepolicy-playbook/safe-confidential-reporting/</a:t>
            </a:r>
            <a:endParaRPr lang="en-US" dirty="0"/>
          </a:p>
        </p:txBody>
      </p:sp>
      <p:sp>
        <p:nvSpPr>
          <p:cNvPr id="4" name="Slide Number Placeholder 3">
            <a:extLst>
              <a:ext uri="{FF2B5EF4-FFF2-40B4-BE49-F238E27FC236}">
                <a16:creationId xmlns:a16="http://schemas.microsoft.com/office/drawing/2014/main" id="{797E373A-AD16-4F07-9306-B3EF920A4C33}"/>
              </a:ext>
            </a:extLst>
          </p:cNvPr>
          <p:cNvSpPr>
            <a:spLocks noGrp="1"/>
          </p:cNvSpPr>
          <p:nvPr>
            <p:ph type="sldNum" sz="quarter" idx="12"/>
          </p:nvPr>
        </p:nvSpPr>
        <p:spPr/>
        <p:txBody>
          <a:bodyPr/>
          <a:lstStyle/>
          <a:p>
            <a:fld id="{DA60BA0E-20D0-4E7C-B286-26C960A6788F}" type="slidenum">
              <a:rPr lang="en-US" smtClean="0"/>
              <a:t>45</a:t>
            </a:fld>
            <a:endParaRPr lang="en-US"/>
          </a:p>
        </p:txBody>
      </p:sp>
    </p:spTree>
    <p:extLst>
      <p:ext uri="{BB962C8B-B14F-4D97-AF65-F5344CB8AC3E}">
        <p14:creationId xmlns:p14="http://schemas.microsoft.com/office/powerpoint/2010/main" val="181804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589" y="3124200"/>
            <a:ext cx="7008574" cy="1296987"/>
          </a:xfrm>
        </p:spPr>
        <p:txBody>
          <a:bodyPr>
            <a:noAutofit/>
          </a:bodyPr>
          <a:lstStyle/>
          <a:p>
            <a:r>
              <a:rPr lang="en-US" sz="8800" dirty="0"/>
              <a:t>Thank you!</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96D3-B928-4A0E-A1D1-BF82F6714780}"/>
              </a:ext>
            </a:extLst>
          </p:cNvPr>
          <p:cNvSpPr>
            <a:spLocks noGrp="1"/>
          </p:cNvSpPr>
          <p:nvPr>
            <p:ph type="title"/>
          </p:nvPr>
        </p:nvSpPr>
        <p:spPr/>
        <p:txBody>
          <a:bodyPr/>
          <a:lstStyle/>
          <a:p>
            <a:r>
              <a:rPr lang="en-US" dirty="0"/>
              <a:t>One policy or Two policy options</a:t>
            </a:r>
          </a:p>
        </p:txBody>
      </p:sp>
      <p:sp>
        <p:nvSpPr>
          <p:cNvPr id="3" name="Content Placeholder 2">
            <a:extLst>
              <a:ext uri="{FF2B5EF4-FFF2-40B4-BE49-F238E27FC236}">
                <a16:creationId xmlns:a16="http://schemas.microsoft.com/office/drawing/2014/main" id="{E2E516E7-076C-4FB0-9BE7-4108E50B3944}"/>
              </a:ext>
            </a:extLst>
          </p:cNvPr>
          <p:cNvSpPr>
            <a:spLocks noGrp="1"/>
          </p:cNvSpPr>
          <p:nvPr>
            <p:ph idx="1"/>
          </p:nvPr>
        </p:nvSpPr>
        <p:spPr/>
        <p:txBody>
          <a:bodyPr>
            <a:normAutofit lnSpcReduction="10000"/>
          </a:bodyPr>
          <a:lstStyle/>
          <a:p>
            <a:pPr lvl="0"/>
            <a:r>
              <a:rPr lang="en-US" dirty="0"/>
              <a:t>One Policy - A </a:t>
            </a:r>
            <a:r>
              <a:rPr lang="en-US" b="1" dirty="0"/>
              <a:t>Code of Conduct </a:t>
            </a:r>
            <a:r>
              <a:rPr lang="en-US" dirty="0"/>
              <a:t>that defines certain behavior as a violation of campus policy, including </a:t>
            </a:r>
            <a:r>
              <a:rPr lang="en-US" b="1" dirty="0"/>
              <a:t>Sexual Harassment, Sexual Assault, Domestic Violence, Dating Violence, Stalking, and related sex-based offenses.  </a:t>
            </a:r>
            <a:endParaRPr lang="en-US" dirty="0"/>
          </a:p>
          <a:p>
            <a:pPr lvl="0"/>
            <a:r>
              <a:rPr lang="en-US" dirty="0"/>
              <a:t>Two Policies - A </a:t>
            </a:r>
            <a:r>
              <a:rPr lang="en-US" b="1" dirty="0"/>
              <a:t>Code of Conduct</a:t>
            </a:r>
            <a:r>
              <a:rPr lang="en-US" dirty="0"/>
              <a:t> that defines certain behavior as a violation of campus policy, and a separate </a:t>
            </a:r>
            <a:r>
              <a:rPr lang="en-US" b="1" dirty="0"/>
              <a:t>Title IX Grievance Policy </a:t>
            </a:r>
            <a:r>
              <a:rPr lang="en-US" dirty="0"/>
              <a:t>that addresses the types of sex-based offenses constituting a violation of campus policy via the Final Rules, and the procedures for investigating and adjudicating those sex-based offenses. </a:t>
            </a:r>
          </a:p>
          <a:p>
            <a:pPr lvl="1"/>
            <a:r>
              <a:rPr lang="en-US" dirty="0"/>
              <a:t>The Title IX Grievance Policy will become effective on August 14, 2020, and will only apply to formal complaints of sexual harassment brought on or after August 14, 2020. </a:t>
            </a:r>
          </a:p>
        </p:txBody>
      </p:sp>
      <p:sp>
        <p:nvSpPr>
          <p:cNvPr id="4" name="Slide Number Placeholder 3">
            <a:extLst>
              <a:ext uri="{FF2B5EF4-FFF2-40B4-BE49-F238E27FC236}">
                <a16:creationId xmlns:a16="http://schemas.microsoft.com/office/drawing/2014/main" id="{FA8616B6-0903-48C5-8FC3-5732D25B8EB9}"/>
              </a:ext>
            </a:extLst>
          </p:cNvPr>
          <p:cNvSpPr>
            <a:spLocks noGrp="1"/>
          </p:cNvSpPr>
          <p:nvPr>
            <p:ph type="sldNum" sz="quarter" idx="12"/>
          </p:nvPr>
        </p:nvSpPr>
        <p:spPr/>
        <p:txBody>
          <a:bodyPr/>
          <a:lstStyle/>
          <a:p>
            <a:fld id="{DA60BA0E-20D0-4E7C-B286-26C960A6788F}" type="slidenum">
              <a:rPr lang="en-US" smtClean="0"/>
              <a:t>5</a:t>
            </a:fld>
            <a:endParaRPr lang="en-US"/>
          </a:p>
        </p:txBody>
      </p:sp>
    </p:spTree>
    <p:extLst>
      <p:ext uri="{BB962C8B-B14F-4D97-AF65-F5344CB8AC3E}">
        <p14:creationId xmlns:p14="http://schemas.microsoft.com/office/powerpoint/2010/main" val="157767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8316-02E6-4C3A-9431-C77083E0CF99}"/>
              </a:ext>
            </a:extLst>
          </p:cNvPr>
          <p:cNvSpPr>
            <a:spLocks noGrp="1"/>
          </p:cNvSpPr>
          <p:nvPr>
            <p:ph type="title"/>
          </p:nvPr>
        </p:nvSpPr>
        <p:spPr/>
        <p:txBody>
          <a:bodyPr/>
          <a:lstStyle/>
          <a:p>
            <a:r>
              <a:rPr lang="en-US" dirty="0"/>
              <a:t>Items to weigh in deciding if one policy or two</a:t>
            </a:r>
          </a:p>
        </p:txBody>
      </p:sp>
      <p:sp>
        <p:nvSpPr>
          <p:cNvPr id="3" name="Content Placeholder 2">
            <a:extLst>
              <a:ext uri="{FF2B5EF4-FFF2-40B4-BE49-F238E27FC236}">
                <a16:creationId xmlns:a16="http://schemas.microsoft.com/office/drawing/2014/main" id="{5F93D2A7-C920-434B-9878-184F0C9CAAD3}"/>
              </a:ext>
            </a:extLst>
          </p:cNvPr>
          <p:cNvSpPr>
            <a:spLocks noGrp="1"/>
          </p:cNvSpPr>
          <p:nvPr>
            <p:ph idx="1"/>
          </p:nvPr>
        </p:nvSpPr>
        <p:spPr>
          <a:xfrm>
            <a:off x="1117308" y="1473200"/>
            <a:ext cx="10615904" cy="5384800"/>
          </a:xfrm>
        </p:spPr>
        <p:txBody>
          <a:bodyPr>
            <a:normAutofit fontScale="85000" lnSpcReduction="10000"/>
          </a:bodyPr>
          <a:lstStyle/>
          <a:p>
            <a:r>
              <a:rPr lang="en-US" dirty="0"/>
              <a:t>It will help with the inevitable and iterative rollback we anticipate.  What document do you want to keep revising and removing pieces from?  </a:t>
            </a:r>
          </a:p>
          <a:p>
            <a:pPr lvl="1"/>
            <a:r>
              <a:rPr lang="en-US" dirty="0"/>
              <a:t>These eventual changes are not a reflection of your policy draft rather they will be due to court orders, injunctions, and regulatory changes that you do not control or even influence.  </a:t>
            </a:r>
          </a:p>
          <a:p>
            <a:pPr lvl="2"/>
            <a:r>
              <a:rPr lang="en-US" dirty="0"/>
              <a:t>Talk about that concern now with your administration, so you don’t loose credibility later.  </a:t>
            </a:r>
          </a:p>
          <a:p>
            <a:r>
              <a:rPr lang="en-US" dirty="0"/>
              <a:t>It will help clarify how we address employees by not including it all in a Student centered Code of Conduct.</a:t>
            </a:r>
          </a:p>
          <a:p>
            <a:pPr lvl="1"/>
            <a:r>
              <a:rPr lang="en-US" dirty="0"/>
              <a:t>Citing a Student Code of Conduct for example in a Faculty Handbook might be a challenge.  </a:t>
            </a:r>
          </a:p>
          <a:p>
            <a:r>
              <a:rPr lang="en-US" dirty="0"/>
              <a:t>Some may view one policy as clearer, it is all complex whether it is located in one or two places. </a:t>
            </a:r>
          </a:p>
          <a:p>
            <a:r>
              <a:rPr lang="en-US" dirty="0"/>
              <a:t>What process are you going to choose for your other protected categories of harassment (race, color, religion, national origin, age, veteran’s status)?</a:t>
            </a:r>
          </a:p>
          <a:p>
            <a:pPr lvl="1"/>
            <a:r>
              <a:rPr lang="en-US" dirty="0"/>
              <a:t>Likely not the Title IX Grievance Policy outlined in these Final Rules.  Keep these in a separate Employee Handbook and Code of Conduct Section.  </a:t>
            </a:r>
          </a:p>
          <a:p>
            <a:pPr lvl="1"/>
            <a:r>
              <a:rPr lang="en-US" dirty="0"/>
              <a:t>Disability likely already has a separate grievance process under Section 504 and ADA </a:t>
            </a:r>
          </a:p>
        </p:txBody>
      </p:sp>
      <p:sp>
        <p:nvSpPr>
          <p:cNvPr id="4" name="Slide Number Placeholder 3">
            <a:extLst>
              <a:ext uri="{FF2B5EF4-FFF2-40B4-BE49-F238E27FC236}">
                <a16:creationId xmlns:a16="http://schemas.microsoft.com/office/drawing/2014/main" id="{23BBE87B-2957-4066-BBBB-AF715AD9741D}"/>
              </a:ext>
            </a:extLst>
          </p:cNvPr>
          <p:cNvSpPr>
            <a:spLocks noGrp="1"/>
          </p:cNvSpPr>
          <p:nvPr>
            <p:ph type="sldNum" sz="quarter" idx="12"/>
          </p:nvPr>
        </p:nvSpPr>
        <p:spPr/>
        <p:txBody>
          <a:bodyPr/>
          <a:lstStyle/>
          <a:p>
            <a:fld id="{DA60BA0E-20D0-4E7C-B286-26C960A6788F}" type="slidenum">
              <a:rPr lang="en-US" smtClean="0"/>
              <a:t>6</a:t>
            </a:fld>
            <a:endParaRPr lang="en-US"/>
          </a:p>
        </p:txBody>
      </p:sp>
    </p:spTree>
    <p:extLst>
      <p:ext uri="{BB962C8B-B14F-4D97-AF65-F5344CB8AC3E}">
        <p14:creationId xmlns:p14="http://schemas.microsoft.com/office/powerpoint/2010/main" val="315305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A36B-84E2-4E44-98A4-12B562DB071A}"/>
              </a:ext>
            </a:extLst>
          </p:cNvPr>
          <p:cNvSpPr>
            <a:spLocks noGrp="1"/>
          </p:cNvSpPr>
          <p:nvPr>
            <p:ph type="title"/>
          </p:nvPr>
        </p:nvSpPr>
        <p:spPr/>
        <p:txBody>
          <a:bodyPr/>
          <a:lstStyle/>
          <a:p>
            <a:r>
              <a:rPr lang="en-US" dirty="0"/>
              <a:t>May want to include a revocation comment</a:t>
            </a:r>
          </a:p>
        </p:txBody>
      </p:sp>
      <p:sp>
        <p:nvSpPr>
          <p:cNvPr id="3" name="Content Placeholder 2">
            <a:extLst>
              <a:ext uri="{FF2B5EF4-FFF2-40B4-BE49-F238E27FC236}">
                <a16:creationId xmlns:a16="http://schemas.microsoft.com/office/drawing/2014/main" id="{7D38F894-F402-4663-89D6-D6913FCF904B}"/>
              </a:ext>
            </a:extLst>
          </p:cNvPr>
          <p:cNvSpPr>
            <a:spLocks noGrp="1"/>
          </p:cNvSpPr>
          <p:nvPr>
            <p:ph idx="1"/>
          </p:nvPr>
        </p:nvSpPr>
        <p:spPr/>
        <p:txBody>
          <a:bodyPr>
            <a:normAutofit fontScale="92500" lnSpcReduction="10000"/>
          </a:bodyPr>
          <a:lstStyle/>
          <a:p>
            <a:pPr marL="0" indent="0">
              <a:buNone/>
            </a:pPr>
            <a:r>
              <a:rPr lang="en-US" dirty="0"/>
              <a:t>For example, some have suggested an inclusion in the policy similar to the following:</a:t>
            </a:r>
          </a:p>
          <a:p>
            <a:pPr marL="0" indent="0">
              <a:buNone/>
            </a:pPr>
            <a:r>
              <a:rPr lang="en-US" dirty="0"/>
              <a:t>Should any portion of the Title IX Final Rule, 85 Fed. Reg. 30026 (May 19, 2020), be stayed or held invalid by a court of law, or should the Title IX Final Rule be withdrawn or modified to not require the elements of this policy, this policy, or the invalidated elements of this policy, will be deemed revoked as of the publication date of the opinion or order and for all reports after that date, as well as any elements of the process that occur after that date if a case is not complete by that date of opinion or order publication. Should the Title IX Grievance Policy be revoked in this manner, any conduct covered under the Title IX Grievance Policy shall be investigated and adjudicated under the existing Code of Conduct or Employee Handbook.</a:t>
            </a:r>
          </a:p>
          <a:p>
            <a:endParaRPr lang="en-US" dirty="0"/>
          </a:p>
        </p:txBody>
      </p:sp>
      <p:sp>
        <p:nvSpPr>
          <p:cNvPr id="4" name="Slide Number Placeholder 3">
            <a:extLst>
              <a:ext uri="{FF2B5EF4-FFF2-40B4-BE49-F238E27FC236}">
                <a16:creationId xmlns:a16="http://schemas.microsoft.com/office/drawing/2014/main" id="{493D2FCE-4EF6-4303-B8E9-9BD03B9A49C7}"/>
              </a:ext>
            </a:extLst>
          </p:cNvPr>
          <p:cNvSpPr>
            <a:spLocks noGrp="1"/>
          </p:cNvSpPr>
          <p:nvPr>
            <p:ph type="sldNum" sz="quarter" idx="12"/>
          </p:nvPr>
        </p:nvSpPr>
        <p:spPr/>
        <p:txBody>
          <a:bodyPr/>
          <a:lstStyle/>
          <a:p>
            <a:fld id="{DA60BA0E-20D0-4E7C-B286-26C960A6788F}" type="slidenum">
              <a:rPr lang="en-US" smtClean="0"/>
              <a:t>7</a:t>
            </a:fld>
            <a:endParaRPr lang="en-US"/>
          </a:p>
        </p:txBody>
      </p:sp>
    </p:spTree>
    <p:extLst>
      <p:ext uri="{BB962C8B-B14F-4D97-AF65-F5344CB8AC3E}">
        <p14:creationId xmlns:p14="http://schemas.microsoft.com/office/powerpoint/2010/main" val="372837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F896-55ED-4AD1-869D-4044DE6897A8}"/>
              </a:ext>
            </a:extLst>
          </p:cNvPr>
          <p:cNvSpPr>
            <a:spLocks noGrp="1"/>
          </p:cNvSpPr>
          <p:nvPr>
            <p:ph type="title"/>
          </p:nvPr>
        </p:nvSpPr>
        <p:spPr/>
        <p:txBody>
          <a:bodyPr/>
          <a:lstStyle/>
          <a:p>
            <a:r>
              <a:rPr lang="en-US" dirty="0"/>
              <a:t>Title VII Considerations</a:t>
            </a:r>
          </a:p>
        </p:txBody>
      </p:sp>
      <p:sp>
        <p:nvSpPr>
          <p:cNvPr id="3" name="Text Placeholder 2">
            <a:extLst>
              <a:ext uri="{FF2B5EF4-FFF2-40B4-BE49-F238E27FC236}">
                <a16:creationId xmlns:a16="http://schemas.microsoft.com/office/drawing/2014/main" id="{7512A0B4-7FFB-4195-8998-F5104AEA9C6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9330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653F-77C7-4EE2-82BD-125BD5FF9E21}"/>
              </a:ext>
            </a:extLst>
          </p:cNvPr>
          <p:cNvSpPr>
            <a:spLocks noGrp="1"/>
          </p:cNvSpPr>
          <p:nvPr>
            <p:ph type="title"/>
          </p:nvPr>
        </p:nvSpPr>
        <p:spPr/>
        <p:txBody>
          <a:bodyPr/>
          <a:lstStyle/>
          <a:p>
            <a:r>
              <a:rPr lang="en-US" dirty="0"/>
              <a:t>Title VII Considerations</a:t>
            </a:r>
          </a:p>
        </p:txBody>
      </p:sp>
      <p:sp>
        <p:nvSpPr>
          <p:cNvPr id="3" name="Content Placeholder 2">
            <a:extLst>
              <a:ext uri="{FF2B5EF4-FFF2-40B4-BE49-F238E27FC236}">
                <a16:creationId xmlns:a16="http://schemas.microsoft.com/office/drawing/2014/main" id="{A06C909A-433A-4588-BE98-5C6AECC30B8D}"/>
              </a:ext>
            </a:extLst>
          </p:cNvPr>
          <p:cNvSpPr>
            <a:spLocks noGrp="1"/>
          </p:cNvSpPr>
          <p:nvPr>
            <p:ph idx="1"/>
          </p:nvPr>
        </p:nvSpPr>
        <p:spPr/>
        <p:txBody>
          <a:bodyPr>
            <a:normAutofit lnSpcReduction="10000"/>
          </a:bodyPr>
          <a:lstStyle/>
          <a:p>
            <a:r>
              <a:rPr lang="en-US" dirty="0"/>
              <a:t>“Recipients are expected to handle any formal complaints of sexual harassment in an education program or activity against a person in the United States through the grievance process in § 106.45. The grievance process in § 106.45 applies irrespective of whether the complainant or respondent is a student or employee.” See 85 Fed. Reg. at 30440 </a:t>
            </a:r>
          </a:p>
          <a:p>
            <a:r>
              <a:rPr lang="en-US" dirty="0"/>
              <a:t>“The Department is aware that Title VII imposes different obligations with respect to sexual harassment, including a different definition, and recipients that are subject to both Title VII and Title IX will need to comply with both sets of obligations.” See 85 Fed. Reg. at 30440.</a:t>
            </a:r>
          </a:p>
          <a:p>
            <a:pPr lvl="1"/>
            <a:r>
              <a:rPr lang="en-US" dirty="0"/>
              <a:t>Remember the ands and or are different between Title IX and Title VII definitions.   </a:t>
            </a:r>
          </a:p>
          <a:p>
            <a:endParaRPr lang="en-US" dirty="0"/>
          </a:p>
        </p:txBody>
      </p:sp>
      <p:sp>
        <p:nvSpPr>
          <p:cNvPr id="4" name="Slide Number Placeholder 3">
            <a:extLst>
              <a:ext uri="{FF2B5EF4-FFF2-40B4-BE49-F238E27FC236}">
                <a16:creationId xmlns:a16="http://schemas.microsoft.com/office/drawing/2014/main" id="{F8320FE7-4187-4621-B060-3BEAC2D5FE94}"/>
              </a:ext>
            </a:extLst>
          </p:cNvPr>
          <p:cNvSpPr>
            <a:spLocks noGrp="1"/>
          </p:cNvSpPr>
          <p:nvPr>
            <p:ph type="sldNum" sz="quarter" idx="12"/>
          </p:nvPr>
        </p:nvSpPr>
        <p:spPr/>
        <p:txBody>
          <a:bodyPr/>
          <a:lstStyle/>
          <a:p>
            <a:fld id="{DA60BA0E-20D0-4E7C-B286-26C960A6788F}" type="slidenum">
              <a:rPr lang="en-US" smtClean="0"/>
              <a:t>9</a:t>
            </a:fld>
            <a:endParaRPr lang="en-US"/>
          </a:p>
        </p:txBody>
      </p:sp>
    </p:spTree>
    <p:extLst>
      <p:ext uri="{BB962C8B-B14F-4D97-AF65-F5344CB8AC3E}">
        <p14:creationId xmlns:p14="http://schemas.microsoft.com/office/powerpoint/2010/main" val="218421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(widescreen)(2)</Template>
  <TotalTime>2099</TotalTime>
  <Words>5983</Words>
  <Application>Microsoft Office PowerPoint</Application>
  <PresentationFormat>Custom</PresentationFormat>
  <Paragraphs>312</Paragraphs>
  <Slides>46</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Century Gothic</vt:lpstr>
      <vt:lpstr>Books 16x9</vt:lpstr>
      <vt:lpstr>Title IX  Webinar #2</vt:lpstr>
      <vt:lpstr>Let’s get started</vt:lpstr>
      <vt:lpstr>How many policies do we need?</vt:lpstr>
      <vt:lpstr>An explanation of the quandary</vt:lpstr>
      <vt:lpstr>One policy or Two policy options</vt:lpstr>
      <vt:lpstr>Items to weigh in deciding if one policy or two</vt:lpstr>
      <vt:lpstr>May want to include a revocation comment</vt:lpstr>
      <vt:lpstr>Title VII Considerations</vt:lpstr>
      <vt:lpstr>Title VII Considerations</vt:lpstr>
      <vt:lpstr>Moving from one policy/process to another</vt:lpstr>
      <vt:lpstr>How do you do this practically?</vt:lpstr>
      <vt:lpstr>Concurrent Enrollment</vt:lpstr>
      <vt:lpstr>Which policies prevails?</vt:lpstr>
      <vt:lpstr>Which policies prevails?</vt:lpstr>
      <vt:lpstr>Policy versus Process</vt:lpstr>
      <vt:lpstr>Policy/Process</vt:lpstr>
      <vt:lpstr>Evidentiary Standard</vt:lpstr>
      <vt:lpstr>What are the options?</vt:lpstr>
      <vt:lpstr>Mandatory Reporters (Responsible Employees)</vt:lpstr>
      <vt:lpstr>Mandatory Reporters</vt:lpstr>
      <vt:lpstr>Supportive Measures (previously referred to as Interim Measures)</vt:lpstr>
      <vt:lpstr>Supportive measures basics</vt:lpstr>
      <vt:lpstr>Confidentiality of supportive measures</vt:lpstr>
      <vt:lpstr>What is/ is not considered a supportive measure?</vt:lpstr>
      <vt:lpstr>Common issue - Housing</vt:lpstr>
      <vt:lpstr>Common Issue – No Contact Orders</vt:lpstr>
      <vt:lpstr>Refusing to provide a supportive measure</vt:lpstr>
      <vt:lpstr>Advisors</vt:lpstr>
      <vt:lpstr>Who can be an advisor and what is their role?</vt:lpstr>
      <vt:lpstr>Limits on Advisors</vt:lpstr>
      <vt:lpstr>Institutionally Provided Advisors </vt:lpstr>
      <vt:lpstr>Appeals</vt:lpstr>
      <vt:lpstr>A few initial thoughts about a “second look”</vt:lpstr>
      <vt:lpstr>NPRM vs. Final Rule</vt:lpstr>
      <vt:lpstr>Three mandatory bases for appeals </vt:lpstr>
      <vt:lpstr>Appeal basis #1 What is a procedural irregularity?</vt:lpstr>
      <vt:lpstr>Appeal basis #1  What is newly discovered evidence?</vt:lpstr>
      <vt:lpstr>Appeal basis #3 When does one have a Conflict of interest or Bias?</vt:lpstr>
      <vt:lpstr>Interesting appeal considerations</vt:lpstr>
      <vt:lpstr>Appeal Procedures</vt:lpstr>
      <vt:lpstr>Confidentiality</vt:lpstr>
      <vt:lpstr>Confidentiality </vt:lpstr>
      <vt:lpstr>Amnesty</vt:lpstr>
      <vt:lpstr>Amnesty Considerations</vt:lpstr>
      <vt:lpstr>Amnesty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New Regulations</dc:title>
  <dc:creator>Mackenzie Murphy-Wilfong</dc:creator>
  <cp:lastModifiedBy>Vicki Hill</cp:lastModifiedBy>
  <cp:revision>161</cp:revision>
  <dcterms:created xsi:type="dcterms:W3CDTF">2020-05-31T15:13:38Z</dcterms:created>
  <dcterms:modified xsi:type="dcterms:W3CDTF">2020-07-21T00:01:20Z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