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0" r:id="rId2"/>
    <p:sldId id="279" r:id="rId3"/>
    <p:sldId id="271" r:id="rId4"/>
    <p:sldId id="286" r:id="rId5"/>
    <p:sldId id="272" r:id="rId6"/>
    <p:sldId id="273" r:id="rId7"/>
    <p:sldId id="450" r:id="rId8"/>
    <p:sldId id="274" r:id="rId9"/>
    <p:sldId id="275" r:id="rId10"/>
    <p:sldId id="276" r:id="rId11"/>
    <p:sldId id="277" r:id="rId12"/>
    <p:sldId id="278" r:id="rId13"/>
    <p:sldId id="280" r:id="rId14"/>
    <p:sldId id="281" r:id="rId15"/>
    <p:sldId id="284" r:id="rId16"/>
    <p:sldId id="285" r:id="rId17"/>
    <p:sldId id="282" r:id="rId18"/>
    <p:sldId id="283" r:id="rId19"/>
    <p:sldId id="289" r:id="rId20"/>
    <p:sldId id="321" r:id="rId21"/>
    <p:sldId id="322" r:id="rId22"/>
    <p:sldId id="311" r:id="rId23"/>
    <p:sldId id="312" r:id="rId24"/>
    <p:sldId id="313" r:id="rId25"/>
    <p:sldId id="315" r:id="rId26"/>
    <p:sldId id="316" r:id="rId27"/>
    <p:sldId id="317" r:id="rId28"/>
    <p:sldId id="314" r:id="rId29"/>
    <p:sldId id="319" r:id="rId30"/>
    <p:sldId id="323" r:id="rId31"/>
    <p:sldId id="287" r:id="rId32"/>
    <p:sldId id="263" r:id="rId33"/>
    <p:sldId id="267" r:id="rId34"/>
    <p:sldId id="269" r:id="rId35"/>
    <p:sldId id="404" r:id="rId36"/>
    <p:sldId id="405" r:id="rId37"/>
    <p:sldId id="406" r:id="rId38"/>
    <p:sldId id="407" r:id="rId39"/>
    <p:sldId id="448" r:id="rId40"/>
    <p:sldId id="449" r:id="rId41"/>
    <p:sldId id="320" r:id="rId42"/>
    <p:sldId id="451" r:id="rId4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4" d="100"/>
          <a:sy n="104" d="100"/>
        </p:scale>
        <p:origin x="228"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92C08C-A18F-468D-A9EE-B3C51300745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4DD63E8-A3AA-472D-8987-3FE30D93990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D2EF4F6-1961-4088-90C3-39F2728DA937}"/>
              </a:ext>
            </a:extLst>
          </p:cNvPr>
          <p:cNvSpPr>
            <a:spLocks noGrp="1"/>
          </p:cNvSpPr>
          <p:nvPr>
            <p:ph type="dt" sz="half" idx="10"/>
          </p:nvPr>
        </p:nvSpPr>
        <p:spPr/>
        <p:txBody>
          <a:bodyPr/>
          <a:lstStyle/>
          <a:p>
            <a:fld id="{412381FE-0649-47AF-805F-8A326AB569AA}" type="datetimeFigureOut">
              <a:rPr lang="en-US" smtClean="0"/>
              <a:t>7/8/2025</a:t>
            </a:fld>
            <a:endParaRPr lang="en-US"/>
          </a:p>
        </p:txBody>
      </p:sp>
      <p:sp>
        <p:nvSpPr>
          <p:cNvPr id="5" name="Footer Placeholder 4">
            <a:extLst>
              <a:ext uri="{FF2B5EF4-FFF2-40B4-BE49-F238E27FC236}">
                <a16:creationId xmlns:a16="http://schemas.microsoft.com/office/drawing/2014/main" id="{3FBD233A-D2DA-4727-BD1B-04F6F3E7C24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AE9F374-86EA-41C4-A64A-002F03E98989}"/>
              </a:ext>
            </a:extLst>
          </p:cNvPr>
          <p:cNvSpPr>
            <a:spLocks noGrp="1"/>
          </p:cNvSpPr>
          <p:nvPr>
            <p:ph type="sldNum" sz="quarter" idx="12"/>
          </p:nvPr>
        </p:nvSpPr>
        <p:spPr/>
        <p:txBody>
          <a:bodyPr/>
          <a:lstStyle/>
          <a:p>
            <a:fld id="{03E3E578-00D2-4381-B9CE-169372C8A3D6}" type="slidenum">
              <a:rPr lang="en-US" smtClean="0"/>
              <a:t>‹#›</a:t>
            </a:fld>
            <a:endParaRPr lang="en-US"/>
          </a:p>
        </p:txBody>
      </p:sp>
    </p:spTree>
    <p:extLst>
      <p:ext uri="{BB962C8B-B14F-4D97-AF65-F5344CB8AC3E}">
        <p14:creationId xmlns:p14="http://schemas.microsoft.com/office/powerpoint/2010/main" val="35131807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B76DD0-D7FF-4D97-ACDC-1CBC9AEBE9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D24FA68-ED53-40E5-BF09-F7FD4F82043D}"/>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AAB26E6-1F85-4B99-A315-0EF82EF18500}"/>
              </a:ext>
            </a:extLst>
          </p:cNvPr>
          <p:cNvSpPr>
            <a:spLocks noGrp="1"/>
          </p:cNvSpPr>
          <p:nvPr>
            <p:ph type="dt" sz="half" idx="10"/>
          </p:nvPr>
        </p:nvSpPr>
        <p:spPr/>
        <p:txBody>
          <a:bodyPr/>
          <a:lstStyle/>
          <a:p>
            <a:fld id="{412381FE-0649-47AF-805F-8A326AB569AA}" type="datetimeFigureOut">
              <a:rPr lang="en-US" smtClean="0"/>
              <a:t>7/8/2025</a:t>
            </a:fld>
            <a:endParaRPr lang="en-US"/>
          </a:p>
        </p:txBody>
      </p:sp>
      <p:sp>
        <p:nvSpPr>
          <p:cNvPr id="5" name="Footer Placeholder 4">
            <a:extLst>
              <a:ext uri="{FF2B5EF4-FFF2-40B4-BE49-F238E27FC236}">
                <a16:creationId xmlns:a16="http://schemas.microsoft.com/office/drawing/2014/main" id="{C3675D86-583D-4741-8C0A-2EBC4E8984E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D143785-A820-4C15-ACE9-24F3F5C17F9F}"/>
              </a:ext>
            </a:extLst>
          </p:cNvPr>
          <p:cNvSpPr>
            <a:spLocks noGrp="1"/>
          </p:cNvSpPr>
          <p:nvPr>
            <p:ph type="sldNum" sz="quarter" idx="12"/>
          </p:nvPr>
        </p:nvSpPr>
        <p:spPr/>
        <p:txBody>
          <a:bodyPr/>
          <a:lstStyle/>
          <a:p>
            <a:fld id="{03E3E578-00D2-4381-B9CE-169372C8A3D6}" type="slidenum">
              <a:rPr lang="en-US" smtClean="0"/>
              <a:t>‹#›</a:t>
            </a:fld>
            <a:endParaRPr lang="en-US"/>
          </a:p>
        </p:txBody>
      </p:sp>
    </p:spTree>
    <p:extLst>
      <p:ext uri="{BB962C8B-B14F-4D97-AF65-F5344CB8AC3E}">
        <p14:creationId xmlns:p14="http://schemas.microsoft.com/office/powerpoint/2010/main" val="14645832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CBF2E8-FBAF-479B-AC64-2064E6AC337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4577D99-DFED-476B-9E00-E70BE6D37D0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F596751A-007A-497C-A1DA-7BC6A15126F2}"/>
              </a:ext>
            </a:extLst>
          </p:cNvPr>
          <p:cNvSpPr>
            <a:spLocks noGrp="1"/>
          </p:cNvSpPr>
          <p:nvPr>
            <p:ph type="dt" sz="half" idx="10"/>
          </p:nvPr>
        </p:nvSpPr>
        <p:spPr/>
        <p:txBody>
          <a:bodyPr/>
          <a:lstStyle/>
          <a:p>
            <a:fld id="{412381FE-0649-47AF-805F-8A326AB569AA}" type="datetimeFigureOut">
              <a:rPr lang="en-US" smtClean="0"/>
              <a:t>7/8/2025</a:t>
            </a:fld>
            <a:endParaRPr lang="en-US"/>
          </a:p>
        </p:txBody>
      </p:sp>
      <p:sp>
        <p:nvSpPr>
          <p:cNvPr id="5" name="Footer Placeholder 4">
            <a:extLst>
              <a:ext uri="{FF2B5EF4-FFF2-40B4-BE49-F238E27FC236}">
                <a16:creationId xmlns:a16="http://schemas.microsoft.com/office/drawing/2014/main" id="{C2E1AC83-1EA4-4B55-AF2A-577C965635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BB52204-BC1F-436B-9608-B8C9581F217A}"/>
              </a:ext>
            </a:extLst>
          </p:cNvPr>
          <p:cNvSpPr>
            <a:spLocks noGrp="1"/>
          </p:cNvSpPr>
          <p:nvPr>
            <p:ph type="sldNum" sz="quarter" idx="12"/>
          </p:nvPr>
        </p:nvSpPr>
        <p:spPr/>
        <p:txBody>
          <a:bodyPr/>
          <a:lstStyle/>
          <a:p>
            <a:fld id="{03E3E578-00D2-4381-B9CE-169372C8A3D6}" type="slidenum">
              <a:rPr lang="en-US" smtClean="0"/>
              <a:t>‹#›</a:t>
            </a:fld>
            <a:endParaRPr lang="en-US"/>
          </a:p>
        </p:txBody>
      </p:sp>
    </p:spTree>
    <p:extLst>
      <p:ext uri="{BB962C8B-B14F-4D97-AF65-F5344CB8AC3E}">
        <p14:creationId xmlns:p14="http://schemas.microsoft.com/office/powerpoint/2010/main" val="34268448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7538E8-4EE9-4250-9C86-3499A800D16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97991FB-7333-4865-A82F-DCC89608B5AA}"/>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B960F70-08C6-4E2D-8679-70695D60350E}"/>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C24C073-B2EE-4595-BF5C-5BE32D639572}"/>
              </a:ext>
            </a:extLst>
          </p:cNvPr>
          <p:cNvSpPr>
            <a:spLocks noGrp="1"/>
          </p:cNvSpPr>
          <p:nvPr>
            <p:ph type="dt" sz="half" idx="10"/>
          </p:nvPr>
        </p:nvSpPr>
        <p:spPr/>
        <p:txBody>
          <a:bodyPr/>
          <a:lstStyle/>
          <a:p>
            <a:fld id="{412381FE-0649-47AF-805F-8A326AB569AA}" type="datetimeFigureOut">
              <a:rPr lang="en-US" smtClean="0"/>
              <a:t>7/8/2025</a:t>
            </a:fld>
            <a:endParaRPr lang="en-US"/>
          </a:p>
        </p:txBody>
      </p:sp>
      <p:sp>
        <p:nvSpPr>
          <p:cNvPr id="6" name="Footer Placeholder 5">
            <a:extLst>
              <a:ext uri="{FF2B5EF4-FFF2-40B4-BE49-F238E27FC236}">
                <a16:creationId xmlns:a16="http://schemas.microsoft.com/office/drawing/2014/main" id="{A098FB6F-D95D-4D9B-909B-1A0BC3E9B50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729D73A-F6A7-4550-BAA0-CF58286D6571}"/>
              </a:ext>
            </a:extLst>
          </p:cNvPr>
          <p:cNvSpPr>
            <a:spLocks noGrp="1"/>
          </p:cNvSpPr>
          <p:nvPr>
            <p:ph type="sldNum" sz="quarter" idx="12"/>
          </p:nvPr>
        </p:nvSpPr>
        <p:spPr/>
        <p:txBody>
          <a:bodyPr/>
          <a:lstStyle/>
          <a:p>
            <a:fld id="{03E3E578-00D2-4381-B9CE-169372C8A3D6}" type="slidenum">
              <a:rPr lang="en-US" smtClean="0"/>
              <a:t>‹#›</a:t>
            </a:fld>
            <a:endParaRPr lang="en-US"/>
          </a:p>
        </p:txBody>
      </p:sp>
    </p:spTree>
    <p:extLst>
      <p:ext uri="{BB962C8B-B14F-4D97-AF65-F5344CB8AC3E}">
        <p14:creationId xmlns:p14="http://schemas.microsoft.com/office/powerpoint/2010/main" val="36175445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94F236-83FF-428E-819F-163EF3EB6F9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3F5D5C8-4ED7-4C27-A2D6-C464010175C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9C8F69D8-EB1D-4232-BD1F-5A1C1FAC91C7}"/>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93D2890-AE30-40BA-B023-B83418F6E58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380EA885-7C88-4A98-9CDF-CFA7BB5C11B7}"/>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3053E32-261C-4AB5-AAB7-2EAEB86CFDC3}"/>
              </a:ext>
            </a:extLst>
          </p:cNvPr>
          <p:cNvSpPr>
            <a:spLocks noGrp="1"/>
          </p:cNvSpPr>
          <p:nvPr>
            <p:ph type="dt" sz="half" idx="10"/>
          </p:nvPr>
        </p:nvSpPr>
        <p:spPr/>
        <p:txBody>
          <a:bodyPr/>
          <a:lstStyle/>
          <a:p>
            <a:fld id="{412381FE-0649-47AF-805F-8A326AB569AA}" type="datetimeFigureOut">
              <a:rPr lang="en-US" smtClean="0"/>
              <a:t>7/8/2025</a:t>
            </a:fld>
            <a:endParaRPr lang="en-US"/>
          </a:p>
        </p:txBody>
      </p:sp>
      <p:sp>
        <p:nvSpPr>
          <p:cNvPr id="8" name="Footer Placeholder 7">
            <a:extLst>
              <a:ext uri="{FF2B5EF4-FFF2-40B4-BE49-F238E27FC236}">
                <a16:creationId xmlns:a16="http://schemas.microsoft.com/office/drawing/2014/main" id="{28D27A64-0BAF-457A-881A-8696767884F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DF5A43B-D3DC-4281-983E-1B258D720FCA}"/>
              </a:ext>
            </a:extLst>
          </p:cNvPr>
          <p:cNvSpPr>
            <a:spLocks noGrp="1"/>
          </p:cNvSpPr>
          <p:nvPr>
            <p:ph type="sldNum" sz="quarter" idx="12"/>
          </p:nvPr>
        </p:nvSpPr>
        <p:spPr/>
        <p:txBody>
          <a:bodyPr/>
          <a:lstStyle/>
          <a:p>
            <a:fld id="{03E3E578-00D2-4381-B9CE-169372C8A3D6}" type="slidenum">
              <a:rPr lang="en-US" smtClean="0"/>
              <a:t>‹#›</a:t>
            </a:fld>
            <a:endParaRPr lang="en-US"/>
          </a:p>
        </p:txBody>
      </p:sp>
    </p:spTree>
    <p:extLst>
      <p:ext uri="{BB962C8B-B14F-4D97-AF65-F5344CB8AC3E}">
        <p14:creationId xmlns:p14="http://schemas.microsoft.com/office/powerpoint/2010/main" val="34728037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A1353-472C-4D47-9620-97C352A9F03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459278C-4711-454B-B673-ADF0B2C2C5CC}"/>
              </a:ext>
            </a:extLst>
          </p:cNvPr>
          <p:cNvSpPr>
            <a:spLocks noGrp="1"/>
          </p:cNvSpPr>
          <p:nvPr>
            <p:ph type="dt" sz="half" idx="10"/>
          </p:nvPr>
        </p:nvSpPr>
        <p:spPr/>
        <p:txBody>
          <a:bodyPr/>
          <a:lstStyle/>
          <a:p>
            <a:fld id="{412381FE-0649-47AF-805F-8A326AB569AA}" type="datetimeFigureOut">
              <a:rPr lang="en-US" smtClean="0"/>
              <a:t>7/8/2025</a:t>
            </a:fld>
            <a:endParaRPr lang="en-US"/>
          </a:p>
        </p:txBody>
      </p:sp>
      <p:sp>
        <p:nvSpPr>
          <p:cNvPr id="4" name="Footer Placeholder 3">
            <a:extLst>
              <a:ext uri="{FF2B5EF4-FFF2-40B4-BE49-F238E27FC236}">
                <a16:creationId xmlns:a16="http://schemas.microsoft.com/office/drawing/2014/main" id="{E1BEA86B-4529-450C-8EC5-05941FA50B6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E5C672E-F18E-446D-810C-38762184384F}"/>
              </a:ext>
            </a:extLst>
          </p:cNvPr>
          <p:cNvSpPr>
            <a:spLocks noGrp="1"/>
          </p:cNvSpPr>
          <p:nvPr>
            <p:ph type="sldNum" sz="quarter" idx="12"/>
          </p:nvPr>
        </p:nvSpPr>
        <p:spPr/>
        <p:txBody>
          <a:bodyPr/>
          <a:lstStyle/>
          <a:p>
            <a:fld id="{03E3E578-00D2-4381-B9CE-169372C8A3D6}" type="slidenum">
              <a:rPr lang="en-US" smtClean="0"/>
              <a:t>‹#›</a:t>
            </a:fld>
            <a:endParaRPr lang="en-US"/>
          </a:p>
        </p:txBody>
      </p:sp>
    </p:spTree>
    <p:extLst>
      <p:ext uri="{BB962C8B-B14F-4D97-AF65-F5344CB8AC3E}">
        <p14:creationId xmlns:p14="http://schemas.microsoft.com/office/powerpoint/2010/main" val="22839663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56DCBAC-8884-49DD-B354-7C6C803AEBC4}"/>
              </a:ext>
            </a:extLst>
          </p:cNvPr>
          <p:cNvSpPr>
            <a:spLocks noGrp="1"/>
          </p:cNvSpPr>
          <p:nvPr>
            <p:ph type="dt" sz="half" idx="10"/>
          </p:nvPr>
        </p:nvSpPr>
        <p:spPr/>
        <p:txBody>
          <a:bodyPr/>
          <a:lstStyle/>
          <a:p>
            <a:fld id="{412381FE-0649-47AF-805F-8A326AB569AA}" type="datetimeFigureOut">
              <a:rPr lang="en-US" smtClean="0"/>
              <a:t>7/8/2025</a:t>
            </a:fld>
            <a:endParaRPr lang="en-US"/>
          </a:p>
        </p:txBody>
      </p:sp>
      <p:sp>
        <p:nvSpPr>
          <p:cNvPr id="3" name="Footer Placeholder 2">
            <a:extLst>
              <a:ext uri="{FF2B5EF4-FFF2-40B4-BE49-F238E27FC236}">
                <a16:creationId xmlns:a16="http://schemas.microsoft.com/office/drawing/2014/main" id="{63CC371F-924A-4A43-8C90-639375AEE9C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A9F801F-D6F9-4440-8AB9-A41C9F9E7350}"/>
              </a:ext>
            </a:extLst>
          </p:cNvPr>
          <p:cNvSpPr>
            <a:spLocks noGrp="1"/>
          </p:cNvSpPr>
          <p:nvPr>
            <p:ph type="sldNum" sz="quarter" idx="12"/>
          </p:nvPr>
        </p:nvSpPr>
        <p:spPr/>
        <p:txBody>
          <a:bodyPr/>
          <a:lstStyle/>
          <a:p>
            <a:fld id="{03E3E578-00D2-4381-B9CE-169372C8A3D6}" type="slidenum">
              <a:rPr lang="en-US" smtClean="0"/>
              <a:t>‹#›</a:t>
            </a:fld>
            <a:endParaRPr lang="en-US"/>
          </a:p>
        </p:txBody>
      </p:sp>
    </p:spTree>
    <p:extLst>
      <p:ext uri="{BB962C8B-B14F-4D97-AF65-F5344CB8AC3E}">
        <p14:creationId xmlns:p14="http://schemas.microsoft.com/office/powerpoint/2010/main" val="24177765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107E1B-BAB3-42FD-87C6-881432468F1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0823690-54F1-41D4-AF25-78FBDF9D73E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4A94EE8-B287-4CB2-826E-0F6F31E6A2F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21A2F50-3C03-42AE-A4A4-F553E11EB28A}"/>
              </a:ext>
            </a:extLst>
          </p:cNvPr>
          <p:cNvSpPr>
            <a:spLocks noGrp="1"/>
          </p:cNvSpPr>
          <p:nvPr>
            <p:ph type="dt" sz="half" idx="10"/>
          </p:nvPr>
        </p:nvSpPr>
        <p:spPr/>
        <p:txBody>
          <a:bodyPr/>
          <a:lstStyle/>
          <a:p>
            <a:fld id="{412381FE-0649-47AF-805F-8A326AB569AA}" type="datetimeFigureOut">
              <a:rPr lang="en-US" smtClean="0"/>
              <a:t>7/8/2025</a:t>
            </a:fld>
            <a:endParaRPr lang="en-US"/>
          </a:p>
        </p:txBody>
      </p:sp>
      <p:sp>
        <p:nvSpPr>
          <p:cNvPr id="6" name="Footer Placeholder 5">
            <a:extLst>
              <a:ext uri="{FF2B5EF4-FFF2-40B4-BE49-F238E27FC236}">
                <a16:creationId xmlns:a16="http://schemas.microsoft.com/office/drawing/2014/main" id="{FDC12090-2800-47D7-BAE5-D03EF832888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C2307A9-1BFD-4776-8FBC-3975892392AA}"/>
              </a:ext>
            </a:extLst>
          </p:cNvPr>
          <p:cNvSpPr>
            <a:spLocks noGrp="1"/>
          </p:cNvSpPr>
          <p:nvPr>
            <p:ph type="sldNum" sz="quarter" idx="12"/>
          </p:nvPr>
        </p:nvSpPr>
        <p:spPr/>
        <p:txBody>
          <a:bodyPr/>
          <a:lstStyle/>
          <a:p>
            <a:fld id="{03E3E578-00D2-4381-B9CE-169372C8A3D6}" type="slidenum">
              <a:rPr lang="en-US" smtClean="0"/>
              <a:t>‹#›</a:t>
            </a:fld>
            <a:endParaRPr lang="en-US"/>
          </a:p>
        </p:txBody>
      </p:sp>
    </p:spTree>
    <p:extLst>
      <p:ext uri="{BB962C8B-B14F-4D97-AF65-F5344CB8AC3E}">
        <p14:creationId xmlns:p14="http://schemas.microsoft.com/office/powerpoint/2010/main" val="36073725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614879-D7BA-4829-973E-EEF73CB6B42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10D2B5E-B589-4D2F-B617-984E5E5ECAD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426711A-46AA-49E7-968A-F29D4B0B468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1B07257-E121-44E9-B34A-E7A6237D23F4}"/>
              </a:ext>
            </a:extLst>
          </p:cNvPr>
          <p:cNvSpPr>
            <a:spLocks noGrp="1"/>
          </p:cNvSpPr>
          <p:nvPr>
            <p:ph type="dt" sz="half" idx="10"/>
          </p:nvPr>
        </p:nvSpPr>
        <p:spPr/>
        <p:txBody>
          <a:bodyPr/>
          <a:lstStyle/>
          <a:p>
            <a:fld id="{412381FE-0649-47AF-805F-8A326AB569AA}" type="datetimeFigureOut">
              <a:rPr lang="en-US" smtClean="0"/>
              <a:t>7/8/2025</a:t>
            </a:fld>
            <a:endParaRPr lang="en-US"/>
          </a:p>
        </p:txBody>
      </p:sp>
      <p:sp>
        <p:nvSpPr>
          <p:cNvPr id="6" name="Footer Placeholder 5">
            <a:extLst>
              <a:ext uri="{FF2B5EF4-FFF2-40B4-BE49-F238E27FC236}">
                <a16:creationId xmlns:a16="http://schemas.microsoft.com/office/drawing/2014/main" id="{58C5BF0D-69DB-4DA5-A2CC-CA7772E3F86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C3261D8-B740-4215-A0A7-2F916B5DDE50}"/>
              </a:ext>
            </a:extLst>
          </p:cNvPr>
          <p:cNvSpPr>
            <a:spLocks noGrp="1"/>
          </p:cNvSpPr>
          <p:nvPr>
            <p:ph type="sldNum" sz="quarter" idx="12"/>
          </p:nvPr>
        </p:nvSpPr>
        <p:spPr/>
        <p:txBody>
          <a:bodyPr/>
          <a:lstStyle/>
          <a:p>
            <a:fld id="{03E3E578-00D2-4381-B9CE-169372C8A3D6}" type="slidenum">
              <a:rPr lang="en-US" smtClean="0"/>
              <a:t>‹#›</a:t>
            </a:fld>
            <a:endParaRPr lang="en-US"/>
          </a:p>
        </p:txBody>
      </p:sp>
    </p:spTree>
    <p:extLst>
      <p:ext uri="{BB962C8B-B14F-4D97-AF65-F5344CB8AC3E}">
        <p14:creationId xmlns:p14="http://schemas.microsoft.com/office/powerpoint/2010/main" val="13353568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4B9FA8-5A4C-40A8-B32D-6FC891DD1D5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0A87518-982B-463F-A2EB-66270ED7B9DA}"/>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70922F9-5D5E-4CDE-8165-C75C14408209}"/>
              </a:ext>
            </a:extLst>
          </p:cNvPr>
          <p:cNvSpPr>
            <a:spLocks noGrp="1"/>
          </p:cNvSpPr>
          <p:nvPr>
            <p:ph type="dt" sz="half" idx="10"/>
          </p:nvPr>
        </p:nvSpPr>
        <p:spPr/>
        <p:txBody>
          <a:bodyPr/>
          <a:lstStyle/>
          <a:p>
            <a:fld id="{412381FE-0649-47AF-805F-8A326AB569AA}" type="datetimeFigureOut">
              <a:rPr lang="en-US" smtClean="0"/>
              <a:t>7/8/2025</a:t>
            </a:fld>
            <a:endParaRPr lang="en-US"/>
          </a:p>
        </p:txBody>
      </p:sp>
      <p:sp>
        <p:nvSpPr>
          <p:cNvPr id="5" name="Footer Placeholder 4">
            <a:extLst>
              <a:ext uri="{FF2B5EF4-FFF2-40B4-BE49-F238E27FC236}">
                <a16:creationId xmlns:a16="http://schemas.microsoft.com/office/drawing/2014/main" id="{B86ED134-DE6F-4E05-B249-B15E97B0A73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4CEF263-9D9E-46F2-8797-E16147A3540F}"/>
              </a:ext>
            </a:extLst>
          </p:cNvPr>
          <p:cNvSpPr>
            <a:spLocks noGrp="1"/>
          </p:cNvSpPr>
          <p:nvPr>
            <p:ph type="sldNum" sz="quarter" idx="12"/>
          </p:nvPr>
        </p:nvSpPr>
        <p:spPr/>
        <p:txBody>
          <a:bodyPr/>
          <a:lstStyle/>
          <a:p>
            <a:fld id="{03E3E578-00D2-4381-B9CE-169372C8A3D6}" type="slidenum">
              <a:rPr lang="en-US" smtClean="0"/>
              <a:t>‹#›</a:t>
            </a:fld>
            <a:endParaRPr lang="en-US"/>
          </a:p>
        </p:txBody>
      </p:sp>
    </p:spTree>
    <p:extLst>
      <p:ext uri="{BB962C8B-B14F-4D97-AF65-F5344CB8AC3E}">
        <p14:creationId xmlns:p14="http://schemas.microsoft.com/office/powerpoint/2010/main" val="5478508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1E40D3D-3128-4B89-BA1D-45B46B99ADD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9708C46-8DDD-405F-8152-88ED4A46D9FF}"/>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B2490D3-5744-4082-8E84-188F00409B82}"/>
              </a:ext>
            </a:extLst>
          </p:cNvPr>
          <p:cNvSpPr>
            <a:spLocks noGrp="1"/>
          </p:cNvSpPr>
          <p:nvPr>
            <p:ph type="dt" sz="half" idx="10"/>
          </p:nvPr>
        </p:nvSpPr>
        <p:spPr/>
        <p:txBody>
          <a:bodyPr/>
          <a:lstStyle/>
          <a:p>
            <a:fld id="{412381FE-0649-47AF-805F-8A326AB569AA}" type="datetimeFigureOut">
              <a:rPr lang="en-US" smtClean="0"/>
              <a:t>7/8/2025</a:t>
            </a:fld>
            <a:endParaRPr lang="en-US"/>
          </a:p>
        </p:txBody>
      </p:sp>
      <p:sp>
        <p:nvSpPr>
          <p:cNvPr id="5" name="Footer Placeholder 4">
            <a:extLst>
              <a:ext uri="{FF2B5EF4-FFF2-40B4-BE49-F238E27FC236}">
                <a16:creationId xmlns:a16="http://schemas.microsoft.com/office/drawing/2014/main" id="{2D32BF0E-3241-4A06-B922-7245A6B3059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A92FCCB-F39F-4827-8C2B-767D03FBE8FE}"/>
              </a:ext>
            </a:extLst>
          </p:cNvPr>
          <p:cNvSpPr>
            <a:spLocks noGrp="1"/>
          </p:cNvSpPr>
          <p:nvPr>
            <p:ph type="sldNum" sz="quarter" idx="12"/>
          </p:nvPr>
        </p:nvSpPr>
        <p:spPr/>
        <p:txBody>
          <a:bodyPr/>
          <a:lstStyle/>
          <a:p>
            <a:fld id="{03E3E578-00D2-4381-B9CE-169372C8A3D6}" type="slidenum">
              <a:rPr lang="en-US" smtClean="0"/>
              <a:t>‹#›</a:t>
            </a:fld>
            <a:endParaRPr lang="en-US"/>
          </a:p>
        </p:txBody>
      </p:sp>
    </p:spTree>
    <p:extLst>
      <p:ext uri="{BB962C8B-B14F-4D97-AF65-F5344CB8AC3E}">
        <p14:creationId xmlns:p14="http://schemas.microsoft.com/office/powerpoint/2010/main" val="24097179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B307F3B-84B8-4758-8B4A-CB4D7AE1DB6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D07CFE4-36C6-40B2-9D17-32AA55A1E34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91FC1A1-D750-41D2-A1CD-EB6D5970F2E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2381FE-0649-47AF-805F-8A326AB569AA}" type="datetimeFigureOut">
              <a:rPr lang="en-US" smtClean="0"/>
              <a:t>7/8/2025</a:t>
            </a:fld>
            <a:endParaRPr lang="en-US"/>
          </a:p>
        </p:txBody>
      </p:sp>
      <p:sp>
        <p:nvSpPr>
          <p:cNvPr id="5" name="Footer Placeholder 4">
            <a:extLst>
              <a:ext uri="{FF2B5EF4-FFF2-40B4-BE49-F238E27FC236}">
                <a16:creationId xmlns:a16="http://schemas.microsoft.com/office/drawing/2014/main" id="{DEBEE402-5810-4D60-80FA-0B7E565726A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CC1BAC3-0542-4214-98A0-C40D9B07BC6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3E3E578-00D2-4381-B9CE-169372C8A3D6}" type="slidenum">
              <a:rPr lang="en-US" smtClean="0"/>
              <a:t>‹#›</a:t>
            </a:fld>
            <a:endParaRPr lang="en-US"/>
          </a:p>
        </p:txBody>
      </p:sp>
    </p:spTree>
    <p:extLst>
      <p:ext uri="{BB962C8B-B14F-4D97-AF65-F5344CB8AC3E}">
        <p14:creationId xmlns:p14="http://schemas.microsoft.com/office/powerpoint/2010/main" val="25960090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D29EC5-3D08-4B28-92E5-29D0F49C4E0A}"/>
              </a:ext>
            </a:extLst>
          </p:cNvPr>
          <p:cNvSpPr>
            <a:spLocks noGrp="1"/>
          </p:cNvSpPr>
          <p:nvPr>
            <p:ph type="ctrTitle"/>
          </p:nvPr>
        </p:nvSpPr>
        <p:spPr>
          <a:xfrm>
            <a:off x="1524000" y="1122363"/>
            <a:ext cx="9144000" cy="3976110"/>
          </a:xfrm>
        </p:spPr>
        <p:txBody>
          <a:bodyPr>
            <a:normAutofit/>
          </a:bodyPr>
          <a:lstStyle/>
          <a:p>
            <a:pPr algn="ctr"/>
            <a:r>
              <a:rPr lang="en-US" sz="4800" dirty="0"/>
              <a:t>Title IX for Carl Albert Housing and Athletics</a:t>
            </a:r>
          </a:p>
        </p:txBody>
      </p:sp>
      <p:sp>
        <p:nvSpPr>
          <p:cNvPr id="3" name="Subtitle 2">
            <a:extLst>
              <a:ext uri="{FF2B5EF4-FFF2-40B4-BE49-F238E27FC236}">
                <a16:creationId xmlns:a16="http://schemas.microsoft.com/office/drawing/2014/main" id="{6088F25B-EDF0-475D-A87E-4A2071A8334D}"/>
              </a:ext>
            </a:extLst>
          </p:cNvPr>
          <p:cNvSpPr>
            <a:spLocks noGrp="1"/>
          </p:cNvSpPr>
          <p:nvPr>
            <p:ph type="subTitle" idx="1"/>
          </p:nvPr>
        </p:nvSpPr>
        <p:spPr>
          <a:xfrm>
            <a:off x="1801906" y="4527176"/>
            <a:ext cx="8878286" cy="1965064"/>
          </a:xfrm>
        </p:spPr>
        <p:txBody>
          <a:bodyPr>
            <a:normAutofit/>
          </a:bodyPr>
          <a:lstStyle/>
          <a:p>
            <a:endParaRPr lang="en-US" dirty="0"/>
          </a:p>
          <a:p>
            <a:pPr algn="ctr"/>
            <a:r>
              <a:rPr lang="en-US" sz="3600" dirty="0">
                <a:solidFill>
                  <a:srgbClr val="00B0F0"/>
                </a:solidFill>
              </a:rPr>
              <a:t>       </a:t>
            </a:r>
          </a:p>
        </p:txBody>
      </p:sp>
      <p:pic>
        <p:nvPicPr>
          <p:cNvPr id="4" name="Picture 3">
            <a:extLst>
              <a:ext uri="{FF2B5EF4-FFF2-40B4-BE49-F238E27FC236}">
                <a16:creationId xmlns:a16="http://schemas.microsoft.com/office/drawing/2014/main" id="{A8CB62E2-5F04-44AB-AD5B-1A2BE47AA2A8}"/>
              </a:ext>
            </a:extLst>
          </p:cNvPr>
          <p:cNvPicPr>
            <a:picLocks noChangeAspect="1"/>
          </p:cNvPicPr>
          <p:nvPr/>
        </p:nvPicPr>
        <p:blipFill>
          <a:blip r:embed="rId2"/>
          <a:stretch>
            <a:fillRect/>
          </a:stretch>
        </p:blipFill>
        <p:spPr>
          <a:xfrm>
            <a:off x="3787860" y="365760"/>
            <a:ext cx="4616279" cy="3368345"/>
          </a:xfrm>
          <a:prstGeom prst="rect">
            <a:avLst/>
          </a:prstGeom>
        </p:spPr>
      </p:pic>
    </p:spTree>
    <p:extLst>
      <p:ext uri="{BB962C8B-B14F-4D97-AF65-F5344CB8AC3E}">
        <p14:creationId xmlns:p14="http://schemas.microsoft.com/office/powerpoint/2010/main" val="12495088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6490F4-CEB4-4342-85A6-2AEBF52BC3D9}"/>
              </a:ext>
            </a:extLst>
          </p:cNvPr>
          <p:cNvSpPr>
            <a:spLocks noGrp="1"/>
          </p:cNvSpPr>
          <p:nvPr>
            <p:ph type="title"/>
          </p:nvPr>
        </p:nvSpPr>
        <p:spPr/>
        <p:txBody>
          <a:bodyPr/>
          <a:lstStyle/>
          <a:p>
            <a:r>
              <a:rPr lang="en-US" dirty="0"/>
              <a:t>The Law</a:t>
            </a:r>
          </a:p>
        </p:txBody>
      </p:sp>
      <p:sp>
        <p:nvSpPr>
          <p:cNvPr id="3" name="Content Placeholder 2">
            <a:extLst>
              <a:ext uri="{FF2B5EF4-FFF2-40B4-BE49-F238E27FC236}">
                <a16:creationId xmlns:a16="http://schemas.microsoft.com/office/drawing/2014/main" id="{4D06123B-F0CC-44B0-9EB1-408CC8B39892}"/>
              </a:ext>
            </a:extLst>
          </p:cNvPr>
          <p:cNvSpPr>
            <a:spLocks noGrp="1"/>
          </p:cNvSpPr>
          <p:nvPr>
            <p:ph idx="1"/>
          </p:nvPr>
        </p:nvSpPr>
        <p:spPr/>
        <p:txBody>
          <a:bodyPr/>
          <a:lstStyle/>
          <a:p>
            <a:pPr marL="0" indent="0">
              <a:buNone/>
            </a:pPr>
            <a:r>
              <a:rPr lang="en-US" dirty="0"/>
              <a:t>Title IX states:</a:t>
            </a:r>
          </a:p>
          <a:p>
            <a:endParaRPr lang="en-US" dirty="0"/>
          </a:p>
          <a:p>
            <a:pPr marL="0" indent="0">
              <a:buNone/>
            </a:pPr>
            <a:r>
              <a:rPr lang="en-US" dirty="0"/>
              <a:t>No person in the United States shall, </a:t>
            </a:r>
            <a:r>
              <a:rPr lang="en-US" dirty="0">
                <a:highlight>
                  <a:srgbClr val="FFFF00"/>
                </a:highlight>
              </a:rPr>
              <a:t>on the basis of sex</a:t>
            </a:r>
            <a:r>
              <a:rPr lang="en-US" dirty="0"/>
              <a:t>, be excluded from participation in, be denied the benefits of, or be subjected to discrimination under any education program or activity receiving Federal financial assistance.</a:t>
            </a:r>
          </a:p>
        </p:txBody>
      </p:sp>
    </p:spTree>
    <p:extLst>
      <p:ext uri="{BB962C8B-B14F-4D97-AF65-F5344CB8AC3E}">
        <p14:creationId xmlns:p14="http://schemas.microsoft.com/office/powerpoint/2010/main" val="11154086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9C0616-BFBE-49DB-9359-825103B2080C}"/>
              </a:ext>
            </a:extLst>
          </p:cNvPr>
          <p:cNvSpPr>
            <a:spLocks noGrp="1"/>
          </p:cNvSpPr>
          <p:nvPr>
            <p:ph type="title"/>
          </p:nvPr>
        </p:nvSpPr>
        <p:spPr/>
        <p:txBody>
          <a:bodyPr/>
          <a:lstStyle/>
          <a:p>
            <a:r>
              <a:rPr lang="en-US" dirty="0"/>
              <a:t>Title IX Timeline </a:t>
            </a:r>
          </a:p>
        </p:txBody>
      </p:sp>
      <p:sp>
        <p:nvSpPr>
          <p:cNvPr id="3" name="Content Placeholder 2">
            <a:extLst>
              <a:ext uri="{FF2B5EF4-FFF2-40B4-BE49-F238E27FC236}">
                <a16:creationId xmlns:a16="http://schemas.microsoft.com/office/drawing/2014/main" id="{388B3D53-F8B1-4739-9700-B3F095383233}"/>
              </a:ext>
            </a:extLst>
          </p:cNvPr>
          <p:cNvSpPr>
            <a:spLocks noGrp="1"/>
          </p:cNvSpPr>
          <p:nvPr>
            <p:ph idx="1"/>
          </p:nvPr>
        </p:nvSpPr>
        <p:spPr/>
        <p:txBody>
          <a:bodyPr/>
          <a:lstStyle/>
          <a:p>
            <a:r>
              <a:rPr lang="en-US" dirty="0"/>
              <a:t>Law passed in 1972 as part of the Higher Education Amendments Act</a:t>
            </a:r>
          </a:p>
          <a:p>
            <a:r>
              <a:rPr lang="en-US" dirty="0"/>
              <a:t>Dear colleague letter (2011)</a:t>
            </a:r>
          </a:p>
          <a:p>
            <a:r>
              <a:rPr lang="en-US" dirty="0"/>
              <a:t>VAWA Amendments to </a:t>
            </a:r>
            <a:r>
              <a:rPr lang="en-US" dirty="0" err="1"/>
              <a:t>Clery</a:t>
            </a:r>
            <a:r>
              <a:rPr lang="en-US" dirty="0"/>
              <a:t> (2014 regulations)</a:t>
            </a:r>
          </a:p>
          <a:p>
            <a:r>
              <a:rPr lang="en-US" dirty="0"/>
              <a:t>Department of Education Regulations (August 2020)</a:t>
            </a:r>
          </a:p>
          <a:p>
            <a:r>
              <a:rPr lang="en-US" strike="sngStrike" dirty="0"/>
              <a:t>Department of Education Regulations [in limbo] (August 2024)</a:t>
            </a:r>
          </a:p>
          <a:p>
            <a:endParaRPr lang="en-US" dirty="0"/>
          </a:p>
          <a:p>
            <a:r>
              <a:rPr lang="en-US" dirty="0"/>
              <a:t>Title IX protects both students and employees, AND other participants in an educational program or activity. </a:t>
            </a:r>
          </a:p>
        </p:txBody>
      </p:sp>
    </p:spTree>
    <p:extLst>
      <p:ext uri="{BB962C8B-B14F-4D97-AF65-F5344CB8AC3E}">
        <p14:creationId xmlns:p14="http://schemas.microsoft.com/office/powerpoint/2010/main" val="5595542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BBDD5-89B0-4D7E-8B60-4F935D0F13E4}"/>
              </a:ext>
            </a:extLst>
          </p:cNvPr>
          <p:cNvSpPr>
            <a:spLocks noGrp="1"/>
          </p:cNvSpPr>
          <p:nvPr>
            <p:ph type="title"/>
          </p:nvPr>
        </p:nvSpPr>
        <p:spPr/>
        <p:txBody>
          <a:bodyPr/>
          <a:lstStyle/>
          <a:p>
            <a:r>
              <a:rPr lang="en-US" b="1" dirty="0"/>
              <a:t>A (short) breakdown of Title IX Prohibitions </a:t>
            </a:r>
          </a:p>
        </p:txBody>
      </p:sp>
      <p:sp>
        <p:nvSpPr>
          <p:cNvPr id="3" name="Content Placeholder 2">
            <a:extLst>
              <a:ext uri="{FF2B5EF4-FFF2-40B4-BE49-F238E27FC236}">
                <a16:creationId xmlns:a16="http://schemas.microsoft.com/office/drawing/2014/main" id="{5F7BD764-5FC0-49D1-88F9-353E2577F8C3}"/>
              </a:ext>
            </a:extLst>
          </p:cNvPr>
          <p:cNvSpPr>
            <a:spLocks noGrp="1"/>
          </p:cNvSpPr>
          <p:nvPr>
            <p:ph idx="1"/>
          </p:nvPr>
        </p:nvSpPr>
        <p:spPr>
          <a:xfrm>
            <a:off x="838200" y="1496292"/>
            <a:ext cx="10515600" cy="5098472"/>
          </a:xfrm>
        </p:spPr>
        <p:txBody>
          <a:bodyPr>
            <a:normAutofit/>
          </a:bodyPr>
          <a:lstStyle/>
          <a:p>
            <a:pPr marL="514350" indent="-514350">
              <a:buAutoNum type="arabicPeriod"/>
            </a:pPr>
            <a:r>
              <a:rPr lang="en-US" sz="4000" b="1" dirty="0"/>
              <a:t>Discrimination</a:t>
            </a:r>
          </a:p>
          <a:p>
            <a:pPr marL="514350" indent="-514350">
              <a:buAutoNum type="arabicPeriod"/>
            </a:pPr>
            <a:r>
              <a:rPr lang="en-US" sz="4000" b="1" dirty="0"/>
              <a:t>Harassment</a:t>
            </a:r>
          </a:p>
          <a:p>
            <a:pPr marL="971550" lvl="1" indent="-514350">
              <a:buFont typeface="+mj-lt"/>
              <a:buAutoNum type="alphaUcPeriod"/>
            </a:pPr>
            <a:r>
              <a:rPr lang="en-US" sz="3600" b="1" dirty="0"/>
              <a:t>Sexual Assault</a:t>
            </a:r>
          </a:p>
          <a:p>
            <a:pPr marL="971550" lvl="1" indent="-514350">
              <a:buFont typeface="+mj-lt"/>
              <a:buAutoNum type="alphaUcPeriod"/>
            </a:pPr>
            <a:r>
              <a:rPr lang="en-US" sz="3600" b="1" dirty="0"/>
              <a:t>Dating and Domestic Violence</a:t>
            </a:r>
          </a:p>
          <a:p>
            <a:pPr marL="971550" lvl="1" indent="-514350">
              <a:buFont typeface="+mj-lt"/>
              <a:buAutoNum type="alphaUcPeriod"/>
            </a:pPr>
            <a:r>
              <a:rPr lang="en-US" sz="3600" b="1" dirty="0"/>
              <a:t>Stalking</a:t>
            </a:r>
          </a:p>
          <a:p>
            <a:pPr marL="971550" lvl="1" indent="-514350">
              <a:buFont typeface="+mj-lt"/>
              <a:buAutoNum type="alphaUcPeriod"/>
            </a:pPr>
            <a:r>
              <a:rPr lang="en-US" sz="3600" b="1" dirty="0"/>
              <a:t>Quid Pro Quo</a:t>
            </a:r>
          </a:p>
          <a:p>
            <a:pPr marL="971550" lvl="1" indent="-514350">
              <a:buFont typeface="+mj-lt"/>
              <a:buAutoNum type="alphaUcPeriod"/>
            </a:pPr>
            <a:r>
              <a:rPr lang="en-US" sz="3600" b="1" dirty="0"/>
              <a:t>Hostile Environment</a:t>
            </a:r>
          </a:p>
          <a:p>
            <a:pPr marL="514350" indent="-514350">
              <a:buFont typeface="+mj-lt"/>
              <a:buAutoNum type="arabicPeriod"/>
            </a:pPr>
            <a:r>
              <a:rPr lang="en-US" sz="4000" b="1" dirty="0"/>
              <a:t>Retaliation</a:t>
            </a:r>
          </a:p>
        </p:txBody>
      </p:sp>
    </p:spTree>
    <p:extLst>
      <p:ext uri="{BB962C8B-B14F-4D97-AF65-F5344CB8AC3E}">
        <p14:creationId xmlns:p14="http://schemas.microsoft.com/office/powerpoint/2010/main" val="16193063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41ABFD-BCE5-4214-AE96-237269C445E0}"/>
              </a:ext>
            </a:extLst>
          </p:cNvPr>
          <p:cNvSpPr>
            <a:spLocks noGrp="1"/>
          </p:cNvSpPr>
          <p:nvPr>
            <p:ph type="title"/>
          </p:nvPr>
        </p:nvSpPr>
        <p:spPr/>
        <p:txBody>
          <a:bodyPr/>
          <a:lstStyle/>
          <a:p>
            <a:r>
              <a:rPr lang="en-US" dirty="0"/>
              <a:t>Housing and Athletics</a:t>
            </a:r>
          </a:p>
        </p:txBody>
      </p:sp>
      <p:sp>
        <p:nvSpPr>
          <p:cNvPr id="3" name="Content Placeholder 2">
            <a:extLst>
              <a:ext uri="{FF2B5EF4-FFF2-40B4-BE49-F238E27FC236}">
                <a16:creationId xmlns:a16="http://schemas.microsoft.com/office/drawing/2014/main" id="{C711367E-3C5C-40E7-BB56-B7B0CD495BAA}"/>
              </a:ext>
            </a:extLst>
          </p:cNvPr>
          <p:cNvSpPr>
            <a:spLocks noGrp="1"/>
          </p:cNvSpPr>
          <p:nvPr>
            <p:ph idx="1"/>
          </p:nvPr>
        </p:nvSpPr>
        <p:spPr/>
        <p:txBody>
          <a:bodyPr/>
          <a:lstStyle/>
          <a:p>
            <a:r>
              <a:rPr lang="en-US" dirty="0"/>
              <a:t>You are on the front lines of significant personal interaction.</a:t>
            </a:r>
          </a:p>
          <a:p>
            <a:endParaRPr lang="en-US" dirty="0"/>
          </a:p>
          <a:p>
            <a:r>
              <a:rPr lang="en-US" dirty="0"/>
              <a:t>This means you must FIRMLY draw a professional line: (1) </a:t>
            </a:r>
            <a:r>
              <a:rPr lang="en-US" dirty="0">
                <a:highlight>
                  <a:srgbClr val="FFFF00"/>
                </a:highlight>
              </a:rPr>
              <a:t>You are not fully confidential</a:t>
            </a:r>
            <a:r>
              <a:rPr lang="en-US" dirty="0"/>
              <a:t> (2) </a:t>
            </a:r>
            <a:r>
              <a:rPr lang="en-US" dirty="0">
                <a:highlight>
                  <a:srgbClr val="00FF00"/>
                </a:highlight>
              </a:rPr>
              <a:t>You must maintain detached and impersonal to an extent in order to be perceived and trusted as a professional </a:t>
            </a:r>
            <a:r>
              <a:rPr lang="en-US" dirty="0"/>
              <a:t>(3) </a:t>
            </a:r>
            <a:r>
              <a:rPr lang="en-US" dirty="0">
                <a:highlight>
                  <a:srgbClr val="FF00FF"/>
                </a:highlight>
              </a:rPr>
              <a:t>This is especially difficult for young professionals – who are frequently new hires in these areas.</a:t>
            </a:r>
          </a:p>
        </p:txBody>
      </p:sp>
    </p:spTree>
    <p:extLst>
      <p:ext uri="{BB962C8B-B14F-4D97-AF65-F5344CB8AC3E}">
        <p14:creationId xmlns:p14="http://schemas.microsoft.com/office/powerpoint/2010/main" val="14187927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D62AAF-3825-404D-AB3E-71DA7B16D29C}"/>
              </a:ext>
            </a:extLst>
          </p:cNvPr>
          <p:cNvSpPr>
            <a:spLocks noGrp="1"/>
          </p:cNvSpPr>
          <p:nvPr>
            <p:ph type="title"/>
          </p:nvPr>
        </p:nvSpPr>
        <p:spPr/>
        <p:txBody>
          <a:bodyPr/>
          <a:lstStyle/>
          <a:p>
            <a:r>
              <a:rPr lang="en-US" dirty="0"/>
              <a:t>Housing and Athletics Professionalism</a:t>
            </a:r>
          </a:p>
        </p:txBody>
      </p:sp>
      <p:sp>
        <p:nvSpPr>
          <p:cNvPr id="3" name="Content Placeholder 2">
            <a:extLst>
              <a:ext uri="{FF2B5EF4-FFF2-40B4-BE49-F238E27FC236}">
                <a16:creationId xmlns:a16="http://schemas.microsoft.com/office/drawing/2014/main" id="{C6D382E0-EB7F-43FA-9CB1-5EAE73C6C5F3}"/>
              </a:ext>
            </a:extLst>
          </p:cNvPr>
          <p:cNvSpPr>
            <a:spLocks noGrp="1"/>
          </p:cNvSpPr>
          <p:nvPr>
            <p:ph idx="1"/>
          </p:nvPr>
        </p:nvSpPr>
        <p:spPr/>
        <p:txBody>
          <a:bodyPr/>
          <a:lstStyle/>
          <a:p>
            <a:pPr marL="514350" indent="-514350">
              <a:buAutoNum type="arabicPeriod"/>
            </a:pPr>
            <a:r>
              <a:rPr lang="en-US" dirty="0"/>
              <a:t>Maintain professional and detached demeanor.</a:t>
            </a:r>
          </a:p>
          <a:p>
            <a:pPr marL="514350" indent="-514350">
              <a:buAutoNum type="arabicPeriod"/>
            </a:pPr>
            <a:r>
              <a:rPr lang="en-US" dirty="0"/>
              <a:t>Avoid entangling relationships of any kind, treat people equitably.</a:t>
            </a:r>
          </a:p>
          <a:p>
            <a:pPr marL="514350" indent="-514350">
              <a:buAutoNum type="arabicPeriod"/>
            </a:pPr>
            <a:r>
              <a:rPr lang="en-US" dirty="0"/>
              <a:t>Avoid risqué or otherwise problematic jokes, innuendos, etc.</a:t>
            </a:r>
          </a:p>
          <a:p>
            <a:pPr marL="514350" indent="-514350">
              <a:buAutoNum type="arabicPeriod"/>
            </a:pPr>
            <a:r>
              <a:rPr lang="en-US" dirty="0"/>
              <a:t>Never assume that time and proximity always equal trust.</a:t>
            </a:r>
          </a:p>
          <a:p>
            <a:pPr marL="514350" indent="-514350">
              <a:buAutoNum type="arabicPeriod"/>
            </a:pPr>
            <a:r>
              <a:rPr lang="en-US" dirty="0"/>
              <a:t>Avoid personal cell use with students and colleagues, text messages and social media in particular. </a:t>
            </a:r>
          </a:p>
          <a:p>
            <a:pPr marL="514350" indent="-514350">
              <a:buAutoNum type="arabicPeriod"/>
            </a:pPr>
            <a:r>
              <a:rPr lang="en-US" dirty="0"/>
              <a:t>Professional “aura” in demeanor, dress, and mannerisms. </a:t>
            </a:r>
          </a:p>
          <a:p>
            <a:pPr marL="0" indent="0">
              <a:buNone/>
            </a:pPr>
            <a:endParaRPr lang="en-US" dirty="0"/>
          </a:p>
          <a:p>
            <a:pPr marL="514350" indent="-514350">
              <a:buAutoNum type="arabicPeriod"/>
            </a:pPr>
            <a:endParaRPr lang="en-US" dirty="0"/>
          </a:p>
        </p:txBody>
      </p:sp>
    </p:spTree>
    <p:extLst>
      <p:ext uri="{BB962C8B-B14F-4D97-AF65-F5344CB8AC3E}">
        <p14:creationId xmlns:p14="http://schemas.microsoft.com/office/powerpoint/2010/main" val="22300955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58395C-3BE8-4ADE-B37B-203AF0741C78}"/>
              </a:ext>
            </a:extLst>
          </p:cNvPr>
          <p:cNvSpPr>
            <a:spLocks noGrp="1"/>
          </p:cNvSpPr>
          <p:nvPr>
            <p:ph type="title"/>
          </p:nvPr>
        </p:nvSpPr>
        <p:spPr/>
        <p:txBody>
          <a:bodyPr/>
          <a:lstStyle/>
          <a:p>
            <a:r>
              <a:rPr lang="en-US" dirty="0"/>
              <a:t>Discussion Case Study</a:t>
            </a:r>
          </a:p>
        </p:txBody>
      </p:sp>
      <p:sp>
        <p:nvSpPr>
          <p:cNvPr id="3" name="Content Placeholder 2">
            <a:extLst>
              <a:ext uri="{FF2B5EF4-FFF2-40B4-BE49-F238E27FC236}">
                <a16:creationId xmlns:a16="http://schemas.microsoft.com/office/drawing/2014/main" id="{9F46B6E9-62F6-4249-A744-BCC6DF1A8BD2}"/>
              </a:ext>
            </a:extLst>
          </p:cNvPr>
          <p:cNvSpPr>
            <a:spLocks noGrp="1"/>
          </p:cNvSpPr>
          <p:nvPr>
            <p:ph idx="1"/>
          </p:nvPr>
        </p:nvSpPr>
        <p:spPr/>
        <p:txBody>
          <a:bodyPr/>
          <a:lstStyle/>
          <a:p>
            <a:pPr marL="0" indent="0">
              <a:buNone/>
            </a:pPr>
            <a:endParaRPr lang="en-US" dirty="0"/>
          </a:p>
          <a:p>
            <a:pPr marL="0" indent="0">
              <a:buNone/>
            </a:pPr>
            <a:endParaRPr lang="en-US" dirty="0"/>
          </a:p>
          <a:p>
            <a:pPr marL="0" indent="0">
              <a:buNone/>
            </a:pPr>
            <a:endParaRPr lang="en-US" dirty="0"/>
          </a:p>
          <a:p>
            <a:pPr marL="0" indent="0" algn="ctr">
              <a:buNone/>
            </a:pPr>
            <a:r>
              <a:rPr lang="en-US" dirty="0"/>
              <a:t>The Pilot School Mentor</a:t>
            </a:r>
          </a:p>
        </p:txBody>
      </p:sp>
    </p:spTree>
    <p:extLst>
      <p:ext uri="{BB962C8B-B14F-4D97-AF65-F5344CB8AC3E}">
        <p14:creationId xmlns:p14="http://schemas.microsoft.com/office/powerpoint/2010/main" val="13981631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952B2-1E91-4089-8AB5-46D75A32FA53}"/>
              </a:ext>
            </a:extLst>
          </p:cNvPr>
          <p:cNvSpPr>
            <a:spLocks noGrp="1"/>
          </p:cNvSpPr>
          <p:nvPr>
            <p:ph type="title"/>
          </p:nvPr>
        </p:nvSpPr>
        <p:spPr/>
        <p:txBody>
          <a:bodyPr/>
          <a:lstStyle/>
          <a:p>
            <a:r>
              <a:rPr lang="en-US" dirty="0"/>
              <a:t>Some Headlines…</a:t>
            </a:r>
          </a:p>
        </p:txBody>
      </p:sp>
      <p:sp>
        <p:nvSpPr>
          <p:cNvPr id="3" name="Content Placeholder 2">
            <a:extLst>
              <a:ext uri="{FF2B5EF4-FFF2-40B4-BE49-F238E27FC236}">
                <a16:creationId xmlns:a16="http://schemas.microsoft.com/office/drawing/2014/main" id="{EE684C9C-EB28-4C63-88F2-FEFEB5383D7A}"/>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1B227702-FD8E-405D-BF2D-2842A9766AB5}"/>
              </a:ext>
            </a:extLst>
          </p:cNvPr>
          <p:cNvPicPr>
            <a:picLocks noChangeAspect="1"/>
          </p:cNvPicPr>
          <p:nvPr/>
        </p:nvPicPr>
        <p:blipFill>
          <a:blip r:embed="rId2"/>
          <a:stretch>
            <a:fillRect/>
          </a:stretch>
        </p:blipFill>
        <p:spPr>
          <a:xfrm>
            <a:off x="2553854" y="2218141"/>
            <a:ext cx="6862618" cy="3834882"/>
          </a:xfrm>
          <a:prstGeom prst="rect">
            <a:avLst/>
          </a:prstGeom>
        </p:spPr>
      </p:pic>
    </p:spTree>
    <p:extLst>
      <p:ext uri="{BB962C8B-B14F-4D97-AF65-F5344CB8AC3E}">
        <p14:creationId xmlns:p14="http://schemas.microsoft.com/office/powerpoint/2010/main" val="19932863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0FE932-A8A1-4ECE-8BC9-26C2447C874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775558C-6631-4FFD-BF99-172D3FF4E537}"/>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8A0E5759-7E8C-4304-83DD-7993C2C04C64}"/>
              </a:ext>
            </a:extLst>
          </p:cNvPr>
          <p:cNvPicPr>
            <a:picLocks noChangeAspect="1"/>
          </p:cNvPicPr>
          <p:nvPr/>
        </p:nvPicPr>
        <p:blipFill>
          <a:blip r:embed="rId2"/>
          <a:stretch>
            <a:fillRect/>
          </a:stretch>
        </p:blipFill>
        <p:spPr>
          <a:xfrm>
            <a:off x="2867891" y="2566484"/>
            <a:ext cx="6456218" cy="3442996"/>
          </a:xfrm>
          <a:prstGeom prst="rect">
            <a:avLst/>
          </a:prstGeom>
        </p:spPr>
      </p:pic>
    </p:spTree>
    <p:extLst>
      <p:ext uri="{BB962C8B-B14F-4D97-AF65-F5344CB8AC3E}">
        <p14:creationId xmlns:p14="http://schemas.microsoft.com/office/powerpoint/2010/main" val="22102145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75CC31-8739-4304-BEF1-2C3EECFFC76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7529A95-F8CD-4447-B89B-CC58D53957D4}"/>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CCC5D029-894E-4928-8E8D-236A7D3224A7}"/>
              </a:ext>
            </a:extLst>
          </p:cNvPr>
          <p:cNvPicPr>
            <a:picLocks noChangeAspect="1"/>
          </p:cNvPicPr>
          <p:nvPr/>
        </p:nvPicPr>
        <p:blipFill>
          <a:blip r:embed="rId2"/>
          <a:stretch>
            <a:fillRect/>
          </a:stretch>
        </p:blipFill>
        <p:spPr>
          <a:xfrm>
            <a:off x="1884218" y="2824631"/>
            <a:ext cx="8423564" cy="2621902"/>
          </a:xfrm>
          <a:prstGeom prst="rect">
            <a:avLst/>
          </a:prstGeom>
        </p:spPr>
      </p:pic>
    </p:spTree>
    <p:extLst>
      <p:ext uri="{BB962C8B-B14F-4D97-AF65-F5344CB8AC3E}">
        <p14:creationId xmlns:p14="http://schemas.microsoft.com/office/powerpoint/2010/main" val="37672646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C02840-341F-4501-84A6-7D30E7D103F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CE6FA40E-32B1-4D6F-81F6-B9A12088EA98}"/>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86D7548D-AAAB-442B-B96A-15C8B0075A4F}"/>
              </a:ext>
            </a:extLst>
          </p:cNvPr>
          <p:cNvPicPr>
            <a:picLocks noChangeAspect="1"/>
          </p:cNvPicPr>
          <p:nvPr/>
        </p:nvPicPr>
        <p:blipFill>
          <a:blip r:embed="rId2"/>
          <a:stretch>
            <a:fillRect/>
          </a:stretch>
        </p:blipFill>
        <p:spPr>
          <a:xfrm>
            <a:off x="852055" y="2571856"/>
            <a:ext cx="10501745" cy="3293706"/>
          </a:xfrm>
          <a:prstGeom prst="rect">
            <a:avLst/>
          </a:prstGeom>
        </p:spPr>
      </p:pic>
    </p:spTree>
    <p:extLst>
      <p:ext uri="{BB962C8B-B14F-4D97-AF65-F5344CB8AC3E}">
        <p14:creationId xmlns:p14="http://schemas.microsoft.com/office/powerpoint/2010/main" val="6214860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70D9E-7B2B-4BF0-A6F8-6965403962C1}"/>
              </a:ext>
            </a:extLst>
          </p:cNvPr>
          <p:cNvSpPr>
            <a:spLocks noGrp="1"/>
          </p:cNvSpPr>
          <p:nvPr>
            <p:ph type="title"/>
          </p:nvPr>
        </p:nvSpPr>
        <p:spPr/>
        <p:txBody>
          <a:bodyPr/>
          <a:lstStyle/>
          <a:p>
            <a:r>
              <a:rPr lang="en-US" dirty="0"/>
              <a:t>For those who are Supervisors…</a:t>
            </a:r>
          </a:p>
        </p:txBody>
      </p:sp>
      <p:sp>
        <p:nvSpPr>
          <p:cNvPr id="3" name="Content Placeholder 2">
            <a:extLst>
              <a:ext uri="{FF2B5EF4-FFF2-40B4-BE49-F238E27FC236}">
                <a16:creationId xmlns:a16="http://schemas.microsoft.com/office/drawing/2014/main" id="{63B8A854-2548-4EBE-A603-B82CE3184785}"/>
              </a:ext>
            </a:extLst>
          </p:cNvPr>
          <p:cNvSpPr>
            <a:spLocks noGrp="1"/>
          </p:cNvSpPr>
          <p:nvPr>
            <p:ph idx="1"/>
          </p:nvPr>
        </p:nvSpPr>
        <p:spPr/>
        <p:txBody>
          <a:bodyPr/>
          <a:lstStyle/>
          <a:p>
            <a:r>
              <a:rPr lang="en-US" dirty="0"/>
              <a:t>The buck stops with you. Even if you lack knowledge, you will then be scrutinized for a culture of non-transparency within your department. You must demand reporting from your subordinates and encourage a culture of reporting.</a:t>
            </a:r>
          </a:p>
          <a:p>
            <a:endParaRPr lang="en-US" dirty="0"/>
          </a:p>
          <a:p>
            <a:r>
              <a:rPr lang="en-US" dirty="0"/>
              <a:t>Hire carefully – screen intentionally for whether you can trust the employment candidate with Title IX. </a:t>
            </a:r>
          </a:p>
          <a:p>
            <a:endParaRPr lang="en-US" dirty="0"/>
          </a:p>
          <a:p>
            <a:r>
              <a:rPr lang="en-US" dirty="0"/>
              <a:t>Do not </a:t>
            </a:r>
            <a:r>
              <a:rPr lang="en-US" dirty="0">
                <a:highlight>
                  <a:srgbClr val="FF0000"/>
                </a:highlight>
              </a:rPr>
              <a:t>ever, ever, ever </a:t>
            </a:r>
            <a:r>
              <a:rPr lang="en-US" dirty="0"/>
              <a:t>discourage or disincentivize complaints.</a:t>
            </a:r>
          </a:p>
        </p:txBody>
      </p:sp>
    </p:spTree>
    <p:extLst>
      <p:ext uri="{BB962C8B-B14F-4D97-AF65-F5344CB8AC3E}">
        <p14:creationId xmlns:p14="http://schemas.microsoft.com/office/powerpoint/2010/main" val="41855212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C482E-F645-460E-98A0-A6F041E30277}"/>
              </a:ext>
            </a:extLst>
          </p:cNvPr>
          <p:cNvSpPr>
            <a:spLocks noGrp="1"/>
          </p:cNvSpPr>
          <p:nvPr>
            <p:ph type="title"/>
          </p:nvPr>
        </p:nvSpPr>
        <p:spPr/>
        <p:txBody>
          <a:bodyPr/>
          <a:lstStyle/>
          <a:p>
            <a:r>
              <a:rPr lang="en-US" dirty="0"/>
              <a:t>What does the Department of Education say?</a:t>
            </a:r>
          </a:p>
        </p:txBody>
      </p:sp>
      <p:sp>
        <p:nvSpPr>
          <p:cNvPr id="3" name="Content Placeholder 2">
            <a:extLst>
              <a:ext uri="{FF2B5EF4-FFF2-40B4-BE49-F238E27FC236}">
                <a16:creationId xmlns:a16="http://schemas.microsoft.com/office/drawing/2014/main" id="{3DA7E3DC-BA2B-4302-8674-8F22A7ACB1E4}"/>
              </a:ext>
            </a:extLst>
          </p:cNvPr>
          <p:cNvSpPr>
            <a:spLocks noGrp="1"/>
          </p:cNvSpPr>
          <p:nvPr>
            <p:ph idx="1"/>
          </p:nvPr>
        </p:nvSpPr>
        <p:spPr/>
        <p:txBody>
          <a:bodyPr/>
          <a:lstStyle/>
          <a:p>
            <a:r>
              <a:rPr lang="en-US" dirty="0"/>
              <a:t>“A recipient institution that receives Department funds must operate its education program or activity in a nondiscriminatory manner free of discrimination based on sex, including sexual orientation and gender identity.”</a:t>
            </a:r>
          </a:p>
          <a:p>
            <a:endParaRPr lang="en-US" dirty="0"/>
          </a:p>
          <a:p>
            <a:r>
              <a:rPr lang="en-US" dirty="0"/>
              <a:t>The precise scope of Title IX and “on the basis of sex” is hotly contested currently in the Federal Courts. </a:t>
            </a:r>
          </a:p>
          <a:p>
            <a:endParaRPr lang="en-US" dirty="0"/>
          </a:p>
        </p:txBody>
      </p:sp>
    </p:spTree>
    <p:extLst>
      <p:ext uri="{BB962C8B-B14F-4D97-AF65-F5344CB8AC3E}">
        <p14:creationId xmlns:p14="http://schemas.microsoft.com/office/powerpoint/2010/main" val="8183264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FAE056-6796-4F07-A15C-D7CACB45AFA6}"/>
              </a:ext>
            </a:extLst>
          </p:cNvPr>
          <p:cNvSpPr>
            <a:spLocks noGrp="1"/>
          </p:cNvSpPr>
          <p:nvPr>
            <p:ph type="title"/>
          </p:nvPr>
        </p:nvSpPr>
        <p:spPr/>
        <p:txBody>
          <a:bodyPr/>
          <a:lstStyle/>
          <a:p>
            <a:r>
              <a:rPr lang="en-US" dirty="0"/>
              <a:t>What is Title IX Retaliation according to OCR?</a:t>
            </a:r>
          </a:p>
        </p:txBody>
      </p:sp>
      <p:sp>
        <p:nvSpPr>
          <p:cNvPr id="3" name="Content Placeholder 2">
            <a:extLst>
              <a:ext uri="{FF2B5EF4-FFF2-40B4-BE49-F238E27FC236}">
                <a16:creationId xmlns:a16="http://schemas.microsoft.com/office/drawing/2014/main" id="{01191E69-726F-4A90-A1BB-300198CE693E}"/>
              </a:ext>
            </a:extLst>
          </p:cNvPr>
          <p:cNvSpPr>
            <a:spLocks noGrp="1"/>
          </p:cNvSpPr>
          <p:nvPr>
            <p:ph idx="1"/>
          </p:nvPr>
        </p:nvSpPr>
        <p:spPr/>
        <p:txBody>
          <a:bodyPr>
            <a:normAutofit/>
          </a:bodyPr>
          <a:lstStyle/>
          <a:p>
            <a:r>
              <a:rPr lang="en-US" sz="3600" dirty="0"/>
              <a:t> “Also, no recipient or other person may </a:t>
            </a:r>
            <a:r>
              <a:rPr lang="en-US" sz="3600" dirty="0">
                <a:highlight>
                  <a:srgbClr val="FFFF00"/>
                </a:highlight>
              </a:rPr>
              <a:t>intimidate</a:t>
            </a:r>
            <a:r>
              <a:rPr lang="en-US" sz="3600" dirty="0"/>
              <a:t>, </a:t>
            </a:r>
            <a:r>
              <a:rPr lang="en-US" sz="3600" dirty="0">
                <a:highlight>
                  <a:srgbClr val="FF00FF"/>
                </a:highlight>
              </a:rPr>
              <a:t>threaten</a:t>
            </a:r>
            <a:r>
              <a:rPr lang="en-US" sz="3600" dirty="0"/>
              <a:t>, </a:t>
            </a:r>
            <a:r>
              <a:rPr lang="en-US" sz="3600" dirty="0">
                <a:highlight>
                  <a:srgbClr val="FF0000"/>
                </a:highlight>
              </a:rPr>
              <a:t>coerce</a:t>
            </a:r>
            <a:r>
              <a:rPr lang="en-US" sz="3600" dirty="0"/>
              <a:t>, or </a:t>
            </a:r>
            <a:r>
              <a:rPr lang="en-US" sz="3600" dirty="0">
                <a:highlight>
                  <a:srgbClr val="00FFFF"/>
                </a:highlight>
              </a:rPr>
              <a:t>discriminate</a:t>
            </a:r>
            <a:r>
              <a:rPr lang="en-US" sz="3600" dirty="0"/>
              <a:t> against any individual for the purpose of interfering with any right or privilege secured by Title IX or its implementing regulations, or </a:t>
            </a:r>
            <a:r>
              <a:rPr lang="en-US" sz="3600" dirty="0">
                <a:highlight>
                  <a:srgbClr val="808000"/>
                </a:highlight>
              </a:rPr>
              <a:t>because the individual has made a report or complaint, testified, assisted, or participated or refused to participate in a proceeding </a:t>
            </a:r>
            <a:r>
              <a:rPr lang="en-US" sz="3600" dirty="0"/>
              <a:t>under Title IX.” </a:t>
            </a:r>
          </a:p>
        </p:txBody>
      </p:sp>
    </p:spTree>
    <p:extLst>
      <p:ext uri="{BB962C8B-B14F-4D97-AF65-F5344CB8AC3E}">
        <p14:creationId xmlns:p14="http://schemas.microsoft.com/office/powerpoint/2010/main" val="22406228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6344BB-382D-4C8B-BB7C-6FCEDE5A3678}"/>
              </a:ext>
            </a:extLst>
          </p:cNvPr>
          <p:cNvSpPr>
            <a:spLocks noGrp="1"/>
          </p:cNvSpPr>
          <p:nvPr>
            <p:ph type="title"/>
          </p:nvPr>
        </p:nvSpPr>
        <p:spPr/>
        <p:txBody>
          <a:bodyPr/>
          <a:lstStyle/>
          <a:p>
            <a:r>
              <a:rPr lang="en-US" dirty="0"/>
              <a:t>Mandatory Reporting</a:t>
            </a:r>
          </a:p>
        </p:txBody>
      </p:sp>
      <p:sp>
        <p:nvSpPr>
          <p:cNvPr id="3" name="Content Placeholder 2">
            <a:extLst>
              <a:ext uri="{FF2B5EF4-FFF2-40B4-BE49-F238E27FC236}">
                <a16:creationId xmlns:a16="http://schemas.microsoft.com/office/drawing/2014/main" id="{6A99A6DF-3D66-46E0-B102-5AF1892C21D4}"/>
              </a:ext>
            </a:extLst>
          </p:cNvPr>
          <p:cNvSpPr>
            <a:spLocks noGrp="1"/>
          </p:cNvSpPr>
          <p:nvPr>
            <p:ph idx="1"/>
          </p:nvPr>
        </p:nvSpPr>
        <p:spPr/>
        <p:txBody>
          <a:bodyPr>
            <a:normAutofit/>
          </a:bodyPr>
          <a:lstStyle/>
          <a:p>
            <a:pPr marL="0" indent="0">
              <a:buNone/>
            </a:pPr>
            <a:r>
              <a:rPr lang="en-US" dirty="0"/>
              <a:t>Employees are expected to report information they become aware of that </a:t>
            </a:r>
            <a:r>
              <a:rPr lang="en-US" dirty="0">
                <a:highlight>
                  <a:srgbClr val="FFFF00"/>
                </a:highlight>
              </a:rPr>
              <a:t>may</a:t>
            </a:r>
            <a:r>
              <a:rPr lang="en-US" dirty="0"/>
              <a:t> constitute sex discrimination (including harassment and retaliation) in any program or activity </a:t>
            </a:r>
            <a:r>
              <a:rPr lang="en-US" dirty="0">
                <a:highlight>
                  <a:srgbClr val="00FF00"/>
                </a:highlight>
              </a:rPr>
              <a:t>no matter whether that information is incomplete or uncertain</a:t>
            </a:r>
            <a:r>
              <a:rPr lang="en-US" dirty="0"/>
              <a:t>, so that a trained investigator can inquire deeper into the matter when and if necessary.</a:t>
            </a:r>
          </a:p>
          <a:p>
            <a:pPr marL="0" indent="0">
              <a:buNone/>
            </a:pPr>
            <a:endParaRPr lang="en-US" dirty="0"/>
          </a:p>
          <a:p>
            <a:pPr marL="0" indent="0">
              <a:buNone/>
            </a:pPr>
            <a:r>
              <a:rPr lang="en-US" dirty="0"/>
              <a:t>Therefore: </a:t>
            </a:r>
            <a:r>
              <a:rPr lang="en-US" dirty="0">
                <a:highlight>
                  <a:srgbClr val="00FFFF"/>
                </a:highlight>
              </a:rPr>
              <a:t>even the slightest hint of possible discrimination, harassment, or retaliation creates a reporting burden. </a:t>
            </a:r>
          </a:p>
          <a:p>
            <a:pPr marL="0" indent="0">
              <a:buNone/>
            </a:pPr>
            <a:endParaRPr lang="en-US" dirty="0">
              <a:highlight>
                <a:srgbClr val="00FFFF"/>
              </a:highlight>
            </a:endParaRPr>
          </a:p>
          <a:p>
            <a:pPr marL="0" indent="0">
              <a:buNone/>
            </a:pPr>
            <a:endParaRPr lang="en-US" dirty="0">
              <a:highlight>
                <a:srgbClr val="00FFFF"/>
              </a:highlight>
            </a:endParaRPr>
          </a:p>
        </p:txBody>
      </p:sp>
    </p:spTree>
    <p:extLst>
      <p:ext uri="{BB962C8B-B14F-4D97-AF65-F5344CB8AC3E}">
        <p14:creationId xmlns:p14="http://schemas.microsoft.com/office/powerpoint/2010/main" val="12846220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3B409D-0257-43DE-81FD-721129E3C64E}"/>
              </a:ext>
            </a:extLst>
          </p:cNvPr>
          <p:cNvSpPr>
            <a:spLocks noGrp="1"/>
          </p:cNvSpPr>
          <p:nvPr>
            <p:ph type="title"/>
          </p:nvPr>
        </p:nvSpPr>
        <p:spPr/>
        <p:txBody>
          <a:bodyPr/>
          <a:lstStyle/>
          <a:p>
            <a:r>
              <a:rPr lang="en-US" dirty="0"/>
              <a:t>Avoid Self-Delegation</a:t>
            </a:r>
          </a:p>
        </p:txBody>
      </p:sp>
      <p:sp>
        <p:nvSpPr>
          <p:cNvPr id="3" name="Content Placeholder 2">
            <a:extLst>
              <a:ext uri="{FF2B5EF4-FFF2-40B4-BE49-F238E27FC236}">
                <a16:creationId xmlns:a16="http://schemas.microsoft.com/office/drawing/2014/main" id="{0C7E9007-1EF4-4EDF-AF96-14BB1097D1B1}"/>
              </a:ext>
            </a:extLst>
          </p:cNvPr>
          <p:cNvSpPr>
            <a:spLocks noGrp="1"/>
          </p:cNvSpPr>
          <p:nvPr>
            <p:ph idx="1"/>
          </p:nvPr>
        </p:nvSpPr>
        <p:spPr/>
        <p:txBody>
          <a:bodyPr/>
          <a:lstStyle/>
          <a:p>
            <a:r>
              <a:rPr lang="en-US" dirty="0"/>
              <a:t>Do not investigate potential discrimination, harassment, or retaliation on your own – simply report facts as you have them immediately. </a:t>
            </a:r>
          </a:p>
          <a:p>
            <a:endParaRPr lang="en-US" dirty="0"/>
          </a:p>
          <a:p>
            <a:r>
              <a:rPr lang="en-US" dirty="0"/>
              <a:t>Definitely do not conduct interviews! Parties have rights that you may inadvertently violate. Among these rights are highly particularized notice requirements prior to an investigation. </a:t>
            </a:r>
          </a:p>
        </p:txBody>
      </p:sp>
    </p:spTree>
    <p:extLst>
      <p:ext uri="{BB962C8B-B14F-4D97-AF65-F5344CB8AC3E}">
        <p14:creationId xmlns:p14="http://schemas.microsoft.com/office/powerpoint/2010/main" val="11307091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2CBE7E-4D33-4415-A1EC-2A140F56E181}"/>
              </a:ext>
            </a:extLst>
          </p:cNvPr>
          <p:cNvSpPr>
            <a:spLocks noGrp="1"/>
          </p:cNvSpPr>
          <p:nvPr>
            <p:ph type="title"/>
          </p:nvPr>
        </p:nvSpPr>
        <p:spPr/>
        <p:txBody>
          <a:bodyPr/>
          <a:lstStyle/>
          <a:p>
            <a:r>
              <a:rPr lang="en-US" dirty="0"/>
              <a:t>In Your Professional Role:</a:t>
            </a:r>
          </a:p>
        </p:txBody>
      </p:sp>
      <p:sp>
        <p:nvSpPr>
          <p:cNvPr id="3" name="Content Placeholder 2">
            <a:extLst>
              <a:ext uri="{FF2B5EF4-FFF2-40B4-BE49-F238E27FC236}">
                <a16:creationId xmlns:a16="http://schemas.microsoft.com/office/drawing/2014/main" id="{53F0B1AC-FFE5-496C-ADB4-5746F42683A2}"/>
              </a:ext>
            </a:extLst>
          </p:cNvPr>
          <p:cNvSpPr>
            <a:spLocks noGrp="1"/>
          </p:cNvSpPr>
          <p:nvPr>
            <p:ph idx="1"/>
          </p:nvPr>
        </p:nvSpPr>
        <p:spPr/>
        <p:txBody>
          <a:bodyPr/>
          <a:lstStyle/>
          <a:p>
            <a:r>
              <a:rPr lang="en-US" dirty="0"/>
              <a:t>Consider how to foster an environment where individuals feel more safe coming forward and reporting discrimination, harassment, and retaliation. </a:t>
            </a:r>
          </a:p>
          <a:p>
            <a:endParaRPr lang="en-US" dirty="0"/>
          </a:p>
          <a:p>
            <a:r>
              <a:rPr lang="en-US" dirty="0"/>
              <a:t>Have frank and semi-frequent reinforcement of your openness to such complaints, and SIGNAL this by putting reporting information (Title IX Contact information, pamphlets, </a:t>
            </a:r>
            <a:r>
              <a:rPr lang="en-US" dirty="0" err="1"/>
              <a:t>etc</a:t>
            </a:r>
            <a:r>
              <a:rPr lang="en-US" dirty="0"/>
              <a:t>) in prominent places in lobbies, locker rooms, break rooms, etc. </a:t>
            </a:r>
          </a:p>
        </p:txBody>
      </p:sp>
    </p:spTree>
    <p:extLst>
      <p:ext uri="{BB962C8B-B14F-4D97-AF65-F5344CB8AC3E}">
        <p14:creationId xmlns:p14="http://schemas.microsoft.com/office/powerpoint/2010/main" val="31549230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9291FB-9232-45F4-91D3-BCB66BC2C76A}"/>
              </a:ext>
            </a:extLst>
          </p:cNvPr>
          <p:cNvSpPr>
            <a:spLocks noGrp="1"/>
          </p:cNvSpPr>
          <p:nvPr>
            <p:ph type="title"/>
          </p:nvPr>
        </p:nvSpPr>
        <p:spPr/>
        <p:txBody>
          <a:bodyPr/>
          <a:lstStyle/>
          <a:p>
            <a:r>
              <a:rPr lang="en-US" dirty="0"/>
              <a:t>In Your Professional Role:</a:t>
            </a:r>
          </a:p>
        </p:txBody>
      </p:sp>
      <p:sp>
        <p:nvSpPr>
          <p:cNvPr id="3" name="Content Placeholder 2">
            <a:extLst>
              <a:ext uri="{FF2B5EF4-FFF2-40B4-BE49-F238E27FC236}">
                <a16:creationId xmlns:a16="http://schemas.microsoft.com/office/drawing/2014/main" id="{AA34202A-CA2F-473F-A9D0-000BBFE443FC}"/>
              </a:ext>
            </a:extLst>
          </p:cNvPr>
          <p:cNvSpPr>
            <a:spLocks noGrp="1"/>
          </p:cNvSpPr>
          <p:nvPr>
            <p:ph idx="1"/>
          </p:nvPr>
        </p:nvSpPr>
        <p:spPr/>
        <p:txBody>
          <a:bodyPr/>
          <a:lstStyle/>
          <a:p>
            <a:r>
              <a:rPr lang="en-US" dirty="0"/>
              <a:t>Retaliation is a high risk, because of its sweeping definition.</a:t>
            </a:r>
          </a:p>
          <a:p>
            <a:endParaRPr lang="en-US" dirty="0"/>
          </a:p>
          <a:p>
            <a:r>
              <a:rPr lang="en-US" dirty="0"/>
              <a:t>When you personally notice or merely “hear about” any kind of intimidation or slandering, </a:t>
            </a:r>
            <a:r>
              <a:rPr lang="en-US" dirty="0" err="1"/>
              <a:t>etc</a:t>
            </a:r>
            <a:r>
              <a:rPr lang="en-US" dirty="0"/>
              <a:t>, in relation to a person who has made a complaint, or even merely participated in a complaint process, this must be reported to the Title IX Coordinator.  </a:t>
            </a:r>
          </a:p>
          <a:p>
            <a:endParaRPr lang="en-US" dirty="0"/>
          </a:p>
          <a:p>
            <a:r>
              <a:rPr lang="en-US" dirty="0"/>
              <a:t>If the Title IX Coordinator has asked for your help in implementing </a:t>
            </a:r>
            <a:r>
              <a:rPr lang="en-US" dirty="0">
                <a:highlight>
                  <a:srgbClr val="FFFF00"/>
                </a:highlight>
              </a:rPr>
              <a:t>supportive measures</a:t>
            </a:r>
            <a:r>
              <a:rPr lang="en-US" dirty="0"/>
              <a:t>, diligently help to implement them. </a:t>
            </a:r>
          </a:p>
        </p:txBody>
      </p:sp>
    </p:spTree>
    <p:extLst>
      <p:ext uri="{BB962C8B-B14F-4D97-AF65-F5344CB8AC3E}">
        <p14:creationId xmlns:p14="http://schemas.microsoft.com/office/powerpoint/2010/main" val="21619320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E3A47-06ED-4397-AB59-84C91CF04119}"/>
              </a:ext>
            </a:extLst>
          </p:cNvPr>
          <p:cNvSpPr>
            <a:spLocks noGrp="1"/>
          </p:cNvSpPr>
          <p:nvPr>
            <p:ph type="title"/>
          </p:nvPr>
        </p:nvSpPr>
        <p:spPr>
          <a:xfrm>
            <a:off x="838200" y="365125"/>
            <a:ext cx="10515600" cy="4414693"/>
          </a:xfrm>
        </p:spPr>
        <p:txBody>
          <a:bodyPr>
            <a:normAutofit/>
          </a:bodyPr>
          <a:lstStyle/>
          <a:p>
            <a:r>
              <a:rPr lang="en-US" sz="6600" dirty="0"/>
              <a:t>What happens after a report to the Title IX Coordinator?</a:t>
            </a:r>
          </a:p>
        </p:txBody>
      </p:sp>
      <p:sp>
        <p:nvSpPr>
          <p:cNvPr id="3" name="Content Placeholder 2">
            <a:extLst>
              <a:ext uri="{FF2B5EF4-FFF2-40B4-BE49-F238E27FC236}">
                <a16:creationId xmlns:a16="http://schemas.microsoft.com/office/drawing/2014/main" id="{CDBB7D6F-17FD-4B44-BDEA-7EB9064E7535}"/>
              </a:ext>
            </a:extLst>
          </p:cNvPr>
          <p:cNvSpPr>
            <a:spLocks noGrp="1"/>
          </p:cNvSpPr>
          <p:nvPr>
            <p:ph idx="1"/>
          </p:nvPr>
        </p:nvSpPr>
        <p:spPr>
          <a:xfrm>
            <a:off x="838200" y="4322617"/>
            <a:ext cx="10515600" cy="1854345"/>
          </a:xfrm>
        </p:spPr>
        <p:txBody>
          <a:bodyPr/>
          <a:lstStyle/>
          <a:p>
            <a:endParaRPr lang="en-US" dirty="0"/>
          </a:p>
        </p:txBody>
      </p:sp>
    </p:spTree>
    <p:extLst>
      <p:ext uri="{BB962C8B-B14F-4D97-AF65-F5344CB8AC3E}">
        <p14:creationId xmlns:p14="http://schemas.microsoft.com/office/powerpoint/2010/main" val="28363770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535E4-09D1-4610-8CAF-5C9A8DBB9A14}"/>
              </a:ext>
            </a:extLst>
          </p:cNvPr>
          <p:cNvSpPr>
            <a:spLocks noGrp="1"/>
          </p:cNvSpPr>
          <p:nvPr>
            <p:ph type="title"/>
          </p:nvPr>
        </p:nvSpPr>
        <p:spPr/>
        <p:txBody>
          <a:bodyPr/>
          <a:lstStyle/>
          <a:p>
            <a:r>
              <a:rPr lang="en-US" dirty="0"/>
              <a:t>Mandatory and Discretionary Dismissals</a:t>
            </a:r>
            <a:br>
              <a:rPr lang="en-US" dirty="0"/>
            </a:br>
            <a:endParaRPr lang="en-US" dirty="0"/>
          </a:p>
        </p:txBody>
      </p:sp>
      <p:sp>
        <p:nvSpPr>
          <p:cNvPr id="3" name="Content Placeholder 2">
            <a:extLst>
              <a:ext uri="{FF2B5EF4-FFF2-40B4-BE49-F238E27FC236}">
                <a16:creationId xmlns:a16="http://schemas.microsoft.com/office/drawing/2014/main" id="{65D31E66-BD41-4F29-9CE7-33923C86D239}"/>
              </a:ext>
            </a:extLst>
          </p:cNvPr>
          <p:cNvSpPr>
            <a:spLocks noGrp="1"/>
          </p:cNvSpPr>
          <p:nvPr>
            <p:ph idx="1"/>
          </p:nvPr>
        </p:nvSpPr>
        <p:spPr/>
        <p:txBody>
          <a:bodyPr>
            <a:normAutofit lnSpcReduction="10000"/>
          </a:bodyPr>
          <a:lstStyle/>
          <a:p>
            <a:pPr marL="0" indent="0">
              <a:buNone/>
            </a:pPr>
            <a:r>
              <a:rPr lang="en-US" b="1" dirty="0"/>
              <a:t>The Title IX Coordinator is obligated to dismiss a formal Title IX complaint or any allegations therein if, at any time during the investigation or hearing, it is determined that:</a:t>
            </a:r>
          </a:p>
          <a:p>
            <a:r>
              <a:rPr lang="en-US" dirty="0"/>
              <a:t>The conduct alleged in the formal complaint would not constitute sexual harassment, even if proved; and/or</a:t>
            </a:r>
          </a:p>
          <a:p>
            <a:r>
              <a:rPr lang="en-US" dirty="0"/>
              <a:t>The conduct did not occur in an educational program or activity controlled by the College (including buildings or property controlled by recognized student organizations), and/or </a:t>
            </a:r>
          </a:p>
          <a:p>
            <a:r>
              <a:rPr lang="en-US" dirty="0"/>
              <a:t>The College does not have control of the Respondent; and/or</a:t>
            </a:r>
          </a:p>
          <a:p>
            <a:r>
              <a:rPr lang="en-US" dirty="0"/>
              <a:t>The conduct did not occur against a person in the United States.</a:t>
            </a:r>
          </a:p>
        </p:txBody>
      </p:sp>
    </p:spTree>
    <p:extLst>
      <p:ext uri="{BB962C8B-B14F-4D97-AF65-F5344CB8AC3E}">
        <p14:creationId xmlns:p14="http://schemas.microsoft.com/office/powerpoint/2010/main" val="21066097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010738-ECCC-4467-833E-FBA1BD505147}"/>
              </a:ext>
            </a:extLst>
          </p:cNvPr>
          <p:cNvSpPr>
            <a:spLocks noGrp="1"/>
          </p:cNvSpPr>
          <p:nvPr>
            <p:ph type="title"/>
          </p:nvPr>
        </p:nvSpPr>
        <p:spPr/>
        <p:txBody>
          <a:bodyPr/>
          <a:lstStyle/>
          <a:p>
            <a:r>
              <a:rPr lang="en-US" dirty="0"/>
              <a:t>Mandatory and Discretionary Dismissals</a:t>
            </a:r>
            <a:br>
              <a:rPr lang="en-US" dirty="0"/>
            </a:br>
            <a:endParaRPr lang="en-US" dirty="0"/>
          </a:p>
        </p:txBody>
      </p:sp>
      <p:sp>
        <p:nvSpPr>
          <p:cNvPr id="3" name="Content Placeholder 2">
            <a:extLst>
              <a:ext uri="{FF2B5EF4-FFF2-40B4-BE49-F238E27FC236}">
                <a16:creationId xmlns:a16="http://schemas.microsoft.com/office/drawing/2014/main" id="{33436CD2-DAC0-4DFD-8D38-248ED6833C99}"/>
              </a:ext>
            </a:extLst>
          </p:cNvPr>
          <p:cNvSpPr>
            <a:spLocks noGrp="1"/>
          </p:cNvSpPr>
          <p:nvPr>
            <p:ph idx="1"/>
          </p:nvPr>
        </p:nvSpPr>
        <p:spPr/>
        <p:txBody>
          <a:bodyPr>
            <a:normAutofit/>
          </a:bodyPr>
          <a:lstStyle/>
          <a:p>
            <a:r>
              <a:rPr lang="en-US" b="1" dirty="0"/>
              <a:t>The Title IX Coordinator has the discretion to dismiss a formal Title IX complaint or any allegations therein if, at any time during the investigation or hearing, it is determined that:</a:t>
            </a:r>
          </a:p>
          <a:p>
            <a:r>
              <a:rPr lang="en-US" dirty="0"/>
              <a:t>A Complainant notifies the Title IX Coordinator in writing that the Complainant would like to withdraw the formal complaint or any allegations therein</a:t>
            </a:r>
          </a:p>
          <a:p>
            <a:r>
              <a:rPr lang="en-US" dirty="0"/>
              <a:t>The Respondent is no longer enrolled in or employed by the recipient</a:t>
            </a:r>
          </a:p>
          <a:p>
            <a:r>
              <a:rPr lang="en-US" dirty="0"/>
              <a:t>Specific circumstances prevent the recipient from gathering evidence sufficient to reach a determination as to the formal complaint or allegations therein.</a:t>
            </a:r>
          </a:p>
        </p:txBody>
      </p:sp>
    </p:spTree>
    <p:extLst>
      <p:ext uri="{BB962C8B-B14F-4D97-AF65-F5344CB8AC3E}">
        <p14:creationId xmlns:p14="http://schemas.microsoft.com/office/powerpoint/2010/main" val="33448968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49CCCE-2C8C-435C-9974-C22EEF9C98A4}"/>
              </a:ext>
            </a:extLst>
          </p:cNvPr>
          <p:cNvSpPr>
            <a:spLocks noGrp="1"/>
          </p:cNvSpPr>
          <p:nvPr>
            <p:ph type="title"/>
          </p:nvPr>
        </p:nvSpPr>
        <p:spPr/>
        <p:txBody>
          <a:bodyPr/>
          <a:lstStyle/>
          <a:p>
            <a:r>
              <a:rPr lang="en-US" dirty="0"/>
              <a:t>Before an investigation</a:t>
            </a:r>
          </a:p>
        </p:txBody>
      </p:sp>
      <p:sp>
        <p:nvSpPr>
          <p:cNvPr id="3" name="Content Placeholder 2">
            <a:extLst>
              <a:ext uri="{FF2B5EF4-FFF2-40B4-BE49-F238E27FC236}">
                <a16:creationId xmlns:a16="http://schemas.microsoft.com/office/drawing/2014/main" id="{EAA36BA2-85D8-454E-BE60-AE7ECABCCF3A}"/>
              </a:ext>
            </a:extLst>
          </p:cNvPr>
          <p:cNvSpPr>
            <a:spLocks noGrp="1"/>
          </p:cNvSpPr>
          <p:nvPr>
            <p:ph idx="1"/>
          </p:nvPr>
        </p:nvSpPr>
        <p:spPr/>
        <p:txBody>
          <a:bodyPr>
            <a:normAutofit/>
          </a:bodyPr>
          <a:lstStyle/>
          <a:p>
            <a:r>
              <a:rPr lang="en-US" sz="3200" dirty="0"/>
              <a:t>Pre-Investigation Process Documents for the parties</a:t>
            </a:r>
          </a:p>
          <a:p>
            <a:pPr lvl="1"/>
            <a:r>
              <a:rPr lang="en-US" sz="3200" dirty="0"/>
              <a:t>Sexual Violence Supportive Measures Checklist</a:t>
            </a:r>
          </a:p>
          <a:p>
            <a:pPr lvl="1"/>
            <a:r>
              <a:rPr lang="en-US" sz="3200" dirty="0"/>
              <a:t>Summary of Resources</a:t>
            </a:r>
          </a:p>
          <a:p>
            <a:pPr lvl="1"/>
            <a:r>
              <a:rPr lang="en-US" sz="3200" dirty="0"/>
              <a:t>Investigation Process Overview </a:t>
            </a:r>
          </a:p>
          <a:p>
            <a:pPr lvl="1"/>
            <a:r>
              <a:rPr lang="en-US" sz="3200" dirty="0"/>
              <a:t>Investigation and Hearing Flow Chart</a:t>
            </a:r>
          </a:p>
          <a:p>
            <a:pPr lvl="1"/>
            <a:r>
              <a:rPr lang="en-US" sz="3200" dirty="0"/>
              <a:t>Investigation Notice</a:t>
            </a:r>
          </a:p>
          <a:p>
            <a:pPr lvl="1"/>
            <a:r>
              <a:rPr lang="en-US" sz="3200" dirty="0"/>
              <a:t>Information about Informal Resolution</a:t>
            </a:r>
          </a:p>
        </p:txBody>
      </p:sp>
    </p:spTree>
    <p:extLst>
      <p:ext uri="{BB962C8B-B14F-4D97-AF65-F5344CB8AC3E}">
        <p14:creationId xmlns:p14="http://schemas.microsoft.com/office/powerpoint/2010/main" val="9152741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7A32FA-C2AE-4AC6-86C6-ECCE922A9513}"/>
              </a:ext>
            </a:extLst>
          </p:cNvPr>
          <p:cNvSpPr>
            <a:spLocks noGrp="1"/>
          </p:cNvSpPr>
          <p:nvPr>
            <p:ph type="title"/>
          </p:nvPr>
        </p:nvSpPr>
        <p:spPr/>
        <p:txBody>
          <a:bodyPr/>
          <a:lstStyle/>
          <a:p>
            <a:r>
              <a:rPr lang="en-US" dirty="0"/>
              <a:t>Notice</a:t>
            </a:r>
          </a:p>
        </p:txBody>
      </p:sp>
      <p:sp>
        <p:nvSpPr>
          <p:cNvPr id="3" name="Content Placeholder 2">
            <a:extLst>
              <a:ext uri="{FF2B5EF4-FFF2-40B4-BE49-F238E27FC236}">
                <a16:creationId xmlns:a16="http://schemas.microsoft.com/office/drawing/2014/main" id="{78FA0487-95B0-4820-9157-641C0B8F6414}"/>
              </a:ext>
            </a:extLst>
          </p:cNvPr>
          <p:cNvSpPr>
            <a:spLocks noGrp="1"/>
          </p:cNvSpPr>
          <p:nvPr>
            <p:ph idx="1"/>
          </p:nvPr>
        </p:nvSpPr>
        <p:spPr/>
        <p:txBody>
          <a:bodyPr>
            <a:normAutofit fontScale="92500"/>
          </a:bodyPr>
          <a:lstStyle/>
          <a:p>
            <a:endParaRPr lang="en-US" sz="2000" dirty="0"/>
          </a:p>
          <a:p>
            <a:r>
              <a:rPr lang="en-US" sz="3600" dirty="0"/>
              <a:t>Must provide notice of the allegations of sexual harassment, including sufficient details known at the time and with sufficient time to prepare a response before any initial interview.§106.45(b)(2)(A)</a:t>
            </a:r>
          </a:p>
          <a:p>
            <a:r>
              <a:rPr lang="en-US" sz="3600" dirty="0"/>
              <a:t>For an employee respondent, can interview the respondent without disclosing the complainant’s identity, as long as no disciplinary action is taken without following the grievance process. 85 Fed. Reg. 30287</a:t>
            </a:r>
          </a:p>
          <a:p>
            <a:endParaRPr lang="en-US" dirty="0"/>
          </a:p>
          <a:p>
            <a:endParaRPr lang="en-US" dirty="0"/>
          </a:p>
        </p:txBody>
      </p:sp>
    </p:spTree>
    <p:extLst>
      <p:ext uri="{BB962C8B-B14F-4D97-AF65-F5344CB8AC3E}">
        <p14:creationId xmlns:p14="http://schemas.microsoft.com/office/powerpoint/2010/main" val="39666714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41552E-0184-430F-A1C7-1ECDDD1B9429}"/>
              </a:ext>
            </a:extLst>
          </p:cNvPr>
          <p:cNvSpPr>
            <a:spLocks noGrp="1"/>
          </p:cNvSpPr>
          <p:nvPr>
            <p:ph type="title"/>
          </p:nvPr>
        </p:nvSpPr>
        <p:spPr>
          <a:xfrm>
            <a:off x="838200" y="365125"/>
            <a:ext cx="10515600" cy="812511"/>
          </a:xfrm>
        </p:spPr>
        <p:txBody>
          <a:bodyPr/>
          <a:lstStyle/>
          <a:p>
            <a:r>
              <a:rPr lang="en-US" dirty="0"/>
              <a:t>List of Notice Requirements</a:t>
            </a:r>
          </a:p>
        </p:txBody>
      </p:sp>
      <p:sp>
        <p:nvSpPr>
          <p:cNvPr id="3" name="Content Placeholder 2">
            <a:extLst>
              <a:ext uri="{FF2B5EF4-FFF2-40B4-BE49-F238E27FC236}">
                <a16:creationId xmlns:a16="http://schemas.microsoft.com/office/drawing/2014/main" id="{289E5FA8-8AFE-4C22-BCCC-E489A4BA8B94}"/>
              </a:ext>
            </a:extLst>
          </p:cNvPr>
          <p:cNvSpPr>
            <a:spLocks noGrp="1"/>
          </p:cNvSpPr>
          <p:nvPr>
            <p:ph idx="1"/>
          </p:nvPr>
        </p:nvSpPr>
        <p:spPr>
          <a:xfrm>
            <a:off x="838200" y="1288473"/>
            <a:ext cx="10515600" cy="5306291"/>
          </a:xfrm>
        </p:spPr>
        <p:txBody>
          <a:bodyPr>
            <a:normAutofit fontScale="92500" lnSpcReduction="10000"/>
          </a:bodyPr>
          <a:lstStyle/>
          <a:p>
            <a:r>
              <a:rPr lang="en-US" dirty="0"/>
              <a:t>The letter of notification must include the following and take place PRIOR TO ANY INVESTIGATIVE MEETING OF ANY KIND:</a:t>
            </a:r>
          </a:p>
          <a:p>
            <a:pPr marL="0" indent="0">
              <a:buNone/>
            </a:pPr>
            <a:r>
              <a:rPr lang="en-US" dirty="0"/>
              <a:t>[§106.45(b)(2)(B)]:</a:t>
            </a:r>
          </a:p>
          <a:p>
            <a:pPr lvl="1"/>
            <a:r>
              <a:rPr lang="en-US" sz="2600" dirty="0"/>
              <a:t>Statement that respondent is presumed not responsible and that a determination of responsibility is made at the conclusion of the grievance process</a:t>
            </a:r>
          </a:p>
          <a:p>
            <a:pPr lvl="1"/>
            <a:r>
              <a:rPr lang="en-US" sz="2600" dirty="0"/>
              <a:t>Inform parties they may have an advisor of their choice, who may be an attorney</a:t>
            </a:r>
          </a:p>
          <a:p>
            <a:pPr lvl="1"/>
            <a:r>
              <a:rPr lang="en-US" sz="2600" dirty="0"/>
              <a:t>Inform parties they may inspect and review evidence.</a:t>
            </a:r>
          </a:p>
          <a:p>
            <a:pPr lvl="1"/>
            <a:r>
              <a:rPr lang="en-US" sz="2600" dirty="0"/>
              <a:t>Inform parties of any provision in policy/code of conduct that prohibits knowingly making false statements or knowingly submitting false information during the grievance process.</a:t>
            </a:r>
          </a:p>
          <a:p>
            <a:pPr lvl="1"/>
            <a:r>
              <a:rPr lang="en-US" sz="2600" dirty="0"/>
              <a:t>Written notice of the date, time, location, participants, and purpose of all hearings, investigative interviews, or other meetings, with sufficient time for the party to participate.</a:t>
            </a:r>
          </a:p>
        </p:txBody>
      </p:sp>
    </p:spTree>
    <p:extLst>
      <p:ext uri="{BB962C8B-B14F-4D97-AF65-F5344CB8AC3E}">
        <p14:creationId xmlns:p14="http://schemas.microsoft.com/office/powerpoint/2010/main" val="39823090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CCD7A5-5B3E-4C40-875A-819E96A6A27C}"/>
              </a:ext>
            </a:extLst>
          </p:cNvPr>
          <p:cNvSpPr>
            <a:spLocks noGrp="1"/>
          </p:cNvSpPr>
          <p:nvPr>
            <p:ph type="title"/>
          </p:nvPr>
        </p:nvSpPr>
        <p:spPr/>
        <p:txBody>
          <a:bodyPr/>
          <a:lstStyle/>
          <a:p>
            <a:r>
              <a:rPr lang="en-US" dirty="0"/>
              <a:t>Supplemental Notice</a:t>
            </a:r>
          </a:p>
        </p:txBody>
      </p:sp>
      <p:sp>
        <p:nvSpPr>
          <p:cNvPr id="3" name="Content Placeholder 2">
            <a:extLst>
              <a:ext uri="{FF2B5EF4-FFF2-40B4-BE49-F238E27FC236}">
                <a16:creationId xmlns:a16="http://schemas.microsoft.com/office/drawing/2014/main" id="{FDFFDEF3-7DE7-413C-9FC5-E6C106BD1B5D}"/>
              </a:ext>
            </a:extLst>
          </p:cNvPr>
          <p:cNvSpPr>
            <a:spLocks noGrp="1"/>
          </p:cNvSpPr>
          <p:nvPr>
            <p:ph idx="1"/>
          </p:nvPr>
        </p:nvSpPr>
        <p:spPr/>
        <p:txBody>
          <a:bodyPr>
            <a:normAutofit lnSpcReduction="10000"/>
          </a:bodyPr>
          <a:lstStyle/>
          <a:p>
            <a:endParaRPr lang="en-US" dirty="0"/>
          </a:p>
          <a:p>
            <a:endParaRPr lang="en-US" dirty="0"/>
          </a:p>
          <a:p>
            <a:endParaRPr lang="en-US" dirty="0"/>
          </a:p>
          <a:p>
            <a:r>
              <a:rPr lang="en-US" sz="4000" dirty="0"/>
              <a:t>If the investigation uncovers additional allegations which were not included in the initial notice, must provide notice of the additional allegations to the involved parties whose identities are known.§106.45(b)(2)(ii)</a:t>
            </a:r>
          </a:p>
        </p:txBody>
      </p:sp>
    </p:spTree>
    <p:extLst>
      <p:ext uri="{BB962C8B-B14F-4D97-AF65-F5344CB8AC3E}">
        <p14:creationId xmlns:p14="http://schemas.microsoft.com/office/powerpoint/2010/main" val="37848341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2651E5-06ED-454D-8D40-A186D7231777}"/>
              </a:ext>
            </a:extLst>
          </p:cNvPr>
          <p:cNvSpPr>
            <a:spLocks noGrp="1"/>
          </p:cNvSpPr>
          <p:nvPr>
            <p:ph type="title"/>
          </p:nvPr>
        </p:nvSpPr>
        <p:spPr/>
        <p:txBody>
          <a:bodyPr/>
          <a:lstStyle/>
          <a:p>
            <a:r>
              <a:rPr lang="en-US" dirty="0"/>
              <a:t>Who has the burden of proof?</a:t>
            </a:r>
          </a:p>
        </p:txBody>
      </p:sp>
      <p:sp>
        <p:nvSpPr>
          <p:cNvPr id="3" name="Content Placeholder 2">
            <a:extLst>
              <a:ext uri="{FF2B5EF4-FFF2-40B4-BE49-F238E27FC236}">
                <a16:creationId xmlns:a16="http://schemas.microsoft.com/office/drawing/2014/main" id="{2E20E15D-761E-4EF1-96C9-500EDED33F86}"/>
              </a:ext>
            </a:extLst>
          </p:cNvPr>
          <p:cNvSpPr>
            <a:spLocks noGrp="1"/>
          </p:cNvSpPr>
          <p:nvPr>
            <p:ph idx="1"/>
          </p:nvPr>
        </p:nvSpPr>
        <p:spPr/>
        <p:txBody>
          <a:bodyPr>
            <a:normAutofit lnSpcReduction="10000"/>
          </a:bodyPr>
          <a:lstStyle/>
          <a:p>
            <a:endParaRPr lang="en-US" sz="2000" dirty="0"/>
          </a:p>
          <a:p>
            <a:endParaRPr lang="en-US" sz="3600" dirty="0"/>
          </a:p>
          <a:p>
            <a:r>
              <a:rPr lang="en-US" sz="3600" dirty="0"/>
              <a:t>The burden is now clearly on the institution to compile evidence.</a:t>
            </a:r>
          </a:p>
          <a:p>
            <a:pPr lvl="1"/>
            <a:r>
              <a:rPr lang="en-US" sz="3600" dirty="0"/>
              <a:t>Never, EVER, characterize the complainant in a way that makes it sound like evidence production is their burden. It is an institutional burden, and any evidence coming from the Complainant is merely requested from them by the institution.</a:t>
            </a:r>
          </a:p>
          <a:p>
            <a:pPr lvl="1"/>
            <a:endParaRPr lang="en-US" sz="2000" dirty="0"/>
          </a:p>
        </p:txBody>
      </p:sp>
    </p:spTree>
    <p:extLst>
      <p:ext uri="{BB962C8B-B14F-4D97-AF65-F5344CB8AC3E}">
        <p14:creationId xmlns:p14="http://schemas.microsoft.com/office/powerpoint/2010/main" val="17467169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199467-3C42-4F40-A795-E4791C422354}"/>
              </a:ext>
            </a:extLst>
          </p:cNvPr>
          <p:cNvSpPr>
            <a:spLocks noGrp="1"/>
          </p:cNvSpPr>
          <p:nvPr>
            <p:ph type="title"/>
          </p:nvPr>
        </p:nvSpPr>
        <p:spPr/>
        <p:txBody>
          <a:bodyPr/>
          <a:lstStyle/>
          <a:p>
            <a:r>
              <a:rPr lang="en-US" dirty="0"/>
              <a:t>Evidence Gathering</a:t>
            </a:r>
          </a:p>
        </p:txBody>
      </p:sp>
      <p:sp>
        <p:nvSpPr>
          <p:cNvPr id="3" name="Content Placeholder 2">
            <a:extLst>
              <a:ext uri="{FF2B5EF4-FFF2-40B4-BE49-F238E27FC236}">
                <a16:creationId xmlns:a16="http://schemas.microsoft.com/office/drawing/2014/main" id="{83B8D6CB-9D9B-4940-BE18-FB3586D00611}"/>
              </a:ext>
            </a:extLst>
          </p:cNvPr>
          <p:cNvSpPr>
            <a:spLocks noGrp="1"/>
          </p:cNvSpPr>
          <p:nvPr>
            <p:ph idx="1"/>
          </p:nvPr>
        </p:nvSpPr>
        <p:spPr/>
        <p:txBody>
          <a:bodyPr>
            <a:normAutofit/>
          </a:bodyPr>
          <a:lstStyle/>
          <a:p>
            <a:r>
              <a:rPr lang="en-US" sz="3600" dirty="0"/>
              <a:t>Must provide an equal opportunity for the parties to present witnesses, including fact and expert witnesses, and other inculpatory and exculpatory evidence.§106.45(b)(5)(ii)</a:t>
            </a:r>
          </a:p>
          <a:p>
            <a:pPr lvl="1"/>
            <a:r>
              <a:rPr lang="en-US" sz="3200" dirty="0"/>
              <a:t>Parties do not have a right to depose others or issue subpoenas. 85 Fed. Reg.30306</a:t>
            </a:r>
          </a:p>
          <a:p>
            <a:r>
              <a:rPr lang="en-US" sz="3600" dirty="0">
                <a:highlight>
                  <a:srgbClr val="00FFFF"/>
                </a:highlight>
              </a:rPr>
              <a:t>Cannot restrict the parties’ ability to discuss the allegations being investigated.§</a:t>
            </a:r>
            <a:r>
              <a:rPr lang="en-US" sz="3600" dirty="0"/>
              <a:t>106.45(b)(5)(iii)</a:t>
            </a:r>
          </a:p>
        </p:txBody>
      </p:sp>
    </p:spTree>
    <p:extLst>
      <p:ext uri="{BB962C8B-B14F-4D97-AF65-F5344CB8AC3E}">
        <p14:creationId xmlns:p14="http://schemas.microsoft.com/office/powerpoint/2010/main" val="15465528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63EC11-9547-4547-9B9D-363732C6D191}"/>
              </a:ext>
            </a:extLst>
          </p:cNvPr>
          <p:cNvSpPr>
            <a:spLocks noGrp="1"/>
          </p:cNvSpPr>
          <p:nvPr>
            <p:ph type="title"/>
          </p:nvPr>
        </p:nvSpPr>
        <p:spPr/>
        <p:txBody>
          <a:bodyPr/>
          <a:lstStyle/>
          <a:p>
            <a:r>
              <a:rPr lang="en-US" dirty="0"/>
              <a:t>Evidence Review</a:t>
            </a:r>
          </a:p>
        </p:txBody>
      </p:sp>
      <p:sp>
        <p:nvSpPr>
          <p:cNvPr id="3" name="Content Placeholder 2">
            <a:extLst>
              <a:ext uri="{FF2B5EF4-FFF2-40B4-BE49-F238E27FC236}">
                <a16:creationId xmlns:a16="http://schemas.microsoft.com/office/drawing/2014/main" id="{2FC7575A-EA66-4577-AAF2-60CB28C5D503}"/>
              </a:ext>
            </a:extLst>
          </p:cNvPr>
          <p:cNvSpPr>
            <a:spLocks noGrp="1"/>
          </p:cNvSpPr>
          <p:nvPr>
            <p:ph idx="1"/>
          </p:nvPr>
        </p:nvSpPr>
        <p:spPr/>
        <p:txBody>
          <a:bodyPr>
            <a:normAutofit lnSpcReduction="10000"/>
          </a:bodyPr>
          <a:lstStyle/>
          <a:p>
            <a:r>
              <a:rPr lang="en-US" sz="3200" dirty="0"/>
              <a:t>Both parties must have an equal opportunity to inspect and review any evidence obtained as part of the investigation that is directly related to the allegations, including the evidence upon which the institution does not intend to rely in reaching a determination regarding responsibility and inculpatory or exculpatory evidence, whether obtained from a party or other source. § 106.45(b)(3)(vi)</a:t>
            </a:r>
          </a:p>
          <a:p>
            <a:pPr lvl="1"/>
            <a:r>
              <a:rPr lang="en-US" sz="2800" dirty="0"/>
              <a:t>Inculpatory – evidence that tends to show Respondent is responsible</a:t>
            </a:r>
          </a:p>
          <a:p>
            <a:pPr lvl="1"/>
            <a:r>
              <a:rPr lang="en-US" sz="2800" dirty="0"/>
              <a:t>Exculpatory – evidence that tends to show Respondent is not responsible </a:t>
            </a:r>
          </a:p>
          <a:p>
            <a:endParaRPr lang="en-US" dirty="0"/>
          </a:p>
        </p:txBody>
      </p:sp>
    </p:spTree>
    <p:extLst>
      <p:ext uri="{BB962C8B-B14F-4D97-AF65-F5344CB8AC3E}">
        <p14:creationId xmlns:p14="http://schemas.microsoft.com/office/powerpoint/2010/main" val="32933912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6F6303-3A30-4D8C-B2AC-1F507114B6D7}"/>
              </a:ext>
            </a:extLst>
          </p:cNvPr>
          <p:cNvSpPr>
            <a:spLocks noGrp="1"/>
          </p:cNvSpPr>
          <p:nvPr>
            <p:ph type="title"/>
          </p:nvPr>
        </p:nvSpPr>
        <p:spPr/>
        <p:txBody>
          <a:bodyPr/>
          <a:lstStyle/>
          <a:p>
            <a:r>
              <a:rPr lang="en-US" dirty="0"/>
              <a:t>Presumption of not-responsible, for the Respondent</a:t>
            </a:r>
          </a:p>
        </p:txBody>
      </p:sp>
      <p:sp>
        <p:nvSpPr>
          <p:cNvPr id="3" name="Content Placeholder 2">
            <a:extLst>
              <a:ext uri="{FF2B5EF4-FFF2-40B4-BE49-F238E27FC236}">
                <a16:creationId xmlns:a16="http://schemas.microsoft.com/office/drawing/2014/main" id="{4B18FBE0-39A1-4B00-8A26-C374084E149A}"/>
              </a:ext>
            </a:extLst>
          </p:cNvPr>
          <p:cNvSpPr>
            <a:spLocks noGrp="1"/>
          </p:cNvSpPr>
          <p:nvPr>
            <p:ph idx="1"/>
          </p:nvPr>
        </p:nvSpPr>
        <p:spPr/>
        <p:txBody>
          <a:bodyPr>
            <a:normAutofit lnSpcReduction="10000"/>
          </a:bodyPr>
          <a:lstStyle/>
          <a:p>
            <a:r>
              <a:rPr lang="en-US" sz="3600" dirty="0"/>
              <a:t>It is a REQUIREMENT of Title IX Regulations that investigators and hearing decision-makers maintain an understanding that the Respondent is </a:t>
            </a:r>
            <a:r>
              <a:rPr lang="en-US" sz="3600" dirty="0">
                <a:highlight>
                  <a:srgbClr val="FFFF00"/>
                </a:highlight>
              </a:rPr>
              <a:t>presumed not-responsible</a:t>
            </a:r>
            <a:r>
              <a:rPr lang="en-US" sz="3600" dirty="0"/>
              <a:t> for misconduct until all the evidence has been collected and analyzed, and a hearing has ended, and deliberations have begun.</a:t>
            </a:r>
          </a:p>
          <a:p>
            <a:endParaRPr lang="en-US" sz="3600" dirty="0"/>
          </a:p>
          <a:p>
            <a:r>
              <a:rPr lang="en-US" sz="3600" dirty="0">
                <a:highlight>
                  <a:srgbClr val="00FFFF"/>
                </a:highlight>
              </a:rPr>
              <a:t>In your role, you should also maintain neutrality as much as possible, pending the process.</a:t>
            </a:r>
          </a:p>
        </p:txBody>
      </p:sp>
    </p:spTree>
    <p:extLst>
      <p:ext uri="{BB962C8B-B14F-4D97-AF65-F5344CB8AC3E}">
        <p14:creationId xmlns:p14="http://schemas.microsoft.com/office/powerpoint/2010/main" val="20590034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E94277-B1DB-47FD-AB3B-C7C77EF7BFDB}"/>
              </a:ext>
            </a:extLst>
          </p:cNvPr>
          <p:cNvSpPr>
            <a:spLocks noGrp="1"/>
          </p:cNvSpPr>
          <p:nvPr>
            <p:ph type="title"/>
          </p:nvPr>
        </p:nvSpPr>
        <p:spPr/>
        <p:txBody>
          <a:bodyPr/>
          <a:lstStyle/>
          <a:p>
            <a:r>
              <a:rPr lang="en-US" dirty="0"/>
              <a:t>What if you are a witness?</a:t>
            </a:r>
          </a:p>
        </p:txBody>
      </p:sp>
      <p:sp>
        <p:nvSpPr>
          <p:cNvPr id="3" name="Content Placeholder 2">
            <a:extLst>
              <a:ext uri="{FF2B5EF4-FFF2-40B4-BE49-F238E27FC236}">
                <a16:creationId xmlns:a16="http://schemas.microsoft.com/office/drawing/2014/main" id="{40453693-0AB1-42F6-8F68-5DE10536E4FC}"/>
              </a:ext>
            </a:extLst>
          </p:cNvPr>
          <p:cNvSpPr>
            <a:spLocks noGrp="1"/>
          </p:cNvSpPr>
          <p:nvPr>
            <p:ph idx="1"/>
          </p:nvPr>
        </p:nvSpPr>
        <p:spPr/>
        <p:txBody>
          <a:bodyPr/>
          <a:lstStyle/>
          <a:p>
            <a:r>
              <a:rPr lang="en-US" dirty="0"/>
              <a:t>You might be asked to testify at a hearing. </a:t>
            </a:r>
          </a:p>
          <a:p>
            <a:r>
              <a:rPr lang="en-US" dirty="0"/>
              <a:t>You might be asked to speak about what you know with a Title IX investigator.</a:t>
            </a:r>
          </a:p>
          <a:p>
            <a:r>
              <a:rPr lang="en-US" dirty="0"/>
              <a:t>If the Title IX case overlaps with a criminal or civil case, you might receive a subpoena to testify in a court of law. You may also be requested by police to provide information to law enforcement.</a:t>
            </a:r>
          </a:p>
        </p:txBody>
      </p:sp>
    </p:spTree>
    <p:extLst>
      <p:ext uri="{BB962C8B-B14F-4D97-AF65-F5344CB8AC3E}">
        <p14:creationId xmlns:p14="http://schemas.microsoft.com/office/powerpoint/2010/main" val="20691044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3E1529-92C5-40CC-BF3E-177F19094956}"/>
              </a:ext>
            </a:extLst>
          </p:cNvPr>
          <p:cNvSpPr>
            <a:spLocks noGrp="1"/>
          </p:cNvSpPr>
          <p:nvPr>
            <p:ph type="ctrTitle"/>
          </p:nvPr>
        </p:nvSpPr>
        <p:spPr/>
        <p:txBody>
          <a:bodyPr/>
          <a:lstStyle/>
          <a:p>
            <a:r>
              <a:rPr lang="en-US" dirty="0"/>
              <a:t>Discussing Specifics</a:t>
            </a:r>
          </a:p>
        </p:txBody>
      </p:sp>
      <p:sp>
        <p:nvSpPr>
          <p:cNvPr id="3" name="Subtitle 2">
            <a:extLst>
              <a:ext uri="{FF2B5EF4-FFF2-40B4-BE49-F238E27FC236}">
                <a16:creationId xmlns:a16="http://schemas.microsoft.com/office/drawing/2014/main" id="{C5A1B5CF-16D3-4E88-AB0E-9D08A0874600}"/>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186160284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7CA846-92B2-46A6-893E-10385A45BA97}"/>
              </a:ext>
            </a:extLst>
          </p:cNvPr>
          <p:cNvSpPr>
            <a:spLocks noGrp="1"/>
          </p:cNvSpPr>
          <p:nvPr>
            <p:ph type="title"/>
          </p:nvPr>
        </p:nvSpPr>
        <p:spPr/>
        <p:txBody>
          <a:bodyPr/>
          <a:lstStyle/>
          <a:p>
            <a:r>
              <a:rPr lang="en-US" dirty="0"/>
              <a:t>Harassment as defined in the regulations</a:t>
            </a:r>
          </a:p>
        </p:txBody>
      </p:sp>
      <p:sp>
        <p:nvSpPr>
          <p:cNvPr id="3" name="Content Placeholder 2">
            <a:extLst>
              <a:ext uri="{FF2B5EF4-FFF2-40B4-BE49-F238E27FC236}">
                <a16:creationId xmlns:a16="http://schemas.microsoft.com/office/drawing/2014/main" id="{42BAC529-016E-4E40-B35C-FF16B874F022}"/>
              </a:ext>
            </a:extLst>
          </p:cNvPr>
          <p:cNvSpPr>
            <a:spLocks noGrp="1"/>
          </p:cNvSpPr>
          <p:nvPr>
            <p:ph idx="1"/>
          </p:nvPr>
        </p:nvSpPr>
        <p:spPr/>
        <p:txBody>
          <a:bodyPr>
            <a:normAutofit/>
          </a:bodyPr>
          <a:lstStyle/>
          <a:p>
            <a:r>
              <a:rPr lang="en-US" dirty="0"/>
              <a:t>(</a:t>
            </a:r>
            <a:r>
              <a:rPr lang="en-US" dirty="0" err="1"/>
              <a:t>i</a:t>
            </a:r>
            <a:r>
              <a:rPr lang="en-US" dirty="0"/>
              <a:t>) An employee conditioning educational benefits on participation in unwelcome sexual conduct (i.e., quid pro quo); </a:t>
            </a:r>
          </a:p>
          <a:p>
            <a:r>
              <a:rPr lang="en-US" dirty="0"/>
              <a:t>(ii) Unwelcome conduct that a reasonable person would determine is so severe, pervasive, </a:t>
            </a:r>
            <a:r>
              <a:rPr lang="en-US" dirty="0">
                <a:highlight>
                  <a:srgbClr val="FFFF00"/>
                </a:highlight>
              </a:rPr>
              <a:t>and</a:t>
            </a:r>
            <a:r>
              <a:rPr lang="en-US" dirty="0"/>
              <a:t> objectively offensive that it effectively denies a person equal access to the educational institution’s education program or activity; or </a:t>
            </a:r>
          </a:p>
          <a:p>
            <a:r>
              <a:rPr lang="en-US" dirty="0"/>
              <a:t>(iii)Sexual assault (as defined in the </a:t>
            </a:r>
            <a:r>
              <a:rPr lang="en-US" dirty="0" err="1"/>
              <a:t>Clery</a:t>
            </a:r>
            <a:r>
              <a:rPr lang="en-US" dirty="0"/>
              <a:t> Act), or dating violence, domestic violence, or stalking as defined in the Violence Against Women Act (VAWA).</a:t>
            </a:r>
          </a:p>
        </p:txBody>
      </p:sp>
    </p:spTree>
    <p:extLst>
      <p:ext uri="{BB962C8B-B14F-4D97-AF65-F5344CB8AC3E}">
        <p14:creationId xmlns:p14="http://schemas.microsoft.com/office/powerpoint/2010/main" val="86310554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2AF49-8E40-4805-B4E3-04C1F622EF30}"/>
              </a:ext>
            </a:extLst>
          </p:cNvPr>
          <p:cNvSpPr>
            <a:spLocks noGrp="1"/>
          </p:cNvSpPr>
          <p:nvPr>
            <p:ph type="title"/>
          </p:nvPr>
        </p:nvSpPr>
        <p:spPr/>
        <p:txBody>
          <a:bodyPr/>
          <a:lstStyle/>
          <a:p>
            <a:r>
              <a:rPr lang="en-US" dirty="0"/>
              <a:t>Unwelcome Conduct and the Reasonable Person Standard</a:t>
            </a:r>
          </a:p>
        </p:txBody>
      </p:sp>
      <p:sp>
        <p:nvSpPr>
          <p:cNvPr id="3" name="Content Placeholder 2">
            <a:extLst>
              <a:ext uri="{FF2B5EF4-FFF2-40B4-BE49-F238E27FC236}">
                <a16:creationId xmlns:a16="http://schemas.microsoft.com/office/drawing/2014/main" id="{0C12E691-0B11-4210-898E-7951A47C433F}"/>
              </a:ext>
            </a:extLst>
          </p:cNvPr>
          <p:cNvSpPr>
            <a:spLocks noGrp="1"/>
          </p:cNvSpPr>
          <p:nvPr>
            <p:ph idx="1"/>
          </p:nvPr>
        </p:nvSpPr>
        <p:spPr/>
        <p:txBody>
          <a:bodyPr/>
          <a:lstStyle/>
          <a:p>
            <a:r>
              <a:rPr lang="en-US" sz="2800" dirty="0"/>
              <a:t>Look at the conduct as if you were a reasonable person </a:t>
            </a:r>
            <a:r>
              <a:rPr lang="en-US" sz="2800" i="1" dirty="0"/>
              <a:t>in the same position</a:t>
            </a:r>
            <a:r>
              <a:rPr lang="en-US" sz="2800" dirty="0"/>
              <a:t>, and </a:t>
            </a:r>
            <a:r>
              <a:rPr lang="en-US" sz="2800" i="1" dirty="0"/>
              <a:t>same unique circumstances</a:t>
            </a:r>
            <a:r>
              <a:rPr lang="en-US" sz="2800" dirty="0"/>
              <a:t> of the complainant’s position in the case. (The position itself may be contested)</a:t>
            </a:r>
          </a:p>
          <a:p>
            <a:r>
              <a:rPr lang="en-US" sz="2800" dirty="0"/>
              <a:t>Would a reasonable person in such a position feel the conduct was unwelcome?</a:t>
            </a:r>
          </a:p>
          <a:p>
            <a:r>
              <a:rPr lang="en-US" sz="2800" dirty="0"/>
              <a:t>Dept. of Ed. Says: “[it]depends on a constellation of factors including the ages and numbers of parties involved.” 85 Fed. Reg. 30150</a:t>
            </a:r>
          </a:p>
          <a:p>
            <a:endParaRPr lang="en-US" dirty="0"/>
          </a:p>
          <a:p>
            <a:endParaRPr lang="en-US" dirty="0"/>
          </a:p>
          <a:p>
            <a:endParaRPr lang="en-US" dirty="0"/>
          </a:p>
        </p:txBody>
      </p:sp>
    </p:spTree>
    <p:extLst>
      <p:ext uri="{BB962C8B-B14F-4D97-AF65-F5344CB8AC3E}">
        <p14:creationId xmlns:p14="http://schemas.microsoft.com/office/powerpoint/2010/main" val="270041998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CF6B41-5F17-4B1A-AF50-29CB5DFA5306}"/>
              </a:ext>
            </a:extLst>
          </p:cNvPr>
          <p:cNvSpPr>
            <a:spLocks noGrp="1"/>
          </p:cNvSpPr>
          <p:nvPr>
            <p:ph type="title"/>
          </p:nvPr>
        </p:nvSpPr>
        <p:spPr>
          <a:xfrm>
            <a:off x="1261872" y="365759"/>
            <a:ext cx="9692640" cy="2242969"/>
          </a:xfrm>
        </p:spPr>
        <p:txBody>
          <a:bodyPr/>
          <a:lstStyle/>
          <a:p>
            <a:r>
              <a:rPr lang="en-US" dirty="0"/>
              <a:t>Dating Violence, Domestic Violence, Sexual Assault, and Stalking</a:t>
            </a:r>
          </a:p>
        </p:txBody>
      </p:sp>
      <p:sp>
        <p:nvSpPr>
          <p:cNvPr id="3" name="Content Placeholder 2">
            <a:extLst>
              <a:ext uri="{FF2B5EF4-FFF2-40B4-BE49-F238E27FC236}">
                <a16:creationId xmlns:a16="http://schemas.microsoft.com/office/drawing/2014/main" id="{69354158-FD82-47AD-AD95-CD168CA0C9A7}"/>
              </a:ext>
            </a:extLst>
          </p:cNvPr>
          <p:cNvSpPr>
            <a:spLocks noGrp="1"/>
          </p:cNvSpPr>
          <p:nvPr>
            <p:ph idx="1"/>
          </p:nvPr>
        </p:nvSpPr>
        <p:spPr>
          <a:xfrm>
            <a:off x="1261872" y="2608729"/>
            <a:ext cx="8595360" cy="3571408"/>
          </a:xfrm>
        </p:spPr>
        <p:txBody>
          <a:bodyPr>
            <a:normAutofit/>
          </a:bodyPr>
          <a:lstStyle/>
          <a:p>
            <a:r>
              <a:rPr lang="en-US" dirty="0"/>
              <a:t>These are defined in policy using the mandatory </a:t>
            </a:r>
            <a:r>
              <a:rPr lang="en-US" dirty="0" err="1"/>
              <a:t>Clery</a:t>
            </a:r>
            <a:r>
              <a:rPr lang="en-US" dirty="0"/>
              <a:t> Act definitions from the 2014 regulations. </a:t>
            </a:r>
          </a:p>
          <a:p>
            <a:r>
              <a:rPr lang="en-US" dirty="0"/>
              <a:t>No “severe, pervasive, and/or objectively offensive” analysis is needed – only a determination of whether the definitions are met. </a:t>
            </a:r>
          </a:p>
          <a:p>
            <a:r>
              <a:rPr lang="en-US" dirty="0"/>
              <a:t>Even a single instance of sexual assault can be a violation.</a:t>
            </a:r>
          </a:p>
          <a:p>
            <a:r>
              <a:rPr lang="en-US" dirty="0"/>
              <a:t>Definition of consent is highly important in these cases.</a:t>
            </a:r>
          </a:p>
          <a:p>
            <a:endParaRPr lang="en-US" dirty="0"/>
          </a:p>
          <a:p>
            <a:endParaRPr lang="en-US" dirty="0"/>
          </a:p>
        </p:txBody>
      </p:sp>
    </p:spTree>
    <p:extLst>
      <p:ext uri="{BB962C8B-B14F-4D97-AF65-F5344CB8AC3E}">
        <p14:creationId xmlns:p14="http://schemas.microsoft.com/office/powerpoint/2010/main" val="335249254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B5AD0A-F15C-4C7C-8B10-D00CCFF42818}"/>
              </a:ext>
            </a:extLst>
          </p:cNvPr>
          <p:cNvSpPr>
            <a:spLocks noGrp="1"/>
          </p:cNvSpPr>
          <p:nvPr>
            <p:ph type="title"/>
          </p:nvPr>
        </p:nvSpPr>
        <p:spPr/>
        <p:txBody>
          <a:bodyPr/>
          <a:lstStyle/>
          <a:p>
            <a:r>
              <a:rPr lang="en-US" dirty="0"/>
              <a:t>What is Sexual Assault?</a:t>
            </a:r>
          </a:p>
        </p:txBody>
      </p:sp>
      <p:sp>
        <p:nvSpPr>
          <p:cNvPr id="3" name="Content Placeholder 2">
            <a:extLst>
              <a:ext uri="{FF2B5EF4-FFF2-40B4-BE49-F238E27FC236}">
                <a16:creationId xmlns:a16="http://schemas.microsoft.com/office/drawing/2014/main" id="{7371B582-7C45-4DFF-982B-F6BC5121D73D}"/>
              </a:ext>
            </a:extLst>
          </p:cNvPr>
          <p:cNvSpPr>
            <a:spLocks noGrp="1"/>
          </p:cNvSpPr>
          <p:nvPr>
            <p:ph idx="1"/>
          </p:nvPr>
        </p:nvSpPr>
        <p:spPr/>
        <p:txBody>
          <a:bodyPr/>
          <a:lstStyle/>
          <a:p>
            <a:pPr marL="0" indent="0">
              <a:buNone/>
            </a:pPr>
            <a:endParaRPr lang="en-US" dirty="0"/>
          </a:p>
          <a:p>
            <a:endParaRPr lang="en-US" sz="3600" dirty="0"/>
          </a:p>
          <a:p>
            <a:r>
              <a:rPr lang="en-US" sz="3600" dirty="0"/>
              <a:t>The </a:t>
            </a:r>
            <a:r>
              <a:rPr lang="en-US" sz="3600" dirty="0" err="1"/>
              <a:t>Clery</a:t>
            </a:r>
            <a:r>
              <a:rPr lang="en-US" sz="3600" dirty="0"/>
              <a:t> amendments state that sexual assault is, “[a]n offense that meets the definition of rape, fondling, incest, or statutory rape as used in the FBI's UCR program...”</a:t>
            </a:r>
          </a:p>
          <a:p>
            <a:r>
              <a:rPr lang="en-US" sz="3600" dirty="0"/>
              <a:t>Those corresponding definitions are:</a:t>
            </a:r>
          </a:p>
        </p:txBody>
      </p:sp>
    </p:spTree>
    <p:extLst>
      <p:ext uri="{BB962C8B-B14F-4D97-AF65-F5344CB8AC3E}">
        <p14:creationId xmlns:p14="http://schemas.microsoft.com/office/powerpoint/2010/main" val="231378239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948B89-809D-4E9E-BE05-0227714AAA6F}"/>
              </a:ext>
            </a:extLst>
          </p:cNvPr>
          <p:cNvSpPr>
            <a:spLocks noGrp="1"/>
          </p:cNvSpPr>
          <p:nvPr>
            <p:ph type="title"/>
          </p:nvPr>
        </p:nvSpPr>
        <p:spPr/>
        <p:txBody>
          <a:bodyPr/>
          <a:lstStyle/>
          <a:p>
            <a:r>
              <a:rPr lang="en-US" dirty="0"/>
              <a:t>What is Sexual Assault?</a:t>
            </a:r>
          </a:p>
        </p:txBody>
      </p:sp>
      <p:sp>
        <p:nvSpPr>
          <p:cNvPr id="3" name="Content Placeholder 2">
            <a:extLst>
              <a:ext uri="{FF2B5EF4-FFF2-40B4-BE49-F238E27FC236}">
                <a16:creationId xmlns:a16="http://schemas.microsoft.com/office/drawing/2014/main" id="{0D0488B2-38A0-42E5-BFBE-57049746B022}"/>
              </a:ext>
            </a:extLst>
          </p:cNvPr>
          <p:cNvSpPr>
            <a:spLocks noGrp="1"/>
          </p:cNvSpPr>
          <p:nvPr>
            <p:ph idx="1"/>
          </p:nvPr>
        </p:nvSpPr>
        <p:spPr/>
        <p:txBody>
          <a:bodyPr>
            <a:normAutofit fontScale="92500" lnSpcReduction="20000"/>
          </a:bodyPr>
          <a:lstStyle/>
          <a:p>
            <a:r>
              <a:rPr lang="en-US" dirty="0"/>
              <a:t>Rape: The penetration, no matter how slight, of the vagina or anus with any body part or object, or oral penetration by a sex organ of another person, without the consent of the victim.</a:t>
            </a:r>
          </a:p>
          <a:p>
            <a:r>
              <a:rPr lang="en-US" dirty="0"/>
              <a:t>Sex Offenses: Any sexual act directed against another person, without the consent of the victim, including instances where the victim is incapable of giving consent.</a:t>
            </a:r>
          </a:p>
          <a:p>
            <a:pPr lvl="1"/>
            <a:r>
              <a:rPr lang="en-US" dirty="0"/>
              <a:t>Fondling—The touching of the private body parts of another person for the purpose of sexual gratification, without the consent of the victim, including instances where the victim is incapable of giving consent because of age or temporary or permanent mental incapacity.</a:t>
            </a:r>
          </a:p>
          <a:p>
            <a:pPr lvl="1"/>
            <a:r>
              <a:rPr lang="en-US" dirty="0"/>
              <a:t>Incest—Sexual intercourse between persons who are related to each other within the degrees wherein marriage is prohibited by law.</a:t>
            </a:r>
          </a:p>
          <a:p>
            <a:pPr lvl="1"/>
            <a:r>
              <a:rPr lang="en-US" dirty="0"/>
              <a:t>Statutory Rape—Sexual intercourse with a person who is under the statutory age of consent.</a:t>
            </a:r>
          </a:p>
        </p:txBody>
      </p:sp>
    </p:spTree>
    <p:extLst>
      <p:ext uri="{BB962C8B-B14F-4D97-AF65-F5344CB8AC3E}">
        <p14:creationId xmlns:p14="http://schemas.microsoft.com/office/powerpoint/2010/main" val="413596184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B7A030-2BEB-4A50-AC85-84E1F33F7BE4}"/>
              </a:ext>
            </a:extLst>
          </p:cNvPr>
          <p:cNvSpPr>
            <a:spLocks noGrp="1"/>
          </p:cNvSpPr>
          <p:nvPr>
            <p:ph type="title"/>
          </p:nvPr>
        </p:nvSpPr>
        <p:spPr/>
        <p:txBody>
          <a:bodyPr/>
          <a:lstStyle/>
          <a:p>
            <a:r>
              <a:rPr lang="en-US" dirty="0"/>
              <a:t>What is Dating Violence?</a:t>
            </a:r>
          </a:p>
        </p:txBody>
      </p:sp>
      <p:sp>
        <p:nvSpPr>
          <p:cNvPr id="3" name="Content Placeholder 2">
            <a:extLst>
              <a:ext uri="{FF2B5EF4-FFF2-40B4-BE49-F238E27FC236}">
                <a16:creationId xmlns:a16="http://schemas.microsoft.com/office/drawing/2014/main" id="{D77CC040-1916-4C22-8B07-130A503F3DAB}"/>
              </a:ext>
            </a:extLst>
          </p:cNvPr>
          <p:cNvSpPr>
            <a:spLocks noGrp="1"/>
          </p:cNvSpPr>
          <p:nvPr>
            <p:ph idx="1"/>
          </p:nvPr>
        </p:nvSpPr>
        <p:spPr/>
        <p:txBody>
          <a:bodyPr/>
          <a:lstStyle/>
          <a:p>
            <a:r>
              <a:rPr lang="en-US" dirty="0"/>
              <a:t>Violence committed by a person who is or has been in a social relationship of a romantic or intimate nature with the victim. </a:t>
            </a:r>
          </a:p>
          <a:p>
            <a:r>
              <a:rPr lang="en-US" dirty="0"/>
              <a:t>The existence of such a relationship shall be determined based on the reporting party’s statement and with consideration of the length of the relationship, the type of relationship, and the frequency of interaction between the persons involved in the relationship. </a:t>
            </a:r>
          </a:p>
          <a:p>
            <a:r>
              <a:rPr lang="en-US" dirty="0"/>
              <a:t>Dating violence includes, but is not limited to, sexual or physical abuse or the threat of such abuse. Dating violence does not include acts covered under the definition of domestic violence.</a:t>
            </a:r>
          </a:p>
        </p:txBody>
      </p:sp>
    </p:spTree>
    <p:extLst>
      <p:ext uri="{BB962C8B-B14F-4D97-AF65-F5344CB8AC3E}">
        <p14:creationId xmlns:p14="http://schemas.microsoft.com/office/powerpoint/2010/main" val="194858363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0EDE62-1CEB-4D38-B067-8815377E6404}"/>
              </a:ext>
            </a:extLst>
          </p:cNvPr>
          <p:cNvSpPr>
            <a:spLocks noGrp="1"/>
          </p:cNvSpPr>
          <p:nvPr>
            <p:ph type="title"/>
          </p:nvPr>
        </p:nvSpPr>
        <p:spPr/>
        <p:txBody>
          <a:bodyPr/>
          <a:lstStyle/>
          <a:p>
            <a:r>
              <a:rPr lang="en-US" dirty="0"/>
              <a:t>What is Domestic Violence?</a:t>
            </a:r>
          </a:p>
        </p:txBody>
      </p:sp>
      <p:sp>
        <p:nvSpPr>
          <p:cNvPr id="3" name="Content Placeholder 2">
            <a:extLst>
              <a:ext uri="{FF2B5EF4-FFF2-40B4-BE49-F238E27FC236}">
                <a16:creationId xmlns:a16="http://schemas.microsoft.com/office/drawing/2014/main" id="{8F223A77-5802-4E1C-B71B-5D1D33B457B3}"/>
              </a:ext>
            </a:extLst>
          </p:cNvPr>
          <p:cNvSpPr>
            <a:spLocks noGrp="1"/>
          </p:cNvSpPr>
          <p:nvPr>
            <p:ph idx="1"/>
          </p:nvPr>
        </p:nvSpPr>
        <p:spPr>
          <a:xfrm>
            <a:off x="838200" y="1496290"/>
            <a:ext cx="10515600" cy="5112327"/>
          </a:xfrm>
        </p:spPr>
        <p:txBody>
          <a:bodyPr>
            <a:normAutofit/>
          </a:bodyPr>
          <a:lstStyle/>
          <a:p>
            <a:pPr marL="0" indent="0">
              <a:buNone/>
            </a:pPr>
            <a:endParaRPr lang="en-US" dirty="0"/>
          </a:p>
          <a:p>
            <a:r>
              <a:rPr lang="en-US" sz="3200" dirty="0"/>
              <a:t>A felony or misdemeanor </a:t>
            </a:r>
            <a:r>
              <a:rPr lang="en-US" sz="3200" dirty="0">
                <a:highlight>
                  <a:srgbClr val="FFFF00"/>
                </a:highlight>
              </a:rPr>
              <a:t>crime</a:t>
            </a:r>
            <a:r>
              <a:rPr lang="en-US" sz="3200" dirty="0"/>
              <a:t> of violence committed:</a:t>
            </a:r>
          </a:p>
          <a:p>
            <a:pPr lvl="1"/>
            <a:r>
              <a:rPr lang="en-US" sz="2800" dirty="0"/>
              <a:t>By a current or former spouse or intimate partner of the victim;</a:t>
            </a:r>
          </a:p>
          <a:p>
            <a:pPr lvl="1"/>
            <a:r>
              <a:rPr lang="en-US" sz="2800" dirty="0"/>
              <a:t>By a person with whom the victim shares a child in common;</a:t>
            </a:r>
          </a:p>
          <a:p>
            <a:pPr lvl="1"/>
            <a:r>
              <a:rPr lang="en-US" sz="2800" dirty="0"/>
              <a:t>By a person who is cohabitating with, or has cohabitated with, the victim as a spouse or intimate partner;</a:t>
            </a:r>
          </a:p>
          <a:p>
            <a:pPr lvl="1"/>
            <a:r>
              <a:rPr lang="en-US" sz="2800" dirty="0"/>
              <a:t>By a person similarly situated to a spouse of the victim under the domestic or family violence laws of the jurisdiction in which the crime of violence occurred;</a:t>
            </a:r>
          </a:p>
          <a:p>
            <a:pPr lvl="2"/>
            <a:r>
              <a:rPr lang="en-US" sz="2400" dirty="0"/>
              <a:t>By any other person against an adult or youth victim who is protected from that person’s acts under the domestic or family violence laws of the jurisdiction in which the crime of violence occurred.</a:t>
            </a:r>
          </a:p>
        </p:txBody>
      </p:sp>
    </p:spTree>
    <p:extLst>
      <p:ext uri="{BB962C8B-B14F-4D97-AF65-F5344CB8AC3E}">
        <p14:creationId xmlns:p14="http://schemas.microsoft.com/office/powerpoint/2010/main" val="351925700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6B87CF-3C7A-495D-A41F-268C664394DD}"/>
              </a:ext>
            </a:extLst>
          </p:cNvPr>
          <p:cNvSpPr>
            <a:spLocks noGrp="1"/>
          </p:cNvSpPr>
          <p:nvPr>
            <p:ph type="title"/>
          </p:nvPr>
        </p:nvSpPr>
        <p:spPr/>
        <p:txBody>
          <a:bodyPr/>
          <a:lstStyle/>
          <a:p>
            <a:r>
              <a:rPr lang="en-US" dirty="0"/>
              <a:t>What is Stalking?</a:t>
            </a:r>
          </a:p>
        </p:txBody>
      </p:sp>
      <p:sp>
        <p:nvSpPr>
          <p:cNvPr id="3" name="Content Placeholder 2">
            <a:extLst>
              <a:ext uri="{FF2B5EF4-FFF2-40B4-BE49-F238E27FC236}">
                <a16:creationId xmlns:a16="http://schemas.microsoft.com/office/drawing/2014/main" id="{15191ED2-789E-4CFD-A053-46BD6659AD79}"/>
              </a:ext>
            </a:extLst>
          </p:cNvPr>
          <p:cNvSpPr>
            <a:spLocks noGrp="1"/>
          </p:cNvSpPr>
          <p:nvPr>
            <p:ph idx="1"/>
          </p:nvPr>
        </p:nvSpPr>
        <p:spPr/>
        <p:txBody>
          <a:bodyPr>
            <a:normAutofit/>
          </a:bodyPr>
          <a:lstStyle/>
          <a:p>
            <a:r>
              <a:rPr lang="en-US" sz="3600" dirty="0"/>
              <a:t>Engaging in a course of conduct directed at a specific person that would cause a reasonable person to fear for his/ her safety or the safety of others; or suffer substantial emotional distress. </a:t>
            </a:r>
          </a:p>
        </p:txBody>
      </p:sp>
    </p:spTree>
    <p:extLst>
      <p:ext uri="{BB962C8B-B14F-4D97-AF65-F5344CB8AC3E}">
        <p14:creationId xmlns:p14="http://schemas.microsoft.com/office/powerpoint/2010/main" val="281648278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80F452-E2ED-4FDC-A9C7-DF504636709D}"/>
              </a:ext>
            </a:extLst>
          </p:cNvPr>
          <p:cNvSpPr>
            <a:spLocks noGrp="1"/>
          </p:cNvSpPr>
          <p:nvPr>
            <p:ph type="title"/>
          </p:nvPr>
        </p:nvSpPr>
        <p:spPr/>
        <p:txBody>
          <a:bodyPr/>
          <a:lstStyle/>
          <a:p>
            <a:r>
              <a:rPr lang="en-US" dirty="0"/>
              <a:t>More on Stalking</a:t>
            </a:r>
          </a:p>
        </p:txBody>
      </p:sp>
      <p:sp>
        <p:nvSpPr>
          <p:cNvPr id="3" name="Content Placeholder 2">
            <a:extLst>
              <a:ext uri="{FF2B5EF4-FFF2-40B4-BE49-F238E27FC236}">
                <a16:creationId xmlns:a16="http://schemas.microsoft.com/office/drawing/2014/main" id="{D75C3A6E-3860-4C3F-A417-9DAA75EE1132}"/>
              </a:ext>
            </a:extLst>
          </p:cNvPr>
          <p:cNvSpPr>
            <a:spLocks noGrp="1"/>
          </p:cNvSpPr>
          <p:nvPr>
            <p:ph idx="1"/>
          </p:nvPr>
        </p:nvSpPr>
        <p:spPr/>
        <p:txBody>
          <a:bodyPr/>
          <a:lstStyle/>
          <a:p>
            <a:pPr fontAlgn="base"/>
            <a:r>
              <a:rPr lang="en-US" dirty="0"/>
              <a:t>Course of conduct means two or more acts, including, but not limited to, acts in which the stalker directly, indirectly, or through third parties, by any action, method, device, or means follows, monitors, observes, surveils, threatens, or communicates to or about, a person, or interferes with a person’s property.</a:t>
            </a:r>
          </a:p>
          <a:p>
            <a:pPr fontAlgn="base"/>
            <a:r>
              <a:rPr lang="en-US" dirty="0"/>
              <a:t>Substantial emotional distress means significant mental suffering or anguish that may, but does not necessarily, require medical or other professional treatment or counseling.</a:t>
            </a:r>
          </a:p>
          <a:p>
            <a:pPr fontAlgn="base"/>
            <a:r>
              <a:rPr lang="en-US" dirty="0"/>
              <a:t>Reasonable person means a reasonable person under similar circumstances and with similar identities to the victim.</a:t>
            </a:r>
          </a:p>
          <a:p>
            <a:pPr fontAlgn="base"/>
            <a:endParaRPr lang="en-US" dirty="0"/>
          </a:p>
          <a:p>
            <a:pPr fontAlgn="base"/>
            <a:endParaRPr lang="en-US" dirty="0"/>
          </a:p>
          <a:p>
            <a:endParaRPr lang="en-US" dirty="0"/>
          </a:p>
        </p:txBody>
      </p:sp>
    </p:spTree>
    <p:extLst>
      <p:ext uri="{BB962C8B-B14F-4D97-AF65-F5344CB8AC3E}">
        <p14:creationId xmlns:p14="http://schemas.microsoft.com/office/powerpoint/2010/main" val="155085584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D424DE-10A4-4860-8BDD-94EDFBC779EF}"/>
              </a:ext>
            </a:extLst>
          </p:cNvPr>
          <p:cNvSpPr>
            <a:spLocks noGrp="1"/>
          </p:cNvSpPr>
          <p:nvPr>
            <p:ph type="title"/>
          </p:nvPr>
        </p:nvSpPr>
        <p:spPr/>
        <p:txBody>
          <a:bodyPr/>
          <a:lstStyle/>
          <a:p>
            <a:r>
              <a:rPr lang="en-US" dirty="0"/>
              <a:t>Hypothetical Scenario</a:t>
            </a:r>
          </a:p>
        </p:txBody>
      </p:sp>
      <p:sp>
        <p:nvSpPr>
          <p:cNvPr id="3" name="Content Placeholder 2">
            <a:extLst>
              <a:ext uri="{FF2B5EF4-FFF2-40B4-BE49-F238E27FC236}">
                <a16:creationId xmlns:a16="http://schemas.microsoft.com/office/drawing/2014/main" id="{6A2FE179-5DFA-401A-9212-D123E3F6A9E7}"/>
              </a:ext>
            </a:extLst>
          </p:cNvPr>
          <p:cNvSpPr>
            <a:spLocks noGrp="1"/>
          </p:cNvSpPr>
          <p:nvPr>
            <p:ph idx="1"/>
          </p:nvPr>
        </p:nvSpPr>
        <p:spPr/>
        <p:txBody>
          <a:bodyPr/>
          <a:lstStyle/>
          <a:p>
            <a:r>
              <a:rPr lang="en-US" dirty="0"/>
              <a:t>A student comes to Coach Smith stating that he keeps receiving texts from an ex girlfriend who is “obsessed” and he has received about 19 texts in the past day. Coach Smith says, “</a:t>
            </a:r>
            <a:r>
              <a:rPr lang="en-US"/>
              <a:t>just block her.” </a:t>
            </a:r>
            <a:endParaRPr lang="en-US" dirty="0"/>
          </a:p>
        </p:txBody>
      </p:sp>
    </p:spTree>
    <p:extLst>
      <p:ext uri="{BB962C8B-B14F-4D97-AF65-F5344CB8AC3E}">
        <p14:creationId xmlns:p14="http://schemas.microsoft.com/office/powerpoint/2010/main" val="156278479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F0AAB8-85AE-4F60-A61B-C2E43C8CA850}"/>
              </a:ext>
            </a:extLst>
          </p:cNvPr>
          <p:cNvSpPr>
            <a:spLocks noGrp="1"/>
          </p:cNvSpPr>
          <p:nvPr>
            <p:ph type="title"/>
          </p:nvPr>
        </p:nvSpPr>
        <p:spPr/>
        <p:txBody>
          <a:bodyPr/>
          <a:lstStyle/>
          <a:p>
            <a:r>
              <a:rPr lang="en-US" dirty="0"/>
              <a:t>Simultaneous application of other laws</a:t>
            </a:r>
          </a:p>
        </p:txBody>
      </p:sp>
      <p:sp>
        <p:nvSpPr>
          <p:cNvPr id="3" name="Content Placeholder 2">
            <a:extLst>
              <a:ext uri="{FF2B5EF4-FFF2-40B4-BE49-F238E27FC236}">
                <a16:creationId xmlns:a16="http://schemas.microsoft.com/office/drawing/2014/main" id="{A58E5AB2-13E8-4086-BCB7-1690772A5FDB}"/>
              </a:ext>
            </a:extLst>
          </p:cNvPr>
          <p:cNvSpPr>
            <a:spLocks noGrp="1"/>
          </p:cNvSpPr>
          <p:nvPr>
            <p:ph idx="1"/>
          </p:nvPr>
        </p:nvSpPr>
        <p:spPr/>
        <p:txBody>
          <a:bodyPr/>
          <a:lstStyle/>
          <a:p>
            <a:r>
              <a:rPr lang="en-US" dirty="0"/>
              <a:t>Campus Save Act</a:t>
            </a:r>
          </a:p>
          <a:p>
            <a:r>
              <a:rPr lang="en-US" dirty="0"/>
              <a:t>Violence Against Women Act</a:t>
            </a:r>
          </a:p>
          <a:p>
            <a:r>
              <a:rPr lang="en-US" dirty="0"/>
              <a:t>Civil Rights Act of 1964 (Title VI)</a:t>
            </a:r>
          </a:p>
          <a:p>
            <a:endParaRPr lang="en-US" dirty="0"/>
          </a:p>
        </p:txBody>
      </p:sp>
    </p:spTree>
    <p:extLst>
      <p:ext uri="{BB962C8B-B14F-4D97-AF65-F5344CB8AC3E}">
        <p14:creationId xmlns:p14="http://schemas.microsoft.com/office/powerpoint/2010/main" val="23379924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108</TotalTime>
  <Words>2601</Words>
  <Application>Microsoft Office PowerPoint</Application>
  <PresentationFormat>Widescreen</PresentationFormat>
  <Paragraphs>180</Paragraphs>
  <Slides>42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42</vt:i4>
      </vt:variant>
    </vt:vector>
  </HeadingPairs>
  <TitlesOfParts>
    <vt:vector size="46" baseType="lpstr">
      <vt:lpstr>Arial</vt:lpstr>
      <vt:lpstr>Calibri</vt:lpstr>
      <vt:lpstr>Calibri Light</vt:lpstr>
      <vt:lpstr>Office Theme</vt:lpstr>
      <vt:lpstr>Title IX for Carl Albert Housing and Athletics</vt:lpstr>
      <vt:lpstr>The Law</vt:lpstr>
      <vt:lpstr>Title IX Timeline </vt:lpstr>
      <vt:lpstr>A (short) breakdown of Title IX Prohibitions </vt:lpstr>
      <vt:lpstr>Housing and Athletics</vt:lpstr>
      <vt:lpstr>Housing and Athletics Professionalism</vt:lpstr>
      <vt:lpstr>Discussion Case Study</vt:lpstr>
      <vt:lpstr>Some Headlines…</vt:lpstr>
      <vt:lpstr>PowerPoint Presentation</vt:lpstr>
      <vt:lpstr>PowerPoint Presentation</vt:lpstr>
      <vt:lpstr>PowerPoint Presentation</vt:lpstr>
      <vt:lpstr>For those who are Supervisors…</vt:lpstr>
      <vt:lpstr>What does the Department of Education say?</vt:lpstr>
      <vt:lpstr>What is Title IX Retaliation according to OCR?</vt:lpstr>
      <vt:lpstr>Mandatory Reporting</vt:lpstr>
      <vt:lpstr>Avoid Self-Delegation</vt:lpstr>
      <vt:lpstr>In Your Professional Role:</vt:lpstr>
      <vt:lpstr>In Your Professional Role:</vt:lpstr>
      <vt:lpstr>What happens after a report to the Title IX Coordinator?</vt:lpstr>
      <vt:lpstr>Mandatory and Discretionary Dismissals </vt:lpstr>
      <vt:lpstr>Mandatory and Discretionary Dismissals </vt:lpstr>
      <vt:lpstr>Before an investigation</vt:lpstr>
      <vt:lpstr>Notice</vt:lpstr>
      <vt:lpstr>List of Notice Requirements</vt:lpstr>
      <vt:lpstr>Supplemental Notice</vt:lpstr>
      <vt:lpstr>Who has the burden of proof?</vt:lpstr>
      <vt:lpstr>Evidence Gathering</vt:lpstr>
      <vt:lpstr>Evidence Review</vt:lpstr>
      <vt:lpstr>Presumption of not-responsible, for the Respondent</vt:lpstr>
      <vt:lpstr>What if you are a witness?</vt:lpstr>
      <vt:lpstr>Discussing Specifics</vt:lpstr>
      <vt:lpstr>Harassment as defined in the regulations</vt:lpstr>
      <vt:lpstr>Unwelcome Conduct and the Reasonable Person Standard</vt:lpstr>
      <vt:lpstr>Dating Violence, Domestic Violence, Sexual Assault, and Stalking</vt:lpstr>
      <vt:lpstr>What is Sexual Assault?</vt:lpstr>
      <vt:lpstr>What is Sexual Assault?</vt:lpstr>
      <vt:lpstr>What is Dating Violence?</vt:lpstr>
      <vt:lpstr>What is Domestic Violence?</vt:lpstr>
      <vt:lpstr>What is Stalking?</vt:lpstr>
      <vt:lpstr>More on Stalking</vt:lpstr>
      <vt:lpstr>Hypothetical Scenario</vt:lpstr>
      <vt:lpstr>Simultaneous application of other laws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IX for Housing and Athletics</dc:title>
  <dc:creator>Michael Davis</dc:creator>
  <cp:lastModifiedBy>Michael Davis</cp:lastModifiedBy>
  <cp:revision>12</cp:revision>
  <dcterms:created xsi:type="dcterms:W3CDTF">2024-07-17T18:46:16Z</dcterms:created>
  <dcterms:modified xsi:type="dcterms:W3CDTF">2025-07-08T13:35:11Z</dcterms:modified>
</cp:coreProperties>
</file>