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514" r:id="rId3"/>
    <p:sldId id="258" r:id="rId4"/>
    <p:sldId id="259" r:id="rId5"/>
    <p:sldId id="260" r:id="rId6"/>
    <p:sldId id="261" r:id="rId7"/>
    <p:sldId id="262" r:id="rId8"/>
    <p:sldId id="263" r:id="rId9"/>
    <p:sldId id="264" r:id="rId10"/>
    <p:sldId id="265" r:id="rId11"/>
    <p:sldId id="268" r:id="rId12"/>
    <p:sldId id="266" r:id="rId13"/>
    <p:sldId id="267" r:id="rId14"/>
    <p:sldId id="459" r:id="rId15"/>
    <p:sldId id="270" r:id="rId16"/>
    <p:sldId id="405" r:id="rId17"/>
    <p:sldId id="407" r:id="rId18"/>
    <p:sldId id="406" r:id="rId19"/>
    <p:sldId id="448" r:id="rId20"/>
    <p:sldId id="457" r:id="rId21"/>
    <p:sldId id="458" r:id="rId22"/>
    <p:sldId id="278" r:id="rId23"/>
    <p:sldId id="269" r:id="rId24"/>
    <p:sldId id="281" r:id="rId25"/>
    <p:sldId id="493" r:id="rId26"/>
    <p:sldId id="283" r:id="rId27"/>
    <p:sldId id="286" r:id="rId28"/>
    <p:sldId id="287" r:id="rId29"/>
    <p:sldId id="289" r:id="rId30"/>
    <p:sldId id="291" r:id="rId31"/>
    <p:sldId id="297" r:id="rId32"/>
    <p:sldId id="292" r:id="rId33"/>
    <p:sldId id="299" r:id="rId34"/>
    <p:sldId id="300" r:id="rId35"/>
    <p:sldId id="303" r:id="rId36"/>
    <p:sldId id="313" r:id="rId37"/>
    <p:sldId id="315" r:id="rId38"/>
    <p:sldId id="316" r:id="rId39"/>
    <p:sldId id="317" r:id="rId40"/>
    <p:sldId id="318" r:id="rId41"/>
    <p:sldId id="319" r:id="rId42"/>
    <p:sldId id="390" r:id="rId43"/>
    <p:sldId id="388" r:id="rId44"/>
    <p:sldId id="392" r:id="rId45"/>
    <p:sldId id="426" r:id="rId46"/>
    <p:sldId id="495" r:id="rId47"/>
    <p:sldId id="487" r:id="rId48"/>
    <p:sldId id="515" r:id="rId49"/>
    <p:sldId id="517" r:id="rId50"/>
    <p:sldId id="518" r:id="rId51"/>
    <p:sldId id="519" r:id="rId52"/>
    <p:sldId id="520" r:id="rId53"/>
    <p:sldId id="521" r:id="rId54"/>
    <p:sldId id="522" r:id="rId55"/>
    <p:sldId id="523" r:id="rId56"/>
    <p:sldId id="524" r:id="rId57"/>
    <p:sldId id="525" r:id="rId58"/>
    <p:sldId id="526" r:id="rId59"/>
    <p:sldId id="527" r:id="rId60"/>
    <p:sldId id="482" r:id="rId61"/>
    <p:sldId id="483" r:id="rId62"/>
    <p:sldId id="484" r:id="rId63"/>
    <p:sldId id="528" r:id="rId64"/>
    <p:sldId id="529" r:id="rId65"/>
    <p:sldId id="530" r:id="rId66"/>
    <p:sldId id="531" r:id="rId67"/>
    <p:sldId id="532" r:id="rId68"/>
    <p:sldId id="533" r:id="rId69"/>
    <p:sldId id="534" r:id="rId70"/>
    <p:sldId id="535" r:id="rId71"/>
    <p:sldId id="536" r:id="rId72"/>
    <p:sldId id="537" r:id="rId73"/>
    <p:sldId id="538" r:id="rId74"/>
    <p:sldId id="539" r:id="rId75"/>
    <p:sldId id="304" r:id="rId76"/>
    <p:sldId id="420" r:id="rId77"/>
    <p:sldId id="394" r:id="rId78"/>
    <p:sldId id="395" r:id="rId79"/>
    <p:sldId id="481" r:id="rId80"/>
    <p:sldId id="396" r:id="rId81"/>
    <p:sldId id="398" r:id="rId82"/>
    <p:sldId id="399" r:id="rId83"/>
    <p:sldId id="540" r:id="rId84"/>
    <p:sldId id="541" r:id="rId85"/>
    <p:sldId id="542" r:id="rId86"/>
    <p:sldId id="543" r:id="rId87"/>
    <p:sldId id="544" r:id="rId88"/>
    <p:sldId id="545" r:id="rId89"/>
    <p:sldId id="546" r:id="rId90"/>
    <p:sldId id="547" r:id="rId91"/>
    <p:sldId id="402" r:id="rId92"/>
    <p:sldId id="548" r:id="rId93"/>
    <p:sldId id="486" r:id="rId94"/>
    <p:sldId id="549" r:id="rId95"/>
    <p:sldId id="488" r:id="rId96"/>
    <p:sldId id="489" r:id="rId97"/>
    <p:sldId id="490" r:id="rId98"/>
    <p:sldId id="491" r:id="rId99"/>
    <p:sldId id="492" r:id="rId100"/>
    <p:sldId id="550" r:id="rId101"/>
    <p:sldId id="551" r:id="rId102"/>
    <p:sldId id="552" r:id="rId103"/>
    <p:sldId id="553" r:id="rId104"/>
    <p:sldId id="554"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Davis" userId="87d4dedf-927a-4b63-9145-3cda2f1317f0" providerId="ADAL" clId="{5FC88916-D963-4484-8180-EEE8EA074D81}"/>
    <pc:docChg chg="custSel modSld">
      <pc:chgData name="Michael Davis" userId="87d4dedf-927a-4b63-9145-3cda2f1317f0" providerId="ADAL" clId="{5FC88916-D963-4484-8180-EEE8EA074D81}" dt="2026-03-04T14:19:21.738" v="18" actId="21"/>
      <pc:docMkLst>
        <pc:docMk/>
      </pc:docMkLst>
      <pc:sldChg chg="delSp mod">
        <pc:chgData name="Michael Davis" userId="87d4dedf-927a-4b63-9145-3cda2f1317f0" providerId="ADAL" clId="{5FC88916-D963-4484-8180-EEE8EA074D81}" dt="2026-03-04T14:14:39.475" v="0" actId="21"/>
        <pc:sldMkLst>
          <pc:docMk/>
          <pc:sldMk cId="1235616595" sldId="256"/>
        </pc:sldMkLst>
        <pc:picChg chg="del">
          <ac:chgData name="Michael Davis" userId="87d4dedf-927a-4b63-9145-3cda2f1317f0" providerId="ADAL" clId="{5FC88916-D963-4484-8180-EEE8EA074D81}" dt="2026-03-04T14:14:39.475" v="0" actId="21"/>
          <ac:picMkLst>
            <pc:docMk/>
            <pc:sldMk cId="1235616595" sldId="256"/>
            <ac:picMk id="4" creationId="{1E37F877-A8EA-4F7D-A543-FC986D1F2140}"/>
          </ac:picMkLst>
        </pc:picChg>
      </pc:sldChg>
      <pc:sldChg chg="modSp mod">
        <pc:chgData name="Michael Davis" userId="87d4dedf-927a-4b63-9145-3cda2f1317f0" providerId="ADAL" clId="{5FC88916-D963-4484-8180-EEE8EA074D81}" dt="2026-03-04T14:14:48.581" v="4" actId="20577"/>
        <pc:sldMkLst>
          <pc:docMk/>
          <pc:sldMk cId="3376082642" sldId="395"/>
        </pc:sldMkLst>
        <pc:spChg chg="mod">
          <ac:chgData name="Michael Davis" userId="87d4dedf-927a-4b63-9145-3cda2f1317f0" providerId="ADAL" clId="{5FC88916-D963-4484-8180-EEE8EA074D81}" dt="2026-03-04T14:14:48.581" v="4" actId="20577"/>
          <ac:spMkLst>
            <pc:docMk/>
            <pc:sldMk cId="3376082642" sldId="395"/>
            <ac:spMk id="3" creationId="{321D17A0-55C6-4C10-ABD1-B3006F0E3910}"/>
          </ac:spMkLst>
        </pc:spChg>
      </pc:sldChg>
      <pc:sldChg chg="modSp mod">
        <pc:chgData name="Michael Davis" userId="87d4dedf-927a-4b63-9145-3cda2f1317f0" providerId="ADAL" clId="{5FC88916-D963-4484-8180-EEE8EA074D81}" dt="2026-03-04T14:16:10.194" v="17" actId="20577"/>
        <pc:sldMkLst>
          <pc:docMk/>
          <pc:sldMk cId="594978770" sldId="481"/>
        </pc:sldMkLst>
        <pc:spChg chg="mod">
          <ac:chgData name="Michael Davis" userId="87d4dedf-927a-4b63-9145-3cda2f1317f0" providerId="ADAL" clId="{5FC88916-D963-4484-8180-EEE8EA074D81}" dt="2026-03-04T14:16:10.194" v="17" actId="20577"/>
          <ac:spMkLst>
            <pc:docMk/>
            <pc:sldMk cId="594978770" sldId="481"/>
            <ac:spMk id="3" creationId="{83F909AE-6A96-46A4-BC45-AE2CB2E9AB49}"/>
          </ac:spMkLst>
        </pc:spChg>
      </pc:sldChg>
      <pc:sldChg chg="delSp mod">
        <pc:chgData name="Michael Davis" userId="87d4dedf-927a-4b63-9145-3cda2f1317f0" providerId="ADAL" clId="{5FC88916-D963-4484-8180-EEE8EA074D81}" dt="2026-03-04T14:19:21.738" v="18" actId="21"/>
        <pc:sldMkLst>
          <pc:docMk/>
          <pc:sldMk cId="1423294181" sldId="515"/>
        </pc:sldMkLst>
        <pc:picChg chg="del">
          <ac:chgData name="Michael Davis" userId="87d4dedf-927a-4b63-9145-3cda2f1317f0" providerId="ADAL" clId="{5FC88916-D963-4484-8180-EEE8EA074D81}" dt="2026-03-04T14:19:21.738" v="18" actId="21"/>
          <ac:picMkLst>
            <pc:docMk/>
            <pc:sldMk cId="1423294181" sldId="515"/>
            <ac:picMk id="4" creationId="{1E37F877-A8EA-4F7D-A543-FC986D1F214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641AF4-C959-4B1E-9F70-A0C651637C2D}" type="datetimeFigureOut">
              <a:rPr lang="en-US" smtClean="0"/>
              <a:t>3/4/2026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52F68-B553-45B8-A6B9-BD2FE67EF088}" type="slidenum">
              <a:rPr lang="en-US" smtClean="0"/>
              <a:t>‹#›</a:t>
            </a:fld>
            <a:endParaRPr lang="en-US"/>
          </a:p>
        </p:txBody>
      </p:sp>
    </p:spTree>
    <p:extLst>
      <p:ext uri="{BB962C8B-B14F-4D97-AF65-F5344CB8AC3E}">
        <p14:creationId xmlns:p14="http://schemas.microsoft.com/office/powerpoint/2010/main" val="23341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typical categories included in an investigation report. </a:t>
            </a:r>
          </a:p>
          <a:p>
            <a:endParaRPr lang="en-US" dirty="0"/>
          </a:p>
          <a:p>
            <a:r>
              <a:rPr lang="en-US" dirty="0"/>
              <a:t>Summary of Investigation: Gives an overview of who you have talked with, who did not participate but you reached out to, documents you requested (which were or were not acquired)</a:t>
            </a:r>
          </a:p>
          <a:p>
            <a:endParaRPr lang="en-US" dirty="0"/>
          </a:p>
          <a:p>
            <a:r>
              <a:rPr lang="en-US" dirty="0"/>
              <a:t>Involved Parties: Basic information about the complainant and respondent – Role on campus, employment or major and year in school. For witnesses, this is more about how the witness is related to the incident and who the witness is connected to (complainant, respondent, both, neither)</a:t>
            </a:r>
          </a:p>
          <a:p>
            <a:endParaRPr lang="en-US" dirty="0"/>
          </a:p>
          <a:p>
            <a:r>
              <a:rPr lang="en-US" dirty="0"/>
              <a:t>Background information: How they know each other, length of relationship</a:t>
            </a:r>
          </a:p>
          <a:p>
            <a:endParaRPr lang="en-US" dirty="0"/>
          </a:p>
          <a:p>
            <a:r>
              <a:rPr lang="en-US" dirty="0"/>
              <a:t>Consent chart is not going to apply to all cases. </a:t>
            </a:r>
          </a:p>
          <a:p>
            <a:endParaRPr lang="en-US" dirty="0"/>
          </a:p>
          <a:p>
            <a:r>
              <a:rPr lang="en-US" dirty="0"/>
              <a:t>Review of Supporting Materials: Do not just add documents to the investigation report. An investigator’s role is more than just talking to the participants but also looking at relevant materials. For students, this is social media and text messages, videos, SANE Exams, security video footage. For employees, this could be getting emails. </a:t>
            </a:r>
          </a:p>
          <a:p>
            <a:r>
              <a:rPr lang="en-US" dirty="0"/>
              <a:t>Don’t forget an investigation could require you to leave your office- take pictures, make a diagram.</a:t>
            </a:r>
          </a:p>
          <a:p>
            <a:endParaRPr lang="en-US" dirty="0"/>
          </a:p>
          <a:p>
            <a:r>
              <a:rPr lang="en-US" dirty="0"/>
              <a:t>Information about Interactions</a:t>
            </a:r>
          </a:p>
          <a:p>
            <a:r>
              <a:rPr lang="en-US" dirty="0"/>
              <a:t>Some might call this credibility assessment.  We are getting away from this.</a:t>
            </a:r>
          </a:p>
          <a:p>
            <a:r>
              <a:rPr lang="en-US" dirty="0"/>
              <a:t>Acknowledgements of gaps in content and efforts taken to resolve. </a:t>
            </a:r>
          </a:p>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42</a:t>
            </a:fld>
            <a:endParaRPr lang="en-US"/>
          </a:p>
        </p:txBody>
      </p:sp>
    </p:spTree>
    <p:extLst>
      <p:ext uri="{BB962C8B-B14F-4D97-AF65-F5344CB8AC3E}">
        <p14:creationId xmlns:p14="http://schemas.microsoft.com/office/powerpoint/2010/main" val="1321506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796F01-7154-41E0-B48B-A6921757531A}" type="slidenum">
              <a:rPr lang="en-US" smtClean="0"/>
              <a:pPr/>
              <a:t>43</a:t>
            </a:fld>
            <a:endParaRPr lang="en-US"/>
          </a:p>
        </p:txBody>
      </p:sp>
    </p:spTree>
    <p:extLst>
      <p:ext uri="{BB962C8B-B14F-4D97-AF65-F5344CB8AC3E}">
        <p14:creationId xmlns:p14="http://schemas.microsoft.com/office/powerpoint/2010/main" val="3510264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796F01-7154-41E0-B48B-A6921757531A}" type="slidenum">
              <a:rPr lang="en-US" smtClean="0"/>
              <a:pPr/>
              <a:t>44</a:t>
            </a:fld>
            <a:endParaRPr lang="en-US"/>
          </a:p>
        </p:txBody>
      </p:sp>
    </p:spTree>
    <p:extLst>
      <p:ext uri="{BB962C8B-B14F-4D97-AF65-F5344CB8AC3E}">
        <p14:creationId xmlns:p14="http://schemas.microsoft.com/office/powerpoint/2010/main" val="212305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C8230-B42A-4C59-BDA9-5A1A7DAB0D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7F6547-5A1F-4234-B079-03D895DB40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899812-5C4B-434B-9D11-520F9E76852F}"/>
              </a:ext>
            </a:extLst>
          </p:cNvPr>
          <p:cNvSpPr>
            <a:spLocks noGrp="1"/>
          </p:cNvSpPr>
          <p:nvPr>
            <p:ph type="dt" sz="half" idx="10"/>
          </p:nvPr>
        </p:nvSpPr>
        <p:spPr/>
        <p:txBody>
          <a:bodyPr/>
          <a:lstStyle/>
          <a:p>
            <a:fld id="{1E07FA49-AFE1-4178-A860-A8A8C71B0C42}" type="datetime1">
              <a:rPr lang="en-US" smtClean="0"/>
              <a:t>3/4/2026</a:t>
            </a:fld>
            <a:endParaRPr lang="en-US"/>
          </a:p>
        </p:txBody>
      </p:sp>
      <p:sp>
        <p:nvSpPr>
          <p:cNvPr id="5" name="Footer Placeholder 4">
            <a:extLst>
              <a:ext uri="{FF2B5EF4-FFF2-40B4-BE49-F238E27FC236}">
                <a16:creationId xmlns:a16="http://schemas.microsoft.com/office/drawing/2014/main" id="{39508F0F-CA64-4095-AE6C-2FB953987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F67F6-0158-45AB-AF6A-545FC6CD4D82}"/>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2890823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4E6E-10DA-4E64-8B72-0016FE7D24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149004-8C64-4174-8456-DF2F59EFFF9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82F1F-E185-4DC9-804B-8FA30F0654D7}"/>
              </a:ext>
            </a:extLst>
          </p:cNvPr>
          <p:cNvSpPr>
            <a:spLocks noGrp="1"/>
          </p:cNvSpPr>
          <p:nvPr>
            <p:ph type="dt" sz="half" idx="10"/>
          </p:nvPr>
        </p:nvSpPr>
        <p:spPr/>
        <p:txBody>
          <a:bodyPr/>
          <a:lstStyle/>
          <a:p>
            <a:fld id="{34FA4F82-2C39-4CED-A34E-D3EDA1EBA0FF}" type="datetime1">
              <a:rPr lang="en-US" smtClean="0"/>
              <a:t>3/4/2026</a:t>
            </a:fld>
            <a:endParaRPr lang="en-US"/>
          </a:p>
        </p:txBody>
      </p:sp>
      <p:sp>
        <p:nvSpPr>
          <p:cNvPr id="5" name="Footer Placeholder 4">
            <a:extLst>
              <a:ext uri="{FF2B5EF4-FFF2-40B4-BE49-F238E27FC236}">
                <a16:creationId xmlns:a16="http://schemas.microsoft.com/office/drawing/2014/main" id="{5081E40C-DC2A-42A4-9004-AA380F96C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B503C-5B82-4CF9-92C4-C1C9CCD37051}"/>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104028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A46CD-B968-499C-A111-A108AD5D9D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56A3C7-8617-4A80-9AF4-56C547FABC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76A28CD-FF54-4701-9664-6EDB9EEF367C}"/>
              </a:ext>
            </a:extLst>
          </p:cNvPr>
          <p:cNvSpPr>
            <a:spLocks noGrp="1"/>
          </p:cNvSpPr>
          <p:nvPr>
            <p:ph type="dt" sz="half" idx="10"/>
          </p:nvPr>
        </p:nvSpPr>
        <p:spPr/>
        <p:txBody>
          <a:bodyPr/>
          <a:lstStyle/>
          <a:p>
            <a:fld id="{523073F8-5A44-4087-B21B-F815DFFB1074}" type="datetime1">
              <a:rPr lang="en-US" smtClean="0"/>
              <a:t>3/4/2026</a:t>
            </a:fld>
            <a:endParaRPr lang="en-US"/>
          </a:p>
        </p:txBody>
      </p:sp>
      <p:sp>
        <p:nvSpPr>
          <p:cNvPr id="5" name="Footer Placeholder 4">
            <a:extLst>
              <a:ext uri="{FF2B5EF4-FFF2-40B4-BE49-F238E27FC236}">
                <a16:creationId xmlns:a16="http://schemas.microsoft.com/office/drawing/2014/main" id="{25446FD9-E972-4106-9ADD-B855126943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8DBB16-C74E-4702-BD5E-20FFEDE8F715}"/>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125132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B0EAC-779F-4268-8A9D-B7FFBC7836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4C886-A6F6-43AB-8B1E-37009A9CF17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E6B76-EA57-4E4A-8AA3-35AB38435A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BC87BC-540C-4329-A117-705A8DC8DADC}"/>
              </a:ext>
            </a:extLst>
          </p:cNvPr>
          <p:cNvSpPr>
            <a:spLocks noGrp="1"/>
          </p:cNvSpPr>
          <p:nvPr>
            <p:ph type="dt" sz="half" idx="10"/>
          </p:nvPr>
        </p:nvSpPr>
        <p:spPr/>
        <p:txBody>
          <a:bodyPr/>
          <a:lstStyle/>
          <a:p>
            <a:fld id="{494430D7-8CAE-437B-BF31-0692DC91BF7D}" type="datetime1">
              <a:rPr lang="en-US" smtClean="0"/>
              <a:t>3/4/2026</a:t>
            </a:fld>
            <a:endParaRPr lang="en-US"/>
          </a:p>
        </p:txBody>
      </p:sp>
      <p:sp>
        <p:nvSpPr>
          <p:cNvPr id="6" name="Footer Placeholder 5">
            <a:extLst>
              <a:ext uri="{FF2B5EF4-FFF2-40B4-BE49-F238E27FC236}">
                <a16:creationId xmlns:a16="http://schemas.microsoft.com/office/drawing/2014/main" id="{42B490A7-5449-4B7E-BE93-CBF523EBEB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04BABB-FADA-4AF8-A414-5F0C6052A7E7}"/>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123889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18CDB-5C49-4385-9B58-B561168EDA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4FEEE5-053B-4B6E-94EE-A41CE439C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88AF70-5F52-41EC-95F4-91D0C965311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843788-6E35-402E-B70D-8E2D62CEC4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B4CF390-BB4E-42C1-9A26-F2F13ADBDEC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C0F193-1B34-4860-8D32-DA07D762A666}"/>
              </a:ext>
            </a:extLst>
          </p:cNvPr>
          <p:cNvSpPr>
            <a:spLocks noGrp="1"/>
          </p:cNvSpPr>
          <p:nvPr>
            <p:ph type="dt" sz="half" idx="10"/>
          </p:nvPr>
        </p:nvSpPr>
        <p:spPr/>
        <p:txBody>
          <a:bodyPr/>
          <a:lstStyle/>
          <a:p>
            <a:fld id="{2E382A35-E54D-4A6A-82CC-503C581441D4}" type="datetime1">
              <a:rPr lang="en-US" smtClean="0"/>
              <a:t>3/4/2026</a:t>
            </a:fld>
            <a:endParaRPr lang="en-US"/>
          </a:p>
        </p:txBody>
      </p:sp>
      <p:sp>
        <p:nvSpPr>
          <p:cNvPr id="8" name="Footer Placeholder 7">
            <a:extLst>
              <a:ext uri="{FF2B5EF4-FFF2-40B4-BE49-F238E27FC236}">
                <a16:creationId xmlns:a16="http://schemas.microsoft.com/office/drawing/2014/main" id="{39297C4C-2588-46B0-ABD5-C716C9BE94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E50881-B931-4C12-B7B6-1A4E321175A0}"/>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1586560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9C3CB-B39C-48DD-85C0-51BA2CC264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8B045A-FDB4-4100-B6F0-994570AC39FE}"/>
              </a:ext>
            </a:extLst>
          </p:cNvPr>
          <p:cNvSpPr>
            <a:spLocks noGrp="1"/>
          </p:cNvSpPr>
          <p:nvPr>
            <p:ph type="dt" sz="half" idx="10"/>
          </p:nvPr>
        </p:nvSpPr>
        <p:spPr/>
        <p:txBody>
          <a:bodyPr/>
          <a:lstStyle/>
          <a:p>
            <a:fld id="{70390E95-B540-4B27-B61C-511A6E17E8F9}" type="datetime1">
              <a:rPr lang="en-US" smtClean="0"/>
              <a:t>3/4/2026</a:t>
            </a:fld>
            <a:endParaRPr lang="en-US"/>
          </a:p>
        </p:txBody>
      </p:sp>
      <p:sp>
        <p:nvSpPr>
          <p:cNvPr id="4" name="Footer Placeholder 3">
            <a:extLst>
              <a:ext uri="{FF2B5EF4-FFF2-40B4-BE49-F238E27FC236}">
                <a16:creationId xmlns:a16="http://schemas.microsoft.com/office/drawing/2014/main" id="{C7F0A876-9AAE-4F3D-83DD-CEAC9FA98C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E50733-5146-418A-A763-2EDC9574E4BB}"/>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2137759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4C970C-2E36-4C5F-8DF0-D6DD06F0E487}"/>
              </a:ext>
            </a:extLst>
          </p:cNvPr>
          <p:cNvSpPr>
            <a:spLocks noGrp="1"/>
          </p:cNvSpPr>
          <p:nvPr>
            <p:ph type="dt" sz="half" idx="10"/>
          </p:nvPr>
        </p:nvSpPr>
        <p:spPr/>
        <p:txBody>
          <a:bodyPr/>
          <a:lstStyle/>
          <a:p>
            <a:fld id="{FE0B02DD-19BC-43C2-AD3A-1CC0E0B33963}" type="datetime1">
              <a:rPr lang="en-US" smtClean="0"/>
              <a:t>3/4/2026</a:t>
            </a:fld>
            <a:endParaRPr lang="en-US"/>
          </a:p>
        </p:txBody>
      </p:sp>
      <p:sp>
        <p:nvSpPr>
          <p:cNvPr id="3" name="Footer Placeholder 2">
            <a:extLst>
              <a:ext uri="{FF2B5EF4-FFF2-40B4-BE49-F238E27FC236}">
                <a16:creationId xmlns:a16="http://schemas.microsoft.com/office/drawing/2014/main" id="{CB1FA269-DEC5-4263-B753-E5E403467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89715D-7210-49B0-9D5E-9FF7729075F7}"/>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46121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AE6A-69EB-4024-A1AF-99924BCFAF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3658A0-A69F-4D6E-A502-271C40E269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1EF207-71C9-4A3A-AF45-7BEF7CD47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D20C59-257E-46FE-8DA7-183CDB3EFDE3}"/>
              </a:ext>
            </a:extLst>
          </p:cNvPr>
          <p:cNvSpPr>
            <a:spLocks noGrp="1"/>
          </p:cNvSpPr>
          <p:nvPr>
            <p:ph type="dt" sz="half" idx="10"/>
          </p:nvPr>
        </p:nvSpPr>
        <p:spPr/>
        <p:txBody>
          <a:bodyPr/>
          <a:lstStyle/>
          <a:p>
            <a:fld id="{2F147C46-B940-439B-9C91-7E44710E2304}" type="datetime1">
              <a:rPr lang="en-US" smtClean="0"/>
              <a:t>3/4/2026</a:t>
            </a:fld>
            <a:endParaRPr lang="en-US"/>
          </a:p>
        </p:txBody>
      </p:sp>
      <p:sp>
        <p:nvSpPr>
          <p:cNvPr id="6" name="Footer Placeholder 5">
            <a:extLst>
              <a:ext uri="{FF2B5EF4-FFF2-40B4-BE49-F238E27FC236}">
                <a16:creationId xmlns:a16="http://schemas.microsoft.com/office/drawing/2014/main" id="{8E056FBD-DBFA-49FE-9836-A7F0E65966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12F08D-A163-4B36-B8A0-E7525A2FE993}"/>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2671397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4BF9-3301-4FC8-99E2-A88E30D9E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DA82D0-0CEA-4952-929E-C5CC05D63C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3B40AE-9E97-4499-91C2-E1E17AA99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F18F1E-346F-48F6-AC9E-7E8C42866611}"/>
              </a:ext>
            </a:extLst>
          </p:cNvPr>
          <p:cNvSpPr>
            <a:spLocks noGrp="1"/>
          </p:cNvSpPr>
          <p:nvPr>
            <p:ph type="dt" sz="half" idx="10"/>
          </p:nvPr>
        </p:nvSpPr>
        <p:spPr/>
        <p:txBody>
          <a:bodyPr/>
          <a:lstStyle/>
          <a:p>
            <a:fld id="{54CB5B5D-7547-43B5-B8EA-40A2E19C6C51}" type="datetime1">
              <a:rPr lang="en-US" smtClean="0"/>
              <a:t>3/4/2026</a:t>
            </a:fld>
            <a:endParaRPr lang="en-US"/>
          </a:p>
        </p:txBody>
      </p:sp>
      <p:sp>
        <p:nvSpPr>
          <p:cNvPr id="6" name="Footer Placeholder 5">
            <a:extLst>
              <a:ext uri="{FF2B5EF4-FFF2-40B4-BE49-F238E27FC236}">
                <a16:creationId xmlns:a16="http://schemas.microsoft.com/office/drawing/2014/main" id="{7828CBBA-F4A2-48F2-9364-59E3D186CA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788A71-A523-4023-BE06-DC0C3E5E4BC5}"/>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1787264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E965B-6D84-4AB6-B9B8-54DDEEEAEF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160EA6-6EA2-4D5A-BDC9-E4A58FA107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AA366-3B69-444A-ABB0-666398E03044}"/>
              </a:ext>
            </a:extLst>
          </p:cNvPr>
          <p:cNvSpPr>
            <a:spLocks noGrp="1"/>
          </p:cNvSpPr>
          <p:nvPr>
            <p:ph type="dt" sz="half" idx="10"/>
          </p:nvPr>
        </p:nvSpPr>
        <p:spPr/>
        <p:txBody>
          <a:bodyPr/>
          <a:lstStyle/>
          <a:p>
            <a:fld id="{A066715E-9DB4-4FE8-BDED-8367880BD89C}" type="datetime1">
              <a:rPr lang="en-US" smtClean="0"/>
              <a:t>3/4/2026</a:t>
            </a:fld>
            <a:endParaRPr lang="en-US"/>
          </a:p>
        </p:txBody>
      </p:sp>
      <p:sp>
        <p:nvSpPr>
          <p:cNvPr id="5" name="Footer Placeholder 4">
            <a:extLst>
              <a:ext uri="{FF2B5EF4-FFF2-40B4-BE49-F238E27FC236}">
                <a16:creationId xmlns:a16="http://schemas.microsoft.com/office/drawing/2014/main" id="{7D2059F1-F6AD-4A24-9284-AACEA62E4D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62FCD-71D6-49BD-8802-8A759F3B3B7F}"/>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876551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FCB398-42CF-4B95-ACDC-585CA7844A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855E60-BA43-486C-8771-E7F5BA4A6CC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39FFF-D29B-4CF1-AB7A-790FBAA669C8}"/>
              </a:ext>
            </a:extLst>
          </p:cNvPr>
          <p:cNvSpPr>
            <a:spLocks noGrp="1"/>
          </p:cNvSpPr>
          <p:nvPr>
            <p:ph type="dt" sz="half" idx="10"/>
          </p:nvPr>
        </p:nvSpPr>
        <p:spPr/>
        <p:txBody>
          <a:bodyPr/>
          <a:lstStyle/>
          <a:p>
            <a:fld id="{83664E8C-6DBD-4063-86BA-50D1EE67FD98}" type="datetime1">
              <a:rPr lang="en-US" smtClean="0"/>
              <a:t>3/4/2026</a:t>
            </a:fld>
            <a:endParaRPr lang="en-US"/>
          </a:p>
        </p:txBody>
      </p:sp>
      <p:sp>
        <p:nvSpPr>
          <p:cNvPr id="5" name="Footer Placeholder 4">
            <a:extLst>
              <a:ext uri="{FF2B5EF4-FFF2-40B4-BE49-F238E27FC236}">
                <a16:creationId xmlns:a16="http://schemas.microsoft.com/office/drawing/2014/main" id="{92409BEB-DBC2-4837-A0F6-7CF8B443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F819A-AF8D-4422-B987-CF0373A3C4DB}"/>
              </a:ext>
            </a:extLst>
          </p:cNvPr>
          <p:cNvSpPr>
            <a:spLocks noGrp="1"/>
          </p:cNvSpPr>
          <p:nvPr>
            <p:ph type="sldNum" sz="quarter" idx="12"/>
          </p:nvPr>
        </p:nvSpPr>
        <p:spPr/>
        <p:txBody>
          <a:bodyPr/>
          <a:lstStyle/>
          <a:p>
            <a:fld id="{4D8C55B9-A212-4E5F-9157-6D549DF15AE5}" type="slidenum">
              <a:rPr lang="en-US" smtClean="0"/>
              <a:t>‹#›</a:t>
            </a:fld>
            <a:endParaRPr lang="en-US"/>
          </a:p>
        </p:txBody>
      </p:sp>
    </p:spTree>
    <p:extLst>
      <p:ext uri="{BB962C8B-B14F-4D97-AF65-F5344CB8AC3E}">
        <p14:creationId xmlns:p14="http://schemas.microsoft.com/office/powerpoint/2010/main" val="2744312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77A187-7966-4205-BE07-F52C006D2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53B3B0-A1B1-4A27-BC80-F5BBE4E3C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18D42-7160-45C0-9755-5C938A92D2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573E80-7542-4290-B5BC-80BBE2DBE3F8}" type="datetime1">
              <a:rPr lang="en-US" smtClean="0"/>
              <a:t>3/4/2026</a:t>
            </a:fld>
            <a:endParaRPr lang="en-US"/>
          </a:p>
        </p:txBody>
      </p:sp>
      <p:sp>
        <p:nvSpPr>
          <p:cNvPr id="5" name="Footer Placeholder 4">
            <a:extLst>
              <a:ext uri="{FF2B5EF4-FFF2-40B4-BE49-F238E27FC236}">
                <a16:creationId xmlns:a16="http://schemas.microsoft.com/office/drawing/2014/main" id="{9E446CD6-48FB-4073-B70B-7D382354A1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72ABEC-A7BE-44BE-9C76-D600077671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C55B9-A212-4E5F-9157-6D549DF15AE5}" type="slidenum">
              <a:rPr lang="en-US" smtClean="0"/>
              <a:t>‹#›</a:t>
            </a:fld>
            <a:endParaRPr lang="en-US"/>
          </a:p>
        </p:txBody>
      </p:sp>
    </p:spTree>
    <p:extLst>
      <p:ext uri="{BB962C8B-B14F-4D97-AF65-F5344CB8AC3E}">
        <p14:creationId xmlns:p14="http://schemas.microsoft.com/office/powerpoint/2010/main" val="3859726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FF28F-8C16-417F-BE47-3B75D7326063}"/>
              </a:ext>
            </a:extLst>
          </p:cNvPr>
          <p:cNvSpPr>
            <a:spLocks noGrp="1"/>
          </p:cNvSpPr>
          <p:nvPr>
            <p:ph type="ctrTitle"/>
          </p:nvPr>
        </p:nvSpPr>
        <p:spPr/>
        <p:txBody>
          <a:bodyPr/>
          <a:lstStyle/>
          <a:p>
            <a:r>
              <a:rPr lang="en-US" b="1" dirty="0"/>
              <a:t>Title IX Investigations</a:t>
            </a:r>
          </a:p>
        </p:txBody>
      </p:sp>
      <p:sp>
        <p:nvSpPr>
          <p:cNvPr id="3" name="Subtitle 2">
            <a:extLst>
              <a:ext uri="{FF2B5EF4-FFF2-40B4-BE49-F238E27FC236}">
                <a16:creationId xmlns:a16="http://schemas.microsoft.com/office/drawing/2014/main" id="{62308DA3-1B41-4370-A958-014A3EE46616}"/>
              </a:ext>
            </a:extLst>
          </p:cNvPr>
          <p:cNvSpPr>
            <a:spLocks noGrp="1"/>
          </p:cNvSpPr>
          <p:nvPr>
            <p:ph type="subTitle" idx="1"/>
          </p:nvPr>
        </p:nvSpPr>
        <p:spPr/>
        <p:txBody>
          <a:bodyPr/>
          <a:lstStyle/>
          <a:p>
            <a:endParaRPr lang="en-US" dirty="0"/>
          </a:p>
          <a:p>
            <a:r>
              <a:rPr lang="en-US" dirty="0"/>
              <a:t>Trainer: Dr. Mike Davis</a:t>
            </a:r>
          </a:p>
          <a:p>
            <a:r>
              <a:rPr lang="en-US" dirty="0"/>
              <a:t>Equity Consulting, LLC</a:t>
            </a:r>
          </a:p>
        </p:txBody>
      </p:sp>
      <p:sp>
        <p:nvSpPr>
          <p:cNvPr id="5" name="Slide Number Placeholder 4">
            <a:extLst>
              <a:ext uri="{FF2B5EF4-FFF2-40B4-BE49-F238E27FC236}">
                <a16:creationId xmlns:a16="http://schemas.microsoft.com/office/drawing/2014/main" id="{0E4718ED-E2B8-4AFF-BF70-7BFAFFE8FE84}"/>
              </a:ext>
            </a:extLst>
          </p:cNvPr>
          <p:cNvSpPr>
            <a:spLocks noGrp="1"/>
          </p:cNvSpPr>
          <p:nvPr>
            <p:ph type="sldNum" sz="quarter" idx="12"/>
          </p:nvPr>
        </p:nvSpPr>
        <p:spPr/>
        <p:txBody>
          <a:bodyPr/>
          <a:lstStyle/>
          <a:p>
            <a:fld id="{4D8C55B9-A212-4E5F-9157-6D549DF15AE5}" type="slidenum">
              <a:rPr lang="en-US" smtClean="0"/>
              <a:t>1</a:t>
            </a:fld>
            <a:endParaRPr lang="en-US"/>
          </a:p>
        </p:txBody>
      </p:sp>
    </p:spTree>
    <p:extLst>
      <p:ext uri="{BB962C8B-B14F-4D97-AF65-F5344CB8AC3E}">
        <p14:creationId xmlns:p14="http://schemas.microsoft.com/office/powerpoint/2010/main" val="123561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D52D-6614-47A2-A67E-3C1D93EC4DF1}"/>
              </a:ext>
            </a:extLst>
          </p:cNvPr>
          <p:cNvSpPr>
            <a:spLocks noGrp="1"/>
          </p:cNvSpPr>
          <p:nvPr>
            <p:ph type="title"/>
          </p:nvPr>
        </p:nvSpPr>
        <p:spPr/>
        <p:txBody>
          <a:bodyPr/>
          <a:lstStyle/>
          <a:p>
            <a:r>
              <a:rPr lang="en-US" dirty="0"/>
              <a:t>Welcome to the Pressure Cooker</a:t>
            </a:r>
          </a:p>
        </p:txBody>
      </p:sp>
      <p:sp>
        <p:nvSpPr>
          <p:cNvPr id="3" name="Content Placeholder 2">
            <a:extLst>
              <a:ext uri="{FF2B5EF4-FFF2-40B4-BE49-F238E27FC236}">
                <a16:creationId xmlns:a16="http://schemas.microsoft.com/office/drawing/2014/main" id="{3FD84FE8-0244-4E66-9379-635EDA8CE593}"/>
              </a:ext>
            </a:extLst>
          </p:cNvPr>
          <p:cNvSpPr>
            <a:spLocks noGrp="1"/>
          </p:cNvSpPr>
          <p:nvPr>
            <p:ph idx="1"/>
          </p:nvPr>
        </p:nvSpPr>
        <p:spPr>
          <a:xfrm>
            <a:off x="838200" y="1825625"/>
            <a:ext cx="5756564" cy="4351338"/>
          </a:xfrm>
        </p:spPr>
        <p:txBody>
          <a:bodyPr>
            <a:normAutofit fontScale="92500"/>
          </a:bodyPr>
          <a:lstStyle/>
          <a:p>
            <a:r>
              <a:rPr lang="en-US" dirty="0"/>
              <a:t>The rules seem to always be changing.</a:t>
            </a:r>
          </a:p>
          <a:p>
            <a:r>
              <a:rPr lang="en-US" dirty="0"/>
              <a:t>The rules are hard to comply with.</a:t>
            </a:r>
          </a:p>
          <a:p>
            <a:r>
              <a:rPr lang="en-US" dirty="0"/>
              <a:t>The rules might stay the same but be changed by a court in ways you aren’t aware of.</a:t>
            </a:r>
          </a:p>
          <a:p>
            <a:r>
              <a:rPr lang="en-US" dirty="0"/>
              <a:t>The rules are debated always.</a:t>
            </a:r>
          </a:p>
          <a:p>
            <a:r>
              <a:rPr lang="en-US" dirty="0"/>
              <a:t>You will be blamed for things out of your control. </a:t>
            </a:r>
          </a:p>
          <a:p>
            <a:r>
              <a:rPr lang="en-US" dirty="0"/>
              <a:t>Scrutiny never feels good to anyone, ever. </a:t>
            </a:r>
          </a:p>
        </p:txBody>
      </p:sp>
      <p:pic>
        <p:nvPicPr>
          <p:cNvPr id="5" name="Picture 4">
            <a:extLst>
              <a:ext uri="{FF2B5EF4-FFF2-40B4-BE49-F238E27FC236}">
                <a16:creationId xmlns:a16="http://schemas.microsoft.com/office/drawing/2014/main" id="{2E0636C0-7B01-41DE-A6FB-044012A95D8F}"/>
              </a:ext>
            </a:extLst>
          </p:cNvPr>
          <p:cNvPicPr>
            <a:picLocks noChangeAspect="1"/>
          </p:cNvPicPr>
          <p:nvPr/>
        </p:nvPicPr>
        <p:blipFill>
          <a:blip r:embed="rId2"/>
          <a:stretch>
            <a:fillRect/>
          </a:stretch>
        </p:blipFill>
        <p:spPr>
          <a:xfrm>
            <a:off x="7001166" y="2072409"/>
            <a:ext cx="3924300" cy="3581400"/>
          </a:xfrm>
          <a:prstGeom prst="rect">
            <a:avLst/>
          </a:prstGeom>
        </p:spPr>
      </p:pic>
      <p:sp>
        <p:nvSpPr>
          <p:cNvPr id="4" name="Slide Number Placeholder 3">
            <a:extLst>
              <a:ext uri="{FF2B5EF4-FFF2-40B4-BE49-F238E27FC236}">
                <a16:creationId xmlns:a16="http://schemas.microsoft.com/office/drawing/2014/main" id="{EEAA5376-DA74-4C40-B32A-72D5F88A1C00}"/>
              </a:ext>
            </a:extLst>
          </p:cNvPr>
          <p:cNvSpPr>
            <a:spLocks noGrp="1"/>
          </p:cNvSpPr>
          <p:nvPr>
            <p:ph type="sldNum" sz="quarter" idx="12"/>
          </p:nvPr>
        </p:nvSpPr>
        <p:spPr/>
        <p:txBody>
          <a:bodyPr/>
          <a:lstStyle/>
          <a:p>
            <a:fld id="{4D8C55B9-A212-4E5F-9157-6D549DF15AE5}" type="slidenum">
              <a:rPr lang="en-US" smtClean="0"/>
              <a:t>2</a:t>
            </a:fld>
            <a:endParaRPr lang="en-US"/>
          </a:p>
        </p:txBody>
      </p:sp>
    </p:spTree>
    <p:extLst>
      <p:ext uri="{BB962C8B-B14F-4D97-AF65-F5344CB8AC3E}">
        <p14:creationId xmlns:p14="http://schemas.microsoft.com/office/powerpoint/2010/main" val="347378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6A946-996C-4694-82CD-B7C681987275}"/>
              </a:ext>
            </a:extLst>
          </p:cNvPr>
          <p:cNvSpPr>
            <a:spLocks noGrp="1"/>
          </p:cNvSpPr>
          <p:nvPr>
            <p:ph type="title"/>
          </p:nvPr>
        </p:nvSpPr>
        <p:spPr/>
        <p:txBody>
          <a:bodyPr/>
          <a:lstStyle/>
          <a:p>
            <a:r>
              <a:rPr lang="en-US" dirty="0"/>
              <a:t>Some initial points about investigations…</a:t>
            </a:r>
          </a:p>
        </p:txBody>
      </p:sp>
      <p:sp>
        <p:nvSpPr>
          <p:cNvPr id="3" name="Content Placeholder 2">
            <a:extLst>
              <a:ext uri="{FF2B5EF4-FFF2-40B4-BE49-F238E27FC236}">
                <a16:creationId xmlns:a16="http://schemas.microsoft.com/office/drawing/2014/main" id="{D5D3B000-674E-43B9-B47D-AABC78ED6D25}"/>
              </a:ext>
            </a:extLst>
          </p:cNvPr>
          <p:cNvSpPr>
            <a:spLocks noGrp="1"/>
          </p:cNvSpPr>
          <p:nvPr>
            <p:ph idx="1"/>
          </p:nvPr>
        </p:nvSpPr>
        <p:spPr>
          <a:xfrm>
            <a:off x="4618182" y="1825625"/>
            <a:ext cx="6735618" cy="4351338"/>
          </a:xfrm>
        </p:spPr>
        <p:txBody>
          <a:bodyPr>
            <a:normAutofit fontScale="92500" lnSpcReduction="10000"/>
          </a:bodyPr>
          <a:lstStyle/>
          <a:p>
            <a:r>
              <a:rPr lang="en-US" dirty="0">
                <a:highlight>
                  <a:srgbClr val="00FFFF"/>
                </a:highlight>
              </a:rPr>
              <a:t>The investigator has to be neutral</a:t>
            </a:r>
            <a:r>
              <a:rPr lang="en-US" dirty="0"/>
              <a:t>. This is sometimes a difficult position to be in, particularly when meeting with someone who wants and desires an empathetic ear to explicitly personal experiences.</a:t>
            </a:r>
          </a:p>
          <a:p>
            <a:endParaRPr lang="en-US" dirty="0"/>
          </a:p>
          <a:p>
            <a:r>
              <a:rPr lang="en-US" dirty="0"/>
              <a:t>The investigator only conducts an investigation after an initial clearance by the Title IX Coordinator that it is possible that sexual harassment occurred. Meaning: </a:t>
            </a:r>
            <a:r>
              <a:rPr lang="en-US" dirty="0">
                <a:highlight>
                  <a:srgbClr val="FFFF00"/>
                </a:highlight>
              </a:rPr>
              <a:t>you will only ever investigate cases that could indeed be harassment. </a:t>
            </a:r>
          </a:p>
        </p:txBody>
      </p:sp>
      <p:pic>
        <p:nvPicPr>
          <p:cNvPr id="4" name="Picture 3">
            <a:extLst>
              <a:ext uri="{FF2B5EF4-FFF2-40B4-BE49-F238E27FC236}">
                <a16:creationId xmlns:a16="http://schemas.microsoft.com/office/drawing/2014/main" id="{28242673-92C9-4735-AB64-2C1FC9BEB545}"/>
              </a:ext>
            </a:extLst>
          </p:cNvPr>
          <p:cNvPicPr>
            <a:picLocks noChangeAspect="1"/>
          </p:cNvPicPr>
          <p:nvPr/>
        </p:nvPicPr>
        <p:blipFill>
          <a:blip r:embed="rId2"/>
          <a:stretch>
            <a:fillRect/>
          </a:stretch>
        </p:blipFill>
        <p:spPr>
          <a:xfrm>
            <a:off x="96405" y="2083377"/>
            <a:ext cx="4521777" cy="3162288"/>
          </a:xfrm>
          <a:prstGeom prst="rect">
            <a:avLst/>
          </a:prstGeom>
        </p:spPr>
      </p:pic>
      <p:sp>
        <p:nvSpPr>
          <p:cNvPr id="5" name="Slide Number Placeholder 4">
            <a:extLst>
              <a:ext uri="{FF2B5EF4-FFF2-40B4-BE49-F238E27FC236}">
                <a16:creationId xmlns:a16="http://schemas.microsoft.com/office/drawing/2014/main" id="{5C993891-13C6-4BEA-9489-A8486565E6CB}"/>
              </a:ext>
            </a:extLst>
          </p:cNvPr>
          <p:cNvSpPr>
            <a:spLocks noGrp="1"/>
          </p:cNvSpPr>
          <p:nvPr>
            <p:ph type="sldNum" sz="quarter" idx="12"/>
          </p:nvPr>
        </p:nvSpPr>
        <p:spPr/>
        <p:txBody>
          <a:bodyPr/>
          <a:lstStyle/>
          <a:p>
            <a:fld id="{4D8C55B9-A212-4E5F-9157-6D549DF15AE5}" type="slidenum">
              <a:rPr lang="en-US" smtClean="0"/>
              <a:t>3</a:t>
            </a:fld>
            <a:endParaRPr lang="en-US"/>
          </a:p>
        </p:txBody>
      </p:sp>
    </p:spTree>
    <p:extLst>
      <p:ext uri="{BB962C8B-B14F-4D97-AF65-F5344CB8AC3E}">
        <p14:creationId xmlns:p14="http://schemas.microsoft.com/office/powerpoint/2010/main" val="140816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2803-793B-42F9-B8D1-D242F0601BC5}"/>
              </a:ext>
            </a:extLst>
          </p:cNvPr>
          <p:cNvSpPr>
            <a:spLocks noGrp="1"/>
          </p:cNvSpPr>
          <p:nvPr>
            <p:ph type="title"/>
          </p:nvPr>
        </p:nvSpPr>
        <p:spPr/>
        <p:txBody>
          <a:bodyPr/>
          <a:lstStyle/>
          <a:p>
            <a:r>
              <a:rPr lang="en-US" dirty="0"/>
              <a:t>Some initial points about investigations…</a:t>
            </a:r>
          </a:p>
        </p:txBody>
      </p:sp>
      <p:sp>
        <p:nvSpPr>
          <p:cNvPr id="3" name="Content Placeholder 2">
            <a:extLst>
              <a:ext uri="{FF2B5EF4-FFF2-40B4-BE49-F238E27FC236}">
                <a16:creationId xmlns:a16="http://schemas.microsoft.com/office/drawing/2014/main" id="{14AC9065-3366-4187-A6A0-56A439AE46C7}"/>
              </a:ext>
            </a:extLst>
          </p:cNvPr>
          <p:cNvSpPr>
            <a:spLocks noGrp="1"/>
          </p:cNvSpPr>
          <p:nvPr>
            <p:ph idx="1"/>
          </p:nvPr>
        </p:nvSpPr>
        <p:spPr/>
        <p:txBody>
          <a:bodyPr>
            <a:normAutofit fontScale="92500" lnSpcReduction="10000"/>
          </a:bodyPr>
          <a:lstStyle/>
          <a:p>
            <a:r>
              <a:rPr lang="en-US" dirty="0"/>
              <a:t>The investigator will assemble two actual items: an “</a:t>
            </a:r>
            <a:r>
              <a:rPr lang="en-US" dirty="0">
                <a:highlight>
                  <a:srgbClr val="FFFF00"/>
                </a:highlight>
              </a:rPr>
              <a:t>evidence file” </a:t>
            </a:r>
            <a:r>
              <a:rPr lang="en-US" dirty="0"/>
              <a:t>and an </a:t>
            </a:r>
            <a:r>
              <a:rPr lang="en-US" dirty="0">
                <a:highlight>
                  <a:srgbClr val="00FF00"/>
                </a:highlight>
              </a:rPr>
              <a:t>“investigative report.” </a:t>
            </a:r>
            <a:r>
              <a:rPr lang="en-US" dirty="0"/>
              <a:t>Both of these items will be picked over carefully by the parties, their advisors, possibly their loved ones and friends, and of course, in the hearing after the investigation. The contents of these two items are highly sensitive. </a:t>
            </a:r>
          </a:p>
          <a:p>
            <a:endParaRPr lang="en-US" dirty="0"/>
          </a:p>
          <a:p>
            <a:r>
              <a:rPr lang="en-US" dirty="0"/>
              <a:t>Also open to fair criticism: what doesn’t exist in the evidence file or investigative report?</a:t>
            </a:r>
          </a:p>
          <a:p>
            <a:pPr lvl="1"/>
            <a:r>
              <a:rPr lang="en-US" dirty="0"/>
              <a:t>Why did you not interview a specific person?</a:t>
            </a:r>
          </a:p>
          <a:p>
            <a:pPr lvl="1"/>
            <a:r>
              <a:rPr lang="en-US" dirty="0"/>
              <a:t>Why did you not check some specific camera footage?</a:t>
            </a:r>
          </a:p>
          <a:p>
            <a:pPr lvl="1"/>
            <a:r>
              <a:rPr lang="en-US" dirty="0"/>
              <a:t>Why did you not get a record of text messages?</a:t>
            </a:r>
          </a:p>
          <a:p>
            <a:pPr lvl="1"/>
            <a:r>
              <a:rPr lang="en-US" dirty="0"/>
              <a:t>Why did you not consult prior student conduct records?</a:t>
            </a:r>
          </a:p>
        </p:txBody>
      </p:sp>
      <p:sp>
        <p:nvSpPr>
          <p:cNvPr id="4" name="Slide Number Placeholder 3">
            <a:extLst>
              <a:ext uri="{FF2B5EF4-FFF2-40B4-BE49-F238E27FC236}">
                <a16:creationId xmlns:a16="http://schemas.microsoft.com/office/drawing/2014/main" id="{D6D7E785-906C-4E4D-A900-C3F08F56B8F9}"/>
              </a:ext>
            </a:extLst>
          </p:cNvPr>
          <p:cNvSpPr>
            <a:spLocks noGrp="1"/>
          </p:cNvSpPr>
          <p:nvPr>
            <p:ph type="sldNum" sz="quarter" idx="12"/>
          </p:nvPr>
        </p:nvSpPr>
        <p:spPr/>
        <p:txBody>
          <a:bodyPr/>
          <a:lstStyle/>
          <a:p>
            <a:fld id="{4D8C55B9-A212-4E5F-9157-6D549DF15AE5}" type="slidenum">
              <a:rPr lang="en-US" smtClean="0"/>
              <a:t>4</a:t>
            </a:fld>
            <a:endParaRPr lang="en-US"/>
          </a:p>
        </p:txBody>
      </p:sp>
    </p:spTree>
    <p:extLst>
      <p:ext uri="{BB962C8B-B14F-4D97-AF65-F5344CB8AC3E}">
        <p14:creationId xmlns:p14="http://schemas.microsoft.com/office/powerpoint/2010/main" val="197496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ED02D-5C81-49E6-9833-EB38EA859062}"/>
              </a:ext>
            </a:extLst>
          </p:cNvPr>
          <p:cNvSpPr>
            <a:spLocks noGrp="1"/>
          </p:cNvSpPr>
          <p:nvPr>
            <p:ph type="title"/>
          </p:nvPr>
        </p:nvSpPr>
        <p:spPr/>
        <p:txBody>
          <a:bodyPr/>
          <a:lstStyle/>
          <a:p>
            <a:r>
              <a:rPr lang="en-US" dirty="0"/>
              <a:t>So what is the summation of the investigator’s role?</a:t>
            </a:r>
          </a:p>
        </p:txBody>
      </p:sp>
      <p:sp>
        <p:nvSpPr>
          <p:cNvPr id="3" name="Content Placeholder 2">
            <a:extLst>
              <a:ext uri="{FF2B5EF4-FFF2-40B4-BE49-F238E27FC236}">
                <a16:creationId xmlns:a16="http://schemas.microsoft.com/office/drawing/2014/main" id="{982A9E99-7079-4F2F-AA60-B335A86EBDCB}"/>
              </a:ext>
            </a:extLst>
          </p:cNvPr>
          <p:cNvSpPr>
            <a:spLocks noGrp="1"/>
          </p:cNvSpPr>
          <p:nvPr>
            <p:ph idx="1"/>
          </p:nvPr>
        </p:nvSpPr>
        <p:spPr>
          <a:xfrm>
            <a:off x="5544128" y="1695810"/>
            <a:ext cx="5188526" cy="4351338"/>
          </a:xfrm>
        </p:spPr>
        <p:txBody>
          <a:bodyPr/>
          <a:lstStyle/>
          <a:p>
            <a:pPr marL="0" indent="0">
              <a:buNone/>
            </a:pPr>
            <a:endParaRPr lang="en-US" dirty="0"/>
          </a:p>
          <a:p>
            <a:pPr marL="0" indent="0">
              <a:buNone/>
            </a:pPr>
            <a:r>
              <a:rPr lang="en-US" dirty="0"/>
              <a:t>You are in the hot seat: furnishing and uncovering the actionable INFORMATION in a situation that has high stakes to all parties involved. </a:t>
            </a:r>
            <a:r>
              <a:rPr lang="en-US" dirty="0">
                <a:highlight>
                  <a:srgbClr val="FFFF00"/>
                </a:highlight>
              </a:rPr>
              <a:t>And you don’t get to take a conclusory position on any of it. </a:t>
            </a:r>
          </a:p>
        </p:txBody>
      </p:sp>
      <p:pic>
        <p:nvPicPr>
          <p:cNvPr id="5" name="Picture 4">
            <a:extLst>
              <a:ext uri="{FF2B5EF4-FFF2-40B4-BE49-F238E27FC236}">
                <a16:creationId xmlns:a16="http://schemas.microsoft.com/office/drawing/2014/main" id="{B13D6139-303A-4D36-B195-8BD80A1E798C}"/>
              </a:ext>
            </a:extLst>
          </p:cNvPr>
          <p:cNvPicPr>
            <a:picLocks noChangeAspect="1"/>
          </p:cNvPicPr>
          <p:nvPr/>
        </p:nvPicPr>
        <p:blipFill>
          <a:blip r:embed="rId2"/>
          <a:stretch>
            <a:fillRect/>
          </a:stretch>
        </p:blipFill>
        <p:spPr>
          <a:xfrm>
            <a:off x="1667745" y="1955439"/>
            <a:ext cx="2843065" cy="4091709"/>
          </a:xfrm>
          <a:prstGeom prst="rect">
            <a:avLst/>
          </a:prstGeom>
        </p:spPr>
      </p:pic>
      <p:sp>
        <p:nvSpPr>
          <p:cNvPr id="4" name="Slide Number Placeholder 3">
            <a:extLst>
              <a:ext uri="{FF2B5EF4-FFF2-40B4-BE49-F238E27FC236}">
                <a16:creationId xmlns:a16="http://schemas.microsoft.com/office/drawing/2014/main" id="{07538D15-54F5-45A2-88C0-8FCD92658A7C}"/>
              </a:ext>
            </a:extLst>
          </p:cNvPr>
          <p:cNvSpPr>
            <a:spLocks noGrp="1"/>
          </p:cNvSpPr>
          <p:nvPr>
            <p:ph type="sldNum" sz="quarter" idx="12"/>
          </p:nvPr>
        </p:nvSpPr>
        <p:spPr/>
        <p:txBody>
          <a:bodyPr/>
          <a:lstStyle/>
          <a:p>
            <a:fld id="{4D8C55B9-A212-4E5F-9157-6D549DF15AE5}" type="slidenum">
              <a:rPr lang="en-US" smtClean="0"/>
              <a:t>5</a:t>
            </a:fld>
            <a:endParaRPr lang="en-US"/>
          </a:p>
        </p:txBody>
      </p:sp>
    </p:spTree>
    <p:extLst>
      <p:ext uri="{BB962C8B-B14F-4D97-AF65-F5344CB8AC3E}">
        <p14:creationId xmlns:p14="http://schemas.microsoft.com/office/powerpoint/2010/main" val="280023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1C14-2F62-40C3-886C-14D2D5002E68}"/>
              </a:ext>
            </a:extLst>
          </p:cNvPr>
          <p:cNvSpPr>
            <a:spLocks noGrp="1"/>
          </p:cNvSpPr>
          <p:nvPr>
            <p:ph type="title"/>
          </p:nvPr>
        </p:nvSpPr>
        <p:spPr/>
        <p:txBody>
          <a:bodyPr/>
          <a:lstStyle/>
          <a:p>
            <a:r>
              <a:rPr lang="en-US" dirty="0"/>
              <a:t>The investigator’s toolkit…</a:t>
            </a:r>
          </a:p>
        </p:txBody>
      </p:sp>
      <p:sp>
        <p:nvSpPr>
          <p:cNvPr id="3" name="Content Placeholder 2">
            <a:extLst>
              <a:ext uri="{FF2B5EF4-FFF2-40B4-BE49-F238E27FC236}">
                <a16:creationId xmlns:a16="http://schemas.microsoft.com/office/drawing/2014/main" id="{3D4B414F-CA0E-413B-9EF4-BF4A43D80B5F}"/>
              </a:ext>
            </a:extLst>
          </p:cNvPr>
          <p:cNvSpPr>
            <a:spLocks noGrp="1"/>
          </p:cNvSpPr>
          <p:nvPr>
            <p:ph idx="1"/>
          </p:nvPr>
        </p:nvSpPr>
        <p:spPr/>
        <p:txBody>
          <a:bodyPr>
            <a:normAutofit fontScale="92500" lnSpcReduction="20000"/>
          </a:bodyPr>
          <a:lstStyle/>
          <a:p>
            <a:r>
              <a:rPr lang="en-US" dirty="0"/>
              <a:t>The actual “formal complaint” filed by the complainant in the case.</a:t>
            </a:r>
          </a:p>
          <a:p>
            <a:r>
              <a:rPr lang="en-US" dirty="0"/>
              <a:t>The “report” initially received by the Title IX Coordinator.</a:t>
            </a:r>
          </a:p>
          <a:p>
            <a:r>
              <a:rPr lang="en-US" dirty="0"/>
              <a:t>The “notice of investigation” that has been sent out by the Title IX Coordinator. </a:t>
            </a:r>
          </a:p>
          <a:p>
            <a:r>
              <a:rPr lang="en-US" dirty="0"/>
              <a:t>Physical notepad. Recording device. Recording agreement forms. </a:t>
            </a:r>
          </a:p>
          <a:p>
            <a:r>
              <a:rPr lang="en-US" dirty="0"/>
              <a:t>A physical calendar or reconstructed timeline. </a:t>
            </a:r>
          </a:p>
          <a:p>
            <a:r>
              <a:rPr lang="en-US" dirty="0"/>
              <a:t>A transcription service such as Rev.com (the most popular) or other.</a:t>
            </a:r>
          </a:p>
          <a:p>
            <a:r>
              <a:rPr lang="en-US" dirty="0"/>
              <a:t>Other investigators (if the team investigation approach is utilized).</a:t>
            </a:r>
          </a:p>
          <a:p>
            <a:r>
              <a:rPr lang="en-US" dirty="0"/>
              <a:t>Your Title IX Coordinator.</a:t>
            </a:r>
          </a:p>
          <a:p>
            <a:r>
              <a:rPr lang="en-US" dirty="0"/>
              <a:t>Your General Counsel. </a:t>
            </a:r>
          </a:p>
          <a:p>
            <a:r>
              <a:rPr lang="en-US" dirty="0"/>
              <a:t>Most importantly: COLLECT, COLLECT, COLLECT. </a:t>
            </a:r>
          </a:p>
        </p:txBody>
      </p:sp>
      <p:sp>
        <p:nvSpPr>
          <p:cNvPr id="4" name="Slide Number Placeholder 3">
            <a:extLst>
              <a:ext uri="{FF2B5EF4-FFF2-40B4-BE49-F238E27FC236}">
                <a16:creationId xmlns:a16="http://schemas.microsoft.com/office/drawing/2014/main" id="{F6FECCAC-3B85-4378-9742-911563C1002D}"/>
              </a:ext>
            </a:extLst>
          </p:cNvPr>
          <p:cNvSpPr>
            <a:spLocks noGrp="1"/>
          </p:cNvSpPr>
          <p:nvPr>
            <p:ph type="sldNum" sz="quarter" idx="12"/>
          </p:nvPr>
        </p:nvSpPr>
        <p:spPr/>
        <p:txBody>
          <a:bodyPr/>
          <a:lstStyle/>
          <a:p>
            <a:fld id="{4D8C55B9-A212-4E5F-9157-6D549DF15AE5}" type="slidenum">
              <a:rPr lang="en-US" smtClean="0"/>
              <a:t>6</a:t>
            </a:fld>
            <a:endParaRPr lang="en-US"/>
          </a:p>
        </p:txBody>
      </p:sp>
    </p:spTree>
    <p:extLst>
      <p:ext uri="{BB962C8B-B14F-4D97-AF65-F5344CB8AC3E}">
        <p14:creationId xmlns:p14="http://schemas.microsoft.com/office/powerpoint/2010/main" val="2943212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9E88-C650-4F5C-90CA-6E567C9797B2}"/>
              </a:ext>
            </a:extLst>
          </p:cNvPr>
          <p:cNvSpPr>
            <a:spLocks noGrp="1"/>
          </p:cNvSpPr>
          <p:nvPr>
            <p:ph type="title"/>
          </p:nvPr>
        </p:nvSpPr>
        <p:spPr/>
        <p:txBody>
          <a:bodyPr/>
          <a:lstStyle/>
          <a:p>
            <a:r>
              <a:rPr lang="en-US" dirty="0"/>
              <a:t>The Investigator Mentality</a:t>
            </a:r>
          </a:p>
        </p:txBody>
      </p:sp>
      <p:sp>
        <p:nvSpPr>
          <p:cNvPr id="3" name="Content Placeholder 2">
            <a:extLst>
              <a:ext uri="{FF2B5EF4-FFF2-40B4-BE49-F238E27FC236}">
                <a16:creationId xmlns:a16="http://schemas.microsoft.com/office/drawing/2014/main" id="{8B49B1A9-3133-4929-A571-570AFFF99913}"/>
              </a:ext>
            </a:extLst>
          </p:cNvPr>
          <p:cNvSpPr>
            <a:spLocks noGrp="1"/>
          </p:cNvSpPr>
          <p:nvPr>
            <p:ph idx="1"/>
          </p:nvPr>
        </p:nvSpPr>
        <p:spPr/>
        <p:txBody>
          <a:bodyPr/>
          <a:lstStyle/>
          <a:p>
            <a:r>
              <a:rPr lang="en-US" dirty="0"/>
              <a:t>What would a detective do? What pathway would you go down if you wanted to challenge the facts from another direction?</a:t>
            </a:r>
          </a:p>
          <a:p>
            <a:endParaRPr lang="en-US" dirty="0"/>
          </a:p>
          <a:p>
            <a:r>
              <a:rPr lang="en-US" dirty="0"/>
              <a:t>You are an investigator. Not a Dean of Students, not a Residence Hall Director, not an Associate Professor…</a:t>
            </a:r>
            <a:r>
              <a:rPr lang="en-US" dirty="0">
                <a:highlight>
                  <a:srgbClr val="FFFF00"/>
                </a:highlight>
              </a:rPr>
              <a:t>in this moment, you are an investigator, not an empath, not a counselor, not a friend, and not a confidant. </a:t>
            </a:r>
          </a:p>
          <a:p>
            <a:endParaRPr lang="en-US" dirty="0">
              <a:highlight>
                <a:srgbClr val="FFFF00"/>
              </a:highlight>
            </a:endParaRPr>
          </a:p>
          <a:p>
            <a:r>
              <a:rPr lang="en-US" dirty="0"/>
              <a:t>Interact with grace and curiosity, but draw a line.</a:t>
            </a:r>
            <a:endParaRPr lang="en-US" dirty="0">
              <a:highlight>
                <a:srgbClr val="FFFF00"/>
              </a:highlight>
            </a:endParaRPr>
          </a:p>
        </p:txBody>
      </p:sp>
      <p:sp>
        <p:nvSpPr>
          <p:cNvPr id="4" name="Slide Number Placeholder 3">
            <a:extLst>
              <a:ext uri="{FF2B5EF4-FFF2-40B4-BE49-F238E27FC236}">
                <a16:creationId xmlns:a16="http://schemas.microsoft.com/office/drawing/2014/main" id="{F3675E8F-FEE7-4E50-9EDA-4852647BB40B}"/>
              </a:ext>
            </a:extLst>
          </p:cNvPr>
          <p:cNvSpPr>
            <a:spLocks noGrp="1"/>
          </p:cNvSpPr>
          <p:nvPr>
            <p:ph type="sldNum" sz="quarter" idx="12"/>
          </p:nvPr>
        </p:nvSpPr>
        <p:spPr/>
        <p:txBody>
          <a:bodyPr/>
          <a:lstStyle/>
          <a:p>
            <a:fld id="{4D8C55B9-A212-4E5F-9157-6D549DF15AE5}" type="slidenum">
              <a:rPr lang="en-US" smtClean="0"/>
              <a:t>7</a:t>
            </a:fld>
            <a:endParaRPr lang="en-US"/>
          </a:p>
        </p:txBody>
      </p:sp>
    </p:spTree>
    <p:extLst>
      <p:ext uri="{BB962C8B-B14F-4D97-AF65-F5344CB8AC3E}">
        <p14:creationId xmlns:p14="http://schemas.microsoft.com/office/powerpoint/2010/main" val="4252898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2DBE-8381-4382-9EC8-DF5E4BEB0090}"/>
              </a:ext>
            </a:extLst>
          </p:cNvPr>
          <p:cNvSpPr>
            <a:spLocks noGrp="1"/>
          </p:cNvSpPr>
          <p:nvPr>
            <p:ph type="title"/>
          </p:nvPr>
        </p:nvSpPr>
        <p:spPr/>
        <p:txBody>
          <a:bodyPr/>
          <a:lstStyle/>
          <a:p>
            <a:r>
              <a:rPr lang="en-US" dirty="0"/>
              <a:t>Preparing Subjects for your Questions </a:t>
            </a:r>
          </a:p>
        </p:txBody>
      </p:sp>
      <p:sp>
        <p:nvSpPr>
          <p:cNvPr id="3" name="Content Placeholder 2">
            <a:extLst>
              <a:ext uri="{FF2B5EF4-FFF2-40B4-BE49-F238E27FC236}">
                <a16:creationId xmlns:a16="http://schemas.microsoft.com/office/drawing/2014/main" id="{26F3BAB1-9675-42B1-9E19-3BC5624DF86E}"/>
              </a:ext>
            </a:extLst>
          </p:cNvPr>
          <p:cNvSpPr>
            <a:spLocks noGrp="1"/>
          </p:cNvSpPr>
          <p:nvPr>
            <p:ph idx="1"/>
          </p:nvPr>
        </p:nvSpPr>
        <p:spPr>
          <a:xfrm>
            <a:off x="5052290" y="1825625"/>
            <a:ext cx="6301509" cy="4351338"/>
          </a:xfrm>
        </p:spPr>
        <p:txBody>
          <a:bodyPr/>
          <a:lstStyle/>
          <a:p>
            <a:r>
              <a:rPr lang="en-US" dirty="0"/>
              <a:t>“I am going to ask you some sensitive questions about sensitive subjects.”</a:t>
            </a:r>
          </a:p>
          <a:p>
            <a:r>
              <a:rPr lang="en-US" dirty="0"/>
              <a:t>“Your participation is voluntary.”</a:t>
            </a:r>
          </a:p>
          <a:p>
            <a:endParaRPr lang="en-US" dirty="0"/>
          </a:p>
          <a:p>
            <a:endParaRPr lang="en-US" dirty="0"/>
          </a:p>
          <a:p>
            <a:r>
              <a:rPr lang="en-US" dirty="0">
                <a:highlight>
                  <a:srgbClr val="FFFF00"/>
                </a:highlight>
              </a:rPr>
              <a:t>“I might ask questions to gain a sense of context, and sometimes you might not fully understand why I am asking.” </a:t>
            </a:r>
          </a:p>
        </p:txBody>
      </p:sp>
      <p:pic>
        <p:nvPicPr>
          <p:cNvPr id="4" name="Picture 3">
            <a:extLst>
              <a:ext uri="{FF2B5EF4-FFF2-40B4-BE49-F238E27FC236}">
                <a16:creationId xmlns:a16="http://schemas.microsoft.com/office/drawing/2014/main" id="{DB90725B-4A4A-45B4-900F-B43CF2E6C289}"/>
              </a:ext>
            </a:extLst>
          </p:cNvPr>
          <p:cNvPicPr>
            <a:picLocks noChangeAspect="1"/>
          </p:cNvPicPr>
          <p:nvPr/>
        </p:nvPicPr>
        <p:blipFill>
          <a:blip r:embed="rId2"/>
          <a:stretch>
            <a:fillRect/>
          </a:stretch>
        </p:blipFill>
        <p:spPr>
          <a:xfrm>
            <a:off x="1476952" y="2479242"/>
            <a:ext cx="2495550" cy="2638425"/>
          </a:xfrm>
          <a:prstGeom prst="rect">
            <a:avLst/>
          </a:prstGeom>
        </p:spPr>
      </p:pic>
      <p:sp>
        <p:nvSpPr>
          <p:cNvPr id="5" name="Slide Number Placeholder 4">
            <a:extLst>
              <a:ext uri="{FF2B5EF4-FFF2-40B4-BE49-F238E27FC236}">
                <a16:creationId xmlns:a16="http://schemas.microsoft.com/office/drawing/2014/main" id="{629594FA-37F7-4E4B-A356-94CA7258C31F}"/>
              </a:ext>
            </a:extLst>
          </p:cNvPr>
          <p:cNvSpPr>
            <a:spLocks noGrp="1"/>
          </p:cNvSpPr>
          <p:nvPr>
            <p:ph type="sldNum" sz="quarter" idx="12"/>
          </p:nvPr>
        </p:nvSpPr>
        <p:spPr/>
        <p:txBody>
          <a:bodyPr/>
          <a:lstStyle/>
          <a:p>
            <a:fld id="{4D8C55B9-A212-4E5F-9157-6D549DF15AE5}" type="slidenum">
              <a:rPr lang="en-US" smtClean="0"/>
              <a:t>8</a:t>
            </a:fld>
            <a:endParaRPr lang="en-US"/>
          </a:p>
        </p:txBody>
      </p:sp>
    </p:spTree>
    <p:extLst>
      <p:ext uri="{BB962C8B-B14F-4D97-AF65-F5344CB8AC3E}">
        <p14:creationId xmlns:p14="http://schemas.microsoft.com/office/powerpoint/2010/main" val="1001406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CA846-92B2-46A6-893E-10385A45BA97}"/>
              </a:ext>
            </a:extLst>
          </p:cNvPr>
          <p:cNvSpPr>
            <a:spLocks noGrp="1"/>
          </p:cNvSpPr>
          <p:nvPr>
            <p:ph type="title"/>
          </p:nvPr>
        </p:nvSpPr>
        <p:spPr/>
        <p:txBody>
          <a:bodyPr/>
          <a:lstStyle/>
          <a:p>
            <a:r>
              <a:rPr lang="en-US" dirty="0"/>
              <a:t>§ 106.30 has a mandatory definition</a:t>
            </a:r>
          </a:p>
        </p:txBody>
      </p:sp>
      <p:sp>
        <p:nvSpPr>
          <p:cNvPr id="3" name="Content Placeholder 2">
            <a:extLst>
              <a:ext uri="{FF2B5EF4-FFF2-40B4-BE49-F238E27FC236}">
                <a16:creationId xmlns:a16="http://schemas.microsoft.com/office/drawing/2014/main" id="{42BAC529-016E-4E40-B35C-FF16B874F022}"/>
              </a:ext>
            </a:extLst>
          </p:cNvPr>
          <p:cNvSpPr>
            <a:spLocks noGrp="1"/>
          </p:cNvSpPr>
          <p:nvPr>
            <p:ph idx="1"/>
          </p:nvPr>
        </p:nvSpPr>
        <p:spPr>
          <a:xfrm>
            <a:off x="838200" y="1825625"/>
            <a:ext cx="7215909" cy="4351338"/>
          </a:xfrm>
        </p:spPr>
        <p:txBody>
          <a:bodyPr>
            <a:normAutofit/>
          </a:bodyPr>
          <a:lstStyle/>
          <a:p>
            <a:r>
              <a:rPr lang="en-US" sz="2400" dirty="0"/>
              <a:t>(</a:t>
            </a:r>
            <a:r>
              <a:rPr lang="en-US" sz="2400" dirty="0" err="1"/>
              <a:t>i</a:t>
            </a:r>
            <a:r>
              <a:rPr lang="en-US" sz="2400" dirty="0"/>
              <a:t>) An employee conditioning educational benefits on participation in unwelcome sexual conduct (i.e., quid pro quo); </a:t>
            </a:r>
          </a:p>
          <a:p>
            <a:r>
              <a:rPr lang="en-US" sz="2400" dirty="0"/>
              <a:t>(ii) Unwelcome conduct that a reasonable person would determine is so severe, pervasive, </a:t>
            </a:r>
            <a:r>
              <a:rPr lang="en-US" sz="2400" dirty="0">
                <a:highlight>
                  <a:srgbClr val="FFFF00"/>
                </a:highlight>
              </a:rPr>
              <a:t>and</a:t>
            </a:r>
            <a:r>
              <a:rPr lang="en-US" sz="2400" dirty="0"/>
              <a:t> objectively offensive that it effectively denies a person equal access to the educational institution’s education program or activity; or </a:t>
            </a:r>
          </a:p>
          <a:p>
            <a:r>
              <a:rPr lang="en-US" sz="2400" dirty="0"/>
              <a:t>(iii)Sexual assault (as defined in the </a:t>
            </a:r>
            <a:r>
              <a:rPr lang="en-US" sz="2400" dirty="0" err="1"/>
              <a:t>Clery</a:t>
            </a:r>
            <a:r>
              <a:rPr lang="en-US" sz="2400" dirty="0"/>
              <a:t> Act), or dating violence, domestic violence, or stalking as defined in the Violence Against Women Act (VAWA).</a:t>
            </a:r>
          </a:p>
        </p:txBody>
      </p:sp>
      <p:pic>
        <p:nvPicPr>
          <p:cNvPr id="4" name="Picture 3">
            <a:extLst>
              <a:ext uri="{FF2B5EF4-FFF2-40B4-BE49-F238E27FC236}">
                <a16:creationId xmlns:a16="http://schemas.microsoft.com/office/drawing/2014/main" id="{C2345A57-6571-44CB-837F-2E5F8EAF3237}"/>
              </a:ext>
            </a:extLst>
          </p:cNvPr>
          <p:cNvPicPr>
            <a:picLocks noChangeAspect="1"/>
          </p:cNvPicPr>
          <p:nvPr/>
        </p:nvPicPr>
        <p:blipFill>
          <a:blip r:embed="rId2"/>
          <a:stretch>
            <a:fillRect/>
          </a:stretch>
        </p:blipFill>
        <p:spPr>
          <a:xfrm>
            <a:off x="8251104" y="2398135"/>
            <a:ext cx="2998788" cy="2554523"/>
          </a:xfrm>
          <a:prstGeom prst="rect">
            <a:avLst/>
          </a:prstGeom>
        </p:spPr>
      </p:pic>
      <p:sp>
        <p:nvSpPr>
          <p:cNvPr id="5" name="Slide Number Placeholder 4">
            <a:extLst>
              <a:ext uri="{FF2B5EF4-FFF2-40B4-BE49-F238E27FC236}">
                <a16:creationId xmlns:a16="http://schemas.microsoft.com/office/drawing/2014/main" id="{EA575D43-16AE-4D43-A428-A7B113B2D819}"/>
              </a:ext>
            </a:extLst>
          </p:cNvPr>
          <p:cNvSpPr>
            <a:spLocks noGrp="1"/>
          </p:cNvSpPr>
          <p:nvPr>
            <p:ph type="sldNum" sz="quarter" idx="12"/>
          </p:nvPr>
        </p:nvSpPr>
        <p:spPr/>
        <p:txBody>
          <a:bodyPr/>
          <a:lstStyle/>
          <a:p>
            <a:fld id="{4D8C55B9-A212-4E5F-9157-6D549DF15AE5}" type="slidenum">
              <a:rPr lang="en-US" smtClean="0"/>
              <a:t>9</a:t>
            </a:fld>
            <a:endParaRPr lang="en-US"/>
          </a:p>
        </p:txBody>
      </p:sp>
    </p:spTree>
    <p:extLst>
      <p:ext uri="{BB962C8B-B14F-4D97-AF65-F5344CB8AC3E}">
        <p14:creationId xmlns:p14="http://schemas.microsoft.com/office/powerpoint/2010/main" val="1514145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955D-31EC-4A4D-A8F6-1E21E8843187}"/>
              </a:ext>
            </a:extLst>
          </p:cNvPr>
          <p:cNvSpPr>
            <a:spLocks noGrp="1"/>
          </p:cNvSpPr>
          <p:nvPr>
            <p:ph type="title"/>
          </p:nvPr>
        </p:nvSpPr>
        <p:spPr/>
        <p:txBody>
          <a:bodyPr/>
          <a:lstStyle/>
          <a:p>
            <a:r>
              <a:rPr lang="en-US" dirty="0"/>
              <a:t>A High Bar for what counts as harassment.</a:t>
            </a:r>
          </a:p>
        </p:txBody>
      </p:sp>
      <p:sp>
        <p:nvSpPr>
          <p:cNvPr id="3" name="Content Placeholder 2">
            <a:extLst>
              <a:ext uri="{FF2B5EF4-FFF2-40B4-BE49-F238E27FC236}">
                <a16:creationId xmlns:a16="http://schemas.microsoft.com/office/drawing/2014/main" id="{C49A51AD-FC42-41BD-872D-BDF92ECE8E2B}"/>
              </a:ext>
            </a:extLst>
          </p:cNvPr>
          <p:cNvSpPr>
            <a:spLocks noGrp="1"/>
          </p:cNvSpPr>
          <p:nvPr>
            <p:ph idx="1"/>
          </p:nvPr>
        </p:nvSpPr>
        <p:spPr/>
        <p:txBody>
          <a:bodyPr/>
          <a:lstStyle/>
          <a:p>
            <a:r>
              <a:rPr lang="en-US" dirty="0"/>
              <a:t>“…serious incidents that jeopardize equal educational access exceed the threshold and are actionable.” </a:t>
            </a:r>
          </a:p>
          <a:p>
            <a:endParaRPr lang="en-US" dirty="0"/>
          </a:p>
          <a:p>
            <a:endParaRPr lang="en-US" dirty="0"/>
          </a:p>
        </p:txBody>
      </p:sp>
      <p:sp>
        <p:nvSpPr>
          <p:cNvPr id="4" name="Slide Number Placeholder 3">
            <a:extLst>
              <a:ext uri="{FF2B5EF4-FFF2-40B4-BE49-F238E27FC236}">
                <a16:creationId xmlns:a16="http://schemas.microsoft.com/office/drawing/2014/main" id="{D9FD3947-741F-429D-BA46-7D8538DB7687}"/>
              </a:ext>
            </a:extLst>
          </p:cNvPr>
          <p:cNvSpPr>
            <a:spLocks noGrp="1"/>
          </p:cNvSpPr>
          <p:nvPr>
            <p:ph type="sldNum" sz="quarter" idx="12"/>
          </p:nvPr>
        </p:nvSpPr>
        <p:spPr/>
        <p:txBody>
          <a:bodyPr/>
          <a:lstStyle/>
          <a:p>
            <a:fld id="{4D8C55B9-A212-4E5F-9157-6D549DF15AE5}" type="slidenum">
              <a:rPr lang="en-US" smtClean="0"/>
              <a:t>10</a:t>
            </a:fld>
            <a:endParaRPr lang="en-US"/>
          </a:p>
        </p:txBody>
      </p:sp>
    </p:spTree>
    <p:extLst>
      <p:ext uri="{BB962C8B-B14F-4D97-AF65-F5344CB8AC3E}">
        <p14:creationId xmlns:p14="http://schemas.microsoft.com/office/powerpoint/2010/main" val="321998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0E7F-9C9A-4049-84C5-63FEB7A34FCF}"/>
              </a:ext>
            </a:extLst>
          </p:cNvPr>
          <p:cNvSpPr>
            <a:spLocks noGrp="1"/>
          </p:cNvSpPr>
          <p:nvPr>
            <p:ph type="title"/>
          </p:nvPr>
        </p:nvSpPr>
        <p:spPr/>
        <p:txBody>
          <a:bodyPr/>
          <a:lstStyle/>
          <a:p>
            <a:r>
              <a:rPr lang="en-US" dirty="0"/>
              <a:t>A “very” high bar?</a:t>
            </a:r>
          </a:p>
        </p:txBody>
      </p:sp>
      <p:sp>
        <p:nvSpPr>
          <p:cNvPr id="3" name="Content Placeholder 2">
            <a:extLst>
              <a:ext uri="{FF2B5EF4-FFF2-40B4-BE49-F238E27FC236}">
                <a16:creationId xmlns:a16="http://schemas.microsoft.com/office/drawing/2014/main" id="{96188765-2C2E-4669-8C9B-2FCCA3586F7F}"/>
              </a:ext>
            </a:extLst>
          </p:cNvPr>
          <p:cNvSpPr>
            <a:spLocks noGrp="1"/>
          </p:cNvSpPr>
          <p:nvPr>
            <p:ph idx="1"/>
          </p:nvPr>
        </p:nvSpPr>
        <p:spPr/>
        <p:txBody>
          <a:bodyPr/>
          <a:lstStyle/>
          <a:p>
            <a:r>
              <a:rPr lang="en-US" dirty="0"/>
              <a:t>“Title IX is concerned with sex discrimination in an education program or activity” and “does not stand as a Federal civility code that requires [educational institutions] to prohibit every instance of unwelcome or undesirable behavior.”</a:t>
            </a:r>
          </a:p>
        </p:txBody>
      </p:sp>
      <p:sp>
        <p:nvSpPr>
          <p:cNvPr id="4" name="Slide Number Placeholder 3">
            <a:extLst>
              <a:ext uri="{FF2B5EF4-FFF2-40B4-BE49-F238E27FC236}">
                <a16:creationId xmlns:a16="http://schemas.microsoft.com/office/drawing/2014/main" id="{4BEC2F37-6299-4D57-B8BD-D55BABE10CFA}"/>
              </a:ext>
            </a:extLst>
          </p:cNvPr>
          <p:cNvSpPr>
            <a:spLocks noGrp="1"/>
          </p:cNvSpPr>
          <p:nvPr>
            <p:ph type="sldNum" sz="quarter" idx="12"/>
          </p:nvPr>
        </p:nvSpPr>
        <p:spPr/>
        <p:txBody>
          <a:bodyPr/>
          <a:lstStyle/>
          <a:p>
            <a:fld id="{4D8C55B9-A212-4E5F-9157-6D549DF15AE5}" type="slidenum">
              <a:rPr lang="en-US" smtClean="0"/>
              <a:t>11</a:t>
            </a:fld>
            <a:endParaRPr lang="en-US"/>
          </a:p>
        </p:txBody>
      </p:sp>
    </p:spTree>
    <p:extLst>
      <p:ext uri="{BB962C8B-B14F-4D97-AF65-F5344CB8AC3E}">
        <p14:creationId xmlns:p14="http://schemas.microsoft.com/office/powerpoint/2010/main" val="3026054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AF277-67A4-4ACD-9B83-09C8E71AF38E}"/>
              </a:ext>
            </a:extLst>
          </p:cNvPr>
          <p:cNvSpPr>
            <a:spLocks noGrp="1"/>
          </p:cNvSpPr>
          <p:nvPr>
            <p:ph type="title"/>
          </p:nvPr>
        </p:nvSpPr>
        <p:spPr/>
        <p:txBody>
          <a:bodyPr/>
          <a:lstStyle/>
          <a:p>
            <a:r>
              <a:rPr lang="en-US" dirty="0"/>
              <a:t>Quid Pro Quo Harassment</a:t>
            </a:r>
          </a:p>
        </p:txBody>
      </p:sp>
      <p:sp>
        <p:nvSpPr>
          <p:cNvPr id="3" name="Content Placeholder 2">
            <a:extLst>
              <a:ext uri="{FF2B5EF4-FFF2-40B4-BE49-F238E27FC236}">
                <a16:creationId xmlns:a16="http://schemas.microsoft.com/office/drawing/2014/main" id="{A91075C2-C50C-4F9A-B7D4-47188663CD0F}"/>
              </a:ext>
            </a:extLst>
          </p:cNvPr>
          <p:cNvSpPr>
            <a:spLocks noGrp="1"/>
          </p:cNvSpPr>
          <p:nvPr>
            <p:ph idx="1"/>
          </p:nvPr>
        </p:nvSpPr>
        <p:spPr/>
        <p:txBody>
          <a:bodyPr>
            <a:normAutofit/>
          </a:bodyPr>
          <a:lstStyle/>
          <a:p>
            <a:pPr lvl="0">
              <a:buClr>
                <a:srgbClr val="6F6F74"/>
              </a:buClr>
            </a:pPr>
            <a:r>
              <a:rPr lang="en-US" sz="2400" dirty="0">
                <a:solidFill>
                  <a:srgbClr val="000000"/>
                </a:solidFill>
              </a:rPr>
              <a:t>(</a:t>
            </a:r>
            <a:r>
              <a:rPr lang="en-US" sz="2400" dirty="0" err="1">
                <a:solidFill>
                  <a:srgbClr val="000000"/>
                </a:solidFill>
              </a:rPr>
              <a:t>i</a:t>
            </a:r>
            <a:r>
              <a:rPr lang="en-US" sz="2400" dirty="0">
                <a:solidFill>
                  <a:srgbClr val="000000"/>
                </a:solidFill>
              </a:rPr>
              <a:t>) An employee conditioning educational benefits on participation in </a:t>
            </a:r>
            <a:r>
              <a:rPr lang="en-US" sz="2400" dirty="0">
                <a:solidFill>
                  <a:srgbClr val="000000"/>
                </a:solidFill>
                <a:highlight>
                  <a:srgbClr val="FFFF00"/>
                </a:highlight>
              </a:rPr>
              <a:t>unwelcome</a:t>
            </a:r>
            <a:r>
              <a:rPr lang="en-US" sz="2400" dirty="0">
                <a:solidFill>
                  <a:srgbClr val="000000"/>
                </a:solidFill>
              </a:rPr>
              <a:t> sexual conduct (i.e., quid pro quo); </a:t>
            </a:r>
            <a:endParaRPr lang="en-US" dirty="0"/>
          </a:p>
          <a:p>
            <a:endParaRPr lang="en-US" dirty="0"/>
          </a:p>
          <a:p>
            <a:r>
              <a:rPr lang="en-US" dirty="0"/>
              <a:t>“Unwelcome” is looked at in a subjective manner that takes into account whether the complainant sees the conduct as unwelcome.</a:t>
            </a:r>
          </a:p>
          <a:p>
            <a:r>
              <a:rPr lang="en-US" dirty="0"/>
              <a:t>Can be expressly communicated, or implied from the circumstances. </a:t>
            </a:r>
          </a:p>
        </p:txBody>
      </p:sp>
      <p:sp>
        <p:nvSpPr>
          <p:cNvPr id="4" name="Slide Number Placeholder 3">
            <a:extLst>
              <a:ext uri="{FF2B5EF4-FFF2-40B4-BE49-F238E27FC236}">
                <a16:creationId xmlns:a16="http://schemas.microsoft.com/office/drawing/2014/main" id="{E91BA78E-A4CE-4955-B269-80F2D6822218}"/>
              </a:ext>
            </a:extLst>
          </p:cNvPr>
          <p:cNvSpPr>
            <a:spLocks noGrp="1"/>
          </p:cNvSpPr>
          <p:nvPr>
            <p:ph type="sldNum" sz="quarter" idx="12"/>
          </p:nvPr>
        </p:nvSpPr>
        <p:spPr/>
        <p:txBody>
          <a:bodyPr/>
          <a:lstStyle/>
          <a:p>
            <a:fld id="{4D8C55B9-A212-4E5F-9157-6D549DF15AE5}" type="slidenum">
              <a:rPr lang="en-US" smtClean="0"/>
              <a:t>12</a:t>
            </a:fld>
            <a:endParaRPr lang="en-US"/>
          </a:p>
        </p:txBody>
      </p:sp>
    </p:spTree>
    <p:extLst>
      <p:ext uri="{BB962C8B-B14F-4D97-AF65-F5344CB8AC3E}">
        <p14:creationId xmlns:p14="http://schemas.microsoft.com/office/powerpoint/2010/main" val="4239320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8A1B-F061-4987-9D56-720FA9C7A7D5}"/>
              </a:ext>
            </a:extLst>
          </p:cNvPr>
          <p:cNvSpPr>
            <a:spLocks noGrp="1"/>
          </p:cNvSpPr>
          <p:nvPr>
            <p:ph type="title"/>
          </p:nvPr>
        </p:nvSpPr>
        <p:spPr/>
        <p:txBody>
          <a:bodyPr/>
          <a:lstStyle/>
          <a:p>
            <a:r>
              <a:rPr lang="en-US" dirty="0"/>
              <a:t>Hostile Environment: </a:t>
            </a:r>
            <a:r>
              <a:rPr lang="en-US" i="1" dirty="0"/>
              <a:t>Severe, Pervasive, and Objectively Offensive</a:t>
            </a:r>
          </a:p>
        </p:txBody>
      </p:sp>
      <p:sp>
        <p:nvSpPr>
          <p:cNvPr id="3" name="Content Placeholder 2">
            <a:extLst>
              <a:ext uri="{FF2B5EF4-FFF2-40B4-BE49-F238E27FC236}">
                <a16:creationId xmlns:a16="http://schemas.microsoft.com/office/drawing/2014/main" id="{B60CE98F-7F1E-4C3D-B63F-721BA3BA6C5A}"/>
              </a:ext>
            </a:extLst>
          </p:cNvPr>
          <p:cNvSpPr>
            <a:spLocks noGrp="1"/>
          </p:cNvSpPr>
          <p:nvPr>
            <p:ph idx="1"/>
          </p:nvPr>
        </p:nvSpPr>
        <p:spPr/>
        <p:txBody>
          <a:bodyPr>
            <a:normAutofit/>
          </a:bodyPr>
          <a:lstStyle/>
          <a:p>
            <a:pPr marL="0" indent="0">
              <a:buNone/>
            </a:pPr>
            <a:r>
              <a:rPr lang="en-US" dirty="0"/>
              <a:t>(ii) Unwelcome conduct that a reasonable person would determine is so severe, pervasive, </a:t>
            </a:r>
            <a:r>
              <a:rPr lang="en-US" dirty="0">
                <a:highlight>
                  <a:srgbClr val="FFFF00"/>
                </a:highlight>
              </a:rPr>
              <a:t>and</a:t>
            </a:r>
            <a:r>
              <a:rPr lang="en-US" dirty="0"/>
              <a:t> objectively offensive that it </a:t>
            </a:r>
            <a:r>
              <a:rPr lang="en-US" dirty="0">
                <a:highlight>
                  <a:srgbClr val="00FFFF"/>
                </a:highlight>
              </a:rPr>
              <a:t>effectively denies a person equal access</a:t>
            </a:r>
            <a:r>
              <a:rPr lang="en-US" dirty="0"/>
              <a:t> to the educational institution’s education program or activity;</a:t>
            </a:r>
          </a:p>
          <a:p>
            <a:pPr marL="0" indent="0">
              <a:buNone/>
            </a:pPr>
            <a:endParaRPr lang="en-US" dirty="0"/>
          </a:p>
          <a:p>
            <a:r>
              <a:rPr lang="en-US" dirty="0"/>
              <a:t>“…must be evaluated in light of the known circumstances and depend on the facts of each situation, but must be determined </a:t>
            </a:r>
            <a:r>
              <a:rPr lang="en-US" b="1" dirty="0"/>
              <a:t>from the perspective of a reasonable person standing in the shoes of the complainant</a:t>
            </a:r>
            <a:r>
              <a:rPr lang="en-US" dirty="0"/>
              <a:t>.” 85 Fed. Reg. 30156</a:t>
            </a:r>
          </a:p>
          <a:p>
            <a:pPr marL="0" indent="0">
              <a:buNone/>
            </a:pPr>
            <a:endParaRPr lang="en-US" dirty="0"/>
          </a:p>
        </p:txBody>
      </p:sp>
      <p:sp>
        <p:nvSpPr>
          <p:cNvPr id="4" name="Slide Number Placeholder 3">
            <a:extLst>
              <a:ext uri="{FF2B5EF4-FFF2-40B4-BE49-F238E27FC236}">
                <a16:creationId xmlns:a16="http://schemas.microsoft.com/office/drawing/2014/main" id="{2937F63F-975A-4575-9B7E-9C0073C54D78}"/>
              </a:ext>
            </a:extLst>
          </p:cNvPr>
          <p:cNvSpPr>
            <a:spLocks noGrp="1"/>
          </p:cNvSpPr>
          <p:nvPr>
            <p:ph type="sldNum" sz="quarter" idx="12"/>
          </p:nvPr>
        </p:nvSpPr>
        <p:spPr/>
        <p:txBody>
          <a:bodyPr/>
          <a:lstStyle/>
          <a:p>
            <a:fld id="{4D8C55B9-A212-4E5F-9157-6D549DF15AE5}" type="slidenum">
              <a:rPr lang="en-US" smtClean="0"/>
              <a:t>13</a:t>
            </a:fld>
            <a:endParaRPr lang="en-US"/>
          </a:p>
        </p:txBody>
      </p:sp>
    </p:spTree>
    <p:extLst>
      <p:ext uri="{BB962C8B-B14F-4D97-AF65-F5344CB8AC3E}">
        <p14:creationId xmlns:p14="http://schemas.microsoft.com/office/powerpoint/2010/main" val="101804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47656-FA66-445E-9A11-512E0FF98231}"/>
              </a:ext>
            </a:extLst>
          </p:cNvPr>
          <p:cNvSpPr>
            <a:spLocks noGrp="1"/>
          </p:cNvSpPr>
          <p:nvPr>
            <p:ph type="title"/>
          </p:nvPr>
        </p:nvSpPr>
        <p:spPr/>
        <p:txBody>
          <a:bodyPr/>
          <a:lstStyle/>
          <a:p>
            <a:r>
              <a:rPr lang="en-US" dirty="0"/>
              <a:t>IMPORTANT NOTE FOR INVESTIGATORS OF A POSSIBLE HOSTILE ENVIRONMENT</a:t>
            </a:r>
          </a:p>
        </p:txBody>
      </p:sp>
      <p:sp>
        <p:nvSpPr>
          <p:cNvPr id="3" name="Content Placeholder 2">
            <a:extLst>
              <a:ext uri="{FF2B5EF4-FFF2-40B4-BE49-F238E27FC236}">
                <a16:creationId xmlns:a16="http://schemas.microsoft.com/office/drawing/2014/main" id="{160794A6-88A2-4949-8F47-58189CDBCC46}"/>
              </a:ext>
            </a:extLst>
          </p:cNvPr>
          <p:cNvSpPr>
            <a:spLocks noGrp="1"/>
          </p:cNvSpPr>
          <p:nvPr>
            <p:ph idx="1"/>
          </p:nvPr>
        </p:nvSpPr>
        <p:spPr>
          <a:xfrm>
            <a:off x="4073236" y="1825625"/>
            <a:ext cx="7280564" cy="4351338"/>
          </a:xfrm>
        </p:spPr>
        <p:txBody>
          <a:bodyPr>
            <a:normAutofit fontScale="92500" lnSpcReduction="20000"/>
          </a:bodyPr>
          <a:lstStyle/>
          <a:p>
            <a:r>
              <a:rPr lang="en-US" dirty="0"/>
              <a:t>Keep notes on severity, pervasiveness, and objective offensiveness.</a:t>
            </a:r>
          </a:p>
          <a:p>
            <a:r>
              <a:rPr lang="en-US" dirty="0"/>
              <a:t>Keep notes on </a:t>
            </a:r>
            <a:r>
              <a:rPr lang="en-US" dirty="0" err="1"/>
              <a:t>welcomeness</a:t>
            </a:r>
            <a:r>
              <a:rPr lang="en-US" dirty="0"/>
              <a:t> or </a:t>
            </a:r>
            <a:r>
              <a:rPr lang="en-US" dirty="0" err="1"/>
              <a:t>unwelcomeness</a:t>
            </a:r>
            <a:r>
              <a:rPr lang="en-US" dirty="0"/>
              <a:t>.</a:t>
            </a:r>
          </a:p>
          <a:p>
            <a:endParaRPr lang="en-US" dirty="0"/>
          </a:p>
          <a:p>
            <a:r>
              <a:rPr lang="en-US" dirty="0"/>
              <a:t>Are your notes weak on one of the these key areas? If they look weak, what further avenues can you explore to give more context on one of those areas?</a:t>
            </a:r>
          </a:p>
          <a:p>
            <a:endParaRPr lang="en-US" dirty="0"/>
          </a:p>
          <a:p>
            <a:r>
              <a:rPr lang="en-US" dirty="0"/>
              <a:t>“How did that make you feel?”</a:t>
            </a:r>
          </a:p>
          <a:p>
            <a:r>
              <a:rPr lang="en-US" dirty="0"/>
              <a:t>“How did you describe it to a friend?” </a:t>
            </a:r>
          </a:p>
          <a:p>
            <a:r>
              <a:rPr lang="en-US" dirty="0"/>
              <a:t>“How did it affect your relationship with them?” </a:t>
            </a:r>
          </a:p>
        </p:txBody>
      </p:sp>
      <p:pic>
        <p:nvPicPr>
          <p:cNvPr id="4" name="Picture 3">
            <a:extLst>
              <a:ext uri="{FF2B5EF4-FFF2-40B4-BE49-F238E27FC236}">
                <a16:creationId xmlns:a16="http://schemas.microsoft.com/office/drawing/2014/main" id="{A56DDB2F-8137-4126-8E2C-76D8F383CE4E}"/>
              </a:ext>
            </a:extLst>
          </p:cNvPr>
          <p:cNvPicPr>
            <a:picLocks noChangeAspect="1"/>
          </p:cNvPicPr>
          <p:nvPr/>
        </p:nvPicPr>
        <p:blipFill>
          <a:blip r:embed="rId2"/>
          <a:stretch>
            <a:fillRect/>
          </a:stretch>
        </p:blipFill>
        <p:spPr>
          <a:xfrm>
            <a:off x="150091" y="2231014"/>
            <a:ext cx="3886200" cy="3781425"/>
          </a:xfrm>
          <a:prstGeom prst="rect">
            <a:avLst/>
          </a:prstGeom>
        </p:spPr>
      </p:pic>
      <p:sp>
        <p:nvSpPr>
          <p:cNvPr id="5" name="Slide Number Placeholder 4">
            <a:extLst>
              <a:ext uri="{FF2B5EF4-FFF2-40B4-BE49-F238E27FC236}">
                <a16:creationId xmlns:a16="http://schemas.microsoft.com/office/drawing/2014/main" id="{E45E7C71-DBFA-40E3-BFD2-4421E248BC3C}"/>
              </a:ext>
            </a:extLst>
          </p:cNvPr>
          <p:cNvSpPr>
            <a:spLocks noGrp="1"/>
          </p:cNvSpPr>
          <p:nvPr>
            <p:ph type="sldNum" sz="quarter" idx="12"/>
          </p:nvPr>
        </p:nvSpPr>
        <p:spPr/>
        <p:txBody>
          <a:bodyPr/>
          <a:lstStyle/>
          <a:p>
            <a:fld id="{4D8C55B9-A212-4E5F-9157-6D549DF15AE5}" type="slidenum">
              <a:rPr lang="en-US" smtClean="0"/>
              <a:t>14</a:t>
            </a:fld>
            <a:endParaRPr lang="en-US"/>
          </a:p>
        </p:txBody>
      </p:sp>
    </p:spTree>
    <p:extLst>
      <p:ext uri="{BB962C8B-B14F-4D97-AF65-F5344CB8AC3E}">
        <p14:creationId xmlns:p14="http://schemas.microsoft.com/office/powerpoint/2010/main" val="1893862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6B41-5F17-4B1A-AF50-29CB5DFA5306}"/>
              </a:ext>
            </a:extLst>
          </p:cNvPr>
          <p:cNvSpPr>
            <a:spLocks noGrp="1"/>
          </p:cNvSpPr>
          <p:nvPr>
            <p:ph type="title"/>
          </p:nvPr>
        </p:nvSpPr>
        <p:spPr>
          <a:xfrm>
            <a:off x="1261872" y="365759"/>
            <a:ext cx="9692640" cy="2242969"/>
          </a:xfrm>
        </p:spPr>
        <p:txBody>
          <a:bodyPr/>
          <a:lstStyle/>
          <a:p>
            <a:r>
              <a:rPr lang="en-US" dirty="0"/>
              <a:t>Dating Violence, Domestic Violence, Sexual Assault, and Stalking</a:t>
            </a:r>
          </a:p>
        </p:txBody>
      </p:sp>
      <p:sp>
        <p:nvSpPr>
          <p:cNvPr id="3" name="Content Placeholder 2">
            <a:extLst>
              <a:ext uri="{FF2B5EF4-FFF2-40B4-BE49-F238E27FC236}">
                <a16:creationId xmlns:a16="http://schemas.microsoft.com/office/drawing/2014/main" id="{69354158-FD82-47AD-AD95-CD168CA0C9A7}"/>
              </a:ext>
            </a:extLst>
          </p:cNvPr>
          <p:cNvSpPr>
            <a:spLocks noGrp="1"/>
          </p:cNvSpPr>
          <p:nvPr>
            <p:ph idx="1"/>
          </p:nvPr>
        </p:nvSpPr>
        <p:spPr>
          <a:xfrm>
            <a:off x="1261872" y="2608729"/>
            <a:ext cx="8595360" cy="3571408"/>
          </a:xfrm>
        </p:spPr>
        <p:txBody>
          <a:bodyPr>
            <a:normAutofit/>
          </a:bodyPr>
          <a:lstStyle/>
          <a:p>
            <a:r>
              <a:rPr lang="en-US" dirty="0"/>
              <a:t>These are defined in policy using the mandatory </a:t>
            </a:r>
            <a:r>
              <a:rPr lang="en-US" dirty="0" err="1"/>
              <a:t>Clery</a:t>
            </a:r>
            <a:r>
              <a:rPr lang="en-US" dirty="0"/>
              <a:t> Act definitions from the 2014 regulations. </a:t>
            </a:r>
          </a:p>
          <a:p>
            <a:r>
              <a:rPr lang="en-US" dirty="0"/>
              <a:t>No “severe, pervasive, and/or objectively offensive” analysis is needed – only a determination of whether the definitions are met. </a:t>
            </a:r>
          </a:p>
          <a:p>
            <a:r>
              <a:rPr lang="en-US" dirty="0"/>
              <a:t>Even a single instance of sexual assault can be a violation.</a:t>
            </a:r>
          </a:p>
          <a:p>
            <a:r>
              <a:rPr lang="en-US" dirty="0"/>
              <a:t>Definition of consent is highly important in these cases.</a:t>
            </a:r>
          </a:p>
          <a:p>
            <a:endParaRPr lang="en-US" dirty="0"/>
          </a:p>
          <a:p>
            <a:endParaRPr lang="en-US" dirty="0"/>
          </a:p>
        </p:txBody>
      </p:sp>
      <p:sp>
        <p:nvSpPr>
          <p:cNvPr id="4" name="Slide Number Placeholder 3">
            <a:extLst>
              <a:ext uri="{FF2B5EF4-FFF2-40B4-BE49-F238E27FC236}">
                <a16:creationId xmlns:a16="http://schemas.microsoft.com/office/drawing/2014/main" id="{54AAAEFE-2FDA-43B3-9FB8-A4A465489BA3}"/>
              </a:ext>
            </a:extLst>
          </p:cNvPr>
          <p:cNvSpPr>
            <a:spLocks noGrp="1"/>
          </p:cNvSpPr>
          <p:nvPr>
            <p:ph type="sldNum" sz="quarter" idx="12"/>
          </p:nvPr>
        </p:nvSpPr>
        <p:spPr/>
        <p:txBody>
          <a:bodyPr/>
          <a:lstStyle/>
          <a:p>
            <a:fld id="{4D8C55B9-A212-4E5F-9157-6D549DF15AE5}" type="slidenum">
              <a:rPr lang="en-US" smtClean="0"/>
              <a:t>15</a:t>
            </a:fld>
            <a:endParaRPr lang="en-US"/>
          </a:p>
        </p:txBody>
      </p:sp>
    </p:spTree>
    <p:extLst>
      <p:ext uri="{BB962C8B-B14F-4D97-AF65-F5344CB8AC3E}">
        <p14:creationId xmlns:p14="http://schemas.microsoft.com/office/powerpoint/2010/main" val="2313207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8B89-809D-4E9E-BE05-0227714AAA6F}"/>
              </a:ext>
            </a:extLst>
          </p:cNvPr>
          <p:cNvSpPr>
            <a:spLocks noGrp="1"/>
          </p:cNvSpPr>
          <p:nvPr>
            <p:ph type="title"/>
          </p:nvPr>
        </p:nvSpPr>
        <p:spPr/>
        <p:txBody>
          <a:bodyPr/>
          <a:lstStyle/>
          <a:p>
            <a:r>
              <a:rPr lang="en-US" dirty="0"/>
              <a:t>What is Sexual Assault?</a:t>
            </a:r>
          </a:p>
        </p:txBody>
      </p:sp>
      <p:sp>
        <p:nvSpPr>
          <p:cNvPr id="3" name="Content Placeholder 2">
            <a:extLst>
              <a:ext uri="{FF2B5EF4-FFF2-40B4-BE49-F238E27FC236}">
                <a16:creationId xmlns:a16="http://schemas.microsoft.com/office/drawing/2014/main" id="{0D0488B2-38A0-42E5-BFBE-57049746B022}"/>
              </a:ext>
            </a:extLst>
          </p:cNvPr>
          <p:cNvSpPr>
            <a:spLocks noGrp="1"/>
          </p:cNvSpPr>
          <p:nvPr>
            <p:ph idx="1"/>
          </p:nvPr>
        </p:nvSpPr>
        <p:spPr/>
        <p:txBody>
          <a:bodyPr>
            <a:normAutofit fontScale="92500" lnSpcReduction="20000"/>
          </a:bodyPr>
          <a:lstStyle/>
          <a:p>
            <a:r>
              <a:rPr lang="en-US" dirty="0"/>
              <a:t>Rape: The penetration, no matter how slight, of the vagina or anus with any body part or object, or oral penetration by a sex organ of another person, without the consent of the victim.</a:t>
            </a:r>
          </a:p>
          <a:p>
            <a:r>
              <a:rPr lang="en-US" dirty="0"/>
              <a:t>Sex Offenses: Any sexual act directed against another person, without the consent of the victim, including instances where the victim is incapable of giving consent.</a:t>
            </a:r>
          </a:p>
          <a:p>
            <a:pPr lvl="1"/>
            <a:r>
              <a:rPr lang="en-US" b="1" dirty="0"/>
              <a:t>Fondling</a:t>
            </a:r>
            <a:r>
              <a:rPr lang="en-US" dirty="0"/>
              <a:t>—The touching of the private body parts of another person for the purpose of sexual gratification, without the consent of the victim, including instances where the victim is incapable of giving consent because of age or temporary or permanent mental incapacity.</a:t>
            </a:r>
          </a:p>
          <a:p>
            <a:pPr lvl="1"/>
            <a:r>
              <a:rPr lang="en-US" b="1" dirty="0"/>
              <a:t>Incest</a:t>
            </a:r>
            <a:r>
              <a:rPr lang="en-US" dirty="0"/>
              <a:t>—Sexual intercourse between persons who are related to each other within the degrees wherein marriage is prohibited by law.</a:t>
            </a:r>
          </a:p>
          <a:p>
            <a:pPr lvl="1"/>
            <a:r>
              <a:rPr lang="en-US" b="1" dirty="0"/>
              <a:t>Statutory Rape</a:t>
            </a:r>
            <a:r>
              <a:rPr lang="en-US" dirty="0"/>
              <a:t>—Sexual intercourse with a person who is under the statutory age of consent.</a:t>
            </a:r>
          </a:p>
        </p:txBody>
      </p:sp>
      <p:sp>
        <p:nvSpPr>
          <p:cNvPr id="4" name="Slide Number Placeholder 3">
            <a:extLst>
              <a:ext uri="{FF2B5EF4-FFF2-40B4-BE49-F238E27FC236}">
                <a16:creationId xmlns:a16="http://schemas.microsoft.com/office/drawing/2014/main" id="{D848A5DB-DC7C-43EE-B757-784AA1473A64}"/>
              </a:ext>
            </a:extLst>
          </p:cNvPr>
          <p:cNvSpPr>
            <a:spLocks noGrp="1"/>
          </p:cNvSpPr>
          <p:nvPr>
            <p:ph type="sldNum" sz="quarter" idx="12"/>
          </p:nvPr>
        </p:nvSpPr>
        <p:spPr/>
        <p:txBody>
          <a:bodyPr/>
          <a:lstStyle/>
          <a:p>
            <a:fld id="{4D8C55B9-A212-4E5F-9157-6D549DF15AE5}" type="slidenum">
              <a:rPr lang="en-US" smtClean="0"/>
              <a:t>16</a:t>
            </a:fld>
            <a:endParaRPr lang="en-US"/>
          </a:p>
        </p:txBody>
      </p:sp>
    </p:spTree>
    <p:extLst>
      <p:ext uri="{BB962C8B-B14F-4D97-AF65-F5344CB8AC3E}">
        <p14:creationId xmlns:p14="http://schemas.microsoft.com/office/powerpoint/2010/main" val="4135961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EDE62-1CEB-4D38-B067-8815377E6404}"/>
              </a:ext>
            </a:extLst>
          </p:cNvPr>
          <p:cNvSpPr>
            <a:spLocks noGrp="1"/>
          </p:cNvSpPr>
          <p:nvPr>
            <p:ph type="title"/>
          </p:nvPr>
        </p:nvSpPr>
        <p:spPr/>
        <p:txBody>
          <a:bodyPr/>
          <a:lstStyle/>
          <a:p>
            <a:r>
              <a:rPr lang="en-US" dirty="0"/>
              <a:t>What is Domestic Violence?</a:t>
            </a:r>
          </a:p>
        </p:txBody>
      </p:sp>
      <p:sp>
        <p:nvSpPr>
          <p:cNvPr id="3" name="Content Placeholder 2">
            <a:extLst>
              <a:ext uri="{FF2B5EF4-FFF2-40B4-BE49-F238E27FC236}">
                <a16:creationId xmlns:a16="http://schemas.microsoft.com/office/drawing/2014/main" id="{8F223A77-5802-4E1C-B71B-5D1D33B457B3}"/>
              </a:ext>
            </a:extLst>
          </p:cNvPr>
          <p:cNvSpPr>
            <a:spLocks noGrp="1"/>
          </p:cNvSpPr>
          <p:nvPr>
            <p:ph idx="1"/>
          </p:nvPr>
        </p:nvSpPr>
        <p:spPr/>
        <p:txBody>
          <a:bodyPr>
            <a:normAutofit fontScale="92500"/>
          </a:bodyPr>
          <a:lstStyle/>
          <a:p>
            <a:endParaRPr lang="en-US" dirty="0"/>
          </a:p>
          <a:p>
            <a:endParaRPr lang="en-US" dirty="0"/>
          </a:p>
          <a:p>
            <a:r>
              <a:rPr lang="en-US" dirty="0"/>
              <a:t>A felony or misdemeanor </a:t>
            </a:r>
            <a:r>
              <a:rPr lang="en-US" dirty="0">
                <a:highlight>
                  <a:srgbClr val="FFFF00"/>
                </a:highlight>
              </a:rPr>
              <a:t>crime</a:t>
            </a:r>
            <a:r>
              <a:rPr lang="en-US" dirty="0"/>
              <a:t> of violence committed:</a:t>
            </a:r>
          </a:p>
          <a:p>
            <a:pPr lvl="1"/>
            <a:r>
              <a:rPr lang="en-US" dirty="0"/>
              <a:t>By a current or former spouse or intimate partner of the victim;</a:t>
            </a:r>
          </a:p>
          <a:p>
            <a:pPr lvl="1"/>
            <a:r>
              <a:rPr lang="en-US" dirty="0"/>
              <a:t>By a person with whom the victim shares a child in common;</a:t>
            </a:r>
          </a:p>
          <a:p>
            <a:pPr lvl="1"/>
            <a:r>
              <a:rPr lang="en-US" dirty="0"/>
              <a:t>By a person who is cohabitating with, or has cohabitated with, the victim as a spouse or intimate partner;</a:t>
            </a:r>
          </a:p>
          <a:p>
            <a:pPr lvl="1"/>
            <a:r>
              <a:rPr lang="en-US" dirty="0"/>
              <a:t>By a person similarly situated to a spouse of the victim under the domestic or family violence laws of the jurisdiction in which the crime of violence occurred;</a:t>
            </a:r>
          </a:p>
          <a:p>
            <a:pPr lvl="2"/>
            <a:r>
              <a:rPr lang="en-US" dirty="0"/>
              <a:t>By any other person against an adult or youth victim who is protected from that person’s acts under the domestic or family violence laws of the jurisdiction in which the crime of violence occurred.</a:t>
            </a:r>
          </a:p>
        </p:txBody>
      </p:sp>
      <p:sp>
        <p:nvSpPr>
          <p:cNvPr id="4" name="Slide Number Placeholder 3">
            <a:extLst>
              <a:ext uri="{FF2B5EF4-FFF2-40B4-BE49-F238E27FC236}">
                <a16:creationId xmlns:a16="http://schemas.microsoft.com/office/drawing/2014/main" id="{C61292A4-B8A8-4E97-BE39-3A3EEB37B6C8}"/>
              </a:ext>
            </a:extLst>
          </p:cNvPr>
          <p:cNvSpPr>
            <a:spLocks noGrp="1"/>
          </p:cNvSpPr>
          <p:nvPr>
            <p:ph type="sldNum" sz="quarter" idx="12"/>
          </p:nvPr>
        </p:nvSpPr>
        <p:spPr/>
        <p:txBody>
          <a:bodyPr/>
          <a:lstStyle/>
          <a:p>
            <a:fld id="{4D8C55B9-A212-4E5F-9157-6D549DF15AE5}" type="slidenum">
              <a:rPr lang="en-US" smtClean="0"/>
              <a:t>17</a:t>
            </a:fld>
            <a:endParaRPr lang="en-US"/>
          </a:p>
        </p:txBody>
      </p:sp>
    </p:spTree>
    <p:extLst>
      <p:ext uri="{BB962C8B-B14F-4D97-AF65-F5344CB8AC3E}">
        <p14:creationId xmlns:p14="http://schemas.microsoft.com/office/powerpoint/2010/main" val="3519257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A030-2BEB-4A50-AC85-84E1F33F7BE4}"/>
              </a:ext>
            </a:extLst>
          </p:cNvPr>
          <p:cNvSpPr>
            <a:spLocks noGrp="1"/>
          </p:cNvSpPr>
          <p:nvPr>
            <p:ph type="title"/>
          </p:nvPr>
        </p:nvSpPr>
        <p:spPr/>
        <p:txBody>
          <a:bodyPr/>
          <a:lstStyle/>
          <a:p>
            <a:r>
              <a:rPr lang="en-US" dirty="0"/>
              <a:t>What is Dating Violence?</a:t>
            </a:r>
          </a:p>
        </p:txBody>
      </p:sp>
      <p:sp>
        <p:nvSpPr>
          <p:cNvPr id="3" name="Content Placeholder 2">
            <a:extLst>
              <a:ext uri="{FF2B5EF4-FFF2-40B4-BE49-F238E27FC236}">
                <a16:creationId xmlns:a16="http://schemas.microsoft.com/office/drawing/2014/main" id="{D77CC040-1916-4C22-8B07-130A503F3DAB}"/>
              </a:ext>
            </a:extLst>
          </p:cNvPr>
          <p:cNvSpPr>
            <a:spLocks noGrp="1"/>
          </p:cNvSpPr>
          <p:nvPr>
            <p:ph idx="1"/>
          </p:nvPr>
        </p:nvSpPr>
        <p:spPr/>
        <p:txBody>
          <a:bodyPr/>
          <a:lstStyle/>
          <a:p>
            <a:r>
              <a:rPr lang="en-US" dirty="0"/>
              <a:t>Violence committed by a person who is or has been in a social relationship of a romantic or intimate nature with the victim. </a:t>
            </a:r>
          </a:p>
          <a:p>
            <a:r>
              <a:rPr lang="en-US" dirty="0"/>
              <a:t>The existence of such a relationship shall be determined based on the reporting party’s statement and with consideration of the length of the relationship, the type of relationship, and the frequency of interaction between the persons involved in the relationship. </a:t>
            </a:r>
          </a:p>
          <a:p>
            <a:endParaRPr lang="en-US" dirty="0"/>
          </a:p>
          <a:p>
            <a:r>
              <a:rPr lang="en-US" dirty="0"/>
              <a:t>Dating violence includes, but is not limited to, sexual or physical abuse or the threat of such abuse. Dating violence does not include acts covered under the definition of domestic violence.</a:t>
            </a:r>
          </a:p>
        </p:txBody>
      </p:sp>
      <p:sp>
        <p:nvSpPr>
          <p:cNvPr id="4" name="Slide Number Placeholder 3">
            <a:extLst>
              <a:ext uri="{FF2B5EF4-FFF2-40B4-BE49-F238E27FC236}">
                <a16:creationId xmlns:a16="http://schemas.microsoft.com/office/drawing/2014/main" id="{481F9EAE-CA4D-411A-A653-478303E1EDBA}"/>
              </a:ext>
            </a:extLst>
          </p:cNvPr>
          <p:cNvSpPr>
            <a:spLocks noGrp="1"/>
          </p:cNvSpPr>
          <p:nvPr>
            <p:ph type="sldNum" sz="quarter" idx="12"/>
          </p:nvPr>
        </p:nvSpPr>
        <p:spPr/>
        <p:txBody>
          <a:bodyPr/>
          <a:lstStyle/>
          <a:p>
            <a:fld id="{4D8C55B9-A212-4E5F-9157-6D549DF15AE5}" type="slidenum">
              <a:rPr lang="en-US" smtClean="0"/>
              <a:t>18</a:t>
            </a:fld>
            <a:endParaRPr lang="en-US"/>
          </a:p>
        </p:txBody>
      </p:sp>
    </p:spTree>
    <p:extLst>
      <p:ext uri="{BB962C8B-B14F-4D97-AF65-F5344CB8AC3E}">
        <p14:creationId xmlns:p14="http://schemas.microsoft.com/office/powerpoint/2010/main" val="1948583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87CF-3C7A-495D-A41F-268C664394DD}"/>
              </a:ext>
            </a:extLst>
          </p:cNvPr>
          <p:cNvSpPr>
            <a:spLocks noGrp="1"/>
          </p:cNvSpPr>
          <p:nvPr>
            <p:ph type="title"/>
          </p:nvPr>
        </p:nvSpPr>
        <p:spPr/>
        <p:txBody>
          <a:bodyPr/>
          <a:lstStyle/>
          <a:p>
            <a:r>
              <a:rPr lang="en-US" dirty="0"/>
              <a:t>What is Stalking?</a:t>
            </a:r>
          </a:p>
        </p:txBody>
      </p:sp>
      <p:sp>
        <p:nvSpPr>
          <p:cNvPr id="3" name="Content Placeholder 2">
            <a:extLst>
              <a:ext uri="{FF2B5EF4-FFF2-40B4-BE49-F238E27FC236}">
                <a16:creationId xmlns:a16="http://schemas.microsoft.com/office/drawing/2014/main" id="{15191ED2-789E-4CFD-A053-46BD6659AD79}"/>
              </a:ext>
            </a:extLst>
          </p:cNvPr>
          <p:cNvSpPr>
            <a:spLocks noGrp="1"/>
          </p:cNvSpPr>
          <p:nvPr>
            <p:ph idx="1"/>
          </p:nvPr>
        </p:nvSpPr>
        <p:spPr/>
        <p:txBody>
          <a:bodyPr/>
          <a:lstStyle/>
          <a:p>
            <a:r>
              <a:rPr lang="en-US" dirty="0"/>
              <a:t>Engaging in a course of conduct directed at a specific person that would cause a reasonable person to fear for his/ her safety or the safety of others; or suffer substantial emotional distress. </a:t>
            </a:r>
          </a:p>
        </p:txBody>
      </p:sp>
      <p:sp>
        <p:nvSpPr>
          <p:cNvPr id="4" name="Slide Number Placeholder 3">
            <a:extLst>
              <a:ext uri="{FF2B5EF4-FFF2-40B4-BE49-F238E27FC236}">
                <a16:creationId xmlns:a16="http://schemas.microsoft.com/office/drawing/2014/main" id="{F3D15CD0-981A-4DFB-B55B-29389EA9AACC}"/>
              </a:ext>
            </a:extLst>
          </p:cNvPr>
          <p:cNvSpPr>
            <a:spLocks noGrp="1"/>
          </p:cNvSpPr>
          <p:nvPr>
            <p:ph type="sldNum" sz="quarter" idx="12"/>
          </p:nvPr>
        </p:nvSpPr>
        <p:spPr/>
        <p:txBody>
          <a:bodyPr/>
          <a:lstStyle/>
          <a:p>
            <a:fld id="{4D8C55B9-A212-4E5F-9157-6D549DF15AE5}" type="slidenum">
              <a:rPr lang="en-US" smtClean="0"/>
              <a:t>19</a:t>
            </a:fld>
            <a:endParaRPr lang="en-US"/>
          </a:p>
        </p:txBody>
      </p:sp>
    </p:spTree>
    <p:extLst>
      <p:ext uri="{BB962C8B-B14F-4D97-AF65-F5344CB8AC3E}">
        <p14:creationId xmlns:p14="http://schemas.microsoft.com/office/powerpoint/2010/main" val="2816482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F43D5-49A1-4EA4-90BB-017729EDF46B}"/>
              </a:ext>
            </a:extLst>
          </p:cNvPr>
          <p:cNvSpPr>
            <a:spLocks noGrp="1"/>
          </p:cNvSpPr>
          <p:nvPr>
            <p:ph type="title"/>
          </p:nvPr>
        </p:nvSpPr>
        <p:spPr/>
        <p:txBody>
          <a:bodyPr/>
          <a:lstStyle/>
          <a:p>
            <a:r>
              <a:rPr lang="en-US" dirty="0"/>
              <a:t>Retaliation under Title IX</a:t>
            </a:r>
          </a:p>
        </p:txBody>
      </p:sp>
      <p:sp>
        <p:nvSpPr>
          <p:cNvPr id="3" name="Content Placeholder 2">
            <a:extLst>
              <a:ext uri="{FF2B5EF4-FFF2-40B4-BE49-F238E27FC236}">
                <a16:creationId xmlns:a16="http://schemas.microsoft.com/office/drawing/2014/main" id="{6C3020D1-CF87-4130-A1A7-20445B8C444E}"/>
              </a:ext>
            </a:extLst>
          </p:cNvPr>
          <p:cNvSpPr>
            <a:spLocks noGrp="1"/>
          </p:cNvSpPr>
          <p:nvPr>
            <p:ph idx="1"/>
          </p:nvPr>
        </p:nvSpPr>
        <p:spPr/>
        <p:txBody>
          <a:bodyPr>
            <a:normAutofit fontScale="92500"/>
          </a:bodyPr>
          <a:lstStyle/>
          <a:p>
            <a:r>
              <a:rPr lang="en-US" dirty="0"/>
              <a:t>The University </a:t>
            </a:r>
            <a:r>
              <a:rPr lang="en-US" b="1" dirty="0"/>
              <a:t>nor any other person </a:t>
            </a:r>
            <a:r>
              <a:rPr lang="en-US" dirty="0"/>
              <a:t>may </a:t>
            </a:r>
            <a:r>
              <a:rPr lang="en-US" dirty="0">
                <a:highlight>
                  <a:srgbClr val="FFFF00"/>
                </a:highlight>
              </a:rPr>
              <a:t>intimidate, threaten, coerce, or discriminate</a:t>
            </a:r>
            <a:r>
              <a:rPr lang="en-US" dirty="0"/>
              <a:t> against any individual for the purpose of interfering with any right or privilege secured by title IX or because the individual has </a:t>
            </a:r>
            <a:r>
              <a:rPr lang="en-US" dirty="0">
                <a:highlight>
                  <a:srgbClr val="00FFFF"/>
                </a:highlight>
              </a:rPr>
              <a:t>made a report or complaint, testified, assisted, or participated or refused to participate in any manner </a:t>
            </a:r>
            <a:r>
              <a:rPr lang="en-US" dirty="0"/>
              <a:t>in an investigation, proceeding, or hearing.</a:t>
            </a:r>
          </a:p>
          <a:p>
            <a:r>
              <a:rPr lang="en-US" dirty="0"/>
              <a:t> Intimidation, threats, coercion, or discrimination, including charges against an individual for code of conduct violations that do not involve sex discrimination or sexual harassment, but arise out of the same facts or circumstances as a report or complaint of sex discrimination, or a report or formal complaint of sexual harassment, for the purpose of interfering with any right or privilege secured by title IX constitutes retaliation. </a:t>
            </a:r>
          </a:p>
          <a:p>
            <a:endParaRPr lang="en-US" dirty="0"/>
          </a:p>
        </p:txBody>
      </p:sp>
      <p:sp>
        <p:nvSpPr>
          <p:cNvPr id="4" name="Slide Number Placeholder 3">
            <a:extLst>
              <a:ext uri="{FF2B5EF4-FFF2-40B4-BE49-F238E27FC236}">
                <a16:creationId xmlns:a16="http://schemas.microsoft.com/office/drawing/2014/main" id="{056DBD0D-94D0-47B9-AA59-601BCAF991C9}"/>
              </a:ext>
            </a:extLst>
          </p:cNvPr>
          <p:cNvSpPr>
            <a:spLocks noGrp="1"/>
          </p:cNvSpPr>
          <p:nvPr>
            <p:ph type="sldNum" sz="quarter" idx="12"/>
          </p:nvPr>
        </p:nvSpPr>
        <p:spPr/>
        <p:txBody>
          <a:bodyPr/>
          <a:lstStyle/>
          <a:p>
            <a:fld id="{4D8C55B9-A212-4E5F-9157-6D549DF15AE5}" type="slidenum">
              <a:rPr lang="en-US" smtClean="0"/>
              <a:t>20</a:t>
            </a:fld>
            <a:endParaRPr lang="en-US"/>
          </a:p>
        </p:txBody>
      </p:sp>
    </p:spTree>
    <p:extLst>
      <p:ext uri="{BB962C8B-B14F-4D97-AF65-F5344CB8AC3E}">
        <p14:creationId xmlns:p14="http://schemas.microsoft.com/office/powerpoint/2010/main" val="547077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061E0-C232-4E51-B033-59CE7DB8AB6E}"/>
              </a:ext>
            </a:extLst>
          </p:cNvPr>
          <p:cNvSpPr>
            <a:spLocks noGrp="1"/>
          </p:cNvSpPr>
          <p:nvPr>
            <p:ph type="title"/>
          </p:nvPr>
        </p:nvSpPr>
        <p:spPr/>
        <p:txBody>
          <a:bodyPr/>
          <a:lstStyle/>
          <a:p>
            <a:r>
              <a:rPr lang="en-US" dirty="0"/>
              <a:t>Retaliation: main point</a:t>
            </a:r>
          </a:p>
        </p:txBody>
      </p:sp>
      <p:sp>
        <p:nvSpPr>
          <p:cNvPr id="3" name="Content Placeholder 2">
            <a:extLst>
              <a:ext uri="{FF2B5EF4-FFF2-40B4-BE49-F238E27FC236}">
                <a16:creationId xmlns:a16="http://schemas.microsoft.com/office/drawing/2014/main" id="{EEBBAC1E-5F0F-4AC5-B8A3-D5EBA0DD25DC}"/>
              </a:ext>
            </a:extLst>
          </p:cNvPr>
          <p:cNvSpPr>
            <a:spLocks noGrp="1"/>
          </p:cNvSpPr>
          <p:nvPr>
            <p:ph idx="1"/>
          </p:nvPr>
        </p:nvSpPr>
        <p:spPr/>
        <p:txBody>
          <a:bodyPr/>
          <a:lstStyle/>
          <a:p>
            <a:r>
              <a:rPr lang="en-US" dirty="0"/>
              <a:t>The nexus between adverse action and retaliatory motive is crucial. </a:t>
            </a:r>
          </a:p>
          <a:p>
            <a:endParaRPr lang="en-US" dirty="0"/>
          </a:p>
        </p:txBody>
      </p:sp>
      <p:sp>
        <p:nvSpPr>
          <p:cNvPr id="4" name="Slide Number Placeholder 3">
            <a:extLst>
              <a:ext uri="{FF2B5EF4-FFF2-40B4-BE49-F238E27FC236}">
                <a16:creationId xmlns:a16="http://schemas.microsoft.com/office/drawing/2014/main" id="{214821B6-9025-4BF9-9090-553869C411D5}"/>
              </a:ext>
            </a:extLst>
          </p:cNvPr>
          <p:cNvSpPr>
            <a:spLocks noGrp="1"/>
          </p:cNvSpPr>
          <p:nvPr>
            <p:ph type="sldNum" sz="quarter" idx="12"/>
          </p:nvPr>
        </p:nvSpPr>
        <p:spPr/>
        <p:txBody>
          <a:bodyPr/>
          <a:lstStyle/>
          <a:p>
            <a:fld id="{4D8C55B9-A212-4E5F-9157-6D549DF15AE5}" type="slidenum">
              <a:rPr lang="en-US" smtClean="0"/>
              <a:t>21</a:t>
            </a:fld>
            <a:endParaRPr lang="en-US"/>
          </a:p>
        </p:txBody>
      </p:sp>
    </p:spTree>
    <p:extLst>
      <p:ext uri="{BB962C8B-B14F-4D97-AF65-F5344CB8AC3E}">
        <p14:creationId xmlns:p14="http://schemas.microsoft.com/office/powerpoint/2010/main" val="3118300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7AEFF-B525-40B3-A2C3-93E55C4BAC64}"/>
              </a:ext>
            </a:extLst>
          </p:cNvPr>
          <p:cNvSpPr>
            <a:spLocks noGrp="1"/>
          </p:cNvSpPr>
          <p:nvPr>
            <p:ph type="ctrTitle"/>
          </p:nvPr>
        </p:nvSpPr>
        <p:spPr/>
        <p:txBody>
          <a:bodyPr>
            <a:normAutofit/>
          </a:bodyPr>
          <a:lstStyle/>
          <a:p>
            <a:r>
              <a:rPr lang="en-US" dirty="0"/>
              <a:t>Conflict of Interest, Bias, and Neutrality</a:t>
            </a:r>
          </a:p>
        </p:txBody>
      </p:sp>
      <p:sp>
        <p:nvSpPr>
          <p:cNvPr id="3" name="Subtitle 2">
            <a:extLst>
              <a:ext uri="{FF2B5EF4-FFF2-40B4-BE49-F238E27FC236}">
                <a16:creationId xmlns:a16="http://schemas.microsoft.com/office/drawing/2014/main" id="{A517B4F4-A861-4A5A-8B53-A0A745D8CCC5}"/>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80A7AFC1-AC9C-494C-9780-D942E89D1508}"/>
              </a:ext>
            </a:extLst>
          </p:cNvPr>
          <p:cNvSpPr>
            <a:spLocks noGrp="1"/>
          </p:cNvSpPr>
          <p:nvPr>
            <p:ph type="sldNum" sz="quarter" idx="12"/>
          </p:nvPr>
        </p:nvSpPr>
        <p:spPr/>
        <p:txBody>
          <a:bodyPr/>
          <a:lstStyle/>
          <a:p>
            <a:fld id="{4D8C55B9-A212-4E5F-9157-6D549DF15AE5}" type="slidenum">
              <a:rPr lang="en-US" smtClean="0"/>
              <a:t>22</a:t>
            </a:fld>
            <a:endParaRPr lang="en-US"/>
          </a:p>
        </p:txBody>
      </p:sp>
    </p:spTree>
    <p:extLst>
      <p:ext uri="{BB962C8B-B14F-4D97-AF65-F5344CB8AC3E}">
        <p14:creationId xmlns:p14="http://schemas.microsoft.com/office/powerpoint/2010/main" val="3016084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ACBD6-E6C0-426A-A1E1-FAE60D54DC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E13677-C8B8-4676-A1E9-CE792C2500A6}"/>
              </a:ext>
            </a:extLst>
          </p:cNvPr>
          <p:cNvSpPr>
            <a:spLocks noGrp="1"/>
          </p:cNvSpPr>
          <p:nvPr>
            <p:ph idx="1"/>
          </p:nvPr>
        </p:nvSpPr>
        <p:spPr/>
        <p:txBody>
          <a:bodyPr/>
          <a:lstStyle/>
          <a:p>
            <a:r>
              <a:rPr lang="en-US" dirty="0"/>
              <a:t> §106.45(b)(1)(iii) requires training on: “…how to conduct an investigation and grievance process including hearings, appeals, and informal resolution processes, as applicable, and how to serve impartially, including by avoiding prejudgment of the facts at issue, conflicts of interest, and bias.</a:t>
            </a:r>
          </a:p>
          <a:p>
            <a:endParaRPr lang="en-US" dirty="0"/>
          </a:p>
        </p:txBody>
      </p:sp>
      <p:sp>
        <p:nvSpPr>
          <p:cNvPr id="4" name="Slide Number Placeholder 3">
            <a:extLst>
              <a:ext uri="{FF2B5EF4-FFF2-40B4-BE49-F238E27FC236}">
                <a16:creationId xmlns:a16="http://schemas.microsoft.com/office/drawing/2014/main" id="{6D04300B-8991-477B-9C94-2822FF88DE60}"/>
              </a:ext>
            </a:extLst>
          </p:cNvPr>
          <p:cNvSpPr>
            <a:spLocks noGrp="1"/>
          </p:cNvSpPr>
          <p:nvPr>
            <p:ph type="sldNum" sz="quarter" idx="12"/>
          </p:nvPr>
        </p:nvSpPr>
        <p:spPr/>
        <p:txBody>
          <a:bodyPr/>
          <a:lstStyle/>
          <a:p>
            <a:fld id="{4D8C55B9-A212-4E5F-9157-6D549DF15AE5}" type="slidenum">
              <a:rPr lang="en-US" smtClean="0"/>
              <a:t>23</a:t>
            </a:fld>
            <a:endParaRPr lang="en-US"/>
          </a:p>
        </p:txBody>
      </p:sp>
    </p:spTree>
    <p:extLst>
      <p:ext uri="{BB962C8B-B14F-4D97-AF65-F5344CB8AC3E}">
        <p14:creationId xmlns:p14="http://schemas.microsoft.com/office/powerpoint/2010/main" val="3172194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F0F8-D0DA-42D3-A5CE-6461BCBA6E44}"/>
              </a:ext>
            </a:extLst>
          </p:cNvPr>
          <p:cNvSpPr>
            <a:spLocks noGrp="1"/>
          </p:cNvSpPr>
          <p:nvPr>
            <p:ph type="title"/>
          </p:nvPr>
        </p:nvSpPr>
        <p:spPr/>
        <p:txBody>
          <a:bodyPr/>
          <a:lstStyle/>
          <a:p>
            <a:r>
              <a:rPr lang="en-US" dirty="0"/>
              <a:t>Conflict of Interest</a:t>
            </a:r>
          </a:p>
        </p:txBody>
      </p:sp>
      <p:sp>
        <p:nvSpPr>
          <p:cNvPr id="3" name="Content Placeholder 2">
            <a:extLst>
              <a:ext uri="{FF2B5EF4-FFF2-40B4-BE49-F238E27FC236}">
                <a16:creationId xmlns:a16="http://schemas.microsoft.com/office/drawing/2014/main" id="{09C17D23-85D5-48E4-B4E5-5A0EC8FD1BAA}"/>
              </a:ext>
            </a:extLst>
          </p:cNvPr>
          <p:cNvSpPr>
            <a:spLocks noGrp="1"/>
          </p:cNvSpPr>
          <p:nvPr>
            <p:ph idx="1"/>
          </p:nvPr>
        </p:nvSpPr>
        <p:spPr/>
        <p:txBody>
          <a:bodyPr>
            <a:normAutofit/>
          </a:bodyPr>
          <a:lstStyle/>
          <a:p>
            <a:r>
              <a:rPr lang="en-US" sz="2800" dirty="0"/>
              <a:t>Exists when the investigator or hearing decisionmaker knows one of the parties or witnesses as a friend, family member, or in another capacity that </a:t>
            </a:r>
          </a:p>
          <a:p>
            <a:pPr lvl="1"/>
            <a:r>
              <a:rPr lang="en-US" sz="2800" dirty="0">
                <a:highlight>
                  <a:srgbClr val="FFFF00"/>
                </a:highlight>
              </a:rPr>
              <a:t>Affects their neutrality or ability to be nonprejudicial.</a:t>
            </a:r>
          </a:p>
          <a:p>
            <a:pPr lvl="1"/>
            <a:r>
              <a:rPr lang="en-US" sz="2800" dirty="0"/>
              <a:t>Tends to cause them to give </a:t>
            </a:r>
            <a:r>
              <a:rPr lang="en-US" sz="2800" dirty="0">
                <a:highlight>
                  <a:srgbClr val="FFFF00"/>
                </a:highlight>
              </a:rPr>
              <a:t>undue deference </a:t>
            </a:r>
            <a:r>
              <a:rPr lang="en-US" sz="2800" dirty="0"/>
              <a:t>toward complainant or respondent.</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CDD0F0D4-630A-4DAC-8754-E40EE15C8F40}"/>
              </a:ext>
            </a:extLst>
          </p:cNvPr>
          <p:cNvSpPr>
            <a:spLocks noGrp="1"/>
          </p:cNvSpPr>
          <p:nvPr>
            <p:ph type="sldNum" sz="quarter" idx="12"/>
          </p:nvPr>
        </p:nvSpPr>
        <p:spPr/>
        <p:txBody>
          <a:bodyPr/>
          <a:lstStyle/>
          <a:p>
            <a:fld id="{4D8C55B9-A212-4E5F-9157-6D549DF15AE5}" type="slidenum">
              <a:rPr lang="en-US" smtClean="0"/>
              <a:t>24</a:t>
            </a:fld>
            <a:endParaRPr lang="en-US"/>
          </a:p>
        </p:txBody>
      </p:sp>
    </p:spTree>
    <p:extLst>
      <p:ext uri="{BB962C8B-B14F-4D97-AF65-F5344CB8AC3E}">
        <p14:creationId xmlns:p14="http://schemas.microsoft.com/office/powerpoint/2010/main" val="3741773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8479B-3AB2-40F6-8338-DF4BC713EA55}"/>
              </a:ext>
            </a:extLst>
          </p:cNvPr>
          <p:cNvSpPr>
            <a:spLocks noGrp="1"/>
          </p:cNvSpPr>
          <p:nvPr>
            <p:ph type="title"/>
          </p:nvPr>
        </p:nvSpPr>
        <p:spPr/>
        <p:txBody>
          <a:bodyPr/>
          <a:lstStyle/>
          <a:p>
            <a:r>
              <a:rPr lang="en-US" dirty="0"/>
              <a:t>Conflict of Interest</a:t>
            </a:r>
          </a:p>
        </p:txBody>
      </p:sp>
      <p:sp>
        <p:nvSpPr>
          <p:cNvPr id="3" name="Content Placeholder 2">
            <a:extLst>
              <a:ext uri="{FF2B5EF4-FFF2-40B4-BE49-F238E27FC236}">
                <a16:creationId xmlns:a16="http://schemas.microsoft.com/office/drawing/2014/main" id="{158F65AD-9A0E-4676-80C7-6D3437211860}"/>
              </a:ext>
            </a:extLst>
          </p:cNvPr>
          <p:cNvSpPr>
            <a:spLocks noGrp="1"/>
          </p:cNvSpPr>
          <p:nvPr>
            <p:ph idx="1"/>
          </p:nvPr>
        </p:nvSpPr>
        <p:spPr/>
        <p:txBody>
          <a:bodyPr>
            <a:normAutofit/>
          </a:bodyPr>
          <a:lstStyle/>
          <a:p>
            <a:r>
              <a:rPr lang="en-US" sz="2800" dirty="0"/>
              <a:t>Before every case ask yourself this question honestly: </a:t>
            </a:r>
          </a:p>
          <a:p>
            <a:endParaRPr lang="en-US" sz="2800" dirty="0"/>
          </a:p>
          <a:p>
            <a:endParaRPr lang="en-US" sz="2800" dirty="0"/>
          </a:p>
          <a:p>
            <a:r>
              <a:rPr lang="en-US" sz="2800" dirty="0"/>
              <a:t>Do I feel full latitude to perform this investigation as diligently, transparently, and completely as possible without undue deference to any involved party?</a:t>
            </a:r>
          </a:p>
        </p:txBody>
      </p:sp>
      <p:sp>
        <p:nvSpPr>
          <p:cNvPr id="4" name="Slide Number Placeholder 3">
            <a:extLst>
              <a:ext uri="{FF2B5EF4-FFF2-40B4-BE49-F238E27FC236}">
                <a16:creationId xmlns:a16="http://schemas.microsoft.com/office/drawing/2014/main" id="{2A75EA84-3995-4C1E-A2E5-8D24E0E5527B}"/>
              </a:ext>
            </a:extLst>
          </p:cNvPr>
          <p:cNvSpPr>
            <a:spLocks noGrp="1"/>
          </p:cNvSpPr>
          <p:nvPr>
            <p:ph type="sldNum" sz="quarter" idx="12"/>
          </p:nvPr>
        </p:nvSpPr>
        <p:spPr/>
        <p:txBody>
          <a:bodyPr/>
          <a:lstStyle/>
          <a:p>
            <a:fld id="{4D8C55B9-A212-4E5F-9157-6D549DF15AE5}" type="slidenum">
              <a:rPr lang="en-US" smtClean="0"/>
              <a:t>25</a:t>
            </a:fld>
            <a:endParaRPr lang="en-US"/>
          </a:p>
        </p:txBody>
      </p:sp>
    </p:spTree>
    <p:extLst>
      <p:ext uri="{BB962C8B-B14F-4D97-AF65-F5344CB8AC3E}">
        <p14:creationId xmlns:p14="http://schemas.microsoft.com/office/powerpoint/2010/main" val="1459879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AB24-9410-465E-865F-2F96B47195E3}"/>
              </a:ext>
            </a:extLst>
          </p:cNvPr>
          <p:cNvSpPr>
            <a:spLocks noGrp="1"/>
          </p:cNvSpPr>
          <p:nvPr>
            <p:ph type="title"/>
          </p:nvPr>
        </p:nvSpPr>
        <p:spPr/>
        <p:txBody>
          <a:bodyPr/>
          <a:lstStyle/>
          <a:p>
            <a:r>
              <a:rPr lang="en-US" dirty="0"/>
              <a:t>Then, what is bias?</a:t>
            </a:r>
          </a:p>
        </p:txBody>
      </p:sp>
      <p:sp>
        <p:nvSpPr>
          <p:cNvPr id="3" name="Content Placeholder 2">
            <a:extLst>
              <a:ext uri="{FF2B5EF4-FFF2-40B4-BE49-F238E27FC236}">
                <a16:creationId xmlns:a16="http://schemas.microsoft.com/office/drawing/2014/main" id="{93460A19-44F1-43CB-9753-68BCBD6F5041}"/>
              </a:ext>
            </a:extLst>
          </p:cNvPr>
          <p:cNvSpPr>
            <a:spLocks noGrp="1"/>
          </p:cNvSpPr>
          <p:nvPr>
            <p:ph idx="1"/>
          </p:nvPr>
        </p:nvSpPr>
        <p:spPr/>
        <p:txBody>
          <a:bodyPr>
            <a:normAutofit/>
          </a:bodyPr>
          <a:lstStyle/>
          <a:p>
            <a:r>
              <a:rPr lang="en-US" sz="2800" dirty="0"/>
              <a:t>Conflict of interest is situational: such as not wanting to disparage a supervisor, for fear of employment or career related consequences. </a:t>
            </a:r>
          </a:p>
          <a:p>
            <a:r>
              <a:rPr lang="en-US" sz="2800" dirty="0"/>
              <a:t>Bias is more about deference or animosity based in having </a:t>
            </a:r>
            <a:r>
              <a:rPr lang="en-US" sz="2800" i="1" dirty="0">
                <a:highlight>
                  <a:srgbClr val="FFFF00"/>
                </a:highlight>
              </a:rPr>
              <a:t>class</a:t>
            </a:r>
            <a:r>
              <a:rPr lang="en-US" sz="2800" dirty="0">
                <a:highlight>
                  <a:srgbClr val="FFFF00"/>
                </a:highlight>
              </a:rPr>
              <a:t> favor </a:t>
            </a:r>
            <a:r>
              <a:rPr lang="en-US" sz="2800" dirty="0"/>
              <a:t>for a person, or resentment toward a person due to their </a:t>
            </a:r>
            <a:r>
              <a:rPr lang="en-US" sz="2800" i="1" dirty="0"/>
              <a:t>category or class</a:t>
            </a:r>
          </a:p>
          <a:p>
            <a:r>
              <a:rPr lang="en-US" sz="2800" dirty="0"/>
              <a:t>Bias is any inclination, preconception, or other “lean” that favors or disfavors a party. </a:t>
            </a:r>
          </a:p>
        </p:txBody>
      </p:sp>
      <p:sp>
        <p:nvSpPr>
          <p:cNvPr id="4" name="Slide Number Placeholder 3">
            <a:extLst>
              <a:ext uri="{FF2B5EF4-FFF2-40B4-BE49-F238E27FC236}">
                <a16:creationId xmlns:a16="http://schemas.microsoft.com/office/drawing/2014/main" id="{7506F97C-0076-43E5-97EA-BB3E84758C61}"/>
              </a:ext>
            </a:extLst>
          </p:cNvPr>
          <p:cNvSpPr>
            <a:spLocks noGrp="1"/>
          </p:cNvSpPr>
          <p:nvPr>
            <p:ph type="sldNum" sz="quarter" idx="12"/>
          </p:nvPr>
        </p:nvSpPr>
        <p:spPr/>
        <p:txBody>
          <a:bodyPr/>
          <a:lstStyle/>
          <a:p>
            <a:fld id="{4D8C55B9-A212-4E5F-9157-6D549DF15AE5}" type="slidenum">
              <a:rPr lang="en-US" smtClean="0"/>
              <a:t>26</a:t>
            </a:fld>
            <a:endParaRPr lang="en-US"/>
          </a:p>
        </p:txBody>
      </p:sp>
    </p:spTree>
    <p:extLst>
      <p:ext uri="{BB962C8B-B14F-4D97-AF65-F5344CB8AC3E}">
        <p14:creationId xmlns:p14="http://schemas.microsoft.com/office/powerpoint/2010/main" val="4280151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4D5E-B3E0-4552-AD70-D33CDCD6375F}"/>
              </a:ext>
            </a:extLst>
          </p:cNvPr>
          <p:cNvSpPr>
            <a:spLocks noGrp="1"/>
          </p:cNvSpPr>
          <p:nvPr>
            <p:ph type="title"/>
          </p:nvPr>
        </p:nvSpPr>
        <p:spPr/>
        <p:txBody>
          <a:bodyPr/>
          <a:lstStyle/>
          <a:p>
            <a:r>
              <a:rPr lang="en-US" dirty="0"/>
              <a:t>Prejudgment of the Facts at Issue</a:t>
            </a:r>
          </a:p>
        </p:txBody>
      </p:sp>
      <p:sp>
        <p:nvSpPr>
          <p:cNvPr id="3" name="Content Placeholder 2">
            <a:extLst>
              <a:ext uri="{FF2B5EF4-FFF2-40B4-BE49-F238E27FC236}">
                <a16:creationId xmlns:a16="http://schemas.microsoft.com/office/drawing/2014/main" id="{14CB9B64-7515-45B3-A3AE-F1650C28F927}"/>
              </a:ext>
            </a:extLst>
          </p:cNvPr>
          <p:cNvSpPr>
            <a:spLocks noGrp="1"/>
          </p:cNvSpPr>
          <p:nvPr>
            <p:ph idx="1"/>
          </p:nvPr>
        </p:nvSpPr>
        <p:spPr/>
        <p:txBody>
          <a:bodyPr>
            <a:normAutofit lnSpcReduction="10000"/>
          </a:bodyPr>
          <a:lstStyle/>
          <a:p>
            <a:r>
              <a:rPr lang="en-US" dirty="0"/>
              <a:t>Sometimes an investigator or decision-maker may learn information about the case that causes them to prejudge a party, or make unreasonable and uninformed determinations about the facts. </a:t>
            </a:r>
          </a:p>
          <a:p>
            <a:r>
              <a:rPr lang="en-US" dirty="0"/>
              <a:t>This is especially the case when an official cannot separate specific facts from </a:t>
            </a:r>
            <a:r>
              <a:rPr lang="en-US" dirty="0">
                <a:highlight>
                  <a:srgbClr val="FFFF00"/>
                </a:highlight>
              </a:rPr>
              <a:t>sweeping generalizations and stereotypes.</a:t>
            </a:r>
          </a:p>
          <a:p>
            <a:r>
              <a:rPr lang="en-US" dirty="0"/>
              <a:t>Example: A hearing panelist was one themselves falsely accused of misconduct and is unreasonably skeptical of any complaining party.</a:t>
            </a:r>
          </a:p>
          <a:p>
            <a:r>
              <a:rPr lang="en-US" dirty="0"/>
              <a:t>Example: A hearing panelist hears that a person had 5 beers, and since the panelist always feels drunk after 5 beers, automatically assumes everyone who has 5 beers is incapable of effective consent to sex.</a:t>
            </a:r>
          </a:p>
        </p:txBody>
      </p:sp>
      <p:sp>
        <p:nvSpPr>
          <p:cNvPr id="4" name="Slide Number Placeholder 3">
            <a:extLst>
              <a:ext uri="{FF2B5EF4-FFF2-40B4-BE49-F238E27FC236}">
                <a16:creationId xmlns:a16="http://schemas.microsoft.com/office/drawing/2014/main" id="{D30964D7-9DC6-45EA-953F-EE226EB1F0B4}"/>
              </a:ext>
            </a:extLst>
          </p:cNvPr>
          <p:cNvSpPr>
            <a:spLocks noGrp="1"/>
          </p:cNvSpPr>
          <p:nvPr>
            <p:ph type="sldNum" sz="quarter" idx="12"/>
          </p:nvPr>
        </p:nvSpPr>
        <p:spPr/>
        <p:txBody>
          <a:bodyPr/>
          <a:lstStyle/>
          <a:p>
            <a:fld id="{4D8C55B9-A212-4E5F-9157-6D549DF15AE5}" type="slidenum">
              <a:rPr lang="en-US" smtClean="0"/>
              <a:t>27</a:t>
            </a:fld>
            <a:endParaRPr lang="en-US"/>
          </a:p>
        </p:txBody>
      </p:sp>
    </p:spTree>
    <p:extLst>
      <p:ext uri="{BB962C8B-B14F-4D97-AF65-F5344CB8AC3E}">
        <p14:creationId xmlns:p14="http://schemas.microsoft.com/office/powerpoint/2010/main" val="2402440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F6303-3A30-4D8C-B2AC-1F507114B6D7}"/>
              </a:ext>
            </a:extLst>
          </p:cNvPr>
          <p:cNvSpPr>
            <a:spLocks noGrp="1"/>
          </p:cNvSpPr>
          <p:nvPr>
            <p:ph type="title"/>
          </p:nvPr>
        </p:nvSpPr>
        <p:spPr/>
        <p:txBody>
          <a:bodyPr/>
          <a:lstStyle/>
          <a:p>
            <a:r>
              <a:rPr lang="en-US" dirty="0"/>
              <a:t>Presumption of not-responsible, for the Respondent</a:t>
            </a:r>
          </a:p>
        </p:txBody>
      </p:sp>
      <p:sp>
        <p:nvSpPr>
          <p:cNvPr id="3" name="Content Placeholder 2">
            <a:extLst>
              <a:ext uri="{FF2B5EF4-FFF2-40B4-BE49-F238E27FC236}">
                <a16:creationId xmlns:a16="http://schemas.microsoft.com/office/drawing/2014/main" id="{4B18FBE0-39A1-4B00-8A26-C374084E149A}"/>
              </a:ext>
            </a:extLst>
          </p:cNvPr>
          <p:cNvSpPr>
            <a:spLocks noGrp="1"/>
          </p:cNvSpPr>
          <p:nvPr>
            <p:ph idx="1"/>
          </p:nvPr>
        </p:nvSpPr>
        <p:spPr/>
        <p:txBody>
          <a:bodyPr>
            <a:normAutofit/>
          </a:bodyPr>
          <a:lstStyle/>
          <a:p>
            <a:r>
              <a:rPr lang="en-US" sz="2800" dirty="0"/>
              <a:t>It is a REQUIREMENT of Title IX Regulations that investigators and hearing decision-makers maintain an understanding that the Respondent is presumed not-responsible for misconduct until all the evidence has been collected and analyzed, and a hearing has ended, and deliberations have begun.</a:t>
            </a:r>
          </a:p>
          <a:p>
            <a:r>
              <a:rPr lang="en-US" sz="2800" dirty="0"/>
              <a:t>If you cannot maintain this understanding, you should not serve as a Title IX official. </a:t>
            </a:r>
          </a:p>
        </p:txBody>
      </p:sp>
      <p:sp>
        <p:nvSpPr>
          <p:cNvPr id="4" name="Slide Number Placeholder 3">
            <a:extLst>
              <a:ext uri="{FF2B5EF4-FFF2-40B4-BE49-F238E27FC236}">
                <a16:creationId xmlns:a16="http://schemas.microsoft.com/office/drawing/2014/main" id="{74999D9D-B91B-4B1A-9612-C192C216FB14}"/>
              </a:ext>
            </a:extLst>
          </p:cNvPr>
          <p:cNvSpPr>
            <a:spLocks noGrp="1"/>
          </p:cNvSpPr>
          <p:nvPr>
            <p:ph type="sldNum" sz="quarter" idx="12"/>
          </p:nvPr>
        </p:nvSpPr>
        <p:spPr/>
        <p:txBody>
          <a:bodyPr/>
          <a:lstStyle/>
          <a:p>
            <a:fld id="{4D8C55B9-A212-4E5F-9157-6D549DF15AE5}" type="slidenum">
              <a:rPr lang="en-US" smtClean="0"/>
              <a:t>28</a:t>
            </a:fld>
            <a:endParaRPr lang="en-US"/>
          </a:p>
        </p:txBody>
      </p:sp>
    </p:spTree>
    <p:extLst>
      <p:ext uri="{BB962C8B-B14F-4D97-AF65-F5344CB8AC3E}">
        <p14:creationId xmlns:p14="http://schemas.microsoft.com/office/powerpoint/2010/main" val="2059003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2AB3F-87D5-49B6-BFCF-7770757D6521}"/>
              </a:ext>
            </a:extLst>
          </p:cNvPr>
          <p:cNvSpPr>
            <a:spLocks noGrp="1"/>
          </p:cNvSpPr>
          <p:nvPr>
            <p:ph type="title"/>
          </p:nvPr>
        </p:nvSpPr>
        <p:spPr/>
        <p:txBody>
          <a:bodyPr/>
          <a:lstStyle/>
          <a:p>
            <a:r>
              <a:rPr lang="en-US" dirty="0"/>
              <a:t>Presumption of not-responsible, for the Respondent</a:t>
            </a:r>
          </a:p>
        </p:txBody>
      </p:sp>
      <p:sp>
        <p:nvSpPr>
          <p:cNvPr id="3" name="Content Placeholder 2">
            <a:extLst>
              <a:ext uri="{FF2B5EF4-FFF2-40B4-BE49-F238E27FC236}">
                <a16:creationId xmlns:a16="http://schemas.microsoft.com/office/drawing/2014/main" id="{0C048A1E-0B53-485D-A1EE-0EFDCC61F050}"/>
              </a:ext>
            </a:extLst>
          </p:cNvPr>
          <p:cNvSpPr>
            <a:spLocks noGrp="1"/>
          </p:cNvSpPr>
          <p:nvPr>
            <p:ph idx="1"/>
          </p:nvPr>
        </p:nvSpPr>
        <p:spPr/>
        <p:txBody>
          <a:bodyPr>
            <a:normAutofit/>
          </a:bodyPr>
          <a:lstStyle/>
          <a:p>
            <a:r>
              <a:rPr lang="en-US" sz="2800" dirty="0">
                <a:highlight>
                  <a:srgbClr val="FFFF00"/>
                </a:highlight>
              </a:rPr>
              <a:t>Respondents should not have to prove their innocence and do not have such a burden</a:t>
            </a:r>
            <a:r>
              <a:rPr lang="en-US" sz="2800" dirty="0"/>
              <a:t>. </a:t>
            </a:r>
          </a:p>
          <a:p>
            <a:endParaRPr lang="en-US" dirty="0"/>
          </a:p>
        </p:txBody>
      </p:sp>
      <p:sp>
        <p:nvSpPr>
          <p:cNvPr id="4" name="Slide Number Placeholder 3">
            <a:extLst>
              <a:ext uri="{FF2B5EF4-FFF2-40B4-BE49-F238E27FC236}">
                <a16:creationId xmlns:a16="http://schemas.microsoft.com/office/drawing/2014/main" id="{D415A4F2-6E73-463C-B4E8-17C1D37673BF}"/>
              </a:ext>
            </a:extLst>
          </p:cNvPr>
          <p:cNvSpPr>
            <a:spLocks noGrp="1"/>
          </p:cNvSpPr>
          <p:nvPr>
            <p:ph type="sldNum" sz="quarter" idx="12"/>
          </p:nvPr>
        </p:nvSpPr>
        <p:spPr/>
        <p:txBody>
          <a:bodyPr/>
          <a:lstStyle/>
          <a:p>
            <a:fld id="{4D8C55B9-A212-4E5F-9157-6D549DF15AE5}" type="slidenum">
              <a:rPr lang="en-US" smtClean="0"/>
              <a:t>29</a:t>
            </a:fld>
            <a:endParaRPr lang="en-US"/>
          </a:p>
        </p:txBody>
      </p:sp>
    </p:spTree>
    <p:extLst>
      <p:ext uri="{BB962C8B-B14F-4D97-AF65-F5344CB8AC3E}">
        <p14:creationId xmlns:p14="http://schemas.microsoft.com/office/powerpoint/2010/main" val="459091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07BE-74A9-48BE-8E22-B0ACA2F385A5}"/>
              </a:ext>
            </a:extLst>
          </p:cNvPr>
          <p:cNvSpPr>
            <a:spLocks noGrp="1"/>
          </p:cNvSpPr>
          <p:nvPr>
            <p:ph type="ctrTitle"/>
          </p:nvPr>
        </p:nvSpPr>
        <p:spPr/>
        <p:txBody>
          <a:bodyPr/>
          <a:lstStyle/>
          <a:p>
            <a:r>
              <a:rPr lang="en-US" dirty="0"/>
              <a:t>Relevance of evidence and Rape Shield Protections</a:t>
            </a:r>
          </a:p>
        </p:txBody>
      </p:sp>
      <p:sp>
        <p:nvSpPr>
          <p:cNvPr id="3" name="Subtitle 2">
            <a:extLst>
              <a:ext uri="{FF2B5EF4-FFF2-40B4-BE49-F238E27FC236}">
                <a16:creationId xmlns:a16="http://schemas.microsoft.com/office/drawing/2014/main" id="{DDB67439-2C36-4899-BECB-12C056545486}"/>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E427CF3A-7642-453A-8472-6D5888DF301B}"/>
              </a:ext>
            </a:extLst>
          </p:cNvPr>
          <p:cNvSpPr>
            <a:spLocks noGrp="1"/>
          </p:cNvSpPr>
          <p:nvPr>
            <p:ph type="sldNum" sz="quarter" idx="12"/>
          </p:nvPr>
        </p:nvSpPr>
        <p:spPr/>
        <p:txBody>
          <a:bodyPr/>
          <a:lstStyle/>
          <a:p>
            <a:fld id="{4D8C55B9-A212-4E5F-9157-6D549DF15AE5}" type="slidenum">
              <a:rPr lang="en-US" smtClean="0"/>
              <a:t>30</a:t>
            </a:fld>
            <a:endParaRPr lang="en-US"/>
          </a:p>
        </p:txBody>
      </p:sp>
    </p:spTree>
    <p:extLst>
      <p:ext uri="{BB962C8B-B14F-4D97-AF65-F5344CB8AC3E}">
        <p14:creationId xmlns:p14="http://schemas.microsoft.com/office/powerpoint/2010/main" val="2790984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31B3-E27E-47A3-ABCB-AF77496C23B5}"/>
              </a:ext>
            </a:extLst>
          </p:cNvPr>
          <p:cNvSpPr>
            <a:spLocks noGrp="1"/>
          </p:cNvSpPr>
          <p:nvPr>
            <p:ph type="title"/>
          </p:nvPr>
        </p:nvSpPr>
        <p:spPr/>
        <p:txBody>
          <a:bodyPr/>
          <a:lstStyle/>
          <a:p>
            <a:r>
              <a:rPr lang="en-US" dirty="0"/>
              <a:t>Evidence Relevance</a:t>
            </a:r>
          </a:p>
        </p:txBody>
      </p:sp>
      <p:sp>
        <p:nvSpPr>
          <p:cNvPr id="3" name="Content Placeholder 2">
            <a:extLst>
              <a:ext uri="{FF2B5EF4-FFF2-40B4-BE49-F238E27FC236}">
                <a16:creationId xmlns:a16="http://schemas.microsoft.com/office/drawing/2014/main" id="{A9F28860-39B9-4A2C-ABBD-40BEA526B9D1}"/>
              </a:ext>
            </a:extLst>
          </p:cNvPr>
          <p:cNvSpPr>
            <a:spLocks noGrp="1"/>
          </p:cNvSpPr>
          <p:nvPr>
            <p:ph idx="1"/>
          </p:nvPr>
        </p:nvSpPr>
        <p:spPr/>
        <p:txBody>
          <a:bodyPr>
            <a:normAutofit/>
          </a:bodyPr>
          <a:lstStyle/>
          <a:p>
            <a:endParaRPr lang="en-US" sz="2800" dirty="0"/>
          </a:p>
          <a:p>
            <a:endParaRPr lang="en-US" sz="2800" dirty="0"/>
          </a:p>
          <a:p>
            <a:r>
              <a:rPr lang="en-US" sz="2800" dirty="0"/>
              <a:t>The Department of Education encourages institutions to apply the “plain and ordinary meaning” of relevance in their determinations. 85 Fed. Reg. 30026, 30304.</a:t>
            </a:r>
          </a:p>
          <a:p>
            <a:endParaRPr lang="en-US" sz="2400" dirty="0"/>
          </a:p>
          <a:p>
            <a:endParaRPr lang="en-US" sz="2400" dirty="0"/>
          </a:p>
        </p:txBody>
      </p:sp>
      <p:sp>
        <p:nvSpPr>
          <p:cNvPr id="4" name="Slide Number Placeholder 3">
            <a:extLst>
              <a:ext uri="{FF2B5EF4-FFF2-40B4-BE49-F238E27FC236}">
                <a16:creationId xmlns:a16="http://schemas.microsoft.com/office/drawing/2014/main" id="{87879AD7-EF51-48F7-80AB-884B9E4045E9}"/>
              </a:ext>
            </a:extLst>
          </p:cNvPr>
          <p:cNvSpPr>
            <a:spLocks noGrp="1"/>
          </p:cNvSpPr>
          <p:nvPr>
            <p:ph type="sldNum" sz="quarter" idx="12"/>
          </p:nvPr>
        </p:nvSpPr>
        <p:spPr/>
        <p:txBody>
          <a:bodyPr/>
          <a:lstStyle/>
          <a:p>
            <a:fld id="{4D8C55B9-A212-4E5F-9157-6D549DF15AE5}" type="slidenum">
              <a:rPr lang="en-US" smtClean="0"/>
              <a:t>31</a:t>
            </a:fld>
            <a:endParaRPr lang="en-US"/>
          </a:p>
        </p:txBody>
      </p:sp>
    </p:spTree>
    <p:extLst>
      <p:ext uri="{BB962C8B-B14F-4D97-AF65-F5344CB8AC3E}">
        <p14:creationId xmlns:p14="http://schemas.microsoft.com/office/powerpoint/2010/main" val="1189225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5435-C1FF-42DD-897A-E3FF0AF29260}"/>
              </a:ext>
            </a:extLst>
          </p:cNvPr>
          <p:cNvSpPr>
            <a:spLocks noGrp="1"/>
          </p:cNvSpPr>
          <p:nvPr>
            <p:ph type="title"/>
          </p:nvPr>
        </p:nvSpPr>
        <p:spPr/>
        <p:txBody>
          <a:bodyPr/>
          <a:lstStyle/>
          <a:p>
            <a:r>
              <a:rPr lang="en-US" dirty="0"/>
              <a:t>Evidence Relevance</a:t>
            </a:r>
          </a:p>
        </p:txBody>
      </p:sp>
      <p:sp>
        <p:nvSpPr>
          <p:cNvPr id="3" name="Content Placeholder 2">
            <a:extLst>
              <a:ext uri="{FF2B5EF4-FFF2-40B4-BE49-F238E27FC236}">
                <a16:creationId xmlns:a16="http://schemas.microsoft.com/office/drawing/2014/main" id="{262CA895-AB09-45E8-B4EF-303534983079}"/>
              </a:ext>
            </a:extLst>
          </p:cNvPr>
          <p:cNvSpPr>
            <a:spLocks noGrp="1"/>
          </p:cNvSpPr>
          <p:nvPr>
            <p:ph idx="1"/>
          </p:nvPr>
        </p:nvSpPr>
        <p:spPr/>
        <p:txBody>
          <a:bodyPr>
            <a:noAutofit/>
          </a:bodyPr>
          <a:lstStyle/>
          <a:p>
            <a:r>
              <a:rPr lang="en-US" b="1" dirty="0"/>
              <a:t>Relevant information will aid the decision-maker in making the underlying determination of whether an event/conduct did or did not occur. So long as it achieves this end, even background and contextual information may indeed be relevant.</a:t>
            </a:r>
          </a:p>
          <a:p>
            <a:r>
              <a:rPr lang="en-US" dirty="0"/>
              <a:t>Both </a:t>
            </a:r>
            <a:r>
              <a:rPr lang="en-US" dirty="0">
                <a:highlight>
                  <a:srgbClr val="FFFF00"/>
                </a:highlight>
              </a:rPr>
              <a:t>inculpatory</a:t>
            </a:r>
            <a:r>
              <a:rPr lang="en-US" dirty="0"/>
              <a:t> and </a:t>
            </a:r>
            <a:r>
              <a:rPr lang="en-US" dirty="0">
                <a:highlight>
                  <a:srgbClr val="FFFF00"/>
                </a:highlight>
              </a:rPr>
              <a:t>exculpatory</a:t>
            </a:r>
            <a:r>
              <a:rPr lang="en-US" dirty="0"/>
              <a:t> evidence is relevant. </a:t>
            </a:r>
          </a:p>
        </p:txBody>
      </p:sp>
      <p:sp>
        <p:nvSpPr>
          <p:cNvPr id="4" name="Slide Number Placeholder 3">
            <a:extLst>
              <a:ext uri="{FF2B5EF4-FFF2-40B4-BE49-F238E27FC236}">
                <a16:creationId xmlns:a16="http://schemas.microsoft.com/office/drawing/2014/main" id="{90B7AB0D-C0B7-4C10-90A0-353DF4AD69AD}"/>
              </a:ext>
            </a:extLst>
          </p:cNvPr>
          <p:cNvSpPr>
            <a:spLocks noGrp="1"/>
          </p:cNvSpPr>
          <p:nvPr>
            <p:ph type="sldNum" sz="quarter" idx="12"/>
          </p:nvPr>
        </p:nvSpPr>
        <p:spPr/>
        <p:txBody>
          <a:bodyPr/>
          <a:lstStyle/>
          <a:p>
            <a:fld id="{4D8C55B9-A212-4E5F-9157-6D549DF15AE5}" type="slidenum">
              <a:rPr lang="en-US" smtClean="0"/>
              <a:t>32</a:t>
            </a:fld>
            <a:endParaRPr lang="en-US"/>
          </a:p>
        </p:txBody>
      </p:sp>
    </p:spTree>
    <p:extLst>
      <p:ext uri="{BB962C8B-B14F-4D97-AF65-F5344CB8AC3E}">
        <p14:creationId xmlns:p14="http://schemas.microsoft.com/office/powerpoint/2010/main" val="3875285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76D18-938E-449C-A1F3-D2175EF2607D}"/>
              </a:ext>
            </a:extLst>
          </p:cNvPr>
          <p:cNvSpPr>
            <a:spLocks noGrp="1"/>
          </p:cNvSpPr>
          <p:nvPr>
            <p:ph type="title"/>
          </p:nvPr>
        </p:nvSpPr>
        <p:spPr/>
        <p:txBody>
          <a:bodyPr/>
          <a:lstStyle/>
          <a:p>
            <a:r>
              <a:rPr lang="en-US" dirty="0"/>
              <a:t>RAPE SHIELD RELEVANCE ISSUE</a:t>
            </a:r>
          </a:p>
        </p:txBody>
      </p:sp>
      <p:sp>
        <p:nvSpPr>
          <p:cNvPr id="3" name="Content Placeholder 2">
            <a:extLst>
              <a:ext uri="{FF2B5EF4-FFF2-40B4-BE49-F238E27FC236}">
                <a16:creationId xmlns:a16="http://schemas.microsoft.com/office/drawing/2014/main" id="{3FDFE483-9899-4D1D-A584-9BF3F13E493B}"/>
              </a:ext>
            </a:extLst>
          </p:cNvPr>
          <p:cNvSpPr>
            <a:spLocks noGrp="1"/>
          </p:cNvSpPr>
          <p:nvPr>
            <p:ph idx="1"/>
          </p:nvPr>
        </p:nvSpPr>
        <p:spPr/>
        <p:txBody>
          <a:bodyPr>
            <a:normAutofit/>
          </a:bodyPr>
          <a:lstStyle/>
          <a:p>
            <a:r>
              <a:rPr lang="en-US" sz="2400" dirty="0"/>
              <a:t>Questions and evidence about the “complainant’s sexual predisposition or prior sexual behavior” are not relevant, unless:</a:t>
            </a:r>
          </a:p>
          <a:p>
            <a:pPr lvl="1"/>
            <a:r>
              <a:rPr lang="en-US" sz="2400" dirty="0"/>
              <a:t>Such questions and evidence about the complainant’s prior sexual behavior are </a:t>
            </a:r>
            <a:r>
              <a:rPr lang="en-US" sz="2400" dirty="0">
                <a:highlight>
                  <a:srgbClr val="FFFF00"/>
                </a:highlight>
              </a:rPr>
              <a:t>offered to prove that someone other than the respondent committed the conduct </a:t>
            </a:r>
            <a:r>
              <a:rPr lang="en-US" sz="2400" dirty="0"/>
              <a:t>alleged by the complainant, or</a:t>
            </a:r>
          </a:p>
          <a:p>
            <a:pPr lvl="1"/>
            <a:r>
              <a:rPr lang="en-US" sz="2400" dirty="0"/>
              <a:t>If the questions and evidence concern specific incidents of the complainant’s prior sexual behavior with respect to the respondent and are offered </a:t>
            </a:r>
            <a:r>
              <a:rPr lang="en-US" sz="2400" dirty="0">
                <a:highlight>
                  <a:srgbClr val="FFFF00"/>
                </a:highlight>
              </a:rPr>
              <a:t>to prove consent</a:t>
            </a:r>
            <a:r>
              <a:rPr lang="en-US" sz="2400" dirty="0"/>
              <a:t>. </a:t>
            </a:r>
          </a:p>
          <a:p>
            <a:pPr lvl="1"/>
            <a:r>
              <a:rPr lang="en-US" sz="2400" dirty="0"/>
              <a:t>34 C.F.R. §106.45(6)(</a:t>
            </a:r>
            <a:r>
              <a:rPr lang="en-US" sz="2400" dirty="0" err="1"/>
              <a:t>i</a:t>
            </a:r>
            <a:r>
              <a:rPr lang="en-US" sz="2400" dirty="0"/>
              <a:t>).</a:t>
            </a:r>
          </a:p>
        </p:txBody>
      </p:sp>
      <p:sp>
        <p:nvSpPr>
          <p:cNvPr id="4" name="Slide Number Placeholder 3">
            <a:extLst>
              <a:ext uri="{FF2B5EF4-FFF2-40B4-BE49-F238E27FC236}">
                <a16:creationId xmlns:a16="http://schemas.microsoft.com/office/drawing/2014/main" id="{E1517A82-D6E4-4F53-97BD-9AB7D996DF15}"/>
              </a:ext>
            </a:extLst>
          </p:cNvPr>
          <p:cNvSpPr>
            <a:spLocks noGrp="1"/>
          </p:cNvSpPr>
          <p:nvPr>
            <p:ph type="sldNum" sz="quarter" idx="12"/>
          </p:nvPr>
        </p:nvSpPr>
        <p:spPr/>
        <p:txBody>
          <a:bodyPr/>
          <a:lstStyle/>
          <a:p>
            <a:fld id="{4D8C55B9-A212-4E5F-9157-6D549DF15AE5}" type="slidenum">
              <a:rPr lang="en-US" smtClean="0"/>
              <a:t>33</a:t>
            </a:fld>
            <a:endParaRPr lang="en-US"/>
          </a:p>
        </p:txBody>
      </p:sp>
    </p:spTree>
    <p:extLst>
      <p:ext uri="{BB962C8B-B14F-4D97-AF65-F5344CB8AC3E}">
        <p14:creationId xmlns:p14="http://schemas.microsoft.com/office/powerpoint/2010/main" val="2061714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0034-A24A-490E-9802-4E9AEBF926A8}"/>
              </a:ext>
            </a:extLst>
          </p:cNvPr>
          <p:cNvSpPr>
            <a:spLocks noGrp="1"/>
          </p:cNvSpPr>
          <p:nvPr>
            <p:ph type="title"/>
          </p:nvPr>
        </p:nvSpPr>
        <p:spPr/>
        <p:txBody>
          <a:bodyPr/>
          <a:lstStyle/>
          <a:p>
            <a:r>
              <a:rPr lang="en-US" dirty="0"/>
              <a:t>Privileged Information</a:t>
            </a:r>
          </a:p>
        </p:txBody>
      </p:sp>
      <p:sp>
        <p:nvSpPr>
          <p:cNvPr id="3" name="Content Placeholder 2">
            <a:extLst>
              <a:ext uri="{FF2B5EF4-FFF2-40B4-BE49-F238E27FC236}">
                <a16:creationId xmlns:a16="http://schemas.microsoft.com/office/drawing/2014/main" id="{D3BC77D6-44AE-4520-B3D8-C952BDB25D79}"/>
              </a:ext>
            </a:extLst>
          </p:cNvPr>
          <p:cNvSpPr>
            <a:spLocks noGrp="1"/>
          </p:cNvSpPr>
          <p:nvPr>
            <p:ph idx="1"/>
          </p:nvPr>
        </p:nvSpPr>
        <p:spPr/>
        <p:txBody>
          <a:bodyPr>
            <a:normAutofit/>
          </a:bodyPr>
          <a:lstStyle/>
          <a:p>
            <a:endParaRPr lang="en-US" sz="2800" dirty="0"/>
          </a:p>
          <a:p>
            <a:endParaRPr lang="en-US" sz="2800" dirty="0"/>
          </a:p>
          <a:p>
            <a:r>
              <a:rPr lang="en-US" sz="2800" dirty="0"/>
              <a:t>Questions that constitute, or seek disclosure of, information protected under a legally-recognized privilege are </a:t>
            </a:r>
            <a:r>
              <a:rPr lang="en-US" sz="2800" dirty="0">
                <a:highlight>
                  <a:srgbClr val="FFFF00"/>
                </a:highlight>
              </a:rPr>
              <a:t>automatically irrelevant</a:t>
            </a:r>
            <a:r>
              <a:rPr lang="en-US" sz="2800" dirty="0"/>
              <a:t>. 34 C.F.R. § 106.45(1)(x).</a:t>
            </a:r>
          </a:p>
          <a:p>
            <a:endParaRPr lang="en-US" sz="2800" dirty="0"/>
          </a:p>
          <a:p>
            <a:endParaRPr lang="en-US" sz="2800" dirty="0"/>
          </a:p>
        </p:txBody>
      </p:sp>
      <p:sp>
        <p:nvSpPr>
          <p:cNvPr id="4" name="Slide Number Placeholder 3">
            <a:extLst>
              <a:ext uri="{FF2B5EF4-FFF2-40B4-BE49-F238E27FC236}">
                <a16:creationId xmlns:a16="http://schemas.microsoft.com/office/drawing/2014/main" id="{74799581-1B49-4893-A3E2-99ADC88A9115}"/>
              </a:ext>
            </a:extLst>
          </p:cNvPr>
          <p:cNvSpPr>
            <a:spLocks noGrp="1"/>
          </p:cNvSpPr>
          <p:nvPr>
            <p:ph type="sldNum" sz="quarter" idx="12"/>
          </p:nvPr>
        </p:nvSpPr>
        <p:spPr/>
        <p:txBody>
          <a:bodyPr/>
          <a:lstStyle/>
          <a:p>
            <a:fld id="{4D8C55B9-A212-4E5F-9157-6D549DF15AE5}" type="slidenum">
              <a:rPr lang="en-US" smtClean="0"/>
              <a:t>34</a:t>
            </a:fld>
            <a:endParaRPr lang="en-US"/>
          </a:p>
        </p:txBody>
      </p:sp>
    </p:spTree>
    <p:extLst>
      <p:ext uri="{BB962C8B-B14F-4D97-AF65-F5344CB8AC3E}">
        <p14:creationId xmlns:p14="http://schemas.microsoft.com/office/powerpoint/2010/main" val="3810611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ED70-5DC0-4AB6-8977-658AB1E7CCE8}"/>
              </a:ext>
            </a:extLst>
          </p:cNvPr>
          <p:cNvSpPr>
            <a:spLocks noGrp="1"/>
          </p:cNvSpPr>
          <p:nvPr>
            <p:ph type="ctrTitle"/>
          </p:nvPr>
        </p:nvSpPr>
        <p:spPr/>
        <p:txBody>
          <a:bodyPr/>
          <a:lstStyle/>
          <a:p>
            <a:r>
              <a:rPr lang="en-US" dirty="0"/>
              <a:t>Some Insight into Investigations</a:t>
            </a:r>
          </a:p>
        </p:txBody>
      </p:sp>
      <p:sp>
        <p:nvSpPr>
          <p:cNvPr id="3" name="Subtitle 2">
            <a:extLst>
              <a:ext uri="{FF2B5EF4-FFF2-40B4-BE49-F238E27FC236}">
                <a16:creationId xmlns:a16="http://schemas.microsoft.com/office/drawing/2014/main" id="{AC2A285C-1CE7-4E30-8690-BBEFEBAEAEA6}"/>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7D7CE28E-1F5D-42FB-AB8C-FA7CD8A8A9D2}"/>
              </a:ext>
            </a:extLst>
          </p:cNvPr>
          <p:cNvSpPr>
            <a:spLocks noGrp="1"/>
          </p:cNvSpPr>
          <p:nvPr>
            <p:ph type="sldNum" sz="quarter" idx="12"/>
          </p:nvPr>
        </p:nvSpPr>
        <p:spPr/>
        <p:txBody>
          <a:bodyPr/>
          <a:lstStyle/>
          <a:p>
            <a:fld id="{4D8C55B9-A212-4E5F-9157-6D549DF15AE5}" type="slidenum">
              <a:rPr lang="en-US" smtClean="0"/>
              <a:t>35</a:t>
            </a:fld>
            <a:endParaRPr lang="en-US"/>
          </a:p>
        </p:txBody>
      </p:sp>
    </p:spTree>
    <p:extLst>
      <p:ext uri="{BB962C8B-B14F-4D97-AF65-F5344CB8AC3E}">
        <p14:creationId xmlns:p14="http://schemas.microsoft.com/office/powerpoint/2010/main" val="4285194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552E-0184-430F-A1C7-1ECDDD1B9429}"/>
              </a:ext>
            </a:extLst>
          </p:cNvPr>
          <p:cNvSpPr>
            <a:spLocks noGrp="1"/>
          </p:cNvSpPr>
          <p:nvPr>
            <p:ph type="title"/>
          </p:nvPr>
        </p:nvSpPr>
        <p:spPr/>
        <p:txBody>
          <a:bodyPr/>
          <a:lstStyle/>
          <a:p>
            <a:r>
              <a:rPr lang="en-US" dirty="0"/>
              <a:t>List of Notice Requirements</a:t>
            </a:r>
          </a:p>
        </p:txBody>
      </p:sp>
      <p:sp>
        <p:nvSpPr>
          <p:cNvPr id="3" name="Content Placeholder 2">
            <a:extLst>
              <a:ext uri="{FF2B5EF4-FFF2-40B4-BE49-F238E27FC236}">
                <a16:creationId xmlns:a16="http://schemas.microsoft.com/office/drawing/2014/main" id="{289E5FA8-8AFE-4C22-BCCC-E489A4BA8B94}"/>
              </a:ext>
            </a:extLst>
          </p:cNvPr>
          <p:cNvSpPr>
            <a:spLocks noGrp="1"/>
          </p:cNvSpPr>
          <p:nvPr>
            <p:ph idx="1"/>
          </p:nvPr>
        </p:nvSpPr>
        <p:spPr/>
        <p:txBody>
          <a:bodyPr>
            <a:normAutofit fontScale="92500" lnSpcReduction="10000"/>
          </a:bodyPr>
          <a:lstStyle/>
          <a:p>
            <a:r>
              <a:rPr lang="en-US" dirty="0"/>
              <a:t>The letter of notification must include the following and take place </a:t>
            </a:r>
            <a:r>
              <a:rPr lang="en-US" dirty="0">
                <a:highlight>
                  <a:srgbClr val="FFFF00"/>
                </a:highlight>
              </a:rPr>
              <a:t>PRIOR TO ANY INVESTIGATIVE MEETING OF ANY KIND:</a:t>
            </a:r>
          </a:p>
          <a:p>
            <a:pPr marL="0" indent="0">
              <a:buNone/>
            </a:pPr>
            <a:r>
              <a:rPr lang="en-US" dirty="0"/>
              <a:t>[§106.45(b)(2)(B)]:</a:t>
            </a:r>
          </a:p>
          <a:p>
            <a:pPr lvl="1"/>
            <a:r>
              <a:rPr lang="en-US" dirty="0"/>
              <a:t>Statement that respondent is presumed not responsible and that a determination of responsibility is made at the conclusion of the grievance process</a:t>
            </a:r>
          </a:p>
          <a:p>
            <a:pPr lvl="1"/>
            <a:r>
              <a:rPr lang="en-US" dirty="0"/>
              <a:t>Inform parties they may have an advisor of their choice, who may be an attorney</a:t>
            </a:r>
          </a:p>
          <a:p>
            <a:pPr lvl="1"/>
            <a:r>
              <a:rPr lang="en-US" dirty="0"/>
              <a:t>Inform parties they may inspect and review evidence.</a:t>
            </a:r>
          </a:p>
          <a:p>
            <a:pPr lvl="1"/>
            <a:r>
              <a:rPr lang="en-US" dirty="0"/>
              <a:t>Inform parties of any provision in policy/code of conduct that prohibits knowingly making false statements or knowingly submitting false information during the grievance process.</a:t>
            </a:r>
          </a:p>
          <a:p>
            <a:pPr lvl="1"/>
            <a:r>
              <a:rPr lang="en-US" dirty="0"/>
              <a:t>Written notice of the date, time, location, participants, and purpose of all hearings, investigative interviews, or other meetings, with sufficient time for the party to participate.</a:t>
            </a:r>
          </a:p>
        </p:txBody>
      </p:sp>
      <p:sp>
        <p:nvSpPr>
          <p:cNvPr id="4" name="Slide Number Placeholder 3">
            <a:extLst>
              <a:ext uri="{FF2B5EF4-FFF2-40B4-BE49-F238E27FC236}">
                <a16:creationId xmlns:a16="http://schemas.microsoft.com/office/drawing/2014/main" id="{97EFF160-CB49-4F30-AE5E-C1ED6ED6E2FA}"/>
              </a:ext>
            </a:extLst>
          </p:cNvPr>
          <p:cNvSpPr>
            <a:spLocks noGrp="1"/>
          </p:cNvSpPr>
          <p:nvPr>
            <p:ph type="sldNum" sz="quarter" idx="12"/>
          </p:nvPr>
        </p:nvSpPr>
        <p:spPr/>
        <p:txBody>
          <a:bodyPr/>
          <a:lstStyle/>
          <a:p>
            <a:fld id="{4D8C55B9-A212-4E5F-9157-6D549DF15AE5}" type="slidenum">
              <a:rPr lang="en-US" smtClean="0"/>
              <a:t>36</a:t>
            </a:fld>
            <a:endParaRPr lang="en-US"/>
          </a:p>
        </p:txBody>
      </p:sp>
    </p:spTree>
    <p:extLst>
      <p:ext uri="{BB962C8B-B14F-4D97-AF65-F5344CB8AC3E}">
        <p14:creationId xmlns:p14="http://schemas.microsoft.com/office/powerpoint/2010/main" val="3982309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D7A5-5B3E-4C40-875A-819E96A6A27C}"/>
              </a:ext>
            </a:extLst>
          </p:cNvPr>
          <p:cNvSpPr>
            <a:spLocks noGrp="1"/>
          </p:cNvSpPr>
          <p:nvPr>
            <p:ph type="title"/>
          </p:nvPr>
        </p:nvSpPr>
        <p:spPr/>
        <p:txBody>
          <a:bodyPr/>
          <a:lstStyle/>
          <a:p>
            <a:r>
              <a:rPr lang="en-US" dirty="0"/>
              <a:t>Supplemental Notice</a:t>
            </a:r>
          </a:p>
        </p:txBody>
      </p:sp>
      <p:sp>
        <p:nvSpPr>
          <p:cNvPr id="3" name="Content Placeholder 2">
            <a:extLst>
              <a:ext uri="{FF2B5EF4-FFF2-40B4-BE49-F238E27FC236}">
                <a16:creationId xmlns:a16="http://schemas.microsoft.com/office/drawing/2014/main" id="{FDFFDEF3-7DE7-413C-9FC5-E6C106BD1B5D}"/>
              </a:ext>
            </a:extLst>
          </p:cNvPr>
          <p:cNvSpPr>
            <a:spLocks noGrp="1"/>
          </p:cNvSpPr>
          <p:nvPr>
            <p:ph idx="1"/>
          </p:nvPr>
        </p:nvSpPr>
        <p:spPr/>
        <p:txBody>
          <a:bodyPr/>
          <a:lstStyle/>
          <a:p>
            <a:endParaRPr lang="en-US" dirty="0"/>
          </a:p>
          <a:p>
            <a:endParaRPr lang="en-US" dirty="0"/>
          </a:p>
          <a:p>
            <a:endParaRPr lang="en-US" dirty="0"/>
          </a:p>
          <a:p>
            <a:r>
              <a:rPr lang="en-US" sz="2400" dirty="0"/>
              <a:t>If the investigation uncovers additional allegations which were not included in the initial notice, must provide notice of the additional allegations to the involved parties whose identities are known.§106.45(b)(2)(ii)</a:t>
            </a:r>
          </a:p>
        </p:txBody>
      </p:sp>
      <p:sp>
        <p:nvSpPr>
          <p:cNvPr id="4" name="Slide Number Placeholder 3">
            <a:extLst>
              <a:ext uri="{FF2B5EF4-FFF2-40B4-BE49-F238E27FC236}">
                <a16:creationId xmlns:a16="http://schemas.microsoft.com/office/drawing/2014/main" id="{42211DD7-7B83-4055-BD6A-BE0E0B590DF4}"/>
              </a:ext>
            </a:extLst>
          </p:cNvPr>
          <p:cNvSpPr>
            <a:spLocks noGrp="1"/>
          </p:cNvSpPr>
          <p:nvPr>
            <p:ph type="sldNum" sz="quarter" idx="12"/>
          </p:nvPr>
        </p:nvSpPr>
        <p:spPr/>
        <p:txBody>
          <a:bodyPr/>
          <a:lstStyle/>
          <a:p>
            <a:fld id="{4D8C55B9-A212-4E5F-9157-6D549DF15AE5}" type="slidenum">
              <a:rPr lang="en-US" smtClean="0"/>
              <a:t>37</a:t>
            </a:fld>
            <a:endParaRPr lang="en-US"/>
          </a:p>
        </p:txBody>
      </p:sp>
    </p:spTree>
    <p:extLst>
      <p:ext uri="{BB962C8B-B14F-4D97-AF65-F5344CB8AC3E}">
        <p14:creationId xmlns:p14="http://schemas.microsoft.com/office/powerpoint/2010/main" val="3784834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51E5-06ED-454D-8D40-A186D723177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E20E15D-761E-4EF1-96C9-500EDED33F86}"/>
              </a:ext>
            </a:extLst>
          </p:cNvPr>
          <p:cNvSpPr>
            <a:spLocks noGrp="1"/>
          </p:cNvSpPr>
          <p:nvPr>
            <p:ph idx="1"/>
          </p:nvPr>
        </p:nvSpPr>
        <p:spPr/>
        <p:txBody>
          <a:bodyPr>
            <a:normAutofit lnSpcReduction="10000"/>
          </a:bodyPr>
          <a:lstStyle/>
          <a:p>
            <a:endParaRPr lang="en-US" sz="2000" dirty="0"/>
          </a:p>
          <a:p>
            <a:endParaRPr lang="en-US" sz="3600" dirty="0"/>
          </a:p>
          <a:p>
            <a:r>
              <a:rPr lang="en-US" sz="3600" dirty="0"/>
              <a:t>The burden is now clearly on the institution to compile evidence.</a:t>
            </a:r>
          </a:p>
          <a:p>
            <a:pPr lvl="1"/>
            <a:r>
              <a:rPr lang="en-US" sz="3600" dirty="0">
                <a:highlight>
                  <a:srgbClr val="FFFF00"/>
                </a:highlight>
              </a:rPr>
              <a:t>Never, EVER, characterize the complainant in a way that makes it sound like evidence production is their burden. </a:t>
            </a:r>
            <a:r>
              <a:rPr lang="en-US" sz="3600" dirty="0"/>
              <a:t>It is an institutional burden, and any evidence coming from the Complainant is merely requested from them by the institution.</a:t>
            </a:r>
          </a:p>
          <a:p>
            <a:pPr lvl="1"/>
            <a:endParaRPr lang="en-US" sz="2000" dirty="0"/>
          </a:p>
        </p:txBody>
      </p:sp>
      <p:sp>
        <p:nvSpPr>
          <p:cNvPr id="4" name="Slide Number Placeholder 3">
            <a:extLst>
              <a:ext uri="{FF2B5EF4-FFF2-40B4-BE49-F238E27FC236}">
                <a16:creationId xmlns:a16="http://schemas.microsoft.com/office/drawing/2014/main" id="{53F8C9E0-A5F4-4764-ADC9-D15E263ACDDE}"/>
              </a:ext>
            </a:extLst>
          </p:cNvPr>
          <p:cNvSpPr>
            <a:spLocks noGrp="1"/>
          </p:cNvSpPr>
          <p:nvPr>
            <p:ph type="sldNum" sz="quarter" idx="12"/>
          </p:nvPr>
        </p:nvSpPr>
        <p:spPr/>
        <p:txBody>
          <a:bodyPr/>
          <a:lstStyle/>
          <a:p>
            <a:fld id="{4D8C55B9-A212-4E5F-9157-6D549DF15AE5}" type="slidenum">
              <a:rPr lang="en-US" smtClean="0"/>
              <a:t>38</a:t>
            </a:fld>
            <a:endParaRPr lang="en-US"/>
          </a:p>
        </p:txBody>
      </p:sp>
    </p:spTree>
    <p:extLst>
      <p:ext uri="{BB962C8B-B14F-4D97-AF65-F5344CB8AC3E}">
        <p14:creationId xmlns:p14="http://schemas.microsoft.com/office/powerpoint/2010/main" val="1746716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9467-3C42-4F40-A795-E4791C422354}"/>
              </a:ext>
            </a:extLst>
          </p:cNvPr>
          <p:cNvSpPr>
            <a:spLocks noGrp="1"/>
          </p:cNvSpPr>
          <p:nvPr>
            <p:ph type="title"/>
          </p:nvPr>
        </p:nvSpPr>
        <p:spPr/>
        <p:txBody>
          <a:bodyPr/>
          <a:lstStyle/>
          <a:p>
            <a:r>
              <a:rPr lang="en-US" dirty="0"/>
              <a:t>Evidence Gathering</a:t>
            </a:r>
          </a:p>
        </p:txBody>
      </p:sp>
      <p:sp>
        <p:nvSpPr>
          <p:cNvPr id="3" name="Content Placeholder 2">
            <a:extLst>
              <a:ext uri="{FF2B5EF4-FFF2-40B4-BE49-F238E27FC236}">
                <a16:creationId xmlns:a16="http://schemas.microsoft.com/office/drawing/2014/main" id="{83B8D6CB-9D9B-4940-BE18-FB3586D00611}"/>
              </a:ext>
            </a:extLst>
          </p:cNvPr>
          <p:cNvSpPr>
            <a:spLocks noGrp="1"/>
          </p:cNvSpPr>
          <p:nvPr>
            <p:ph idx="1"/>
          </p:nvPr>
        </p:nvSpPr>
        <p:spPr/>
        <p:txBody>
          <a:bodyPr>
            <a:noAutofit/>
          </a:bodyPr>
          <a:lstStyle/>
          <a:p>
            <a:r>
              <a:rPr lang="en-US" sz="4000" dirty="0"/>
              <a:t>Must provide an </a:t>
            </a:r>
            <a:r>
              <a:rPr lang="en-US" sz="4000" dirty="0">
                <a:highlight>
                  <a:srgbClr val="FFFF00"/>
                </a:highlight>
              </a:rPr>
              <a:t>equal opportunity for the parties to present witnesses, including fact and expert witnesses, and other inculpatory and exculpatory evidence</a:t>
            </a:r>
            <a:r>
              <a:rPr lang="en-US" sz="4000" dirty="0"/>
              <a:t>.§106.45(b)(5)(ii)</a:t>
            </a:r>
          </a:p>
          <a:p>
            <a:r>
              <a:rPr lang="en-US" sz="4000" dirty="0"/>
              <a:t>Cannot restrict the parties’ ability to discuss the allegations being investigated.§106.45(b)(5)(iii)</a:t>
            </a:r>
          </a:p>
        </p:txBody>
      </p:sp>
      <p:sp>
        <p:nvSpPr>
          <p:cNvPr id="4" name="Slide Number Placeholder 3">
            <a:extLst>
              <a:ext uri="{FF2B5EF4-FFF2-40B4-BE49-F238E27FC236}">
                <a16:creationId xmlns:a16="http://schemas.microsoft.com/office/drawing/2014/main" id="{4A2B5FC4-9DE6-4597-B4FB-392AE952F3AF}"/>
              </a:ext>
            </a:extLst>
          </p:cNvPr>
          <p:cNvSpPr>
            <a:spLocks noGrp="1"/>
          </p:cNvSpPr>
          <p:nvPr>
            <p:ph type="sldNum" sz="quarter" idx="12"/>
          </p:nvPr>
        </p:nvSpPr>
        <p:spPr/>
        <p:txBody>
          <a:bodyPr/>
          <a:lstStyle/>
          <a:p>
            <a:fld id="{4D8C55B9-A212-4E5F-9157-6D549DF15AE5}" type="slidenum">
              <a:rPr lang="en-US" smtClean="0"/>
              <a:t>39</a:t>
            </a:fld>
            <a:endParaRPr lang="en-US"/>
          </a:p>
        </p:txBody>
      </p:sp>
    </p:spTree>
    <p:extLst>
      <p:ext uri="{BB962C8B-B14F-4D97-AF65-F5344CB8AC3E}">
        <p14:creationId xmlns:p14="http://schemas.microsoft.com/office/powerpoint/2010/main" val="1546552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E956-CC78-404D-8408-84A6A289775E}"/>
              </a:ext>
            </a:extLst>
          </p:cNvPr>
          <p:cNvSpPr>
            <a:spLocks noGrp="1"/>
          </p:cNvSpPr>
          <p:nvPr>
            <p:ph type="title"/>
          </p:nvPr>
        </p:nvSpPr>
        <p:spPr/>
        <p:txBody>
          <a:bodyPr/>
          <a:lstStyle/>
          <a:p>
            <a:r>
              <a:rPr lang="en-US" dirty="0"/>
              <a:t>Evidence Review</a:t>
            </a:r>
          </a:p>
        </p:txBody>
      </p:sp>
      <p:sp>
        <p:nvSpPr>
          <p:cNvPr id="3" name="Content Placeholder 2">
            <a:extLst>
              <a:ext uri="{FF2B5EF4-FFF2-40B4-BE49-F238E27FC236}">
                <a16:creationId xmlns:a16="http://schemas.microsoft.com/office/drawing/2014/main" id="{426FEEE3-3843-48A4-BAC7-949878F91A4B}"/>
              </a:ext>
            </a:extLst>
          </p:cNvPr>
          <p:cNvSpPr>
            <a:spLocks noGrp="1"/>
          </p:cNvSpPr>
          <p:nvPr>
            <p:ph idx="1"/>
          </p:nvPr>
        </p:nvSpPr>
        <p:spPr/>
        <p:txBody>
          <a:bodyPr>
            <a:normAutofit/>
          </a:bodyPr>
          <a:lstStyle/>
          <a:p>
            <a:r>
              <a:rPr lang="en-US" dirty="0">
                <a:highlight>
                  <a:srgbClr val="FFFF00"/>
                </a:highlight>
              </a:rPr>
              <a:t>Both parties must have an equal opportunity to inspect and review any evidence obtained as part of the investigation </a:t>
            </a:r>
            <a:r>
              <a:rPr lang="en-US" dirty="0"/>
              <a:t>that is directly related to the allegations, including the evidence upon which the institution does not intend to rely in reaching a determination regarding responsibility and inculpatory or exculpatory evidence, whether obtained from a party or other source. § 106.45(b)(3)(vi)</a:t>
            </a:r>
          </a:p>
          <a:p>
            <a:pPr lvl="1"/>
            <a:r>
              <a:rPr lang="en-US" dirty="0"/>
              <a:t>Inculpatory – evidence that tends to show Respondent is responsible</a:t>
            </a:r>
          </a:p>
          <a:p>
            <a:pPr lvl="1"/>
            <a:r>
              <a:rPr lang="en-US" dirty="0"/>
              <a:t>Exculpatory – evidence that tends to show Respondent is not responsible </a:t>
            </a:r>
          </a:p>
          <a:p>
            <a:r>
              <a:rPr lang="en-US" dirty="0"/>
              <a:t>Investigator should not screen out evidence the investigator does not believe is relevant.  85 Fed. Reg. 30304</a:t>
            </a:r>
          </a:p>
          <a:p>
            <a:endParaRPr lang="en-US" dirty="0"/>
          </a:p>
        </p:txBody>
      </p:sp>
      <p:sp>
        <p:nvSpPr>
          <p:cNvPr id="4" name="Slide Number Placeholder 3">
            <a:extLst>
              <a:ext uri="{FF2B5EF4-FFF2-40B4-BE49-F238E27FC236}">
                <a16:creationId xmlns:a16="http://schemas.microsoft.com/office/drawing/2014/main" id="{CF967EF4-2BD1-4CB7-87AA-600C5FF991B1}"/>
              </a:ext>
            </a:extLst>
          </p:cNvPr>
          <p:cNvSpPr>
            <a:spLocks noGrp="1"/>
          </p:cNvSpPr>
          <p:nvPr>
            <p:ph type="sldNum" sz="quarter" idx="12"/>
          </p:nvPr>
        </p:nvSpPr>
        <p:spPr/>
        <p:txBody>
          <a:bodyPr/>
          <a:lstStyle/>
          <a:p>
            <a:fld id="{4D8C55B9-A212-4E5F-9157-6D549DF15AE5}" type="slidenum">
              <a:rPr lang="en-US" smtClean="0"/>
              <a:t>40</a:t>
            </a:fld>
            <a:endParaRPr lang="en-US"/>
          </a:p>
        </p:txBody>
      </p:sp>
    </p:spTree>
    <p:extLst>
      <p:ext uri="{BB962C8B-B14F-4D97-AF65-F5344CB8AC3E}">
        <p14:creationId xmlns:p14="http://schemas.microsoft.com/office/powerpoint/2010/main" val="3255737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C0E0-7DC4-491D-837E-953F6400CE9F}"/>
              </a:ext>
            </a:extLst>
          </p:cNvPr>
          <p:cNvSpPr>
            <a:spLocks noGrp="1"/>
          </p:cNvSpPr>
          <p:nvPr>
            <p:ph type="title"/>
          </p:nvPr>
        </p:nvSpPr>
        <p:spPr>
          <a:xfrm>
            <a:off x="1261872" y="365759"/>
            <a:ext cx="9692640" cy="2700169"/>
          </a:xfrm>
        </p:spPr>
        <p:txBody>
          <a:bodyPr/>
          <a:lstStyle/>
          <a:p>
            <a:r>
              <a:rPr lang="en-US" dirty="0"/>
              <a:t>Sharing the Evidence for Review by the Parties</a:t>
            </a:r>
          </a:p>
        </p:txBody>
      </p:sp>
      <p:sp>
        <p:nvSpPr>
          <p:cNvPr id="3" name="Content Placeholder 2">
            <a:extLst>
              <a:ext uri="{FF2B5EF4-FFF2-40B4-BE49-F238E27FC236}">
                <a16:creationId xmlns:a16="http://schemas.microsoft.com/office/drawing/2014/main" id="{CDA85AF1-9F94-42D9-AD1D-470488130219}"/>
              </a:ext>
            </a:extLst>
          </p:cNvPr>
          <p:cNvSpPr>
            <a:spLocks noGrp="1"/>
          </p:cNvSpPr>
          <p:nvPr>
            <p:ph idx="1"/>
          </p:nvPr>
        </p:nvSpPr>
        <p:spPr>
          <a:xfrm>
            <a:off x="1261872" y="2419927"/>
            <a:ext cx="8595360" cy="3760210"/>
          </a:xfrm>
        </p:spPr>
        <p:txBody>
          <a:bodyPr>
            <a:normAutofit fontScale="85000" lnSpcReduction="20000"/>
          </a:bodyPr>
          <a:lstStyle/>
          <a:p>
            <a:r>
              <a:rPr lang="en-US" dirty="0">
                <a:highlight>
                  <a:srgbClr val="FFFF00"/>
                </a:highlight>
              </a:rPr>
              <a:t>Large production before the investigative report is issued</a:t>
            </a:r>
          </a:p>
          <a:p>
            <a:pPr lvl="1"/>
            <a:r>
              <a:rPr lang="en-US" dirty="0">
                <a:solidFill>
                  <a:schemeClr val="tx1"/>
                </a:solidFill>
              </a:rPr>
              <a:t>Before the investigator issues their report, the parties must have at least ten days to review “any” relevant information “</a:t>
            </a:r>
            <a:r>
              <a:rPr lang="en-US" b="1" dirty="0">
                <a:solidFill>
                  <a:schemeClr val="tx1"/>
                </a:solidFill>
              </a:rPr>
              <a:t>directly related </a:t>
            </a:r>
            <a:r>
              <a:rPr lang="en-US" dirty="0">
                <a:solidFill>
                  <a:schemeClr val="tx1"/>
                </a:solidFill>
              </a:rPr>
              <a:t>to the allegations raised in a formal complaint” gathered by the investigators, including both inculpatory and exculpatory evidence. At the end of that </a:t>
            </a:r>
            <a:r>
              <a:rPr lang="en-US" dirty="0">
                <a:solidFill>
                  <a:schemeClr val="tx1"/>
                </a:solidFill>
                <a:highlight>
                  <a:srgbClr val="FFFF00"/>
                </a:highlight>
              </a:rPr>
              <a:t>ten day period</a:t>
            </a:r>
            <a:r>
              <a:rPr lang="en-US" dirty="0">
                <a:solidFill>
                  <a:schemeClr val="tx1"/>
                </a:solidFill>
              </a:rPr>
              <a:t>, the parties have the right to submit a </a:t>
            </a:r>
            <a:r>
              <a:rPr lang="en-US" dirty="0">
                <a:solidFill>
                  <a:schemeClr val="tx1"/>
                </a:solidFill>
                <a:highlight>
                  <a:srgbClr val="FFFF00"/>
                </a:highlight>
              </a:rPr>
              <a:t>written response.</a:t>
            </a:r>
          </a:p>
          <a:p>
            <a:pPr lvl="1"/>
            <a:endParaRPr lang="en-US" dirty="0"/>
          </a:p>
          <a:p>
            <a:r>
              <a:rPr lang="en-US" dirty="0">
                <a:highlight>
                  <a:srgbClr val="FFFF00"/>
                </a:highlight>
              </a:rPr>
              <a:t>More narrow production</a:t>
            </a:r>
          </a:p>
          <a:p>
            <a:pPr lvl="1"/>
            <a:r>
              <a:rPr lang="en-US" dirty="0">
                <a:solidFill>
                  <a:schemeClr val="tx1"/>
                </a:solidFill>
              </a:rPr>
              <a:t>Create an investigative report that fairly summarizes relevant evidence and, at least 10 days prior to a hearing (if a hearing is required under this section or otherwise provided) or other time of determination regarding responsibility, send to each party and the party’s advisor, if any, the investigative report in an electronic format or a hard copy, for their review and </a:t>
            </a:r>
            <a:r>
              <a:rPr lang="en-US" dirty="0">
                <a:solidFill>
                  <a:schemeClr val="tx1"/>
                </a:solidFill>
                <a:highlight>
                  <a:srgbClr val="FFFF00"/>
                </a:highlight>
              </a:rPr>
              <a:t>written response</a:t>
            </a:r>
            <a:r>
              <a:rPr lang="en-US" dirty="0">
                <a:solidFill>
                  <a:schemeClr val="tx1"/>
                </a:solidFill>
              </a:rPr>
              <a:t>. </a:t>
            </a:r>
          </a:p>
          <a:p>
            <a:endParaRPr lang="en-US" dirty="0"/>
          </a:p>
        </p:txBody>
      </p:sp>
      <p:sp>
        <p:nvSpPr>
          <p:cNvPr id="4" name="Slide Number Placeholder 3">
            <a:extLst>
              <a:ext uri="{FF2B5EF4-FFF2-40B4-BE49-F238E27FC236}">
                <a16:creationId xmlns:a16="http://schemas.microsoft.com/office/drawing/2014/main" id="{2213FFEA-F0A5-4F6F-987A-E4BD4CCE1E04}"/>
              </a:ext>
            </a:extLst>
          </p:cNvPr>
          <p:cNvSpPr>
            <a:spLocks noGrp="1"/>
          </p:cNvSpPr>
          <p:nvPr>
            <p:ph type="sldNum" sz="quarter" idx="12"/>
          </p:nvPr>
        </p:nvSpPr>
        <p:spPr/>
        <p:txBody>
          <a:bodyPr/>
          <a:lstStyle/>
          <a:p>
            <a:fld id="{4D8C55B9-A212-4E5F-9157-6D549DF15AE5}" type="slidenum">
              <a:rPr lang="en-US" smtClean="0"/>
              <a:t>41</a:t>
            </a:fld>
            <a:endParaRPr lang="en-US"/>
          </a:p>
        </p:txBody>
      </p:sp>
    </p:spTree>
    <p:extLst>
      <p:ext uri="{BB962C8B-B14F-4D97-AF65-F5344CB8AC3E}">
        <p14:creationId xmlns:p14="http://schemas.microsoft.com/office/powerpoint/2010/main" val="19709206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67B79-5ACC-4610-81EE-72E5E92FB946}"/>
              </a:ext>
            </a:extLst>
          </p:cNvPr>
          <p:cNvSpPr>
            <a:spLocks noGrp="1"/>
          </p:cNvSpPr>
          <p:nvPr>
            <p:ph type="title"/>
          </p:nvPr>
        </p:nvSpPr>
        <p:spPr/>
        <p:txBody>
          <a:bodyPr/>
          <a:lstStyle/>
          <a:p>
            <a:r>
              <a:rPr lang="en-US" dirty="0"/>
              <a:t>Investigation Report</a:t>
            </a:r>
          </a:p>
        </p:txBody>
      </p:sp>
      <p:sp>
        <p:nvSpPr>
          <p:cNvPr id="3" name="Content Placeholder 2">
            <a:extLst>
              <a:ext uri="{FF2B5EF4-FFF2-40B4-BE49-F238E27FC236}">
                <a16:creationId xmlns:a16="http://schemas.microsoft.com/office/drawing/2014/main" id="{D79F4128-E231-46CD-AB40-473962D2ED4C}"/>
              </a:ext>
            </a:extLst>
          </p:cNvPr>
          <p:cNvSpPr>
            <a:spLocks noGrp="1"/>
          </p:cNvSpPr>
          <p:nvPr>
            <p:ph sz="half" idx="1"/>
          </p:nvPr>
        </p:nvSpPr>
        <p:spPr/>
        <p:txBody>
          <a:bodyPr>
            <a:normAutofit fontScale="92500" lnSpcReduction="10000"/>
          </a:bodyPr>
          <a:lstStyle/>
          <a:p>
            <a:r>
              <a:rPr lang="en-US" dirty="0"/>
              <a:t>Investigator/s Names</a:t>
            </a:r>
          </a:p>
          <a:p>
            <a:r>
              <a:rPr lang="en-US" dirty="0"/>
              <a:t>Purpose of Report</a:t>
            </a:r>
          </a:p>
          <a:p>
            <a:r>
              <a:rPr lang="en-US" dirty="0"/>
              <a:t>Summary of Investigation Process</a:t>
            </a:r>
          </a:p>
          <a:p>
            <a:r>
              <a:rPr lang="en-US" dirty="0"/>
              <a:t>Involved Parties</a:t>
            </a:r>
          </a:p>
          <a:p>
            <a:r>
              <a:rPr lang="en-US" dirty="0"/>
              <a:t>Incident Specifics </a:t>
            </a:r>
          </a:p>
          <a:p>
            <a:pPr lvl="1"/>
            <a:r>
              <a:rPr lang="en-US" dirty="0"/>
              <a:t>Date of Incident</a:t>
            </a:r>
          </a:p>
          <a:p>
            <a:pPr lvl="1"/>
            <a:r>
              <a:rPr lang="en-US" dirty="0"/>
              <a:t>Date of Report</a:t>
            </a:r>
          </a:p>
          <a:p>
            <a:pPr lvl="1"/>
            <a:r>
              <a:rPr lang="en-US" dirty="0"/>
              <a:t>Location</a:t>
            </a:r>
          </a:p>
          <a:p>
            <a:r>
              <a:rPr lang="en-US" dirty="0"/>
              <a:t>Background Information</a:t>
            </a:r>
          </a:p>
          <a:p>
            <a:r>
              <a:rPr lang="en-US" dirty="0"/>
              <a:t>Reported Information</a:t>
            </a:r>
          </a:p>
          <a:p>
            <a:endParaRPr lang="en-US" dirty="0"/>
          </a:p>
        </p:txBody>
      </p:sp>
      <p:sp>
        <p:nvSpPr>
          <p:cNvPr id="4" name="Content Placeholder 3">
            <a:extLst>
              <a:ext uri="{FF2B5EF4-FFF2-40B4-BE49-F238E27FC236}">
                <a16:creationId xmlns:a16="http://schemas.microsoft.com/office/drawing/2014/main" id="{4CB17237-0573-4C0E-BE7B-4925BB1925B9}"/>
              </a:ext>
            </a:extLst>
          </p:cNvPr>
          <p:cNvSpPr>
            <a:spLocks noGrp="1"/>
          </p:cNvSpPr>
          <p:nvPr>
            <p:ph sz="half" idx="2"/>
          </p:nvPr>
        </p:nvSpPr>
        <p:spPr/>
        <p:txBody>
          <a:bodyPr>
            <a:normAutofit fontScale="92500" lnSpcReduction="10000"/>
          </a:bodyPr>
          <a:lstStyle/>
          <a:p>
            <a:r>
              <a:rPr lang="en-US" dirty="0"/>
              <a:t>Consent Chart</a:t>
            </a:r>
          </a:p>
          <a:p>
            <a:r>
              <a:rPr lang="en-US" dirty="0"/>
              <a:t>Review of Supporting Materials </a:t>
            </a:r>
          </a:p>
          <a:p>
            <a:r>
              <a:rPr lang="en-US" dirty="0"/>
              <a:t>Alleged Violations</a:t>
            </a:r>
          </a:p>
          <a:p>
            <a:r>
              <a:rPr lang="en-US" dirty="0"/>
              <a:t>Information about Interactions (credibility assessment)</a:t>
            </a:r>
          </a:p>
        </p:txBody>
      </p:sp>
      <p:sp>
        <p:nvSpPr>
          <p:cNvPr id="5" name="Slide Number Placeholder 4">
            <a:extLst>
              <a:ext uri="{FF2B5EF4-FFF2-40B4-BE49-F238E27FC236}">
                <a16:creationId xmlns:a16="http://schemas.microsoft.com/office/drawing/2014/main" id="{A960A2A4-2D32-48B4-A3F5-40F5318B9C01}"/>
              </a:ext>
            </a:extLst>
          </p:cNvPr>
          <p:cNvSpPr>
            <a:spLocks noGrp="1"/>
          </p:cNvSpPr>
          <p:nvPr>
            <p:ph type="sldNum" sz="quarter" idx="12"/>
          </p:nvPr>
        </p:nvSpPr>
        <p:spPr/>
        <p:txBody>
          <a:bodyPr>
            <a:normAutofit/>
          </a:bodyPr>
          <a:lstStyle/>
          <a:p>
            <a:fld id="{EB37DED6-D4C7-42EE-AB49-D2E39E64FDE4}" type="slidenum">
              <a:rPr lang="en-US" smtClean="0"/>
              <a:t>42</a:t>
            </a:fld>
            <a:endParaRPr lang="en-US"/>
          </a:p>
        </p:txBody>
      </p:sp>
    </p:spTree>
    <p:extLst>
      <p:ext uri="{BB962C8B-B14F-4D97-AF65-F5344CB8AC3E}">
        <p14:creationId xmlns:p14="http://schemas.microsoft.com/office/powerpoint/2010/main" val="293355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7644-E9B1-48DB-AC52-80FD1353871F}"/>
              </a:ext>
            </a:extLst>
          </p:cNvPr>
          <p:cNvSpPr>
            <a:spLocks noGrp="1"/>
          </p:cNvSpPr>
          <p:nvPr>
            <p:ph type="title"/>
          </p:nvPr>
        </p:nvSpPr>
        <p:spPr/>
        <p:txBody>
          <a:bodyPr/>
          <a:lstStyle/>
          <a:p>
            <a:r>
              <a:rPr lang="en-US" dirty="0"/>
              <a:t>Reported Information</a:t>
            </a:r>
          </a:p>
        </p:txBody>
      </p:sp>
      <p:sp>
        <p:nvSpPr>
          <p:cNvPr id="4" name="Slide Number Placeholder 3">
            <a:extLst>
              <a:ext uri="{FF2B5EF4-FFF2-40B4-BE49-F238E27FC236}">
                <a16:creationId xmlns:a16="http://schemas.microsoft.com/office/drawing/2014/main" id="{3727D111-79B6-45BB-A2F7-2D38FD3BD61B}"/>
              </a:ext>
            </a:extLst>
          </p:cNvPr>
          <p:cNvSpPr>
            <a:spLocks noGrp="1"/>
          </p:cNvSpPr>
          <p:nvPr>
            <p:ph type="sldNum" sz="quarter" idx="12"/>
          </p:nvPr>
        </p:nvSpPr>
        <p:spPr/>
        <p:txBody>
          <a:bodyPr>
            <a:normAutofit/>
          </a:bodyPr>
          <a:lstStyle/>
          <a:p>
            <a:fld id="{DA60BA0E-20D0-4E7C-B286-26C960A6788F}" type="slidenum">
              <a:rPr lang="en-US" smtClean="0"/>
              <a:t>43</a:t>
            </a:fld>
            <a:endParaRPr lang="en-US"/>
          </a:p>
        </p:txBody>
      </p:sp>
      <p:graphicFrame>
        <p:nvGraphicFramePr>
          <p:cNvPr id="5" name="Table 5">
            <a:extLst>
              <a:ext uri="{FF2B5EF4-FFF2-40B4-BE49-F238E27FC236}">
                <a16:creationId xmlns:a16="http://schemas.microsoft.com/office/drawing/2014/main" id="{EE74F2EA-6067-4DDD-9563-BD57A8AB947A}"/>
              </a:ext>
            </a:extLst>
          </p:cNvPr>
          <p:cNvGraphicFramePr>
            <a:graphicFrameLocks noGrp="1"/>
          </p:cNvGraphicFramePr>
          <p:nvPr/>
        </p:nvGraphicFramePr>
        <p:xfrm>
          <a:off x="643404" y="1861740"/>
          <a:ext cx="10311108" cy="4097100"/>
        </p:xfrm>
        <a:graphic>
          <a:graphicData uri="http://schemas.openxmlformats.org/drawingml/2006/table">
            <a:tbl>
              <a:tblPr firstRow="1" bandRow="1">
                <a:tableStyleId>{5A111915-BE36-4E01-A7E5-04B1672EAD32}</a:tableStyleId>
              </a:tblPr>
              <a:tblGrid>
                <a:gridCol w="5155554">
                  <a:extLst>
                    <a:ext uri="{9D8B030D-6E8A-4147-A177-3AD203B41FA5}">
                      <a16:colId xmlns:a16="http://schemas.microsoft.com/office/drawing/2014/main" val="1142463424"/>
                    </a:ext>
                  </a:extLst>
                </a:gridCol>
                <a:gridCol w="5155554">
                  <a:extLst>
                    <a:ext uri="{9D8B030D-6E8A-4147-A177-3AD203B41FA5}">
                      <a16:colId xmlns:a16="http://schemas.microsoft.com/office/drawing/2014/main" val="3983735875"/>
                    </a:ext>
                  </a:extLst>
                </a:gridCol>
              </a:tblGrid>
              <a:tr h="315615">
                <a:tc>
                  <a:txBody>
                    <a:bodyPr/>
                    <a:lstStyle/>
                    <a:p>
                      <a:r>
                        <a:rPr lang="en-US" sz="1400" dirty="0"/>
                        <a:t>Reported from Complainant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Reported from Respondent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1466866"/>
                  </a:ext>
                </a:extLst>
              </a:tr>
              <a:tr h="315615">
                <a:tc gridSpan="2">
                  <a:txBody>
                    <a:bodyPr/>
                    <a:lstStyle/>
                    <a:p>
                      <a:pPr algn="ctr"/>
                      <a:r>
                        <a:rPr lang="en-US" sz="1400" b="1" dirty="0"/>
                        <a:t>Prior to Date Party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en-US" dirty="0"/>
                    </a:p>
                  </a:txBody>
                  <a:tcPr/>
                </a:tc>
                <a:extLst>
                  <a:ext uri="{0D108BD9-81ED-4DB2-BD59-A6C34878D82A}">
                    <a16:rowId xmlns:a16="http://schemas.microsoft.com/office/drawing/2014/main" val="294774675"/>
                  </a:ext>
                </a:extLst>
              </a:tr>
              <a:tr h="914400">
                <a:tc>
                  <a:txBody>
                    <a:bodyPr/>
                    <a:lstStyle/>
                    <a:p>
                      <a:pPr marL="342900" lvl="0" indent="-342900">
                        <a:buFont typeface="Arial" panose="020B0604020202020204" pitchFamily="34" charset="0"/>
                        <a:buChar char="•"/>
                      </a:pPr>
                      <a:r>
                        <a:rPr lang="en-US" sz="1400" kern="1200" dirty="0">
                          <a:solidFill>
                            <a:schemeClr val="tx1"/>
                          </a:solidFill>
                          <a:effectLst/>
                          <a:latin typeface="+mn-lt"/>
                          <a:ea typeface="+mn-ea"/>
                          <a:cs typeface="+mn-cs"/>
                        </a:rPr>
                        <a:t>Jane Snapchatted John and said “Hey there is a date party, do you want to come?” </a:t>
                      </a:r>
                    </a:p>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John arrived at Jane’s apartment around 10 pm. </a:t>
                      </a:r>
                    </a:p>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Jane offered John a beer and gave it to him while she continued to get ready.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Jane asked John to come to her date party after their student organization meeting.</a:t>
                      </a:r>
                    </a:p>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John arrived at Jane’s apartment around </a:t>
                      </a:r>
                      <a:r>
                        <a:rPr lang="en-US" sz="1400" dirty="0" err="1"/>
                        <a:t>9pm</a:t>
                      </a:r>
                      <a:r>
                        <a:rPr lang="en-US" sz="1400" dirty="0"/>
                        <a:t>.</a:t>
                      </a:r>
                    </a:p>
                    <a:p>
                      <a:pPr marL="342900" marR="0" lvl="0" indent="-34290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Jane gave John a beer, he was never asked if he wanted a beer.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5207184"/>
                  </a:ext>
                </a:extLst>
              </a:tr>
              <a:tr h="315615">
                <a:tc gridSpan="2">
                  <a:txBody>
                    <a:bodyPr/>
                    <a:lstStyle/>
                    <a:p>
                      <a:pPr algn="ctr"/>
                      <a:r>
                        <a:rPr lang="en-US" sz="1400" b="1" dirty="0"/>
                        <a:t>On the Bus to the Date Party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en-US" dirty="0"/>
                    </a:p>
                  </a:txBody>
                  <a:tcPr/>
                </a:tc>
                <a:extLst>
                  <a:ext uri="{0D108BD9-81ED-4DB2-BD59-A6C34878D82A}">
                    <a16:rowId xmlns:a16="http://schemas.microsoft.com/office/drawing/2014/main" val="1025928916"/>
                  </a:ext>
                </a:extLst>
              </a:tr>
              <a:tr h="707923">
                <a:tc>
                  <a:txBody>
                    <a:bodyPr/>
                    <a:lstStyle/>
                    <a:p>
                      <a:pPr marL="342900" indent="-342900">
                        <a:buFont typeface="Arial" panose="020B0604020202020204" pitchFamily="34" charset="0"/>
                        <a:buChar char="•"/>
                      </a:pPr>
                      <a:r>
                        <a:rPr lang="en-US" sz="1400" dirty="0"/>
                        <a:t>Jane expressed the bus was full so Jane lapped John on the bus ride to the date party. </a:t>
                      </a:r>
                    </a:p>
                    <a:p>
                      <a:pPr marL="342900" indent="-342900">
                        <a:buFont typeface="Arial" panose="020B0604020202020204" pitchFamily="34" charset="0"/>
                        <a:buChar char="•"/>
                      </a:pPr>
                      <a:r>
                        <a:rPr lang="en-US" sz="1400" dirty="0"/>
                        <a:t>John was signing her songs that were playing on the bus. Jane defined John was doing this in a sexual nature.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Arial" panose="020B0604020202020204" pitchFamily="34" charset="0"/>
                        <a:buChar char="•"/>
                      </a:pPr>
                      <a:r>
                        <a:rPr lang="en-US" sz="1400" dirty="0"/>
                        <a:t>John provided video of Jane lapping on the bus. </a:t>
                      </a:r>
                    </a:p>
                    <a:p>
                      <a:pPr marL="342900" indent="-342900">
                        <a:buFont typeface="Arial" panose="020B0604020202020204" pitchFamily="34" charset="0"/>
                        <a:buChar char="•"/>
                      </a:pPr>
                      <a:r>
                        <a:rPr lang="en-US" sz="1400" dirty="0"/>
                        <a:t>John shared that he sat with his legs close together because he was not comfortable with the lapping situation.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2181850"/>
                  </a:ext>
                </a:extLst>
              </a:tr>
              <a:tr h="315615">
                <a:tc gridSpan="2">
                  <a:txBody>
                    <a:bodyPr/>
                    <a:lstStyle/>
                    <a:p>
                      <a:r>
                        <a:rPr lang="en-US" sz="1400" b="1" dirty="0"/>
                        <a:t>Witness, Jill</a:t>
                      </a:r>
                    </a:p>
                    <a:p>
                      <a:pPr marL="285750" indent="-285750">
                        <a:buFont typeface="Arial" panose="020B0604020202020204" pitchFamily="34" charset="0"/>
                        <a:buChar char="•"/>
                      </a:pPr>
                      <a:r>
                        <a:rPr lang="en-US" sz="1400" dirty="0"/>
                        <a:t>Jill confirmed that Jane and John were on the same bus as her and she say them lapping. Jill did not report seeing anything that would make her think either of them were uncomfortable.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400" dirty="0"/>
                    </a:p>
                  </a:txBody>
                  <a:tcPr/>
                </a:tc>
                <a:extLst>
                  <a:ext uri="{0D108BD9-81ED-4DB2-BD59-A6C34878D82A}">
                    <a16:rowId xmlns:a16="http://schemas.microsoft.com/office/drawing/2014/main" val="947176267"/>
                  </a:ext>
                </a:extLst>
              </a:tr>
              <a:tr h="315615">
                <a:tc gridSpan="2">
                  <a:txBody>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lang="en-US" sz="1400" b="1" dirty="0"/>
                        <a:t>After Date Party</a:t>
                      </a: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en-US"/>
                    </a:p>
                  </a:txBody>
                  <a:tcPr/>
                </a:tc>
                <a:extLst>
                  <a:ext uri="{0D108BD9-81ED-4DB2-BD59-A6C34878D82A}">
                    <a16:rowId xmlns:a16="http://schemas.microsoft.com/office/drawing/2014/main" val="824883909"/>
                  </a:ext>
                </a:extLst>
              </a:tr>
            </a:tbl>
          </a:graphicData>
        </a:graphic>
      </p:graphicFrame>
    </p:spTree>
    <p:extLst>
      <p:ext uri="{BB962C8B-B14F-4D97-AF65-F5344CB8AC3E}">
        <p14:creationId xmlns:p14="http://schemas.microsoft.com/office/powerpoint/2010/main" val="234846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66C8-EF9F-4572-ACDC-D5B7392E6BE5}"/>
              </a:ext>
            </a:extLst>
          </p:cNvPr>
          <p:cNvSpPr>
            <a:spLocks noGrp="1"/>
          </p:cNvSpPr>
          <p:nvPr>
            <p:ph type="title"/>
          </p:nvPr>
        </p:nvSpPr>
        <p:spPr/>
        <p:txBody>
          <a:bodyPr/>
          <a:lstStyle/>
          <a:p>
            <a:r>
              <a:rPr lang="en-US" dirty="0"/>
              <a:t>Consent Chart</a:t>
            </a:r>
          </a:p>
        </p:txBody>
      </p:sp>
      <p:graphicFrame>
        <p:nvGraphicFramePr>
          <p:cNvPr id="5" name="Table 5">
            <a:extLst>
              <a:ext uri="{FF2B5EF4-FFF2-40B4-BE49-F238E27FC236}">
                <a16:creationId xmlns:a16="http://schemas.microsoft.com/office/drawing/2014/main" id="{0ADCECF1-1761-4DAB-8DCA-A83FC85E1BBC}"/>
              </a:ext>
            </a:extLst>
          </p:cNvPr>
          <p:cNvGraphicFramePr>
            <a:graphicFrameLocks noGrp="1"/>
          </p:cNvGraphicFramePr>
          <p:nvPr>
            <p:ph idx="1"/>
          </p:nvPr>
        </p:nvGraphicFramePr>
        <p:xfrm>
          <a:off x="445226" y="1952811"/>
          <a:ext cx="10156824" cy="3962400"/>
        </p:xfrm>
        <a:graphic>
          <a:graphicData uri="http://schemas.openxmlformats.org/drawingml/2006/table">
            <a:tbl>
              <a:tblPr firstRow="1" bandRow="1">
                <a:tableStyleId>{69012ECD-51FC-41F1-AA8D-1B2483CD663E}</a:tableStyleId>
              </a:tblPr>
              <a:tblGrid>
                <a:gridCol w="3385608">
                  <a:extLst>
                    <a:ext uri="{9D8B030D-6E8A-4147-A177-3AD203B41FA5}">
                      <a16:colId xmlns:a16="http://schemas.microsoft.com/office/drawing/2014/main" val="3954488826"/>
                    </a:ext>
                  </a:extLst>
                </a:gridCol>
                <a:gridCol w="3385608">
                  <a:extLst>
                    <a:ext uri="{9D8B030D-6E8A-4147-A177-3AD203B41FA5}">
                      <a16:colId xmlns:a16="http://schemas.microsoft.com/office/drawing/2014/main" val="3403494127"/>
                    </a:ext>
                  </a:extLst>
                </a:gridCol>
                <a:gridCol w="3385608">
                  <a:extLst>
                    <a:ext uri="{9D8B030D-6E8A-4147-A177-3AD203B41FA5}">
                      <a16:colId xmlns:a16="http://schemas.microsoft.com/office/drawing/2014/main" val="1654635056"/>
                    </a:ext>
                  </a:extLst>
                </a:gridCol>
              </a:tblGrid>
              <a:tr h="304241">
                <a:tc>
                  <a:txBody>
                    <a:bodyPr/>
                    <a:lstStyle/>
                    <a:p>
                      <a:endParaRPr lang="en-US" sz="2000" dirty="0"/>
                    </a:p>
                  </a:txBody>
                  <a:tcPr>
                    <a:lnB w="12700" cap="flat" cmpd="sng" algn="ctr">
                      <a:solidFill>
                        <a:schemeClr val="tx1"/>
                      </a:solidFill>
                      <a:prstDash val="solid"/>
                      <a:round/>
                      <a:headEnd type="none" w="med" len="med"/>
                      <a:tailEnd type="none" w="med" len="med"/>
                    </a:lnB>
                  </a:tcPr>
                </a:tc>
                <a:tc>
                  <a:txBody>
                    <a:bodyPr/>
                    <a:lstStyle/>
                    <a:p>
                      <a:r>
                        <a:rPr lang="en-US" sz="2000" dirty="0"/>
                        <a:t>Complainant’s Account</a:t>
                      </a:r>
                    </a:p>
                  </a:txBody>
                  <a:tcPr>
                    <a:lnB w="12700" cap="flat" cmpd="sng" algn="ctr">
                      <a:solidFill>
                        <a:schemeClr val="tx1"/>
                      </a:solidFill>
                      <a:prstDash val="solid"/>
                      <a:round/>
                      <a:headEnd type="none" w="med" len="med"/>
                      <a:tailEnd type="none" w="med" len="med"/>
                    </a:lnB>
                  </a:tcPr>
                </a:tc>
                <a:tc>
                  <a:txBody>
                    <a:bodyPr/>
                    <a:lstStyle/>
                    <a:p>
                      <a:r>
                        <a:rPr lang="en-US" sz="2000" dirty="0"/>
                        <a:t>Respondent’s Account</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316302"/>
                  </a:ext>
                </a:extLst>
              </a:tr>
              <a:tr h="370840">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What sexual contact occurred?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Touching of her breasts by John. </a:t>
                      </a:r>
                    </a:p>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Touching of her vagina by John.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Making out.</a:t>
                      </a:r>
                    </a:p>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Touching of Jane’s vagina.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4506251"/>
                  </a:ext>
                </a:extLst>
              </a:tr>
              <a:tr h="370840">
                <a:tc>
                  <a:txBody>
                    <a:bodyPr/>
                    <a:lstStyle/>
                    <a:p>
                      <a:pPr marL="0" marR="0">
                        <a:spcBef>
                          <a:spcPts val="0"/>
                        </a:spcBef>
                        <a:spcAft>
                          <a:spcPts val="0"/>
                        </a:spcAft>
                      </a:pPr>
                      <a:r>
                        <a:rPr lang="en-US" sz="1300">
                          <a:solidFill>
                            <a:schemeClr val="tx2"/>
                          </a:solidFill>
                          <a:effectLst/>
                          <a:latin typeface="+mn-lt"/>
                          <a:ea typeface="Times New Roman" panose="02020603050405020304" pitchFamily="18" charset="0"/>
                          <a:cs typeface="Times New Roman" panose="02020603050405020304" pitchFamily="18" charset="0"/>
                        </a:rPr>
                        <a:t>What sexual contact was not consensual?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reports no sexual contact was consensual.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The making out was mutual. John reports he thought he had consent from Jane so the contact was consensual.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57996"/>
                  </a:ext>
                </a:extLst>
              </a:tr>
              <a:tr h="370840">
                <a:tc>
                  <a:txBody>
                    <a:bodyPr/>
                    <a:lstStyle/>
                    <a:p>
                      <a:pPr marL="0" marR="0">
                        <a:spcBef>
                          <a:spcPts val="0"/>
                        </a:spcBef>
                        <a:spcAft>
                          <a:spcPts val="0"/>
                        </a:spcAft>
                      </a:pPr>
                      <a:r>
                        <a:rPr lang="en-US" sz="1300">
                          <a:solidFill>
                            <a:schemeClr val="tx2"/>
                          </a:solidFill>
                          <a:effectLst/>
                          <a:latin typeface="+mn-lt"/>
                          <a:ea typeface="Times New Roman" panose="02020603050405020304" pitchFamily="18" charset="0"/>
                          <a:cs typeface="Times New Roman" panose="02020603050405020304" pitchFamily="18" charset="0"/>
                        </a:rPr>
                        <a:t>Who is the initiator of the sexual contact?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reports John was the initiator of the sexual contact.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came into his room and took her top off. He is not sure how the making out started.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8581392"/>
                  </a:ext>
                </a:extLst>
              </a:tr>
              <a:tr h="370840">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How was consent given or not given?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reports she never gave consent.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John reports the making out was mutual and Jane participated in the kissing. Jane took off her shirt an action of consent.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235135"/>
                  </a:ext>
                </a:extLst>
              </a:tr>
              <a:tr h="370840">
                <a:tc>
                  <a:txBody>
                    <a:bodyPr/>
                    <a:lstStyle/>
                    <a:p>
                      <a:pPr marL="0" marR="0">
                        <a:spcBef>
                          <a:spcPts val="0"/>
                        </a:spcBef>
                        <a:spcAft>
                          <a:spcPts val="0"/>
                        </a:spcAft>
                      </a:pPr>
                      <a:r>
                        <a:rPr lang="en-US" sz="1300">
                          <a:solidFill>
                            <a:schemeClr val="tx2"/>
                          </a:solidFill>
                          <a:effectLst/>
                          <a:latin typeface="+mn-lt"/>
                          <a:ea typeface="Times New Roman" panose="02020603050405020304" pitchFamily="18" charset="0"/>
                          <a:cs typeface="Times New Roman" panose="02020603050405020304" pitchFamily="18" charset="0"/>
                        </a:rPr>
                        <a:t>Level of incapacitation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2"/>
                          </a:solidFill>
                          <a:effectLst/>
                          <a:latin typeface="+mn-lt"/>
                          <a:cs typeface="Times New Roman" panose="02020603050405020304" pitchFamily="18" charset="0"/>
                        </a:rPr>
                        <a:t>Jane reported consuming not a full solo cup of vodka with a mix, </a:t>
                      </a:r>
                      <a:r>
                        <a:rPr lang="en-US" sz="1300" dirty="0" err="1">
                          <a:solidFill>
                            <a:schemeClr val="tx2"/>
                          </a:solidFill>
                          <a:effectLst/>
                          <a:latin typeface="+mn-lt"/>
                          <a:cs typeface="Times New Roman" panose="02020603050405020304" pitchFamily="18" charset="0"/>
                        </a:rPr>
                        <a:t>jello</a:t>
                      </a:r>
                      <a:r>
                        <a:rPr lang="en-US" sz="1300" dirty="0">
                          <a:solidFill>
                            <a:schemeClr val="tx2"/>
                          </a:solidFill>
                          <a:effectLst/>
                          <a:latin typeface="+mn-lt"/>
                          <a:cs typeface="Times New Roman" panose="02020603050405020304" pitchFamily="18" charset="0"/>
                        </a:rPr>
                        <a:t> shots, and a little bit of dark liquor – one to two shots. </a:t>
                      </a:r>
                    </a:p>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 </a:t>
                      </a:r>
                    </a:p>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defines she went to sleep and that her body was in and out of consciousness.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2"/>
                          </a:solidFill>
                          <a:effectLst/>
                          <a:latin typeface="+mn-lt"/>
                          <a:cs typeface="Times New Roman" panose="02020603050405020304" pitchFamily="18" charset="0"/>
                        </a:rPr>
                        <a:t>John defines he was drunk. He consumed 10-15 shots of vodka, whiskey, and Baileys he also had a couple of beers. Consumed alcohol to the point where parts of the night he does not remember.  </a:t>
                      </a:r>
                    </a:p>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2770829"/>
                  </a:ext>
                </a:extLst>
              </a:tr>
              <a:tr h="370840">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Knowledge of level of incapacitation</a:t>
                      </a:r>
                    </a:p>
                    <a:p>
                      <a:pPr marL="0" marR="0">
                        <a:spcBef>
                          <a:spcPts val="0"/>
                        </a:spcBef>
                        <a:spcAft>
                          <a:spcPts val="0"/>
                        </a:spcAft>
                      </a:pPr>
                      <a:endParaRPr lang="en-US" sz="1300" dirty="0">
                        <a:solidFill>
                          <a:schemeClr val="tx2"/>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Jane defined John was very intoxicated.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300" dirty="0">
                          <a:solidFill>
                            <a:schemeClr val="tx2"/>
                          </a:solidFill>
                          <a:effectLst/>
                          <a:latin typeface="+mn-lt"/>
                          <a:ea typeface="Times New Roman" panose="02020603050405020304" pitchFamily="18" charset="0"/>
                          <a:cs typeface="Times New Roman" panose="02020603050405020304" pitchFamily="18" charset="0"/>
                        </a:rPr>
                        <a:t>John knew that Jane has a least one shot to drink and maybe took shots with other people.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5659378"/>
                  </a:ext>
                </a:extLst>
              </a:tr>
            </a:tbl>
          </a:graphicData>
        </a:graphic>
      </p:graphicFrame>
      <p:sp>
        <p:nvSpPr>
          <p:cNvPr id="4" name="Slide Number Placeholder 3">
            <a:extLst>
              <a:ext uri="{FF2B5EF4-FFF2-40B4-BE49-F238E27FC236}">
                <a16:creationId xmlns:a16="http://schemas.microsoft.com/office/drawing/2014/main" id="{74D010DF-5583-4BE6-9839-86B14F8CB32E}"/>
              </a:ext>
            </a:extLst>
          </p:cNvPr>
          <p:cNvSpPr>
            <a:spLocks noGrp="1"/>
          </p:cNvSpPr>
          <p:nvPr>
            <p:ph type="sldNum" sz="quarter" idx="12"/>
          </p:nvPr>
        </p:nvSpPr>
        <p:spPr/>
        <p:txBody>
          <a:bodyPr>
            <a:normAutofit/>
          </a:bodyPr>
          <a:lstStyle/>
          <a:p>
            <a:fld id="{DA60BA0E-20D0-4E7C-B286-26C960A6788F}" type="slidenum">
              <a:rPr lang="en-US" smtClean="0"/>
              <a:t>44</a:t>
            </a:fld>
            <a:endParaRPr lang="en-US"/>
          </a:p>
        </p:txBody>
      </p:sp>
    </p:spTree>
    <p:extLst>
      <p:ext uri="{BB962C8B-B14F-4D97-AF65-F5344CB8AC3E}">
        <p14:creationId xmlns:p14="http://schemas.microsoft.com/office/powerpoint/2010/main" val="404578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p:cNvSpPr>
            <a:spLocks noGrp="1"/>
          </p:cNvSpPr>
          <p:nvPr>
            <p:ph type="title"/>
          </p:nvPr>
        </p:nvSpPr>
        <p:spPr>
          <a:xfrm>
            <a:off x="394447" y="228599"/>
            <a:ext cx="10273553" cy="2209799"/>
          </a:xfrm>
        </p:spPr>
        <p:txBody>
          <a:bodyPr>
            <a:normAutofit/>
          </a:bodyPr>
          <a:lstStyle/>
          <a:p>
            <a:pPr eaLnBrk="1" hangingPunct="1"/>
            <a:r>
              <a:rPr lang="en-US" altLang="en-US" dirty="0">
                <a:solidFill>
                  <a:srgbClr val="000000"/>
                </a:solidFill>
                <a:ea typeface="ＭＳ Ｐゴシック" panose="020B0600070205080204" pitchFamily="34" charset="-128"/>
              </a:rPr>
              <a:t>What Role Does the Investigator Play in an Eventual Hearing?</a:t>
            </a:r>
          </a:p>
        </p:txBody>
      </p:sp>
      <p:sp>
        <p:nvSpPr>
          <p:cNvPr id="228355" name="Content Placeholder 2"/>
          <p:cNvSpPr>
            <a:spLocks noGrp="1"/>
          </p:cNvSpPr>
          <p:nvPr>
            <p:ph sz="quarter" idx="1"/>
          </p:nvPr>
        </p:nvSpPr>
        <p:spPr>
          <a:xfrm>
            <a:off x="923365" y="3119718"/>
            <a:ext cx="9366810" cy="2976281"/>
          </a:xfrm>
        </p:spPr>
        <p:txBody>
          <a:bodyPr>
            <a:normAutofit lnSpcReduction="10000"/>
          </a:bodyPr>
          <a:lstStyle/>
          <a:p>
            <a:pPr eaLnBrk="1" hangingPunct="1"/>
            <a:r>
              <a:rPr lang="en-US" altLang="en-US" dirty="0">
                <a:solidFill>
                  <a:srgbClr val="000000"/>
                </a:solidFill>
                <a:ea typeface="ＭＳ Ｐゴシック" panose="020B0600070205080204" pitchFamily="34" charset="-128"/>
              </a:rPr>
              <a:t>The investigator is the key witness at any hearing</a:t>
            </a:r>
          </a:p>
          <a:p>
            <a:pPr eaLnBrk="1" hangingPunct="1"/>
            <a:r>
              <a:rPr lang="en-US" altLang="en-US" dirty="0">
                <a:solidFill>
                  <a:srgbClr val="000000"/>
                </a:solidFill>
                <a:ea typeface="ＭＳ Ｐゴシック" panose="020B0600070205080204" pitchFamily="34" charset="-128"/>
              </a:rPr>
              <a:t>The investigation report is admitted as evidence</a:t>
            </a:r>
          </a:p>
          <a:p>
            <a:pPr eaLnBrk="1" hangingPunct="1"/>
            <a:r>
              <a:rPr lang="en-US" altLang="en-US" dirty="0">
                <a:solidFill>
                  <a:srgbClr val="000000"/>
                </a:solidFill>
                <a:ea typeface="ＭＳ Ｐゴシック" panose="020B0600070205080204" pitchFamily="34" charset="-128"/>
              </a:rPr>
              <a:t>Other witnesses can be called, or the investigation may summarize their testimony</a:t>
            </a:r>
          </a:p>
          <a:p>
            <a:pPr eaLnBrk="1" hangingPunct="1"/>
            <a:r>
              <a:rPr lang="en-US" altLang="en-US" dirty="0">
                <a:solidFill>
                  <a:srgbClr val="000000"/>
                </a:solidFill>
                <a:ea typeface="ＭＳ Ｐゴシック" panose="020B0600070205080204" pitchFamily="34" charset="-128"/>
              </a:rPr>
              <a:t>The investigator can attest to credibility, call attention to discrepancies, and arrange for expert sources of information, as needed</a:t>
            </a:r>
          </a:p>
        </p:txBody>
      </p:sp>
      <p:sp>
        <p:nvSpPr>
          <p:cNvPr id="22835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9pPr>
          </a:lstStyle>
          <a:p>
            <a:pPr>
              <a:spcBef>
                <a:spcPct val="0"/>
              </a:spcBef>
              <a:buClrTx/>
              <a:buSzTx/>
              <a:buFontTx/>
              <a:buNone/>
            </a:pPr>
            <a:fld id="{0DC51CB5-2888-4A17-9FA2-1BD14082BDBC}" type="slidenum">
              <a:rPr lang="en-US" altLang="en-US" sz="1400">
                <a:solidFill>
                  <a:srgbClr val="FFFFFF"/>
                </a:solidFill>
              </a:rPr>
              <a:pPr>
                <a:spcBef>
                  <a:spcPct val="0"/>
                </a:spcBef>
                <a:buClrTx/>
                <a:buSzTx/>
                <a:buFontTx/>
                <a:buNone/>
              </a:pPr>
              <a:t>45</a:t>
            </a:fld>
            <a:endParaRPr lang="en-US" altLang="en-US" sz="1400">
              <a:solidFill>
                <a:srgbClr val="FFFFFF"/>
              </a:solidFill>
            </a:endParaRPr>
          </a:p>
        </p:txBody>
      </p:sp>
    </p:spTree>
    <p:extLst>
      <p:ext uri="{BB962C8B-B14F-4D97-AF65-F5344CB8AC3E}">
        <p14:creationId xmlns:p14="http://schemas.microsoft.com/office/powerpoint/2010/main" val="29920183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226D-93D5-4663-AFE9-0B420A534913}"/>
              </a:ext>
            </a:extLst>
          </p:cNvPr>
          <p:cNvSpPr>
            <a:spLocks noGrp="1"/>
          </p:cNvSpPr>
          <p:nvPr>
            <p:ph type="title"/>
          </p:nvPr>
        </p:nvSpPr>
        <p:spPr/>
        <p:txBody>
          <a:bodyPr/>
          <a:lstStyle/>
          <a:p>
            <a:r>
              <a:rPr lang="en-US" dirty="0"/>
              <a:t>Final Thoughts on the 2020 Regulations </a:t>
            </a:r>
          </a:p>
        </p:txBody>
      </p:sp>
      <p:sp>
        <p:nvSpPr>
          <p:cNvPr id="3" name="Content Placeholder 2">
            <a:extLst>
              <a:ext uri="{FF2B5EF4-FFF2-40B4-BE49-F238E27FC236}">
                <a16:creationId xmlns:a16="http://schemas.microsoft.com/office/drawing/2014/main" id="{174301D2-297A-4236-8E77-212AAFAE6107}"/>
              </a:ext>
            </a:extLst>
          </p:cNvPr>
          <p:cNvSpPr>
            <a:spLocks noGrp="1"/>
          </p:cNvSpPr>
          <p:nvPr>
            <p:ph idx="1"/>
          </p:nvPr>
        </p:nvSpPr>
        <p:spPr/>
        <p:txBody>
          <a:bodyPr>
            <a:normAutofit fontScale="77500" lnSpcReduction="20000"/>
          </a:bodyPr>
          <a:lstStyle/>
          <a:p>
            <a:r>
              <a:rPr lang="en-US" dirty="0"/>
              <a:t>Keep in mind victim safety is paramount throughout the process of any Civil Rights investigation and/or hearing. The presumption of non-responsibility for the respondent does NOT prevent the University from implementing supportive measures for the complainant, who may very well be a victim of a crime. Therefore: supportive measures can include measures that promote that person’s safety throughout the investigation and hearing.</a:t>
            </a:r>
          </a:p>
          <a:p>
            <a:r>
              <a:rPr lang="en-US" dirty="0"/>
              <a:t>Moving from one residence hall to another.</a:t>
            </a:r>
          </a:p>
          <a:p>
            <a:r>
              <a:rPr lang="en-US" dirty="0"/>
              <a:t>Assistance in connecting them with law enforcement, or the DA’s office.</a:t>
            </a:r>
          </a:p>
          <a:p>
            <a:r>
              <a:rPr lang="en-US" dirty="0"/>
              <a:t>Measures to keep complainant separate from respondent, such as enrollment in different classes, or strict enforcement of no-contact orders.</a:t>
            </a:r>
          </a:p>
          <a:p>
            <a:r>
              <a:rPr lang="en-US" dirty="0"/>
              <a:t>Hearings designed to reduce interaction while preserving the “live hearing” and “cross examination” regulatory rights.</a:t>
            </a:r>
          </a:p>
          <a:p>
            <a:r>
              <a:rPr lang="en-US" dirty="0"/>
              <a:t>Panic buttons.</a:t>
            </a:r>
          </a:p>
          <a:p>
            <a:r>
              <a:rPr lang="en-US" dirty="0"/>
              <a:t>Reinforcement of Amnesty Policy for witnesses, etc.</a:t>
            </a:r>
          </a:p>
          <a:p>
            <a:endParaRPr lang="en-US" dirty="0"/>
          </a:p>
        </p:txBody>
      </p:sp>
      <p:sp>
        <p:nvSpPr>
          <p:cNvPr id="4" name="Slide Number Placeholder 3">
            <a:extLst>
              <a:ext uri="{FF2B5EF4-FFF2-40B4-BE49-F238E27FC236}">
                <a16:creationId xmlns:a16="http://schemas.microsoft.com/office/drawing/2014/main" id="{E967B181-9FFB-4EE2-A945-01DAC49E4C84}"/>
              </a:ext>
            </a:extLst>
          </p:cNvPr>
          <p:cNvSpPr>
            <a:spLocks noGrp="1"/>
          </p:cNvSpPr>
          <p:nvPr>
            <p:ph type="sldNum" sz="quarter" idx="12"/>
          </p:nvPr>
        </p:nvSpPr>
        <p:spPr/>
        <p:txBody>
          <a:bodyPr/>
          <a:lstStyle/>
          <a:p>
            <a:fld id="{4D8C55B9-A212-4E5F-9157-6D549DF15AE5}" type="slidenum">
              <a:rPr lang="en-US" smtClean="0"/>
              <a:t>46</a:t>
            </a:fld>
            <a:endParaRPr lang="en-US"/>
          </a:p>
        </p:txBody>
      </p:sp>
    </p:spTree>
    <p:extLst>
      <p:ext uri="{BB962C8B-B14F-4D97-AF65-F5344CB8AC3E}">
        <p14:creationId xmlns:p14="http://schemas.microsoft.com/office/powerpoint/2010/main" val="1575139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D6D9C-25BF-482A-8B30-51AB3BC4AF24}"/>
              </a:ext>
            </a:extLst>
          </p:cNvPr>
          <p:cNvSpPr>
            <a:spLocks noGrp="1"/>
          </p:cNvSpPr>
          <p:nvPr>
            <p:ph type="title"/>
          </p:nvPr>
        </p:nvSpPr>
        <p:spPr/>
        <p:txBody>
          <a:bodyPr/>
          <a:lstStyle/>
          <a:p>
            <a:r>
              <a:rPr lang="en-US" dirty="0"/>
              <a:t>Informal Resolution</a:t>
            </a:r>
          </a:p>
        </p:txBody>
      </p:sp>
      <p:sp>
        <p:nvSpPr>
          <p:cNvPr id="3" name="Content Placeholder 2">
            <a:extLst>
              <a:ext uri="{FF2B5EF4-FFF2-40B4-BE49-F238E27FC236}">
                <a16:creationId xmlns:a16="http://schemas.microsoft.com/office/drawing/2014/main" id="{657CE93F-90D3-45D0-873D-3BED83A79677}"/>
              </a:ext>
            </a:extLst>
          </p:cNvPr>
          <p:cNvSpPr>
            <a:spLocks noGrp="1"/>
          </p:cNvSpPr>
          <p:nvPr>
            <p:ph idx="1"/>
          </p:nvPr>
        </p:nvSpPr>
        <p:spPr/>
        <p:txBody>
          <a:bodyPr>
            <a:normAutofit fontScale="92500" lnSpcReduction="10000"/>
          </a:bodyPr>
          <a:lstStyle/>
          <a:p>
            <a:endParaRPr lang="en-US" dirty="0"/>
          </a:p>
          <a:p>
            <a:endParaRPr lang="en-US" dirty="0"/>
          </a:p>
          <a:p>
            <a:r>
              <a:rPr lang="en-US" dirty="0"/>
              <a:t>Mediation</a:t>
            </a:r>
          </a:p>
          <a:p>
            <a:r>
              <a:rPr lang="en-US" dirty="0"/>
              <a:t>Negotiation</a:t>
            </a:r>
          </a:p>
          <a:p>
            <a:r>
              <a:rPr lang="en-US" dirty="0"/>
              <a:t>Agreement-Based Resolution (separate from Mediated or Negotiated)</a:t>
            </a:r>
          </a:p>
          <a:p>
            <a:endParaRPr lang="en-US" dirty="0"/>
          </a:p>
          <a:p>
            <a:r>
              <a:rPr lang="en-US" dirty="0"/>
              <a:t>Often useful when parties are not interested in hearings and formalities and merely want safety and finality. </a:t>
            </a:r>
          </a:p>
          <a:p>
            <a:endParaRPr lang="en-US" dirty="0"/>
          </a:p>
          <a:p>
            <a:r>
              <a:rPr lang="en-US" dirty="0"/>
              <a:t>Crucially: Complainant, Respondent, and INSTITUTION must agree.</a:t>
            </a:r>
          </a:p>
        </p:txBody>
      </p:sp>
      <p:sp>
        <p:nvSpPr>
          <p:cNvPr id="4" name="Slide Number Placeholder 3">
            <a:extLst>
              <a:ext uri="{FF2B5EF4-FFF2-40B4-BE49-F238E27FC236}">
                <a16:creationId xmlns:a16="http://schemas.microsoft.com/office/drawing/2014/main" id="{236AEFAE-8938-4A87-8670-F3C29F3FFAED}"/>
              </a:ext>
            </a:extLst>
          </p:cNvPr>
          <p:cNvSpPr>
            <a:spLocks noGrp="1"/>
          </p:cNvSpPr>
          <p:nvPr>
            <p:ph type="sldNum" sz="quarter" idx="12"/>
          </p:nvPr>
        </p:nvSpPr>
        <p:spPr/>
        <p:txBody>
          <a:bodyPr/>
          <a:lstStyle/>
          <a:p>
            <a:fld id="{4D8C55B9-A212-4E5F-9157-6D549DF15AE5}" type="slidenum">
              <a:rPr lang="en-US" smtClean="0"/>
              <a:t>47</a:t>
            </a:fld>
            <a:endParaRPr lang="en-US"/>
          </a:p>
        </p:txBody>
      </p:sp>
    </p:spTree>
    <p:extLst>
      <p:ext uri="{BB962C8B-B14F-4D97-AF65-F5344CB8AC3E}">
        <p14:creationId xmlns:p14="http://schemas.microsoft.com/office/powerpoint/2010/main" val="20853580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FF28F-8C16-417F-BE47-3B75D7326063}"/>
              </a:ext>
            </a:extLst>
          </p:cNvPr>
          <p:cNvSpPr>
            <a:spLocks noGrp="1"/>
          </p:cNvSpPr>
          <p:nvPr>
            <p:ph type="ctrTitle"/>
          </p:nvPr>
        </p:nvSpPr>
        <p:spPr/>
        <p:txBody>
          <a:bodyPr/>
          <a:lstStyle/>
          <a:p>
            <a:r>
              <a:rPr lang="en-US" b="1" dirty="0"/>
              <a:t>Title IX Advisors</a:t>
            </a:r>
          </a:p>
        </p:txBody>
      </p:sp>
      <p:sp>
        <p:nvSpPr>
          <p:cNvPr id="3" name="Subtitle 2">
            <a:extLst>
              <a:ext uri="{FF2B5EF4-FFF2-40B4-BE49-F238E27FC236}">
                <a16:creationId xmlns:a16="http://schemas.microsoft.com/office/drawing/2014/main" id="{62308DA3-1B41-4370-A958-014A3EE46616}"/>
              </a:ext>
            </a:extLst>
          </p:cNvPr>
          <p:cNvSpPr>
            <a:spLocks noGrp="1"/>
          </p:cNvSpPr>
          <p:nvPr>
            <p:ph type="subTitle" idx="1"/>
          </p:nvPr>
        </p:nvSpPr>
        <p:spPr/>
        <p:txBody>
          <a:bodyPr/>
          <a:lstStyle/>
          <a:p>
            <a:endParaRPr lang="en-US" dirty="0"/>
          </a:p>
          <a:p>
            <a:r>
              <a:rPr lang="en-US" dirty="0"/>
              <a:t>Trainer: Dr. Mike Davis</a:t>
            </a:r>
          </a:p>
          <a:p>
            <a:r>
              <a:rPr lang="en-US" dirty="0"/>
              <a:t>Equity Consulting, LLC</a:t>
            </a:r>
          </a:p>
        </p:txBody>
      </p:sp>
      <p:sp>
        <p:nvSpPr>
          <p:cNvPr id="5" name="Slide Number Placeholder 4">
            <a:extLst>
              <a:ext uri="{FF2B5EF4-FFF2-40B4-BE49-F238E27FC236}">
                <a16:creationId xmlns:a16="http://schemas.microsoft.com/office/drawing/2014/main" id="{BDB96EB4-AF2D-4048-80C6-DA4B782C344F}"/>
              </a:ext>
            </a:extLst>
          </p:cNvPr>
          <p:cNvSpPr>
            <a:spLocks noGrp="1"/>
          </p:cNvSpPr>
          <p:nvPr>
            <p:ph type="sldNum" sz="quarter" idx="12"/>
          </p:nvPr>
        </p:nvSpPr>
        <p:spPr/>
        <p:txBody>
          <a:bodyPr/>
          <a:lstStyle/>
          <a:p>
            <a:fld id="{4D8C55B9-A212-4E5F-9157-6D549DF15AE5}" type="slidenum">
              <a:rPr lang="en-US" smtClean="0"/>
              <a:t>48</a:t>
            </a:fld>
            <a:endParaRPr lang="en-US"/>
          </a:p>
        </p:txBody>
      </p:sp>
    </p:spTree>
    <p:extLst>
      <p:ext uri="{BB962C8B-B14F-4D97-AF65-F5344CB8AC3E}">
        <p14:creationId xmlns:p14="http://schemas.microsoft.com/office/powerpoint/2010/main" val="1423294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951C-526C-4425-A22C-6376A54E04BB}"/>
              </a:ext>
            </a:extLst>
          </p:cNvPr>
          <p:cNvSpPr>
            <a:spLocks noGrp="1"/>
          </p:cNvSpPr>
          <p:nvPr>
            <p:ph type="title"/>
          </p:nvPr>
        </p:nvSpPr>
        <p:spPr/>
        <p:txBody>
          <a:bodyPr/>
          <a:lstStyle/>
          <a:p>
            <a:r>
              <a:rPr lang="en-US" dirty="0"/>
              <a:t>As always, start from the regulations:</a:t>
            </a:r>
          </a:p>
        </p:txBody>
      </p:sp>
      <p:sp>
        <p:nvSpPr>
          <p:cNvPr id="3" name="Content Placeholder 2">
            <a:extLst>
              <a:ext uri="{FF2B5EF4-FFF2-40B4-BE49-F238E27FC236}">
                <a16:creationId xmlns:a16="http://schemas.microsoft.com/office/drawing/2014/main" id="{859FB61A-BF28-414D-B748-9BACBCCE9669}"/>
              </a:ext>
            </a:extLst>
          </p:cNvPr>
          <p:cNvSpPr>
            <a:spLocks noGrp="1"/>
          </p:cNvSpPr>
          <p:nvPr>
            <p:ph idx="1"/>
          </p:nvPr>
        </p:nvSpPr>
        <p:spPr/>
        <p:txBody>
          <a:bodyPr/>
          <a:lstStyle/>
          <a:p>
            <a:r>
              <a:rPr lang="en-US" dirty="0"/>
              <a:t>“Provide the parties with the same opportunities to have others present during any grievance proceeding, including the opportunity to be accompanied to any related meeting or proceeding by the </a:t>
            </a:r>
            <a:r>
              <a:rPr lang="en-US" dirty="0">
                <a:highlight>
                  <a:srgbClr val="FFFF00"/>
                </a:highlight>
              </a:rPr>
              <a:t>advisor of their choice</a:t>
            </a:r>
            <a:r>
              <a:rPr lang="en-US" dirty="0"/>
              <a:t>, who may be, but is not required to be, an attorney, and </a:t>
            </a:r>
            <a:r>
              <a:rPr lang="en-US" dirty="0">
                <a:highlight>
                  <a:srgbClr val="00FFFF"/>
                </a:highlight>
              </a:rPr>
              <a:t>not limit the choice or presence of advisor </a:t>
            </a:r>
            <a:r>
              <a:rPr lang="en-US" dirty="0"/>
              <a:t>for either the complainant or respondent in </a:t>
            </a:r>
            <a:r>
              <a:rPr lang="en-US" dirty="0">
                <a:highlight>
                  <a:srgbClr val="00FF00"/>
                </a:highlight>
              </a:rPr>
              <a:t>any meeting or grievance proceeding</a:t>
            </a:r>
            <a:r>
              <a:rPr lang="en-US" dirty="0"/>
              <a:t>; however, the </a:t>
            </a:r>
            <a:r>
              <a:rPr lang="en-US" dirty="0">
                <a:highlight>
                  <a:srgbClr val="FF00FF"/>
                </a:highlight>
              </a:rPr>
              <a:t>recipient may establish restrictions </a:t>
            </a:r>
            <a:r>
              <a:rPr lang="en-US" dirty="0"/>
              <a:t>regarding the extent to which the advisor may participate in the proceedings, as long as the restrictions apply equally to both parties.”</a:t>
            </a:r>
          </a:p>
        </p:txBody>
      </p:sp>
      <p:sp>
        <p:nvSpPr>
          <p:cNvPr id="4" name="Slide Number Placeholder 3">
            <a:extLst>
              <a:ext uri="{FF2B5EF4-FFF2-40B4-BE49-F238E27FC236}">
                <a16:creationId xmlns:a16="http://schemas.microsoft.com/office/drawing/2014/main" id="{46EF9FA1-D3A7-4E48-BDC6-2ACFA3D15D95}"/>
              </a:ext>
            </a:extLst>
          </p:cNvPr>
          <p:cNvSpPr>
            <a:spLocks noGrp="1"/>
          </p:cNvSpPr>
          <p:nvPr>
            <p:ph type="sldNum" sz="quarter" idx="12"/>
          </p:nvPr>
        </p:nvSpPr>
        <p:spPr/>
        <p:txBody>
          <a:bodyPr/>
          <a:lstStyle/>
          <a:p>
            <a:fld id="{4D8C55B9-A212-4E5F-9157-6D549DF15AE5}" type="slidenum">
              <a:rPr lang="en-US" smtClean="0"/>
              <a:t>49</a:t>
            </a:fld>
            <a:endParaRPr lang="en-US"/>
          </a:p>
        </p:txBody>
      </p:sp>
    </p:spTree>
    <p:extLst>
      <p:ext uri="{BB962C8B-B14F-4D97-AF65-F5344CB8AC3E}">
        <p14:creationId xmlns:p14="http://schemas.microsoft.com/office/powerpoint/2010/main" val="195714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B80F6-44E7-4557-8C8C-C95A9E59969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6C871D-CEAD-40EC-A6AE-B5770AE8681F}"/>
              </a:ext>
            </a:extLst>
          </p:cNvPr>
          <p:cNvSpPr>
            <a:spLocks noGrp="1"/>
          </p:cNvSpPr>
          <p:nvPr>
            <p:ph idx="1"/>
          </p:nvPr>
        </p:nvSpPr>
        <p:spPr>
          <a:xfrm>
            <a:off x="4285672" y="1825625"/>
            <a:ext cx="7068127" cy="4351338"/>
          </a:xfrm>
        </p:spPr>
        <p:txBody>
          <a:bodyPr/>
          <a:lstStyle/>
          <a:p>
            <a:r>
              <a:rPr lang="en-US" dirty="0"/>
              <a:t>“Prior to completion of the investigative report, the recipient must send to each party </a:t>
            </a:r>
            <a:r>
              <a:rPr lang="en-US" dirty="0">
                <a:highlight>
                  <a:srgbClr val="FFFF00"/>
                </a:highlight>
              </a:rPr>
              <a:t>and the party’s advisor</a:t>
            </a:r>
            <a:r>
              <a:rPr lang="en-US" dirty="0"/>
              <a:t>, if any, the evidence subject to inspection and review in an electronic format or a hard copy, and the parties must have at least 10 days to submit a written response, which the investigator will consider prior to completion of the investigative report.”</a:t>
            </a:r>
          </a:p>
        </p:txBody>
      </p:sp>
      <p:pic>
        <p:nvPicPr>
          <p:cNvPr id="4" name="Picture 3">
            <a:extLst>
              <a:ext uri="{FF2B5EF4-FFF2-40B4-BE49-F238E27FC236}">
                <a16:creationId xmlns:a16="http://schemas.microsoft.com/office/drawing/2014/main" id="{993EEE26-B391-419F-AEE9-D76F1C119B99}"/>
              </a:ext>
            </a:extLst>
          </p:cNvPr>
          <p:cNvPicPr>
            <a:picLocks noChangeAspect="1"/>
          </p:cNvPicPr>
          <p:nvPr/>
        </p:nvPicPr>
        <p:blipFill>
          <a:blip r:embed="rId2"/>
          <a:stretch>
            <a:fillRect/>
          </a:stretch>
        </p:blipFill>
        <p:spPr>
          <a:xfrm>
            <a:off x="123247" y="1920081"/>
            <a:ext cx="4162425" cy="4162425"/>
          </a:xfrm>
          <a:prstGeom prst="rect">
            <a:avLst/>
          </a:prstGeom>
        </p:spPr>
      </p:pic>
      <p:sp>
        <p:nvSpPr>
          <p:cNvPr id="5" name="Slide Number Placeholder 4">
            <a:extLst>
              <a:ext uri="{FF2B5EF4-FFF2-40B4-BE49-F238E27FC236}">
                <a16:creationId xmlns:a16="http://schemas.microsoft.com/office/drawing/2014/main" id="{738CA810-1135-4EAF-9CFC-EA5FC5BBAE7B}"/>
              </a:ext>
            </a:extLst>
          </p:cNvPr>
          <p:cNvSpPr>
            <a:spLocks noGrp="1"/>
          </p:cNvSpPr>
          <p:nvPr>
            <p:ph type="sldNum" sz="quarter" idx="12"/>
          </p:nvPr>
        </p:nvSpPr>
        <p:spPr/>
        <p:txBody>
          <a:bodyPr/>
          <a:lstStyle/>
          <a:p>
            <a:fld id="{4D8C55B9-A212-4E5F-9157-6D549DF15AE5}" type="slidenum">
              <a:rPr lang="en-US" smtClean="0"/>
              <a:t>50</a:t>
            </a:fld>
            <a:endParaRPr lang="en-US"/>
          </a:p>
        </p:txBody>
      </p:sp>
    </p:spTree>
    <p:extLst>
      <p:ext uri="{BB962C8B-B14F-4D97-AF65-F5344CB8AC3E}">
        <p14:creationId xmlns:p14="http://schemas.microsoft.com/office/powerpoint/2010/main" val="291680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6CE3-A006-4B97-B552-A8DE9FB89F79}"/>
              </a:ext>
            </a:extLst>
          </p:cNvPr>
          <p:cNvSpPr>
            <a:spLocks noGrp="1"/>
          </p:cNvSpPr>
          <p:nvPr>
            <p:ph type="title"/>
          </p:nvPr>
        </p:nvSpPr>
        <p:spPr/>
        <p:txBody>
          <a:bodyPr/>
          <a:lstStyle/>
          <a:p>
            <a:r>
              <a:rPr lang="en-US" dirty="0"/>
              <a:t>Sit down with your party to review the documents, which may be voluminous </a:t>
            </a:r>
          </a:p>
        </p:txBody>
      </p:sp>
      <p:sp>
        <p:nvSpPr>
          <p:cNvPr id="3" name="Content Placeholder 2">
            <a:extLst>
              <a:ext uri="{FF2B5EF4-FFF2-40B4-BE49-F238E27FC236}">
                <a16:creationId xmlns:a16="http://schemas.microsoft.com/office/drawing/2014/main" id="{50F31314-B3F2-4AFE-A7E7-443A0D031851}"/>
              </a:ext>
            </a:extLst>
          </p:cNvPr>
          <p:cNvSpPr>
            <a:spLocks noGrp="1"/>
          </p:cNvSpPr>
          <p:nvPr>
            <p:ph idx="1"/>
          </p:nvPr>
        </p:nvSpPr>
        <p:spPr>
          <a:xfrm>
            <a:off x="838200" y="2189017"/>
            <a:ext cx="5775036" cy="3987945"/>
          </a:xfrm>
        </p:spPr>
        <p:txBody>
          <a:bodyPr>
            <a:normAutofit fontScale="92500" lnSpcReduction="10000"/>
          </a:bodyPr>
          <a:lstStyle/>
          <a:p>
            <a:r>
              <a:rPr lang="en-US" dirty="0"/>
              <a:t>“Create an investigative report that fairly summarizes relevant evidence and, at least 10 days prior to a hearing (if a hearing is required under this section or otherwise provided) or other time of determination regarding responsibility, send to each party </a:t>
            </a:r>
            <a:r>
              <a:rPr lang="en-US" dirty="0">
                <a:highlight>
                  <a:srgbClr val="FFFF00"/>
                </a:highlight>
              </a:rPr>
              <a:t>and the party’s advisor</a:t>
            </a:r>
            <a:r>
              <a:rPr lang="en-US" dirty="0"/>
              <a:t>, if any, the investigative report in an electronic format or a hard copy, for their review and written response.”</a:t>
            </a:r>
          </a:p>
        </p:txBody>
      </p:sp>
      <p:pic>
        <p:nvPicPr>
          <p:cNvPr id="4" name="Picture 3">
            <a:extLst>
              <a:ext uri="{FF2B5EF4-FFF2-40B4-BE49-F238E27FC236}">
                <a16:creationId xmlns:a16="http://schemas.microsoft.com/office/drawing/2014/main" id="{2B915B5D-9A85-4D23-B0CA-E9E3CA8AA012}"/>
              </a:ext>
            </a:extLst>
          </p:cNvPr>
          <p:cNvPicPr>
            <a:picLocks noChangeAspect="1"/>
          </p:cNvPicPr>
          <p:nvPr/>
        </p:nvPicPr>
        <p:blipFill>
          <a:blip r:embed="rId2"/>
          <a:stretch>
            <a:fillRect/>
          </a:stretch>
        </p:blipFill>
        <p:spPr>
          <a:xfrm>
            <a:off x="7640782" y="2025073"/>
            <a:ext cx="3657600" cy="3657600"/>
          </a:xfrm>
          <a:prstGeom prst="rect">
            <a:avLst/>
          </a:prstGeom>
        </p:spPr>
      </p:pic>
      <p:sp>
        <p:nvSpPr>
          <p:cNvPr id="5" name="Slide Number Placeholder 4">
            <a:extLst>
              <a:ext uri="{FF2B5EF4-FFF2-40B4-BE49-F238E27FC236}">
                <a16:creationId xmlns:a16="http://schemas.microsoft.com/office/drawing/2014/main" id="{26F82D46-A7EE-4CC4-8856-61A7E9565AA7}"/>
              </a:ext>
            </a:extLst>
          </p:cNvPr>
          <p:cNvSpPr>
            <a:spLocks noGrp="1"/>
          </p:cNvSpPr>
          <p:nvPr>
            <p:ph type="sldNum" sz="quarter" idx="12"/>
          </p:nvPr>
        </p:nvSpPr>
        <p:spPr/>
        <p:txBody>
          <a:bodyPr/>
          <a:lstStyle/>
          <a:p>
            <a:fld id="{4D8C55B9-A212-4E5F-9157-6D549DF15AE5}" type="slidenum">
              <a:rPr lang="en-US" smtClean="0"/>
              <a:t>51</a:t>
            </a:fld>
            <a:endParaRPr lang="en-US"/>
          </a:p>
        </p:txBody>
      </p:sp>
    </p:spTree>
    <p:extLst>
      <p:ext uri="{BB962C8B-B14F-4D97-AF65-F5344CB8AC3E}">
        <p14:creationId xmlns:p14="http://schemas.microsoft.com/office/powerpoint/2010/main" val="275324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EC031-A01F-4CCE-9B8F-4E04118C62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BF169C-6891-4D99-9265-9413C2D629C2}"/>
              </a:ext>
            </a:extLst>
          </p:cNvPr>
          <p:cNvSpPr>
            <a:spLocks noGrp="1"/>
          </p:cNvSpPr>
          <p:nvPr>
            <p:ph idx="1"/>
          </p:nvPr>
        </p:nvSpPr>
        <p:spPr/>
        <p:txBody>
          <a:bodyPr/>
          <a:lstStyle/>
          <a:p>
            <a:r>
              <a:rPr lang="en-US" dirty="0"/>
              <a:t>“If a party does not have an advisor present at the live hearing, the recipient must provide without fee or charge to that party, </a:t>
            </a:r>
            <a:r>
              <a:rPr lang="en-US" dirty="0">
                <a:highlight>
                  <a:srgbClr val="FFFF00"/>
                </a:highlight>
              </a:rPr>
              <a:t>an advisor of the recipient’s choice</a:t>
            </a:r>
            <a:r>
              <a:rPr lang="en-US" dirty="0"/>
              <a:t>, who may be, but is not required to be, an attorney, to conduct cross-examination on behalf of that party.”</a:t>
            </a:r>
          </a:p>
        </p:txBody>
      </p:sp>
      <p:sp>
        <p:nvSpPr>
          <p:cNvPr id="4" name="Slide Number Placeholder 3">
            <a:extLst>
              <a:ext uri="{FF2B5EF4-FFF2-40B4-BE49-F238E27FC236}">
                <a16:creationId xmlns:a16="http://schemas.microsoft.com/office/drawing/2014/main" id="{77FB6902-E75B-4149-B49D-965577F0E92C}"/>
              </a:ext>
            </a:extLst>
          </p:cNvPr>
          <p:cNvSpPr>
            <a:spLocks noGrp="1"/>
          </p:cNvSpPr>
          <p:nvPr>
            <p:ph type="sldNum" sz="quarter" idx="12"/>
          </p:nvPr>
        </p:nvSpPr>
        <p:spPr/>
        <p:txBody>
          <a:bodyPr/>
          <a:lstStyle/>
          <a:p>
            <a:fld id="{4D8C55B9-A212-4E5F-9157-6D549DF15AE5}" type="slidenum">
              <a:rPr lang="en-US" smtClean="0"/>
              <a:t>52</a:t>
            </a:fld>
            <a:endParaRPr lang="en-US"/>
          </a:p>
        </p:txBody>
      </p:sp>
    </p:spTree>
    <p:extLst>
      <p:ext uri="{BB962C8B-B14F-4D97-AF65-F5344CB8AC3E}">
        <p14:creationId xmlns:p14="http://schemas.microsoft.com/office/powerpoint/2010/main" val="19148837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AC85-231F-47FF-A0E3-BE9CD9EE0554}"/>
              </a:ext>
            </a:extLst>
          </p:cNvPr>
          <p:cNvSpPr>
            <a:spLocks noGrp="1"/>
          </p:cNvSpPr>
          <p:nvPr>
            <p:ph type="title"/>
          </p:nvPr>
        </p:nvSpPr>
        <p:spPr/>
        <p:txBody>
          <a:bodyPr/>
          <a:lstStyle/>
          <a:p>
            <a:r>
              <a:rPr lang="en-US" dirty="0"/>
              <a:t>Finding CONTEXT from the PREAMBLE</a:t>
            </a:r>
          </a:p>
        </p:txBody>
      </p:sp>
      <p:sp>
        <p:nvSpPr>
          <p:cNvPr id="3" name="Content Placeholder 2">
            <a:extLst>
              <a:ext uri="{FF2B5EF4-FFF2-40B4-BE49-F238E27FC236}">
                <a16:creationId xmlns:a16="http://schemas.microsoft.com/office/drawing/2014/main" id="{C927090C-B977-4A06-BE64-8E3A5197B3EA}"/>
              </a:ext>
            </a:extLst>
          </p:cNvPr>
          <p:cNvSpPr>
            <a:spLocks noGrp="1"/>
          </p:cNvSpPr>
          <p:nvPr>
            <p:ph idx="1"/>
          </p:nvPr>
        </p:nvSpPr>
        <p:spPr>
          <a:xfrm>
            <a:off x="3897744" y="1825625"/>
            <a:ext cx="7456055" cy="4351338"/>
          </a:xfrm>
        </p:spPr>
        <p:txBody>
          <a:bodyPr>
            <a:normAutofit lnSpcReduction="10000"/>
          </a:bodyPr>
          <a:lstStyle/>
          <a:p>
            <a:r>
              <a:rPr lang="en-US" dirty="0"/>
              <a:t>“We share commenters’ beliefs that this provision will make the grievance process substantially </a:t>
            </a:r>
            <a:r>
              <a:rPr lang="en-US" dirty="0">
                <a:highlight>
                  <a:srgbClr val="FFFF00"/>
                </a:highlight>
              </a:rPr>
              <a:t>more thorough and fairer </a:t>
            </a:r>
            <a:r>
              <a:rPr lang="en-US" dirty="0"/>
              <a:t>and that the resulting outcomes will be </a:t>
            </a:r>
            <a:r>
              <a:rPr lang="en-US" dirty="0">
                <a:highlight>
                  <a:srgbClr val="FFFF00"/>
                </a:highlight>
              </a:rPr>
              <a:t>more reliable</a:t>
            </a:r>
            <a:r>
              <a:rPr lang="en-US" dirty="0"/>
              <a:t>. The Department recognizes the high stakes for all parties involved in sexual misconduct proceedings under Title IX, and that the outcomes of these cases can carry potentially life-altering consequences, and thus believes every party should have the right to seek </a:t>
            </a:r>
            <a:r>
              <a:rPr lang="en-US" dirty="0">
                <a:highlight>
                  <a:srgbClr val="FFFF00"/>
                </a:highlight>
              </a:rPr>
              <a:t>advice</a:t>
            </a:r>
            <a:r>
              <a:rPr lang="en-US" dirty="0"/>
              <a:t> and </a:t>
            </a:r>
            <a:r>
              <a:rPr lang="en-US" dirty="0">
                <a:highlight>
                  <a:srgbClr val="FFFF00"/>
                </a:highlight>
              </a:rPr>
              <a:t>assistance</a:t>
            </a:r>
            <a:r>
              <a:rPr lang="en-US" dirty="0"/>
              <a:t> from an advisor of the party’s choice.”</a:t>
            </a:r>
          </a:p>
        </p:txBody>
      </p:sp>
      <p:pic>
        <p:nvPicPr>
          <p:cNvPr id="4" name="Picture 3">
            <a:extLst>
              <a:ext uri="{FF2B5EF4-FFF2-40B4-BE49-F238E27FC236}">
                <a16:creationId xmlns:a16="http://schemas.microsoft.com/office/drawing/2014/main" id="{BE3755C4-1873-4874-9AC7-B193542F865B}"/>
              </a:ext>
            </a:extLst>
          </p:cNvPr>
          <p:cNvPicPr>
            <a:picLocks noChangeAspect="1"/>
          </p:cNvPicPr>
          <p:nvPr/>
        </p:nvPicPr>
        <p:blipFill>
          <a:blip r:embed="rId2"/>
          <a:stretch>
            <a:fillRect/>
          </a:stretch>
        </p:blipFill>
        <p:spPr>
          <a:xfrm>
            <a:off x="337993" y="2083521"/>
            <a:ext cx="3236480" cy="3623279"/>
          </a:xfrm>
          <a:prstGeom prst="rect">
            <a:avLst/>
          </a:prstGeom>
        </p:spPr>
      </p:pic>
      <p:sp>
        <p:nvSpPr>
          <p:cNvPr id="5" name="Slide Number Placeholder 4">
            <a:extLst>
              <a:ext uri="{FF2B5EF4-FFF2-40B4-BE49-F238E27FC236}">
                <a16:creationId xmlns:a16="http://schemas.microsoft.com/office/drawing/2014/main" id="{A563B842-3018-4CED-B586-51218F618CA4}"/>
              </a:ext>
            </a:extLst>
          </p:cNvPr>
          <p:cNvSpPr>
            <a:spLocks noGrp="1"/>
          </p:cNvSpPr>
          <p:nvPr>
            <p:ph type="sldNum" sz="quarter" idx="12"/>
          </p:nvPr>
        </p:nvSpPr>
        <p:spPr/>
        <p:txBody>
          <a:bodyPr/>
          <a:lstStyle/>
          <a:p>
            <a:fld id="{4D8C55B9-A212-4E5F-9157-6D549DF15AE5}" type="slidenum">
              <a:rPr lang="en-US" smtClean="0"/>
              <a:t>53</a:t>
            </a:fld>
            <a:endParaRPr lang="en-US"/>
          </a:p>
        </p:txBody>
      </p:sp>
    </p:spTree>
    <p:extLst>
      <p:ext uri="{BB962C8B-B14F-4D97-AF65-F5344CB8AC3E}">
        <p14:creationId xmlns:p14="http://schemas.microsoft.com/office/powerpoint/2010/main" val="34031068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D10F-EF9C-4429-A708-58F4AEEB53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147A22-0B89-41C0-B33E-950D6CCA75C7}"/>
              </a:ext>
            </a:extLst>
          </p:cNvPr>
          <p:cNvSpPr>
            <a:spLocks noGrp="1"/>
          </p:cNvSpPr>
          <p:nvPr>
            <p:ph idx="1"/>
          </p:nvPr>
        </p:nvSpPr>
        <p:spPr/>
        <p:txBody>
          <a:bodyPr/>
          <a:lstStyle/>
          <a:p>
            <a:r>
              <a:rPr lang="en-US" dirty="0"/>
              <a:t>“Advisors, for example, may be friends, family members, attorneys, or other individuals with whom the party has a trusted relationship.”</a:t>
            </a:r>
          </a:p>
          <a:p>
            <a:endParaRPr lang="en-US" dirty="0"/>
          </a:p>
          <a:p>
            <a:r>
              <a:rPr lang="en-US" dirty="0"/>
              <a:t>“Because the grievance process occurs in an educational setting and does not require court appearances or detailed legal knowledge, the Department believes that assisting a party to a grievance process is best viewed not as practicing law, but rather as providing </a:t>
            </a:r>
            <a:r>
              <a:rPr lang="en-US" dirty="0">
                <a:highlight>
                  <a:srgbClr val="FFFF00"/>
                </a:highlight>
              </a:rPr>
              <a:t>advocacy services</a:t>
            </a:r>
            <a:r>
              <a:rPr lang="en-US" dirty="0"/>
              <a:t> to a complainant or respondent.”</a:t>
            </a:r>
          </a:p>
        </p:txBody>
      </p:sp>
      <p:sp>
        <p:nvSpPr>
          <p:cNvPr id="4" name="Slide Number Placeholder 3">
            <a:extLst>
              <a:ext uri="{FF2B5EF4-FFF2-40B4-BE49-F238E27FC236}">
                <a16:creationId xmlns:a16="http://schemas.microsoft.com/office/drawing/2014/main" id="{C5237DEC-A561-4970-810E-3F52FDC22ACE}"/>
              </a:ext>
            </a:extLst>
          </p:cNvPr>
          <p:cNvSpPr>
            <a:spLocks noGrp="1"/>
          </p:cNvSpPr>
          <p:nvPr>
            <p:ph type="sldNum" sz="quarter" idx="12"/>
          </p:nvPr>
        </p:nvSpPr>
        <p:spPr/>
        <p:txBody>
          <a:bodyPr/>
          <a:lstStyle/>
          <a:p>
            <a:fld id="{4D8C55B9-A212-4E5F-9157-6D549DF15AE5}" type="slidenum">
              <a:rPr lang="en-US" smtClean="0"/>
              <a:t>54</a:t>
            </a:fld>
            <a:endParaRPr lang="en-US"/>
          </a:p>
        </p:txBody>
      </p:sp>
    </p:spTree>
    <p:extLst>
      <p:ext uri="{BB962C8B-B14F-4D97-AF65-F5344CB8AC3E}">
        <p14:creationId xmlns:p14="http://schemas.microsoft.com/office/powerpoint/2010/main" val="3507162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2DC5-36DF-4A48-A4CB-CBFDEF6DC0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8D453A-20E8-47B8-9796-FE2BF2F9F2B5}"/>
              </a:ext>
            </a:extLst>
          </p:cNvPr>
          <p:cNvSpPr>
            <a:spLocks noGrp="1"/>
          </p:cNvSpPr>
          <p:nvPr>
            <p:ph idx="1"/>
          </p:nvPr>
        </p:nvSpPr>
        <p:spPr>
          <a:xfrm>
            <a:off x="5015344" y="1825625"/>
            <a:ext cx="6338455" cy="4351338"/>
          </a:xfrm>
        </p:spPr>
        <p:txBody>
          <a:bodyPr/>
          <a:lstStyle/>
          <a:p>
            <a:r>
              <a:rPr lang="en-US" dirty="0"/>
              <a:t>“At the live hearing, the decision-maker(s) must permit </a:t>
            </a:r>
            <a:r>
              <a:rPr lang="en-US" dirty="0">
                <a:highlight>
                  <a:srgbClr val="FFFF00"/>
                </a:highlight>
              </a:rPr>
              <a:t>each party’s advisor</a:t>
            </a:r>
            <a:r>
              <a:rPr lang="en-US" dirty="0"/>
              <a:t> to ask the other party and any witnesses all relevant questions and </a:t>
            </a:r>
            <a:r>
              <a:rPr lang="en-US" dirty="0">
                <a:highlight>
                  <a:srgbClr val="FFFF00"/>
                </a:highlight>
              </a:rPr>
              <a:t>follow-up questions</a:t>
            </a:r>
            <a:r>
              <a:rPr lang="en-US" dirty="0"/>
              <a:t>, including those challenging credibility. Such cross-examination at the live hearing must be conducted directly, orally, and in real time </a:t>
            </a:r>
            <a:r>
              <a:rPr lang="en-US" dirty="0">
                <a:highlight>
                  <a:srgbClr val="FFFF00"/>
                </a:highlight>
              </a:rPr>
              <a:t>by the party’s advisor of choice</a:t>
            </a:r>
            <a:r>
              <a:rPr lang="en-US" dirty="0"/>
              <a:t> and never by a party personally.”</a:t>
            </a:r>
          </a:p>
        </p:txBody>
      </p:sp>
      <p:pic>
        <p:nvPicPr>
          <p:cNvPr id="4" name="Picture 3">
            <a:extLst>
              <a:ext uri="{FF2B5EF4-FFF2-40B4-BE49-F238E27FC236}">
                <a16:creationId xmlns:a16="http://schemas.microsoft.com/office/drawing/2014/main" id="{AA08A05F-AABB-46CC-A7D2-0969E72FFFD1}"/>
              </a:ext>
            </a:extLst>
          </p:cNvPr>
          <p:cNvPicPr>
            <a:picLocks noChangeAspect="1"/>
          </p:cNvPicPr>
          <p:nvPr/>
        </p:nvPicPr>
        <p:blipFill>
          <a:blip r:embed="rId2"/>
          <a:stretch>
            <a:fillRect/>
          </a:stretch>
        </p:blipFill>
        <p:spPr>
          <a:xfrm>
            <a:off x="729094" y="1690688"/>
            <a:ext cx="4286250" cy="4286250"/>
          </a:xfrm>
          <a:prstGeom prst="rect">
            <a:avLst/>
          </a:prstGeom>
        </p:spPr>
      </p:pic>
      <p:sp>
        <p:nvSpPr>
          <p:cNvPr id="5" name="Slide Number Placeholder 4">
            <a:extLst>
              <a:ext uri="{FF2B5EF4-FFF2-40B4-BE49-F238E27FC236}">
                <a16:creationId xmlns:a16="http://schemas.microsoft.com/office/drawing/2014/main" id="{F3A511DC-FBDB-4D43-A7EC-93E96DC256EB}"/>
              </a:ext>
            </a:extLst>
          </p:cNvPr>
          <p:cNvSpPr>
            <a:spLocks noGrp="1"/>
          </p:cNvSpPr>
          <p:nvPr>
            <p:ph type="sldNum" sz="quarter" idx="12"/>
          </p:nvPr>
        </p:nvSpPr>
        <p:spPr/>
        <p:txBody>
          <a:bodyPr/>
          <a:lstStyle/>
          <a:p>
            <a:fld id="{4D8C55B9-A212-4E5F-9157-6D549DF15AE5}" type="slidenum">
              <a:rPr lang="en-US" smtClean="0"/>
              <a:t>55</a:t>
            </a:fld>
            <a:endParaRPr lang="en-US"/>
          </a:p>
        </p:txBody>
      </p:sp>
    </p:spTree>
    <p:extLst>
      <p:ext uri="{BB962C8B-B14F-4D97-AF65-F5344CB8AC3E}">
        <p14:creationId xmlns:p14="http://schemas.microsoft.com/office/powerpoint/2010/main" val="3686597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CA36-92AC-4284-BB12-56CAA2E740A8}"/>
              </a:ext>
            </a:extLst>
          </p:cNvPr>
          <p:cNvSpPr>
            <a:spLocks noGrp="1"/>
          </p:cNvSpPr>
          <p:nvPr>
            <p:ph type="title"/>
          </p:nvPr>
        </p:nvSpPr>
        <p:spPr/>
        <p:txBody>
          <a:bodyPr/>
          <a:lstStyle/>
          <a:p>
            <a:r>
              <a:rPr lang="en-US" dirty="0"/>
              <a:t>Cross Examination prohibitions from regs:</a:t>
            </a:r>
          </a:p>
        </p:txBody>
      </p:sp>
      <p:sp>
        <p:nvSpPr>
          <p:cNvPr id="3" name="Content Placeholder 2">
            <a:extLst>
              <a:ext uri="{FF2B5EF4-FFF2-40B4-BE49-F238E27FC236}">
                <a16:creationId xmlns:a16="http://schemas.microsoft.com/office/drawing/2014/main" id="{495B2856-7D03-41D5-90E2-00E048887B3D}"/>
              </a:ext>
            </a:extLst>
          </p:cNvPr>
          <p:cNvSpPr>
            <a:spLocks noGrp="1"/>
          </p:cNvSpPr>
          <p:nvPr>
            <p:ph idx="1"/>
          </p:nvPr>
        </p:nvSpPr>
        <p:spPr/>
        <p:txBody>
          <a:bodyPr/>
          <a:lstStyle/>
          <a:p>
            <a:r>
              <a:rPr lang="en-US" dirty="0"/>
              <a:t>“Only </a:t>
            </a:r>
            <a:r>
              <a:rPr lang="en-US" dirty="0">
                <a:highlight>
                  <a:srgbClr val="FFFF00"/>
                </a:highlight>
              </a:rPr>
              <a:t>relevant</a:t>
            </a:r>
            <a:r>
              <a:rPr lang="en-US" dirty="0"/>
              <a:t> cross-examination and other questions may be asked of a party or witness. Before a complainant, respondent, or witness answers a cross-examination or other question, the </a:t>
            </a:r>
            <a:r>
              <a:rPr lang="en-US" dirty="0">
                <a:highlight>
                  <a:srgbClr val="FFFF00"/>
                </a:highlight>
              </a:rPr>
              <a:t>decision-maker(s) must first determine whether the question is relevant </a:t>
            </a:r>
            <a:r>
              <a:rPr lang="en-US" dirty="0"/>
              <a:t>and explain any decision to exclude a question as not relevant.”</a:t>
            </a:r>
          </a:p>
        </p:txBody>
      </p:sp>
      <p:sp>
        <p:nvSpPr>
          <p:cNvPr id="4" name="Slide Number Placeholder 3">
            <a:extLst>
              <a:ext uri="{FF2B5EF4-FFF2-40B4-BE49-F238E27FC236}">
                <a16:creationId xmlns:a16="http://schemas.microsoft.com/office/drawing/2014/main" id="{DD4B383A-28DE-4FF4-A8EC-2514CE139897}"/>
              </a:ext>
            </a:extLst>
          </p:cNvPr>
          <p:cNvSpPr>
            <a:spLocks noGrp="1"/>
          </p:cNvSpPr>
          <p:nvPr>
            <p:ph type="sldNum" sz="quarter" idx="12"/>
          </p:nvPr>
        </p:nvSpPr>
        <p:spPr/>
        <p:txBody>
          <a:bodyPr/>
          <a:lstStyle/>
          <a:p>
            <a:fld id="{4D8C55B9-A212-4E5F-9157-6D549DF15AE5}" type="slidenum">
              <a:rPr lang="en-US" smtClean="0"/>
              <a:t>56</a:t>
            </a:fld>
            <a:endParaRPr lang="en-US"/>
          </a:p>
        </p:txBody>
      </p:sp>
    </p:spTree>
    <p:extLst>
      <p:ext uri="{BB962C8B-B14F-4D97-AF65-F5344CB8AC3E}">
        <p14:creationId xmlns:p14="http://schemas.microsoft.com/office/powerpoint/2010/main" val="29599387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24E8-0CC0-4441-8FA3-EA822934C794}"/>
              </a:ext>
            </a:extLst>
          </p:cNvPr>
          <p:cNvSpPr>
            <a:spLocks noGrp="1"/>
          </p:cNvSpPr>
          <p:nvPr>
            <p:ph type="title"/>
          </p:nvPr>
        </p:nvSpPr>
        <p:spPr/>
        <p:txBody>
          <a:bodyPr/>
          <a:lstStyle/>
          <a:p>
            <a:r>
              <a:rPr lang="en-US" dirty="0"/>
              <a:t>Cross Examination prohibitions from regs:</a:t>
            </a:r>
          </a:p>
        </p:txBody>
      </p:sp>
      <p:sp>
        <p:nvSpPr>
          <p:cNvPr id="3" name="Content Placeholder 2">
            <a:extLst>
              <a:ext uri="{FF2B5EF4-FFF2-40B4-BE49-F238E27FC236}">
                <a16:creationId xmlns:a16="http://schemas.microsoft.com/office/drawing/2014/main" id="{D6274DCB-F518-46AF-8D25-532D2121E569}"/>
              </a:ext>
            </a:extLst>
          </p:cNvPr>
          <p:cNvSpPr>
            <a:spLocks noGrp="1"/>
          </p:cNvSpPr>
          <p:nvPr>
            <p:ph idx="1"/>
          </p:nvPr>
        </p:nvSpPr>
        <p:spPr/>
        <p:txBody>
          <a:bodyPr/>
          <a:lstStyle/>
          <a:p>
            <a:r>
              <a:rPr lang="en-US" dirty="0">
                <a:highlight>
                  <a:srgbClr val="FFFF00"/>
                </a:highlight>
              </a:rPr>
              <a:t>Questions and evidence about the complainant’s sexual predisposition or prior sexual behavior are not relevant</a:t>
            </a:r>
            <a:r>
              <a:rPr lang="en-US" dirty="0"/>
              <a:t>, unless such questions and evidence about the complainant’s prior sexual behavior are </a:t>
            </a:r>
            <a:r>
              <a:rPr lang="en-US" dirty="0">
                <a:highlight>
                  <a:srgbClr val="FF00FF"/>
                </a:highlight>
              </a:rPr>
              <a:t>offered to prove that someone other than the respondent committed the conduct alleged </a:t>
            </a:r>
            <a:r>
              <a:rPr lang="en-US" dirty="0"/>
              <a:t>by the complainant, </a:t>
            </a:r>
            <a:r>
              <a:rPr lang="en-US" dirty="0">
                <a:highlight>
                  <a:srgbClr val="00FF00"/>
                </a:highlight>
              </a:rPr>
              <a:t>or if the questions and evidence concern specific incidents of the complainant’s prior sexual behavior with respect to the respondent </a:t>
            </a:r>
            <a:r>
              <a:rPr lang="en-US" dirty="0">
                <a:highlight>
                  <a:srgbClr val="00FFFF"/>
                </a:highlight>
              </a:rPr>
              <a:t>and are offered to prove consent</a:t>
            </a:r>
            <a:r>
              <a:rPr lang="en-US" dirty="0"/>
              <a:t>.</a:t>
            </a:r>
          </a:p>
        </p:txBody>
      </p:sp>
      <p:sp>
        <p:nvSpPr>
          <p:cNvPr id="4" name="Slide Number Placeholder 3">
            <a:extLst>
              <a:ext uri="{FF2B5EF4-FFF2-40B4-BE49-F238E27FC236}">
                <a16:creationId xmlns:a16="http://schemas.microsoft.com/office/drawing/2014/main" id="{D36BD9D6-F06A-4858-8033-89CE862F2B61}"/>
              </a:ext>
            </a:extLst>
          </p:cNvPr>
          <p:cNvSpPr>
            <a:spLocks noGrp="1"/>
          </p:cNvSpPr>
          <p:nvPr>
            <p:ph type="sldNum" sz="quarter" idx="12"/>
          </p:nvPr>
        </p:nvSpPr>
        <p:spPr/>
        <p:txBody>
          <a:bodyPr/>
          <a:lstStyle/>
          <a:p>
            <a:fld id="{4D8C55B9-A212-4E5F-9157-6D549DF15AE5}" type="slidenum">
              <a:rPr lang="en-US" smtClean="0"/>
              <a:t>57</a:t>
            </a:fld>
            <a:endParaRPr lang="en-US"/>
          </a:p>
        </p:txBody>
      </p:sp>
    </p:spTree>
    <p:extLst>
      <p:ext uri="{BB962C8B-B14F-4D97-AF65-F5344CB8AC3E}">
        <p14:creationId xmlns:p14="http://schemas.microsoft.com/office/powerpoint/2010/main" val="41901729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2C31-6EDF-45BF-AB42-91C65CB277B7}"/>
              </a:ext>
            </a:extLst>
          </p:cNvPr>
          <p:cNvSpPr>
            <a:spLocks noGrp="1"/>
          </p:cNvSpPr>
          <p:nvPr>
            <p:ph type="title"/>
          </p:nvPr>
        </p:nvSpPr>
        <p:spPr/>
        <p:txBody>
          <a:bodyPr/>
          <a:lstStyle/>
          <a:p>
            <a:r>
              <a:rPr lang="en-US" dirty="0"/>
              <a:t>What does an ADVISOR do in this system?</a:t>
            </a:r>
          </a:p>
        </p:txBody>
      </p:sp>
      <p:sp>
        <p:nvSpPr>
          <p:cNvPr id="3" name="Content Placeholder 2">
            <a:extLst>
              <a:ext uri="{FF2B5EF4-FFF2-40B4-BE49-F238E27FC236}">
                <a16:creationId xmlns:a16="http://schemas.microsoft.com/office/drawing/2014/main" id="{1B505EFC-57F7-4EE1-A670-4BA25E8BC3A6}"/>
              </a:ext>
            </a:extLst>
          </p:cNvPr>
          <p:cNvSpPr>
            <a:spLocks noGrp="1"/>
          </p:cNvSpPr>
          <p:nvPr>
            <p:ph idx="1"/>
          </p:nvPr>
        </p:nvSpPr>
        <p:spPr>
          <a:xfrm>
            <a:off x="5237018" y="1825625"/>
            <a:ext cx="6116782" cy="4351338"/>
          </a:xfrm>
        </p:spPr>
        <p:txBody>
          <a:bodyPr>
            <a:normAutofit fontScale="92500" lnSpcReduction="10000"/>
          </a:bodyPr>
          <a:lstStyle/>
          <a:p>
            <a:pPr marL="514350" indent="-514350">
              <a:buAutoNum type="arabicPeriod"/>
            </a:pPr>
            <a:r>
              <a:rPr lang="en-US" dirty="0"/>
              <a:t>They learn from their advisee.</a:t>
            </a:r>
          </a:p>
          <a:p>
            <a:pPr marL="514350" indent="-514350">
              <a:buAutoNum type="arabicPeriod"/>
            </a:pPr>
            <a:r>
              <a:rPr lang="en-US" dirty="0"/>
              <a:t>They make sure their advisee understands institutional policy.</a:t>
            </a:r>
          </a:p>
          <a:p>
            <a:pPr marL="514350" indent="-514350">
              <a:buAutoNum type="arabicPeriod"/>
            </a:pPr>
            <a:r>
              <a:rPr lang="en-US" dirty="0"/>
              <a:t>They attend investigative meetings with their advisee.</a:t>
            </a:r>
          </a:p>
          <a:p>
            <a:pPr marL="514350" indent="-514350">
              <a:buAutoNum type="arabicPeriod"/>
            </a:pPr>
            <a:r>
              <a:rPr lang="en-US" dirty="0"/>
              <a:t>They review evidence and investigative reports.</a:t>
            </a:r>
          </a:p>
          <a:p>
            <a:pPr marL="514350" indent="-514350">
              <a:buAutoNum type="arabicPeriod"/>
            </a:pPr>
            <a:r>
              <a:rPr lang="en-US" dirty="0"/>
              <a:t>They ensure CX question advisee wants asked, are asked.</a:t>
            </a:r>
          </a:p>
          <a:p>
            <a:pPr marL="514350" indent="-514350">
              <a:buAutoNum type="arabicPeriod"/>
            </a:pPr>
            <a:r>
              <a:rPr lang="en-US" dirty="0"/>
              <a:t>They identify policy deviations and flag them.</a:t>
            </a:r>
          </a:p>
          <a:p>
            <a:pPr marL="514350" indent="-514350">
              <a:buAutoNum type="arabicPeriod"/>
            </a:pPr>
            <a:endParaRPr lang="en-US" dirty="0"/>
          </a:p>
          <a:p>
            <a:endParaRPr lang="en-US" dirty="0"/>
          </a:p>
        </p:txBody>
      </p:sp>
      <p:pic>
        <p:nvPicPr>
          <p:cNvPr id="4" name="Picture 3">
            <a:extLst>
              <a:ext uri="{FF2B5EF4-FFF2-40B4-BE49-F238E27FC236}">
                <a16:creationId xmlns:a16="http://schemas.microsoft.com/office/drawing/2014/main" id="{DF0FD8A8-2BF3-4FEA-90D8-869380221BE2}"/>
              </a:ext>
            </a:extLst>
          </p:cNvPr>
          <p:cNvPicPr>
            <a:picLocks noChangeAspect="1"/>
          </p:cNvPicPr>
          <p:nvPr/>
        </p:nvPicPr>
        <p:blipFill>
          <a:blip r:embed="rId2"/>
          <a:stretch>
            <a:fillRect/>
          </a:stretch>
        </p:blipFill>
        <p:spPr>
          <a:xfrm>
            <a:off x="932873" y="1690688"/>
            <a:ext cx="3648652" cy="3648652"/>
          </a:xfrm>
          <a:prstGeom prst="rect">
            <a:avLst/>
          </a:prstGeom>
        </p:spPr>
      </p:pic>
      <p:sp>
        <p:nvSpPr>
          <p:cNvPr id="5" name="Slide Number Placeholder 4">
            <a:extLst>
              <a:ext uri="{FF2B5EF4-FFF2-40B4-BE49-F238E27FC236}">
                <a16:creationId xmlns:a16="http://schemas.microsoft.com/office/drawing/2014/main" id="{D5825249-02D2-470A-8988-D09F3920320F}"/>
              </a:ext>
            </a:extLst>
          </p:cNvPr>
          <p:cNvSpPr>
            <a:spLocks noGrp="1"/>
          </p:cNvSpPr>
          <p:nvPr>
            <p:ph type="sldNum" sz="quarter" idx="12"/>
          </p:nvPr>
        </p:nvSpPr>
        <p:spPr/>
        <p:txBody>
          <a:bodyPr/>
          <a:lstStyle/>
          <a:p>
            <a:fld id="{4D8C55B9-A212-4E5F-9157-6D549DF15AE5}" type="slidenum">
              <a:rPr lang="en-US" smtClean="0"/>
              <a:t>58</a:t>
            </a:fld>
            <a:endParaRPr lang="en-US"/>
          </a:p>
        </p:txBody>
      </p:sp>
    </p:spTree>
    <p:extLst>
      <p:ext uri="{BB962C8B-B14F-4D97-AF65-F5344CB8AC3E}">
        <p14:creationId xmlns:p14="http://schemas.microsoft.com/office/powerpoint/2010/main" val="2424706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ACDB5-8CEE-4BC6-9D37-DC855776EE75}"/>
              </a:ext>
            </a:extLst>
          </p:cNvPr>
          <p:cNvSpPr>
            <a:spLocks noGrp="1"/>
          </p:cNvSpPr>
          <p:nvPr>
            <p:ph type="title"/>
          </p:nvPr>
        </p:nvSpPr>
        <p:spPr/>
        <p:txBody>
          <a:bodyPr/>
          <a:lstStyle/>
          <a:p>
            <a:r>
              <a:rPr lang="en-US" dirty="0"/>
              <a:t>Institution-Provided Advisors</a:t>
            </a:r>
          </a:p>
        </p:txBody>
      </p:sp>
      <p:sp>
        <p:nvSpPr>
          <p:cNvPr id="3" name="Content Placeholder 2">
            <a:extLst>
              <a:ext uri="{FF2B5EF4-FFF2-40B4-BE49-F238E27FC236}">
                <a16:creationId xmlns:a16="http://schemas.microsoft.com/office/drawing/2014/main" id="{EB9F79CB-7D50-49C6-8217-F4E9CCCA2EC2}"/>
              </a:ext>
            </a:extLst>
          </p:cNvPr>
          <p:cNvSpPr>
            <a:spLocks noGrp="1"/>
          </p:cNvSpPr>
          <p:nvPr>
            <p:ph idx="1"/>
          </p:nvPr>
        </p:nvSpPr>
        <p:spPr/>
        <p:txBody>
          <a:bodyPr/>
          <a:lstStyle/>
          <a:p>
            <a:r>
              <a:rPr lang="en-US" dirty="0"/>
              <a:t>Maintain a professional relationship.</a:t>
            </a:r>
          </a:p>
          <a:p>
            <a:r>
              <a:rPr lang="en-US" dirty="0"/>
              <a:t>Maintain composure.</a:t>
            </a:r>
          </a:p>
          <a:p>
            <a:r>
              <a:rPr lang="en-US" dirty="0"/>
              <a:t>Remember to stop and explain.</a:t>
            </a:r>
          </a:p>
          <a:p>
            <a:r>
              <a:rPr lang="en-US" dirty="0"/>
              <a:t>Speak to their advisee privately when needed.</a:t>
            </a:r>
          </a:p>
          <a:p>
            <a:r>
              <a:rPr lang="en-US" dirty="0"/>
              <a:t>Do not deviate from policy, even if the advisee wishes to.</a:t>
            </a:r>
          </a:p>
          <a:p>
            <a:r>
              <a:rPr lang="en-US" dirty="0"/>
              <a:t>Maintain confidentiality. </a:t>
            </a:r>
          </a:p>
          <a:p>
            <a:r>
              <a:rPr lang="en-US" dirty="0"/>
              <a:t>DO NOT ADVISE ON MATTERS OUTSIDE THE INSTITUTIONAL TITLE IX SYSTEM.</a:t>
            </a:r>
          </a:p>
          <a:p>
            <a:endParaRPr lang="en-US" dirty="0"/>
          </a:p>
        </p:txBody>
      </p:sp>
      <p:sp>
        <p:nvSpPr>
          <p:cNvPr id="4" name="Slide Number Placeholder 3">
            <a:extLst>
              <a:ext uri="{FF2B5EF4-FFF2-40B4-BE49-F238E27FC236}">
                <a16:creationId xmlns:a16="http://schemas.microsoft.com/office/drawing/2014/main" id="{05DF0B1D-3B2D-45A3-8C3E-3CB335F55AAB}"/>
              </a:ext>
            </a:extLst>
          </p:cNvPr>
          <p:cNvSpPr>
            <a:spLocks noGrp="1"/>
          </p:cNvSpPr>
          <p:nvPr>
            <p:ph type="sldNum" sz="quarter" idx="12"/>
          </p:nvPr>
        </p:nvSpPr>
        <p:spPr/>
        <p:txBody>
          <a:bodyPr/>
          <a:lstStyle/>
          <a:p>
            <a:fld id="{4D8C55B9-A212-4E5F-9157-6D549DF15AE5}" type="slidenum">
              <a:rPr lang="en-US" smtClean="0"/>
              <a:t>59</a:t>
            </a:fld>
            <a:endParaRPr lang="en-US"/>
          </a:p>
        </p:txBody>
      </p:sp>
    </p:spTree>
    <p:extLst>
      <p:ext uri="{BB962C8B-B14F-4D97-AF65-F5344CB8AC3E}">
        <p14:creationId xmlns:p14="http://schemas.microsoft.com/office/powerpoint/2010/main" val="4191014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D619-4680-48B5-B6CC-3B681FC2FE21}"/>
              </a:ext>
            </a:extLst>
          </p:cNvPr>
          <p:cNvSpPr>
            <a:spLocks noGrp="1"/>
          </p:cNvSpPr>
          <p:nvPr>
            <p:ph type="ctrTitle"/>
          </p:nvPr>
        </p:nvSpPr>
        <p:spPr/>
        <p:txBody>
          <a:bodyPr/>
          <a:lstStyle/>
          <a:p>
            <a:r>
              <a:rPr lang="en-US" dirty="0"/>
              <a:t>Investigation Phase</a:t>
            </a:r>
          </a:p>
        </p:txBody>
      </p:sp>
      <p:sp>
        <p:nvSpPr>
          <p:cNvPr id="3" name="Subtitle 2">
            <a:extLst>
              <a:ext uri="{FF2B5EF4-FFF2-40B4-BE49-F238E27FC236}">
                <a16:creationId xmlns:a16="http://schemas.microsoft.com/office/drawing/2014/main" id="{B25B5D6C-39F7-41F3-9049-BAC435646AA2}"/>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45E61389-CD8C-4C0A-A6B8-2B737752A652}"/>
              </a:ext>
            </a:extLst>
          </p:cNvPr>
          <p:cNvSpPr>
            <a:spLocks noGrp="1"/>
          </p:cNvSpPr>
          <p:nvPr>
            <p:ph type="sldNum" sz="quarter" idx="12"/>
          </p:nvPr>
        </p:nvSpPr>
        <p:spPr/>
        <p:txBody>
          <a:bodyPr/>
          <a:lstStyle/>
          <a:p>
            <a:fld id="{4D8C55B9-A212-4E5F-9157-6D549DF15AE5}" type="slidenum">
              <a:rPr lang="en-US" smtClean="0"/>
              <a:t>60</a:t>
            </a:fld>
            <a:endParaRPr lang="en-US"/>
          </a:p>
        </p:txBody>
      </p:sp>
    </p:spTree>
    <p:extLst>
      <p:ext uri="{BB962C8B-B14F-4D97-AF65-F5344CB8AC3E}">
        <p14:creationId xmlns:p14="http://schemas.microsoft.com/office/powerpoint/2010/main" val="10758929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FF4C-36C4-43B8-BE19-45A0D21B38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6B2520-2B53-49B1-BB06-D60B677B1A3A}"/>
              </a:ext>
            </a:extLst>
          </p:cNvPr>
          <p:cNvSpPr>
            <a:spLocks noGrp="1"/>
          </p:cNvSpPr>
          <p:nvPr>
            <p:ph idx="1"/>
          </p:nvPr>
        </p:nvSpPr>
        <p:spPr/>
        <p:txBody>
          <a:bodyPr/>
          <a:lstStyle/>
          <a:p>
            <a:r>
              <a:rPr lang="en-US" dirty="0">
                <a:highlight>
                  <a:srgbClr val="FFFF00"/>
                </a:highlight>
              </a:rPr>
              <a:t>Never, EVER, EVER attend an investigative meeting with your advisee before meeting with them separately.</a:t>
            </a:r>
          </a:p>
          <a:p>
            <a:endParaRPr lang="en-US" dirty="0"/>
          </a:p>
          <a:p>
            <a:r>
              <a:rPr lang="en-US" dirty="0"/>
              <a:t>Do not permit outside individuals (parents, etc.) influence your role – you advise only one person. </a:t>
            </a:r>
          </a:p>
          <a:p>
            <a:endParaRPr lang="en-US" dirty="0"/>
          </a:p>
          <a:p>
            <a:r>
              <a:rPr lang="en-US" dirty="0"/>
              <a:t>Take notes. Keep notes. And when all has ended, destroy notes. </a:t>
            </a:r>
          </a:p>
        </p:txBody>
      </p:sp>
      <p:sp>
        <p:nvSpPr>
          <p:cNvPr id="4" name="Slide Number Placeholder 3">
            <a:extLst>
              <a:ext uri="{FF2B5EF4-FFF2-40B4-BE49-F238E27FC236}">
                <a16:creationId xmlns:a16="http://schemas.microsoft.com/office/drawing/2014/main" id="{7E952D98-F0F8-453F-BB8A-AF2407B250D4}"/>
              </a:ext>
            </a:extLst>
          </p:cNvPr>
          <p:cNvSpPr>
            <a:spLocks noGrp="1"/>
          </p:cNvSpPr>
          <p:nvPr>
            <p:ph type="sldNum" sz="quarter" idx="12"/>
          </p:nvPr>
        </p:nvSpPr>
        <p:spPr/>
        <p:txBody>
          <a:bodyPr/>
          <a:lstStyle/>
          <a:p>
            <a:fld id="{4D8C55B9-A212-4E5F-9157-6D549DF15AE5}" type="slidenum">
              <a:rPr lang="en-US" smtClean="0"/>
              <a:t>61</a:t>
            </a:fld>
            <a:endParaRPr lang="en-US"/>
          </a:p>
        </p:txBody>
      </p:sp>
    </p:spTree>
    <p:extLst>
      <p:ext uri="{BB962C8B-B14F-4D97-AF65-F5344CB8AC3E}">
        <p14:creationId xmlns:p14="http://schemas.microsoft.com/office/powerpoint/2010/main" val="3948669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9457-0FCD-43D0-A46A-47C6F30231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0B432D-F9F4-4FD1-8FEE-329BD74F35AE}"/>
              </a:ext>
            </a:extLst>
          </p:cNvPr>
          <p:cNvSpPr>
            <a:spLocks noGrp="1"/>
          </p:cNvSpPr>
          <p:nvPr>
            <p:ph idx="1"/>
          </p:nvPr>
        </p:nvSpPr>
        <p:spPr/>
        <p:txBody>
          <a:bodyPr/>
          <a:lstStyle/>
          <a:p>
            <a:r>
              <a:rPr lang="en-US" dirty="0"/>
              <a:t>You must remember that you are not a decision-maker. </a:t>
            </a:r>
            <a:r>
              <a:rPr lang="en-US" dirty="0">
                <a:highlight>
                  <a:srgbClr val="FFFF00"/>
                </a:highlight>
              </a:rPr>
              <a:t>It is not your duty to draw conclusions, and your advisee cannot require you to profess your agreement with them.</a:t>
            </a:r>
          </a:p>
          <a:p>
            <a:endParaRPr lang="en-US" dirty="0"/>
          </a:p>
          <a:p>
            <a:r>
              <a:rPr lang="en-US" dirty="0"/>
              <a:t>It is not your duty or obligation to tell your advisee “I agree you have been victimized” or “I agree you have been falsely accused.” </a:t>
            </a:r>
          </a:p>
        </p:txBody>
      </p:sp>
      <p:sp>
        <p:nvSpPr>
          <p:cNvPr id="4" name="Slide Number Placeholder 3">
            <a:extLst>
              <a:ext uri="{FF2B5EF4-FFF2-40B4-BE49-F238E27FC236}">
                <a16:creationId xmlns:a16="http://schemas.microsoft.com/office/drawing/2014/main" id="{DACA2C3F-F997-4880-A515-FB2298B301D8}"/>
              </a:ext>
            </a:extLst>
          </p:cNvPr>
          <p:cNvSpPr>
            <a:spLocks noGrp="1"/>
          </p:cNvSpPr>
          <p:nvPr>
            <p:ph type="sldNum" sz="quarter" idx="12"/>
          </p:nvPr>
        </p:nvSpPr>
        <p:spPr/>
        <p:txBody>
          <a:bodyPr/>
          <a:lstStyle/>
          <a:p>
            <a:fld id="{4D8C55B9-A212-4E5F-9157-6D549DF15AE5}" type="slidenum">
              <a:rPr lang="en-US" smtClean="0"/>
              <a:t>62</a:t>
            </a:fld>
            <a:endParaRPr lang="en-US"/>
          </a:p>
        </p:txBody>
      </p:sp>
    </p:spTree>
    <p:extLst>
      <p:ext uri="{BB962C8B-B14F-4D97-AF65-F5344CB8AC3E}">
        <p14:creationId xmlns:p14="http://schemas.microsoft.com/office/powerpoint/2010/main" val="1329415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CCDB-742C-4093-B995-EAF6E317B1B7}"/>
              </a:ext>
            </a:extLst>
          </p:cNvPr>
          <p:cNvSpPr>
            <a:spLocks noGrp="1"/>
          </p:cNvSpPr>
          <p:nvPr>
            <p:ph type="title"/>
          </p:nvPr>
        </p:nvSpPr>
        <p:spPr/>
        <p:txBody>
          <a:bodyPr/>
          <a:lstStyle/>
          <a:p>
            <a:r>
              <a:rPr lang="en-US" dirty="0"/>
              <a:t>What should you expect?</a:t>
            </a:r>
          </a:p>
        </p:txBody>
      </p:sp>
      <p:sp>
        <p:nvSpPr>
          <p:cNvPr id="3" name="Content Placeholder 2">
            <a:extLst>
              <a:ext uri="{FF2B5EF4-FFF2-40B4-BE49-F238E27FC236}">
                <a16:creationId xmlns:a16="http://schemas.microsoft.com/office/drawing/2014/main" id="{6A99FCD2-B86C-4A62-8999-F13547C32CED}"/>
              </a:ext>
            </a:extLst>
          </p:cNvPr>
          <p:cNvSpPr>
            <a:spLocks noGrp="1"/>
          </p:cNvSpPr>
          <p:nvPr>
            <p:ph idx="1"/>
          </p:nvPr>
        </p:nvSpPr>
        <p:spPr/>
        <p:txBody>
          <a:bodyPr/>
          <a:lstStyle/>
          <a:p>
            <a:r>
              <a:rPr lang="en-US" dirty="0"/>
              <a:t>The initial interview with investigators could be long. Often, investigators will block off approximately 1-2 hours for an initial interview. Talk with your advisee about their comfort level with this length of time and discuss whether they have any specific objections to it, and be prepared to raise such objections with the investigators at the start of the interview. </a:t>
            </a:r>
          </a:p>
        </p:txBody>
      </p:sp>
      <p:sp>
        <p:nvSpPr>
          <p:cNvPr id="4" name="Slide Number Placeholder 3">
            <a:extLst>
              <a:ext uri="{FF2B5EF4-FFF2-40B4-BE49-F238E27FC236}">
                <a16:creationId xmlns:a16="http://schemas.microsoft.com/office/drawing/2014/main" id="{5AA46E79-D573-4540-B789-503206B99351}"/>
              </a:ext>
            </a:extLst>
          </p:cNvPr>
          <p:cNvSpPr>
            <a:spLocks noGrp="1"/>
          </p:cNvSpPr>
          <p:nvPr>
            <p:ph type="sldNum" sz="quarter" idx="12"/>
          </p:nvPr>
        </p:nvSpPr>
        <p:spPr/>
        <p:txBody>
          <a:bodyPr/>
          <a:lstStyle/>
          <a:p>
            <a:fld id="{4D8C55B9-A212-4E5F-9157-6D549DF15AE5}" type="slidenum">
              <a:rPr lang="en-US" smtClean="0"/>
              <a:t>63</a:t>
            </a:fld>
            <a:endParaRPr lang="en-US"/>
          </a:p>
        </p:txBody>
      </p:sp>
    </p:spTree>
    <p:extLst>
      <p:ext uri="{BB962C8B-B14F-4D97-AF65-F5344CB8AC3E}">
        <p14:creationId xmlns:p14="http://schemas.microsoft.com/office/powerpoint/2010/main" val="4088969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1B82-E7EE-47BA-9BEF-43585688950B}"/>
              </a:ext>
            </a:extLst>
          </p:cNvPr>
          <p:cNvSpPr>
            <a:spLocks noGrp="1"/>
          </p:cNvSpPr>
          <p:nvPr>
            <p:ph type="title"/>
          </p:nvPr>
        </p:nvSpPr>
        <p:spPr/>
        <p:txBody>
          <a:bodyPr/>
          <a:lstStyle/>
          <a:p>
            <a:r>
              <a:rPr lang="en-US" dirty="0"/>
              <a:t>What should you expect?</a:t>
            </a:r>
          </a:p>
        </p:txBody>
      </p:sp>
      <p:sp>
        <p:nvSpPr>
          <p:cNvPr id="3" name="Content Placeholder 2">
            <a:extLst>
              <a:ext uri="{FF2B5EF4-FFF2-40B4-BE49-F238E27FC236}">
                <a16:creationId xmlns:a16="http://schemas.microsoft.com/office/drawing/2014/main" id="{DCEAD196-1D35-42EF-9E8D-CE7826A6BD6A}"/>
              </a:ext>
            </a:extLst>
          </p:cNvPr>
          <p:cNvSpPr>
            <a:spLocks noGrp="1"/>
          </p:cNvSpPr>
          <p:nvPr>
            <p:ph idx="1"/>
          </p:nvPr>
        </p:nvSpPr>
        <p:spPr/>
        <p:txBody>
          <a:bodyPr/>
          <a:lstStyle/>
          <a:p>
            <a:r>
              <a:rPr lang="en-US" dirty="0"/>
              <a:t>The “initial interview” does not mean the only interview. It is not uncommon for a party to be interviewed multiple times by investigators during the pre-hearing stage. This could be for many reasons, including that investigators, during the course of the process, came into possession of information or evidence that spurred further questions for your advisee. Requests for additional interviews are not indicative of the investigator’s having any particular impression of the situation.</a:t>
            </a:r>
          </a:p>
        </p:txBody>
      </p:sp>
      <p:sp>
        <p:nvSpPr>
          <p:cNvPr id="4" name="Slide Number Placeholder 3">
            <a:extLst>
              <a:ext uri="{FF2B5EF4-FFF2-40B4-BE49-F238E27FC236}">
                <a16:creationId xmlns:a16="http://schemas.microsoft.com/office/drawing/2014/main" id="{AEF9F68B-6419-49EC-9388-432F1B8E53F4}"/>
              </a:ext>
            </a:extLst>
          </p:cNvPr>
          <p:cNvSpPr>
            <a:spLocks noGrp="1"/>
          </p:cNvSpPr>
          <p:nvPr>
            <p:ph type="sldNum" sz="quarter" idx="12"/>
          </p:nvPr>
        </p:nvSpPr>
        <p:spPr/>
        <p:txBody>
          <a:bodyPr/>
          <a:lstStyle/>
          <a:p>
            <a:fld id="{4D8C55B9-A212-4E5F-9157-6D549DF15AE5}" type="slidenum">
              <a:rPr lang="en-US" smtClean="0"/>
              <a:t>64</a:t>
            </a:fld>
            <a:endParaRPr lang="en-US"/>
          </a:p>
        </p:txBody>
      </p:sp>
    </p:spTree>
    <p:extLst>
      <p:ext uri="{BB962C8B-B14F-4D97-AF65-F5344CB8AC3E}">
        <p14:creationId xmlns:p14="http://schemas.microsoft.com/office/powerpoint/2010/main" val="3183409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20332-3827-4326-B300-852E8006E5E5}"/>
              </a:ext>
            </a:extLst>
          </p:cNvPr>
          <p:cNvSpPr>
            <a:spLocks noGrp="1"/>
          </p:cNvSpPr>
          <p:nvPr>
            <p:ph type="title"/>
          </p:nvPr>
        </p:nvSpPr>
        <p:spPr/>
        <p:txBody>
          <a:bodyPr/>
          <a:lstStyle/>
          <a:p>
            <a:r>
              <a:rPr lang="en-US" dirty="0"/>
              <a:t>What should you expect?</a:t>
            </a:r>
          </a:p>
        </p:txBody>
      </p:sp>
      <p:sp>
        <p:nvSpPr>
          <p:cNvPr id="3" name="Content Placeholder 2">
            <a:extLst>
              <a:ext uri="{FF2B5EF4-FFF2-40B4-BE49-F238E27FC236}">
                <a16:creationId xmlns:a16="http://schemas.microsoft.com/office/drawing/2014/main" id="{740B4643-FD87-4543-895A-2DD50BEFC588}"/>
              </a:ext>
            </a:extLst>
          </p:cNvPr>
          <p:cNvSpPr>
            <a:spLocks noGrp="1"/>
          </p:cNvSpPr>
          <p:nvPr>
            <p:ph idx="1"/>
          </p:nvPr>
        </p:nvSpPr>
        <p:spPr/>
        <p:txBody>
          <a:bodyPr/>
          <a:lstStyle/>
          <a:p>
            <a:r>
              <a:rPr lang="en-US" dirty="0"/>
              <a:t>The investigator’s questions may feel personal, private, and invasive. Make sure the advisee understands that the investigators are not asking these questions to make the advisee feel uncomfortable, even though that might be a natural reaction during the interview, but rather so they can get as much relevant and helpful information as possible to assist them in their investigation. </a:t>
            </a:r>
            <a:r>
              <a:rPr lang="en-US" dirty="0">
                <a:highlight>
                  <a:srgbClr val="FFFF00"/>
                </a:highlight>
              </a:rPr>
              <a:t>Let your advisee know that, in a Title IX case, the information obtained in the interview will be included in an Investigative Report, which will be provided to the hearing decision-maker, so it is really helpful to have the clearest and most complete picture.</a:t>
            </a:r>
          </a:p>
        </p:txBody>
      </p:sp>
      <p:sp>
        <p:nvSpPr>
          <p:cNvPr id="4" name="Slide Number Placeholder 3">
            <a:extLst>
              <a:ext uri="{FF2B5EF4-FFF2-40B4-BE49-F238E27FC236}">
                <a16:creationId xmlns:a16="http://schemas.microsoft.com/office/drawing/2014/main" id="{A67B6B38-2D99-49F4-88F4-744967204446}"/>
              </a:ext>
            </a:extLst>
          </p:cNvPr>
          <p:cNvSpPr>
            <a:spLocks noGrp="1"/>
          </p:cNvSpPr>
          <p:nvPr>
            <p:ph type="sldNum" sz="quarter" idx="12"/>
          </p:nvPr>
        </p:nvSpPr>
        <p:spPr/>
        <p:txBody>
          <a:bodyPr/>
          <a:lstStyle/>
          <a:p>
            <a:fld id="{4D8C55B9-A212-4E5F-9157-6D549DF15AE5}" type="slidenum">
              <a:rPr lang="en-US" smtClean="0"/>
              <a:t>65</a:t>
            </a:fld>
            <a:endParaRPr lang="en-US"/>
          </a:p>
        </p:txBody>
      </p:sp>
    </p:spTree>
    <p:extLst>
      <p:ext uri="{BB962C8B-B14F-4D97-AF65-F5344CB8AC3E}">
        <p14:creationId xmlns:p14="http://schemas.microsoft.com/office/powerpoint/2010/main" val="10492403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6801-FCEB-4471-B763-9AB004C2B567}"/>
              </a:ext>
            </a:extLst>
          </p:cNvPr>
          <p:cNvSpPr>
            <a:spLocks noGrp="1"/>
          </p:cNvSpPr>
          <p:nvPr>
            <p:ph type="title"/>
          </p:nvPr>
        </p:nvSpPr>
        <p:spPr/>
        <p:txBody>
          <a:bodyPr/>
          <a:lstStyle/>
          <a:p>
            <a:r>
              <a:rPr lang="en-US" dirty="0"/>
              <a:t>Coaching</a:t>
            </a:r>
          </a:p>
        </p:txBody>
      </p:sp>
      <p:sp>
        <p:nvSpPr>
          <p:cNvPr id="3" name="Content Placeholder 2">
            <a:extLst>
              <a:ext uri="{FF2B5EF4-FFF2-40B4-BE49-F238E27FC236}">
                <a16:creationId xmlns:a16="http://schemas.microsoft.com/office/drawing/2014/main" id="{7ADBB99C-F227-4EF2-B4D0-49CFE69E3958}"/>
              </a:ext>
            </a:extLst>
          </p:cNvPr>
          <p:cNvSpPr>
            <a:spLocks noGrp="1"/>
          </p:cNvSpPr>
          <p:nvPr>
            <p:ph idx="1"/>
          </p:nvPr>
        </p:nvSpPr>
        <p:spPr>
          <a:xfrm>
            <a:off x="838200" y="1825625"/>
            <a:ext cx="5608782" cy="4351338"/>
          </a:xfrm>
        </p:spPr>
        <p:txBody>
          <a:bodyPr/>
          <a:lstStyle/>
          <a:p>
            <a:endParaRPr lang="en-US" dirty="0"/>
          </a:p>
          <a:p>
            <a:endParaRPr lang="en-US" dirty="0"/>
          </a:p>
          <a:p>
            <a:r>
              <a:rPr lang="en-US" dirty="0"/>
              <a:t>To “coach” does not mean to tell your advisee what to say. It merely means to offer tips on how to communicate in the unique setting of an investigation so that they can be understood by the investigator and ultimately the decision makers as well. </a:t>
            </a:r>
          </a:p>
        </p:txBody>
      </p:sp>
      <p:pic>
        <p:nvPicPr>
          <p:cNvPr id="4" name="Picture 3">
            <a:extLst>
              <a:ext uri="{FF2B5EF4-FFF2-40B4-BE49-F238E27FC236}">
                <a16:creationId xmlns:a16="http://schemas.microsoft.com/office/drawing/2014/main" id="{DEA2CE4C-0CDB-410E-899E-40DA8DD15A5E}"/>
              </a:ext>
            </a:extLst>
          </p:cNvPr>
          <p:cNvPicPr>
            <a:picLocks noChangeAspect="1"/>
          </p:cNvPicPr>
          <p:nvPr/>
        </p:nvPicPr>
        <p:blipFill>
          <a:blip r:embed="rId2"/>
          <a:stretch>
            <a:fillRect/>
          </a:stretch>
        </p:blipFill>
        <p:spPr>
          <a:xfrm>
            <a:off x="7406342" y="2877993"/>
            <a:ext cx="3091651" cy="2285133"/>
          </a:xfrm>
          <a:prstGeom prst="rect">
            <a:avLst/>
          </a:prstGeom>
        </p:spPr>
      </p:pic>
      <p:sp>
        <p:nvSpPr>
          <p:cNvPr id="5" name="Slide Number Placeholder 4">
            <a:extLst>
              <a:ext uri="{FF2B5EF4-FFF2-40B4-BE49-F238E27FC236}">
                <a16:creationId xmlns:a16="http://schemas.microsoft.com/office/drawing/2014/main" id="{1B65BFE9-D717-4E46-94FF-F8CFBEDB2C9F}"/>
              </a:ext>
            </a:extLst>
          </p:cNvPr>
          <p:cNvSpPr>
            <a:spLocks noGrp="1"/>
          </p:cNvSpPr>
          <p:nvPr>
            <p:ph type="sldNum" sz="quarter" idx="12"/>
          </p:nvPr>
        </p:nvSpPr>
        <p:spPr/>
        <p:txBody>
          <a:bodyPr/>
          <a:lstStyle/>
          <a:p>
            <a:fld id="{4D8C55B9-A212-4E5F-9157-6D549DF15AE5}" type="slidenum">
              <a:rPr lang="en-US" smtClean="0"/>
              <a:t>66</a:t>
            </a:fld>
            <a:endParaRPr lang="en-US"/>
          </a:p>
        </p:txBody>
      </p:sp>
    </p:spTree>
    <p:extLst>
      <p:ext uri="{BB962C8B-B14F-4D97-AF65-F5344CB8AC3E}">
        <p14:creationId xmlns:p14="http://schemas.microsoft.com/office/powerpoint/2010/main" val="5238170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6816-0D17-43D6-86E8-103AC5A47BBA}"/>
              </a:ext>
            </a:extLst>
          </p:cNvPr>
          <p:cNvSpPr>
            <a:spLocks noGrp="1"/>
          </p:cNvSpPr>
          <p:nvPr>
            <p:ph type="title"/>
          </p:nvPr>
        </p:nvSpPr>
        <p:spPr/>
        <p:txBody>
          <a:bodyPr/>
          <a:lstStyle/>
          <a:p>
            <a:r>
              <a:rPr lang="en-US" dirty="0"/>
              <a:t>Coaching?</a:t>
            </a:r>
          </a:p>
        </p:txBody>
      </p:sp>
      <p:sp>
        <p:nvSpPr>
          <p:cNvPr id="3" name="Content Placeholder 2">
            <a:extLst>
              <a:ext uri="{FF2B5EF4-FFF2-40B4-BE49-F238E27FC236}">
                <a16:creationId xmlns:a16="http://schemas.microsoft.com/office/drawing/2014/main" id="{4E7626E1-D1B0-412C-8F32-1CD69B4C9A87}"/>
              </a:ext>
            </a:extLst>
          </p:cNvPr>
          <p:cNvSpPr>
            <a:spLocks noGrp="1"/>
          </p:cNvSpPr>
          <p:nvPr>
            <p:ph idx="1"/>
          </p:nvPr>
        </p:nvSpPr>
        <p:spPr/>
        <p:txBody>
          <a:bodyPr/>
          <a:lstStyle/>
          <a:p>
            <a:r>
              <a:rPr lang="en-US" dirty="0"/>
              <a:t>Coach your advisee to be clear, specific/precise, and to avoid vagueness. Explain jargon. </a:t>
            </a:r>
          </a:p>
          <a:p>
            <a:endParaRPr lang="en-US" dirty="0"/>
          </a:p>
          <a:p>
            <a:r>
              <a:rPr lang="en-US" dirty="0"/>
              <a:t>“We hung out at the party.”</a:t>
            </a:r>
          </a:p>
          <a:p>
            <a:endParaRPr lang="en-US" dirty="0"/>
          </a:p>
          <a:p>
            <a:r>
              <a:rPr lang="en-US" dirty="0"/>
              <a:t>“We were talking at first with a group, but then we ended up alone. We took 2 or 3 shots and then we started playing flip cup. We played about 2 games before we decided to leave the party together.”</a:t>
            </a:r>
          </a:p>
        </p:txBody>
      </p:sp>
      <p:sp>
        <p:nvSpPr>
          <p:cNvPr id="4" name="Slide Number Placeholder 3">
            <a:extLst>
              <a:ext uri="{FF2B5EF4-FFF2-40B4-BE49-F238E27FC236}">
                <a16:creationId xmlns:a16="http://schemas.microsoft.com/office/drawing/2014/main" id="{76198A2F-F2AC-411E-BE53-D2E2C019E38A}"/>
              </a:ext>
            </a:extLst>
          </p:cNvPr>
          <p:cNvSpPr>
            <a:spLocks noGrp="1"/>
          </p:cNvSpPr>
          <p:nvPr>
            <p:ph type="sldNum" sz="quarter" idx="12"/>
          </p:nvPr>
        </p:nvSpPr>
        <p:spPr/>
        <p:txBody>
          <a:bodyPr/>
          <a:lstStyle/>
          <a:p>
            <a:fld id="{4D8C55B9-A212-4E5F-9157-6D549DF15AE5}" type="slidenum">
              <a:rPr lang="en-US" smtClean="0"/>
              <a:t>67</a:t>
            </a:fld>
            <a:endParaRPr lang="en-US"/>
          </a:p>
        </p:txBody>
      </p:sp>
    </p:spTree>
    <p:extLst>
      <p:ext uri="{BB962C8B-B14F-4D97-AF65-F5344CB8AC3E}">
        <p14:creationId xmlns:p14="http://schemas.microsoft.com/office/powerpoint/2010/main" val="2592372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3098-B868-4065-96CE-7059B22278A1}"/>
              </a:ext>
            </a:extLst>
          </p:cNvPr>
          <p:cNvSpPr>
            <a:spLocks noGrp="1"/>
          </p:cNvSpPr>
          <p:nvPr>
            <p:ph type="title"/>
          </p:nvPr>
        </p:nvSpPr>
        <p:spPr/>
        <p:txBody>
          <a:bodyPr/>
          <a:lstStyle/>
          <a:p>
            <a:r>
              <a:rPr lang="en-US" dirty="0"/>
              <a:t>Coaching</a:t>
            </a:r>
          </a:p>
        </p:txBody>
      </p:sp>
      <p:sp>
        <p:nvSpPr>
          <p:cNvPr id="3" name="Content Placeholder 2">
            <a:extLst>
              <a:ext uri="{FF2B5EF4-FFF2-40B4-BE49-F238E27FC236}">
                <a16:creationId xmlns:a16="http://schemas.microsoft.com/office/drawing/2014/main" id="{28982ABA-C479-453F-9B89-40E7F395E600}"/>
              </a:ext>
            </a:extLst>
          </p:cNvPr>
          <p:cNvSpPr>
            <a:spLocks noGrp="1"/>
          </p:cNvSpPr>
          <p:nvPr>
            <p:ph idx="1"/>
          </p:nvPr>
        </p:nvSpPr>
        <p:spPr/>
        <p:txBody>
          <a:bodyPr/>
          <a:lstStyle/>
          <a:p>
            <a:endParaRPr lang="en-US" dirty="0"/>
          </a:p>
          <a:p>
            <a:endParaRPr lang="en-US" dirty="0"/>
          </a:p>
          <a:p>
            <a:r>
              <a:rPr lang="en-US" dirty="0"/>
              <a:t>Have the advisee pretend they are taking what happened and turning it into a dramatization. If others were asked to re-create the incident, would they have enough information to do so?</a:t>
            </a:r>
          </a:p>
        </p:txBody>
      </p:sp>
      <p:sp>
        <p:nvSpPr>
          <p:cNvPr id="4" name="Slide Number Placeholder 3">
            <a:extLst>
              <a:ext uri="{FF2B5EF4-FFF2-40B4-BE49-F238E27FC236}">
                <a16:creationId xmlns:a16="http://schemas.microsoft.com/office/drawing/2014/main" id="{F220E26E-C5DB-4E70-82CC-DD53A24EE20C}"/>
              </a:ext>
            </a:extLst>
          </p:cNvPr>
          <p:cNvSpPr>
            <a:spLocks noGrp="1"/>
          </p:cNvSpPr>
          <p:nvPr>
            <p:ph type="sldNum" sz="quarter" idx="12"/>
          </p:nvPr>
        </p:nvSpPr>
        <p:spPr/>
        <p:txBody>
          <a:bodyPr/>
          <a:lstStyle/>
          <a:p>
            <a:fld id="{4D8C55B9-A212-4E5F-9157-6D549DF15AE5}" type="slidenum">
              <a:rPr lang="en-US" smtClean="0"/>
              <a:t>68</a:t>
            </a:fld>
            <a:endParaRPr lang="en-US"/>
          </a:p>
        </p:txBody>
      </p:sp>
    </p:spTree>
    <p:extLst>
      <p:ext uri="{BB962C8B-B14F-4D97-AF65-F5344CB8AC3E}">
        <p14:creationId xmlns:p14="http://schemas.microsoft.com/office/powerpoint/2010/main" val="2562207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9EC2-9139-4881-A058-BC4ED691354A}"/>
              </a:ext>
            </a:extLst>
          </p:cNvPr>
          <p:cNvSpPr>
            <a:spLocks noGrp="1"/>
          </p:cNvSpPr>
          <p:nvPr>
            <p:ph type="title"/>
          </p:nvPr>
        </p:nvSpPr>
        <p:spPr/>
        <p:txBody>
          <a:bodyPr/>
          <a:lstStyle/>
          <a:p>
            <a:r>
              <a:rPr lang="en-US" dirty="0"/>
              <a:t>Linear Approach to Events is Crucial</a:t>
            </a:r>
          </a:p>
        </p:txBody>
      </p:sp>
      <p:sp>
        <p:nvSpPr>
          <p:cNvPr id="3" name="Content Placeholder 2">
            <a:extLst>
              <a:ext uri="{FF2B5EF4-FFF2-40B4-BE49-F238E27FC236}">
                <a16:creationId xmlns:a16="http://schemas.microsoft.com/office/drawing/2014/main" id="{5BC7A42C-07A4-4BBB-A685-924923B16414}"/>
              </a:ext>
            </a:extLst>
          </p:cNvPr>
          <p:cNvSpPr>
            <a:spLocks noGrp="1"/>
          </p:cNvSpPr>
          <p:nvPr>
            <p:ph idx="1"/>
          </p:nvPr>
        </p:nvSpPr>
        <p:spPr/>
        <p:txBody>
          <a:bodyPr/>
          <a:lstStyle/>
          <a:p>
            <a:r>
              <a:rPr lang="en-US" dirty="0"/>
              <a:t>Parties often tell their story in a non-linear fashion, jumping from “hot points” in the story. But they need to understand that background and baseline information is important to understand context. </a:t>
            </a:r>
          </a:p>
          <a:p>
            <a:endParaRPr lang="en-US" dirty="0"/>
          </a:p>
          <a:p>
            <a:r>
              <a:rPr lang="en-US" dirty="0"/>
              <a:t>Questions may be much more relevant than they appear at first glance…even the “what were you wearing” question, which may appear at first to be judgmental, can be highly useful information in some situations. </a:t>
            </a:r>
          </a:p>
        </p:txBody>
      </p:sp>
      <p:sp>
        <p:nvSpPr>
          <p:cNvPr id="4" name="Slide Number Placeholder 3">
            <a:extLst>
              <a:ext uri="{FF2B5EF4-FFF2-40B4-BE49-F238E27FC236}">
                <a16:creationId xmlns:a16="http://schemas.microsoft.com/office/drawing/2014/main" id="{BF6AB489-F15A-44A4-B44E-FEB85C598EBF}"/>
              </a:ext>
            </a:extLst>
          </p:cNvPr>
          <p:cNvSpPr>
            <a:spLocks noGrp="1"/>
          </p:cNvSpPr>
          <p:nvPr>
            <p:ph type="sldNum" sz="quarter" idx="12"/>
          </p:nvPr>
        </p:nvSpPr>
        <p:spPr/>
        <p:txBody>
          <a:bodyPr/>
          <a:lstStyle/>
          <a:p>
            <a:fld id="{4D8C55B9-A212-4E5F-9157-6D549DF15AE5}" type="slidenum">
              <a:rPr lang="en-US" smtClean="0"/>
              <a:t>69</a:t>
            </a:fld>
            <a:endParaRPr lang="en-US"/>
          </a:p>
        </p:txBody>
      </p:sp>
    </p:spTree>
    <p:extLst>
      <p:ext uri="{BB962C8B-B14F-4D97-AF65-F5344CB8AC3E}">
        <p14:creationId xmlns:p14="http://schemas.microsoft.com/office/powerpoint/2010/main" val="28419392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F51B6-6CAA-445C-93AF-F9FEAEC33692}"/>
              </a:ext>
            </a:extLst>
          </p:cNvPr>
          <p:cNvSpPr>
            <a:spLocks noGrp="1"/>
          </p:cNvSpPr>
          <p:nvPr>
            <p:ph type="title"/>
          </p:nvPr>
        </p:nvSpPr>
        <p:spPr/>
        <p:txBody>
          <a:bodyPr/>
          <a:lstStyle/>
          <a:p>
            <a:r>
              <a:rPr lang="en-US" dirty="0"/>
              <a:t>Linear Approach to Events is Crucial</a:t>
            </a:r>
          </a:p>
        </p:txBody>
      </p:sp>
      <p:sp>
        <p:nvSpPr>
          <p:cNvPr id="3" name="Content Placeholder 2">
            <a:extLst>
              <a:ext uri="{FF2B5EF4-FFF2-40B4-BE49-F238E27FC236}">
                <a16:creationId xmlns:a16="http://schemas.microsoft.com/office/drawing/2014/main" id="{5B2D92A8-7ECD-4B64-83EE-525D1595373A}"/>
              </a:ext>
            </a:extLst>
          </p:cNvPr>
          <p:cNvSpPr>
            <a:spLocks noGrp="1"/>
          </p:cNvSpPr>
          <p:nvPr>
            <p:ph idx="1"/>
          </p:nvPr>
        </p:nvSpPr>
        <p:spPr/>
        <p:txBody>
          <a:bodyPr/>
          <a:lstStyle/>
          <a:p>
            <a:r>
              <a:rPr lang="en-US" dirty="0"/>
              <a:t>Have your advisee create a timeline of events, or help them assemble one. </a:t>
            </a:r>
          </a:p>
          <a:p>
            <a:endParaRPr lang="en-US" dirty="0"/>
          </a:p>
          <a:p>
            <a:r>
              <a:rPr lang="en-US" dirty="0">
                <a:highlight>
                  <a:srgbClr val="FFFF00"/>
                </a:highlight>
              </a:rPr>
              <a:t>Always submit a written document to the investigator</a:t>
            </a:r>
            <a:r>
              <a:rPr lang="en-US" dirty="0"/>
              <a:t>. This is not just a best practice, it is also an important form of self-advocacy for the party so that they can avoid being misunderstood. Verbal statements are notoriously difficult to document in detail the same way as a written statement.</a:t>
            </a:r>
          </a:p>
        </p:txBody>
      </p:sp>
      <p:sp>
        <p:nvSpPr>
          <p:cNvPr id="4" name="Slide Number Placeholder 3">
            <a:extLst>
              <a:ext uri="{FF2B5EF4-FFF2-40B4-BE49-F238E27FC236}">
                <a16:creationId xmlns:a16="http://schemas.microsoft.com/office/drawing/2014/main" id="{554CEC2A-0AEA-4967-BAF4-4940F29203B8}"/>
              </a:ext>
            </a:extLst>
          </p:cNvPr>
          <p:cNvSpPr>
            <a:spLocks noGrp="1"/>
          </p:cNvSpPr>
          <p:nvPr>
            <p:ph type="sldNum" sz="quarter" idx="12"/>
          </p:nvPr>
        </p:nvSpPr>
        <p:spPr/>
        <p:txBody>
          <a:bodyPr/>
          <a:lstStyle/>
          <a:p>
            <a:fld id="{4D8C55B9-A212-4E5F-9157-6D549DF15AE5}" type="slidenum">
              <a:rPr lang="en-US" smtClean="0"/>
              <a:t>70</a:t>
            </a:fld>
            <a:endParaRPr lang="en-US"/>
          </a:p>
        </p:txBody>
      </p:sp>
    </p:spTree>
    <p:extLst>
      <p:ext uri="{BB962C8B-B14F-4D97-AF65-F5344CB8AC3E}">
        <p14:creationId xmlns:p14="http://schemas.microsoft.com/office/powerpoint/2010/main" val="35191921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F91C-E865-4665-A768-ADA0524686E2}"/>
              </a:ext>
            </a:extLst>
          </p:cNvPr>
          <p:cNvSpPr>
            <a:spLocks noGrp="1"/>
          </p:cNvSpPr>
          <p:nvPr>
            <p:ph type="title"/>
          </p:nvPr>
        </p:nvSpPr>
        <p:spPr/>
        <p:txBody>
          <a:bodyPr/>
          <a:lstStyle/>
          <a:p>
            <a:r>
              <a:rPr lang="en-US" dirty="0"/>
              <a:t>Linear Approach to Events is Crucial</a:t>
            </a:r>
          </a:p>
        </p:txBody>
      </p:sp>
      <p:sp>
        <p:nvSpPr>
          <p:cNvPr id="3" name="Content Placeholder 2">
            <a:extLst>
              <a:ext uri="{FF2B5EF4-FFF2-40B4-BE49-F238E27FC236}">
                <a16:creationId xmlns:a16="http://schemas.microsoft.com/office/drawing/2014/main" id="{07D27296-E0E2-48B4-9B25-2F2704494748}"/>
              </a:ext>
            </a:extLst>
          </p:cNvPr>
          <p:cNvSpPr>
            <a:spLocks noGrp="1"/>
          </p:cNvSpPr>
          <p:nvPr>
            <p:ph idx="1"/>
          </p:nvPr>
        </p:nvSpPr>
        <p:spPr/>
        <p:txBody>
          <a:bodyPr/>
          <a:lstStyle/>
          <a:p>
            <a:r>
              <a:rPr lang="en-US" dirty="0"/>
              <a:t>Aftermath of an incident is highly relevant. Sexual harassment has a severity and pervasiveness element in decision-making analysis. How can the decision maker determine severity if they are not made aware of post-incident counseling? About outcry witnesses? About close-in-time attestations to third parties?</a:t>
            </a:r>
          </a:p>
          <a:p>
            <a:endParaRPr lang="en-US" dirty="0"/>
          </a:p>
          <a:p>
            <a:r>
              <a:rPr lang="en-US" dirty="0"/>
              <a:t>Be expansive and specific in your proposed witness list.</a:t>
            </a:r>
          </a:p>
          <a:p>
            <a:r>
              <a:rPr lang="en-US" dirty="0"/>
              <a:t>Find and download (make sharable) information that is in digital format. Suggest camera angles that may be relevant. </a:t>
            </a:r>
          </a:p>
        </p:txBody>
      </p:sp>
      <p:sp>
        <p:nvSpPr>
          <p:cNvPr id="4" name="Slide Number Placeholder 3">
            <a:extLst>
              <a:ext uri="{FF2B5EF4-FFF2-40B4-BE49-F238E27FC236}">
                <a16:creationId xmlns:a16="http://schemas.microsoft.com/office/drawing/2014/main" id="{3C4CCF0A-AA54-4470-AC5C-EC9C7D30D29A}"/>
              </a:ext>
            </a:extLst>
          </p:cNvPr>
          <p:cNvSpPr>
            <a:spLocks noGrp="1"/>
          </p:cNvSpPr>
          <p:nvPr>
            <p:ph type="sldNum" sz="quarter" idx="12"/>
          </p:nvPr>
        </p:nvSpPr>
        <p:spPr/>
        <p:txBody>
          <a:bodyPr/>
          <a:lstStyle/>
          <a:p>
            <a:fld id="{4D8C55B9-A212-4E5F-9157-6D549DF15AE5}" type="slidenum">
              <a:rPr lang="en-US" smtClean="0"/>
              <a:t>71</a:t>
            </a:fld>
            <a:endParaRPr lang="en-US"/>
          </a:p>
        </p:txBody>
      </p:sp>
    </p:spTree>
    <p:extLst>
      <p:ext uri="{BB962C8B-B14F-4D97-AF65-F5344CB8AC3E}">
        <p14:creationId xmlns:p14="http://schemas.microsoft.com/office/powerpoint/2010/main" val="34360728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BFD97-834E-4804-AE32-3844E1F80839}"/>
              </a:ext>
            </a:extLst>
          </p:cNvPr>
          <p:cNvSpPr>
            <a:spLocks noGrp="1"/>
          </p:cNvSpPr>
          <p:nvPr>
            <p:ph type="title"/>
          </p:nvPr>
        </p:nvSpPr>
        <p:spPr/>
        <p:txBody>
          <a:bodyPr/>
          <a:lstStyle/>
          <a:p>
            <a:r>
              <a:rPr lang="en-US" dirty="0"/>
              <a:t>Take notes</a:t>
            </a:r>
          </a:p>
        </p:txBody>
      </p:sp>
      <p:sp>
        <p:nvSpPr>
          <p:cNvPr id="3" name="Content Placeholder 2">
            <a:extLst>
              <a:ext uri="{FF2B5EF4-FFF2-40B4-BE49-F238E27FC236}">
                <a16:creationId xmlns:a16="http://schemas.microsoft.com/office/drawing/2014/main" id="{29337452-D957-4AF4-A848-D61EC3CEC42A}"/>
              </a:ext>
            </a:extLst>
          </p:cNvPr>
          <p:cNvSpPr>
            <a:spLocks noGrp="1"/>
          </p:cNvSpPr>
          <p:nvPr>
            <p:ph idx="1"/>
          </p:nvPr>
        </p:nvSpPr>
        <p:spPr/>
        <p:txBody>
          <a:bodyPr/>
          <a:lstStyle/>
          <a:p>
            <a:r>
              <a:rPr lang="en-US" dirty="0"/>
              <a:t>Bring to any interview the notes you prepared when you met with your advisee.</a:t>
            </a:r>
          </a:p>
          <a:p>
            <a:endParaRPr lang="en-US" dirty="0"/>
          </a:p>
          <a:p>
            <a:r>
              <a:rPr lang="en-US" dirty="0"/>
              <a:t>Take notes about the interview, including notation of the questions asked.</a:t>
            </a:r>
          </a:p>
          <a:p>
            <a:endParaRPr lang="en-US" dirty="0"/>
          </a:p>
          <a:p>
            <a:r>
              <a:rPr lang="en-US" dirty="0"/>
              <a:t>After the interview ask yourself, did the investigator fail to ask any crucial or relevant or valuable questions that would help my advisee communicate their side of the case?</a:t>
            </a:r>
          </a:p>
        </p:txBody>
      </p:sp>
      <p:sp>
        <p:nvSpPr>
          <p:cNvPr id="4" name="Slide Number Placeholder 3">
            <a:extLst>
              <a:ext uri="{FF2B5EF4-FFF2-40B4-BE49-F238E27FC236}">
                <a16:creationId xmlns:a16="http://schemas.microsoft.com/office/drawing/2014/main" id="{F8B3328C-762D-4975-87CA-3E3712E9CB78}"/>
              </a:ext>
            </a:extLst>
          </p:cNvPr>
          <p:cNvSpPr>
            <a:spLocks noGrp="1"/>
          </p:cNvSpPr>
          <p:nvPr>
            <p:ph type="sldNum" sz="quarter" idx="12"/>
          </p:nvPr>
        </p:nvSpPr>
        <p:spPr/>
        <p:txBody>
          <a:bodyPr/>
          <a:lstStyle/>
          <a:p>
            <a:fld id="{4D8C55B9-A212-4E5F-9157-6D549DF15AE5}" type="slidenum">
              <a:rPr lang="en-US" smtClean="0"/>
              <a:t>72</a:t>
            </a:fld>
            <a:endParaRPr lang="en-US"/>
          </a:p>
        </p:txBody>
      </p:sp>
    </p:spTree>
    <p:extLst>
      <p:ext uri="{BB962C8B-B14F-4D97-AF65-F5344CB8AC3E}">
        <p14:creationId xmlns:p14="http://schemas.microsoft.com/office/powerpoint/2010/main" val="1848944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69FE9-2C60-49CC-95E5-6195D3DF1466}"/>
              </a:ext>
            </a:extLst>
          </p:cNvPr>
          <p:cNvSpPr>
            <a:spLocks noGrp="1"/>
          </p:cNvSpPr>
          <p:nvPr>
            <p:ph type="title"/>
          </p:nvPr>
        </p:nvSpPr>
        <p:spPr/>
        <p:txBody>
          <a:bodyPr/>
          <a:lstStyle/>
          <a:p>
            <a:r>
              <a:rPr lang="en-US" dirty="0"/>
              <a:t>It might sometimes be your job to “pump the brakes.”</a:t>
            </a:r>
          </a:p>
        </p:txBody>
      </p:sp>
      <p:sp>
        <p:nvSpPr>
          <p:cNvPr id="3" name="Content Placeholder 2">
            <a:extLst>
              <a:ext uri="{FF2B5EF4-FFF2-40B4-BE49-F238E27FC236}">
                <a16:creationId xmlns:a16="http://schemas.microsoft.com/office/drawing/2014/main" id="{F21B851C-5AB2-4A03-BDAD-CBB86C5B7827}"/>
              </a:ext>
            </a:extLst>
          </p:cNvPr>
          <p:cNvSpPr>
            <a:spLocks noGrp="1"/>
          </p:cNvSpPr>
          <p:nvPr>
            <p:ph idx="1"/>
          </p:nvPr>
        </p:nvSpPr>
        <p:spPr/>
        <p:txBody>
          <a:bodyPr/>
          <a:lstStyle/>
          <a:p>
            <a:endParaRPr lang="en-US" dirty="0"/>
          </a:p>
          <a:p>
            <a:endParaRPr lang="en-US" dirty="0"/>
          </a:p>
          <a:p>
            <a:endParaRPr lang="en-US" dirty="0"/>
          </a:p>
          <a:p>
            <a:r>
              <a:rPr lang="en-US" dirty="0"/>
              <a:t>Pay close attention to your advisee and their needs, because everyone else in the room may have other objectives.</a:t>
            </a:r>
          </a:p>
        </p:txBody>
      </p:sp>
      <p:sp>
        <p:nvSpPr>
          <p:cNvPr id="4" name="Slide Number Placeholder 3">
            <a:extLst>
              <a:ext uri="{FF2B5EF4-FFF2-40B4-BE49-F238E27FC236}">
                <a16:creationId xmlns:a16="http://schemas.microsoft.com/office/drawing/2014/main" id="{918F5F82-642E-4277-B06D-E2812781F600}"/>
              </a:ext>
            </a:extLst>
          </p:cNvPr>
          <p:cNvSpPr>
            <a:spLocks noGrp="1"/>
          </p:cNvSpPr>
          <p:nvPr>
            <p:ph type="sldNum" sz="quarter" idx="12"/>
          </p:nvPr>
        </p:nvSpPr>
        <p:spPr/>
        <p:txBody>
          <a:bodyPr/>
          <a:lstStyle/>
          <a:p>
            <a:fld id="{4D8C55B9-A212-4E5F-9157-6D549DF15AE5}" type="slidenum">
              <a:rPr lang="en-US" smtClean="0"/>
              <a:t>73</a:t>
            </a:fld>
            <a:endParaRPr lang="en-US"/>
          </a:p>
        </p:txBody>
      </p:sp>
    </p:spTree>
    <p:extLst>
      <p:ext uri="{BB962C8B-B14F-4D97-AF65-F5344CB8AC3E}">
        <p14:creationId xmlns:p14="http://schemas.microsoft.com/office/powerpoint/2010/main" val="34429488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FAAD-3E4C-4F3C-BAA4-E6F2F5D3B74A}"/>
              </a:ext>
            </a:extLst>
          </p:cNvPr>
          <p:cNvSpPr>
            <a:spLocks noGrp="1"/>
          </p:cNvSpPr>
          <p:nvPr>
            <p:ph type="title"/>
          </p:nvPr>
        </p:nvSpPr>
        <p:spPr/>
        <p:txBody>
          <a:bodyPr/>
          <a:lstStyle/>
          <a:p>
            <a:r>
              <a:rPr lang="en-US" dirty="0"/>
              <a:t>Supplementary Evidence </a:t>
            </a:r>
          </a:p>
        </p:txBody>
      </p:sp>
      <p:sp>
        <p:nvSpPr>
          <p:cNvPr id="3" name="Content Placeholder 2">
            <a:extLst>
              <a:ext uri="{FF2B5EF4-FFF2-40B4-BE49-F238E27FC236}">
                <a16:creationId xmlns:a16="http://schemas.microsoft.com/office/drawing/2014/main" id="{29BBEA99-B264-44EE-BA22-5D6AF9448471}"/>
              </a:ext>
            </a:extLst>
          </p:cNvPr>
          <p:cNvSpPr>
            <a:spLocks noGrp="1"/>
          </p:cNvSpPr>
          <p:nvPr>
            <p:ph idx="1"/>
          </p:nvPr>
        </p:nvSpPr>
        <p:spPr/>
        <p:txBody>
          <a:bodyPr/>
          <a:lstStyle/>
          <a:p>
            <a:r>
              <a:rPr lang="en-US" dirty="0"/>
              <a:t>When submitting photos, videos, or copies of text messages be extremely clear with identifying and explanatory notes that accompany those pieces of evidence.</a:t>
            </a:r>
          </a:p>
          <a:p>
            <a:endParaRPr lang="en-US" dirty="0"/>
          </a:p>
          <a:p>
            <a:r>
              <a:rPr lang="en-US" dirty="0"/>
              <a:t>Was it a direct message or posted publicly? Who was the audience? What was the time and date?</a:t>
            </a:r>
          </a:p>
        </p:txBody>
      </p:sp>
      <p:sp>
        <p:nvSpPr>
          <p:cNvPr id="4" name="Slide Number Placeholder 3">
            <a:extLst>
              <a:ext uri="{FF2B5EF4-FFF2-40B4-BE49-F238E27FC236}">
                <a16:creationId xmlns:a16="http://schemas.microsoft.com/office/drawing/2014/main" id="{C8FABC8A-BF3A-4A52-A508-8EA0BFA617A2}"/>
              </a:ext>
            </a:extLst>
          </p:cNvPr>
          <p:cNvSpPr>
            <a:spLocks noGrp="1"/>
          </p:cNvSpPr>
          <p:nvPr>
            <p:ph type="sldNum" sz="quarter" idx="12"/>
          </p:nvPr>
        </p:nvSpPr>
        <p:spPr/>
        <p:txBody>
          <a:bodyPr/>
          <a:lstStyle/>
          <a:p>
            <a:fld id="{4D8C55B9-A212-4E5F-9157-6D549DF15AE5}" type="slidenum">
              <a:rPr lang="en-US" smtClean="0"/>
              <a:t>74</a:t>
            </a:fld>
            <a:endParaRPr lang="en-US"/>
          </a:p>
        </p:txBody>
      </p:sp>
    </p:spTree>
    <p:extLst>
      <p:ext uri="{BB962C8B-B14F-4D97-AF65-F5344CB8AC3E}">
        <p14:creationId xmlns:p14="http://schemas.microsoft.com/office/powerpoint/2010/main" val="24614172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D619-4680-48B5-B6CC-3B681FC2FE21}"/>
              </a:ext>
            </a:extLst>
          </p:cNvPr>
          <p:cNvSpPr>
            <a:spLocks noGrp="1"/>
          </p:cNvSpPr>
          <p:nvPr>
            <p:ph type="ctrTitle"/>
          </p:nvPr>
        </p:nvSpPr>
        <p:spPr/>
        <p:txBody>
          <a:bodyPr/>
          <a:lstStyle/>
          <a:p>
            <a:r>
              <a:rPr lang="en-US" dirty="0"/>
              <a:t>Hearing Phase</a:t>
            </a:r>
          </a:p>
        </p:txBody>
      </p:sp>
      <p:sp>
        <p:nvSpPr>
          <p:cNvPr id="3" name="Subtitle 2">
            <a:extLst>
              <a:ext uri="{FF2B5EF4-FFF2-40B4-BE49-F238E27FC236}">
                <a16:creationId xmlns:a16="http://schemas.microsoft.com/office/drawing/2014/main" id="{B25B5D6C-39F7-41F3-9049-BAC435646AA2}"/>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04083448-DE62-48FE-AF08-BB7C065D80CE}"/>
              </a:ext>
            </a:extLst>
          </p:cNvPr>
          <p:cNvSpPr>
            <a:spLocks noGrp="1"/>
          </p:cNvSpPr>
          <p:nvPr>
            <p:ph type="sldNum" sz="quarter" idx="12"/>
          </p:nvPr>
        </p:nvSpPr>
        <p:spPr/>
        <p:txBody>
          <a:bodyPr/>
          <a:lstStyle/>
          <a:p>
            <a:fld id="{4D8C55B9-A212-4E5F-9157-6D549DF15AE5}" type="slidenum">
              <a:rPr lang="en-US" smtClean="0"/>
              <a:t>75</a:t>
            </a:fld>
            <a:endParaRPr lang="en-US"/>
          </a:p>
        </p:txBody>
      </p:sp>
    </p:spTree>
    <p:extLst>
      <p:ext uri="{BB962C8B-B14F-4D97-AF65-F5344CB8AC3E}">
        <p14:creationId xmlns:p14="http://schemas.microsoft.com/office/powerpoint/2010/main" val="1436016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869577" y="228600"/>
            <a:ext cx="9420600" cy="1931894"/>
          </a:xfrm>
        </p:spPr>
        <p:txBody>
          <a:bodyPr>
            <a:normAutofit/>
          </a:bodyPr>
          <a:lstStyle/>
          <a:p>
            <a:pPr eaLnBrk="1" hangingPunct="1"/>
            <a:br>
              <a:rPr lang="en-US" altLang="en-US" dirty="0">
                <a:ea typeface="ＭＳ Ｐゴシック" panose="020B0600070205080204" pitchFamily="34" charset="-128"/>
              </a:rPr>
            </a:br>
            <a:r>
              <a:rPr lang="en-US" altLang="en-US" dirty="0">
                <a:ea typeface="ＭＳ Ｐゴシック" panose="020B0600070205080204" pitchFamily="34" charset="-128"/>
              </a:rPr>
              <a:t>Preponderance Standard Required</a:t>
            </a:r>
          </a:p>
        </p:txBody>
      </p:sp>
      <p:sp>
        <p:nvSpPr>
          <p:cNvPr id="108547" name="Content Placeholder 2"/>
          <p:cNvSpPr>
            <a:spLocks noGrp="1"/>
          </p:cNvSpPr>
          <p:nvPr>
            <p:ph sz="quarter" idx="1"/>
          </p:nvPr>
        </p:nvSpPr>
        <p:spPr>
          <a:xfrm>
            <a:off x="1102659" y="1600200"/>
            <a:ext cx="9187516" cy="4495800"/>
          </a:xfrm>
        </p:spPr>
        <p:txBody>
          <a:bodyPr/>
          <a:lstStyle/>
          <a:p>
            <a:pPr eaLnBrk="1" hangingPunct="1"/>
            <a:endParaRPr lang="en-US" altLang="en-US" dirty="0">
              <a:solidFill>
                <a:srgbClr val="000000"/>
              </a:solidFill>
              <a:ea typeface="ＭＳ Ｐゴシック" panose="020B0600070205080204" pitchFamily="34" charset="-128"/>
            </a:endParaRPr>
          </a:p>
          <a:p>
            <a:pPr eaLnBrk="1" hangingPunct="1"/>
            <a:endParaRPr lang="en-US" altLang="en-US" dirty="0">
              <a:solidFill>
                <a:srgbClr val="000000"/>
              </a:solidFill>
              <a:ea typeface="ＭＳ Ｐゴシック" panose="020B0600070205080204" pitchFamily="34" charset="-128"/>
            </a:endParaRPr>
          </a:p>
          <a:p>
            <a:pPr eaLnBrk="1" hangingPunct="1"/>
            <a:r>
              <a:rPr lang="en-US" altLang="en-US" dirty="0">
                <a:solidFill>
                  <a:srgbClr val="000000"/>
                </a:solidFill>
                <a:ea typeface="ＭＳ Ｐゴシック" panose="020B0600070205080204" pitchFamily="34" charset="-128"/>
              </a:rPr>
              <a:t>Use language the advisee understands</a:t>
            </a:r>
          </a:p>
          <a:p>
            <a:pPr lvl="1" eaLnBrk="1" hangingPunct="1"/>
            <a:r>
              <a:rPr lang="en-US" altLang="en-US" dirty="0">
                <a:solidFill>
                  <a:srgbClr val="000000"/>
                </a:solidFill>
                <a:ea typeface="ＭＳ Ｐゴシック" panose="020B0600070205080204" pitchFamily="34" charset="-128"/>
              </a:rPr>
              <a:t>50.1%</a:t>
            </a:r>
          </a:p>
          <a:p>
            <a:pPr lvl="1" eaLnBrk="1" hangingPunct="1"/>
            <a:r>
              <a:rPr lang="ja-JP" altLang="en-US" dirty="0">
                <a:solidFill>
                  <a:srgbClr val="000000"/>
                </a:solidFill>
                <a:ea typeface="ＭＳ Ｐゴシック" panose="020B0600070205080204" pitchFamily="34" charset="-128"/>
              </a:rPr>
              <a:t>“</a:t>
            </a:r>
            <a:r>
              <a:rPr lang="en-US" altLang="ja-JP" dirty="0">
                <a:solidFill>
                  <a:srgbClr val="000000"/>
                </a:solidFill>
                <a:ea typeface="ＭＳ Ｐゴシック" panose="020B0600070205080204" pitchFamily="34" charset="-128"/>
              </a:rPr>
              <a:t>More likely than not</a:t>
            </a:r>
            <a:r>
              <a:rPr lang="ja-JP" altLang="en-US" dirty="0">
                <a:solidFill>
                  <a:srgbClr val="000000"/>
                </a:solidFill>
                <a:ea typeface="ＭＳ Ｐゴシック" panose="020B0600070205080204" pitchFamily="34" charset="-128"/>
              </a:rPr>
              <a:t>”</a:t>
            </a:r>
            <a:endParaRPr lang="en-US" altLang="ja-JP" dirty="0">
              <a:solidFill>
                <a:srgbClr val="000000"/>
              </a:solidFill>
              <a:ea typeface="ＭＳ Ｐゴシック" panose="020B0600070205080204" pitchFamily="34" charset="-128"/>
            </a:endParaRPr>
          </a:p>
          <a:p>
            <a:pPr lvl="1" eaLnBrk="1" hangingPunct="1"/>
            <a:r>
              <a:rPr lang="en-US" altLang="en-US" dirty="0">
                <a:solidFill>
                  <a:srgbClr val="000000"/>
                </a:solidFill>
                <a:ea typeface="ＭＳ Ｐゴシック" panose="020B0600070205080204" pitchFamily="34" charset="-128"/>
              </a:rPr>
              <a:t>The </a:t>
            </a:r>
            <a:r>
              <a:rPr lang="ja-JP" altLang="en-US" dirty="0">
                <a:solidFill>
                  <a:srgbClr val="000000"/>
                </a:solidFill>
                <a:ea typeface="ＭＳ Ｐゴシック" panose="020B0600070205080204" pitchFamily="34" charset="-128"/>
              </a:rPr>
              <a:t>“</a:t>
            </a:r>
            <a:r>
              <a:rPr lang="en-US" altLang="ja-JP" dirty="0">
                <a:solidFill>
                  <a:srgbClr val="000000"/>
                </a:solidFill>
                <a:ea typeface="ＭＳ Ｐゴシック" panose="020B0600070205080204" pitchFamily="34" charset="-128"/>
              </a:rPr>
              <a:t>tipped scale</a:t>
            </a:r>
            <a:r>
              <a:rPr lang="ja-JP" altLang="en-US" dirty="0">
                <a:solidFill>
                  <a:srgbClr val="000000"/>
                </a:solidFill>
                <a:ea typeface="ＭＳ Ｐゴシック" panose="020B0600070205080204" pitchFamily="34" charset="-128"/>
              </a:rPr>
              <a:t>”</a:t>
            </a:r>
            <a:endParaRPr lang="en-US" altLang="ja-JP" dirty="0">
              <a:solidFill>
                <a:srgbClr val="000000"/>
              </a:solidFill>
              <a:ea typeface="ＭＳ Ｐゴシック" panose="020B0600070205080204" pitchFamily="34" charset="-128"/>
            </a:endParaRPr>
          </a:p>
          <a:p>
            <a:pPr lvl="1" eaLnBrk="1" hangingPunct="1"/>
            <a:r>
              <a:rPr lang="en-US" altLang="en-US" dirty="0">
                <a:solidFill>
                  <a:srgbClr val="000000"/>
                </a:solidFill>
                <a:ea typeface="ＭＳ Ｐゴシック" panose="020B0600070205080204" pitchFamily="34" charset="-128"/>
              </a:rPr>
              <a:t>Try NOT to use just the term “preponderance of the evidence” - it is not common language.</a:t>
            </a:r>
          </a:p>
        </p:txBody>
      </p:sp>
      <p:sp>
        <p:nvSpPr>
          <p:cNvPr id="10854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4pPr>
            <a:lvl5pPr marL="2057400" indent="-228600">
              <a:spcBef>
                <a:spcPts val="400"/>
              </a:spcBef>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5pPr>
            <a:lvl6pPr marL="25146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6pPr>
            <a:lvl7pPr marL="29718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7pPr>
            <a:lvl8pPr marL="34290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8pPr>
            <a:lvl9pPr marL="3886200" indent="-228600" eaLnBrk="0" fontAlgn="base" hangingPunct="0">
              <a:spcBef>
                <a:spcPts val="400"/>
              </a:spcBef>
              <a:spcAft>
                <a:spcPct val="0"/>
              </a:spcAft>
              <a:buClr>
                <a:srgbClr val="D8B25C"/>
              </a:buClr>
              <a:buSzPct val="65000"/>
              <a:buFont typeface="Wingdings" panose="05000000000000000000" pitchFamily="2" charset="2"/>
              <a:buChar char=""/>
              <a:defRPr sz="2000">
                <a:solidFill>
                  <a:schemeClr val="tx1"/>
                </a:solidFill>
                <a:latin typeface="Tw Cen MT" panose="020B0602020104020603" pitchFamily="34" charset="0"/>
                <a:ea typeface="ＭＳ Ｐゴシック" panose="020B0600070205080204" pitchFamily="34" charset="-128"/>
              </a:defRPr>
            </a:lvl9pPr>
          </a:lstStyle>
          <a:p>
            <a:pPr>
              <a:lnSpc>
                <a:spcPct val="80000"/>
              </a:lnSpc>
              <a:spcBef>
                <a:spcPct val="0"/>
              </a:spcBef>
              <a:buClrTx/>
              <a:buSzTx/>
              <a:buFontTx/>
              <a:buNone/>
            </a:pPr>
            <a:fld id="{95FE216E-E58F-431F-BDE6-2A7EF3F3C329}" type="slidenum">
              <a:rPr lang="en-US" altLang="en-US" sz="1200">
                <a:solidFill>
                  <a:srgbClr val="FFFFFF"/>
                </a:solidFill>
              </a:rPr>
              <a:pPr>
                <a:lnSpc>
                  <a:spcPct val="80000"/>
                </a:lnSpc>
                <a:spcBef>
                  <a:spcPct val="0"/>
                </a:spcBef>
                <a:buClrTx/>
                <a:buSzTx/>
                <a:buFontTx/>
                <a:buNone/>
              </a:pPr>
              <a:t>76</a:t>
            </a:fld>
            <a:endParaRPr lang="en-US" altLang="en-US" sz="1200">
              <a:solidFill>
                <a:srgbClr val="FFFFFF"/>
              </a:solidFill>
            </a:endParaRPr>
          </a:p>
        </p:txBody>
      </p:sp>
    </p:spTree>
    <p:extLst>
      <p:ext uri="{BB962C8B-B14F-4D97-AF65-F5344CB8AC3E}">
        <p14:creationId xmlns:p14="http://schemas.microsoft.com/office/powerpoint/2010/main" val="29774639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19F14-9A27-440D-AC5F-62E70C24DEE3}"/>
              </a:ext>
            </a:extLst>
          </p:cNvPr>
          <p:cNvSpPr>
            <a:spLocks noGrp="1"/>
          </p:cNvSpPr>
          <p:nvPr>
            <p:ph type="title"/>
          </p:nvPr>
        </p:nvSpPr>
        <p:spPr/>
        <p:txBody>
          <a:bodyPr/>
          <a:lstStyle/>
          <a:p>
            <a:r>
              <a:rPr lang="en-US" dirty="0"/>
              <a:t>Live Hearings are Required</a:t>
            </a:r>
          </a:p>
        </p:txBody>
      </p:sp>
      <p:sp>
        <p:nvSpPr>
          <p:cNvPr id="3" name="Content Placeholder 2">
            <a:extLst>
              <a:ext uri="{FF2B5EF4-FFF2-40B4-BE49-F238E27FC236}">
                <a16:creationId xmlns:a16="http://schemas.microsoft.com/office/drawing/2014/main" id="{2EF83EF9-CF41-4C93-861A-8FB88B8A9928}"/>
              </a:ext>
            </a:extLst>
          </p:cNvPr>
          <p:cNvSpPr>
            <a:spLocks noGrp="1"/>
          </p:cNvSpPr>
          <p:nvPr>
            <p:ph idx="1"/>
          </p:nvPr>
        </p:nvSpPr>
        <p:spPr/>
        <p:txBody>
          <a:bodyPr/>
          <a:lstStyle/>
          <a:p>
            <a:r>
              <a:rPr lang="en-US" dirty="0"/>
              <a:t>Institutions must provide for a live hearing to determine responsibility. § 106.45(b)(6)(</a:t>
            </a:r>
            <a:r>
              <a:rPr lang="en-US" dirty="0" err="1"/>
              <a:t>i</a:t>
            </a:r>
            <a:r>
              <a:rPr lang="en-US" dirty="0"/>
              <a:t>)</a:t>
            </a:r>
          </a:p>
          <a:p>
            <a:r>
              <a:rPr lang="en-US" dirty="0"/>
              <a:t>Live hearing includes virtual hearings, as long as the parties can see and hear each other. § 106.45(b)(6)(</a:t>
            </a:r>
            <a:r>
              <a:rPr lang="en-US" dirty="0" err="1"/>
              <a:t>i</a:t>
            </a:r>
            <a:r>
              <a:rPr lang="en-US" dirty="0"/>
              <a:t>)</a:t>
            </a:r>
          </a:p>
          <a:p>
            <a:r>
              <a:rPr lang="en-US" dirty="0"/>
              <a:t>Institution </a:t>
            </a:r>
            <a:r>
              <a:rPr lang="en-US" sz="2400" b="1" dirty="0">
                <a:highlight>
                  <a:srgbClr val="FFFF00"/>
                </a:highlight>
              </a:rPr>
              <a:t>must create </a:t>
            </a:r>
            <a:r>
              <a:rPr lang="en-US" dirty="0"/>
              <a:t>an audio or audiovisual recording, or transcript, of any live hearing and make it available to the parties for inspection and review. § 106.45(b)(6)(</a:t>
            </a:r>
            <a:r>
              <a:rPr lang="en-US" dirty="0" err="1"/>
              <a:t>i</a:t>
            </a:r>
            <a:r>
              <a:rPr lang="en-US" dirty="0"/>
              <a:t>)</a:t>
            </a:r>
          </a:p>
          <a:p>
            <a:endParaRPr lang="en-US" dirty="0"/>
          </a:p>
        </p:txBody>
      </p:sp>
      <p:sp>
        <p:nvSpPr>
          <p:cNvPr id="4" name="Slide Number Placeholder 3">
            <a:extLst>
              <a:ext uri="{FF2B5EF4-FFF2-40B4-BE49-F238E27FC236}">
                <a16:creationId xmlns:a16="http://schemas.microsoft.com/office/drawing/2014/main" id="{C68A9BE8-19E4-488F-8A95-9D5728D75689}"/>
              </a:ext>
            </a:extLst>
          </p:cNvPr>
          <p:cNvSpPr>
            <a:spLocks noGrp="1"/>
          </p:cNvSpPr>
          <p:nvPr>
            <p:ph type="sldNum" sz="quarter" idx="12"/>
          </p:nvPr>
        </p:nvSpPr>
        <p:spPr/>
        <p:txBody>
          <a:bodyPr/>
          <a:lstStyle/>
          <a:p>
            <a:fld id="{4D8C55B9-A212-4E5F-9157-6D549DF15AE5}" type="slidenum">
              <a:rPr lang="en-US" smtClean="0"/>
              <a:t>77</a:t>
            </a:fld>
            <a:endParaRPr lang="en-US"/>
          </a:p>
        </p:txBody>
      </p:sp>
    </p:spTree>
    <p:extLst>
      <p:ext uri="{BB962C8B-B14F-4D97-AF65-F5344CB8AC3E}">
        <p14:creationId xmlns:p14="http://schemas.microsoft.com/office/powerpoint/2010/main" val="5177877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FB44-4F67-402B-A341-4E6714433583}"/>
              </a:ext>
            </a:extLst>
          </p:cNvPr>
          <p:cNvSpPr>
            <a:spLocks noGrp="1"/>
          </p:cNvSpPr>
          <p:nvPr>
            <p:ph type="title"/>
          </p:nvPr>
        </p:nvSpPr>
        <p:spPr/>
        <p:txBody>
          <a:bodyPr/>
          <a:lstStyle/>
          <a:p>
            <a:r>
              <a:rPr lang="en-US" dirty="0"/>
              <a:t>Hearings</a:t>
            </a:r>
          </a:p>
        </p:txBody>
      </p:sp>
      <p:sp>
        <p:nvSpPr>
          <p:cNvPr id="3" name="Content Placeholder 2">
            <a:extLst>
              <a:ext uri="{FF2B5EF4-FFF2-40B4-BE49-F238E27FC236}">
                <a16:creationId xmlns:a16="http://schemas.microsoft.com/office/drawing/2014/main" id="{321D17A0-55C6-4C10-ABD1-B3006F0E3910}"/>
              </a:ext>
            </a:extLst>
          </p:cNvPr>
          <p:cNvSpPr>
            <a:spLocks noGrp="1"/>
          </p:cNvSpPr>
          <p:nvPr>
            <p:ph idx="1"/>
          </p:nvPr>
        </p:nvSpPr>
        <p:spPr/>
        <p:txBody>
          <a:bodyPr/>
          <a:lstStyle/>
          <a:p>
            <a:r>
              <a:rPr lang="en-US" dirty="0"/>
              <a:t>The College is allowed to adopt rules governing the procedural aspects of hearing. 85 Fed. Reg. 30361</a:t>
            </a:r>
          </a:p>
          <a:p>
            <a:r>
              <a:rPr lang="en-US" dirty="0"/>
              <a:t>Considerations:</a:t>
            </a:r>
          </a:p>
          <a:p>
            <a:pPr lvl="1"/>
            <a:r>
              <a:rPr lang="en-US" dirty="0"/>
              <a:t>Can parties make opening or closing statements?</a:t>
            </a:r>
          </a:p>
          <a:p>
            <a:pPr lvl="1"/>
            <a:r>
              <a:rPr lang="en-US" dirty="0"/>
              <a:t>Process for making objections to the relevance of questions and evidence?</a:t>
            </a:r>
          </a:p>
          <a:p>
            <a:pPr lvl="2"/>
            <a:r>
              <a:rPr lang="en-US" dirty="0"/>
              <a:t>Institution is allowed to have a rule that does, or does not, give parties or advisors the right to discuss relevancy with the decision-maker during the hearing. 85 Fed. Reg. 30343</a:t>
            </a:r>
          </a:p>
          <a:p>
            <a:pPr lvl="1"/>
            <a:r>
              <a:rPr lang="en-US" dirty="0"/>
              <a:t>Reasonable time limitations on a hearing?</a:t>
            </a:r>
          </a:p>
          <a:p>
            <a:pPr lvl="1"/>
            <a:r>
              <a:rPr lang="en-US" dirty="0"/>
              <a:t>Rules of decorum of participants and advisors</a:t>
            </a:r>
          </a:p>
          <a:p>
            <a:endParaRPr lang="en-US" dirty="0"/>
          </a:p>
        </p:txBody>
      </p:sp>
      <p:sp>
        <p:nvSpPr>
          <p:cNvPr id="4" name="Slide Number Placeholder 3">
            <a:extLst>
              <a:ext uri="{FF2B5EF4-FFF2-40B4-BE49-F238E27FC236}">
                <a16:creationId xmlns:a16="http://schemas.microsoft.com/office/drawing/2014/main" id="{3FEE64C7-E4B8-4FFD-9462-458C6F1E2202}"/>
              </a:ext>
            </a:extLst>
          </p:cNvPr>
          <p:cNvSpPr>
            <a:spLocks noGrp="1"/>
          </p:cNvSpPr>
          <p:nvPr>
            <p:ph type="sldNum" sz="quarter" idx="12"/>
          </p:nvPr>
        </p:nvSpPr>
        <p:spPr/>
        <p:txBody>
          <a:bodyPr/>
          <a:lstStyle/>
          <a:p>
            <a:fld id="{4D8C55B9-A212-4E5F-9157-6D549DF15AE5}" type="slidenum">
              <a:rPr lang="en-US" smtClean="0"/>
              <a:t>78</a:t>
            </a:fld>
            <a:endParaRPr lang="en-US"/>
          </a:p>
        </p:txBody>
      </p:sp>
    </p:spTree>
    <p:extLst>
      <p:ext uri="{BB962C8B-B14F-4D97-AF65-F5344CB8AC3E}">
        <p14:creationId xmlns:p14="http://schemas.microsoft.com/office/powerpoint/2010/main" val="3376082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9C44C-9C91-4BB3-A06E-A8E66CED506E}"/>
              </a:ext>
            </a:extLst>
          </p:cNvPr>
          <p:cNvSpPr>
            <a:spLocks noGrp="1"/>
          </p:cNvSpPr>
          <p:nvPr>
            <p:ph type="title"/>
          </p:nvPr>
        </p:nvSpPr>
        <p:spPr/>
        <p:txBody>
          <a:bodyPr/>
          <a:lstStyle/>
          <a:p>
            <a:r>
              <a:rPr lang="en-US" dirty="0"/>
              <a:t>Best Practices (not just for advisors)</a:t>
            </a:r>
          </a:p>
        </p:txBody>
      </p:sp>
      <p:sp>
        <p:nvSpPr>
          <p:cNvPr id="3" name="Content Placeholder 2">
            <a:extLst>
              <a:ext uri="{FF2B5EF4-FFF2-40B4-BE49-F238E27FC236}">
                <a16:creationId xmlns:a16="http://schemas.microsoft.com/office/drawing/2014/main" id="{83F909AE-6A96-46A4-BC45-AE2CB2E9AB49}"/>
              </a:ext>
            </a:extLst>
          </p:cNvPr>
          <p:cNvSpPr>
            <a:spLocks noGrp="1"/>
          </p:cNvSpPr>
          <p:nvPr>
            <p:ph idx="1"/>
          </p:nvPr>
        </p:nvSpPr>
        <p:spPr/>
        <p:txBody>
          <a:bodyPr>
            <a:normAutofit lnSpcReduction="10000"/>
          </a:bodyPr>
          <a:lstStyle/>
          <a:p>
            <a:pPr marL="0" indent="0">
              <a:buNone/>
            </a:pPr>
            <a:r>
              <a:rPr lang="en-US" dirty="0"/>
              <a:t>1. Opening and Closing Statements do not typically take long, and serve great value in ensuring the parties feel sufficiently heard.</a:t>
            </a:r>
          </a:p>
          <a:p>
            <a:pPr marL="0" indent="0">
              <a:buNone/>
            </a:pPr>
            <a:r>
              <a:rPr lang="en-US" dirty="0"/>
              <a:t>2. Be very clear about rules of decorum. Pass out a list of rules that are common sense and enforceable.</a:t>
            </a:r>
          </a:p>
          <a:p>
            <a:pPr marL="0" indent="0">
              <a:buNone/>
            </a:pPr>
            <a:r>
              <a:rPr lang="en-US" dirty="0"/>
              <a:t>3. Maintain structure, rigor, and dignity. DO NOT allow the hearing to become informal under any circumstances: when this happens the participants have less likelihood to feel the situation is being handled with professionalism and seriousness. </a:t>
            </a:r>
          </a:p>
          <a:p>
            <a:pPr marL="0" indent="0">
              <a:buNone/>
            </a:pPr>
            <a:r>
              <a:rPr lang="en-US" dirty="0"/>
              <a:t>4. Do not hesitate to order a recess or break if needed. </a:t>
            </a:r>
          </a:p>
          <a:p>
            <a:pPr marL="0" indent="0">
              <a:buNone/>
            </a:pPr>
            <a:r>
              <a:rPr lang="en-US" dirty="0"/>
              <a:t>5. The hearing chair has a lot of authority.</a:t>
            </a:r>
          </a:p>
        </p:txBody>
      </p:sp>
      <p:sp>
        <p:nvSpPr>
          <p:cNvPr id="4" name="Slide Number Placeholder 3">
            <a:extLst>
              <a:ext uri="{FF2B5EF4-FFF2-40B4-BE49-F238E27FC236}">
                <a16:creationId xmlns:a16="http://schemas.microsoft.com/office/drawing/2014/main" id="{212233F8-4C6A-4500-909D-2DAE16F69322}"/>
              </a:ext>
            </a:extLst>
          </p:cNvPr>
          <p:cNvSpPr>
            <a:spLocks noGrp="1"/>
          </p:cNvSpPr>
          <p:nvPr>
            <p:ph type="sldNum" sz="quarter" idx="12"/>
          </p:nvPr>
        </p:nvSpPr>
        <p:spPr/>
        <p:txBody>
          <a:bodyPr/>
          <a:lstStyle/>
          <a:p>
            <a:fld id="{4D8C55B9-A212-4E5F-9157-6D549DF15AE5}" type="slidenum">
              <a:rPr lang="en-US" smtClean="0"/>
              <a:t>79</a:t>
            </a:fld>
            <a:endParaRPr lang="en-US"/>
          </a:p>
        </p:txBody>
      </p:sp>
    </p:spTree>
    <p:extLst>
      <p:ext uri="{BB962C8B-B14F-4D97-AF65-F5344CB8AC3E}">
        <p14:creationId xmlns:p14="http://schemas.microsoft.com/office/powerpoint/2010/main" val="5949787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A1F9-B7E1-4DBB-887F-CF9046F79A59}"/>
              </a:ext>
            </a:extLst>
          </p:cNvPr>
          <p:cNvSpPr>
            <a:spLocks noGrp="1"/>
          </p:cNvSpPr>
          <p:nvPr>
            <p:ph type="title"/>
          </p:nvPr>
        </p:nvSpPr>
        <p:spPr/>
        <p:txBody>
          <a:bodyPr/>
          <a:lstStyle/>
          <a:p>
            <a:r>
              <a:rPr lang="en-US" dirty="0"/>
              <a:t>Hearings</a:t>
            </a:r>
          </a:p>
        </p:txBody>
      </p:sp>
      <p:sp>
        <p:nvSpPr>
          <p:cNvPr id="3" name="Content Placeholder 2">
            <a:extLst>
              <a:ext uri="{FF2B5EF4-FFF2-40B4-BE49-F238E27FC236}">
                <a16:creationId xmlns:a16="http://schemas.microsoft.com/office/drawing/2014/main" id="{40E3F980-C443-4D70-803C-A1401E834A7D}"/>
              </a:ext>
            </a:extLst>
          </p:cNvPr>
          <p:cNvSpPr>
            <a:spLocks noGrp="1"/>
          </p:cNvSpPr>
          <p:nvPr>
            <p:ph idx="1"/>
          </p:nvPr>
        </p:nvSpPr>
        <p:spPr/>
        <p:txBody>
          <a:bodyPr>
            <a:normAutofit fontScale="85000" lnSpcReduction="10000"/>
          </a:bodyPr>
          <a:lstStyle/>
          <a:p>
            <a:r>
              <a:rPr lang="en-US" dirty="0"/>
              <a:t>Each party’s advisor must be permitted to ask the other party and any witnesses all relevant questions and follow-up questions, including those challenging credibility. § 106.45(b)(6)(</a:t>
            </a:r>
            <a:r>
              <a:rPr lang="en-US" dirty="0" err="1"/>
              <a:t>i</a:t>
            </a:r>
            <a:r>
              <a:rPr lang="en-US" dirty="0"/>
              <a:t>)</a:t>
            </a:r>
          </a:p>
          <a:p>
            <a:pPr lvl="1"/>
            <a:r>
              <a:rPr lang="en-US" dirty="0"/>
              <a:t>Parties </a:t>
            </a:r>
            <a:r>
              <a:rPr lang="en-US" b="1" dirty="0"/>
              <a:t>are not</a:t>
            </a:r>
            <a:r>
              <a:rPr lang="en-US" dirty="0"/>
              <a:t> allowed to cross-examine each other or witnesses.  Must be done by an advisor or not at all.</a:t>
            </a:r>
          </a:p>
          <a:p>
            <a:r>
              <a:rPr lang="en-US" dirty="0"/>
              <a:t>Cross-examination must be done orally and in real time by the advisor. § 106.45(b)(6)(</a:t>
            </a:r>
            <a:r>
              <a:rPr lang="en-US" dirty="0" err="1"/>
              <a:t>i</a:t>
            </a:r>
            <a:r>
              <a:rPr lang="en-US" dirty="0"/>
              <a:t>)</a:t>
            </a:r>
          </a:p>
          <a:p>
            <a:r>
              <a:rPr lang="en-US" dirty="0"/>
              <a:t>Only </a:t>
            </a:r>
            <a:r>
              <a:rPr lang="en-US" dirty="0">
                <a:highlight>
                  <a:srgbClr val="FFFF00"/>
                </a:highlight>
              </a:rPr>
              <a:t>relevant</a:t>
            </a:r>
            <a:r>
              <a:rPr lang="en-US" dirty="0"/>
              <a:t> cross-examination and other questions may be asked of a party or witness. § 106.45(b)(6)(</a:t>
            </a:r>
            <a:r>
              <a:rPr lang="en-US" dirty="0" err="1"/>
              <a:t>i</a:t>
            </a:r>
            <a:r>
              <a:rPr lang="en-US" dirty="0"/>
              <a:t>)</a:t>
            </a:r>
          </a:p>
          <a:p>
            <a:r>
              <a:rPr lang="en-US" dirty="0"/>
              <a:t>Before a party or witness answers a cross-examination or other question, the decision-maker(s) must first determine whether the question is relevant and explain any decision to exclude a question as not relevant. § 106.45(b)(6)(</a:t>
            </a:r>
            <a:r>
              <a:rPr lang="en-US" dirty="0" err="1"/>
              <a:t>i</a:t>
            </a:r>
            <a:r>
              <a:rPr lang="en-US" dirty="0"/>
              <a:t>) </a:t>
            </a:r>
          </a:p>
          <a:p>
            <a:pPr lvl="1"/>
            <a:r>
              <a:rPr lang="en-US" dirty="0">
                <a:highlight>
                  <a:srgbClr val="FFFF00"/>
                </a:highlight>
              </a:rPr>
              <a:t>Cannot require written submission of questions before the hearing</a:t>
            </a:r>
            <a:r>
              <a:rPr lang="en-US" dirty="0"/>
              <a:t>. 85 Fed. Reg. 30335</a:t>
            </a:r>
          </a:p>
          <a:p>
            <a:endParaRPr lang="en-US" dirty="0"/>
          </a:p>
        </p:txBody>
      </p:sp>
      <p:sp>
        <p:nvSpPr>
          <p:cNvPr id="4" name="Slide Number Placeholder 3">
            <a:extLst>
              <a:ext uri="{FF2B5EF4-FFF2-40B4-BE49-F238E27FC236}">
                <a16:creationId xmlns:a16="http://schemas.microsoft.com/office/drawing/2014/main" id="{A245C12D-DA37-485A-B831-6794CC12F307}"/>
              </a:ext>
            </a:extLst>
          </p:cNvPr>
          <p:cNvSpPr>
            <a:spLocks noGrp="1"/>
          </p:cNvSpPr>
          <p:nvPr>
            <p:ph type="sldNum" sz="quarter" idx="12"/>
          </p:nvPr>
        </p:nvSpPr>
        <p:spPr/>
        <p:txBody>
          <a:bodyPr/>
          <a:lstStyle/>
          <a:p>
            <a:fld id="{4D8C55B9-A212-4E5F-9157-6D549DF15AE5}" type="slidenum">
              <a:rPr lang="en-US" smtClean="0"/>
              <a:t>80</a:t>
            </a:fld>
            <a:endParaRPr lang="en-US"/>
          </a:p>
        </p:txBody>
      </p:sp>
    </p:spTree>
    <p:extLst>
      <p:ext uri="{BB962C8B-B14F-4D97-AF65-F5344CB8AC3E}">
        <p14:creationId xmlns:p14="http://schemas.microsoft.com/office/powerpoint/2010/main" val="24819547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EDF3-405B-43BC-9BE5-CCA5176B0A1C}"/>
              </a:ext>
            </a:extLst>
          </p:cNvPr>
          <p:cNvSpPr>
            <a:spLocks noGrp="1"/>
          </p:cNvSpPr>
          <p:nvPr>
            <p:ph type="title"/>
          </p:nvPr>
        </p:nvSpPr>
        <p:spPr/>
        <p:txBody>
          <a:bodyPr/>
          <a:lstStyle/>
          <a:p>
            <a:r>
              <a:rPr lang="en-US" dirty="0"/>
              <a:t>Decision-Maker Independence</a:t>
            </a:r>
          </a:p>
        </p:txBody>
      </p:sp>
      <p:sp>
        <p:nvSpPr>
          <p:cNvPr id="3" name="Content Placeholder 2">
            <a:extLst>
              <a:ext uri="{FF2B5EF4-FFF2-40B4-BE49-F238E27FC236}">
                <a16:creationId xmlns:a16="http://schemas.microsoft.com/office/drawing/2014/main" id="{91185F96-FF80-4793-86E6-CBEB48F23CFA}"/>
              </a:ext>
            </a:extLst>
          </p:cNvPr>
          <p:cNvSpPr>
            <a:spLocks noGrp="1"/>
          </p:cNvSpPr>
          <p:nvPr>
            <p:ph idx="1"/>
          </p:nvPr>
        </p:nvSpPr>
        <p:spPr/>
        <p:txBody>
          <a:bodyPr>
            <a:normAutofit fontScale="92500" lnSpcReduction="10000"/>
          </a:bodyPr>
          <a:lstStyle/>
          <a:p>
            <a:r>
              <a:rPr lang="en-US" dirty="0"/>
              <a:t>The decision maker cannot be the Title IX Coordinator or the investigator(s).  § 106.45(b)(7). </a:t>
            </a:r>
          </a:p>
          <a:p>
            <a:r>
              <a:rPr lang="en-US" dirty="0"/>
              <a:t>The decision maker is </a:t>
            </a:r>
            <a:r>
              <a:rPr lang="en-US" dirty="0">
                <a:highlight>
                  <a:srgbClr val="FFFF00"/>
                </a:highlight>
              </a:rPr>
              <a:t>“under an obligation to objectively evaluate all relevant evidence both inculpatory and exculpatory, and must therefore independently reach a determination regarding responsibility without giving deference to the investigative report.”</a:t>
            </a:r>
            <a:r>
              <a:rPr lang="en-US" dirty="0"/>
              <a:t> 85 Fed. Reg. 30314.</a:t>
            </a:r>
          </a:p>
          <a:p>
            <a:r>
              <a:rPr lang="en-US" dirty="0"/>
              <a:t>The decision maker has “the right and responsibility to ask questions and elicit information from parties and witnesses on the decision-maker’s own initiative to aid the decision-maker in obtaining relevant evidence…and the parties have equal rights to present evidence in front of the decision-maker so the decision-maker has the benefit of perceiving each party’s unique perspectives about the evidence.” 85 Fed. Reg. 30331</a:t>
            </a:r>
          </a:p>
          <a:p>
            <a:endParaRPr lang="en-US" dirty="0"/>
          </a:p>
        </p:txBody>
      </p:sp>
      <p:sp>
        <p:nvSpPr>
          <p:cNvPr id="4" name="Slide Number Placeholder 3">
            <a:extLst>
              <a:ext uri="{FF2B5EF4-FFF2-40B4-BE49-F238E27FC236}">
                <a16:creationId xmlns:a16="http://schemas.microsoft.com/office/drawing/2014/main" id="{C4BEAF3F-3A36-427F-AE51-C834AEDACE8B}"/>
              </a:ext>
            </a:extLst>
          </p:cNvPr>
          <p:cNvSpPr>
            <a:spLocks noGrp="1"/>
          </p:cNvSpPr>
          <p:nvPr>
            <p:ph type="sldNum" sz="quarter" idx="12"/>
          </p:nvPr>
        </p:nvSpPr>
        <p:spPr/>
        <p:txBody>
          <a:bodyPr/>
          <a:lstStyle/>
          <a:p>
            <a:fld id="{4D8C55B9-A212-4E5F-9157-6D549DF15AE5}" type="slidenum">
              <a:rPr lang="en-US" smtClean="0"/>
              <a:t>81</a:t>
            </a:fld>
            <a:endParaRPr lang="en-US"/>
          </a:p>
        </p:txBody>
      </p:sp>
    </p:spTree>
    <p:extLst>
      <p:ext uri="{BB962C8B-B14F-4D97-AF65-F5344CB8AC3E}">
        <p14:creationId xmlns:p14="http://schemas.microsoft.com/office/powerpoint/2010/main" val="353030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59C76-CE0D-4904-98EF-BACB44AE53FC}"/>
              </a:ext>
            </a:extLst>
          </p:cNvPr>
          <p:cNvSpPr>
            <a:spLocks noGrp="1"/>
          </p:cNvSpPr>
          <p:nvPr>
            <p:ph type="title"/>
          </p:nvPr>
        </p:nvSpPr>
        <p:spPr/>
        <p:txBody>
          <a:bodyPr/>
          <a:lstStyle/>
          <a:p>
            <a:r>
              <a:rPr lang="en-US" dirty="0"/>
              <a:t>Determining Responsibility</a:t>
            </a:r>
          </a:p>
        </p:txBody>
      </p:sp>
      <p:sp>
        <p:nvSpPr>
          <p:cNvPr id="3" name="Content Placeholder 2">
            <a:extLst>
              <a:ext uri="{FF2B5EF4-FFF2-40B4-BE49-F238E27FC236}">
                <a16:creationId xmlns:a16="http://schemas.microsoft.com/office/drawing/2014/main" id="{65DABF7C-1294-45BD-B487-F7A02554CB3C}"/>
              </a:ext>
            </a:extLst>
          </p:cNvPr>
          <p:cNvSpPr>
            <a:spLocks noGrp="1"/>
          </p:cNvSpPr>
          <p:nvPr>
            <p:ph idx="1"/>
          </p:nvPr>
        </p:nvSpPr>
        <p:spPr/>
        <p:txBody>
          <a:bodyPr>
            <a:normAutofit fontScale="77500" lnSpcReduction="20000"/>
          </a:bodyPr>
          <a:lstStyle/>
          <a:p>
            <a:r>
              <a:rPr lang="en-US" dirty="0"/>
              <a:t>Content of Determination of Responsibility:</a:t>
            </a:r>
          </a:p>
          <a:p>
            <a:pPr lvl="1"/>
            <a:r>
              <a:rPr lang="en-US" dirty="0">
                <a:highlight>
                  <a:srgbClr val="FFFF00"/>
                </a:highlight>
              </a:rPr>
              <a:t>Must be in writing</a:t>
            </a:r>
            <a:r>
              <a:rPr lang="en-US" dirty="0"/>
              <a:t>. § 106.45(b)(7)(</a:t>
            </a:r>
            <a:r>
              <a:rPr lang="en-US" dirty="0" err="1"/>
              <a:t>i</a:t>
            </a:r>
            <a:r>
              <a:rPr lang="en-US" dirty="0"/>
              <a:t>)</a:t>
            </a:r>
          </a:p>
          <a:p>
            <a:pPr lvl="1"/>
            <a:r>
              <a:rPr lang="en-US" dirty="0">
                <a:highlight>
                  <a:srgbClr val="FFFF00"/>
                </a:highlight>
              </a:rPr>
              <a:t>Identify the allegations </a:t>
            </a:r>
            <a:r>
              <a:rPr lang="en-US" dirty="0"/>
              <a:t>potentially constituting sexual harassment. § 106.45(b)(7)(ii)</a:t>
            </a:r>
          </a:p>
          <a:p>
            <a:pPr lvl="1"/>
            <a:r>
              <a:rPr lang="en-US" dirty="0">
                <a:highlight>
                  <a:srgbClr val="FFFF00"/>
                </a:highlight>
              </a:rPr>
              <a:t>Describe the procedural steps </a:t>
            </a:r>
            <a:r>
              <a:rPr lang="en-US" dirty="0"/>
              <a:t>taken from the receipt of the formal complaint through the determination, including any notifications to the parties, interviews with parties and witnesses, site visits, methods used to gather other evidence, and hearings held. § 106.45(b)(7)(ii)</a:t>
            </a:r>
          </a:p>
          <a:p>
            <a:pPr lvl="1"/>
            <a:r>
              <a:rPr lang="en-US" dirty="0">
                <a:highlight>
                  <a:srgbClr val="FFFF00"/>
                </a:highlight>
              </a:rPr>
              <a:t>Findings of fact supporting the determination</a:t>
            </a:r>
            <a:r>
              <a:rPr lang="en-US" dirty="0"/>
              <a:t>. § 106.45(b)(7)(ii)</a:t>
            </a:r>
          </a:p>
          <a:p>
            <a:pPr lvl="1"/>
            <a:r>
              <a:rPr lang="en-US" dirty="0"/>
              <a:t>Conclusions regarding the </a:t>
            </a:r>
            <a:r>
              <a:rPr lang="en-US" dirty="0">
                <a:highlight>
                  <a:srgbClr val="FFFF00"/>
                </a:highlight>
              </a:rPr>
              <a:t>application of the institution’s code of conduct </a:t>
            </a:r>
            <a:r>
              <a:rPr lang="en-US" dirty="0"/>
              <a:t>to the facts. § 106.45(b)(7)(ii)</a:t>
            </a:r>
          </a:p>
          <a:p>
            <a:pPr lvl="1"/>
            <a:r>
              <a:rPr lang="en-US" dirty="0"/>
              <a:t>A </a:t>
            </a:r>
            <a:r>
              <a:rPr lang="en-US" dirty="0">
                <a:highlight>
                  <a:srgbClr val="FFFF00"/>
                </a:highlight>
              </a:rPr>
              <a:t>statement of, and rationale for</a:t>
            </a:r>
            <a:r>
              <a:rPr lang="en-US" dirty="0"/>
              <a:t>, the result as to each allegation, including a determination regarding responsibility, any disciplinary sanctions the institution imposes on the respondent, and whether remedies designed to restore or preserve equal access to the institution’s education program or activity will be provided by the institution to the complainant. § 106.45(b)(7)(ii)</a:t>
            </a:r>
          </a:p>
          <a:p>
            <a:pPr lvl="1"/>
            <a:r>
              <a:rPr lang="en-US" dirty="0"/>
              <a:t>The procedures and permissible bases for the complainant and respondent to </a:t>
            </a:r>
            <a:r>
              <a:rPr lang="en-US" dirty="0">
                <a:highlight>
                  <a:srgbClr val="FFFF00"/>
                </a:highlight>
              </a:rPr>
              <a:t>appeal</a:t>
            </a:r>
            <a:r>
              <a:rPr lang="en-US" dirty="0"/>
              <a:t>. § 106.45(b)(7)(ii)</a:t>
            </a:r>
          </a:p>
          <a:p>
            <a:pPr lvl="1"/>
            <a:r>
              <a:rPr lang="en-US" dirty="0"/>
              <a:t>The parties must be </a:t>
            </a:r>
            <a:r>
              <a:rPr lang="en-US" dirty="0">
                <a:highlight>
                  <a:srgbClr val="FFFF00"/>
                </a:highlight>
              </a:rPr>
              <a:t>notified simultaneously</a:t>
            </a:r>
            <a:r>
              <a:rPr lang="en-US" dirty="0"/>
              <a:t>. § 106.45(b)(7)(iii)</a:t>
            </a:r>
          </a:p>
          <a:p>
            <a:endParaRPr lang="en-US" dirty="0"/>
          </a:p>
        </p:txBody>
      </p:sp>
      <p:sp>
        <p:nvSpPr>
          <p:cNvPr id="4" name="Slide Number Placeholder 3">
            <a:extLst>
              <a:ext uri="{FF2B5EF4-FFF2-40B4-BE49-F238E27FC236}">
                <a16:creationId xmlns:a16="http://schemas.microsoft.com/office/drawing/2014/main" id="{D1949AC8-CD47-44C2-B5A4-F7AA19FBCDD5}"/>
              </a:ext>
            </a:extLst>
          </p:cNvPr>
          <p:cNvSpPr>
            <a:spLocks noGrp="1"/>
          </p:cNvSpPr>
          <p:nvPr>
            <p:ph type="sldNum" sz="quarter" idx="12"/>
          </p:nvPr>
        </p:nvSpPr>
        <p:spPr/>
        <p:txBody>
          <a:bodyPr/>
          <a:lstStyle/>
          <a:p>
            <a:fld id="{4D8C55B9-A212-4E5F-9157-6D549DF15AE5}" type="slidenum">
              <a:rPr lang="en-US" smtClean="0"/>
              <a:t>82</a:t>
            </a:fld>
            <a:endParaRPr lang="en-US"/>
          </a:p>
        </p:txBody>
      </p:sp>
    </p:spTree>
    <p:extLst>
      <p:ext uri="{BB962C8B-B14F-4D97-AF65-F5344CB8AC3E}">
        <p14:creationId xmlns:p14="http://schemas.microsoft.com/office/powerpoint/2010/main" val="14176078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C40C-CD6A-488A-9A75-B657380426F7}"/>
              </a:ext>
            </a:extLst>
          </p:cNvPr>
          <p:cNvSpPr>
            <a:spLocks noGrp="1"/>
          </p:cNvSpPr>
          <p:nvPr>
            <p:ph type="title"/>
          </p:nvPr>
        </p:nvSpPr>
        <p:spPr/>
        <p:txBody>
          <a:bodyPr/>
          <a:lstStyle/>
          <a:p>
            <a:r>
              <a:rPr lang="en-US" dirty="0"/>
              <a:t>Hearing Tips</a:t>
            </a:r>
          </a:p>
        </p:txBody>
      </p:sp>
      <p:sp>
        <p:nvSpPr>
          <p:cNvPr id="3" name="Content Placeholder 2">
            <a:extLst>
              <a:ext uri="{FF2B5EF4-FFF2-40B4-BE49-F238E27FC236}">
                <a16:creationId xmlns:a16="http://schemas.microsoft.com/office/drawing/2014/main" id="{4AD59B5E-9C78-47D6-8D43-86946DF124BC}"/>
              </a:ext>
            </a:extLst>
          </p:cNvPr>
          <p:cNvSpPr>
            <a:spLocks noGrp="1"/>
          </p:cNvSpPr>
          <p:nvPr>
            <p:ph idx="1"/>
          </p:nvPr>
        </p:nvSpPr>
        <p:spPr/>
        <p:txBody>
          <a:bodyPr/>
          <a:lstStyle/>
          <a:p>
            <a:r>
              <a:rPr lang="en-US" dirty="0">
                <a:highlight>
                  <a:srgbClr val="FFFF00"/>
                </a:highlight>
              </a:rPr>
              <a:t>Know who the expected witnesses will be and prepare questions in advance</a:t>
            </a:r>
            <a:r>
              <a:rPr lang="en-US" dirty="0"/>
              <a:t>. Take advantage of live questions, but be careful not to prejudice the decision makers by asking inane questions, “scoring cheap points” through humiliating low value questions, and especially avoid phrasing of questions that is calculated to “get under ones skin.”</a:t>
            </a:r>
          </a:p>
          <a:p>
            <a:endParaRPr lang="en-US" dirty="0"/>
          </a:p>
          <a:p>
            <a:r>
              <a:rPr lang="en-US" dirty="0"/>
              <a:t>Badgering is usually prohibited by decorum policies, but it is a notoriously vague and ill defined term. </a:t>
            </a:r>
          </a:p>
          <a:p>
            <a:endParaRPr lang="en-US" dirty="0"/>
          </a:p>
        </p:txBody>
      </p:sp>
      <p:sp>
        <p:nvSpPr>
          <p:cNvPr id="4" name="Slide Number Placeholder 3">
            <a:extLst>
              <a:ext uri="{FF2B5EF4-FFF2-40B4-BE49-F238E27FC236}">
                <a16:creationId xmlns:a16="http://schemas.microsoft.com/office/drawing/2014/main" id="{9C4E1000-07C0-4B81-BC69-0B8A6C1373D5}"/>
              </a:ext>
            </a:extLst>
          </p:cNvPr>
          <p:cNvSpPr>
            <a:spLocks noGrp="1"/>
          </p:cNvSpPr>
          <p:nvPr>
            <p:ph type="sldNum" sz="quarter" idx="12"/>
          </p:nvPr>
        </p:nvSpPr>
        <p:spPr/>
        <p:txBody>
          <a:bodyPr/>
          <a:lstStyle/>
          <a:p>
            <a:fld id="{4D8C55B9-A212-4E5F-9157-6D549DF15AE5}" type="slidenum">
              <a:rPr lang="en-US" smtClean="0"/>
              <a:t>83</a:t>
            </a:fld>
            <a:endParaRPr lang="en-US"/>
          </a:p>
        </p:txBody>
      </p:sp>
    </p:spTree>
    <p:extLst>
      <p:ext uri="{BB962C8B-B14F-4D97-AF65-F5344CB8AC3E}">
        <p14:creationId xmlns:p14="http://schemas.microsoft.com/office/powerpoint/2010/main" val="15938595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927E-0B7B-478B-9B91-D6E74BC88BC8}"/>
              </a:ext>
            </a:extLst>
          </p:cNvPr>
          <p:cNvSpPr>
            <a:spLocks noGrp="1"/>
          </p:cNvSpPr>
          <p:nvPr>
            <p:ph type="title"/>
          </p:nvPr>
        </p:nvSpPr>
        <p:spPr/>
        <p:txBody>
          <a:bodyPr/>
          <a:lstStyle/>
          <a:p>
            <a:r>
              <a:rPr lang="en-US" dirty="0"/>
              <a:t>Hearing Tips (not just for advisors)</a:t>
            </a:r>
          </a:p>
        </p:txBody>
      </p:sp>
      <p:sp>
        <p:nvSpPr>
          <p:cNvPr id="3" name="Content Placeholder 2">
            <a:extLst>
              <a:ext uri="{FF2B5EF4-FFF2-40B4-BE49-F238E27FC236}">
                <a16:creationId xmlns:a16="http://schemas.microsoft.com/office/drawing/2014/main" id="{AA1C255E-62A4-46C1-B702-E4F68F535CB0}"/>
              </a:ext>
            </a:extLst>
          </p:cNvPr>
          <p:cNvSpPr>
            <a:spLocks noGrp="1"/>
          </p:cNvSpPr>
          <p:nvPr>
            <p:ph idx="1"/>
          </p:nvPr>
        </p:nvSpPr>
        <p:spPr/>
        <p:txBody>
          <a:bodyPr/>
          <a:lstStyle/>
          <a:p>
            <a:r>
              <a:rPr lang="en-US" dirty="0"/>
              <a:t>Some conversation about alcohol and blood alcohol level.</a:t>
            </a:r>
          </a:p>
          <a:p>
            <a:endParaRPr lang="en-US" dirty="0"/>
          </a:p>
          <a:p>
            <a:r>
              <a:rPr lang="en-US" dirty="0"/>
              <a:t>You cannot rely exclusively on a BAC calculator.</a:t>
            </a:r>
          </a:p>
          <a:p>
            <a:endParaRPr lang="en-US" dirty="0"/>
          </a:p>
          <a:p>
            <a:r>
              <a:rPr lang="en-US" dirty="0">
                <a:solidFill>
                  <a:srgbClr val="FF0000"/>
                </a:solidFill>
                <a:highlight>
                  <a:srgbClr val="FFFF00"/>
                </a:highlight>
              </a:rPr>
              <a:t>Drunkenness is not the same thing as lack of capacity to effectively consent, necessarily. </a:t>
            </a:r>
          </a:p>
        </p:txBody>
      </p:sp>
      <p:sp>
        <p:nvSpPr>
          <p:cNvPr id="4" name="Slide Number Placeholder 3">
            <a:extLst>
              <a:ext uri="{FF2B5EF4-FFF2-40B4-BE49-F238E27FC236}">
                <a16:creationId xmlns:a16="http://schemas.microsoft.com/office/drawing/2014/main" id="{E69CE085-FB58-4968-83EF-4C183C97AF9D}"/>
              </a:ext>
            </a:extLst>
          </p:cNvPr>
          <p:cNvSpPr>
            <a:spLocks noGrp="1"/>
          </p:cNvSpPr>
          <p:nvPr>
            <p:ph type="sldNum" sz="quarter" idx="12"/>
          </p:nvPr>
        </p:nvSpPr>
        <p:spPr/>
        <p:txBody>
          <a:bodyPr/>
          <a:lstStyle/>
          <a:p>
            <a:fld id="{4D8C55B9-A212-4E5F-9157-6D549DF15AE5}" type="slidenum">
              <a:rPr lang="en-US" smtClean="0"/>
              <a:t>84</a:t>
            </a:fld>
            <a:endParaRPr lang="en-US"/>
          </a:p>
        </p:txBody>
      </p:sp>
    </p:spTree>
    <p:extLst>
      <p:ext uri="{BB962C8B-B14F-4D97-AF65-F5344CB8AC3E}">
        <p14:creationId xmlns:p14="http://schemas.microsoft.com/office/powerpoint/2010/main" val="2493712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62D3-7F88-419E-84F2-8344D32F6F2D}"/>
              </a:ext>
            </a:extLst>
          </p:cNvPr>
          <p:cNvSpPr>
            <a:spLocks noGrp="1"/>
          </p:cNvSpPr>
          <p:nvPr>
            <p:ph type="title"/>
          </p:nvPr>
        </p:nvSpPr>
        <p:spPr/>
        <p:txBody>
          <a:bodyPr/>
          <a:lstStyle/>
          <a:p>
            <a:r>
              <a:rPr lang="en-US" dirty="0"/>
              <a:t>Hearing Tips</a:t>
            </a:r>
          </a:p>
        </p:txBody>
      </p:sp>
      <p:sp>
        <p:nvSpPr>
          <p:cNvPr id="3" name="Content Placeholder 2">
            <a:extLst>
              <a:ext uri="{FF2B5EF4-FFF2-40B4-BE49-F238E27FC236}">
                <a16:creationId xmlns:a16="http://schemas.microsoft.com/office/drawing/2014/main" id="{3D96105E-3E2D-431B-B587-8388D9BE9E6D}"/>
              </a:ext>
            </a:extLst>
          </p:cNvPr>
          <p:cNvSpPr>
            <a:spLocks noGrp="1"/>
          </p:cNvSpPr>
          <p:nvPr>
            <p:ph idx="1"/>
          </p:nvPr>
        </p:nvSpPr>
        <p:spPr/>
        <p:txBody>
          <a:bodyPr/>
          <a:lstStyle/>
          <a:p>
            <a:r>
              <a:rPr lang="en-US" dirty="0"/>
              <a:t>If your advisee has not prepared opening and closing statements, then you will be at a disadvantage. While poise may not be important, effective communication is paramount. </a:t>
            </a:r>
          </a:p>
          <a:p>
            <a:endParaRPr lang="en-US" dirty="0"/>
          </a:p>
          <a:p>
            <a:r>
              <a:rPr lang="en-US" dirty="0"/>
              <a:t>Do not end any questioning phase without asking your advisee if they have any final questions they want to be asked.</a:t>
            </a:r>
          </a:p>
        </p:txBody>
      </p:sp>
      <p:sp>
        <p:nvSpPr>
          <p:cNvPr id="4" name="Slide Number Placeholder 3">
            <a:extLst>
              <a:ext uri="{FF2B5EF4-FFF2-40B4-BE49-F238E27FC236}">
                <a16:creationId xmlns:a16="http://schemas.microsoft.com/office/drawing/2014/main" id="{BE4241C7-CDC6-4AD8-B4AC-6B7C6EFC5F4C}"/>
              </a:ext>
            </a:extLst>
          </p:cNvPr>
          <p:cNvSpPr>
            <a:spLocks noGrp="1"/>
          </p:cNvSpPr>
          <p:nvPr>
            <p:ph type="sldNum" sz="quarter" idx="12"/>
          </p:nvPr>
        </p:nvSpPr>
        <p:spPr/>
        <p:txBody>
          <a:bodyPr/>
          <a:lstStyle/>
          <a:p>
            <a:fld id="{4D8C55B9-A212-4E5F-9157-6D549DF15AE5}" type="slidenum">
              <a:rPr lang="en-US" smtClean="0"/>
              <a:t>85</a:t>
            </a:fld>
            <a:endParaRPr lang="en-US"/>
          </a:p>
        </p:txBody>
      </p:sp>
    </p:spTree>
    <p:extLst>
      <p:ext uri="{BB962C8B-B14F-4D97-AF65-F5344CB8AC3E}">
        <p14:creationId xmlns:p14="http://schemas.microsoft.com/office/powerpoint/2010/main" val="864538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DCE1-2117-48DC-8DF8-F0761D1CE43A}"/>
              </a:ext>
            </a:extLst>
          </p:cNvPr>
          <p:cNvSpPr>
            <a:spLocks noGrp="1"/>
          </p:cNvSpPr>
          <p:nvPr>
            <p:ph type="title"/>
          </p:nvPr>
        </p:nvSpPr>
        <p:spPr/>
        <p:txBody>
          <a:bodyPr/>
          <a:lstStyle/>
          <a:p>
            <a:r>
              <a:rPr lang="en-US" dirty="0"/>
              <a:t>Ethical issues in CX</a:t>
            </a:r>
          </a:p>
        </p:txBody>
      </p:sp>
      <p:sp>
        <p:nvSpPr>
          <p:cNvPr id="3" name="Content Placeholder 2">
            <a:extLst>
              <a:ext uri="{FF2B5EF4-FFF2-40B4-BE49-F238E27FC236}">
                <a16:creationId xmlns:a16="http://schemas.microsoft.com/office/drawing/2014/main" id="{48383DF5-4F5A-4E17-BFEF-06742851F392}"/>
              </a:ext>
            </a:extLst>
          </p:cNvPr>
          <p:cNvSpPr>
            <a:spLocks noGrp="1"/>
          </p:cNvSpPr>
          <p:nvPr>
            <p:ph idx="1"/>
          </p:nvPr>
        </p:nvSpPr>
        <p:spPr/>
        <p:txBody>
          <a:bodyPr/>
          <a:lstStyle/>
          <a:p>
            <a:r>
              <a:rPr lang="en-US" dirty="0"/>
              <a:t>Issues may arise when your advisee wants a question asked that you think is an </a:t>
            </a:r>
            <a:r>
              <a:rPr lang="en-US" dirty="0">
                <a:highlight>
                  <a:srgbClr val="FFFF00"/>
                </a:highlight>
              </a:rPr>
              <a:t>unethical question</a:t>
            </a:r>
            <a:r>
              <a:rPr lang="en-US" dirty="0"/>
              <a:t>. You can be clear to the decision makers that you are asking the question on behalf of the advisee, but you should communicate the question verbatim in some form to the hearing panel for their relevancy determination </a:t>
            </a:r>
            <a:r>
              <a:rPr lang="en-US" dirty="0">
                <a:highlight>
                  <a:srgbClr val="FFFF00"/>
                </a:highlight>
              </a:rPr>
              <a:t>NO MATTER WHAT</a:t>
            </a:r>
            <a:r>
              <a:rPr lang="en-US" dirty="0"/>
              <a:t>.</a:t>
            </a:r>
          </a:p>
          <a:p>
            <a:endParaRPr lang="en-US" dirty="0"/>
          </a:p>
          <a:p>
            <a:r>
              <a:rPr lang="en-US" dirty="0"/>
              <a:t>This is your job. </a:t>
            </a:r>
          </a:p>
        </p:txBody>
      </p:sp>
      <p:sp>
        <p:nvSpPr>
          <p:cNvPr id="4" name="Slide Number Placeholder 3">
            <a:extLst>
              <a:ext uri="{FF2B5EF4-FFF2-40B4-BE49-F238E27FC236}">
                <a16:creationId xmlns:a16="http://schemas.microsoft.com/office/drawing/2014/main" id="{BE2311C8-4BB4-4D33-A7CF-98EB55D7750A}"/>
              </a:ext>
            </a:extLst>
          </p:cNvPr>
          <p:cNvSpPr>
            <a:spLocks noGrp="1"/>
          </p:cNvSpPr>
          <p:nvPr>
            <p:ph type="sldNum" sz="quarter" idx="12"/>
          </p:nvPr>
        </p:nvSpPr>
        <p:spPr/>
        <p:txBody>
          <a:bodyPr/>
          <a:lstStyle/>
          <a:p>
            <a:fld id="{4D8C55B9-A212-4E5F-9157-6D549DF15AE5}" type="slidenum">
              <a:rPr lang="en-US" smtClean="0"/>
              <a:t>86</a:t>
            </a:fld>
            <a:endParaRPr lang="en-US"/>
          </a:p>
        </p:txBody>
      </p:sp>
    </p:spTree>
    <p:extLst>
      <p:ext uri="{BB962C8B-B14F-4D97-AF65-F5344CB8AC3E}">
        <p14:creationId xmlns:p14="http://schemas.microsoft.com/office/powerpoint/2010/main" val="14911348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269A0-AE06-4CB5-BF64-57E7561C0B1C}"/>
              </a:ext>
            </a:extLst>
          </p:cNvPr>
          <p:cNvSpPr>
            <a:spLocks noGrp="1"/>
          </p:cNvSpPr>
          <p:nvPr>
            <p:ph type="title"/>
          </p:nvPr>
        </p:nvSpPr>
        <p:spPr/>
        <p:txBody>
          <a:bodyPr/>
          <a:lstStyle/>
          <a:p>
            <a:r>
              <a:rPr lang="en-US" dirty="0"/>
              <a:t>Some words about evidence.</a:t>
            </a:r>
          </a:p>
        </p:txBody>
      </p:sp>
      <p:sp>
        <p:nvSpPr>
          <p:cNvPr id="3" name="Content Placeholder 2">
            <a:extLst>
              <a:ext uri="{FF2B5EF4-FFF2-40B4-BE49-F238E27FC236}">
                <a16:creationId xmlns:a16="http://schemas.microsoft.com/office/drawing/2014/main" id="{46317470-F92A-49D2-8DD2-822CD1E4F63B}"/>
              </a:ext>
            </a:extLst>
          </p:cNvPr>
          <p:cNvSpPr>
            <a:spLocks noGrp="1"/>
          </p:cNvSpPr>
          <p:nvPr>
            <p:ph idx="1"/>
          </p:nvPr>
        </p:nvSpPr>
        <p:spPr/>
        <p:txBody>
          <a:bodyPr/>
          <a:lstStyle/>
          <a:p>
            <a:r>
              <a:rPr lang="en-US" dirty="0"/>
              <a:t>Do not use phrases like “direct evidence” or “circumstantial evidence” or “corroborating evidence” as they only serve to confuse, and almost everyone gets the terms wrong anyway!</a:t>
            </a:r>
          </a:p>
          <a:p>
            <a:endParaRPr lang="en-US" dirty="0"/>
          </a:p>
          <a:p>
            <a:r>
              <a:rPr lang="en-US" dirty="0"/>
              <a:t>All information is evidence. Not all evidence is relevant. </a:t>
            </a:r>
          </a:p>
        </p:txBody>
      </p:sp>
      <p:sp>
        <p:nvSpPr>
          <p:cNvPr id="4" name="Slide Number Placeholder 3">
            <a:extLst>
              <a:ext uri="{FF2B5EF4-FFF2-40B4-BE49-F238E27FC236}">
                <a16:creationId xmlns:a16="http://schemas.microsoft.com/office/drawing/2014/main" id="{08DF824D-35F1-46B2-908D-12244D700FEA}"/>
              </a:ext>
            </a:extLst>
          </p:cNvPr>
          <p:cNvSpPr>
            <a:spLocks noGrp="1"/>
          </p:cNvSpPr>
          <p:nvPr>
            <p:ph type="sldNum" sz="quarter" idx="12"/>
          </p:nvPr>
        </p:nvSpPr>
        <p:spPr/>
        <p:txBody>
          <a:bodyPr/>
          <a:lstStyle/>
          <a:p>
            <a:fld id="{4D8C55B9-A212-4E5F-9157-6D549DF15AE5}" type="slidenum">
              <a:rPr lang="en-US" smtClean="0"/>
              <a:t>87</a:t>
            </a:fld>
            <a:endParaRPr lang="en-US"/>
          </a:p>
        </p:txBody>
      </p:sp>
    </p:spTree>
    <p:extLst>
      <p:ext uri="{BB962C8B-B14F-4D97-AF65-F5344CB8AC3E}">
        <p14:creationId xmlns:p14="http://schemas.microsoft.com/office/powerpoint/2010/main" val="35176325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EDDD-C180-4BD5-94CF-D32AA903BDD3}"/>
              </a:ext>
            </a:extLst>
          </p:cNvPr>
          <p:cNvSpPr>
            <a:spLocks noGrp="1"/>
          </p:cNvSpPr>
          <p:nvPr>
            <p:ph type="title"/>
          </p:nvPr>
        </p:nvSpPr>
        <p:spPr/>
        <p:txBody>
          <a:bodyPr/>
          <a:lstStyle/>
          <a:p>
            <a:r>
              <a:rPr lang="en-US" dirty="0"/>
              <a:t>What is the PURPOSE OF cx? (FIVE C’s) </a:t>
            </a:r>
          </a:p>
        </p:txBody>
      </p:sp>
      <p:sp>
        <p:nvSpPr>
          <p:cNvPr id="3" name="Content Placeholder 2">
            <a:extLst>
              <a:ext uri="{FF2B5EF4-FFF2-40B4-BE49-F238E27FC236}">
                <a16:creationId xmlns:a16="http://schemas.microsoft.com/office/drawing/2014/main" id="{E568AB18-BD9E-4E7D-94D6-9C4E25C821D3}"/>
              </a:ext>
            </a:extLst>
          </p:cNvPr>
          <p:cNvSpPr>
            <a:spLocks noGrp="1"/>
          </p:cNvSpPr>
          <p:nvPr>
            <p:ph idx="1"/>
          </p:nvPr>
        </p:nvSpPr>
        <p:spPr/>
        <p:txBody>
          <a:bodyPr/>
          <a:lstStyle/>
          <a:p>
            <a:r>
              <a:rPr lang="en-US" dirty="0"/>
              <a:t>Highlight discrepancies.</a:t>
            </a:r>
          </a:p>
          <a:p>
            <a:r>
              <a:rPr lang="en-US" dirty="0"/>
              <a:t>Highlight lack of memory, or faulty memory.</a:t>
            </a:r>
          </a:p>
          <a:p>
            <a:r>
              <a:rPr lang="en-US" dirty="0"/>
              <a:t>Highlight allegiances and alliances that go toward bias.</a:t>
            </a:r>
          </a:p>
          <a:p>
            <a:endParaRPr lang="en-US" dirty="0"/>
          </a:p>
          <a:p>
            <a:r>
              <a:rPr lang="en-US" dirty="0"/>
              <a:t>Any other illustrative matter that goes to the </a:t>
            </a:r>
            <a:r>
              <a:rPr lang="en-US" dirty="0">
                <a:highlight>
                  <a:srgbClr val="FFFF00"/>
                </a:highlight>
              </a:rPr>
              <a:t>facts</a:t>
            </a:r>
            <a:r>
              <a:rPr lang="en-US" dirty="0"/>
              <a:t>, or toward </a:t>
            </a:r>
            <a:r>
              <a:rPr lang="en-US" dirty="0">
                <a:highlight>
                  <a:srgbClr val="FFFF00"/>
                </a:highlight>
              </a:rPr>
              <a:t>credibility</a:t>
            </a:r>
            <a:r>
              <a:rPr lang="en-US" dirty="0"/>
              <a:t>, or toward </a:t>
            </a:r>
            <a:r>
              <a:rPr lang="en-US" dirty="0">
                <a:highlight>
                  <a:srgbClr val="FFFF00"/>
                </a:highlight>
              </a:rPr>
              <a:t>veracity</a:t>
            </a:r>
            <a:r>
              <a:rPr lang="en-US" dirty="0"/>
              <a:t>, or toward </a:t>
            </a:r>
            <a:r>
              <a:rPr lang="en-US" dirty="0">
                <a:highlight>
                  <a:srgbClr val="FFFF00"/>
                </a:highlight>
              </a:rPr>
              <a:t>knowledge</a:t>
            </a:r>
            <a:r>
              <a:rPr lang="en-US" dirty="0"/>
              <a:t>. </a:t>
            </a:r>
          </a:p>
          <a:p>
            <a:endParaRPr lang="en-US" dirty="0"/>
          </a:p>
          <a:p>
            <a:r>
              <a:rPr lang="en-US" dirty="0">
                <a:solidFill>
                  <a:srgbClr val="FF0000"/>
                </a:solidFill>
              </a:rPr>
              <a:t>Compare, confirm, confront, corroborate, clarify.</a:t>
            </a:r>
          </a:p>
        </p:txBody>
      </p:sp>
      <p:sp>
        <p:nvSpPr>
          <p:cNvPr id="4" name="Slide Number Placeholder 3">
            <a:extLst>
              <a:ext uri="{FF2B5EF4-FFF2-40B4-BE49-F238E27FC236}">
                <a16:creationId xmlns:a16="http://schemas.microsoft.com/office/drawing/2014/main" id="{90A3754F-7AFD-4A5E-BFFE-65B0B38CC0D6}"/>
              </a:ext>
            </a:extLst>
          </p:cNvPr>
          <p:cNvSpPr>
            <a:spLocks noGrp="1"/>
          </p:cNvSpPr>
          <p:nvPr>
            <p:ph type="sldNum" sz="quarter" idx="12"/>
          </p:nvPr>
        </p:nvSpPr>
        <p:spPr/>
        <p:txBody>
          <a:bodyPr/>
          <a:lstStyle/>
          <a:p>
            <a:fld id="{4D8C55B9-A212-4E5F-9157-6D549DF15AE5}" type="slidenum">
              <a:rPr lang="en-US" smtClean="0"/>
              <a:t>88</a:t>
            </a:fld>
            <a:endParaRPr lang="en-US"/>
          </a:p>
        </p:txBody>
      </p:sp>
    </p:spTree>
    <p:extLst>
      <p:ext uri="{BB962C8B-B14F-4D97-AF65-F5344CB8AC3E}">
        <p14:creationId xmlns:p14="http://schemas.microsoft.com/office/powerpoint/2010/main" val="13565309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2BA2-3818-4708-B912-886DAA94B415}"/>
              </a:ext>
            </a:extLst>
          </p:cNvPr>
          <p:cNvSpPr>
            <a:spLocks noGrp="1"/>
          </p:cNvSpPr>
          <p:nvPr>
            <p:ph type="title"/>
          </p:nvPr>
        </p:nvSpPr>
        <p:spPr/>
        <p:txBody>
          <a:bodyPr/>
          <a:lstStyle/>
          <a:p>
            <a:r>
              <a:rPr lang="en-US" dirty="0"/>
              <a:t>The Hard Part: how to train your advisee to be “grilled” (that’s how it will feel)</a:t>
            </a:r>
          </a:p>
        </p:txBody>
      </p:sp>
      <p:sp>
        <p:nvSpPr>
          <p:cNvPr id="3" name="Content Placeholder 2">
            <a:extLst>
              <a:ext uri="{FF2B5EF4-FFF2-40B4-BE49-F238E27FC236}">
                <a16:creationId xmlns:a16="http://schemas.microsoft.com/office/drawing/2014/main" id="{B9BBFEFA-863E-48EF-B361-1352704B1A83}"/>
              </a:ext>
            </a:extLst>
          </p:cNvPr>
          <p:cNvSpPr>
            <a:spLocks noGrp="1"/>
          </p:cNvSpPr>
          <p:nvPr>
            <p:ph idx="1"/>
          </p:nvPr>
        </p:nvSpPr>
        <p:spPr/>
        <p:txBody>
          <a:bodyPr/>
          <a:lstStyle/>
          <a:p>
            <a:endParaRPr lang="en-US" dirty="0"/>
          </a:p>
          <a:p>
            <a:r>
              <a:rPr lang="en-US" dirty="0"/>
              <a:t>Reinforce that this is NORMAL and EXPECTED. Reinforce this from the beginning, and keep reinforcing it to the end.</a:t>
            </a:r>
          </a:p>
          <a:p>
            <a:endParaRPr lang="en-US" dirty="0"/>
          </a:p>
          <a:p>
            <a:r>
              <a:rPr lang="en-US" dirty="0"/>
              <a:t>Reinforce that it will not be to your advisee’s benefit to answer the questions in an aggressive or uncooperative manner. If your advisee starts to feel agitated or angry during the questioning, they should ask for a break so they can decompress and recharge. </a:t>
            </a:r>
          </a:p>
          <a:p>
            <a:endParaRPr lang="en-US" dirty="0"/>
          </a:p>
        </p:txBody>
      </p:sp>
      <p:sp>
        <p:nvSpPr>
          <p:cNvPr id="4" name="Slide Number Placeholder 3">
            <a:extLst>
              <a:ext uri="{FF2B5EF4-FFF2-40B4-BE49-F238E27FC236}">
                <a16:creationId xmlns:a16="http://schemas.microsoft.com/office/drawing/2014/main" id="{86361E46-0C2F-4175-8380-3DF8AE404A14}"/>
              </a:ext>
            </a:extLst>
          </p:cNvPr>
          <p:cNvSpPr>
            <a:spLocks noGrp="1"/>
          </p:cNvSpPr>
          <p:nvPr>
            <p:ph type="sldNum" sz="quarter" idx="12"/>
          </p:nvPr>
        </p:nvSpPr>
        <p:spPr/>
        <p:txBody>
          <a:bodyPr/>
          <a:lstStyle/>
          <a:p>
            <a:fld id="{4D8C55B9-A212-4E5F-9157-6D549DF15AE5}" type="slidenum">
              <a:rPr lang="en-US" smtClean="0"/>
              <a:t>89</a:t>
            </a:fld>
            <a:endParaRPr lang="en-US"/>
          </a:p>
        </p:txBody>
      </p:sp>
    </p:spTree>
    <p:extLst>
      <p:ext uri="{BB962C8B-B14F-4D97-AF65-F5344CB8AC3E}">
        <p14:creationId xmlns:p14="http://schemas.microsoft.com/office/powerpoint/2010/main" val="30770726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EF257-BC8E-4900-93DE-AF86A5D883F8}"/>
              </a:ext>
            </a:extLst>
          </p:cNvPr>
          <p:cNvSpPr>
            <a:spLocks noGrp="1"/>
          </p:cNvSpPr>
          <p:nvPr>
            <p:ph type="title"/>
          </p:nvPr>
        </p:nvSpPr>
        <p:spPr/>
        <p:txBody>
          <a:bodyPr/>
          <a:lstStyle/>
          <a:p>
            <a:r>
              <a:rPr lang="en-US" dirty="0"/>
              <a:t>Expecting Probing Questions</a:t>
            </a:r>
          </a:p>
        </p:txBody>
      </p:sp>
      <p:sp>
        <p:nvSpPr>
          <p:cNvPr id="3" name="Content Placeholder 2">
            <a:extLst>
              <a:ext uri="{FF2B5EF4-FFF2-40B4-BE49-F238E27FC236}">
                <a16:creationId xmlns:a16="http://schemas.microsoft.com/office/drawing/2014/main" id="{26E7606E-B9AE-4216-9EFE-34E9612208E2}"/>
              </a:ext>
            </a:extLst>
          </p:cNvPr>
          <p:cNvSpPr>
            <a:spLocks noGrp="1"/>
          </p:cNvSpPr>
          <p:nvPr>
            <p:ph idx="1"/>
          </p:nvPr>
        </p:nvSpPr>
        <p:spPr/>
        <p:txBody>
          <a:bodyPr>
            <a:normAutofit lnSpcReduction="10000"/>
          </a:bodyPr>
          <a:lstStyle/>
          <a:p>
            <a:r>
              <a:rPr lang="en-US" dirty="0"/>
              <a:t>Let your advisee know that if they are asked a question they did not understand, they can absolutely ask for clarification. Additionally, they can ask for a break to discuss the question with you.</a:t>
            </a:r>
          </a:p>
          <a:p>
            <a:endParaRPr lang="en-US" dirty="0"/>
          </a:p>
          <a:p>
            <a:r>
              <a:rPr lang="en-US" dirty="0"/>
              <a:t>They reserve the right not to answer a question, but should seriously consider the ramifications of failing to answer or failing to fully answer a relevant question.</a:t>
            </a:r>
          </a:p>
          <a:p>
            <a:endParaRPr lang="en-US" dirty="0"/>
          </a:p>
          <a:p>
            <a:r>
              <a:rPr lang="en-US" dirty="0"/>
              <a:t>Be prepared to explain inconsistencies that become identified. BE HONEST about why an inconsistency arose.</a:t>
            </a:r>
          </a:p>
        </p:txBody>
      </p:sp>
      <p:sp>
        <p:nvSpPr>
          <p:cNvPr id="4" name="Slide Number Placeholder 3">
            <a:extLst>
              <a:ext uri="{FF2B5EF4-FFF2-40B4-BE49-F238E27FC236}">
                <a16:creationId xmlns:a16="http://schemas.microsoft.com/office/drawing/2014/main" id="{651377FC-6CB0-443D-964A-54F467A4AEEC}"/>
              </a:ext>
            </a:extLst>
          </p:cNvPr>
          <p:cNvSpPr>
            <a:spLocks noGrp="1"/>
          </p:cNvSpPr>
          <p:nvPr>
            <p:ph type="sldNum" sz="quarter" idx="12"/>
          </p:nvPr>
        </p:nvSpPr>
        <p:spPr/>
        <p:txBody>
          <a:bodyPr/>
          <a:lstStyle/>
          <a:p>
            <a:fld id="{4D8C55B9-A212-4E5F-9157-6D549DF15AE5}" type="slidenum">
              <a:rPr lang="en-US" smtClean="0"/>
              <a:t>90</a:t>
            </a:fld>
            <a:endParaRPr lang="en-US"/>
          </a:p>
        </p:txBody>
      </p:sp>
    </p:spTree>
    <p:extLst>
      <p:ext uri="{BB962C8B-B14F-4D97-AF65-F5344CB8AC3E}">
        <p14:creationId xmlns:p14="http://schemas.microsoft.com/office/powerpoint/2010/main" val="24384911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5ED38-A1D1-4029-84B6-B5E2BC841D7F}"/>
              </a:ext>
            </a:extLst>
          </p:cNvPr>
          <p:cNvSpPr>
            <a:spLocks noGrp="1"/>
          </p:cNvSpPr>
          <p:nvPr>
            <p:ph type="title"/>
          </p:nvPr>
        </p:nvSpPr>
        <p:spPr/>
        <p:txBody>
          <a:bodyPr/>
          <a:lstStyle/>
          <a:p>
            <a:r>
              <a:rPr lang="en-US" dirty="0"/>
              <a:t>Sanctions should remediate the barrier to access</a:t>
            </a:r>
          </a:p>
        </p:txBody>
      </p:sp>
      <p:sp>
        <p:nvSpPr>
          <p:cNvPr id="3" name="Content Placeholder 2">
            <a:extLst>
              <a:ext uri="{FF2B5EF4-FFF2-40B4-BE49-F238E27FC236}">
                <a16:creationId xmlns:a16="http://schemas.microsoft.com/office/drawing/2014/main" id="{F6021128-CCF7-4CAD-8CEA-85FC11B3EAC3}"/>
              </a:ext>
            </a:extLst>
          </p:cNvPr>
          <p:cNvSpPr>
            <a:spLocks noGrp="1"/>
          </p:cNvSpPr>
          <p:nvPr>
            <p:ph idx="1"/>
          </p:nvPr>
        </p:nvSpPr>
        <p:spPr/>
        <p:txBody>
          <a:bodyPr>
            <a:normAutofit fontScale="85000" lnSpcReduction="20000"/>
          </a:bodyPr>
          <a:lstStyle/>
          <a:p>
            <a:r>
              <a:rPr lang="en-US" dirty="0"/>
              <a:t>Treat complainants and respondents equitably by providing remedies to a  complainant where a determination of responsibility for sexual harassment has been made. § 106.45(b)(1)(</a:t>
            </a:r>
            <a:r>
              <a:rPr lang="en-US" dirty="0" err="1"/>
              <a:t>i</a:t>
            </a:r>
            <a:r>
              <a:rPr lang="en-US" dirty="0"/>
              <a:t>)</a:t>
            </a:r>
          </a:p>
          <a:p>
            <a:r>
              <a:rPr lang="en-US" dirty="0"/>
              <a:t>Remedies must be designed to restore or preserve equal access to the recipient’s education program or activity.  Remedies may include the same individualized services described…as ‘supportive measures’; however, remedies need not be non-disciplinary or non-punitive and need not avoid burdening the respondent. § 106.45(b)(1)(</a:t>
            </a:r>
            <a:r>
              <a:rPr lang="en-US" dirty="0" err="1"/>
              <a:t>i</a:t>
            </a:r>
            <a:r>
              <a:rPr lang="en-US" dirty="0"/>
              <a:t>)</a:t>
            </a:r>
          </a:p>
          <a:p>
            <a:r>
              <a:rPr lang="en-US" dirty="0"/>
              <a:t>The Title IX Coordinator is responsible for implementing remedies. § 106.45(b)(7)(iv)</a:t>
            </a:r>
          </a:p>
          <a:p>
            <a:r>
              <a:rPr lang="en-US" dirty="0"/>
              <a:t>When the final determination has indicated that remedies will be provided, the complainant can then communicate separately with the Title IX Coordinator to discuss what remedies are appropriate. 85 Fed. Reg. 30392</a:t>
            </a:r>
          </a:p>
          <a:p>
            <a:pPr lvl="1"/>
            <a:r>
              <a:rPr lang="en-US" dirty="0"/>
              <a:t>Remedies that do not directly affect the respondent must not be disclosed to the respondent. 85 Fed. Reg. 30425</a:t>
            </a:r>
          </a:p>
          <a:p>
            <a:endParaRPr lang="en-US" dirty="0"/>
          </a:p>
        </p:txBody>
      </p:sp>
      <p:sp>
        <p:nvSpPr>
          <p:cNvPr id="4" name="Slide Number Placeholder 3">
            <a:extLst>
              <a:ext uri="{FF2B5EF4-FFF2-40B4-BE49-F238E27FC236}">
                <a16:creationId xmlns:a16="http://schemas.microsoft.com/office/drawing/2014/main" id="{A39752C1-2B08-4B51-9F7E-85BE2B56C688}"/>
              </a:ext>
            </a:extLst>
          </p:cNvPr>
          <p:cNvSpPr>
            <a:spLocks noGrp="1"/>
          </p:cNvSpPr>
          <p:nvPr>
            <p:ph type="sldNum" sz="quarter" idx="12"/>
          </p:nvPr>
        </p:nvSpPr>
        <p:spPr/>
        <p:txBody>
          <a:bodyPr/>
          <a:lstStyle/>
          <a:p>
            <a:fld id="{4D8C55B9-A212-4E5F-9157-6D549DF15AE5}" type="slidenum">
              <a:rPr lang="en-US" smtClean="0"/>
              <a:t>91</a:t>
            </a:fld>
            <a:endParaRPr lang="en-US"/>
          </a:p>
        </p:txBody>
      </p:sp>
    </p:spTree>
    <p:extLst>
      <p:ext uri="{BB962C8B-B14F-4D97-AF65-F5344CB8AC3E}">
        <p14:creationId xmlns:p14="http://schemas.microsoft.com/office/powerpoint/2010/main" val="3717613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B7A4-B65C-47AC-8971-38AD49BA01E9}"/>
              </a:ext>
            </a:extLst>
          </p:cNvPr>
          <p:cNvSpPr>
            <a:spLocks noGrp="1"/>
          </p:cNvSpPr>
          <p:nvPr>
            <p:ph type="title"/>
          </p:nvPr>
        </p:nvSpPr>
        <p:spPr/>
        <p:txBody>
          <a:bodyPr/>
          <a:lstStyle/>
          <a:p>
            <a:r>
              <a:rPr lang="en-US" dirty="0"/>
              <a:t>Do not:</a:t>
            </a:r>
          </a:p>
        </p:txBody>
      </p:sp>
      <p:sp>
        <p:nvSpPr>
          <p:cNvPr id="3" name="Content Placeholder 2">
            <a:extLst>
              <a:ext uri="{FF2B5EF4-FFF2-40B4-BE49-F238E27FC236}">
                <a16:creationId xmlns:a16="http://schemas.microsoft.com/office/drawing/2014/main" id="{11828568-8FD1-4DB2-985F-00831E61117A}"/>
              </a:ext>
            </a:extLst>
          </p:cNvPr>
          <p:cNvSpPr>
            <a:spLocks noGrp="1"/>
          </p:cNvSpPr>
          <p:nvPr>
            <p:ph idx="1"/>
          </p:nvPr>
        </p:nvSpPr>
        <p:spPr/>
        <p:txBody>
          <a:bodyPr/>
          <a:lstStyle/>
          <a:p>
            <a:r>
              <a:rPr lang="en-US" dirty="0"/>
              <a:t>May not give a student Complainant/Respondent legal advice. </a:t>
            </a:r>
          </a:p>
          <a:p>
            <a:r>
              <a:rPr lang="en-US" dirty="0"/>
              <a:t>May not answer questions regarding the subject matter of an investigation.</a:t>
            </a:r>
          </a:p>
          <a:p>
            <a:r>
              <a:rPr lang="en-US" dirty="0"/>
              <a:t>May not speak on a student Complainant/Respondent's behalf during meetings, interviews, or hearings.</a:t>
            </a:r>
          </a:p>
          <a:p>
            <a:endParaRPr lang="en-US" dirty="0"/>
          </a:p>
          <a:p>
            <a:endParaRPr lang="en-US" dirty="0"/>
          </a:p>
        </p:txBody>
      </p:sp>
      <p:sp>
        <p:nvSpPr>
          <p:cNvPr id="4" name="Slide Number Placeholder 3">
            <a:extLst>
              <a:ext uri="{FF2B5EF4-FFF2-40B4-BE49-F238E27FC236}">
                <a16:creationId xmlns:a16="http://schemas.microsoft.com/office/drawing/2014/main" id="{4CC59D53-DC32-468E-92C5-94E7C6D5D9A3}"/>
              </a:ext>
            </a:extLst>
          </p:cNvPr>
          <p:cNvSpPr>
            <a:spLocks noGrp="1"/>
          </p:cNvSpPr>
          <p:nvPr>
            <p:ph type="sldNum" sz="quarter" idx="12"/>
          </p:nvPr>
        </p:nvSpPr>
        <p:spPr/>
        <p:txBody>
          <a:bodyPr/>
          <a:lstStyle/>
          <a:p>
            <a:fld id="{4D8C55B9-A212-4E5F-9157-6D549DF15AE5}" type="slidenum">
              <a:rPr lang="en-US" smtClean="0"/>
              <a:t>92</a:t>
            </a:fld>
            <a:endParaRPr lang="en-US"/>
          </a:p>
        </p:txBody>
      </p:sp>
    </p:spTree>
    <p:extLst>
      <p:ext uri="{BB962C8B-B14F-4D97-AF65-F5344CB8AC3E}">
        <p14:creationId xmlns:p14="http://schemas.microsoft.com/office/powerpoint/2010/main" val="12305036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2932-4DEF-4C45-AD0A-DAF7170075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F428E4-56D6-4B1A-B31C-DB89549414E8}"/>
              </a:ext>
            </a:extLst>
          </p:cNvPr>
          <p:cNvSpPr>
            <a:spLocks noGrp="1"/>
          </p:cNvSpPr>
          <p:nvPr>
            <p:ph idx="1"/>
          </p:nvPr>
        </p:nvSpPr>
        <p:spPr/>
        <p:txBody>
          <a:bodyPr/>
          <a:lstStyle/>
          <a:p>
            <a:r>
              <a:rPr lang="en-US" dirty="0">
                <a:highlight>
                  <a:srgbClr val="FFFF00"/>
                </a:highlight>
              </a:rPr>
              <a:t>Institutions usually expect that the parties to the grievance process, rather than the advisors, will communicate with Title IX investigators and Coordinators. </a:t>
            </a:r>
            <a:r>
              <a:rPr lang="en-US" dirty="0"/>
              <a:t>For example, they expect the students to send e-mails to the Title IX investigators themselves, rather than through their advisor. Unlike in the criminal justice process, there is no legal requirement that institutions direct communications to a party through their advisor.</a:t>
            </a:r>
          </a:p>
        </p:txBody>
      </p:sp>
      <p:sp>
        <p:nvSpPr>
          <p:cNvPr id="4" name="Slide Number Placeholder 3">
            <a:extLst>
              <a:ext uri="{FF2B5EF4-FFF2-40B4-BE49-F238E27FC236}">
                <a16:creationId xmlns:a16="http://schemas.microsoft.com/office/drawing/2014/main" id="{873D3AD3-1109-4AC0-94CA-BE2E004E04EC}"/>
              </a:ext>
            </a:extLst>
          </p:cNvPr>
          <p:cNvSpPr>
            <a:spLocks noGrp="1"/>
          </p:cNvSpPr>
          <p:nvPr>
            <p:ph type="sldNum" sz="quarter" idx="12"/>
          </p:nvPr>
        </p:nvSpPr>
        <p:spPr/>
        <p:txBody>
          <a:bodyPr/>
          <a:lstStyle/>
          <a:p>
            <a:fld id="{4D8C55B9-A212-4E5F-9157-6D549DF15AE5}" type="slidenum">
              <a:rPr lang="en-US" smtClean="0"/>
              <a:t>93</a:t>
            </a:fld>
            <a:endParaRPr lang="en-US"/>
          </a:p>
        </p:txBody>
      </p:sp>
    </p:spTree>
    <p:extLst>
      <p:ext uri="{BB962C8B-B14F-4D97-AF65-F5344CB8AC3E}">
        <p14:creationId xmlns:p14="http://schemas.microsoft.com/office/powerpoint/2010/main" val="34784876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C57D-9D31-4637-98CE-5DF5485743DB}"/>
              </a:ext>
            </a:extLst>
          </p:cNvPr>
          <p:cNvSpPr>
            <a:spLocks noGrp="1"/>
          </p:cNvSpPr>
          <p:nvPr>
            <p:ph type="title"/>
          </p:nvPr>
        </p:nvSpPr>
        <p:spPr/>
        <p:txBody>
          <a:bodyPr/>
          <a:lstStyle/>
          <a:p>
            <a:r>
              <a:rPr lang="en-US" dirty="0"/>
              <a:t>Potted plant rule?</a:t>
            </a:r>
          </a:p>
        </p:txBody>
      </p:sp>
      <p:sp>
        <p:nvSpPr>
          <p:cNvPr id="3" name="Content Placeholder 2">
            <a:extLst>
              <a:ext uri="{FF2B5EF4-FFF2-40B4-BE49-F238E27FC236}">
                <a16:creationId xmlns:a16="http://schemas.microsoft.com/office/drawing/2014/main" id="{4299BBA9-B410-4618-A021-FB9C88F1765D}"/>
              </a:ext>
            </a:extLst>
          </p:cNvPr>
          <p:cNvSpPr>
            <a:spLocks noGrp="1"/>
          </p:cNvSpPr>
          <p:nvPr>
            <p:ph idx="1"/>
          </p:nvPr>
        </p:nvSpPr>
        <p:spPr/>
        <p:txBody>
          <a:bodyPr/>
          <a:lstStyle/>
          <a:p>
            <a:r>
              <a:rPr lang="en-US" dirty="0"/>
              <a:t>Advisors can usually ask investigators to clarify questions they find unclear, and can discuss scheduling with investigators. But, in general, the advisee will raise any substantive questions and comments. Some institutions require advisors to not participate substantively. </a:t>
            </a:r>
            <a:r>
              <a:rPr lang="en-US" dirty="0">
                <a:highlight>
                  <a:srgbClr val="FFFF00"/>
                </a:highlight>
              </a:rPr>
              <a:t>Some go so far as to make the advisor silent toward anyone but the advisee.</a:t>
            </a:r>
          </a:p>
        </p:txBody>
      </p:sp>
      <p:sp>
        <p:nvSpPr>
          <p:cNvPr id="4" name="Slide Number Placeholder 3">
            <a:extLst>
              <a:ext uri="{FF2B5EF4-FFF2-40B4-BE49-F238E27FC236}">
                <a16:creationId xmlns:a16="http://schemas.microsoft.com/office/drawing/2014/main" id="{EEA37589-06BB-4742-9963-EDD7E7DB340A}"/>
              </a:ext>
            </a:extLst>
          </p:cNvPr>
          <p:cNvSpPr>
            <a:spLocks noGrp="1"/>
          </p:cNvSpPr>
          <p:nvPr>
            <p:ph type="sldNum" sz="quarter" idx="12"/>
          </p:nvPr>
        </p:nvSpPr>
        <p:spPr/>
        <p:txBody>
          <a:bodyPr/>
          <a:lstStyle/>
          <a:p>
            <a:fld id="{4D8C55B9-A212-4E5F-9157-6D549DF15AE5}" type="slidenum">
              <a:rPr lang="en-US" smtClean="0"/>
              <a:t>94</a:t>
            </a:fld>
            <a:endParaRPr lang="en-US"/>
          </a:p>
        </p:txBody>
      </p:sp>
    </p:spTree>
    <p:extLst>
      <p:ext uri="{BB962C8B-B14F-4D97-AF65-F5344CB8AC3E}">
        <p14:creationId xmlns:p14="http://schemas.microsoft.com/office/powerpoint/2010/main" val="6016647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AB30-E135-4EA4-B452-F9C19338B223}"/>
              </a:ext>
            </a:extLst>
          </p:cNvPr>
          <p:cNvSpPr>
            <a:spLocks noGrp="1"/>
          </p:cNvSpPr>
          <p:nvPr>
            <p:ph type="title"/>
          </p:nvPr>
        </p:nvSpPr>
        <p:spPr/>
        <p:txBody>
          <a:bodyPr/>
          <a:lstStyle/>
          <a:p>
            <a:r>
              <a:rPr lang="en-US" dirty="0"/>
              <a:t>Confidentiality</a:t>
            </a:r>
          </a:p>
        </p:txBody>
      </p:sp>
      <p:sp>
        <p:nvSpPr>
          <p:cNvPr id="3" name="Content Placeholder 2">
            <a:extLst>
              <a:ext uri="{FF2B5EF4-FFF2-40B4-BE49-F238E27FC236}">
                <a16:creationId xmlns:a16="http://schemas.microsoft.com/office/drawing/2014/main" id="{FEF4041B-7E9E-4A36-9872-515FA739DD81}"/>
              </a:ext>
            </a:extLst>
          </p:cNvPr>
          <p:cNvSpPr>
            <a:spLocks noGrp="1"/>
          </p:cNvSpPr>
          <p:nvPr>
            <p:ph idx="1"/>
          </p:nvPr>
        </p:nvSpPr>
        <p:spPr/>
        <p:txBody>
          <a:bodyPr/>
          <a:lstStyle/>
          <a:p>
            <a:r>
              <a:rPr lang="en-US" dirty="0"/>
              <a:t>Advisors may build relationships of trust and candor with their advisees as confidential resources. When they hold this responsibility, they should not have any parallel duties to report misconduct to their institution. If reporting is mandatory, consider an official or unofficial sanctuary or safe harbor rule. (Many schools call this amnesty).</a:t>
            </a:r>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C2ADF95-699E-4A55-A25A-B7C7AC2B7BC6}"/>
              </a:ext>
            </a:extLst>
          </p:cNvPr>
          <p:cNvSpPr>
            <a:spLocks noGrp="1"/>
          </p:cNvSpPr>
          <p:nvPr>
            <p:ph type="sldNum" sz="quarter" idx="12"/>
          </p:nvPr>
        </p:nvSpPr>
        <p:spPr/>
        <p:txBody>
          <a:bodyPr/>
          <a:lstStyle/>
          <a:p>
            <a:fld id="{4D8C55B9-A212-4E5F-9157-6D549DF15AE5}" type="slidenum">
              <a:rPr lang="en-US" smtClean="0"/>
              <a:t>95</a:t>
            </a:fld>
            <a:endParaRPr lang="en-US"/>
          </a:p>
        </p:txBody>
      </p:sp>
    </p:spTree>
    <p:extLst>
      <p:ext uri="{BB962C8B-B14F-4D97-AF65-F5344CB8AC3E}">
        <p14:creationId xmlns:p14="http://schemas.microsoft.com/office/powerpoint/2010/main" val="29745067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1A7A7-B899-4A71-A727-4B4BAA7D8D1B}"/>
              </a:ext>
            </a:extLst>
          </p:cNvPr>
          <p:cNvSpPr>
            <a:spLocks noGrp="1"/>
          </p:cNvSpPr>
          <p:nvPr>
            <p:ph type="title"/>
          </p:nvPr>
        </p:nvSpPr>
        <p:spPr/>
        <p:txBody>
          <a:bodyPr/>
          <a:lstStyle/>
          <a:p>
            <a:r>
              <a:rPr lang="en-US" dirty="0"/>
              <a:t>Confidentiality</a:t>
            </a:r>
          </a:p>
        </p:txBody>
      </p:sp>
      <p:sp>
        <p:nvSpPr>
          <p:cNvPr id="3" name="Content Placeholder 2">
            <a:extLst>
              <a:ext uri="{FF2B5EF4-FFF2-40B4-BE49-F238E27FC236}">
                <a16:creationId xmlns:a16="http://schemas.microsoft.com/office/drawing/2014/main" id="{30759BBC-94DC-4838-9174-73EFF13C5AD1}"/>
              </a:ext>
            </a:extLst>
          </p:cNvPr>
          <p:cNvSpPr>
            <a:spLocks noGrp="1"/>
          </p:cNvSpPr>
          <p:nvPr>
            <p:ph idx="1"/>
          </p:nvPr>
        </p:nvSpPr>
        <p:spPr/>
        <p:txBody>
          <a:bodyPr/>
          <a:lstStyle/>
          <a:p>
            <a:r>
              <a:rPr lang="en-US" dirty="0"/>
              <a:t>Keep in mind, however, that advisors who do not have a legal privilege under their state’s law (e.g., attorney-client; pastoral; counselor; physician acting within that privileged role) may not be able to maintain the confidentiality of an advisee’s disclosures outside the campus process, such as in a civil or criminal court.</a:t>
            </a:r>
          </a:p>
        </p:txBody>
      </p:sp>
      <p:sp>
        <p:nvSpPr>
          <p:cNvPr id="4" name="Slide Number Placeholder 3">
            <a:extLst>
              <a:ext uri="{FF2B5EF4-FFF2-40B4-BE49-F238E27FC236}">
                <a16:creationId xmlns:a16="http://schemas.microsoft.com/office/drawing/2014/main" id="{1D9C5616-6911-43B6-960A-EEBDDDD75383}"/>
              </a:ext>
            </a:extLst>
          </p:cNvPr>
          <p:cNvSpPr>
            <a:spLocks noGrp="1"/>
          </p:cNvSpPr>
          <p:nvPr>
            <p:ph type="sldNum" sz="quarter" idx="12"/>
          </p:nvPr>
        </p:nvSpPr>
        <p:spPr/>
        <p:txBody>
          <a:bodyPr/>
          <a:lstStyle/>
          <a:p>
            <a:fld id="{4D8C55B9-A212-4E5F-9157-6D549DF15AE5}" type="slidenum">
              <a:rPr lang="en-US" smtClean="0"/>
              <a:t>96</a:t>
            </a:fld>
            <a:endParaRPr lang="en-US"/>
          </a:p>
        </p:txBody>
      </p:sp>
    </p:spTree>
    <p:extLst>
      <p:ext uri="{BB962C8B-B14F-4D97-AF65-F5344CB8AC3E}">
        <p14:creationId xmlns:p14="http://schemas.microsoft.com/office/powerpoint/2010/main" val="22400410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D60F5-367E-47CD-8416-2D3A7D4C631F}"/>
              </a:ext>
            </a:extLst>
          </p:cNvPr>
          <p:cNvSpPr>
            <a:spLocks noGrp="1"/>
          </p:cNvSpPr>
          <p:nvPr>
            <p:ph type="title"/>
          </p:nvPr>
        </p:nvSpPr>
        <p:spPr/>
        <p:txBody>
          <a:bodyPr/>
          <a:lstStyle/>
          <a:p>
            <a:r>
              <a:rPr lang="en-US" dirty="0"/>
              <a:t>What about ethics in your role?</a:t>
            </a:r>
          </a:p>
        </p:txBody>
      </p:sp>
      <p:sp>
        <p:nvSpPr>
          <p:cNvPr id="3" name="Content Placeholder 2">
            <a:extLst>
              <a:ext uri="{FF2B5EF4-FFF2-40B4-BE49-F238E27FC236}">
                <a16:creationId xmlns:a16="http://schemas.microsoft.com/office/drawing/2014/main" id="{FA382D7E-8BDD-4025-9272-16ABE105A799}"/>
              </a:ext>
            </a:extLst>
          </p:cNvPr>
          <p:cNvSpPr>
            <a:spLocks noGrp="1"/>
          </p:cNvSpPr>
          <p:nvPr>
            <p:ph idx="1"/>
          </p:nvPr>
        </p:nvSpPr>
        <p:spPr/>
        <p:txBody>
          <a:bodyPr>
            <a:normAutofit lnSpcReduction="10000"/>
          </a:bodyPr>
          <a:lstStyle/>
          <a:p>
            <a:r>
              <a:rPr lang="en-US" dirty="0"/>
              <a:t>If you believe your advisee is intentionally making materially false statements: Remind them of campus policies prohibiting them from doing so and the penalties of additional charges. If you are an attorney serving in this role, consider your professional ethical duties as well.</a:t>
            </a:r>
          </a:p>
          <a:p>
            <a:endParaRPr lang="en-US" dirty="0"/>
          </a:p>
          <a:p>
            <a:r>
              <a:rPr lang="en-US" dirty="0"/>
              <a:t>If your advisee discloses situations that may have constituted sexual misconduct: Your duty to disclose that information will depend on whether or not you are an employee of the institution, and whether as an employee your institution or the law requires you to report potential sexual misconduct.</a:t>
            </a:r>
          </a:p>
        </p:txBody>
      </p:sp>
      <p:sp>
        <p:nvSpPr>
          <p:cNvPr id="4" name="Slide Number Placeholder 3">
            <a:extLst>
              <a:ext uri="{FF2B5EF4-FFF2-40B4-BE49-F238E27FC236}">
                <a16:creationId xmlns:a16="http://schemas.microsoft.com/office/drawing/2014/main" id="{93D66CD3-D10D-4DA5-B212-4952C00F1258}"/>
              </a:ext>
            </a:extLst>
          </p:cNvPr>
          <p:cNvSpPr>
            <a:spLocks noGrp="1"/>
          </p:cNvSpPr>
          <p:nvPr>
            <p:ph type="sldNum" sz="quarter" idx="12"/>
          </p:nvPr>
        </p:nvSpPr>
        <p:spPr/>
        <p:txBody>
          <a:bodyPr/>
          <a:lstStyle/>
          <a:p>
            <a:fld id="{4D8C55B9-A212-4E5F-9157-6D549DF15AE5}" type="slidenum">
              <a:rPr lang="en-US" smtClean="0"/>
              <a:t>97</a:t>
            </a:fld>
            <a:endParaRPr lang="en-US"/>
          </a:p>
        </p:txBody>
      </p:sp>
    </p:spTree>
    <p:extLst>
      <p:ext uri="{BB962C8B-B14F-4D97-AF65-F5344CB8AC3E}">
        <p14:creationId xmlns:p14="http://schemas.microsoft.com/office/powerpoint/2010/main" val="13077688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87AA4-A7AA-48E3-A068-4C90EA00DA45}"/>
              </a:ext>
            </a:extLst>
          </p:cNvPr>
          <p:cNvSpPr>
            <a:spLocks noGrp="1"/>
          </p:cNvSpPr>
          <p:nvPr>
            <p:ph type="title"/>
          </p:nvPr>
        </p:nvSpPr>
        <p:spPr/>
        <p:txBody>
          <a:bodyPr/>
          <a:lstStyle/>
          <a:p>
            <a:r>
              <a:rPr lang="en-US" dirty="0"/>
              <a:t>What about ethics in your role?</a:t>
            </a:r>
          </a:p>
        </p:txBody>
      </p:sp>
      <p:sp>
        <p:nvSpPr>
          <p:cNvPr id="3" name="Content Placeholder 2">
            <a:extLst>
              <a:ext uri="{FF2B5EF4-FFF2-40B4-BE49-F238E27FC236}">
                <a16:creationId xmlns:a16="http://schemas.microsoft.com/office/drawing/2014/main" id="{023AB941-C708-4645-BE09-D0F635A54169}"/>
              </a:ext>
            </a:extLst>
          </p:cNvPr>
          <p:cNvSpPr>
            <a:spLocks noGrp="1"/>
          </p:cNvSpPr>
          <p:nvPr>
            <p:ph idx="1"/>
          </p:nvPr>
        </p:nvSpPr>
        <p:spPr/>
        <p:txBody>
          <a:bodyPr/>
          <a:lstStyle/>
          <a:p>
            <a:r>
              <a:rPr lang="en-US" dirty="0"/>
              <a:t>Your advisee may determine that they no longer seek your representation or advisement: It is not uncommon for advisees to cut-off communication with their advisor without notice. In the event that your advisee does not answer your calls and messages, it is best to let the Title IX Coordinator know. </a:t>
            </a:r>
          </a:p>
        </p:txBody>
      </p:sp>
      <p:sp>
        <p:nvSpPr>
          <p:cNvPr id="4" name="Slide Number Placeholder 3">
            <a:extLst>
              <a:ext uri="{FF2B5EF4-FFF2-40B4-BE49-F238E27FC236}">
                <a16:creationId xmlns:a16="http://schemas.microsoft.com/office/drawing/2014/main" id="{2BED734D-F556-4256-B154-3B114C28920F}"/>
              </a:ext>
            </a:extLst>
          </p:cNvPr>
          <p:cNvSpPr>
            <a:spLocks noGrp="1"/>
          </p:cNvSpPr>
          <p:nvPr>
            <p:ph type="sldNum" sz="quarter" idx="12"/>
          </p:nvPr>
        </p:nvSpPr>
        <p:spPr/>
        <p:txBody>
          <a:bodyPr/>
          <a:lstStyle/>
          <a:p>
            <a:fld id="{4D8C55B9-A212-4E5F-9157-6D549DF15AE5}" type="slidenum">
              <a:rPr lang="en-US" smtClean="0"/>
              <a:t>98</a:t>
            </a:fld>
            <a:endParaRPr lang="en-US"/>
          </a:p>
        </p:txBody>
      </p:sp>
    </p:spTree>
    <p:extLst>
      <p:ext uri="{BB962C8B-B14F-4D97-AF65-F5344CB8AC3E}">
        <p14:creationId xmlns:p14="http://schemas.microsoft.com/office/powerpoint/2010/main" val="26635993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BD-22C4-4925-A91A-55D30CCED8F8}"/>
              </a:ext>
            </a:extLst>
          </p:cNvPr>
          <p:cNvSpPr>
            <a:spLocks noGrp="1"/>
          </p:cNvSpPr>
          <p:nvPr>
            <p:ph type="title"/>
          </p:nvPr>
        </p:nvSpPr>
        <p:spPr/>
        <p:txBody>
          <a:bodyPr/>
          <a:lstStyle/>
          <a:p>
            <a:r>
              <a:rPr lang="en-US" dirty="0"/>
              <a:t>Distress; Panic; “checking out”</a:t>
            </a:r>
          </a:p>
        </p:txBody>
      </p:sp>
      <p:sp>
        <p:nvSpPr>
          <p:cNvPr id="3" name="Content Placeholder 2">
            <a:extLst>
              <a:ext uri="{FF2B5EF4-FFF2-40B4-BE49-F238E27FC236}">
                <a16:creationId xmlns:a16="http://schemas.microsoft.com/office/drawing/2014/main" id="{D01128C3-FDF5-47AD-A8F9-DFE4E488A986}"/>
              </a:ext>
            </a:extLst>
          </p:cNvPr>
          <p:cNvSpPr>
            <a:spLocks noGrp="1"/>
          </p:cNvSpPr>
          <p:nvPr>
            <p:ph idx="1"/>
          </p:nvPr>
        </p:nvSpPr>
        <p:spPr/>
        <p:txBody>
          <a:bodyPr/>
          <a:lstStyle/>
          <a:p>
            <a:r>
              <a:rPr lang="en-US" dirty="0"/>
              <a:t>Participation in this process is often a </a:t>
            </a:r>
            <a:r>
              <a:rPr lang="en-US" dirty="0">
                <a:highlight>
                  <a:srgbClr val="FFFF00"/>
                </a:highlight>
              </a:rPr>
              <a:t>stressful experience </a:t>
            </a:r>
            <a:r>
              <a:rPr lang="en-US" dirty="0"/>
              <a:t>for parties. During hearings and interviews, be on the lookout for signs that your advisee may be in distress. Signs can include a </a:t>
            </a:r>
            <a:r>
              <a:rPr lang="en-US" dirty="0">
                <a:highlight>
                  <a:srgbClr val="FF0000"/>
                </a:highlight>
              </a:rPr>
              <a:t>lack of eye contact</a:t>
            </a:r>
            <a:r>
              <a:rPr lang="en-US" dirty="0"/>
              <a:t>, heavy or </a:t>
            </a:r>
            <a:r>
              <a:rPr lang="en-US" dirty="0">
                <a:highlight>
                  <a:srgbClr val="FF0000"/>
                </a:highlight>
              </a:rPr>
              <a:t>labored breathing</a:t>
            </a:r>
            <a:r>
              <a:rPr lang="en-US" dirty="0"/>
              <a:t>, </a:t>
            </a:r>
            <a:r>
              <a:rPr lang="en-US" dirty="0">
                <a:highlight>
                  <a:srgbClr val="FF0000"/>
                </a:highlight>
              </a:rPr>
              <a:t>wringing of hands</a:t>
            </a:r>
            <a:r>
              <a:rPr lang="en-US" dirty="0"/>
              <a:t>, </a:t>
            </a:r>
            <a:r>
              <a:rPr lang="en-US" dirty="0">
                <a:highlight>
                  <a:srgbClr val="FF0000"/>
                </a:highlight>
              </a:rPr>
              <a:t>rocking back and forth</a:t>
            </a:r>
            <a:r>
              <a:rPr lang="en-US" dirty="0"/>
              <a:t>, an inability to sit still, a glazed or blank look, or changes in speech (i.e. disrupted or interrupted speech, garbled speech, or speaking at a much faster pace). If you suspect your advisee may be in distress, make sure to ask for a break and consult with your advisee. </a:t>
            </a:r>
          </a:p>
        </p:txBody>
      </p:sp>
      <p:sp>
        <p:nvSpPr>
          <p:cNvPr id="4" name="Slide Number Placeholder 3">
            <a:extLst>
              <a:ext uri="{FF2B5EF4-FFF2-40B4-BE49-F238E27FC236}">
                <a16:creationId xmlns:a16="http://schemas.microsoft.com/office/drawing/2014/main" id="{CC19CDBC-B541-4EA1-A391-6F1EEB9AF063}"/>
              </a:ext>
            </a:extLst>
          </p:cNvPr>
          <p:cNvSpPr>
            <a:spLocks noGrp="1"/>
          </p:cNvSpPr>
          <p:nvPr>
            <p:ph type="sldNum" sz="quarter" idx="12"/>
          </p:nvPr>
        </p:nvSpPr>
        <p:spPr/>
        <p:txBody>
          <a:bodyPr/>
          <a:lstStyle/>
          <a:p>
            <a:fld id="{4D8C55B9-A212-4E5F-9157-6D549DF15AE5}" type="slidenum">
              <a:rPr lang="en-US" smtClean="0"/>
              <a:t>99</a:t>
            </a:fld>
            <a:endParaRPr lang="en-US"/>
          </a:p>
        </p:txBody>
      </p:sp>
    </p:spTree>
    <p:extLst>
      <p:ext uri="{BB962C8B-B14F-4D97-AF65-F5344CB8AC3E}">
        <p14:creationId xmlns:p14="http://schemas.microsoft.com/office/powerpoint/2010/main" val="30141111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7E18-4BC3-4B89-909C-2832EA19A20E}"/>
              </a:ext>
            </a:extLst>
          </p:cNvPr>
          <p:cNvSpPr>
            <a:spLocks noGrp="1"/>
          </p:cNvSpPr>
          <p:nvPr>
            <p:ph type="title"/>
          </p:nvPr>
        </p:nvSpPr>
        <p:spPr/>
        <p:txBody>
          <a:bodyPr/>
          <a:lstStyle/>
          <a:p>
            <a:r>
              <a:rPr lang="en-US" dirty="0"/>
              <a:t>Cultural Competence</a:t>
            </a:r>
          </a:p>
        </p:txBody>
      </p:sp>
      <p:sp>
        <p:nvSpPr>
          <p:cNvPr id="3" name="Content Placeholder 2">
            <a:extLst>
              <a:ext uri="{FF2B5EF4-FFF2-40B4-BE49-F238E27FC236}">
                <a16:creationId xmlns:a16="http://schemas.microsoft.com/office/drawing/2014/main" id="{347B51CB-39A6-45B0-9C5D-AA9212D25ACD}"/>
              </a:ext>
            </a:extLst>
          </p:cNvPr>
          <p:cNvSpPr>
            <a:spLocks noGrp="1"/>
          </p:cNvSpPr>
          <p:nvPr>
            <p:ph idx="1"/>
          </p:nvPr>
        </p:nvSpPr>
        <p:spPr/>
        <p:txBody>
          <a:bodyPr/>
          <a:lstStyle/>
          <a:p>
            <a:r>
              <a:rPr lang="en-US" dirty="0"/>
              <a:t>Cultural competence is the capacity to effectively communicate and connect with individuals with lived experiences different than your own. It is more than just the mere recognition that differences exist across cultures and communities.</a:t>
            </a:r>
          </a:p>
          <a:p>
            <a:endParaRPr lang="en-US" dirty="0"/>
          </a:p>
          <a:p>
            <a:r>
              <a:rPr lang="en-US" dirty="0"/>
              <a:t>Students enrolled at our institutions today have a different sexual culture than you might be accustomed to, and you may be surprised by how social norms have evolved. </a:t>
            </a:r>
            <a:r>
              <a:rPr lang="en-US" dirty="0">
                <a:highlight>
                  <a:srgbClr val="FFFF00"/>
                </a:highlight>
              </a:rPr>
              <a:t>It is crucial not to express this surprise with your advisee. </a:t>
            </a:r>
          </a:p>
        </p:txBody>
      </p:sp>
      <p:sp>
        <p:nvSpPr>
          <p:cNvPr id="4" name="Slide Number Placeholder 3">
            <a:extLst>
              <a:ext uri="{FF2B5EF4-FFF2-40B4-BE49-F238E27FC236}">
                <a16:creationId xmlns:a16="http://schemas.microsoft.com/office/drawing/2014/main" id="{E11F0C53-889B-4C1C-833F-9D1D8E6CF1E5}"/>
              </a:ext>
            </a:extLst>
          </p:cNvPr>
          <p:cNvSpPr>
            <a:spLocks noGrp="1"/>
          </p:cNvSpPr>
          <p:nvPr>
            <p:ph type="sldNum" sz="quarter" idx="12"/>
          </p:nvPr>
        </p:nvSpPr>
        <p:spPr/>
        <p:txBody>
          <a:bodyPr/>
          <a:lstStyle/>
          <a:p>
            <a:fld id="{4D8C55B9-A212-4E5F-9157-6D549DF15AE5}" type="slidenum">
              <a:rPr lang="en-US" smtClean="0"/>
              <a:t>100</a:t>
            </a:fld>
            <a:endParaRPr lang="en-US"/>
          </a:p>
        </p:txBody>
      </p:sp>
    </p:spTree>
    <p:extLst>
      <p:ext uri="{BB962C8B-B14F-4D97-AF65-F5344CB8AC3E}">
        <p14:creationId xmlns:p14="http://schemas.microsoft.com/office/powerpoint/2010/main" val="27219508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4C56A-C872-435B-935D-0A4439AF9AD9}"/>
              </a:ext>
            </a:extLst>
          </p:cNvPr>
          <p:cNvSpPr>
            <a:spLocks noGrp="1"/>
          </p:cNvSpPr>
          <p:nvPr>
            <p:ph type="title"/>
          </p:nvPr>
        </p:nvSpPr>
        <p:spPr/>
        <p:txBody>
          <a:bodyPr/>
          <a:lstStyle/>
          <a:p>
            <a:r>
              <a:rPr lang="en-US" dirty="0"/>
              <a:t>Professionalization: control your words and biases. Your advisee is not like you.</a:t>
            </a:r>
          </a:p>
        </p:txBody>
      </p:sp>
      <p:sp>
        <p:nvSpPr>
          <p:cNvPr id="3" name="Content Placeholder 2">
            <a:extLst>
              <a:ext uri="{FF2B5EF4-FFF2-40B4-BE49-F238E27FC236}">
                <a16:creationId xmlns:a16="http://schemas.microsoft.com/office/drawing/2014/main" id="{C168C7A8-A988-49BA-BF1B-BD8BD74803A5}"/>
              </a:ext>
            </a:extLst>
          </p:cNvPr>
          <p:cNvSpPr>
            <a:spLocks noGrp="1"/>
          </p:cNvSpPr>
          <p:nvPr>
            <p:ph idx="1"/>
          </p:nvPr>
        </p:nvSpPr>
        <p:spPr/>
        <p:txBody>
          <a:bodyPr/>
          <a:lstStyle/>
          <a:p>
            <a:r>
              <a:rPr lang="en-US" dirty="0"/>
              <a:t>Consider using neutral language: for example, using the term “partner” instead of boyfriend or girlfriend, at least until you can mirror your advisee’s terminology. In some cases you may not find it professional to mirror their terminology. </a:t>
            </a:r>
          </a:p>
          <a:p>
            <a:endParaRPr lang="en-US" dirty="0"/>
          </a:p>
          <a:p>
            <a:r>
              <a:rPr lang="en-US" dirty="0"/>
              <a:t>Recognize that there may be many reasons why an individual may not view law enforcement as a pathway to safety and justice. This may also mean they do not trust campus authorities of any kind, at least not fully. </a:t>
            </a:r>
            <a:r>
              <a:rPr lang="en-US" dirty="0">
                <a:highlight>
                  <a:srgbClr val="FFFF00"/>
                </a:highlight>
              </a:rPr>
              <a:t>This is normal. </a:t>
            </a:r>
          </a:p>
          <a:p>
            <a:endParaRPr lang="en-US" dirty="0"/>
          </a:p>
          <a:p>
            <a:endParaRPr lang="en-US" dirty="0"/>
          </a:p>
        </p:txBody>
      </p:sp>
      <p:sp>
        <p:nvSpPr>
          <p:cNvPr id="4" name="Slide Number Placeholder 3">
            <a:extLst>
              <a:ext uri="{FF2B5EF4-FFF2-40B4-BE49-F238E27FC236}">
                <a16:creationId xmlns:a16="http://schemas.microsoft.com/office/drawing/2014/main" id="{B84E25FE-E911-4A78-83CF-AE0B391E8756}"/>
              </a:ext>
            </a:extLst>
          </p:cNvPr>
          <p:cNvSpPr>
            <a:spLocks noGrp="1"/>
          </p:cNvSpPr>
          <p:nvPr>
            <p:ph type="sldNum" sz="quarter" idx="12"/>
          </p:nvPr>
        </p:nvSpPr>
        <p:spPr/>
        <p:txBody>
          <a:bodyPr/>
          <a:lstStyle/>
          <a:p>
            <a:fld id="{4D8C55B9-A212-4E5F-9157-6D549DF15AE5}" type="slidenum">
              <a:rPr lang="en-US" smtClean="0"/>
              <a:t>101</a:t>
            </a:fld>
            <a:endParaRPr lang="en-US"/>
          </a:p>
        </p:txBody>
      </p:sp>
    </p:spTree>
    <p:extLst>
      <p:ext uri="{BB962C8B-B14F-4D97-AF65-F5344CB8AC3E}">
        <p14:creationId xmlns:p14="http://schemas.microsoft.com/office/powerpoint/2010/main" val="17230392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C1E80-F98A-445C-9582-90BA9C135ECF}"/>
              </a:ext>
            </a:extLst>
          </p:cNvPr>
          <p:cNvSpPr>
            <a:spLocks noGrp="1"/>
          </p:cNvSpPr>
          <p:nvPr>
            <p:ph type="title"/>
          </p:nvPr>
        </p:nvSpPr>
        <p:spPr/>
        <p:txBody>
          <a:bodyPr/>
          <a:lstStyle/>
          <a:p>
            <a:r>
              <a:rPr lang="en-US" dirty="0"/>
              <a:t>Professionalization: control your words and biases. Your advisee is not like you.</a:t>
            </a:r>
          </a:p>
        </p:txBody>
      </p:sp>
      <p:sp>
        <p:nvSpPr>
          <p:cNvPr id="3" name="Content Placeholder 2">
            <a:extLst>
              <a:ext uri="{FF2B5EF4-FFF2-40B4-BE49-F238E27FC236}">
                <a16:creationId xmlns:a16="http://schemas.microsoft.com/office/drawing/2014/main" id="{EB57F7ED-EF1B-421B-A802-1EA7BEA88866}"/>
              </a:ext>
            </a:extLst>
          </p:cNvPr>
          <p:cNvSpPr>
            <a:spLocks noGrp="1"/>
          </p:cNvSpPr>
          <p:nvPr>
            <p:ph idx="1"/>
          </p:nvPr>
        </p:nvSpPr>
        <p:spPr/>
        <p:txBody>
          <a:bodyPr/>
          <a:lstStyle/>
          <a:p>
            <a:r>
              <a:rPr lang="en-US" dirty="0"/>
              <a:t>You may learn information that is personally affecting, and upsetting. </a:t>
            </a:r>
          </a:p>
          <a:p>
            <a:endParaRPr lang="en-US" dirty="0"/>
          </a:p>
          <a:p>
            <a:r>
              <a:rPr lang="en-US" dirty="0"/>
              <a:t>Secondary trauma can be fleeting or severe, but can be especially problematic if you have suffered from abuse or sexual violence in the past. </a:t>
            </a:r>
          </a:p>
          <a:p>
            <a:endParaRPr lang="en-US" dirty="0"/>
          </a:p>
          <a:p>
            <a:r>
              <a:rPr lang="en-US" dirty="0"/>
              <a:t>PRACTICE SELF CARE. </a:t>
            </a:r>
          </a:p>
          <a:p>
            <a:endParaRPr lang="en-US" dirty="0"/>
          </a:p>
        </p:txBody>
      </p:sp>
      <p:sp>
        <p:nvSpPr>
          <p:cNvPr id="4" name="Slide Number Placeholder 3">
            <a:extLst>
              <a:ext uri="{FF2B5EF4-FFF2-40B4-BE49-F238E27FC236}">
                <a16:creationId xmlns:a16="http://schemas.microsoft.com/office/drawing/2014/main" id="{A24A8C62-0DAC-4094-B332-08703AE20A30}"/>
              </a:ext>
            </a:extLst>
          </p:cNvPr>
          <p:cNvSpPr>
            <a:spLocks noGrp="1"/>
          </p:cNvSpPr>
          <p:nvPr>
            <p:ph type="sldNum" sz="quarter" idx="12"/>
          </p:nvPr>
        </p:nvSpPr>
        <p:spPr/>
        <p:txBody>
          <a:bodyPr/>
          <a:lstStyle/>
          <a:p>
            <a:fld id="{4D8C55B9-A212-4E5F-9157-6D549DF15AE5}" type="slidenum">
              <a:rPr lang="en-US" smtClean="0"/>
              <a:t>102</a:t>
            </a:fld>
            <a:endParaRPr lang="en-US"/>
          </a:p>
        </p:txBody>
      </p:sp>
    </p:spTree>
    <p:extLst>
      <p:ext uri="{BB962C8B-B14F-4D97-AF65-F5344CB8AC3E}">
        <p14:creationId xmlns:p14="http://schemas.microsoft.com/office/powerpoint/2010/main" val="6126195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4B48-DD53-4E85-B315-448CA6110553}"/>
              </a:ext>
            </a:extLst>
          </p:cNvPr>
          <p:cNvSpPr>
            <a:spLocks noGrp="1"/>
          </p:cNvSpPr>
          <p:nvPr>
            <p:ph type="title"/>
          </p:nvPr>
        </p:nvSpPr>
        <p:spPr/>
        <p:txBody>
          <a:bodyPr/>
          <a:lstStyle/>
          <a:p>
            <a:r>
              <a:rPr lang="en-US" dirty="0"/>
              <a:t>Informal Resolutions</a:t>
            </a:r>
          </a:p>
        </p:txBody>
      </p:sp>
      <p:sp>
        <p:nvSpPr>
          <p:cNvPr id="3" name="Content Placeholder 2">
            <a:extLst>
              <a:ext uri="{FF2B5EF4-FFF2-40B4-BE49-F238E27FC236}">
                <a16:creationId xmlns:a16="http://schemas.microsoft.com/office/drawing/2014/main" id="{234FFE83-7EB0-4B95-A3D1-A914ACBFA388}"/>
              </a:ext>
            </a:extLst>
          </p:cNvPr>
          <p:cNvSpPr>
            <a:spLocks noGrp="1"/>
          </p:cNvSpPr>
          <p:nvPr>
            <p:ph idx="1"/>
          </p:nvPr>
        </p:nvSpPr>
        <p:spPr/>
        <p:txBody>
          <a:bodyPr/>
          <a:lstStyle/>
          <a:p>
            <a:r>
              <a:rPr lang="en-US" dirty="0"/>
              <a:t>In an informal resolution you may be asked to advise an advisee in a mediation, negotiation, or agreement based resolution instead of a full investigation and hearing process. </a:t>
            </a:r>
          </a:p>
          <a:p>
            <a:endParaRPr lang="en-US" dirty="0"/>
          </a:p>
          <a:p>
            <a:r>
              <a:rPr lang="en-US" dirty="0"/>
              <a:t>This process is not defined with much texture in the regulations, other than it must be formed with consent of the parties and the institution, and any failure to consent to the agreement results in reverting back to formal investigation.</a:t>
            </a:r>
          </a:p>
          <a:p>
            <a:endParaRPr lang="en-US" dirty="0"/>
          </a:p>
        </p:txBody>
      </p:sp>
      <p:sp>
        <p:nvSpPr>
          <p:cNvPr id="4" name="Slide Number Placeholder 3">
            <a:extLst>
              <a:ext uri="{FF2B5EF4-FFF2-40B4-BE49-F238E27FC236}">
                <a16:creationId xmlns:a16="http://schemas.microsoft.com/office/drawing/2014/main" id="{4D3CEE78-8748-45A2-A136-8908396A6594}"/>
              </a:ext>
            </a:extLst>
          </p:cNvPr>
          <p:cNvSpPr>
            <a:spLocks noGrp="1"/>
          </p:cNvSpPr>
          <p:nvPr>
            <p:ph type="sldNum" sz="quarter" idx="12"/>
          </p:nvPr>
        </p:nvSpPr>
        <p:spPr/>
        <p:txBody>
          <a:bodyPr/>
          <a:lstStyle/>
          <a:p>
            <a:fld id="{4D8C55B9-A212-4E5F-9157-6D549DF15AE5}" type="slidenum">
              <a:rPr lang="en-US" smtClean="0"/>
              <a:t>103</a:t>
            </a:fld>
            <a:endParaRPr lang="en-US"/>
          </a:p>
        </p:txBody>
      </p:sp>
    </p:spTree>
    <p:extLst>
      <p:ext uri="{BB962C8B-B14F-4D97-AF65-F5344CB8AC3E}">
        <p14:creationId xmlns:p14="http://schemas.microsoft.com/office/powerpoint/2010/main" val="23510753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DD5BF-58BE-470A-91E1-46FCD7A35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B9529AE-9A86-4335-A2B1-08B89F70D685}"/>
              </a:ext>
            </a:extLst>
          </p:cNvPr>
          <p:cNvSpPr>
            <a:spLocks noGrp="1"/>
          </p:cNvSpPr>
          <p:nvPr>
            <p:ph idx="1"/>
          </p:nvPr>
        </p:nvSpPr>
        <p:spPr/>
        <p:txBody>
          <a:bodyPr>
            <a:normAutofit/>
          </a:bodyPr>
          <a:lstStyle/>
          <a:p>
            <a:pPr marL="0" indent="0" algn="ctr">
              <a:buNone/>
            </a:pPr>
            <a:r>
              <a:rPr lang="en-US" sz="9600" dirty="0"/>
              <a:t>Questions? </a:t>
            </a:r>
          </a:p>
        </p:txBody>
      </p:sp>
      <p:sp>
        <p:nvSpPr>
          <p:cNvPr id="4" name="Slide Number Placeholder 3">
            <a:extLst>
              <a:ext uri="{FF2B5EF4-FFF2-40B4-BE49-F238E27FC236}">
                <a16:creationId xmlns:a16="http://schemas.microsoft.com/office/drawing/2014/main" id="{C4B4C86C-A267-410C-9552-2CCB5EEB39E7}"/>
              </a:ext>
            </a:extLst>
          </p:cNvPr>
          <p:cNvSpPr>
            <a:spLocks noGrp="1"/>
          </p:cNvSpPr>
          <p:nvPr>
            <p:ph type="sldNum" sz="quarter" idx="12"/>
          </p:nvPr>
        </p:nvSpPr>
        <p:spPr/>
        <p:txBody>
          <a:bodyPr/>
          <a:lstStyle/>
          <a:p>
            <a:fld id="{4D8C55B9-A212-4E5F-9157-6D549DF15AE5}" type="slidenum">
              <a:rPr lang="en-US" smtClean="0"/>
              <a:t>104</a:t>
            </a:fld>
            <a:endParaRPr lang="en-US"/>
          </a:p>
        </p:txBody>
      </p:sp>
    </p:spTree>
    <p:extLst>
      <p:ext uri="{BB962C8B-B14F-4D97-AF65-F5344CB8AC3E}">
        <p14:creationId xmlns:p14="http://schemas.microsoft.com/office/powerpoint/2010/main" val="2643761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2827</TotalTime>
  <Words>8250</Words>
  <Application>Microsoft Office PowerPoint</Application>
  <PresentationFormat>Widescreen</PresentationFormat>
  <Paragraphs>615</Paragraphs>
  <Slides>104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104</vt:i4>
      </vt:variant>
    </vt:vector>
  </HeadingPairs>
  <TitlesOfParts>
    <vt:vector size="109" baseType="lpstr">
      <vt:lpstr>ＭＳ Ｐゴシック</vt:lpstr>
      <vt:lpstr>Arial</vt:lpstr>
      <vt:lpstr>Calibri</vt:lpstr>
      <vt:lpstr>Calibri Light</vt:lpstr>
      <vt:lpstr>Office Theme</vt:lpstr>
      <vt:lpstr>Title IX Investigations</vt:lpstr>
      <vt:lpstr>Welcome to the Pressure Cooker</vt:lpstr>
      <vt:lpstr>Some initial points about investigations…</vt:lpstr>
      <vt:lpstr>Some initial points about investigations…</vt:lpstr>
      <vt:lpstr>So what is the summation of the investigator’s role?</vt:lpstr>
      <vt:lpstr>The investigator’s toolkit…</vt:lpstr>
      <vt:lpstr>The Investigator Mentality</vt:lpstr>
      <vt:lpstr>Preparing Subjects for your Questions </vt:lpstr>
      <vt:lpstr>§ 106.30 has a mandatory definition</vt:lpstr>
      <vt:lpstr>A High Bar for what counts as harassment.</vt:lpstr>
      <vt:lpstr>A “very” high bar?</vt:lpstr>
      <vt:lpstr>Quid Pro Quo Harassment</vt:lpstr>
      <vt:lpstr>Hostile Environment: Severe, Pervasive, and Objectively Offensive</vt:lpstr>
      <vt:lpstr>IMPORTANT NOTE FOR INVESTIGATORS OF A POSSIBLE HOSTILE ENVIRONMENT</vt:lpstr>
      <vt:lpstr>Dating Violence, Domestic Violence, Sexual Assault, and Stalking</vt:lpstr>
      <vt:lpstr>What is Sexual Assault?</vt:lpstr>
      <vt:lpstr>What is Domestic Violence?</vt:lpstr>
      <vt:lpstr>What is Dating Violence?</vt:lpstr>
      <vt:lpstr>What is Stalking?</vt:lpstr>
      <vt:lpstr>Retaliation under Title IX</vt:lpstr>
      <vt:lpstr>Retaliation: main point</vt:lpstr>
      <vt:lpstr>Conflict of Interest, Bias, and Neutrality</vt:lpstr>
      <vt:lpstr>PowerPoint Presentation</vt:lpstr>
      <vt:lpstr>Conflict of Interest</vt:lpstr>
      <vt:lpstr>Conflict of Interest</vt:lpstr>
      <vt:lpstr>Then, what is bias?</vt:lpstr>
      <vt:lpstr>Prejudgment of the Facts at Issue</vt:lpstr>
      <vt:lpstr>Presumption of not-responsible, for the Respondent</vt:lpstr>
      <vt:lpstr>Presumption of not-responsible, for the Respondent</vt:lpstr>
      <vt:lpstr>Relevance of evidence and Rape Shield Protections</vt:lpstr>
      <vt:lpstr>Evidence Relevance</vt:lpstr>
      <vt:lpstr>Evidence Relevance</vt:lpstr>
      <vt:lpstr>RAPE SHIELD RELEVANCE ISSUE</vt:lpstr>
      <vt:lpstr>Privileged Information</vt:lpstr>
      <vt:lpstr>Some Insight into Investigations</vt:lpstr>
      <vt:lpstr>List of Notice Requirements</vt:lpstr>
      <vt:lpstr>Supplemental Notice</vt:lpstr>
      <vt:lpstr>PowerPoint Presentation</vt:lpstr>
      <vt:lpstr>Evidence Gathering</vt:lpstr>
      <vt:lpstr>Evidence Review</vt:lpstr>
      <vt:lpstr>Sharing the Evidence for Review by the Parties</vt:lpstr>
      <vt:lpstr>Investigation Report</vt:lpstr>
      <vt:lpstr>Reported Information</vt:lpstr>
      <vt:lpstr>Consent Chart</vt:lpstr>
      <vt:lpstr>What Role Does the Investigator Play in an Eventual Hearing?</vt:lpstr>
      <vt:lpstr>Final Thoughts on the 2020 Regulations </vt:lpstr>
      <vt:lpstr>Informal Resolution</vt:lpstr>
      <vt:lpstr>Title IX Advisors</vt:lpstr>
      <vt:lpstr>As always, start from the regulations:</vt:lpstr>
      <vt:lpstr>PowerPoint Presentation</vt:lpstr>
      <vt:lpstr>Sit down with your party to review the documents, which may be voluminous </vt:lpstr>
      <vt:lpstr>PowerPoint Presentation</vt:lpstr>
      <vt:lpstr>Finding CONTEXT from the PREAMBLE</vt:lpstr>
      <vt:lpstr>PowerPoint Presentation</vt:lpstr>
      <vt:lpstr>PowerPoint Presentation</vt:lpstr>
      <vt:lpstr>Cross Examination prohibitions from regs:</vt:lpstr>
      <vt:lpstr>Cross Examination prohibitions from regs:</vt:lpstr>
      <vt:lpstr>What does an ADVISOR do in this system?</vt:lpstr>
      <vt:lpstr>Institution-Provided Advisors</vt:lpstr>
      <vt:lpstr>Investigation Phase</vt:lpstr>
      <vt:lpstr>PowerPoint Presentation</vt:lpstr>
      <vt:lpstr>PowerPoint Presentation</vt:lpstr>
      <vt:lpstr>What should you expect?</vt:lpstr>
      <vt:lpstr>What should you expect?</vt:lpstr>
      <vt:lpstr>What should you expect?</vt:lpstr>
      <vt:lpstr>Coaching</vt:lpstr>
      <vt:lpstr>Coaching?</vt:lpstr>
      <vt:lpstr>Coaching</vt:lpstr>
      <vt:lpstr>Linear Approach to Events is Crucial</vt:lpstr>
      <vt:lpstr>Linear Approach to Events is Crucial</vt:lpstr>
      <vt:lpstr>Linear Approach to Events is Crucial</vt:lpstr>
      <vt:lpstr>Take notes</vt:lpstr>
      <vt:lpstr>It might sometimes be your job to “pump the brakes.”</vt:lpstr>
      <vt:lpstr>Supplementary Evidence </vt:lpstr>
      <vt:lpstr>Hearing Phase</vt:lpstr>
      <vt:lpstr> Preponderance Standard Required</vt:lpstr>
      <vt:lpstr>Live Hearings are Required</vt:lpstr>
      <vt:lpstr>Hearings</vt:lpstr>
      <vt:lpstr>Best Practices (not just for advisors)</vt:lpstr>
      <vt:lpstr>Hearings</vt:lpstr>
      <vt:lpstr>Decision-Maker Independence</vt:lpstr>
      <vt:lpstr>Determining Responsibility</vt:lpstr>
      <vt:lpstr>Hearing Tips</vt:lpstr>
      <vt:lpstr>Hearing Tips (not just for advisors)</vt:lpstr>
      <vt:lpstr>Hearing Tips</vt:lpstr>
      <vt:lpstr>Ethical issues in CX</vt:lpstr>
      <vt:lpstr>Some words about evidence.</vt:lpstr>
      <vt:lpstr>What is the PURPOSE OF cx? (FIVE C’s) </vt:lpstr>
      <vt:lpstr>The Hard Part: how to train your advisee to be “grilled” (that’s how it will feel)</vt:lpstr>
      <vt:lpstr>Expecting Probing Questions</vt:lpstr>
      <vt:lpstr>Sanctions should remediate the barrier to access</vt:lpstr>
      <vt:lpstr>Do not:</vt:lpstr>
      <vt:lpstr>PowerPoint Presentation</vt:lpstr>
      <vt:lpstr>Potted plant rule?</vt:lpstr>
      <vt:lpstr>Confidentiality</vt:lpstr>
      <vt:lpstr>Confidentiality</vt:lpstr>
      <vt:lpstr>What about ethics in your role?</vt:lpstr>
      <vt:lpstr>What about ethics in your role?</vt:lpstr>
      <vt:lpstr>Distress; Panic; “checking out”</vt:lpstr>
      <vt:lpstr>Cultural Competence</vt:lpstr>
      <vt:lpstr>Professionalization: control your words and biases. Your advisee is not like you.</vt:lpstr>
      <vt:lpstr>Professionalization: control your words and biases. Your advisee is not like you.</vt:lpstr>
      <vt:lpstr>Informal Resolutions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Investigations</dc:title>
  <dc:creator>Michael Davis</dc:creator>
  <cp:lastModifiedBy>Michael Davis</cp:lastModifiedBy>
  <cp:revision>24</cp:revision>
  <dcterms:created xsi:type="dcterms:W3CDTF">2024-04-20T17:58:46Z</dcterms:created>
  <dcterms:modified xsi:type="dcterms:W3CDTF">2026-03-04T14:19:30Z</dcterms:modified>
</cp:coreProperties>
</file>