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72" r:id="rId6"/>
    <p:sldId id="271" r:id="rId7"/>
    <p:sldId id="261" r:id="rId8"/>
    <p:sldId id="269" r:id="rId9"/>
    <p:sldId id="268" r:id="rId10"/>
    <p:sldId id="270" r:id="rId11"/>
    <p:sldId id="273" r:id="rId12"/>
    <p:sldId id="274"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im/9txRoPmqh3+m4OmxsykYbpyY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91689C-1D69-4A30-A39E-862ED04D7802}">
  <a:tblStyle styleId="{4491689C-1D69-4A30-A39E-862ED04D7802}"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3">
              <a:alpha val="20000"/>
            </a:schemeClr>
          </a:solidFill>
        </a:fill>
      </a:tcStyle>
    </a:band1H>
    <a:band2H>
      <a:tcTxStyle b="off" i="off"/>
      <a:tcStyle>
        <a:tcBdr/>
      </a:tcStyle>
    </a:band2H>
    <a:band1V>
      <a:tcTxStyle b="off" i="off"/>
      <a:tcStyle>
        <a:tcBdr/>
        <a:fill>
          <a:solidFill>
            <a:schemeClr val="accent3">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3"/>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3"/>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80"/>
    <p:restoredTop sz="94719"/>
  </p:normalViewPr>
  <p:slideViewPr>
    <p:cSldViewPr snapToGrid="0">
      <p:cViewPr varScale="1">
        <p:scale>
          <a:sx n="148" d="100"/>
          <a:sy n="148" d="100"/>
        </p:scale>
        <p:origin x="12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254d5dd75a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1254d5dd75a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1" name="Google Shape;161;g1254d5dd75a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extLst>
      <p:ext uri="{BB962C8B-B14F-4D97-AF65-F5344CB8AC3E}">
        <p14:creationId xmlns:p14="http://schemas.microsoft.com/office/powerpoint/2010/main" val="3830167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254d5dd75a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1254d5dd75a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1" name="Google Shape;161;g1254d5dd75a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extLst>
      <p:ext uri="{BB962C8B-B14F-4D97-AF65-F5344CB8AC3E}">
        <p14:creationId xmlns:p14="http://schemas.microsoft.com/office/powerpoint/2010/main" val="3614627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254d5dd75a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1254d5dd75a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1" name="Google Shape;161;g1254d5dd75a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extLst>
      <p:ext uri="{BB962C8B-B14F-4D97-AF65-F5344CB8AC3E}">
        <p14:creationId xmlns:p14="http://schemas.microsoft.com/office/powerpoint/2010/main" val="22044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04f969424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g104f969424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254d5dd75a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1254d5dd75a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g1254d5dd75a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254d5dd75a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1254d5dd75a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1" name="Google Shape;161;g1254d5dd75a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extLst>
      <p:ext uri="{BB962C8B-B14F-4D97-AF65-F5344CB8AC3E}">
        <p14:creationId xmlns:p14="http://schemas.microsoft.com/office/powerpoint/2010/main" val="1174292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254d5dd75a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1254d5dd75a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1" name="Google Shape;161;g1254d5dd75a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extLst>
      <p:ext uri="{BB962C8B-B14F-4D97-AF65-F5344CB8AC3E}">
        <p14:creationId xmlns:p14="http://schemas.microsoft.com/office/powerpoint/2010/main" val="4245602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254d5dd75a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1254d5dd75a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1" name="Google Shape;161;g1254d5dd75a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254d5dd75a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1254d5dd75a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1" name="Google Shape;161;g1254d5dd75a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extLst>
      <p:ext uri="{BB962C8B-B14F-4D97-AF65-F5344CB8AC3E}">
        <p14:creationId xmlns:p14="http://schemas.microsoft.com/office/powerpoint/2010/main" val="3618601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254d5dd75a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1254d5dd75a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1" name="Google Shape;161;g1254d5dd75a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extLst>
      <p:ext uri="{BB962C8B-B14F-4D97-AF65-F5344CB8AC3E}">
        <p14:creationId xmlns:p14="http://schemas.microsoft.com/office/powerpoint/2010/main" val="837323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5"/>
        <p:cNvGrpSpPr/>
        <p:nvPr/>
      </p:nvGrpSpPr>
      <p:grpSpPr>
        <a:xfrm>
          <a:off x="0" y="0"/>
          <a:ext cx="0" cy="0"/>
          <a:chOff x="0" y="0"/>
          <a:chExt cx="0" cy="0"/>
        </a:xfrm>
      </p:grpSpPr>
      <p:sp>
        <p:nvSpPr>
          <p:cNvPr id="16" name="Google Shape;1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21"/>
        <p:cNvGrpSpPr/>
        <p:nvPr/>
      </p:nvGrpSpPr>
      <p:grpSpPr>
        <a:xfrm>
          <a:off x="0" y="0"/>
          <a:ext cx="0" cy="0"/>
          <a:chOff x="0" y="0"/>
          <a:chExt cx="0" cy="0"/>
        </a:xfrm>
      </p:grpSpPr>
      <p:sp>
        <p:nvSpPr>
          <p:cNvPr id="22" name="Google Shape;22;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a:spLocks noGrp="1"/>
          </p:cNvSpPr>
          <p:nvPr>
            <p:ph type="pic" idx="2"/>
          </p:nvPr>
        </p:nvSpPr>
        <p:spPr>
          <a:xfrm>
            <a:off x="5183188" y="987425"/>
            <a:ext cx="6172200" cy="4873625"/>
          </a:xfrm>
          <a:prstGeom prst="rect">
            <a:avLst/>
          </a:prstGeom>
          <a:noFill/>
          <a:ln>
            <a:noFill/>
          </a:ln>
        </p:spPr>
      </p:sp>
      <p:sp>
        <p:nvSpPr>
          <p:cNvPr id="68" name="Google Shape;68;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exio.com/de-CH/marketplace/qlerq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bexio.com/marketpla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0"/>
            <a:ext cx="12192000" cy="6858000"/>
          </a:xfrm>
          <a:prstGeom prst="rect">
            <a:avLst/>
          </a:prstGeom>
          <a:solidFill>
            <a:srgbClr val="1B3B4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a:spLocks noGrp="1"/>
          </p:cNvSpPr>
          <p:nvPr>
            <p:ph type="body" idx="1"/>
          </p:nvPr>
        </p:nvSpPr>
        <p:spPr>
          <a:xfrm>
            <a:off x="838200" y="2554554"/>
            <a:ext cx="10515600" cy="2036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000"/>
              <a:buNone/>
            </a:pPr>
            <a:r>
              <a:rPr lang="en-GB" sz="3100" b="1">
                <a:solidFill>
                  <a:schemeClr val="lt1"/>
                </a:solidFill>
                <a:latin typeface="Roboto"/>
                <a:ea typeface="Roboto"/>
                <a:cs typeface="Roboto"/>
                <a:sym typeface="Roboto"/>
              </a:rPr>
              <a:t>CONTENT TEMPLATE</a:t>
            </a:r>
            <a:endParaRPr sz="3100" b="1">
              <a:solidFill>
                <a:schemeClr val="lt1"/>
              </a:solidFill>
              <a:latin typeface="Roboto"/>
              <a:ea typeface="Roboto"/>
              <a:cs typeface="Roboto"/>
              <a:sym typeface="Roboto"/>
            </a:endParaRPr>
          </a:p>
          <a:p>
            <a:pPr marL="0" lvl="0" indent="0" algn="ctr" rtl="0">
              <a:lnSpc>
                <a:spcPct val="90000"/>
              </a:lnSpc>
              <a:spcBef>
                <a:spcPts val="0"/>
              </a:spcBef>
              <a:spcAft>
                <a:spcPts val="0"/>
              </a:spcAft>
              <a:buClr>
                <a:schemeClr val="lt1"/>
              </a:buClr>
              <a:buSzPts val="2000"/>
              <a:buNone/>
            </a:pPr>
            <a:r>
              <a:rPr lang="en-GB" sz="3100" b="1">
                <a:solidFill>
                  <a:schemeClr val="lt1"/>
                </a:solidFill>
                <a:latin typeface="Roboto"/>
                <a:ea typeface="Roboto"/>
                <a:cs typeface="Roboto"/>
                <a:sym typeface="Roboto"/>
              </a:rPr>
              <a:t>for the bexio App Marketplace</a:t>
            </a:r>
            <a:endParaRPr sz="3100" b="1">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aphicFrame>
        <p:nvGraphicFramePr>
          <p:cNvPr id="179" name="Google Shape;179;g1254d5dd75a_0_48"/>
          <p:cNvGraphicFramePr/>
          <p:nvPr>
            <p:extLst>
              <p:ext uri="{D42A27DB-BD31-4B8C-83A1-F6EECF244321}">
                <p14:modId xmlns:p14="http://schemas.microsoft.com/office/powerpoint/2010/main" val="1403101878"/>
              </p:ext>
            </p:extLst>
          </p:nvPr>
        </p:nvGraphicFramePr>
        <p:xfrm>
          <a:off x="6241433" y="233023"/>
          <a:ext cx="5881325" cy="6368850"/>
        </p:xfrm>
        <a:graphic>
          <a:graphicData uri="http://schemas.openxmlformats.org/drawingml/2006/table">
            <a:tbl>
              <a:tblPr firstRow="1" bandRow="1">
                <a:noFill/>
                <a:tableStyleId>{4491689C-1D69-4A30-A39E-862ED04D7802}</a:tableStyleId>
              </a:tblPr>
              <a:tblGrid>
                <a:gridCol w="1781100">
                  <a:extLst>
                    <a:ext uri="{9D8B030D-6E8A-4147-A177-3AD203B41FA5}">
                      <a16:colId xmlns:a16="http://schemas.microsoft.com/office/drawing/2014/main" val="20000"/>
                    </a:ext>
                  </a:extLst>
                </a:gridCol>
                <a:gridCol w="4100225">
                  <a:extLst>
                    <a:ext uri="{9D8B030D-6E8A-4147-A177-3AD203B41FA5}">
                      <a16:colId xmlns:a16="http://schemas.microsoft.com/office/drawing/2014/main" val="20001"/>
                    </a:ext>
                  </a:extLst>
                </a:gridCol>
              </a:tblGrid>
              <a:tr h="29275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Element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dirty="0"/>
                        <a:t>Copy </a:t>
                      </a:r>
                      <a:r>
                        <a:rPr lang="en-GB" sz="1100" u="none" strike="noStrike" cap="none" dirty="0">
                          <a:solidFill>
                            <a:srgbClr val="C00000"/>
                          </a:solidFill>
                        </a:rPr>
                        <a:t>IT</a:t>
                      </a:r>
                      <a:endParaRPr sz="1400" u="none" strike="noStrike" cap="none" dirty="0"/>
                    </a:p>
                  </a:txBody>
                  <a:tcPr marL="91450" marR="91450" marT="45725" marB="45725"/>
                </a:tc>
                <a:extLst>
                  <a:ext uri="{0D108BD9-81ED-4DB2-BD59-A6C34878D82A}">
                    <a16:rowId xmlns:a16="http://schemas.microsoft.com/office/drawing/2014/main" val="10000"/>
                  </a:ext>
                </a:extLst>
              </a:tr>
              <a:tr h="60761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dirty="0"/>
                        <a:t>More about App</a:t>
                      </a:r>
                      <a:br>
                        <a:rPr lang="en-GB" sz="1100" u="none" strike="noStrike" cap="none" dirty="0"/>
                      </a:br>
                      <a:r>
                        <a:rPr lang="en-GB" sz="1100" u="none" strike="noStrike" cap="none" dirty="0"/>
                        <a:t>(Usual Format:</a:t>
                      </a:r>
                    </a:p>
                    <a:p>
                      <a:pPr marL="171450" marR="0" lvl="0" indent="-171450" algn="l" rtl="0">
                        <a:lnSpc>
                          <a:spcPct val="100000"/>
                        </a:lnSpc>
                        <a:spcBef>
                          <a:spcPts val="0"/>
                        </a:spcBef>
                        <a:spcAft>
                          <a:spcPts val="0"/>
                        </a:spcAft>
                        <a:buClr>
                          <a:srgbClr val="000000"/>
                        </a:buClr>
                        <a:buSzPts val="1100"/>
                        <a:buFontTx/>
                        <a:buChar char="-"/>
                      </a:pPr>
                      <a:r>
                        <a:rPr lang="en-GB" sz="1100" b="1" u="none" strike="noStrike" cap="none" dirty="0"/>
                        <a:t>Use Case: how to use the app together with bexio (what is done in the app, what in bexio)</a:t>
                      </a:r>
                    </a:p>
                    <a:p>
                      <a:pPr marL="171450" marR="0" lvl="0" indent="-171450" algn="l" rtl="0">
                        <a:lnSpc>
                          <a:spcPct val="100000"/>
                        </a:lnSpc>
                        <a:spcBef>
                          <a:spcPts val="0"/>
                        </a:spcBef>
                        <a:spcAft>
                          <a:spcPts val="0"/>
                        </a:spcAft>
                        <a:buClr>
                          <a:srgbClr val="000000"/>
                        </a:buClr>
                        <a:buSzPts val="1100"/>
                        <a:buFontTx/>
                        <a:buChar char="-"/>
                      </a:pPr>
                      <a:r>
                        <a:rPr lang="en-GB" sz="1100" u="none" strike="noStrike" cap="none" dirty="0"/>
                        <a:t>Marketing description</a:t>
                      </a:r>
                      <a:endParaRPr lang="en-GB" sz="1400" u="none" strike="noStrike" cap="none" dirty="0"/>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dirty="0"/>
                        <a:t>Functionality details</a:t>
                      </a:r>
                      <a:endParaRPr lang="en-GB" sz="1400" u="none" strike="noStrike" cap="none" dirty="0"/>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dirty="0"/>
                        <a:t>Advantages (list of Pros))</a:t>
                      </a:r>
                      <a:endParaRPr lang="en-GB"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dirty="0"/>
                    </a:p>
                  </a:txBody>
                  <a:tcPr marL="91450" marR="91450" marT="45725" marB="45725"/>
                </a:tc>
                <a:extLst>
                  <a:ext uri="{0D108BD9-81ED-4DB2-BD59-A6C34878D82A}">
                    <a16:rowId xmlns:a16="http://schemas.microsoft.com/office/drawing/2014/main" val="10001"/>
                  </a:ext>
                </a:extLst>
              </a:tr>
            </a:tbl>
          </a:graphicData>
        </a:graphic>
      </p:graphicFrame>
      <p:grpSp>
        <p:nvGrpSpPr>
          <p:cNvPr id="5" name="Gruppieren 4">
            <a:extLst>
              <a:ext uri="{FF2B5EF4-FFF2-40B4-BE49-F238E27FC236}">
                <a16:creationId xmlns:a16="http://schemas.microsoft.com/office/drawing/2014/main" id="{1BD651A7-EF21-EE24-B6BD-98AF0F058C22}"/>
              </a:ext>
            </a:extLst>
          </p:cNvPr>
          <p:cNvGrpSpPr/>
          <p:nvPr/>
        </p:nvGrpSpPr>
        <p:grpSpPr>
          <a:xfrm>
            <a:off x="25072" y="0"/>
            <a:ext cx="4007746" cy="6208626"/>
            <a:chOff x="25072" y="0"/>
            <a:chExt cx="4007746" cy="6208626"/>
          </a:xfrm>
        </p:grpSpPr>
        <p:pic>
          <p:nvPicPr>
            <p:cNvPr id="6" name="Grafik 5">
              <a:extLst>
                <a:ext uri="{FF2B5EF4-FFF2-40B4-BE49-F238E27FC236}">
                  <a16:creationId xmlns:a16="http://schemas.microsoft.com/office/drawing/2014/main" id="{AB0E44E6-FD1C-EBAB-5249-CA52EFE22F07}"/>
                </a:ext>
              </a:extLst>
            </p:cNvPr>
            <p:cNvPicPr>
              <a:picLocks noChangeAspect="1"/>
            </p:cNvPicPr>
            <p:nvPr/>
          </p:nvPicPr>
          <p:blipFill>
            <a:blip r:embed="rId3"/>
            <a:stretch>
              <a:fillRect/>
            </a:stretch>
          </p:blipFill>
          <p:spPr>
            <a:xfrm>
              <a:off x="25072" y="0"/>
              <a:ext cx="3741514" cy="6208626"/>
            </a:xfrm>
            <a:prstGeom prst="rect">
              <a:avLst/>
            </a:prstGeom>
          </p:spPr>
        </p:pic>
        <p:sp>
          <p:nvSpPr>
            <p:cNvPr id="7" name="Google Shape;120;g1254d5dd75a_0_3">
              <a:extLst>
                <a:ext uri="{FF2B5EF4-FFF2-40B4-BE49-F238E27FC236}">
                  <a16:creationId xmlns:a16="http://schemas.microsoft.com/office/drawing/2014/main" id="{82F96D4C-1A0C-CB3A-B86F-03E21CCB59F6}"/>
                </a:ext>
              </a:extLst>
            </p:cNvPr>
            <p:cNvSpPr/>
            <p:nvPr/>
          </p:nvSpPr>
          <p:spPr>
            <a:xfrm>
              <a:off x="43725" y="3166324"/>
              <a:ext cx="2479243" cy="1878373"/>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122;g1254d5dd75a_0_3">
              <a:extLst>
                <a:ext uri="{FF2B5EF4-FFF2-40B4-BE49-F238E27FC236}">
                  <a16:creationId xmlns:a16="http://schemas.microsoft.com/office/drawing/2014/main" id="{2D7477FF-17B7-B691-2977-75749805E0C4}"/>
                </a:ext>
              </a:extLst>
            </p:cNvPr>
            <p:cNvSpPr/>
            <p:nvPr/>
          </p:nvSpPr>
          <p:spPr>
            <a:xfrm>
              <a:off x="43724" y="1590225"/>
              <a:ext cx="3707093" cy="1533287"/>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9" name="Google Shape;125;g1254d5dd75a_0_3">
              <a:extLst>
                <a:ext uri="{FF2B5EF4-FFF2-40B4-BE49-F238E27FC236}">
                  <a16:creationId xmlns:a16="http://schemas.microsoft.com/office/drawing/2014/main" id="{98723A5C-386A-2764-5C84-6C5DB462CA6E}"/>
                </a:ext>
              </a:extLst>
            </p:cNvPr>
            <p:cNvCxnSpPr>
              <a:cxnSpLocks/>
            </p:cNvCxnSpPr>
            <p:nvPr/>
          </p:nvCxnSpPr>
          <p:spPr>
            <a:xfrm>
              <a:off x="2514150" y="4720264"/>
              <a:ext cx="1518668" cy="9674"/>
            </a:xfrm>
            <a:prstGeom prst="straightConnector1">
              <a:avLst/>
            </a:prstGeom>
            <a:noFill/>
            <a:ln w="9525" cap="flat" cmpd="sng">
              <a:solidFill>
                <a:srgbClr val="FF66FF"/>
              </a:solidFill>
              <a:prstDash val="solid"/>
              <a:miter lim="800000"/>
              <a:headEnd type="none" w="sm" len="sm"/>
              <a:tailEnd type="triangle" w="med" len="med"/>
            </a:ln>
          </p:spPr>
        </p:cxnSp>
        <p:sp>
          <p:nvSpPr>
            <p:cNvPr id="10" name="Google Shape;127;g1254d5dd75a_0_3">
              <a:extLst>
                <a:ext uri="{FF2B5EF4-FFF2-40B4-BE49-F238E27FC236}">
                  <a16:creationId xmlns:a16="http://schemas.microsoft.com/office/drawing/2014/main" id="{EF2D52E3-5093-CC8C-D600-CD240849B975}"/>
                </a:ext>
              </a:extLst>
            </p:cNvPr>
            <p:cNvSpPr/>
            <p:nvPr/>
          </p:nvSpPr>
          <p:spPr>
            <a:xfrm>
              <a:off x="43725" y="5112375"/>
              <a:ext cx="3707100" cy="932700"/>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 name="Google Shape;128;g1254d5dd75a_0_3">
              <a:extLst>
                <a:ext uri="{FF2B5EF4-FFF2-40B4-BE49-F238E27FC236}">
                  <a16:creationId xmlns:a16="http://schemas.microsoft.com/office/drawing/2014/main" id="{940ACFE4-C357-7853-0CBB-B0BC55E9C745}"/>
                </a:ext>
              </a:extLst>
            </p:cNvPr>
            <p:cNvCxnSpPr/>
            <p:nvPr/>
          </p:nvCxnSpPr>
          <p:spPr>
            <a:xfrm>
              <a:off x="3750818" y="5578129"/>
              <a:ext cx="282000" cy="600"/>
            </a:xfrm>
            <a:prstGeom prst="straightConnector1">
              <a:avLst/>
            </a:prstGeom>
            <a:noFill/>
            <a:ln w="9525" cap="flat" cmpd="sng">
              <a:solidFill>
                <a:srgbClr val="FF66FF"/>
              </a:solidFill>
              <a:prstDash val="solid"/>
              <a:miter lim="800000"/>
              <a:headEnd type="none" w="sm" len="sm"/>
              <a:tailEnd type="triangle" w="med" len="med"/>
            </a:ln>
          </p:spPr>
        </p:cxnSp>
        <p:sp>
          <p:nvSpPr>
            <p:cNvPr id="12" name="Google Shape;130;g1254d5dd75a_0_3">
              <a:extLst>
                <a:ext uri="{FF2B5EF4-FFF2-40B4-BE49-F238E27FC236}">
                  <a16:creationId xmlns:a16="http://schemas.microsoft.com/office/drawing/2014/main" id="{03BAC370-88F6-A88B-18C5-230334A39856}"/>
                </a:ext>
              </a:extLst>
            </p:cNvPr>
            <p:cNvSpPr/>
            <p:nvPr/>
          </p:nvSpPr>
          <p:spPr>
            <a:xfrm>
              <a:off x="2561325" y="1317612"/>
              <a:ext cx="1189500" cy="229800"/>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 name="Google Shape;131;g1254d5dd75a_0_3">
              <a:extLst>
                <a:ext uri="{FF2B5EF4-FFF2-40B4-BE49-F238E27FC236}">
                  <a16:creationId xmlns:a16="http://schemas.microsoft.com/office/drawing/2014/main" id="{BD1744C4-16E8-B8E0-42AA-3DD519FA6C1C}"/>
                </a:ext>
              </a:extLst>
            </p:cNvPr>
            <p:cNvCxnSpPr>
              <a:cxnSpLocks/>
              <a:stCxn id="12" idx="3"/>
            </p:cNvCxnSpPr>
            <p:nvPr/>
          </p:nvCxnSpPr>
          <p:spPr>
            <a:xfrm>
              <a:off x="3750825" y="1432512"/>
              <a:ext cx="206693" cy="0"/>
            </a:xfrm>
            <a:prstGeom prst="straightConnector1">
              <a:avLst/>
            </a:prstGeom>
            <a:noFill/>
            <a:ln w="9525" cap="flat" cmpd="sng">
              <a:solidFill>
                <a:srgbClr val="FF66FF"/>
              </a:solidFill>
              <a:prstDash val="solid"/>
              <a:miter lim="800000"/>
              <a:headEnd type="none" w="sm" len="sm"/>
              <a:tailEnd type="triangle" w="med" len="med"/>
            </a:ln>
          </p:spPr>
        </p:cxnSp>
        <p:cxnSp>
          <p:nvCxnSpPr>
            <p:cNvPr id="14" name="Google Shape;135;g1254d5dd75a_0_3">
              <a:extLst>
                <a:ext uri="{FF2B5EF4-FFF2-40B4-BE49-F238E27FC236}">
                  <a16:creationId xmlns:a16="http://schemas.microsoft.com/office/drawing/2014/main" id="{9F5321FF-8BD4-C056-18DA-7255228F6219}"/>
                </a:ext>
              </a:extLst>
            </p:cNvPr>
            <p:cNvCxnSpPr>
              <a:cxnSpLocks/>
              <a:stCxn id="8" idx="3"/>
            </p:cNvCxnSpPr>
            <p:nvPr/>
          </p:nvCxnSpPr>
          <p:spPr>
            <a:xfrm flipV="1">
              <a:off x="3750817" y="2356082"/>
              <a:ext cx="206701" cy="787"/>
            </a:xfrm>
            <a:prstGeom prst="straightConnector1">
              <a:avLst/>
            </a:prstGeom>
            <a:noFill/>
            <a:ln w="9525" cap="flat" cmpd="sng">
              <a:solidFill>
                <a:srgbClr val="FF66FF"/>
              </a:solidFill>
              <a:prstDash val="solid"/>
              <a:miter lim="800000"/>
              <a:headEnd type="none" w="sm" len="sm"/>
              <a:tailEnd type="triangle" w="med" len="med"/>
            </a:ln>
          </p:spPr>
        </p:cxnSp>
        <p:sp>
          <p:nvSpPr>
            <p:cNvPr id="15" name="Google Shape;127;g1254d5dd75a_0_3">
              <a:extLst>
                <a:ext uri="{FF2B5EF4-FFF2-40B4-BE49-F238E27FC236}">
                  <a16:creationId xmlns:a16="http://schemas.microsoft.com/office/drawing/2014/main" id="{45F5D17E-CD2D-6A77-01B6-7B95C33CE071}"/>
                </a:ext>
              </a:extLst>
            </p:cNvPr>
            <p:cNvSpPr/>
            <p:nvPr/>
          </p:nvSpPr>
          <p:spPr>
            <a:xfrm>
              <a:off x="2561325" y="3465832"/>
              <a:ext cx="1189492" cy="929143"/>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6" name="Google Shape;125;g1254d5dd75a_0_3">
              <a:extLst>
                <a:ext uri="{FF2B5EF4-FFF2-40B4-BE49-F238E27FC236}">
                  <a16:creationId xmlns:a16="http://schemas.microsoft.com/office/drawing/2014/main" id="{0D6BF3BE-AF91-0650-53DD-992A04CE9F65}"/>
                </a:ext>
              </a:extLst>
            </p:cNvPr>
            <p:cNvCxnSpPr>
              <a:cxnSpLocks/>
              <a:stCxn id="15" idx="3"/>
            </p:cNvCxnSpPr>
            <p:nvPr/>
          </p:nvCxnSpPr>
          <p:spPr>
            <a:xfrm>
              <a:off x="3750817" y="3930404"/>
              <a:ext cx="282001" cy="0"/>
            </a:xfrm>
            <a:prstGeom prst="straightConnector1">
              <a:avLst/>
            </a:prstGeom>
            <a:noFill/>
            <a:ln w="9525" cap="flat" cmpd="sng">
              <a:solidFill>
                <a:srgbClr val="FF66FF"/>
              </a:solidFill>
              <a:prstDash val="solid"/>
              <a:miter lim="800000"/>
              <a:headEnd type="none" w="sm" len="sm"/>
              <a:tailEnd type="triangle" w="med" len="med"/>
            </a:ln>
          </p:spPr>
        </p:cxnSp>
      </p:grpSp>
      <p:sp>
        <p:nvSpPr>
          <p:cNvPr id="17" name="Google Shape;132;g1254d5dd75a_0_3">
            <a:extLst>
              <a:ext uri="{FF2B5EF4-FFF2-40B4-BE49-F238E27FC236}">
                <a16:creationId xmlns:a16="http://schemas.microsoft.com/office/drawing/2014/main" id="{26C046C7-6C09-FE2B-1DA0-7311A0BEB98E}"/>
              </a:ext>
            </a:extLst>
          </p:cNvPr>
          <p:cNvSpPr/>
          <p:nvPr/>
        </p:nvSpPr>
        <p:spPr>
          <a:xfrm>
            <a:off x="3957518" y="1107390"/>
            <a:ext cx="1651500" cy="6502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dirty="0">
                <a:solidFill>
                  <a:srgbClr val="BFBFBF"/>
                </a:solidFill>
                <a:latin typeface="Calibri"/>
                <a:cs typeface="Calibri"/>
                <a:sym typeface="Calibri"/>
              </a:rPr>
              <a:t>CALL TO ACTION</a:t>
            </a:r>
            <a:br>
              <a:rPr lang="en-GB" sz="1200" b="0" i="0" u="none" strike="noStrike" cap="none" dirty="0">
                <a:solidFill>
                  <a:schemeClr val="dk1"/>
                </a:solidFill>
                <a:latin typeface="Calibri"/>
                <a:ea typeface="Calibri"/>
                <a:cs typeface="Calibri"/>
                <a:sym typeface="Calibri"/>
              </a:rPr>
            </a:br>
            <a:r>
              <a:rPr lang="en-GB" sz="1200" dirty="0">
                <a:solidFill>
                  <a:srgbClr val="BFBFBF"/>
                </a:solidFill>
                <a:latin typeface="Calibri"/>
                <a:cs typeface="Calibri"/>
                <a:sym typeface="Calibri"/>
              </a:rPr>
              <a:t>Provide Link - same link</a:t>
            </a:r>
            <a:endParaRPr sz="1200" dirty="0">
              <a:solidFill>
                <a:srgbClr val="BFBFBF"/>
              </a:solidFill>
              <a:latin typeface="Calibri"/>
              <a:cs typeface="Calibri"/>
            </a:endParaRPr>
          </a:p>
          <a:p>
            <a:pPr marL="0" marR="0" lvl="0" indent="0" algn="l" rtl="0">
              <a:lnSpc>
                <a:spcPct val="100000"/>
              </a:lnSpc>
              <a:spcBef>
                <a:spcPts val="0"/>
              </a:spcBef>
              <a:spcAft>
                <a:spcPts val="0"/>
              </a:spcAft>
              <a:buClr>
                <a:srgbClr val="000000"/>
              </a:buClr>
              <a:buSzPts val="1200"/>
              <a:buFont typeface="Arial"/>
              <a:buNone/>
            </a:pPr>
            <a:r>
              <a:rPr lang="en-GB" sz="1200" dirty="0">
                <a:solidFill>
                  <a:srgbClr val="BFBFBF"/>
                </a:solidFill>
                <a:latin typeface="Calibri"/>
                <a:cs typeface="Calibri"/>
                <a:sym typeface="Calibri"/>
              </a:rPr>
              <a:t>for all languages</a:t>
            </a:r>
            <a:endParaRPr sz="1200" dirty="0">
              <a:solidFill>
                <a:srgbClr val="BFBFBF"/>
              </a:solidFill>
              <a:latin typeface="Calibri"/>
              <a:cs typeface="Calibri"/>
              <a:sym typeface="Calibri"/>
            </a:endParaRPr>
          </a:p>
        </p:txBody>
      </p:sp>
      <p:sp>
        <p:nvSpPr>
          <p:cNvPr id="18" name="Google Shape;121;g1254d5dd75a_0_3">
            <a:extLst>
              <a:ext uri="{FF2B5EF4-FFF2-40B4-BE49-F238E27FC236}">
                <a16:creationId xmlns:a16="http://schemas.microsoft.com/office/drawing/2014/main" id="{E1C779F7-488A-0B82-9AEA-2427F938961A}"/>
              </a:ext>
            </a:extLst>
          </p:cNvPr>
          <p:cNvSpPr/>
          <p:nvPr/>
        </p:nvSpPr>
        <p:spPr>
          <a:xfrm>
            <a:off x="3957518" y="2032982"/>
            <a:ext cx="22443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bg1">
                    <a:lumMod val="75000"/>
                  </a:schemeClr>
                </a:solidFill>
                <a:latin typeface="Calibri"/>
                <a:ea typeface="Calibri"/>
                <a:cs typeface="Calibri"/>
                <a:sym typeface="Calibri"/>
              </a:rPr>
              <a:t>MEDIA</a:t>
            </a:r>
            <a:br>
              <a:rPr lang="en-GB" sz="1200" b="0" i="0" u="none" strike="noStrike" cap="none" dirty="0">
                <a:solidFill>
                  <a:schemeClr val="bg1">
                    <a:lumMod val="75000"/>
                  </a:schemeClr>
                </a:solidFill>
                <a:latin typeface="Calibri"/>
                <a:ea typeface="Calibri"/>
                <a:cs typeface="Calibri"/>
                <a:sym typeface="Calibri"/>
              </a:rPr>
            </a:br>
            <a:r>
              <a:rPr lang="en-GB" sz="1200" b="0" i="0" u="none" strike="noStrike" cap="none" dirty="0">
                <a:solidFill>
                  <a:schemeClr val="bg1">
                    <a:lumMod val="75000"/>
                  </a:schemeClr>
                </a:solidFill>
                <a:latin typeface="Calibri"/>
                <a:ea typeface="Calibri"/>
                <a:cs typeface="Calibri"/>
                <a:sym typeface="Calibri"/>
              </a:rPr>
              <a:t>Provide images, screenshots and</a:t>
            </a:r>
            <a:br>
              <a:rPr lang="en-GB" sz="1200" b="0" i="0" u="none" strike="noStrike" cap="none" dirty="0">
                <a:solidFill>
                  <a:schemeClr val="bg1">
                    <a:lumMod val="75000"/>
                  </a:schemeClr>
                </a:solidFill>
                <a:latin typeface="Calibri"/>
                <a:ea typeface="Calibri"/>
                <a:cs typeface="Calibri"/>
                <a:sym typeface="Calibri"/>
              </a:rPr>
            </a:br>
            <a:r>
              <a:rPr lang="en-GB" sz="1200" b="0" i="0" u="none" strike="noStrike" cap="none" dirty="0">
                <a:solidFill>
                  <a:schemeClr val="bg1">
                    <a:lumMod val="75000"/>
                  </a:schemeClr>
                </a:solidFill>
                <a:latin typeface="Calibri"/>
                <a:ea typeface="Calibri"/>
                <a:cs typeface="Calibri"/>
                <a:sym typeface="Calibri"/>
              </a:rPr>
              <a:t>instructional videos of the addon</a:t>
            </a:r>
            <a:endParaRPr sz="1400" b="0" i="0" u="none" strike="noStrike" cap="none" dirty="0">
              <a:solidFill>
                <a:schemeClr val="bg1">
                  <a:lumMod val="75000"/>
                </a:schemeClr>
              </a:solidFill>
              <a:latin typeface="Arial"/>
              <a:ea typeface="Arial"/>
              <a:cs typeface="Arial"/>
              <a:sym typeface="Arial"/>
            </a:endParaRPr>
          </a:p>
        </p:txBody>
      </p:sp>
      <p:sp>
        <p:nvSpPr>
          <p:cNvPr id="20" name="Google Shape;123;g1254d5dd75a_0_3">
            <a:extLst>
              <a:ext uri="{FF2B5EF4-FFF2-40B4-BE49-F238E27FC236}">
                <a16:creationId xmlns:a16="http://schemas.microsoft.com/office/drawing/2014/main" id="{94088E6B-F278-0109-61BF-F1D2109A6DA4}"/>
              </a:ext>
            </a:extLst>
          </p:cNvPr>
          <p:cNvSpPr/>
          <p:nvPr/>
        </p:nvSpPr>
        <p:spPr>
          <a:xfrm>
            <a:off x="4032818" y="4314438"/>
            <a:ext cx="21690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tx1"/>
                </a:solidFill>
                <a:latin typeface="Calibri"/>
                <a:ea typeface="Calibri"/>
                <a:cs typeface="Calibri"/>
                <a:sym typeface="Calibri"/>
              </a:rPr>
              <a:t>FULL DESCRIPTION</a:t>
            </a:r>
            <a:br>
              <a:rPr lang="en-GB" sz="1200" b="0" i="0" u="none" strike="noStrike" cap="none" dirty="0">
                <a:solidFill>
                  <a:schemeClr val="tx1"/>
                </a:solidFill>
                <a:latin typeface="Calibri"/>
                <a:ea typeface="Calibri"/>
                <a:cs typeface="Calibri"/>
                <a:sym typeface="Calibri"/>
              </a:rPr>
            </a:br>
            <a:r>
              <a:rPr lang="en-GB" sz="1200" b="0" i="0" u="none" strike="noStrike" cap="none" dirty="0">
                <a:solidFill>
                  <a:schemeClr val="tx1"/>
                </a:solidFill>
                <a:latin typeface="Calibri"/>
                <a:ea typeface="Calibri"/>
                <a:cs typeface="Calibri"/>
                <a:sym typeface="Calibri"/>
              </a:rPr>
              <a:t>- 1st Part Marketing Description</a:t>
            </a:r>
            <a:br>
              <a:rPr lang="en-GB" sz="1200" b="0" i="0" u="none" strike="noStrike" cap="none" dirty="0">
                <a:solidFill>
                  <a:schemeClr val="tx1"/>
                </a:solidFill>
                <a:latin typeface="Calibri"/>
                <a:ea typeface="Calibri"/>
                <a:cs typeface="Calibri"/>
                <a:sym typeface="Calibri"/>
              </a:rPr>
            </a:br>
            <a:r>
              <a:rPr lang="en-GB" sz="1200" b="0" i="0" u="none" strike="noStrike" cap="none" dirty="0">
                <a:solidFill>
                  <a:schemeClr val="tx1"/>
                </a:solidFill>
                <a:latin typeface="Calibri"/>
                <a:ea typeface="Calibri"/>
                <a:cs typeface="Calibri"/>
                <a:sym typeface="Calibri"/>
              </a:rPr>
              <a:t>- 2nd Part Functionality Details</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tx1"/>
                </a:solidFill>
                <a:latin typeface="Calibri"/>
                <a:ea typeface="Calibri"/>
                <a:cs typeface="Calibri"/>
                <a:sym typeface="Calibri"/>
              </a:rPr>
              <a:t>- 3rd Part Advantage List</a:t>
            </a:r>
            <a:endParaRPr sz="1400" b="0" i="0" u="none" strike="noStrike" cap="none" dirty="0">
              <a:solidFill>
                <a:schemeClr val="tx1"/>
              </a:solidFill>
              <a:latin typeface="Arial"/>
              <a:ea typeface="Arial"/>
              <a:cs typeface="Arial"/>
              <a:sym typeface="Arial"/>
            </a:endParaRPr>
          </a:p>
        </p:txBody>
      </p:sp>
      <p:sp>
        <p:nvSpPr>
          <p:cNvPr id="21" name="Google Shape;129;g1254d5dd75a_0_3">
            <a:extLst>
              <a:ext uri="{FF2B5EF4-FFF2-40B4-BE49-F238E27FC236}">
                <a16:creationId xmlns:a16="http://schemas.microsoft.com/office/drawing/2014/main" id="{78D99FDB-026E-222F-4F29-A1709D8029B5}"/>
              </a:ext>
            </a:extLst>
          </p:cNvPr>
          <p:cNvSpPr/>
          <p:nvPr/>
        </p:nvSpPr>
        <p:spPr>
          <a:xfrm>
            <a:off x="4032818" y="5255629"/>
            <a:ext cx="19266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rgbClr val="BFBFBF"/>
                </a:solidFill>
                <a:latin typeface="Calibri"/>
                <a:ea typeface="Calibri"/>
                <a:cs typeface="Calibri"/>
                <a:sym typeface="Calibri"/>
              </a:rPr>
              <a:t>OFFER(S)</a:t>
            </a:r>
            <a:br>
              <a:rPr lang="en-GB" sz="1200" b="0"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Provide 3-4 bullet points for</a:t>
            </a:r>
            <a:br>
              <a:rPr lang="en-GB" sz="1200" b="0"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each agreed package</a:t>
            </a:r>
            <a:endParaRPr sz="1400" b="0" i="0" u="none" strike="noStrike" cap="none" dirty="0">
              <a:solidFill>
                <a:srgbClr val="000000"/>
              </a:solidFill>
              <a:latin typeface="Arial"/>
              <a:ea typeface="Arial"/>
              <a:cs typeface="Arial"/>
              <a:sym typeface="Arial"/>
            </a:endParaRPr>
          </a:p>
        </p:txBody>
      </p:sp>
      <p:sp>
        <p:nvSpPr>
          <p:cNvPr id="2" name="Google Shape;134;g1254d5dd75a_0_3">
            <a:extLst>
              <a:ext uri="{FF2B5EF4-FFF2-40B4-BE49-F238E27FC236}">
                <a16:creationId xmlns:a16="http://schemas.microsoft.com/office/drawing/2014/main" id="{CF70ABC2-3425-BB42-7D0E-B6D6AE89E2FE}"/>
              </a:ext>
            </a:extLst>
          </p:cNvPr>
          <p:cNvSpPr/>
          <p:nvPr/>
        </p:nvSpPr>
        <p:spPr>
          <a:xfrm>
            <a:off x="4032818" y="3166324"/>
            <a:ext cx="16716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rgbClr val="BFBFBF"/>
                </a:solidFill>
                <a:latin typeface="Calibri"/>
                <a:ea typeface="Calibri"/>
                <a:cs typeface="Calibri"/>
                <a:sym typeface="Calibri"/>
              </a:rPr>
              <a:t>DETAILS</a:t>
            </a:r>
            <a:br>
              <a:rPr lang="en-GB" sz="1200" b="1"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 Developer (address)</a:t>
            </a: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Languages provided</a:t>
            </a: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Support</a:t>
            </a:r>
            <a:endParaRPr sz="1200" b="0" i="0" u="none" strike="noStrike" cap="none" dirty="0">
              <a:solidFill>
                <a:srgbClr val="BFBFB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Website</a:t>
            </a:r>
            <a:endParaRPr sz="1400" b="0" i="0" u="none" strike="noStrike" cap="none" dirty="0">
              <a:solidFill>
                <a:srgbClr val="BFBFBF"/>
              </a:solidFill>
              <a:latin typeface="Arial"/>
              <a:ea typeface="Arial"/>
              <a:cs typeface="Arial"/>
              <a:sym typeface="Arial"/>
            </a:endParaRPr>
          </a:p>
        </p:txBody>
      </p:sp>
    </p:spTree>
    <p:extLst>
      <p:ext uri="{BB962C8B-B14F-4D97-AF65-F5344CB8AC3E}">
        <p14:creationId xmlns:p14="http://schemas.microsoft.com/office/powerpoint/2010/main" val="4170262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5" name="Gruppieren 4">
            <a:extLst>
              <a:ext uri="{FF2B5EF4-FFF2-40B4-BE49-F238E27FC236}">
                <a16:creationId xmlns:a16="http://schemas.microsoft.com/office/drawing/2014/main" id="{1BD651A7-EF21-EE24-B6BD-98AF0F058C22}"/>
              </a:ext>
            </a:extLst>
          </p:cNvPr>
          <p:cNvGrpSpPr/>
          <p:nvPr/>
        </p:nvGrpSpPr>
        <p:grpSpPr>
          <a:xfrm>
            <a:off x="25072" y="0"/>
            <a:ext cx="4007746" cy="6208626"/>
            <a:chOff x="25072" y="0"/>
            <a:chExt cx="4007746" cy="6208626"/>
          </a:xfrm>
        </p:grpSpPr>
        <p:pic>
          <p:nvPicPr>
            <p:cNvPr id="6" name="Grafik 5">
              <a:extLst>
                <a:ext uri="{FF2B5EF4-FFF2-40B4-BE49-F238E27FC236}">
                  <a16:creationId xmlns:a16="http://schemas.microsoft.com/office/drawing/2014/main" id="{AB0E44E6-FD1C-EBAB-5249-CA52EFE22F07}"/>
                </a:ext>
              </a:extLst>
            </p:cNvPr>
            <p:cNvPicPr>
              <a:picLocks noChangeAspect="1"/>
            </p:cNvPicPr>
            <p:nvPr/>
          </p:nvPicPr>
          <p:blipFill>
            <a:blip r:embed="rId3"/>
            <a:stretch>
              <a:fillRect/>
            </a:stretch>
          </p:blipFill>
          <p:spPr>
            <a:xfrm>
              <a:off x="25072" y="0"/>
              <a:ext cx="3741514" cy="6208626"/>
            </a:xfrm>
            <a:prstGeom prst="rect">
              <a:avLst/>
            </a:prstGeom>
          </p:spPr>
        </p:pic>
        <p:sp>
          <p:nvSpPr>
            <p:cNvPr id="7" name="Google Shape;120;g1254d5dd75a_0_3">
              <a:extLst>
                <a:ext uri="{FF2B5EF4-FFF2-40B4-BE49-F238E27FC236}">
                  <a16:creationId xmlns:a16="http://schemas.microsoft.com/office/drawing/2014/main" id="{82F96D4C-1A0C-CB3A-B86F-03E21CCB59F6}"/>
                </a:ext>
              </a:extLst>
            </p:cNvPr>
            <p:cNvSpPr/>
            <p:nvPr/>
          </p:nvSpPr>
          <p:spPr>
            <a:xfrm>
              <a:off x="43725" y="3166324"/>
              <a:ext cx="2479243" cy="1878373"/>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122;g1254d5dd75a_0_3">
              <a:extLst>
                <a:ext uri="{FF2B5EF4-FFF2-40B4-BE49-F238E27FC236}">
                  <a16:creationId xmlns:a16="http://schemas.microsoft.com/office/drawing/2014/main" id="{2D7477FF-17B7-B691-2977-75749805E0C4}"/>
                </a:ext>
              </a:extLst>
            </p:cNvPr>
            <p:cNvSpPr/>
            <p:nvPr/>
          </p:nvSpPr>
          <p:spPr>
            <a:xfrm>
              <a:off x="43724" y="1590225"/>
              <a:ext cx="3707093" cy="1533287"/>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9" name="Google Shape;125;g1254d5dd75a_0_3">
              <a:extLst>
                <a:ext uri="{FF2B5EF4-FFF2-40B4-BE49-F238E27FC236}">
                  <a16:creationId xmlns:a16="http://schemas.microsoft.com/office/drawing/2014/main" id="{98723A5C-386A-2764-5C84-6C5DB462CA6E}"/>
                </a:ext>
              </a:extLst>
            </p:cNvPr>
            <p:cNvCxnSpPr>
              <a:cxnSpLocks/>
            </p:cNvCxnSpPr>
            <p:nvPr/>
          </p:nvCxnSpPr>
          <p:spPr>
            <a:xfrm>
              <a:off x="2514150" y="4720264"/>
              <a:ext cx="1518668" cy="9674"/>
            </a:xfrm>
            <a:prstGeom prst="straightConnector1">
              <a:avLst/>
            </a:prstGeom>
            <a:noFill/>
            <a:ln w="9525" cap="flat" cmpd="sng">
              <a:solidFill>
                <a:srgbClr val="FF66FF"/>
              </a:solidFill>
              <a:prstDash val="solid"/>
              <a:miter lim="800000"/>
              <a:headEnd type="none" w="sm" len="sm"/>
              <a:tailEnd type="triangle" w="med" len="med"/>
            </a:ln>
          </p:spPr>
        </p:cxnSp>
        <p:sp>
          <p:nvSpPr>
            <p:cNvPr id="10" name="Google Shape;127;g1254d5dd75a_0_3">
              <a:extLst>
                <a:ext uri="{FF2B5EF4-FFF2-40B4-BE49-F238E27FC236}">
                  <a16:creationId xmlns:a16="http://schemas.microsoft.com/office/drawing/2014/main" id="{EF2D52E3-5093-CC8C-D600-CD240849B975}"/>
                </a:ext>
              </a:extLst>
            </p:cNvPr>
            <p:cNvSpPr/>
            <p:nvPr/>
          </p:nvSpPr>
          <p:spPr>
            <a:xfrm>
              <a:off x="43725" y="5112375"/>
              <a:ext cx="3707100" cy="932700"/>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 name="Google Shape;128;g1254d5dd75a_0_3">
              <a:extLst>
                <a:ext uri="{FF2B5EF4-FFF2-40B4-BE49-F238E27FC236}">
                  <a16:creationId xmlns:a16="http://schemas.microsoft.com/office/drawing/2014/main" id="{940ACFE4-C357-7853-0CBB-B0BC55E9C745}"/>
                </a:ext>
              </a:extLst>
            </p:cNvPr>
            <p:cNvCxnSpPr/>
            <p:nvPr/>
          </p:nvCxnSpPr>
          <p:spPr>
            <a:xfrm>
              <a:off x="3750818" y="5578129"/>
              <a:ext cx="282000" cy="600"/>
            </a:xfrm>
            <a:prstGeom prst="straightConnector1">
              <a:avLst/>
            </a:prstGeom>
            <a:noFill/>
            <a:ln w="9525" cap="flat" cmpd="sng">
              <a:solidFill>
                <a:srgbClr val="FF66FF"/>
              </a:solidFill>
              <a:prstDash val="solid"/>
              <a:miter lim="800000"/>
              <a:headEnd type="none" w="sm" len="sm"/>
              <a:tailEnd type="triangle" w="med" len="med"/>
            </a:ln>
          </p:spPr>
        </p:cxnSp>
        <p:sp>
          <p:nvSpPr>
            <p:cNvPr id="12" name="Google Shape;130;g1254d5dd75a_0_3">
              <a:extLst>
                <a:ext uri="{FF2B5EF4-FFF2-40B4-BE49-F238E27FC236}">
                  <a16:creationId xmlns:a16="http://schemas.microsoft.com/office/drawing/2014/main" id="{03BAC370-88F6-A88B-18C5-230334A39856}"/>
                </a:ext>
              </a:extLst>
            </p:cNvPr>
            <p:cNvSpPr/>
            <p:nvPr/>
          </p:nvSpPr>
          <p:spPr>
            <a:xfrm>
              <a:off x="2561325" y="1317612"/>
              <a:ext cx="1189500" cy="229800"/>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 name="Google Shape;131;g1254d5dd75a_0_3">
              <a:extLst>
                <a:ext uri="{FF2B5EF4-FFF2-40B4-BE49-F238E27FC236}">
                  <a16:creationId xmlns:a16="http://schemas.microsoft.com/office/drawing/2014/main" id="{BD1744C4-16E8-B8E0-42AA-3DD519FA6C1C}"/>
                </a:ext>
              </a:extLst>
            </p:cNvPr>
            <p:cNvCxnSpPr>
              <a:cxnSpLocks/>
              <a:stCxn id="12" idx="3"/>
            </p:cNvCxnSpPr>
            <p:nvPr/>
          </p:nvCxnSpPr>
          <p:spPr>
            <a:xfrm>
              <a:off x="3750825" y="1432512"/>
              <a:ext cx="206693" cy="0"/>
            </a:xfrm>
            <a:prstGeom prst="straightConnector1">
              <a:avLst/>
            </a:prstGeom>
            <a:noFill/>
            <a:ln w="9525" cap="flat" cmpd="sng">
              <a:solidFill>
                <a:srgbClr val="FF66FF"/>
              </a:solidFill>
              <a:prstDash val="solid"/>
              <a:miter lim="800000"/>
              <a:headEnd type="none" w="sm" len="sm"/>
              <a:tailEnd type="triangle" w="med" len="med"/>
            </a:ln>
          </p:spPr>
        </p:cxnSp>
        <p:cxnSp>
          <p:nvCxnSpPr>
            <p:cNvPr id="14" name="Google Shape;135;g1254d5dd75a_0_3">
              <a:extLst>
                <a:ext uri="{FF2B5EF4-FFF2-40B4-BE49-F238E27FC236}">
                  <a16:creationId xmlns:a16="http://schemas.microsoft.com/office/drawing/2014/main" id="{9F5321FF-8BD4-C056-18DA-7255228F6219}"/>
                </a:ext>
              </a:extLst>
            </p:cNvPr>
            <p:cNvCxnSpPr>
              <a:cxnSpLocks/>
              <a:stCxn id="8" idx="3"/>
            </p:cNvCxnSpPr>
            <p:nvPr/>
          </p:nvCxnSpPr>
          <p:spPr>
            <a:xfrm flipV="1">
              <a:off x="3750817" y="2356082"/>
              <a:ext cx="206701" cy="787"/>
            </a:xfrm>
            <a:prstGeom prst="straightConnector1">
              <a:avLst/>
            </a:prstGeom>
            <a:noFill/>
            <a:ln w="9525" cap="flat" cmpd="sng">
              <a:solidFill>
                <a:srgbClr val="FF66FF"/>
              </a:solidFill>
              <a:prstDash val="solid"/>
              <a:miter lim="800000"/>
              <a:headEnd type="none" w="sm" len="sm"/>
              <a:tailEnd type="triangle" w="med" len="med"/>
            </a:ln>
          </p:spPr>
        </p:cxnSp>
        <p:sp>
          <p:nvSpPr>
            <p:cNvPr id="15" name="Google Shape;127;g1254d5dd75a_0_3">
              <a:extLst>
                <a:ext uri="{FF2B5EF4-FFF2-40B4-BE49-F238E27FC236}">
                  <a16:creationId xmlns:a16="http://schemas.microsoft.com/office/drawing/2014/main" id="{45F5D17E-CD2D-6A77-01B6-7B95C33CE071}"/>
                </a:ext>
              </a:extLst>
            </p:cNvPr>
            <p:cNvSpPr/>
            <p:nvPr/>
          </p:nvSpPr>
          <p:spPr>
            <a:xfrm>
              <a:off x="2561325" y="3465832"/>
              <a:ext cx="1189492" cy="929143"/>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6" name="Google Shape;125;g1254d5dd75a_0_3">
              <a:extLst>
                <a:ext uri="{FF2B5EF4-FFF2-40B4-BE49-F238E27FC236}">
                  <a16:creationId xmlns:a16="http://schemas.microsoft.com/office/drawing/2014/main" id="{0D6BF3BE-AF91-0650-53DD-992A04CE9F65}"/>
                </a:ext>
              </a:extLst>
            </p:cNvPr>
            <p:cNvCxnSpPr>
              <a:cxnSpLocks/>
              <a:stCxn id="15" idx="3"/>
            </p:cNvCxnSpPr>
            <p:nvPr/>
          </p:nvCxnSpPr>
          <p:spPr>
            <a:xfrm>
              <a:off x="3750817" y="3930404"/>
              <a:ext cx="282001" cy="0"/>
            </a:xfrm>
            <a:prstGeom prst="straightConnector1">
              <a:avLst/>
            </a:prstGeom>
            <a:noFill/>
            <a:ln w="9525" cap="flat" cmpd="sng">
              <a:solidFill>
                <a:srgbClr val="FF66FF"/>
              </a:solidFill>
              <a:prstDash val="solid"/>
              <a:miter lim="800000"/>
              <a:headEnd type="none" w="sm" len="sm"/>
              <a:tailEnd type="triangle" w="med" len="med"/>
            </a:ln>
          </p:spPr>
        </p:cxnSp>
      </p:grpSp>
      <p:sp>
        <p:nvSpPr>
          <p:cNvPr id="17" name="Google Shape;132;g1254d5dd75a_0_3">
            <a:extLst>
              <a:ext uri="{FF2B5EF4-FFF2-40B4-BE49-F238E27FC236}">
                <a16:creationId xmlns:a16="http://schemas.microsoft.com/office/drawing/2014/main" id="{26C046C7-6C09-FE2B-1DA0-7311A0BEB98E}"/>
              </a:ext>
            </a:extLst>
          </p:cNvPr>
          <p:cNvSpPr/>
          <p:nvPr/>
        </p:nvSpPr>
        <p:spPr>
          <a:xfrm>
            <a:off x="3957518" y="1107390"/>
            <a:ext cx="1651500" cy="6502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dirty="0">
                <a:solidFill>
                  <a:srgbClr val="BFBFBF"/>
                </a:solidFill>
                <a:latin typeface="Calibri"/>
                <a:cs typeface="Calibri"/>
                <a:sym typeface="Calibri"/>
              </a:rPr>
              <a:t>CALL TO ACTION</a:t>
            </a:r>
            <a:br>
              <a:rPr lang="en-GB" sz="1200" b="0" i="0" u="none" strike="noStrike" cap="none" dirty="0">
                <a:solidFill>
                  <a:schemeClr val="dk1"/>
                </a:solidFill>
                <a:latin typeface="Calibri"/>
                <a:ea typeface="Calibri"/>
                <a:cs typeface="Calibri"/>
                <a:sym typeface="Calibri"/>
              </a:rPr>
            </a:br>
            <a:r>
              <a:rPr lang="en-GB" sz="1200" dirty="0">
                <a:solidFill>
                  <a:srgbClr val="BFBFBF"/>
                </a:solidFill>
                <a:latin typeface="Calibri"/>
                <a:cs typeface="Calibri"/>
                <a:sym typeface="Calibri"/>
              </a:rPr>
              <a:t>Provide Link - same link</a:t>
            </a:r>
            <a:endParaRPr sz="1200" dirty="0">
              <a:solidFill>
                <a:srgbClr val="BFBFBF"/>
              </a:solidFill>
              <a:latin typeface="Calibri"/>
              <a:cs typeface="Calibri"/>
            </a:endParaRPr>
          </a:p>
          <a:p>
            <a:pPr marL="0" marR="0" lvl="0" indent="0" algn="l" rtl="0">
              <a:lnSpc>
                <a:spcPct val="100000"/>
              </a:lnSpc>
              <a:spcBef>
                <a:spcPts val="0"/>
              </a:spcBef>
              <a:spcAft>
                <a:spcPts val="0"/>
              </a:spcAft>
              <a:buClr>
                <a:srgbClr val="000000"/>
              </a:buClr>
              <a:buSzPts val="1200"/>
              <a:buFont typeface="Arial"/>
              <a:buNone/>
            </a:pPr>
            <a:r>
              <a:rPr lang="en-GB" sz="1200" dirty="0">
                <a:solidFill>
                  <a:srgbClr val="BFBFBF"/>
                </a:solidFill>
                <a:latin typeface="Calibri"/>
                <a:cs typeface="Calibri"/>
                <a:sym typeface="Calibri"/>
              </a:rPr>
              <a:t>for all languages</a:t>
            </a:r>
            <a:endParaRPr sz="1200" dirty="0">
              <a:solidFill>
                <a:srgbClr val="BFBFBF"/>
              </a:solidFill>
              <a:latin typeface="Calibri"/>
              <a:cs typeface="Calibri"/>
              <a:sym typeface="Calibri"/>
            </a:endParaRPr>
          </a:p>
        </p:txBody>
      </p:sp>
      <p:sp>
        <p:nvSpPr>
          <p:cNvPr id="18" name="Google Shape;121;g1254d5dd75a_0_3">
            <a:extLst>
              <a:ext uri="{FF2B5EF4-FFF2-40B4-BE49-F238E27FC236}">
                <a16:creationId xmlns:a16="http://schemas.microsoft.com/office/drawing/2014/main" id="{E1C779F7-488A-0B82-9AEA-2427F938961A}"/>
              </a:ext>
            </a:extLst>
          </p:cNvPr>
          <p:cNvSpPr/>
          <p:nvPr/>
        </p:nvSpPr>
        <p:spPr>
          <a:xfrm>
            <a:off x="3957518" y="2032982"/>
            <a:ext cx="22443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bg1">
                    <a:lumMod val="75000"/>
                  </a:schemeClr>
                </a:solidFill>
                <a:latin typeface="Calibri"/>
                <a:ea typeface="Calibri"/>
                <a:cs typeface="Calibri"/>
                <a:sym typeface="Calibri"/>
              </a:rPr>
              <a:t>MEDIA</a:t>
            </a:r>
            <a:br>
              <a:rPr lang="en-GB" sz="1200" b="0" i="0" u="none" strike="noStrike" cap="none" dirty="0">
                <a:solidFill>
                  <a:schemeClr val="bg1">
                    <a:lumMod val="75000"/>
                  </a:schemeClr>
                </a:solidFill>
                <a:latin typeface="Calibri"/>
                <a:ea typeface="Calibri"/>
                <a:cs typeface="Calibri"/>
                <a:sym typeface="Calibri"/>
              </a:rPr>
            </a:br>
            <a:r>
              <a:rPr lang="en-GB" sz="1200" b="0" i="0" u="none" strike="noStrike" cap="none" dirty="0">
                <a:solidFill>
                  <a:schemeClr val="bg1">
                    <a:lumMod val="75000"/>
                  </a:schemeClr>
                </a:solidFill>
                <a:latin typeface="Calibri"/>
                <a:ea typeface="Calibri"/>
                <a:cs typeface="Calibri"/>
                <a:sym typeface="Calibri"/>
              </a:rPr>
              <a:t>Provide images, screenshots and</a:t>
            </a:r>
            <a:br>
              <a:rPr lang="en-GB" sz="1200" b="0" i="0" u="none" strike="noStrike" cap="none" dirty="0">
                <a:solidFill>
                  <a:schemeClr val="bg1">
                    <a:lumMod val="75000"/>
                  </a:schemeClr>
                </a:solidFill>
                <a:latin typeface="Calibri"/>
                <a:ea typeface="Calibri"/>
                <a:cs typeface="Calibri"/>
                <a:sym typeface="Calibri"/>
              </a:rPr>
            </a:br>
            <a:r>
              <a:rPr lang="en-GB" sz="1200" b="0" i="0" u="none" strike="noStrike" cap="none" dirty="0">
                <a:solidFill>
                  <a:schemeClr val="bg1">
                    <a:lumMod val="75000"/>
                  </a:schemeClr>
                </a:solidFill>
                <a:latin typeface="Calibri"/>
                <a:ea typeface="Calibri"/>
                <a:cs typeface="Calibri"/>
                <a:sym typeface="Calibri"/>
              </a:rPr>
              <a:t>instructional videos of the addon</a:t>
            </a:r>
            <a:endParaRPr sz="1400" b="0" i="0" u="none" strike="noStrike" cap="none" dirty="0">
              <a:solidFill>
                <a:schemeClr val="bg1">
                  <a:lumMod val="75000"/>
                </a:schemeClr>
              </a:solidFill>
              <a:latin typeface="Arial"/>
              <a:ea typeface="Arial"/>
              <a:cs typeface="Arial"/>
              <a:sym typeface="Arial"/>
            </a:endParaRPr>
          </a:p>
        </p:txBody>
      </p:sp>
      <p:sp>
        <p:nvSpPr>
          <p:cNvPr id="20" name="Google Shape;123;g1254d5dd75a_0_3">
            <a:extLst>
              <a:ext uri="{FF2B5EF4-FFF2-40B4-BE49-F238E27FC236}">
                <a16:creationId xmlns:a16="http://schemas.microsoft.com/office/drawing/2014/main" id="{94088E6B-F278-0109-61BF-F1D2109A6DA4}"/>
              </a:ext>
            </a:extLst>
          </p:cNvPr>
          <p:cNvSpPr/>
          <p:nvPr/>
        </p:nvSpPr>
        <p:spPr>
          <a:xfrm>
            <a:off x="4032818" y="4314438"/>
            <a:ext cx="21690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bg1">
                    <a:lumMod val="75000"/>
                  </a:schemeClr>
                </a:solidFill>
                <a:latin typeface="Calibri"/>
                <a:ea typeface="Calibri"/>
                <a:cs typeface="Calibri"/>
                <a:sym typeface="Calibri"/>
              </a:rPr>
              <a:t>FULL DESCRIPTION</a:t>
            </a:r>
            <a:br>
              <a:rPr lang="en-GB" sz="1200" b="0" i="0" u="none" strike="noStrike" cap="none" dirty="0">
                <a:solidFill>
                  <a:schemeClr val="bg1">
                    <a:lumMod val="75000"/>
                  </a:schemeClr>
                </a:solidFill>
                <a:latin typeface="Calibri"/>
                <a:ea typeface="Calibri"/>
                <a:cs typeface="Calibri"/>
                <a:sym typeface="Calibri"/>
              </a:rPr>
            </a:br>
            <a:r>
              <a:rPr lang="en-GB" sz="1200" b="0" i="0" u="none" strike="noStrike" cap="none" dirty="0">
                <a:solidFill>
                  <a:schemeClr val="bg1">
                    <a:lumMod val="75000"/>
                  </a:schemeClr>
                </a:solidFill>
                <a:latin typeface="Calibri"/>
                <a:ea typeface="Calibri"/>
                <a:cs typeface="Calibri"/>
                <a:sym typeface="Calibri"/>
              </a:rPr>
              <a:t>- 1st Part Marketing Description</a:t>
            </a:r>
            <a:br>
              <a:rPr lang="en-GB" sz="1200" b="0" i="0" u="none" strike="noStrike" cap="none" dirty="0">
                <a:solidFill>
                  <a:schemeClr val="bg1">
                    <a:lumMod val="75000"/>
                  </a:schemeClr>
                </a:solidFill>
                <a:latin typeface="Calibri"/>
                <a:ea typeface="Calibri"/>
                <a:cs typeface="Calibri"/>
                <a:sym typeface="Calibri"/>
              </a:rPr>
            </a:br>
            <a:r>
              <a:rPr lang="en-GB" sz="1200" b="0" i="0" u="none" strike="noStrike" cap="none" dirty="0">
                <a:solidFill>
                  <a:schemeClr val="bg1">
                    <a:lumMod val="75000"/>
                  </a:schemeClr>
                </a:solidFill>
                <a:latin typeface="Calibri"/>
                <a:ea typeface="Calibri"/>
                <a:cs typeface="Calibri"/>
                <a:sym typeface="Calibri"/>
              </a:rPr>
              <a:t>- 2nd Part Functionality Details</a:t>
            </a:r>
            <a:endParaRPr sz="1400" b="0" i="0" u="none" strike="noStrike" cap="none" dirty="0">
              <a:solidFill>
                <a:schemeClr val="bg1">
                  <a:lumMod val="75000"/>
                </a:schemeClr>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bg1">
                    <a:lumMod val="75000"/>
                  </a:schemeClr>
                </a:solidFill>
                <a:latin typeface="Calibri"/>
                <a:ea typeface="Calibri"/>
                <a:cs typeface="Calibri"/>
                <a:sym typeface="Calibri"/>
              </a:rPr>
              <a:t>- 3rd Part Advantage List</a:t>
            </a:r>
            <a:endParaRPr sz="1400" b="0" i="0" u="none" strike="noStrike" cap="none" dirty="0">
              <a:solidFill>
                <a:schemeClr val="bg1">
                  <a:lumMod val="75000"/>
                </a:schemeClr>
              </a:solidFill>
              <a:latin typeface="Arial"/>
              <a:ea typeface="Arial"/>
              <a:cs typeface="Arial"/>
              <a:sym typeface="Arial"/>
            </a:endParaRPr>
          </a:p>
        </p:txBody>
      </p:sp>
      <p:sp>
        <p:nvSpPr>
          <p:cNvPr id="21" name="Google Shape;129;g1254d5dd75a_0_3">
            <a:extLst>
              <a:ext uri="{FF2B5EF4-FFF2-40B4-BE49-F238E27FC236}">
                <a16:creationId xmlns:a16="http://schemas.microsoft.com/office/drawing/2014/main" id="{78D99FDB-026E-222F-4F29-A1709D8029B5}"/>
              </a:ext>
            </a:extLst>
          </p:cNvPr>
          <p:cNvSpPr/>
          <p:nvPr/>
        </p:nvSpPr>
        <p:spPr>
          <a:xfrm>
            <a:off x="4032818" y="5255629"/>
            <a:ext cx="19266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tx1"/>
                </a:solidFill>
                <a:latin typeface="Calibri"/>
                <a:ea typeface="Calibri"/>
                <a:cs typeface="Calibri"/>
                <a:sym typeface="Calibri"/>
              </a:rPr>
              <a:t>OFFER(S)</a:t>
            </a:r>
            <a:br>
              <a:rPr lang="en-GB" sz="1200" b="0" i="0" u="none" strike="noStrike" cap="none" dirty="0">
                <a:solidFill>
                  <a:schemeClr val="tx1"/>
                </a:solidFill>
                <a:latin typeface="Calibri"/>
                <a:ea typeface="Calibri"/>
                <a:cs typeface="Calibri"/>
                <a:sym typeface="Calibri"/>
              </a:rPr>
            </a:br>
            <a:r>
              <a:rPr lang="en-GB" sz="1200" b="0" i="0" u="none" strike="noStrike" cap="none" dirty="0">
                <a:solidFill>
                  <a:schemeClr val="tx1"/>
                </a:solidFill>
                <a:latin typeface="Calibri"/>
                <a:ea typeface="Calibri"/>
                <a:cs typeface="Calibri"/>
                <a:sym typeface="Calibri"/>
              </a:rPr>
              <a:t>Provide 3-4 bullet points for</a:t>
            </a:r>
            <a:br>
              <a:rPr lang="en-GB" sz="1200" b="0" i="0" u="none" strike="noStrike" cap="none" dirty="0">
                <a:solidFill>
                  <a:schemeClr val="tx1"/>
                </a:solidFill>
                <a:latin typeface="Calibri"/>
                <a:ea typeface="Calibri"/>
                <a:cs typeface="Calibri"/>
                <a:sym typeface="Calibri"/>
              </a:rPr>
            </a:br>
            <a:r>
              <a:rPr lang="en-GB" sz="1200" b="0" i="0" u="none" strike="noStrike" cap="none" dirty="0">
                <a:solidFill>
                  <a:schemeClr val="tx1"/>
                </a:solidFill>
                <a:latin typeface="Calibri"/>
                <a:ea typeface="Calibri"/>
                <a:cs typeface="Calibri"/>
                <a:sym typeface="Calibri"/>
              </a:rPr>
              <a:t>each agreed package</a:t>
            </a:r>
            <a:endParaRPr sz="1400" b="0" i="0" u="none" strike="noStrike" cap="none" dirty="0">
              <a:solidFill>
                <a:schemeClr val="tx1"/>
              </a:solidFill>
              <a:latin typeface="Arial"/>
              <a:ea typeface="Arial"/>
              <a:cs typeface="Arial"/>
              <a:sym typeface="Arial"/>
            </a:endParaRPr>
          </a:p>
        </p:txBody>
      </p:sp>
      <p:graphicFrame>
        <p:nvGraphicFramePr>
          <p:cNvPr id="2" name="Google Shape;289;g1254d5dd75a_0_155">
            <a:extLst>
              <a:ext uri="{FF2B5EF4-FFF2-40B4-BE49-F238E27FC236}">
                <a16:creationId xmlns:a16="http://schemas.microsoft.com/office/drawing/2014/main" id="{B21E7192-AB94-3AD6-997B-14FACB59E86B}"/>
              </a:ext>
            </a:extLst>
          </p:cNvPr>
          <p:cNvGraphicFramePr/>
          <p:nvPr/>
        </p:nvGraphicFramePr>
        <p:xfrm>
          <a:off x="6230096" y="3124200"/>
          <a:ext cx="5661950" cy="3307130"/>
        </p:xfrm>
        <a:graphic>
          <a:graphicData uri="http://schemas.openxmlformats.org/drawingml/2006/table">
            <a:tbl>
              <a:tblPr firstRow="1" bandRow="1">
                <a:noFill/>
                <a:tableStyleId>{4491689C-1D69-4A30-A39E-862ED04D7802}</a:tableStyleId>
              </a:tblPr>
              <a:tblGrid>
                <a:gridCol w="1363400">
                  <a:extLst>
                    <a:ext uri="{9D8B030D-6E8A-4147-A177-3AD203B41FA5}">
                      <a16:colId xmlns:a16="http://schemas.microsoft.com/office/drawing/2014/main" val="20000"/>
                    </a:ext>
                  </a:extLst>
                </a:gridCol>
                <a:gridCol w="2116725">
                  <a:extLst>
                    <a:ext uri="{9D8B030D-6E8A-4147-A177-3AD203B41FA5}">
                      <a16:colId xmlns:a16="http://schemas.microsoft.com/office/drawing/2014/main" val="20001"/>
                    </a:ext>
                  </a:extLst>
                </a:gridCol>
                <a:gridCol w="2181825">
                  <a:extLst>
                    <a:ext uri="{9D8B030D-6E8A-4147-A177-3AD203B41FA5}">
                      <a16:colId xmlns:a16="http://schemas.microsoft.com/office/drawing/2014/main" val="20002"/>
                    </a:ext>
                  </a:extLst>
                </a:gridCol>
              </a:tblGrid>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Element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Copy </a:t>
                      </a:r>
                      <a:r>
                        <a:rPr lang="en-GB" sz="1100" u="none" strike="noStrike" cap="none">
                          <a:solidFill>
                            <a:srgbClr val="C00000"/>
                          </a:solidFill>
                        </a:rPr>
                        <a:t>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Copy </a:t>
                      </a:r>
                      <a:r>
                        <a:rPr lang="en-GB" sz="1100" u="none" strike="noStrike" cap="none">
                          <a:solidFill>
                            <a:srgbClr val="C00000"/>
                          </a:solidFill>
                        </a:rPr>
                        <a:t>DE</a:t>
                      </a:r>
                      <a:endParaRPr sz="1400" u="none" strike="noStrike" cap="none"/>
                    </a:p>
                  </a:txBody>
                  <a:tcPr marL="91450" marR="91450" marT="45725" marB="45725"/>
                </a:tc>
                <a:extLst>
                  <a:ext uri="{0D108BD9-81ED-4DB2-BD59-A6C34878D82A}">
                    <a16:rowId xmlns:a16="http://schemas.microsoft.com/office/drawing/2014/main" val="10000"/>
                  </a:ext>
                </a:extLst>
              </a:tr>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PRICING PACKAGE 1</a:t>
                      </a:r>
                      <a:endParaRPr sz="1400" u="none" strike="noStrike" cap="none"/>
                    </a:p>
                  </a:txBody>
                  <a:tcPr marL="91450" marR="91450" marT="45725" marB="45725"/>
                </a:tc>
                <a:tc>
                  <a:txBody>
                    <a:bodyPr/>
                    <a:lstStyle/>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1</a:t>
                      </a:r>
                      <a:endParaRPr sz="1400" u="none" strike="noStrike" cap="none"/>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2</a:t>
                      </a:r>
                      <a:endParaRPr sz="1400" u="none" strike="noStrike" cap="none"/>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3</a:t>
                      </a:r>
                      <a:endParaRPr sz="1400" u="none" strike="noStrike" cap="none"/>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4</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50" marR="91450" marT="45725" marB="45725"/>
                </a:tc>
                <a:extLst>
                  <a:ext uri="{0D108BD9-81ED-4DB2-BD59-A6C34878D82A}">
                    <a16:rowId xmlns:a16="http://schemas.microsoft.com/office/drawing/2014/main" val="10001"/>
                  </a:ext>
                </a:extLst>
              </a:tr>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PRICING PACKAGE 2</a:t>
                      </a:r>
                      <a:endParaRPr sz="1400" u="none" strike="noStrike" cap="none"/>
                    </a:p>
                  </a:txBody>
                  <a:tcPr marL="91450" marR="91450" marT="45725" marB="45725"/>
                </a:tc>
                <a:tc>
                  <a:txBody>
                    <a:bodyPr/>
                    <a:lstStyle/>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1</a:t>
                      </a:r>
                      <a:endParaRPr sz="1400" u="none" strike="noStrike" cap="none"/>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2</a:t>
                      </a:r>
                      <a:endParaRPr sz="1400" u="none" strike="noStrike" cap="none"/>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3</a:t>
                      </a:r>
                      <a:endParaRPr sz="1400" u="none" strike="noStrike" cap="none"/>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4</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50" marR="91450" marT="45725" marB="45725"/>
                </a:tc>
                <a:extLst>
                  <a:ext uri="{0D108BD9-81ED-4DB2-BD59-A6C34878D82A}">
                    <a16:rowId xmlns:a16="http://schemas.microsoft.com/office/drawing/2014/main" val="10002"/>
                  </a:ext>
                </a:extLst>
              </a:tr>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PRICING PACKAGE 3</a:t>
                      </a:r>
                      <a:endParaRPr sz="1400" u="none" strike="noStrike" cap="none"/>
                    </a:p>
                  </a:txBody>
                  <a:tcPr marL="91450" marR="91450" marT="45725" marB="45725">
                    <a:lnB w="12700" cap="flat" cmpd="sng">
                      <a:solidFill>
                        <a:schemeClr val="accent3"/>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1</a:t>
                      </a:r>
                      <a:endParaRPr sz="1400" u="none" strike="noStrike" cap="none"/>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2</a:t>
                      </a:r>
                      <a:endParaRPr sz="1400" u="none" strike="noStrike" cap="none"/>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3</a:t>
                      </a:r>
                      <a:endParaRPr sz="1400" u="none" strike="noStrike" cap="none"/>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4</a:t>
                      </a:r>
                      <a:endParaRPr sz="1400" u="none" strike="noStrike" cap="none"/>
                    </a:p>
                  </a:txBody>
                  <a:tcPr marL="91450" marR="91450" marT="45725" marB="45725">
                    <a:lnB w="12700"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50" marR="91450" marT="45725" marB="45725"/>
                </a:tc>
                <a:extLst>
                  <a:ext uri="{0D108BD9-81ED-4DB2-BD59-A6C34878D82A}">
                    <a16:rowId xmlns:a16="http://schemas.microsoft.com/office/drawing/2014/main" val="10003"/>
                  </a:ext>
                </a:extLst>
              </a:tr>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PRICING PACKAGE </a:t>
                      </a:r>
                      <a:r>
                        <a:rPr lang="en-GB" sz="1100"/>
                        <a:t>4</a:t>
                      </a:r>
                      <a:endParaRPr sz="1400" b="1"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dirty="0"/>
                        <a:t>Bullet point 1</a:t>
                      </a:r>
                      <a:endParaRPr sz="1400" u="none" strike="noStrike" cap="none" dirty="0"/>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dirty="0"/>
                        <a:t>Bullet point 2</a:t>
                      </a:r>
                      <a:endParaRPr sz="1400" u="none" strike="noStrike" cap="none" dirty="0"/>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dirty="0"/>
                        <a:t>Bullet point 3</a:t>
                      </a:r>
                      <a:endParaRPr sz="1400" u="none" strike="noStrike" cap="none" dirty="0"/>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dirty="0"/>
                        <a:t>Bullet point 4</a:t>
                      </a:r>
                      <a:endParaRPr sz="1400" u="none" strike="noStrike" cap="none"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u="none" strike="noStrike" cap="none" dirty="0"/>
                    </a:p>
                  </a:txBody>
                  <a:tcPr marL="91450" marR="91450" marT="45725" marB="45725">
                    <a:lnL w="9525" cap="flat" cmpd="sng">
                      <a:solidFill>
                        <a:srgbClr val="000000">
                          <a:alpha val="0"/>
                        </a:srgbClr>
                      </a:solidFill>
                      <a:prstDash val="solid"/>
                      <a:round/>
                      <a:headEnd type="none" w="sm" len="sm"/>
                      <a:tailEnd type="none" w="sm" len="sm"/>
                    </a:lnL>
                  </a:tcPr>
                </a:tc>
                <a:extLst>
                  <a:ext uri="{0D108BD9-81ED-4DB2-BD59-A6C34878D82A}">
                    <a16:rowId xmlns:a16="http://schemas.microsoft.com/office/drawing/2014/main" val="10004"/>
                  </a:ext>
                </a:extLst>
              </a:tr>
            </a:tbl>
          </a:graphicData>
        </a:graphic>
      </p:graphicFrame>
      <p:sp>
        <p:nvSpPr>
          <p:cNvPr id="4" name="Google Shape;134;g1254d5dd75a_0_3">
            <a:extLst>
              <a:ext uri="{FF2B5EF4-FFF2-40B4-BE49-F238E27FC236}">
                <a16:creationId xmlns:a16="http://schemas.microsoft.com/office/drawing/2014/main" id="{86700C6A-F568-6316-8149-20AA72D125E0}"/>
              </a:ext>
            </a:extLst>
          </p:cNvPr>
          <p:cNvSpPr/>
          <p:nvPr/>
        </p:nvSpPr>
        <p:spPr>
          <a:xfrm>
            <a:off x="4032818" y="3166324"/>
            <a:ext cx="16716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rgbClr val="BFBFBF"/>
                </a:solidFill>
                <a:latin typeface="Calibri"/>
                <a:ea typeface="Calibri"/>
                <a:cs typeface="Calibri"/>
                <a:sym typeface="Calibri"/>
              </a:rPr>
              <a:t>DETAILS</a:t>
            </a:r>
            <a:br>
              <a:rPr lang="en-GB" sz="1200" b="1"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 Developer (address)</a:t>
            </a: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Languages provided</a:t>
            </a: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Support</a:t>
            </a:r>
            <a:endParaRPr sz="1200" b="0" i="0" u="none" strike="noStrike" cap="none" dirty="0">
              <a:solidFill>
                <a:srgbClr val="BFBFB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Website</a:t>
            </a:r>
            <a:endParaRPr sz="1400" b="0" i="0" u="none" strike="noStrike" cap="none" dirty="0">
              <a:solidFill>
                <a:srgbClr val="BFBFBF"/>
              </a:solidFill>
              <a:latin typeface="Arial"/>
              <a:ea typeface="Arial"/>
              <a:cs typeface="Arial"/>
              <a:sym typeface="Arial"/>
            </a:endParaRPr>
          </a:p>
        </p:txBody>
      </p:sp>
    </p:spTree>
    <p:extLst>
      <p:ext uri="{BB962C8B-B14F-4D97-AF65-F5344CB8AC3E}">
        <p14:creationId xmlns:p14="http://schemas.microsoft.com/office/powerpoint/2010/main" val="3999426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5" name="Gruppieren 4">
            <a:extLst>
              <a:ext uri="{FF2B5EF4-FFF2-40B4-BE49-F238E27FC236}">
                <a16:creationId xmlns:a16="http://schemas.microsoft.com/office/drawing/2014/main" id="{1BD651A7-EF21-EE24-B6BD-98AF0F058C22}"/>
              </a:ext>
            </a:extLst>
          </p:cNvPr>
          <p:cNvGrpSpPr/>
          <p:nvPr/>
        </p:nvGrpSpPr>
        <p:grpSpPr>
          <a:xfrm>
            <a:off x="25072" y="0"/>
            <a:ext cx="4007746" cy="6208626"/>
            <a:chOff x="25072" y="0"/>
            <a:chExt cx="4007746" cy="6208626"/>
          </a:xfrm>
        </p:grpSpPr>
        <p:pic>
          <p:nvPicPr>
            <p:cNvPr id="6" name="Grafik 5">
              <a:extLst>
                <a:ext uri="{FF2B5EF4-FFF2-40B4-BE49-F238E27FC236}">
                  <a16:creationId xmlns:a16="http://schemas.microsoft.com/office/drawing/2014/main" id="{AB0E44E6-FD1C-EBAB-5249-CA52EFE22F07}"/>
                </a:ext>
              </a:extLst>
            </p:cNvPr>
            <p:cNvPicPr>
              <a:picLocks noChangeAspect="1"/>
            </p:cNvPicPr>
            <p:nvPr/>
          </p:nvPicPr>
          <p:blipFill>
            <a:blip r:embed="rId3"/>
            <a:stretch>
              <a:fillRect/>
            </a:stretch>
          </p:blipFill>
          <p:spPr>
            <a:xfrm>
              <a:off x="25072" y="0"/>
              <a:ext cx="3741514" cy="6208626"/>
            </a:xfrm>
            <a:prstGeom prst="rect">
              <a:avLst/>
            </a:prstGeom>
          </p:spPr>
        </p:pic>
        <p:sp>
          <p:nvSpPr>
            <p:cNvPr id="7" name="Google Shape;120;g1254d5dd75a_0_3">
              <a:extLst>
                <a:ext uri="{FF2B5EF4-FFF2-40B4-BE49-F238E27FC236}">
                  <a16:creationId xmlns:a16="http://schemas.microsoft.com/office/drawing/2014/main" id="{82F96D4C-1A0C-CB3A-B86F-03E21CCB59F6}"/>
                </a:ext>
              </a:extLst>
            </p:cNvPr>
            <p:cNvSpPr/>
            <p:nvPr/>
          </p:nvSpPr>
          <p:spPr>
            <a:xfrm>
              <a:off x="43725" y="3166324"/>
              <a:ext cx="2479243" cy="1878373"/>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122;g1254d5dd75a_0_3">
              <a:extLst>
                <a:ext uri="{FF2B5EF4-FFF2-40B4-BE49-F238E27FC236}">
                  <a16:creationId xmlns:a16="http://schemas.microsoft.com/office/drawing/2014/main" id="{2D7477FF-17B7-B691-2977-75749805E0C4}"/>
                </a:ext>
              </a:extLst>
            </p:cNvPr>
            <p:cNvSpPr/>
            <p:nvPr/>
          </p:nvSpPr>
          <p:spPr>
            <a:xfrm>
              <a:off x="43724" y="1590225"/>
              <a:ext cx="3707093" cy="1533287"/>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9" name="Google Shape;125;g1254d5dd75a_0_3">
              <a:extLst>
                <a:ext uri="{FF2B5EF4-FFF2-40B4-BE49-F238E27FC236}">
                  <a16:creationId xmlns:a16="http://schemas.microsoft.com/office/drawing/2014/main" id="{98723A5C-386A-2764-5C84-6C5DB462CA6E}"/>
                </a:ext>
              </a:extLst>
            </p:cNvPr>
            <p:cNvCxnSpPr>
              <a:cxnSpLocks/>
            </p:cNvCxnSpPr>
            <p:nvPr/>
          </p:nvCxnSpPr>
          <p:spPr>
            <a:xfrm>
              <a:off x="2514150" y="4720264"/>
              <a:ext cx="1518668" cy="9674"/>
            </a:xfrm>
            <a:prstGeom prst="straightConnector1">
              <a:avLst/>
            </a:prstGeom>
            <a:noFill/>
            <a:ln w="9525" cap="flat" cmpd="sng">
              <a:solidFill>
                <a:srgbClr val="FF66FF"/>
              </a:solidFill>
              <a:prstDash val="solid"/>
              <a:miter lim="800000"/>
              <a:headEnd type="none" w="sm" len="sm"/>
              <a:tailEnd type="triangle" w="med" len="med"/>
            </a:ln>
          </p:spPr>
        </p:cxnSp>
        <p:sp>
          <p:nvSpPr>
            <p:cNvPr id="10" name="Google Shape;127;g1254d5dd75a_0_3">
              <a:extLst>
                <a:ext uri="{FF2B5EF4-FFF2-40B4-BE49-F238E27FC236}">
                  <a16:creationId xmlns:a16="http://schemas.microsoft.com/office/drawing/2014/main" id="{EF2D52E3-5093-CC8C-D600-CD240849B975}"/>
                </a:ext>
              </a:extLst>
            </p:cNvPr>
            <p:cNvSpPr/>
            <p:nvPr/>
          </p:nvSpPr>
          <p:spPr>
            <a:xfrm>
              <a:off x="43725" y="5112375"/>
              <a:ext cx="3707100" cy="932700"/>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 name="Google Shape;128;g1254d5dd75a_0_3">
              <a:extLst>
                <a:ext uri="{FF2B5EF4-FFF2-40B4-BE49-F238E27FC236}">
                  <a16:creationId xmlns:a16="http://schemas.microsoft.com/office/drawing/2014/main" id="{940ACFE4-C357-7853-0CBB-B0BC55E9C745}"/>
                </a:ext>
              </a:extLst>
            </p:cNvPr>
            <p:cNvCxnSpPr/>
            <p:nvPr/>
          </p:nvCxnSpPr>
          <p:spPr>
            <a:xfrm>
              <a:off x="3750818" y="5578129"/>
              <a:ext cx="282000" cy="600"/>
            </a:xfrm>
            <a:prstGeom prst="straightConnector1">
              <a:avLst/>
            </a:prstGeom>
            <a:noFill/>
            <a:ln w="9525" cap="flat" cmpd="sng">
              <a:solidFill>
                <a:srgbClr val="FF66FF"/>
              </a:solidFill>
              <a:prstDash val="solid"/>
              <a:miter lim="800000"/>
              <a:headEnd type="none" w="sm" len="sm"/>
              <a:tailEnd type="triangle" w="med" len="med"/>
            </a:ln>
          </p:spPr>
        </p:cxnSp>
        <p:sp>
          <p:nvSpPr>
            <p:cNvPr id="12" name="Google Shape;130;g1254d5dd75a_0_3">
              <a:extLst>
                <a:ext uri="{FF2B5EF4-FFF2-40B4-BE49-F238E27FC236}">
                  <a16:creationId xmlns:a16="http://schemas.microsoft.com/office/drawing/2014/main" id="{03BAC370-88F6-A88B-18C5-230334A39856}"/>
                </a:ext>
              </a:extLst>
            </p:cNvPr>
            <p:cNvSpPr/>
            <p:nvPr/>
          </p:nvSpPr>
          <p:spPr>
            <a:xfrm>
              <a:off x="2561325" y="1317612"/>
              <a:ext cx="1189500" cy="229800"/>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 name="Google Shape;131;g1254d5dd75a_0_3">
              <a:extLst>
                <a:ext uri="{FF2B5EF4-FFF2-40B4-BE49-F238E27FC236}">
                  <a16:creationId xmlns:a16="http://schemas.microsoft.com/office/drawing/2014/main" id="{BD1744C4-16E8-B8E0-42AA-3DD519FA6C1C}"/>
                </a:ext>
              </a:extLst>
            </p:cNvPr>
            <p:cNvCxnSpPr>
              <a:cxnSpLocks/>
              <a:stCxn id="12" idx="3"/>
            </p:cNvCxnSpPr>
            <p:nvPr/>
          </p:nvCxnSpPr>
          <p:spPr>
            <a:xfrm>
              <a:off x="3750825" y="1432512"/>
              <a:ext cx="206693" cy="0"/>
            </a:xfrm>
            <a:prstGeom prst="straightConnector1">
              <a:avLst/>
            </a:prstGeom>
            <a:noFill/>
            <a:ln w="9525" cap="flat" cmpd="sng">
              <a:solidFill>
                <a:srgbClr val="FF66FF"/>
              </a:solidFill>
              <a:prstDash val="solid"/>
              <a:miter lim="800000"/>
              <a:headEnd type="none" w="sm" len="sm"/>
              <a:tailEnd type="triangle" w="med" len="med"/>
            </a:ln>
          </p:spPr>
        </p:cxnSp>
        <p:cxnSp>
          <p:nvCxnSpPr>
            <p:cNvPr id="14" name="Google Shape;135;g1254d5dd75a_0_3">
              <a:extLst>
                <a:ext uri="{FF2B5EF4-FFF2-40B4-BE49-F238E27FC236}">
                  <a16:creationId xmlns:a16="http://schemas.microsoft.com/office/drawing/2014/main" id="{9F5321FF-8BD4-C056-18DA-7255228F6219}"/>
                </a:ext>
              </a:extLst>
            </p:cNvPr>
            <p:cNvCxnSpPr>
              <a:cxnSpLocks/>
              <a:stCxn id="8" idx="3"/>
            </p:cNvCxnSpPr>
            <p:nvPr/>
          </p:nvCxnSpPr>
          <p:spPr>
            <a:xfrm flipV="1">
              <a:off x="3750817" y="2356082"/>
              <a:ext cx="206701" cy="787"/>
            </a:xfrm>
            <a:prstGeom prst="straightConnector1">
              <a:avLst/>
            </a:prstGeom>
            <a:noFill/>
            <a:ln w="9525" cap="flat" cmpd="sng">
              <a:solidFill>
                <a:srgbClr val="FF66FF"/>
              </a:solidFill>
              <a:prstDash val="solid"/>
              <a:miter lim="800000"/>
              <a:headEnd type="none" w="sm" len="sm"/>
              <a:tailEnd type="triangle" w="med" len="med"/>
            </a:ln>
          </p:spPr>
        </p:cxnSp>
        <p:sp>
          <p:nvSpPr>
            <p:cNvPr id="15" name="Google Shape;127;g1254d5dd75a_0_3">
              <a:extLst>
                <a:ext uri="{FF2B5EF4-FFF2-40B4-BE49-F238E27FC236}">
                  <a16:creationId xmlns:a16="http://schemas.microsoft.com/office/drawing/2014/main" id="{45F5D17E-CD2D-6A77-01B6-7B95C33CE071}"/>
                </a:ext>
              </a:extLst>
            </p:cNvPr>
            <p:cNvSpPr/>
            <p:nvPr/>
          </p:nvSpPr>
          <p:spPr>
            <a:xfrm>
              <a:off x="2561325" y="3465832"/>
              <a:ext cx="1189492" cy="929143"/>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6" name="Google Shape;125;g1254d5dd75a_0_3">
              <a:extLst>
                <a:ext uri="{FF2B5EF4-FFF2-40B4-BE49-F238E27FC236}">
                  <a16:creationId xmlns:a16="http://schemas.microsoft.com/office/drawing/2014/main" id="{0D6BF3BE-AF91-0650-53DD-992A04CE9F65}"/>
                </a:ext>
              </a:extLst>
            </p:cNvPr>
            <p:cNvCxnSpPr>
              <a:cxnSpLocks/>
              <a:stCxn id="15" idx="3"/>
            </p:cNvCxnSpPr>
            <p:nvPr/>
          </p:nvCxnSpPr>
          <p:spPr>
            <a:xfrm>
              <a:off x="3750817" y="3930404"/>
              <a:ext cx="282001" cy="0"/>
            </a:xfrm>
            <a:prstGeom prst="straightConnector1">
              <a:avLst/>
            </a:prstGeom>
            <a:noFill/>
            <a:ln w="9525" cap="flat" cmpd="sng">
              <a:solidFill>
                <a:srgbClr val="FF66FF"/>
              </a:solidFill>
              <a:prstDash val="solid"/>
              <a:miter lim="800000"/>
              <a:headEnd type="none" w="sm" len="sm"/>
              <a:tailEnd type="triangle" w="med" len="med"/>
            </a:ln>
          </p:spPr>
        </p:cxnSp>
      </p:grpSp>
      <p:sp>
        <p:nvSpPr>
          <p:cNvPr id="17" name="Google Shape;132;g1254d5dd75a_0_3">
            <a:extLst>
              <a:ext uri="{FF2B5EF4-FFF2-40B4-BE49-F238E27FC236}">
                <a16:creationId xmlns:a16="http://schemas.microsoft.com/office/drawing/2014/main" id="{26C046C7-6C09-FE2B-1DA0-7311A0BEB98E}"/>
              </a:ext>
            </a:extLst>
          </p:cNvPr>
          <p:cNvSpPr/>
          <p:nvPr/>
        </p:nvSpPr>
        <p:spPr>
          <a:xfrm>
            <a:off x="3957518" y="1107390"/>
            <a:ext cx="1651500" cy="6502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dirty="0">
                <a:solidFill>
                  <a:srgbClr val="BFBFBF"/>
                </a:solidFill>
                <a:latin typeface="Calibri"/>
                <a:cs typeface="Calibri"/>
                <a:sym typeface="Calibri"/>
              </a:rPr>
              <a:t>CALL TO ACTION</a:t>
            </a:r>
            <a:br>
              <a:rPr lang="en-GB" sz="1200" b="0" i="0" u="none" strike="noStrike" cap="none" dirty="0">
                <a:solidFill>
                  <a:schemeClr val="dk1"/>
                </a:solidFill>
                <a:latin typeface="Calibri"/>
                <a:ea typeface="Calibri"/>
                <a:cs typeface="Calibri"/>
                <a:sym typeface="Calibri"/>
              </a:rPr>
            </a:br>
            <a:r>
              <a:rPr lang="en-GB" sz="1200" dirty="0">
                <a:solidFill>
                  <a:srgbClr val="BFBFBF"/>
                </a:solidFill>
                <a:latin typeface="Calibri"/>
                <a:cs typeface="Calibri"/>
                <a:sym typeface="Calibri"/>
              </a:rPr>
              <a:t>Provide Link - same link</a:t>
            </a:r>
            <a:endParaRPr sz="1200" dirty="0">
              <a:solidFill>
                <a:srgbClr val="BFBFBF"/>
              </a:solidFill>
              <a:latin typeface="Calibri"/>
              <a:cs typeface="Calibri"/>
            </a:endParaRPr>
          </a:p>
          <a:p>
            <a:pPr marL="0" marR="0" lvl="0" indent="0" algn="l" rtl="0">
              <a:lnSpc>
                <a:spcPct val="100000"/>
              </a:lnSpc>
              <a:spcBef>
                <a:spcPts val="0"/>
              </a:spcBef>
              <a:spcAft>
                <a:spcPts val="0"/>
              </a:spcAft>
              <a:buClr>
                <a:srgbClr val="000000"/>
              </a:buClr>
              <a:buSzPts val="1200"/>
              <a:buFont typeface="Arial"/>
              <a:buNone/>
            </a:pPr>
            <a:r>
              <a:rPr lang="en-GB" sz="1200" dirty="0">
                <a:solidFill>
                  <a:srgbClr val="BFBFBF"/>
                </a:solidFill>
                <a:latin typeface="Calibri"/>
                <a:cs typeface="Calibri"/>
                <a:sym typeface="Calibri"/>
              </a:rPr>
              <a:t>for all languages</a:t>
            </a:r>
            <a:endParaRPr sz="1200" dirty="0">
              <a:solidFill>
                <a:srgbClr val="BFBFBF"/>
              </a:solidFill>
              <a:latin typeface="Calibri"/>
              <a:cs typeface="Calibri"/>
              <a:sym typeface="Calibri"/>
            </a:endParaRPr>
          </a:p>
        </p:txBody>
      </p:sp>
      <p:sp>
        <p:nvSpPr>
          <p:cNvPr id="18" name="Google Shape;121;g1254d5dd75a_0_3">
            <a:extLst>
              <a:ext uri="{FF2B5EF4-FFF2-40B4-BE49-F238E27FC236}">
                <a16:creationId xmlns:a16="http://schemas.microsoft.com/office/drawing/2014/main" id="{E1C779F7-488A-0B82-9AEA-2427F938961A}"/>
              </a:ext>
            </a:extLst>
          </p:cNvPr>
          <p:cNvSpPr/>
          <p:nvPr/>
        </p:nvSpPr>
        <p:spPr>
          <a:xfrm>
            <a:off x="3957518" y="2032982"/>
            <a:ext cx="22443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bg1">
                    <a:lumMod val="75000"/>
                  </a:schemeClr>
                </a:solidFill>
                <a:latin typeface="Calibri"/>
                <a:ea typeface="Calibri"/>
                <a:cs typeface="Calibri"/>
                <a:sym typeface="Calibri"/>
              </a:rPr>
              <a:t>MEDIA</a:t>
            </a:r>
            <a:br>
              <a:rPr lang="en-GB" sz="1200" b="0" i="0" u="none" strike="noStrike" cap="none" dirty="0">
                <a:solidFill>
                  <a:schemeClr val="bg1">
                    <a:lumMod val="75000"/>
                  </a:schemeClr>
                </a:solidFill>
                <a:latin typeface="Calibri"/>
                <a:ea typeface="Calibri"/>
                <a:cs typeface="Calibri"/>
                <a:sym typeface="Calibri"/>
              </a:rPr>
            </a:br>
            <a:r>
              <a:rPr lang="en-GB" sz="1200" b="0" i="0" u="none" strike="noStrike" cap="none" dirty="0">
                <a:solidFill>
                  <a:schemeClr val="bg1">
                    <a:lumMod val="75000"/>
                  </a:schemeClr>
                </a:solidFill>
                <a:latin typeface="Calibri"/>
                <a:ea typeface="Calibri"/>
                <a:cs typeface="Calibri"/>
                <a:sym typeface="Calibri"/>
              </a:rPr>
              <a:t>Provide images, screenshots and</a:t>
            </a:r>
            <a:br>
              <a:rPr lang="en-GB" sz="1200" b="0" i="0" u="none" strike="noStrike" cap="none" dirty="0">
                <a:solidFill>
                  <a:schemeClr val="bg1">
                    <a:lumMod val="75000"/>
                  </a:schemeClr>
                </a:solidFill>
                <a:latin typeface="Calibri"/>
                <a:ea typeface="Calibri"/>
                <a:cs typeface="Calibri"/>
                <a:sym typeface="Calibri"/>
              </a:rPr>
            </a:br>
            <a:r>
              <a:rPr lang="en-GB" sz="1200" b="0" i="0" u="none" strike="noStrike" cap="none" dirty="0">
                <a:solidFill>
                  <a:schemeClr val="bg1">
                    <a:lumMod val="75000"/>
                  </a:schemeClr>
                </a:solidFill>
                <a:latin typeface="Calibri"/>
                <a:ea typeface="Calibri"/>
                <a:cs typeface="Calibri"/>
                <a:sym typeface="Calibri"/>
              </a:rPr>
              <a:t>instructional videos of the addon</a:t>
            </a:r>
            <a:endParaRPr sz="1400" b="0" i="0" u="none" strike="noStrike" cap="none" dirty="0">
              <a:solidFill>
                <a:schemeClr val="bg1">
                  <a:lumMod val="75000"/>
                </a:schemeClr>
              </a:solidFill>
              <a:latin typeface="Arial"/>
              <a:ea typeface="Arial"/>
              <a:cs typeface="Arial"/>
              <a:sym typeface="Arial"/>
            </a:endParaRPr>
          </a:p>
        </p:txBody>
      </p:sp>
      <p:sp>
        <p:nvSpPr>
          <p:cNvPr id="20" name="Google Shape;123;g1254d5dd75a_0_3">
            <a:extLst>
              <a:ext uri="{FF2B5EF4-FFF2-40B4-BE49-F238E27FC236}">
                <a16:creationId xmlns:a16="http://schemas.microsoft.com/office/drawing/2014/main" id="{94088E6B-F278-0109-61BF-F1D2109A6DA4}"/>
              </a:ext>
            </a:extLst>
          </p:cNvPr>
          <p:cNvSpPr/>
          <p:nvPr/>
        </p:nvSpPr>
        <p:spPr>
          <a:xfrm>
            <a:off x="4032818" y="4314438"/>
            <a:ext cx="21690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bg1">
                    <a:lumMod val="75000"/>
                  </a:schemeClr>
                </a:solidFill>
                <a:latin typeface="Calibri"/>
                <a:ea typeface="Calibri"/>
                <a:cs typeface="Calibri"/>
                <a:sym typeface="Calibri"/>
              </a:rPr>
              <a:t>FULL DESCRIPTION</a:t>
            </a:r>
            <a:br>
              <a:rPr lang="en-GB" sz="1200" b="0" i="0" u="none" strike="noStrike" cap="none" dirty="0">
                <a:solidFill>
                  <a:schemeClr val="bg1">
                    <a:lumMod val="75000"/>
                  </a:schemeClr>
                </a:solidFill>
                <a:latin typeface="Calibri"/>
                <a:ea typeface="Calibri"/>
                <a:cs typeface="Calibri"/>
                <a:sym typeface="Calibri"/>
              </a:rPr>
            </a:br>
            <a:r>
              <a:rPr lang="en-GB" sz="1200" b="0" i="0" u="none" strike="noStrike" cap="none" dirty="0">
                <a:solidFill>
                  <a:schemeClr val="bg1">
                    <a:lumMod val="75000"/>
                  </a:schemeClr>
                </a:solidFill>
                <a:latin typeface="Calibri"/>
                <a:ea typeface="Calibri"/>
                <a:cs typeface="Calibri"/>
                <a:sym typeface="Calibri"/>
              </a:rPr>
              <a:t>- 1st Part Marketing Description</a:t>
            </a:r>
            <a:br>
              <a:rPr lang="en-GB" sz="1200" b="0" i="0" u="none" strike="noStrike" cap="none" dirty="0">
                <a:solidFill>
                  <a:schemeClr val="bg1">
                    <a:lumMod val="75000"/>
                  </a:schemeClr>
                </a:solidFill>
                <a:latin typeface="Calibri"/>
                <a:ea typeface="Calibri"/>
                <a:cs typeface="Calibri"/>
                <a:sym typeface="Calibri"/>
              </a:rPr>
            </a:br>
            <a:r>
              <a:rPr lang="en-GB" sz="1200" b="0" i="0" u="none" strike="noStrike" cap="none" dirty="0">
                <a:solidFill>
                  <a:schemeClr val="bg1">
                    <a:lumMod val="75000"/>
                  </a:schemeClr>
                </a:solidFill>
                <a:latin typeface="Calibri"/>
                <a:ea typeface="Calibri"/>
                <a:cs typeface="Calibri"/>
                <a:sym typeface="Calibri"/>
              </a:rPr>
              <a:t>- 2nd Part Functionality Details</a:t>
            </a:r>
            <a:endParaRPr sz="1400" b="0" i="0" u="none" strike="noStrike" cap="none" dirty="0">
              <a:solidFill>
                <a:schemeClr val="bg1">
                  <a:lumMod val="75000"/>
                </a:schemeClr>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bg1">
                    <a:lumMod val="75000"/>
                  </a:schemeClr>
                </a:solidFill>
                <a:latin typeface="Calibri"/>
                <a:ea typeface="Calibri"/>
                <a:cs typeface="Calibri"/>
                <a:sym typeface="Calibri"/>
              </a:rPr>
              <a:t>- 3rd Part Advantage List</a:t>
            </a:r>
            <a:endParaRPr sz="1400" b="0" i="0" u="none" strike="noStrike" cap="none" dirty="0">
              <a:solidFill>
                <a:schemeClr val="bg1">
                  <a:lumMod val="75000"/>
                </a:schemeClr>
              </a:solidFill>
              <a:latin typeface="Arial"/>
              <a:ea typeface="Arial"/>
              <a:cs typeface="Arial"/>
              <a:sym typeface="Arial"/>
            </a:endParaRPr>
          </a:p>
        </p:txBody>
      </p:sp>
      <p:sp>
        <p:nvSpPr>
          <p:cNvPr id="21" name="Google Shape;129;g1254d5dd75a_0_3">
            <a:extLst>
              <a:ext uri="{FF2B5EF4-FFF2-40B4-BE49-F238E27FC236}">
                <a16:creationId xmlns:a16="http://schemas.microsoft.com/office/drawing/2014/main" id="{78D99FDB-026E-222F-4F29-A1709D8029B5}"/>
              </a:ext>
            </a:extLst>
          </p:cNvPr>
          <p:cNvSpPr/>
          <p:nvPr/>
        </p:nvSpPr>
        <p:spPr>
          <a:xfrm>
            <a:off x="4032818" y="5255629"/>
            <a:ext cx="19266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tx1"/>
                </a:solidFill>
                <a:latin typeface="Calibri"/>
                <a:ea typeface="Calibri"/>
                <a:cs typeface="Calibri"/>
                <a:sym typeface="Calibri"/>
              </a:rPr>
              <a:t>OFFER(S)</a:t>
            </a:r>
            <a:br>
              <a:rPr lang="en-GB" sz="1200" b="0" i="0" u="none" strike="noStrike" cap="none" dirty="0">
                <a:solidFill>
                  <a:schemeClr val="tx1"/>
                </a:solidFill>
                <a:latin typeface="Calibri"/>
                <a:ea typeface="Calibri"/>
                <a:cs typeface="Calibri"/>
                <a:sym typeface="Calibri"/>
              </a:rPr>
            </a:br>
            <a:r>
              <a:rPr lang="en-GB" sz="1200" b="0" i="0" u="none" strike="noStrike" cap="none" dirty="0">
                <a:solidFill>
                  <a:schemeClr val="tx1"/>
                </a:solidFill>
                <a:latin typeface="Calibri"/>
                <a:ea typeface="Calibri"/>
                <a:cs typeface="Calibri"/>
                <a:sym typeface="Calibri"/>
              </a:rPr>
              <a:t>Provide 3-4 bullet points for</a:t>
            </a:r>
            <a:br>
              <a:rPr lang="en-GB" sz="1200" b="0" i="0" u="none" strike="noStrike" cap="none" dirty="0">
                <a:solidFill>
                  <a:schemeClr val="tx1"/>
                </a:solidFill>
                <a:latin typeface="Calibri"/>
                <a:ea typeface="Calibri"/>
                <a:cs typeface="Calibri"/>
                <a:sym typeface="Calibri"/>
              </a:rPr>
            </a:br>
            <a:r>
              <a:rPr lang="en-GB" sz="1200" b="0" i="0" u="none" strike="noStrike" cap="none" dirty="0">
                <a:solidFill>
                  <a:schemeClr val="tx1"/>
                </a:solidFill>
                <a:latin typeface="Calibri"/>
                <a:ea typeface="Calibri"/>
                <a:cs typeface="Calibri"/>
                <a:sym typeface="Calibri"/>
              </a:rPr>
              <a:t>each agreed package</a:t>
            </a:r>
            <a:endParaRPr sz="1400" b="0" i="0" u="none" strike="noStrike" cap="none" dirty="0">
              <a:solidFill>
                <a:schemeClr val="tx1"/>
              </a:solidFill>
              <a:latin typeface="Arial"/>
              <a:ea typeface="Arial"/>
              <a:cs typeface="Arial"/>
              <a:sym typeface="Arial"/>
            </a:endParaRPr>
          </a:p>
        </p:txBody>
      </p:sp>
      <p:graphicFrame>
        <p:nvGraphicFramePr>
          <p:cNvPr id="2" name="Google Shape;289;g1254d5dd75a_0_155">
            <a:extLst>
              <a:ext uri="{FF2B5EF4-FFF2-40B4-BE49-F238E27FC236}">
                <a16:creationId xmlns:a16="http://schemas.microsoft.com/office/drawing/2014/main" id="{B21E7192-AB94-3AD6-997B-14FACB59E86B}"/>
              </a:ext>
            </a:extLst>
          </p:cNvPr>
          <p:cNvGraphicFramePr/>
          <p:nvPr>
            <p:extLst>
              <p:ext uri="{D42A27DB-BD31-4B8C-83A1-F6EECF244321}">
                <p14:modId xmlns:p14="http://schemas.microsoft.com/office/powerpoint/2010/main" val="4170719351"/>
              </p:ext>
            </p:extLst>
          </p:nvPr>
        </p:nvGraphicFramePr>
        <p:xfrm>
          <a:off x="6230096" y="3124200"/>
          <a:ext cx="5661950" cy="3307130"/>
        </p:xfrm>
        <a:graphic>
          <a:graphicData uri="http://schemas.openxmlformats.org/drawingml/2006/table">
            <a:tbl>
              <a:tblPr firstRow="1" bandRow="1">
                <a:noFill/>
                <a:tableStyleId>{4491689C-1D69-4A30-A39E-862ED04D7802}</a:tableStyleId>
              </a:tblPr>
              <a:tblGrid>
                <a:gridCol w="1363400">
                  <a:extLst>
                    <a:ext uri="{9D8B030D-6E8A-4147-A177-3AD203B41FA5}">
                      <a16:colId xmlns:a16="http://schemas.microsoft.com/office/drawing/2014/main" val="20000"/>
                    </a:ext>
                  </a:extLst>
                </a:gridCol>
                <a:gridCol w="2116725">
                  <a:extLst>
                    <a:ext uri="{9D8B030D-6E8A-4147-A177-3AD203B41FA5}">
                      <a16:colId xmlns:a16="http://schemas.microsoft.com/office/drawing/2014/main" val="20001"/>
                    </a:ext>
                  </a:extLst>
                </a:gridCol>
                <a:gridCol w="2181825">
                  <a:extLst>
                    <a:ext uri="{9D8B030D-6E8A-4147-A177-3AD203B41FA5}">
                      <a16:colId xmlns:a16="http://schemas.microsoft.com/office/drawing/2014/main" val="20002"/>
                    </a:ext>
                  </a:extLst>
                </a:gridCol>
              </a:tblGrid>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Element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dirty="0"/>
                        <a:t>Copy </a:t>
                      </a:r>
                      <a:r>
                        <a:rPr lang="en-GB" sz="1100" u="none" strike="noStrike" cap="none" dirty="0">
                          <a:solidFill>
                            <a:srgbClr val="C00000"/>
                          </a:solidFill>
                        </a:rPr>
                        <a:t>FR</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dirty="0"/>
                        <a:t>Copy </a:t>
                      </a:r>
                      <a:r>
                        <a:rPr lang="en-GB" sz="1100" u="none" strike="noStrike" cap="none" dirty="0">
                          <a:solidFill>
                            <a:srgbClr val="C00000"/>
                          </a:solidFill>
                        </a:rPr>
                        <a:t>IT</a:t>
                      </a:r>
                      <a:endParaRPr sz="1400" u="none" strike="noStrike" cap="none" dirty="0"/>
                    </a:p>
                  </a:txBody>
                  <a:tcPr marL="91450" marR="91450" marT="45725" marB="45725"/>
                </a:tc>
                <a:extLst>
                  <a:ext uri="{0D108BD9-81ED-4DB2-BD59-A6C34878D82A}">
                    <a16:rowId xmlns:a16="http://schemas.microsoft.com/office/drawing/2014/main" val="10000"/>
                  </a:ext>
                </a:extLst>
              </a:tr>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PRICING PACKAGE 1</a:t>
                      </a:r>
                      <a:endParaRPr sz="1400" u="none" strike="noStrike" cap="none"/>
                    </a:p>
                  </a:txBody>
                  <a:tcPr marL="91450" marR="91450" marT="45725" marB="45725"/>
                </a:tc>
                <a:tc>
                  <a:txBody>
                    <a:bodyPr/>
                    <a:lstStyle/>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1</a:t>
                      </a:r>
                      <a:endParaRPr sz="1400" u="none" strike="noStrike" cap="none"/>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2</a:t>
                      </a:r>
                      <a:endParaRPr sz="1400" u="none" strike="noStrike" cap="none"/>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3</a:t>
                      </a:r>
                      <a:endParaRPr sz="1400" u="none" strike="noStrike" cap="none"/>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4</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50" marR="91450" marT="45725" marB="45725"/>
                </a:tc>
                <a:extLst>
                  <a:ext uri="{0D108BD9-81ED-4DB2-BD59-A6C34878D82A}">
                    <a16:rowId xmlns:a16="http://schemas.microsoft.com/office/drawing/2014/main" val="10001"/>
                  </a:ext>
                </a:extLst>
              </a:tr>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PRICING PACKAGE 2</a:t>
                      </a:r>
                      <a:endParaRPr sz="1400" u="none" strike="noStrike" cap="none"/>
                    </a:p>
                  </a:txBody>
                  <a:tcPr marL="91450" marR="91450" marT="45725" marB="45725"/>
                </a:tc>
                <a:tc>
                  <a:txBody>
                    <a:bodyPr/>
                    <a:lstStyle/>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1</a:t>
                      </a:r>
                      <a:endParaRPr sz="1400" u="none" strike="noStrike" cap="none"/>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2</a:t>
                      </a:r>
                      <a:endParaRPr sz="1400" u="none" strike="noStrike" cap="none"/>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3</a:t>
                      </a:r>
                      <a:endParaRPr sz="1400" u="none" strike="noStrike" cap="none"/>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4</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50" marR="91450" marT="45725" marB="45725"/>
                </a:tc>
                <a:extLst>
                  <a:ext uri="{0D108BD9-81ED-4DB2-BD59-A6C34878D82A}">
                    <a16:rowId xmlns:a16="http://schemas.microsoft.com/office/drawing/2014/main" val="10002"/>
                  </a:ext>
                </a:extLst>
              </a:tr>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PRICING PACKAGE 3</a:t>
                      </a:r>
                      <a:endParaRPr sz="1400" u="none" strike="noStrike" cap="none"/>
                    </a:p>
                  </a:txBody>
                  <a:tcPr marL="91450" marR="91450" marT="45725" marB="45725">
                    <a:lnB w="12700" cap="flat" cmpd="sng">
                      <a:solidFill>
                        <a:schemeClr val="accent3"/>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1</a:t>
                      </a:r>
                      <a:endParaRPr sz="1400" u="none" strike="noStrike" cap="none"/>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2</a:t>
                      </a:r>
                      <a:endParaRPr sz="1400" u="none" strike="noStrike" cap="none"/>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3</a:t>
                      </a:r>
                      <a:endParaRPr sz="1400" u="none" strike="noStrike" cap="none"/>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a:t>Bullet point 4</a:t>
                      </a:r>
                      <a:endParaRPr sz="1400" u="none" strike="noStrike" cap="none"/>
                    </a:p>
                  </a:txBody>
                  <a:tcPr marL="91450" marR="91450" marT="45725" marB="45725">
                    <a:lnB w="12700"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50" marR="91450" marT="45725" marB="45725"/>
                </a:tc>
                <a:extLst>
                  <a:ext uri="{0D108BD9-81ED-4DB2-BD59-A6C34878D82A}">
                    <a16:rowId xmlns:a16="http://schemas.microsoft.com/office/drawing/2014/main" val="10003"/>
                  </a:ext>
                </a:extLst>
              </a:tr>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PRICING PACKAGE </a:t>
                      </a:r>
                      <a:r>
                        <a:rPr lang="en-GB" sz="1100"/>
                        <a:t>4</a:t>
                      </a:r>
                      <a:endParaRPr sz="1400" b="1"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dirty="0"/>
                        <a:t>Bullet point 1</a:t>
                      </a:r>
                      <a:endParaRPr sz="1400" u="none" strike="noStrike" cap="none" dirty="0"/>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dirty="0"/>
                        <a:t>Bullet point 2</a:t>
                      </a:r>
                      <a:endParaRPr sz="1400" u="none" strike="noStrike" cap="none" dirty="0"/>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dirty="0"/>
                        <a:t>Bullet point 3</a:t>
                      </a:r>
                      <a:endParaRPr sz="1400" u="none" strike="noStrike" cap="none" dirty="0"/>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dirty="0"/>
                        <a:t>Bullet point 4</a:t>
                      </a:r>
                      <a:endParaRPr sz="1400" u="none" strike="noStrike" cap="none"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u="none" strike="noStrike" cap="none" dirty="0"/>
                    </a:p>
                  </a:txBody>
                  <a:tcPr marL="91450" marR="91450" marT="45725" marB="45725">
                    <a:lnL w="9525" cap="flat" cmpd="sng">
                      <a:solidFill>
                        <a:srgbClr val="000000">
                          <a:alpha val="0"/>
                        </a:srgbClr>
                      </a:solidFill>
                      <a:prstDash val="solid"/>
                      <a:round/>
                      <a:headEnd type="none" w="sm" len="sm"/>
                      <a:tailEnd type="none" w="sm" len="sm"/>
                    </a:lnL>
                  </a:tcPr>
                </a:tc>
                <a:extLst>
                  <a:ext uri="{0D108BD9-81ED-4DB2-BD59-A6C34878D82A}">
                    <a16:rowId xmlns:a16="http://schemas.microsoft.com/office/drawing/2014/main" val="10004"/>
                  </a:ext>
                </a:extLst>
              </a:tr>
            </a:tbl>
          </a:graphicData>
        </a:graphic>
      </p:graphicFrame>
      <p:sp>
        <p:nvSpPr>
          <p:cNvPr id="3" name="Google Shape;134;g1254d5dd75a_0_3">
            <a:extLst>
              <a:ext uri="{FF2B5EF4-FFF2-40B4-BE49-F238E27FC236}">
                <a16:creationId xmlns:a16="http://schemas.microsoft.com/office/drawing/2014/main" id="{5FED4B1D-4D60-4EFB-C5DF-3F024331320E}"/>
              </a:ext>
            </a:extLst>
          </p:cNvPr>
          <p:cNvSpPr/>
          <p:nvPr/>
        </p:nvSpPr>
        <p:spPr>
          <a:xfrm>
            <a:off x="4032818" y="3166324"/>
            <a:ext cx="16716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rgbClr val="BFBFBF"/>
                </a:solidFill>
                <a:latin typeface="Calibri"/>
                <a:ea typeface="Calibri"/>
                <a:cs typeface="Calibri"/>
                <a:sym typeface="Calibri"/>
              </a:rPr>
              <a:t>DETAILS</a:t>
            </a:r>
            <a:br>
              <a:rPr lang="en-GB" sz="1200" b="1"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 Developer (address)</a:t>
            </a: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Languages provided</a:t>
            </a: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Support</a:t>
            </a:r>
            <a:endParaRPr sz="1200" b="0" i="0" u="none" strike="noStrike" cap="none" dirty="0">
              <a:solidFill>
                <a:srgbClr val="BFBFB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Website</a:t>
            </a:r>
            <a:endParaRPr sz="1400" b="0" i="0" u="none" strike="noStrike" cap="none" dirty="0">
              <a:solidFill>
                <a:srgbClr val="BFBFBF"/>
              </a:solidFill>
              <a:latin typeface="Arial"/>
              <a:ea typeface="Arial"/>
              <a:cs typeface="Arial"/>
              <a:sym typeface="Arial"/>
            </a:endParaRPr>
          </a:p>
        </p:txBody>
      </p:sp>
    </p:spTree>
    <p:extLst>
      <p:ext uri="{BB962C8B-B14F-4D97-AF65-F5344CB8AC3E}">
        <p14:creationId xmlns:p14="http://schemas.microsoft.com/office/powerpoint/2010/main" val="130634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104f969424b_0_0"/>
          <p:cNvSpPr/>
          <p:nvPr/>
        </p:nvSpPr>
        <p:spPr>
          <a:xfrm>
            <a:off x="0" y="0"/>
            <a:ext cx="12192000" cy="6858000"/>
          </a:xfrm>
          <a:prstGeom prst="rect">
            <a:avLst/>
          </a:prstGeom>
          <a:solidFill>
            <a:srgbClr val="1B3B4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g104f969424b_0_0"/>
          <p:cNvSpPr txBox="1">
            <a:spLocks noGrp="1"/>
          </p:cNvSpPr>
          <p:nvPr>
            <p:ph type="body" idx="1"/>
          </p:nvPr>
        </p:nvSpPr>
        <p:spPr>
          <a:xfrm>
            <a:off x="838200" y="456750"/>
            <a:ext cx="10515600" cy="594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000"/>
              <a:buNone/>
            </a:pPr>
            <a:r>
              <a:rPr lang="en-GB" sz="1900" b="1">
                <a:solidFill>
                  <a:schemeClr val="lt1"/>
                </a:solidFill>
              </a:rPr>
              <a:t>How-to</a:t>
            </a:r>
            <a:endParaRPr sz="1900" b="1">
              <a:solidFill>
                <a:schemeClr val="lt1"/>
              </a:solidFill>
            </a:endParaRPr>
          </a:p>
          <a:p>
            <a:pPr marL="0" lvl="0" indent="0" algn="l" rtl="0">
              <a:lnSpc>
                <a:spcPct val="90000"/>
              </a:lnSpc>
              <a:spcBef>
                <a:spcPts val="0"/>
              </a:spcBef>
              <a:spcAft>
                <a:spcPts val="0"/>
              </a:spcAft>
              <a:buClr>
                <a:schemeClr val="lt1"/>
              </a:buClr>
              <a:buSzPts val="2000"/>
              <a:buNone/>
            </a:pPr>
            <a:endParaRPr sz="1900">
              <a:solidFill>
                <a:schemeClr val="lt1"/>
              </a:solidFill>
            </a:endParaRPr>
          </a:p>
          <a:p>
            <a:pPr marL="0" lvl="0" indent="0" algn="l" rtl="0">
              <a:lnSpc>
                <a:spcPct val="90000"/>
              </a:lnSpc>
              <a:spcBef>
                <a:spcPts val="0"/>
              </a:spcBef>
              <a:spcAft>
                <a:spcPts val="0"/>
              </a:spcAft>
              <a:buClr>
                <a:schemeClr val="lt1"/>
              </a:buClr>
              <a:buSzPts val="2000"/>
              <a:buNone/>
            </a:pPr>
            <a:r>
              <a:rPr lang="en-GB" sz="1900">
                <a:solidFill>
                  <a:schemeClr val="lt1"/>
                </a:solidFill>
              </a:rPr>
              <a:t>You are the experts of your app: You know your pitch, the key benefits, the pricing etc. With that content template you can deliver the content directly how your application will be listed in the bexio marketplace (e.g. like </a:t>
            </a:r>
            <a:r>
              <a:rPr lang="en-GB" sz="1900" u="sng">
                <a:solidFill>
                  <a:schemeClr val="hlink"/>
                </a:solidFill>
                <a:hlinkClick r:id="rId3"/>
              </a:rPr>
              <a:t>https://www.bexio.com/de-CH/marketplace/qlerqs</a:t>
            </a:r>
            <a:r>
              <a:rPr lang="en-GB" sz="1900">
                <a:solidFill>
                  <a:schemeClr val="lt1"/>
                </a:solidFill>
              </a:rPr>
              <a:t> ). </a:t>
            </a:r>
            <a:br>
              <a:rPr lang="en-GB" sz="1900">
                <a:solidFill>
                  <a:schemeClr val="lt1"/>
                </a:solidFill>
              </a:rPr>
            </a:br>
            <a:endParaRPr sz="1900">
              <a:solidFill>
                <a:schemeClr val="lt1"/>
              </a:solidFill>
            </a:endParaRPr>
          </a:p>
          <a:p>
            <a:pPr marL="0" lvl="0" indent="0" algn="l" rtl="0">
              <a:lnSpc>
                <a:spcPct val="90000"/>
              </a:lnSpc>
              <a:spcBef>
                <a:spcPts val="0"/>
              </a:spcBef>
              <a:spcAft>
                <a:spcPts val="0"/>
              </a:spcAft>
              <a:buClr>
                <a:schemeClr val="lt1"/>
              </a:buClr>
              <a:buSzPts val="2000"/>
              <a:buNone/>
            </a:pPr>
            <a:r>
              <a:rPr lang="en-GB" sz="1900">
                <a:solidFill>
                  <a:schemeClr val="lt1"/>
                </a:solidFill>
              </a:rPr>
              <a:t>Please consider the following: </a:t>
            </a:r>
            <a:endParaRPr sz="1900">
              <a:solidFill>
                <a:schemeClr val="lt1"/>
              </a:solidFill>
            </a:endParaRPr>
          </a:p>
          <a:p>
            <a:pPr marL="457200" lvl="0" indent="-349250" algn="l" rtl="0">
              <a:lnSpc>
                <a:spcPct val="90000"/>
              </a:lnSpc>
              <a:spcBef>
                <a:spcPts val="0"/>
              </a:spcBef>
              <a:spcAft>
                <a:spcPts val="0"/>
              </a:spcAft>
              <a:buClr>
                <a:schemeClr val="lt1"/>
              </a:buClr>
              <a:buSzPts val="1900"/>
              <a:buChar char="❏"/>
            </a:pPr>
            <a:r>
              <a:rPr lang="en-GB" sz="1900">
                <a:solidFill>
                  <a:schemeClr val="lt1"/>
                </a:solidFill>
              </a:rPr>
              <a:t>Please fill out the content </a:t>
            </a:r>
            <a:r>
              <a:rPr lang="en-GB" sz="1900" b="1">
                <a:solidFill>
                  <a:schemeClr val="lt1"/>
                </a:solidFill>
              </a:rPr>
              <a:t>only</a:t>
            </a:r>
            <a:r>
              <a:rPr lang="en-GB" sz="1900">
                <a:solidFill>
                  <a:schemeClr val="lt1"/>
                </a:solidFill>
              </a:rPr>
              <a:t> in the languages your app is available in.</a:t>
            </a:r>
            <a:endParaRPr sz="1900">
              <a:solidFill>
                <a:schemeClr val="lt1"/>
              </a:solidFill>
            </a:endParaRPr>
          </a:p>
          <a:p>
            <a:pPr marL="457200" lvl="0" indent="-349250" algn="l" rtl="0">
              <a:lnSpc>
                <a:spcPct val="90000"/>
              </a:lnSpc>
              <a:spcBef>
                <a:spcPts val="0"/>
              </a:spcBef>
              <a:spcAft>
                <a:spcPts val="0"/>
              </a:spcAft>
              <a:buClr>
                <a:schemeClr val="lt1"/>
              </a:buClr>
              <a:buSzPts val="1900"/>
              <a:buChar char="❏"/>
            </a:pPr>
            <a:r>
              <a:rPr lang="en-GB" sz="1900">
                <a:solidFill>
                  <a:schemeClr val="lt1"/>
                </a:solidFill>
              </a:rPr>
              <a:t>Wording guidelines:</a:t>
            </a:r>
            <a:endParaRPr sz="1900">
              <a:solidFill>
                <a:schemeClr val="lt1"/>
              </a:solidFill>
            </a:endParaRPr>
          </a:p>
          <a:p>
            <a:pPr marL="914400" lvl="1" indent="-349250" algn="l" rtl="0">
              <a:lnSpc>
                <a:spcPct val="90000"/>
              </a:lnSpc>
              <a:spcBef>
                <a:spcPts val="0"/>
              </a:spcBef>
              <a:spcAft>
                <a:spcPts val="0"/>
              </a:spcAft>
              <a:buClr>
                <a:schemeClr val="lt1"/>
              </a:buClr>
              <a:buSzPts val="1900"/>
              <a:buChar char="❏"/>
            </a:pPr>
            <a:r>
              <a:rPr lang="en-GB" sz="1900">
                <a:solidFill>
                  <a:schemeClr val="lt1"/>
                </a:solidFill>
              </a:rPr>
              <a:t>Please use the </a:t>
            </a:r>
            <a:r>
              <a:rPr lang="en-GB" sz="1900" b="1">
                <a:solidFill>
                  <a:schemeClr val="lt1"/>
                </a:solidFill>
              </a:rPr>
              <a:t>polite</a:t>
            </a:r>
            <a:r>
              <a:rPr lang="en-GB" sz="1900">
                <a:solidFill>
                  <a:schemeClr val="lt1"/>
                </a:solidFill>
              </a:rPr>
              <a:t> form («Sie»-Form).</a:t>
            </a:r>
            <a:endParaRPr sz="1900">
              <a:solidFill>
                <a:schemeClr val="lt1"/>
              </a:solidFill>
            </a:endParaRPr>
          </a:p>
          <a:p>
            <a:pPr marL="914400" lvl="0" indent="-349250" algn="l" rtl="0">
              <a:lnSpc>
                <a:spcPct val="90000"/>
              </a:lnSpc>
              <a:spcBef>
                <a:spcPts val="0"/>
              </a:spcBef>
              <a:spcAft>
                <a:spcPts val="0"/>
              </a:spcAft>
              <a:buClr>
                <a:schemeClr val="lt1"/>
              </a:buClr>
              <a:buSzPts val="1900"/>
              <a:buChar char="❏"/>
            </a:pPr>
            <a:r>
              <a:rPr lang="en-GB" sz="1900">
                <a:solidFill>
                  <a:schemeClr val="lt1"/>
                </a:solidFill>
              </a:rPr>
              <a:t>Please always write bexio in lower case (even at the beginning of a sentence).</a:t>
            </a:r>
            <a:endParaRPr sz="1900">
              <a:solidFill>
                <a:schemeClr val="lt1"/>
              </a:solidFill>
            </a:endParaRPr>
          </a:p>
          <a:p>
            <a:pPr marL="457200" lvl="0" indent="-349250" algn="l" rtl="0">
              <a:lnSpc>
                <a:spcPct val="90000"/>
              </a:lnSpc>
              <a:spcBef>
                <a:spcPts val="0"/>
              </a:spcBef>
              <a:spcAft>
                <a:spcPts val="0"/>
              </a:spcAft>
              <a:buClr>
                <a:schemeClr val="lt1"/>
              </a:buClr>
              <a:buSzPts val="1900"/>
              <a:buChar char="❏"/>
            </a:pPr>
            <a:r>
              <a:rPr lang="en-GB" sz="1900">
                <a:solidFill>
                  <a:schemeClr val="lt1"/>
                </a:solidFill>
              </a:rPr>
              <a:t>The design and structure of a marketplace page is standardized and can not be adapted. Only those elements which are mentioned in this document. </a:t>
            </a:r>
            <a:endParaRPr sz="1900">
              <a:solidFill>
                <a:schemeClr val="lt1"/>
              </a:solidFill>
            </a:endParaRPr>
          </a:p>
          <a:p>
            <a:pPr marL="457200" lvl="0" indent="-349250" algn="l" rtl="0">
              <a:lnSpc>
                <a:spcPct val="90000"/>
              </a:lnSpc>
              <a:spcBef>
                <a:spcPts val="0"/>
              </a:spcBef>
              <a:spcAft>
                <a:spcPts val="0"/>
              </a:spcAft>
              <a:buClr>
                <a:schemeClr val="lt1"/>
              </a:buClr>
              <a:buSzPts val="1900"/>
              <a:buChar char="❏"/>
            </a:pPr>
            <a:r>
              <a:rPr lang="en-GB" sz="1900">
                <a:solidFill>
                  <a:schemeClr val="lt1"/>
                </a:solidFill>
              </a:rPr>
              <a:t>Please return the complete content in one </a:t>
            </a:r>
            <a:r>
              <a:rPr lang="en-GB" sz="1900" b="1">
                <a:solidFill>
                  <a:schemeClr val="lt1"/>
                </a:solidFill>
              </a:rPr>
              <a:t>finalised </a:t>
            </a:r>
            <a:r>
              <a:rPr lang="en-GB" sz="1900">
                <a:solidFill>
                  <a:schemeClr val="lt1"/>
                </a:solidFill>
              </a:rPr>
              <a:t>document. We retain the right to change smaller parts of the document if necessary. You will have the possibility to review changes.</a:t>
            </a:r>
            <a:endParaRPr sz="1900">
              <a:solidFill>
                <a:schemeClr val="lt1"/>
              </a:solidFill>
            </a:endParaRPr>
          </a:p>
          <a:p>
            <a:pPr marL="457200" lvl="0" indent="-349250" algn="l" rtl="0">
              <a:lnSpc>
                <a:spcPct val="90000"/>
              </a:lnSpc>
              <a:spcBef>
                <a:spcPts val="0"/>
              </a:spcBef>
              <a:spcAft>
                <a:spcPts val="0"/>
              </a:spcAft>
              <a:buClr>
                <a:schemeClr val="lt1"/>
              </a:buClr>
              <a:buSzPts val="1900"/>
              <a:buChar char="❏"/>
            </a:pPr>
            <a:r>
              <a:rPr lang="en-GB" sz="1900">
                <a:solidFill>
                  <a:schemeClr val="lt1"/>
                </a:solidFill>
              </a:rPr>
              <a:t>Please also send us the following attachments (e.g. as .zip folder):</a:t>
            </a:r>
            <a:endParaRPr sz="1900">
              <a:solidFill>
                <a:schemeClr val="lt1"/>
              </a:solidFill>
            </a:endParaRPr>
          </a:p>
          <a:p>
            <a:pPr marL="914400" lvl="1" indent="-349250" algn="l" rtl="0">
              <a:lnSpc>
                <a:spcPct val="90000"/>
              </a:lnSpc>
              <a:spcBef>
                <a:spcPts val="0"/>
              </a:spcBef>
              <a:spcAft>
                <a:spcPts val="0"/>
              </a:spcAft>
              <a:buClr>
                <a:schemeClr val="lt1"/>
              </a:buClr>
              <a:buSzPts val="1900"/>
              <a:buChar char="❏"/>
            </a:pPr>
            <a:r>
              <a:rPr lang="en-GB" sz="1900">
                <a:solidFill>
                  <a:schemeClr val="lt1"/>
                </a:solidFill>
              </a:rPr>
              <a:t>Your logo in 2 versions: </a:t>
            </a:r>
            <a:endParaRPr sz="1900">
              <a:solidFill>
                <a:schemeClr val="lt1"/>
              </a:solidFill>
            </a:endParaRPr>
          </a:p>
          <a:p>
            <a:pPr marL="1371600" lvl="2" indent="-349250" algn="l" rtl="0">
              <a:lnSpc>
                <a:spcPct val="90000"/>
              </a:lnSpc>
              <a:spcBef>
                <a:spcPts val="0"/>
              </a:spcBef>
              <a:spcAft>
                <a:spcPts val="0"/>
              </a:spcAft>
              <a:buClr>
                <a:schemeClr val="lt1"/>
              </a:buClr>
              <a:buSzPts val="1900"/>
              <a:buChar char="❏"/>
            </a:pPr>
            <a:r>
              <a:rPr lang="en-GB" sz="1900">
                <a:solidFill>
                  <a:schemeClr val="lt1"/>
                </a:solidFill>
              </a:rPr>
              <a:t>1x in colour (transparent and in Vector Format *.svg or alternatively *.png)</a:t>
            </a:r>
            <a:endParaRPr sz="1900">
              <a:solidFill>
                <a:schemeClr val="lt1"/>
              </a:solidFill>
            </a:endParaRPr>
          </a:p>
          <a:p>
            <a:pPr marL="914400" lvl="1" indent="-349250" algn="l" rtl="0">
              <a:lnSpc>
                <a:spcPct val="90000"/>
              </a:lnSpc>
              <a:spcBef>
                <a:spcPts val="0"/>
              </a:spcBef>
              <a:spcAft>
                <a:spcPts val="0"/>
              </a:spcAft>
              <a:buClr>
                <a:schemeClr val="lt1"/>
              </a:buClr>
              <a:buSzPts val="1900"/>
              <a:buChar char="❏"/>
            </a:pPr>
            <a:r>
              <a:rPr lang="en-GB" sz="1900">
                <a:solidFill>
                  <a:schemeClr val="lt1"/>
                </a:solidFill>
              </a:rPr>
              <a:t>Media content (if available):</a:t>
            </a:r>
            <a:endParaRPr sz="1900">
              <a:solidFill>
                <a:schemeClr val="lt1"/>
              </a:solidFill>
            </a:endParaRPr>
          </a:p>
          <a:p>
            <a:pPr marL="1371600" lvl="2" indent="-349250" algn="l" rtl="0">
              <a:lnSpc>
                <a:spcPct val="90000"/>
              </a:lnSpc>
              <a:spcBef>
                <a:spcPts val="0"/>
              </a:spcBef>
              <a:spcAft>
                <a:spcPts val="0"/>
              </a:spcAft>
              <a:buClr>
                <a:schemeClr val="lt1"/>
              </a:buClr>
              <a:buSzPts val="1900"/>
              <a:buChar char="❏"/>
            </a:pPr>
            <a:r>
              <a:rPr lang="en-GB" sz="1900">
                <a:solidFill>
                  <a:schemeClr val="lt1"/>
                </a:solidFill>
              </a:rPr>
              <a:t>Youtube links for videos (full videos can not be included, only via Youtube)</a:t>
            </a:r>
            <a:endParaRPr sz="1900">
              <a:solidFill>
                <a:schemeClr val="lt1"/>
              </a:solidFill>
            </a:endParaRPr>
          </a:p>
          <a:p>
            <a:pPr marL="1371600" lvl="2" indent="-349250" algn="l" rtl="0">
              <a:lnSpc>
                <a:spcPct val="90000"/>
              </a:lnSpc>
              <a:spcBef>
                <a:spcPts val="0"/>
              </a:spcBef>
              <a:spcAft>
                <a:spcPts val="0"/>
              </a:spcAft>
              <a:buClr>
                <a:schemeClr val="lt1"/>
              </a:buClr>
              <a:buSzPts val="1900"/>
              <a:buChar char="❏"/>
            </a:pPr>
            <a:r>
              <a:rPr lang="en-GB" sz="1900">
                <a:solidFill>
                  <a:schemeClr val="lt1"/>
                </a:solidFill>
              </a:rPr>
              <a:t>Product images or screenshots (in all relevant languages)</a:t>
            </a:r>
            <a:r>
              <a:rPr lang="en-GB" sz="1900">
                <a:solidFill>
                  <a:schemeClr val="lt1"/>
                </a:solidFill>
                <a:highlight>
                  <a:schemeClr val="accent2"/>
                </a:highlight>
              </a:rPr>
              <a:t> in good resolution</a:t>
            </a:r>
            <a:endParaRPr sz="1900">
              <a:solidFill>
                <a:schemeClr val="lt1"/>
              </a:solidFill>
              <a:highlight>
                <a:schemeClr val="accent2"/>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l="4558" r="5001"/>
          <a:stretch/>
        </p:blipFill>
        <p:spPr>
          <a:xfrm>
            <a:off x="-5225" y="163025"/>
            <a:ext cx="3650775" cy="5849798"/>
          </a:xfrm>
          <a:prstGeom prst="rect">
            <a:avLst/>
          </a:prstGeom>
          <a:noFill/>
          <a:ln>
            <a:noFill/>
          </a:ln>
        </p:spPr>
      </p:pic>
      <p:sp>
        <p:nvSpPr>
          <p:cNvPr id="102" name="Google Shape;102;p2"/>
          <p:cNvSpPr/>
          <p:nvPr/>
        </p:nvSpPr>
        <p:spPr>
          <a:xfrm>
            <a:off x="6339621" y="232247"/>
            <a:ext cx="326999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a:ea typeface="Calibri"/>
                <a:cs typeface="Calibri"/>
                <a:sym typeface="Calibri"/>
              </a:rPr>
              <a:t>URL: </a:t>
            </a:r>
            <a:r>
              <a:rPr lang="en-GB" sz="14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https://www.bexio.com/marketplace</a:t>
            </a:r>
            <a:endParaRPr sz="1400" b="0" i="0" u="none" strike="noStrike" cap="none">
              <a:solidFill>
                <a:schemeClr val="dk1"/>
              </a:solidFill>
              <a:latin typeface="Calibri"/>
              <a:ea typeface="Calibri"/>
              <a:cs typeface="Calibri"/>
              <a:sym typeface="Calibri"/>
            </a:endParaRPr>
          </a:p>
        </p:txBody>
      </p:sp>
      <p:sp>
        <p:nvSpPr>
          <p:cNvPr id="103" name="Google Shape;103;p2"/>
          <p:cNvSpPr/>
          <p:nvPr/>
        </p:nvSpPr>
        <p:spPr>
          <a:xfrm>
            <a:off x="2509752" y="3692730"/>
            <a:ext cx="1019700" cy="506700"/>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3804219" y="3632282"/>
            <a:ext cx="150150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SUMMARY COPY</a:t>
            </a:r>
            <a:br>
              <a:rPr lang="en-GB" sz="1200" b="0" i="0" u="none" strike="noStrike" cap="none">
                <a:solidFill>
                  <a:schemeClr val="dk1"/>
                </a:solidFill>
                <a:latin typeface="Calibri"/>
                <a:ea typeface="Calibri"/>
                <a:cs typeface="Calibri"/>
                <a:sym typeface="Calibri"/>
              </a:rPr>
            </a:br>
            <a:r>
              <a:rPr lang="en-GB" sz="1200" b="0" i="0" u="none" strike="noStrike" cap="none">
                <a:solidFill>
                  <a:schemeClr val="dk1"/>
                </a:solidFill>
                <a:latin typeface="Calibri"/>
                <a:ea typeface="Calibri"/>
                <a:cs typeface="Calibri"/>
                <a:sym typeface="Calibri"/>
              </a:rPr>
              <a:t>max. 220 Characters</a:t>
            </a:r>
            <a:br>
              <a:rPr lang="en-GB" sz="1200" b="0" i="0" u="none" strike="noStrike" cap="none">
                <a:solidFill>
                  <a:schemeClr val="dk1"/>
                </a:solidFill>
                <a:latin typeface="Calibri"/>
                <a:ea typeface="Calibri"/>
                <a:cs typeface="Calibri"/>
                <a:sym typeface="Calibri"/>
              </a:rPr>
            </a:br>
            <a:r>
              <a:rPr lang="en-GB" sz="1200" b="0" i="0" u="none" strike="noStrike" cap="none">
                <a:solidFill>
                  <a:schemeClr val="dk1"/>
                </a:solidFill>
                <a:latin typeface="Calibri"/>
                <a:ea typeface="Calibri"/>
                <a:cs typeface="Calibri"/>
                <a:sym typeface="Calibri"/>
              </a:rPr>
              <a:t>incl. spaces</a:t>
            </a: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2507619" y="2327800"/>
            <a:ext cx="891600" cy="77700"/>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3804219" y="2581021"/>
            <a:ext cx="1376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TITLE</a:t>
            </a:r>
            <a:br>
              <a:rPr lang="en-GB" sz="1200" b="0" i="0" u="none" strike="noStrike" cap="none">
                <a:solidFill>
                  <a:schemeClr val="dk1"/>
                </a:solidFill>
                <a:latin typeface="Calibri"/>
                <a:ea typeface="Calibri"/>
                <a:cs typeface="Calibri"/>
                <a:sym typeface="Calibri"/>
              </a:rPr>
            </a:br>
            <a:r>
              <a:rPr lang="en-GB" sz="1200" b="0" i="0" u="none" strike="noStrike" cap="none">
                <a:solidFill>
                  <a:schemeClr val="dk1"/>
                </a:solidFill>
                <a:latin typeface="Calibri"/>
                <a:ea typeface="Calibri"/>
                <a:cs typeface="Calibri"/>
                <a:sym typeface="Calibri"/>
              </a:rPr>
              <a:t>max. 15 Characters</a:t>
            </a: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2507600" y="2148975"/>
            <a:ext cx="392700" cy="128400"/>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8" name="Google Shape;108;p2"/>
          <p:cNvCxnSpPr>
            <a:stCxn id="103" idx="3"/>
          </p:cNvCxnSpPr>
          <p:nvPr/>
        </p:nvCxnSpPr>
        <p:spPr>
          <a:xfrm rot="10800000" flipH="1">
            <a:off x="3529452" y="3808980"/>
            <a:ext cx="318300" cy="137100"/>
          </a:xfrm>
          <a:prstGeom prst="straightConnector1">
            <a:avLst/>
          </a:prstGeom>
          <a:noFill/>
          <a:ln w="9525" cap="flat" cmpd="sng">
            <a:solidFill>
              <a:srgbClr val="FF66FF"/>
            </a:solidFill>
            <a:prstDash val="solid"/>
            <a:miter lim="800000"/>
            <a:headEnd type="none" w="sm" len="sm"/>
            <a:tailEnd type="triangle" w="med" len="med"/>
          </a:ln>
        </p:spPr>
      </p:cxnSp>
      <p:cxnSp>
        <p:nvCxnSpPr>
          <p:cNvPr id="109" name="Google Shape;109;p2"/>
          <p:cNvCxnSpPr>
            <a:stCxn id="105" idx="3"/>
          </p:cNvCxnSpPr>
          <p:nvPr/>
        </p:nvCxnSpPr>
        <p:spPr>
          <a:xfrm>
            <a:off x="3399219" y="2366650"/>
            <a:ext cx="456000" cy="299400"/>
          </a:xfrm>
          <a:prstGeom prst="straightConnector1">
            <a:avLst/>
          </a:prstGeom>
          <a:noFill/>
          <a:ln w="9525" cap="flat" cmpd="sng">
            <a:solidFill>
              <a:srgbClr val="FF66FF"/>
            </a:solidFill>
            <a:prstDash val="solid"/>
            <a:miter lim="800000"/>
            <a:headEnd type="none" w="sm" len="sm"/>
            <a:tailEnd type="triangle" w="med" len="med"/>
          </a:ln>
        </p:spPr>
      </p:cxnSp>
      <p:cxnSp>
        <p:nvCxnSpPr>
          <p:cNvPr id="110" name="Google Shape;110;p2"/>
          <p:cNvCxnSpPr>
            <a:stCxn id="107" idx="3"/>
          </p:cNvCxnSpPr>
          <p:nvPr/>
        </p:nvCxnSpPr>
        <p:spPr>
          <a:xfrm rot="10800000" flipH="1">
            <a:off x="2900300" y="1631475"/>
            <a:ext cx="969300" cy="581700"/>
          </a:xfrm>
          <a:prstGeom prst="straightConnector1">
            <a:avLst/>
          </a:prstGeom>
          <a:noFill/>
          <a:ln w="9525" cap="flat" cmpd="sng">
            <a:solidFill>
              <a:srgbClr val="FF66FF"/>
            </a:solidFill>
            <a:prstDash val="solid"/>
            <a:miter lim="800000"/>
            <a:headEnd type="none" w="sm" len="sm"/>
            <a:tailEnd type="triangle" w="med" len="med"/>
          </a:ln>
        </p:spPr>
      </p:cxnSp>
      <p:sp>
        <p:nvSpPr>
          <p:cNvPr id="111" name="Google Shape;111;p2"/>
          <p:cNvSpPr/>
          <p:nvPr/>
        </p:nvSpPr>
        <p:spPr>
          <a:xfrm>
            <a:off x="3804219" y="1410887"/>
            <a:ext cx="2469266"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alibri"/>
                <a:ea typeface="Calibri"/>
                <a:cs typeface="Calibri"/>
                <a:sym typeface="Calibri"/>
              </a:rPr>
              <a:t>ADDON LOGO</a:t>
            </a:r>
            <a:endParaRPr sz="1200" b="0" i="0" u="none" strike="noStrike" cap="none">
              <a:solidFill>
                <a:schemeClr val="dk1"/>
              </a:solidFill>
              <a:latin typeface="Calibri"/>
              <a:ea typeface="Calibri"/>
              <a:cs typeface="Calibri"/>
              <a:sym typeface="Calibri"/>
            </a:endParaRPr>
          </a:p>
          <a:p>
            <a:pPr marL="224999" marR="0" lvl="0" indent="-171449" algn="l" rtl="0">
              <a:lnSpc>
                <a:spcPct val="100000"/>
              </a:lnSpc>
              <a:spcBef>
                <a:spcPts val="0"/>
              </a:spcBef>
              <a:spcAft>
                <a:spcPts val="0"/>
              </a:spcAft>
              <a:buClr>
                <a:schemeClr val="dk1"/>
              </a:buClr>
              <a:buSzPts val="1200"/>
              <a:buFont typeface="Calibri"/>
              <a:buChar char="●"/>
            </a:pPr>
            <a:r>
              <a:rPr lang="en-GB" sz="1200" b="0" i="0" u="none" strike="noStrike" cap="none">
                <a:solidFill>
                  <a:schemeClr val="dk1"/>
                </a:solidFill>
                <a:latin typeface="Calibri"/>
                <a:ea typeface="Calibri"/>
                <a:cs typeface="Calibri"/>
                <a:sym typeface="Calibri"/>
              </a:rPr>
              <a:t>Vector Format *.svg (alternatively *.png)</a:t>
            </a:r>
            <a:endParaRPr sz="1200" b="0" i="0" u="none" strike="noStrike" cap="none">
              <a:solidFill>
                <a:schemeClr val="dk1"/>
              </a:solidFill>
              <a:latin typeface="Calibri"/>
              <a:ea typeface="Calibri"/>
              <a:cs typeface="Calibri"/>
              <a:sym typeface="Calibri"/>
            </a:endParaRPr>
          </a:p>
          <a:p>
            <a:pPr marL="224999" marR="0" lvl="0" indent="-171449" algn="l" rtl="0">
              <a:lnSpc>
                <a:spcPct val="100000"/>
              </a:lnSpc>
              <a:spcBef>
                <a:spcPts val="0"/>
              </a:spcBef>
              <a:spcAft>
                <a:spcPts val="0"/>
              </a:spcAft>
              <a:buClr>
                <a:schemeClr val="dk1"/>
              </a:buClr>
              <a:buSzPts val="1200"/>
              <a:buFont typeface="Calibri"/>
              <a:buChar char="●"/>
            </a:pPr>
            <a:r>
              <a:rPr lang="en-GB" sz="1200" b="0" i="0" u="none" strike="noStrike" cap="none">
                <a:solidFill>
                  <a:schemeClr val="dk1"/>
                </a:solidFill>
                <a:latin typeface="Calibri"/>
                <a:ea typeface="Calibri"/>
                <a:cs typeface="Calibri"/>
                <a:sym typeface="Calibri"/>
              </a:rPr>
              <a:t>2 colour versions: </a:t>
            </a:r>
            <a:br>
              <a:rPr lang="en-GB" sz="1200" b="0" i="0" u="none" strike="noStrike" cap="none">
                <a:solidFill>
                  <a:schemeClr val="dk1"/>
                </a:solidFill>
                <a:latin typeface="Calibri"/>
                <a:ea typeface="Calibri"/>
                <a:cs typeface="Calibri"/>
                <a:sym typeface="Calibri"/>
              </a:rPr>
            </a:br>
            <a:r>
              <a:rPr lang="en-GB" sz="1200" b="0" i="0" u="none" strike="noStrike" cap="none">
                <a:solidFill>
                  <a:schemeClr val="dk1"/>
                </a:solidFill>
                <a:latin typeface="Calibri"/>
                <a:ea typeface="Calibri"/>
                <a:cs typeface="Calibri"/>
                <a:sym typeface="Calibri"/>
              </a:rPr>
              <a:t>1x in colour</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 SEE LAST SLIDE</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aphicFrame>
        <p:nvGraphicFramePr>
          <p:cNvPr id="112" name="Google Shape;112;p2"/>
          <p:cNvGraphicFramePr/>
          <p:nvPr/>
        </p:nvGraphicFramePr>
        <p:xfrm>
          <a:off x="6338814" y="620234"/>
          <a:ext cx="5553225" cy="777270"/>
        </p:xfrm>
        <a:graphic>
          <a:graphicData uri="http://schemas.openxmlformats.org/drawingml/2006/table">
            <a:tbl>
              <a:tblPr firstRow="1" bandRow="1">
                <a:noFill/>
                <a:tableStyleId>{4491689C-1D69-4A30-A39E-862ED04D7802}</a:tableStyleId>
              </a:tblPr>
              <a:tblGrid>
                <a:gridCol w="1273375">
                  <a:extLst>
                    <a:ext uri="{9D8B030D-6E8A-4147-A177-3AD203B41FA5}">
                      <a16:colId xmlns:a16="http://schemas.microsoft.com/office/drawing/2014/main" val="20000"/>
                    </a:ext>
                  </a:extLst>
                </a:gridCol>
                <a:gridCol w="2139925">
                  <a:extLst>
                    <a:ext uri="{9D8B030D-6E8A-4147-A177-3AD203B41FA5}">
                      <a16:colId xmlns:a16="http://schemas.microsoft.com/office/drawing/2014/main" val="20001"/>
                    </a:ext>
                  </a:extLst>
                </a:gridCol>
                <a:gridCol w="2139925">
                  <a:extLst>
                    <a:ext uri="{9D8B030D-6E8A-4147-A177-3AD203B41FA5}">
                      <a16:colId xmlns:a16="http://schemas.microsoft.com/office/drawing/2014/main" val="20002"/>
                    </a:ext>
                  </a:extLst>
                </a:gridCol>
              </a:tblGrid>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Element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Copy </a:t>
                      </a:r>
                      <a:r>
                        <a:rPr lang="en-GB" sz="1100" u="none" strike="noStrike" cap="none">
                          <a:solidFill>
                            <a:srgbClr val="C00000"/>
                          </a:solidFill>
                        </a:rPr>
                        <a:t>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Copy </a:t>
                      </a:r>
                      <a:r>
                        <a:rPr lang="en-GB" sz="1100" u="none" strike="noStrike" cap="none">
                          <a:solidFill>
                            <a:srgbClr val="C00000"/>
                          </a:solidFill>
                        </a:rPr>
                        <a:t>DE</a:t>
                      </a:r>
                      <a:endParaRPr sz="1400" u="none" strike="noStrike" cap="none"/>
                    </a:p>
                  </a:txBody>
                  <a:tcPr marL="91450" marR="91450" marT="45725" marB="45725"/>
                </a:tc>
                <a:extLst>
                  <a:ext uri="{0D108BD9-81ED-4DB2-BD59-A6C34878D82A}">
                    <a16:rowId xmlns:a16="http://schemas.microsoft.com/office/drawing/2014/main" val="10000"/>
                  </a:ext>
                </a:extLst>
              </a:tr>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TITLE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50" marR="91450" marT="45725" marB="45725"/>
                </a:tc>
                <a:extLst>
                  <a:ext uri="{0D108BD9-81ED-4DB2-BD59-A6C34878D82A}">
                    <a16:rowId xmlns:a16="http://schemas.microsoft.com/office/drawing/2014/main" val="10001"/>
                  </a:ext>
                </a:extLst>
              </a:tr>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SUMMARY COPY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50" marR="91450" marT="45725" marB="45725"/>
                </a:tc>
                <a:extLst>
                  <a:ext uri="{0D108BD9-81ED-4DB2-BD59-A6C34878D82A}">
                    <a16:rowId xmlns:a16="http://schemas.microsoft.com/office/drawing/2014/main" val="10002"/>
                  </a:ext>
                </a:extLst>
              </a:tr>
            </a:tbl>
          </a:graphicData>
        </a:graphic>
      </p:graphicFrame>
      <p:graphicFrame>
        <p:nvGraphicFramePr>
          <p:cNvPr id="113" name="Google Shape;113;p2"/>
          <p:cNvGraphicFramePr/>
          <p:nvPr/>
        </p:nvGraphicFramePr>
        <p:xfrm>
          <a:off x="6338814" y="3501373"/>
          <a:ext cx="5553225" cy="777270"/>
        </p:xfrm>
        <a:graphic>
          <a:graphicData uri="http://schemas.openxmlformats.org/drawingml/2006/table">
            <a:tbl>
              <a:tblPr firstRow="1" bandRow="1">
                <a:noFill/>
                <a:tableStyleId>{4491689C-1D69-4A30-A39E-862ED04D7802}</a:tableStyleId>
              </a:tblPr>
              <a:tblGrid>
                <a:gridCol w="1273375">
                  <a:extLst>
                    <a:ext uri="{9D8B030D-6E8A-4147-A177-3AD203B41FA5}">
                      <a16:colId xmlns:a16="http://schemas.microsoft.com/office/drawing/2014/main" val="20000"/>
                    </a:ext>
                  </a:extLst>
                </a:gridCol>
                <a:gridCol w="2139925">
                  <a:extLst>
                    <a:ext uri="{9D8B030D-6E8A-4147-A177-3AD203B41FA5}">
                      <a16:colId xmlns:a16="http://schemas.microsoft.com/office/drawing/2014/main" val="20001"/>
                    </a:ext>
                  </a:extLst>
                </a:gridCol>
                <a:gridCol w="2139925">
                  <a:extLst>
                    <a:ext uri="{9D8B030D-6E8A-4147-A177-3AD203B41FA5}">
                      <a16:colId xmlns:a16="http://schemas.microsoft.com/office/drawing/2014/main" val="20002"/>
                    </a:ext>
                  </a:extLst>
                </a:gridCol>
              </a:tblGrid>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Element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Copy </a:t>
                      </a:r>
                      <a:r>
                        <a:rPr lang="en-GB" sz="1100" u="none" strike="noStrike" cap="none">
                          <a:solidFill>
                            <a:srgbClr val="C00000"/>
                          </a:solidFill>
                        </a:rPr>
                        <a:t>FR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Copy </a:t>
                      </a:r>
                      <a:r>
                        <a:rPr lang="en-GB" sz="1100" u="none" strike="noStrike" cap="none">
                          <a:solidFill>
                            <a:srgbClr val="C00000"/>
                          </a:solidFill>
                        </a:rPr>
                        <a:t>IT</a:t>
                      </a:r>
                      <a:endParaRPr sz="1400" u="none" strike="noStrike" cap="none"/>
                    </a:p>
                  </a:txBody>
                  <a:tcPr marL="91450" marR="91450" marT="45725" marB="45725"/>
                </a:tc>
                <a:extLst>
                  <a:ext uri="{0D108BD9-81ED-4DB2-BD59-A6C34878D82A}">
                    <a16:rowId xmlns:a16="http://schemas.microsoft.com/office/drawing/2014/main" val="10000"/>
                  </a:ext>
                </a:extLst>
              </a:tr>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TITLE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50" marR="91450" marT="45725" marB="45725"/>
                </a:tc>
                <a:extLst>
                  <a:ext uri="{0D108BD9-81ED-4DB2-BD59-A6C34878D82A}">
                    <a16:rowId xmlns:a16="http://schemas.microsoft.com/office/drawing/2014/main" val="10001"/>
                  </a:ext>
                </a:extLst>
              </a:tr>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SUMMARY COPY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1" name="Google Shape;121;g1254d5dd75a_0_3"/>
          <p:cNvSpPr/>
          <p:nvPr/>
        </p:nvSpPr>
        <p:spPr>
          <a:xfrm>
            <a:off x="3957518" y="2032982"/>
            <a:ext cx="22443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rgbClr val="BFBFBF"/>
                </a:solidFill>
                <a:latin typeface="Calibri"/>
                <a:ea typeface="Calibri"/>
                <a:cs typeface="Calibri"/>
                <a:sym typeface="Calibri"/>
              </a:rPr>
              <a:t>MEDIA</a:t>
            </a:r>
            <a:br>
              <a:rPr lang="en-GB" sz="1200" b="0"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Provide images, screenshots and</a:t>
            </a:r>
            <a:br>
              <a:rPr lang="en-GB" sz="1200" b="0"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instructional videos of the addon</a:t>
            </a:r>
            <a:endParaRPr sz="1400" b="0" i="0" u="none" strike="noStrike" cap="none" dirty="0">
              <a:solidFill>
                <a:srgbClr val="000000"/>
              </a:solidFill>
              <a:latin typeface="Arial"/>
              <a:ea typeface="Arial"/>
              <a:cs typeface="Arial"/>
              <a:sym typeface="Arial"/>
            </a:endParaRPr>
          </a:p>
        </p:txBody>
      </p:sp>
      <p:sp>
        <p:nvSpPr>
          <p:cNvPr id="123" name="Google Shape;123;g1254d5dd75a_0_3"/>
          <p:cNvSpPr/>
          <p:nvPr/>
        </p:nvSpPr>
        <p:spPr>
          <a:xfrm>
            <a:off x="4032818" y="4314438"/>
            <a:ext cx="21690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rgbClr val="BFBFBF"/>
                </a:solidFill>
                <a:latin typeface="Calibri"/>
                <a:ea typeface="Calibri"/>
                <a:cs typeface="Calibri"/>
                <a:sym typeface="Calibri"/>
              </a:rPr>
              <a:t>FULL DESCRIPTION</a:t>
            </a:r>
            <a:br>
              <a:rPr lang="en-GB" sz="1200" b="0"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- 1st Part Marketing Description</a:t>
            </a:r>
            <a:br>
              <a:rPr lang="en-GB" sz="1200" b="0"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- 2nd Part Functionality Details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- 3rd Part Advantage List</a:t>
            </a:r>
            <a:endParaRPr sz="1400" b="0" i="0" u="none" strike="noStrike" cap="none" dirty="0">
              <a:solidFill>
                <a:srgbClr val="000000"/>
              </a:solidFill>
              <a:latin typeface="Arial"/>
              <a:ea typeface="Arial"/>
              <a:cs typeface="Arial"/>
              <a:sym typeface="Arial"/>
            </a:endParaRPr>
          </a:p>
        </p:txBody>
      </p:sp>
      <p:graphicFrame>
        <p:nvGraphicFramePr>
          <p:cNvPr id="126" name="Google Shape;126;g1254d5dd75a_0_3"/>
          <p:cNvGraphicFramePr/>
          <p:nvPr/>
        </p:nvGraphicFramePr>
        <p:xfrm>
          <a:off x="6338814" y="620234"/>
          <a:ext cx="5553250" cy="2194580"/>
        </p:xfrm>
        <a:graphic>
          <a:graphicData uri="http://schemas.openxmlformats.org/drawingml/2006/table">
            <a:tbl>
              <a:tblPr firstRow="1" bandRow="1">
                <a:noFill/>
                <a:tableStyleId>{4491689C-1D69-4A30-A39E-862ED04D7802}</a:tableStyleId>
              </a:tblPr>
              <a:tblGrid>
                <a:gridCol w="1273375">
                  <a:extLst>
                    <a:ext uri="{9D8B030D-6E8A-4147-A177-3AD203B41FA5}">
                      <a16:colId xmlns:a16="http://schemas.microsoft.com/office/drawing/2014/main" val="20000"/>
                    </a:ext>
                  </a:extLst>
                </a:gridCol>
                <a:gridCol w="4279875">
                  <a:extLst>
                    <a:ext uri="{9D8B030D-6E8A-4147-A177-3AD203B41FA5}">
                      <a16:colId xmlns:a16="http://schemas.microsoft.com/office/drawing/2014/main" val="20001"/>
                    </a:ext>
                  </a:extLst>
                </a:gridCol>
              </a:tblGrid>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Element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URL </a:t>
                      </a:r>
                      <a:r>
                        <a:rPr lang="en-GB" sz="1100" u="none" strike="noStrike" cap="none">
                          <a:solidFill>
                            <a:srgbClr val="C00000"/>
                          </a:solidFill>
                        </a:rPr>
                        <a:t>EN / DE / FR / IT</a:t>
                      </a:r>
                      <a:endParaRPr sz="1400" u="none" strike="noStrike" cap="none"/>
                    </a:p>
                  </a:txBody>
                  <a:tcPr marL="91450" marR="91450" marT="45725" marB="45725"/>
                </a:tc>
                <a:extLst>
                  <a:ext uri="{0D108BD9-81ED-4DB2-BD59-A6C34878D82A}">
                    <a16:rowId xmlns:a16="http://schemas.microsoft.com/office/drawing/2014/main" val="10000"/>
                  </a:ext>
                </a:extLst>
              </a:tr>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Call to Action Link (please provide a UTM Link to a dedicated landingpage for bexio clients, so that trackability is ensured or Link that triggers API Consent Screen Workflow)</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50" marR="91450" marT="45725" marB="45725"/>
                </a:tc>
                <a:extLst>
                  <a:ext uri="{0D108BD9-81ED-4DB2-BD59-A6C34878D82A}">
                    <a16:rowId xmlns:a16="http://schemas.microsoft.com/office/drawing/2014/main" val="10001"/>
                  </a:ext>
                </a:extLst>
              </a:tr>
            </a:tbl>
          </a:graphicData>
        </a:graphic>
      </p:graphicFrame>
      <p:sp>
        <p:nvSpPr>
          <p:cNvPr id="129" name="Google Shape;129;g1254d5dd75a_0_3"/>
          <p:cNvSpPr/>
          <p:nvPr/>
        </p:nvSpPr>
        <p:spPr>
          <a:xfrm>
            <a:off x="4032818" y="5255629"/>
            <a:ext cx="19266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rgbClr val="BFBFBF"/>
                </a:solidFill>
                <a:latin typeface="Calibri"/>
                <a:ea typeface="Calibri"/>
                <a:cs typeface="Calibri"/>
                <a:sym typeface="Calibri"/>
              </a:rPr>
              <a:t>OFFER(S)</a:t>
            </a:r>
            <a:br>
              <a:rPr lang="en-GB" sz="1200" b="0"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Provide 3-4 bullet points for</a:t>
            </a:r>
            <a:br>
              <a:rPr lang="en-GB" sz="1200" b="0"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each agreed package</a:t>
            </a:r>
            <a:endParaRPr sz="1400" b="0" i="0" u="none" strike="noStrike" cap="none" dirty="0">
              <a:solidFill>
                <a:srgbClr val="000000"/>
              </a:solidFill>
              <a:latin typeface="Arial"/>
              <a:ea typeface="Arial"/>
              <a:cs typeface="Arial"/>
              <a:sym typeface="Arial"/>
            </a:endParaRPr>
          </a:p>
        </p:txBody>
      </p:sp>
      <p:sp>
        <p:nvSpPr>
          <p:cNvPr id="132" name="Google Shape;132;g1254d5dd75a_0_3"/>
          <p:cNvSpPr/>
          <p:nvPr/>
        </p:nvSpPr>
        <p:spPr>
          <a:xfrm>
            <a:off x="3957518" y="1107390"/>
            <a:ext cx="1651500" cy="6502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Calibri"/>
                <a:ea typeface="Calibri"/>
                <a:cs typeface="Calibri"/>
                <a:sym typeface="Calibri"/>
              </a:rPr>
              <a:t>CALL TO ACTION</a:t>
            </a:r>
            <a:br>
              <a:rPr lang="en-GB" sz="1200" b="0" i="0" u="none" strike="noStrike" cap="none" dirty="0">
                <a:solidFill>
                  <a:schemeClr val="dk1"/>
                </a:solidFill>
                <a:latin typeface="Calibri"/>
                <a:ea typeface="Calibri"/>
                <a:cs typeface="Calibri"/>
                <a:sym typeface="Calibri"/>
              </a:rPr>
            </a:br>
            <a:r>
              <a:rPr lang="en-GB" sz="1200" b="0" i="0" u="none" strike="noStrike" cap="none" dirty="0">
                <a:solidFill>
                  <a:schemeClr val="dk1"/>
                </a:solidFill>
                <a:latin typeface="Calibri"/>
                <a:ea typeface="Calibri"/>
                <a:cs typeface="Calibri"/>
                <a:sym typeface="Calibri"/>
              </a:rPr>
              <a:t>Provide Link - same link</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Calibri"/>
                <a:ea typeface="Calibri"/>
                <a:cs typeface="Calibri"/>
                <a:sym typeface="Calibri"/>
              </a:rPr>
              <a:t>for all languages</a:t>
            </a:r>
            <a:endParaRPr sz="1200" b="0" i="0" u="none" strike="noStrike" cap="none" dirty="0">
              <a:solidFill>
                <a:schemeClr val="dk1"/>
              </a:solidFill>
              <a:latin typeface="Calibri"/>
              <a:ea typeface="Calibri"/>
              <a:cs typeface="Calibri"/>
              <a:sym typeface="Calibri"/>
            </a:endParaRPr>
          </a:p>
        </p:txBody>
      </p:sp>
      <p:sp>
        <p:nvSpPr>
          <p:cNvPr id="134" name="Google Shape;134;g1254d5dd75a_0_3"/>
          <p:cNvSpPr/>
          <p:nvPr/>
        </p:nvSpPr>
        <p:spPr>
          <a:xfrm>
            <a:off x="4032818" y="3166324"/>
            <a:ext cx="16716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rgbClr val="BFBFBF"/>
                </a:solidFill>
                <a:latin typeface="Calibri"/>
                <a:ea typeface="Calibri"/>
                <a:cs typeface="Calibri"/>
                <a:sym typeface="Calibri"/>
              </a:rPr>
              <a:t>DETAILS</a:t>
            </a:r>
            <a:br>
              <a:rPr lang="en-GB" sz="1200" b="1"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 Developer (address)</a:t>
            </a: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Languages provided</a:t>
            </a: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Support</a:t>
            </a:r>
            <a:endParaRPr sz="1200" b="0" i="0" u="none" strike="noStrike" cap="none" dirty="0">
              <a:solidFill>
                <a:srgbClr val="BFBFB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Website</a:t>
            </a:r>
            <a:endParaRPr sz="1400" b="0" i="0" u="none" strike="noStrike" cap="none" dirty="0">
              <a:solidFill>
                <a:srgbClr val="BFBFBF"/>
              </a:solidFill>
              <a:latin typeface="Arial"/>
              <a:ea typeface="Arial"/>
              <a:cs typeface="Arial"/>
              <a:sym typeface="Arial"/>
            </a:endParaRPr>
          </a:p>
        </p:txBody>
      </p:sp>
      <p:grpSp>
        <p:nvGrpSpPr>
          <p:cNvPr id="25" name="Gruppieren 24">
            <a:extLst>
              <a:ext uri="{FF2B5EF4-FFF2-40B4-BE49-F238E27FC236}">
                <a16:creationId xmlns:a16="http://schemas.microsoft.com/office/drawing/2014/main" id="{1C93BAD1-FB34-8283-7374-64CE36B4273F}"/>
              </a:ext>
            </a:extLst>
          </p:cNvPr>
          <p:cNvGrpSpPr/>
          <p:nvPr/>
        </p:nvGrpSpPr>
        <p:grpSpPr>
          <a:xfrm>
            <a:off x="25072" y="0"/>
            <a:ext cx="4007746" cy="6208626"/>
            <a:chOff x="25072" y="0"/>
            <a:chExt cx="4007746" cy="6208626"/>
          </a:xfrm>
        </p:grpSpPr>
        <p:pic>
          <p:nvPicPr>
            <p:cNvPr id="2" name="Grafik 1">
              <a:extLst>
                <a:ext uri="{FF2B5EF4-FFF2-40B4-BE49-F238E27FC236}">
                  <a16:creationId xmlns:a16="http://schemas.microsoft.com/office/drawing/2014/main" id="{133DB109-896C-D430-DB17-36BD0230B410}"/>
                </a:ext>
              </a:extLst>
            </p:cNvPr>
            <p:cNvPicPr>
              <a:picLocks noChangeAspect="1"/>
            </p:cNvPicPr>
            <p:nvPr/>
          </p:nvPicPr>
          <p:blipFill>
            <a:blip r:embed="rId3"/>
            <a:stretch>
              <a:fillRect/>
            </a:stretch>
          </p:blipFill>
          <p:spPr>
            <a:xfrm>
              <a:off x="25072" y="0"/>
              <a:ext cx="3741514" cy="6208626"/>
            </a:xfrm>
            <a:prstGeom prst="rect">
              <a:avLst/>
            </a:prstGeom>
          </p:spPr>
        </p:pic>
        <p:sp>
          <p:nvSpPr>
            <p:cNvPr id="120" name="Google Shape;120;g1254d5dd75a_0_3"/>
            <p:cNvSpPr/>
            <p:nvPr/>
          </p:nvSpPr>
          <p:spPr>
            <a:xfrm>
              <a:off x="43725" y="3166324"/>
              <a:ext cx="2479243" cy="1878373"/>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g1254d5dd75a_0_3"/>
            <p:cNvSpPr/>
            <p:nvPr/>
          </p:nvSpPr>
          <p:spPr>
            <a:xfrm>
              <a:off x="43724" y="1590225"/>
              <a:ext cx="3707093" cy="1533287"/>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25" name="Google Shape;125;g1254d5dd75a_0_3"/>
            <p:cNvCxnSpPr>
              <a:cxnSpLocks/>
              <a:endCxn id="123" idx="1"/>
            </p:cNvCxnSpPr>
            <p:nvPr/>
          </p:nvCxnSpPr>
          <p:spPr>
            <a:xfrm>
              <a:off x="2514150" y="4720264"/>
              <a:ext cx="1518668" cy="9674"/>
            </a:xfrm>
            <a:prstGeom prst="straightConnector1">
              <a:avLst/>
            </a:prstGeom>
            <a:noFill/>
            <a:ln w="9525" cap="flat" cmpd="sng">
              <a:solidFill>
                <a:srgbClr val="FF66FF"/>
              </a:solidFill>
              <a:prstDash val="solid"/>
              <a:miter lim="800000"/>
              <a:headEnd type="none" w="sm" len="sm"/>
              <a:tailEnd type="triangle" w="med" len="med"/>
            </a:ln>
          </p:spPr>
        </p:cxnSp>
        <p:sp>
          <p:nvSpPr>
            <p:cNvPr id="127" name="Google Shape;127;g1254d5dd75a_0_3"/>
            <p:cNvSpPr/>
            <p:nvPr/>
          </p:nvSpPr>
          <p:spPr>
            <a:xfrm>
              <a:off x="43725" y="5112375"/>
              <a:ext cx="3707100" cy="932700"/>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28" name="Google Shape;128;g1254d5dd75a_0_3"/>
            <p:cNvCxnSpPr>
              <a:endCxn id="129" idx="1"/>
            </p:cNvCxnSpPr>
            <p:nvPr/>
          </p:nvCxnSpPr>
          <p:spPr>
            <a:xfrm>
              <a:off x="3750818" y="5578129"/>
              <a:ext cx="282000" cy="600"/>
            </a:xfrm>
            <a:prstGeom prst="straightConnector1">
              <a:avLst/>
            </a:prstGeom>
            <a:noFill/>
            <a:ln w="9525" cap="flat" cmpd="sng">
              <a:solidFill>
                <a:srgbClr val="FF66FF"/>
              </a:solidFill>
              <a:prstDash val="solid"/>
              <a:miter lim="800000"/>
              <a:headEnd type="none" w="sm" len="sm"/>
              <a:tailEnd type="triangle" w="med" len="med"/>
            </a:ln>
          </p:spPr>
        </p:cxnSp>
        <p:sp>
          <p:nvSpPr>
            <p:cNvPr id="130" name="Google Shape;130;g1254d5dd75a_0_3"/>
            <p:cNvSpPr/>
            <p:nvPr/>
          </p:nvSpPr>
          <p:spPr>
            <a:xfrm>
              <a:off x="2561325" y="1317612"/>
              <a:ext cx="1189500" cy="229800"/>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1" name="Google Shape;131;g1254d5dd75a_0_3"/>
            <p:cNvCxnSpPr>
              <a:cxnSpLocks/>
              <a:stCxn id="130" idx="3"/>
              <a:endCxn id="132" idx="1"/>
            </p:cNvCxnSpPr>
            <p:nvPr/>
          </p:nvCxnSpPr>
          <p:spPr>
            <a:xfrm>
              <a:off x="3750825" y="1432512"/>
              <a:ext cx="206693" cy="0"/>
            </a:xfrm>
            <a:prstGeom prst="straightConnector1">
              <a:avLst/>
            </a:prstGeom>
            <a:noFill/>
            <a:ln w="9525" cap="flat" cmpd="sng">
              <a:solidFill>
                <a:srgbClr val="FF66FF"/>
              </a:solidFill>
              <a:prstDash val="solid"/>
              <a:miter lim="800000"/>
              <a:headEnd type="none" w="sm" len="sm"/>
              <a:tailEnd type="triangle" w="med" len="med"/>
            </a:ln>
          </p:spPr>
        </p:cxnSp>
        <p:cxnSp>
          <p:nvCxnSpPr>
            <p:cNvPr id="135" name="Google Shape;135;g1254d5dd75a_0_3"/>
            <p:cNvCxnSpPr>
              <a:cxnSpLocks/>
              <a:stCxn id="122" idx="3"/>
              <a:endCxn id="121" idx="1"/>
            </p:cNvCxnSpPr>
            <p:nvPr/>
          </p:nvCxnSpPr>
          <p:spPr>
            <a:xfrm flipV="1">
              <a:off x="3750817" y="2356082"/>
              <a:ext cx="206701" cy="787"/>
            </a:xfrm>
            <a:prstGeom prst="straightConnector1">
              <a:avLst/>
            </a:prstGeom>
            <a:noFill/>
            <a:ln w="9525" cap="flat" cmpd="sng">
              <a:solidFill>
                <a:srgbClr val="FF66FF"/>
              </a:solidFill>
              <a:prstDash val="solid"/>
              <a:miter lim="800000"/>
              <a:headEnd type="none" w="sm" len="sm"/>
              <a:tailEnd type="triangle" w="med" len="med"/>
            </a:ln>
          </p:spPr>
        </p:cxnSp>
        <p:sp>
          <p:nvSpPr>
            <p:cNvPr id="18" name="Google Shape;127;g1254d5dd75a_0_3">
              <a:extLst>
                <a:ext uri="{FF2B5EF4-FFF2-40B4-BE49-F238E27FC236}">
                  <a16:creationId xmlns:a16="http://schemas.microsoft.com/office/drawing/2014/main" id="{A174AEFB-5731-1DC5-D053-634881C3E93C}"/>
                </a:ext>
              </a:extLst>
            </p:cNvPr>
            <p:cNvSpPr/>
            <p:nvPr/>
          </p:nvSpPr>
          <p:spPr>
            <a:xfrm>
              <a:off x="2561325" y="3465832"/>
              <a:ext cx="1189492" cy="929143"/>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9" name="Google Shape;125;g1254d5dd75a_0_3">
              <a:extLst>
                <a:ext uri="{FF2B5EF4-FFF2-40B4-BE49-F238E27FC236}">
                  <a16:creationId xmlns:a16="http://schemas.microsoft.com/office/drawing/2014/main" id="{F9A4A5C3-F580-9C76-35E9-844B8F787F45}"/>
                </a:ext>
              </a:extLst>
            </p:cNvPr>
            <p:cNvCxnSpPr>
              <a:cxnSpLocks/>
              <a:stCxn id="18" idx="3"/>
            </p:cNvCxnSpPr>
            <p:nvPr/>
          </p:nvCxnSpPr>
          <p:spPr>
            <a:xfrm>
              <a:off x="3750817" y="3930404"/>
              <a:ext cx="282001" cy="0"/>
            </a:xfrm>
            <a:prstGeom prst="straightConnector1">
              <a:avLst/>
            </a:prstGeom>
            <a:noFill/>
            <a:ln w="9525" cap="flat" cmpd="sng">
              <a:solidFill>
                <a:srgbClr val="FF66FF"/>
              </a:solidFill>
              <a:prstDash val="solid"/>
              <a:miter lim="800000"/>
              <a:headEnd type="none" w="sm" len="sm"/>
              <a:tailEnd type="triangle" w="med" len="med"/>
            </a:ln>
          </p:spPr>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5" name="Gruppieren 4">
            <a:extLst>
              <a:ext uri="{FF2B5EF4-FFF2-40B4-BE49-F238E27FC236}">
                <a16:creationId xmlns:a16="http://schemas.microsoft.com/office/drawing/2014/main" id="{1BD651A7-EF21-EE24-B6BD-98AF0F058C22}"/>
              </a:ext>
            </a:extLst>
          </p:cNvPr>
          <p:cNvGrpSpPr/>
          <p:nvPr/>
        </p:nvGrpSpPr>
        <p:grpSpPr>
          <a:xfrm>
            <a:off x="25072" y="0"/>
            <a:ext cx="4007746" cy="6208626"/>
            <a:chOff x="25072" y="0"/>
            <a:chExt cx="4007746" cy="6208626"/>
          </a:xfrm>
        </p:grpSpPr>
        <p:pic>
          <p:nvPicPr>
            <p:cNvPr id="6" name="Grafik 5">
              <a:extLst>
                <a:ext uri="{FF2B5EF4-FFF2-40B4-BE49-F238E27FC236}">
                  <a16:creationId xmlns:a16="http://schemas.microsoft.com/office/drawing/2014/main" id="{AB0E44E6-FD1C-EBAB-5249-CA52EFE22F07}"/>
                </a:ext>
              </a:extLst>
            </p:cNvPr>
            <p:cNvPicPr>
              <a:picLocks noChangeAspect="1"/>
            </p:cNvPicPr>
            <p:nvPr/>
          </p:nvPicPr>
          <p:blipFill>
            <a:blip r:embed="rId3"/>
            <a:stretch>
              <a:fillRect/>
            </a:stretch>
          </p:blipFill>
          <p:spPr>
            <a:xfrm>
              <a:off x="25072" y="0"/>
              <a:ext cx="3741514" cy="6208626"/>
            </a:xfrm>
            <a:prstGeom prst="rect">
              <a:avLst/>
            </a:prstGeom>
          </p:spPr>
        </p:pic>
        <p:sp>
          <p:nvSpPr>
            <p:cNvPr id="7" name="Google Shape;120;g1254d5dd75a_0_3">
              <a:extLst>
                <a:ext uri="{FF2B5EF4-FFF2-40B4-BE49-F238E27FC236}">
                  <a16:creationId xmlns:a16="http://schemas.microsoft.com/office/drawing/2014/main" id="{82F96D4C-1A0C-CB3A-B86F-03E21CCB59F6}"/>
                </a:ext>
              </a:extLst>
            </p:cNvPr>
            <p:cNvSpPr/>
            <p:nvPr/>
          </p:nvSpPr>
          <p:spPr>
            <a:xfrm>
              <a:off x="43725" y="3166324"/>
              <a:ext cx="2479243" cy="1878373"/>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122;g1254d5dd75a_0_3">
              <a:extLst>
                <a:ext uri="{FF2B5EF4-FFF2-40B4-BE49-F238E27FC236}">
                  <a16:creationId xmlns:a16="http://schemas.microsoft.com/office/drawing/2014/main" id="{2D7477FF-17B7-B691-2977-75749805E0C4}"/>
                </a:ext>
              </a:extLst>
            </p:cNvPr>
            <p:cNvSpPr/>
            <p:nvPr/>
          </p:nvSpPr>
          <p:spPr>
            <a:xfrm>
              <a:off x="43724" y="1590225"/>
              <a:ext cx="3707093" cy="1533287"/>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9" name="Google Shape;125;g1254d5dd75a_0_3">
              <a:extLst>
                <a:ext uri="{FF2B5EF4-FFF2-40B4-BE49-F238E27FC236}">
                  <a16:creationId xmlns:a16="http://schemas.microsoft.com/office/drawing/2014/main" id="{98723A5C-386A-2764-5C84-6C5DB462CA6E}"/>
                </a:ext>
              </a:extLst>
            </p:cNvPr>
            <p:cNvCxnSpPr>
              <a:cxnSpLocks/>
            </p:cNvCxnSpPr>
            <p:nvPr/>
          </p:nvCxnSpPr>
          <p:spPr>
            <a:xfrm>
              <a:off x="2514150" y="4720264"/>
              <a:ext cx="1518668" cy="9674"/>
            </a:xfrm>
            <a:prstGeom prst="straightConnector1">
              <a:avLst/>
            </a:prstGeom>
            <a:noFill/>
            <a:ln w="9525" cap="flat" cmpd="sng">
              <a:solidFill>
                <a:srgbClr val="FF66FF"/>
              </a:solidFill>
              <a:prstDash val="solid"/>
              <a:miter lim="800000"/>
              <a:headEnd type="none" w="sm" len="sm"/>
              <a:tailEnd type="triangle" w="med" len="med"/>
            </a:ln>
          </p:spPr>
        </p:cxnSp>
        <p:sp>
          <p:nvSpPr>
            <p:cNvPr id="10" name="Google Shape;127;g1254d5dd75a_0_3">
              <a:extLst>
                <a:ext uri="{FF2B5EF4-FFF2-40B4-BE49-F238E27FC236}">
                  <a16:creationId xmlns:a16="http://schemas.microsoft.com/office/drawing/2014/main" id="{EF2D52E3-5093-CC8C-D600-CD240849B975}"/>
                </a:ext>
              </a:extLst>
            </p:cNvPr>
            <p:cNvSpPr/>
            <p:nvPr/>
          </p:nvSpPr>
          <p:spPr>
            <a:xfrm>
              <a:off x="43725" y="5112375"/>
              <a:ext cx="3707100" cy="932700"/>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 name="Google Shape;128;g1254d5dd75a_0_3">
              <a:extLst>
                <a:ext uri="{FF2B5EF4-FFF2-40B4-BE49-F238E27FC236}">
                  <a16:creationId xmlns:a16="http://schemas.microsoft.com/office/drawing/2014/main" id="{940ACFE4-C357-7853-0CBB-B0BC55E9C745}"/>
                </a:ext>
              </a:extLst>
            </p:cNvPr>
            <p:cNvCxnSpPr/>
            <p:nvPr/>
          </p:nvCxnSpPr>
          <p:spPr>
            <a:xfrm>
              <a:off x="3750818" y="5578129"/>
              <a:ext cx="282000" cy="600"/>
            </a:xfrm>
            <a:prstGeom prst="straightConnector1">
              <a:avLst/>
            </a:prstGeom>
            <a:noFill/>
            <a:ln w="9525" cap="flat" cmpd="sng">
              <a:solidFill>
                <a:srgbClr val="FF66FF"/>
              </a:solidFill>
              <a:prstDash val="solid"/>
              <a:miter lim="800000"/>
              <a:headEnd type="none" w="sm" len="sm"/>
              <a:tailEnd type="triangle" w="med" len="med"/>
            </a:ln>
          </p:spPr>
        </p:cxnSp>
        <p:sp>
          <p:nvSpPr>
            <p:cNvPr id="12" name="Google Shape;130;g1254d5dd75a_0_3">
              <a:extLst>
                <a:ext uri="{FF2B5EF4-FFF2-40B4-BE49-F238E27FC236}">
                  <a16:creationId xmlns:a16="http://schemas.microsoft.com/office/drawing/2014/main" id="{03BAC370-88F6-A88B-18C5-230334A39856}"/>
                </a:ext>
              </a:extLst>
            </p:cNvPr>
            <p:cNvSpPr/>
            <p:nvPr/>
          </p:nvSpPr>
          <p:spPr>
            <a:xfrm>
              <a:off x="2561325" y="1317612"/>
              <a:ext cx="1189500" cy="229800"/>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 name="Google Shape;131;g1254d5dd75a_0_3">
              <a:extLst>
                <a:ext uri="{FF2B5EF4-FFF2-40B4-BE49-F238E27FC236}">
                  <a16:creationId xmlns:a16="http://schemas.microsoft.com/office/drawing/2014/main" id="{BD1744C4-16E8-B8E0-42AA-3DD519FA6C1C}"/>
                </a:ext>
              </a:extLst>
            </p:cNvPr>
            <p:cNvCxnSpPr>
              <a:cxnSpLocks/>
              <a:stCxn id="12" idx="3"/>
            </p:cNvCxnSpPr>
            <p:nvPr/>
          </p:nvCxnSpPr>
          <p:spPr>
            <a:xfrm>
              <a:off x="3750825" y="1432512"/>
              <a:ext cx="206693" cy="0"/>
            </a:xfrm>
            <a:prstGeom prst="straightConnector1">
              <a:avLst/>
            </a:prstGeom>
            <a:noFill/>
            <a:ln w="9525" cap="flat" cmpd="sng">
              <a:solidFill>
                <a:srgbClr val="FF66FF"/>
              </a:solidFill>
              <a:prstDash val="solid"/>
              <a:miter lim="800000"/>
              <a:headEnd type="none" w="sm" len="sm"/>
              <a:tailEnd type="triangle" w="med" len="med"/>
            </a:ln>
          </p:spPr>
        </p:cxnSp>
        <p:cxnSp>
          <p:nvCxnSpPr>
            <p:cNvPr id="14" name="Google Shape;135;g1254d5dd75a_0_3">
              <a:extLst>
                <a:ext uri="{FF2B5EF4-FFF2-40B4-BE49-F238E27FC236}">
                  <a16:creationId xmlns:a16="http://schemas.microsoft.com/office/drawing/2014/main" id="{9F5321FF-8BD4-C056-18DA-7255228F6219}"/>
                </a:ext>
              </a:extLst>
            </p:cNvPr>
            <p:cNvCxnSpPr>
              <a:cxnSpLocks/>
              <a:stCxn id="8" idx="3"/>
            </p:cNvCxnSpPr>
            <p:nvPr/>
          </p:nvCxnSpPr>
          <p:spPr>
            <a:xfrm flipV="1">
              <a:off x="3750817" y="2356082"/>
              <a:ext cx="206701" cy="787"/>
            </a:xfrm>
            <a:prstGeom prst="straightConnector1">
              <a:avLst/>
            </a:prstGeom>
            <a:noFill/>
            <a:ln w="9525" cap="flat" cmpd="sng">
              <a:solidFill>
                <a:srgbClr val="FF66FF"/>
              </a:solidFill>
              <a:prstDash val="solid"/>
              <a:miter lim="800000"/>
              <a:headEnd type="none" w="sm" len="sm"/>
              <a:tailEnd type="triangle" w="med" len="med"/>
            </a:ln>
          </p:spPr>
        </p:cxnSp>
        <p:sp>
          <p:nvSpPr>
            <p:cNvPr id="15" name="Google Shape;127;g1254d5dd75a_0_3">
              <a:extLst>
                <a:ext uri="{FF2B5EF4-FFF2-40B4-BE49-F238E27FC236}">
                  <a16:creationId xmlns:a16="http://schemas.microsoft.com/office/drawing/2014/main" id="{45F5D17E-CD2D-6A77-01B6-7B95C33CE071}"/>
                </a:ext>
              </a:extLst>
            </p:cNvPr>
            <p:cNvSpPr/>
            <p:nvPr/>
          </p:nvSpPr>
          <p:spPr>
            <a:xfrm>
              <a:off x="2561325" y="3465832"/>
              <a:ext cx="1189492" cy="929143"/>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6" name="Google Shape;125;g1254d5dd75a_0_3">
              <a:extLst>
                <a:ext uri="{FF2B5EF4-FFF2-40B4-BE49-F238E27FC236}">
                  <a16:creationId xmlns:a16="http://schemas.microsoft.com/office/drawing/2014/main" id="{0D6BF3BE-AF91-0650-53DD-992A04CE9F65}"/>
                </a:ext>
              </a:extLst>
            </p:cNvPr>
            <p:cNvCxnSpPr>
              <a:cxnSpLocks/>
              <a:stCxn id="15" idx="3"/>
            </p:cNvCxnSpPr>
            <p:nvPr/>
          </p:nvCxnSpPr>
          <p:spPr>
            <a:xfrm>
              <a:off x="3750817" y="3930404"/>
              <a:ext cx="282001" cy="0"/>
            </a:xfrm>
            <a:prstGeom prst="straightConnector1">
              <a:avLst/>
            </a:prstGeom>
            <a:noFill/>
            <a:ln w="9525" cap="flat" cmpd="sng">
              <a:solidFill>
                <a:srgbClr val="FF66FF"/>
              </a:solidFill>
              <a:prstDash val="solid"/>
              <a:miter lim="800000"/>
              <a:headEnd type="none" w="sm" len="sm"/>
              <a:tailEnd type="triangle" w="med" len="med"/>
            </a:ln>
          </p:spPr>
        </p:cxnSp>
      </p:grpSp>
      <p:sp>
        <p:nvSpPr>
          <p:cNvPr id="17" name="Google Shape;132;g1254d5dd75a_0_3">
            <a:extLst>
              <a:ext uri="{FF2B5EF4-FFF2-40B4-BE49-F238E27FC236}">
                <a16:creationId xmlns:a16="http://schemas.microsoft.com/office/drawing/2014/main" id="{26C046C7-6C09-FE2B-1DA0-7311A0BEB98E}"/>
              </a:ext>
            </a:extLst>
          </p:cNvPr>
          <p:cNvSpPr/>
          <p:nvPr/>
        </p:nvSpPr>
        <p:spPr>
          <a:xfrm>
            <a:off x="3957518" y="1107390"/>
            <a:ext cx="1651500" cy="6502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dirty="0">
                <a:solidFill>
                  <a:srgbClr val="BFBFBF"/>
                </a:solidFill>
                <a:latin typeface="Calibri"/>
                <a:cs typeface="Calibri"/>
                <a:sym typeface="Calibri"/>
              </a:rPr>
              <a:t>CALL TO ACTION</a:t>
            </a:r>
            <a:br>
              <a:rPr lang="en-GB" sz="1200" b="0" i="0" u="none" strike="noStrike" cap="none" dirty="0">
                <a:solidFill>
                  <a:schemeClr val="dk1"/>
                </a:solidFill>
                <a:latin typeface="Calibri"/>
                <a:ea typeface="Calibri"/>
                <a:cs typeface="Calibri"/>
                <a:sym typeface="Calibri"/>
              </a:rPr>
            </a:br>
            <a:r>
              <a:rPr lang="en-GB" sz="1200" dirty="0">
                <a:solidFill>
                  <a:srgbClr val="BFBFBF"/>
                </a:solidFill>
                <a:latin typeface="Calibri"/>
                <a:cs typeface="Calibri"/>
                <a:sym typeface="Calibri"/>
              </a:rPr>
              <a:t>Provide Link - same link</a:t>
            </a:r>
            <a:endParaRPr sz="1200" dirty="0">
              <a:solidFill>
                <a:srgbClr val="BFBFBF"/>
              </a:solidFill>
              <a:latin typeface="Calibri"/>
              <a:cs typeface="Calibri"/>
            </a:endParaRPr>
          </a:p>
          <a:p>
            <a:pPr marL="0" marR="0" lvl="0" indent="0" algn="l" rtl="0">
              <a:lnSpc>
                <a:spcPct val="100000"/>
              </a:lnSpc>
              <a:spcBef>
                <a:spcPts val="0"/>
              </a:spcBef>
              <a:spcAft>
                <a:spcPts val="0"/>
              </a:spcAft>
              <a:buClr>
                <a:srgbClr val="000000"/>
              </a:buClr>
              <a:buSzPts val="1200"/>
              <a:buFont typeface="Arial"/>
              <a:buNone/>
            </a:pPr>
            <a:r>
              <a:rPr lang="en-GB" sz="1200" dirty="0">
                <a:solidFill>
                  <a:srgbClr val="BFBFBF"/>
                </a:solidFill>
                <a:latin typeface="Calibri"/>
                <a:cs typeface="Calibri"/>
                <a:sym typeface="Calibri"/>
              </a:rPr>
              <a:t>for all languages</a:t>
            </a:r>
            <a:endParaRPr sz="1200" dirty="0">
              <a:solidFill>
                <a:srgbClr val="BFBFBF"/>
              </a:solidFill>
              <a:latin typeface="Calibri"/>
              <a:cs typeface="Calibri"/>
              <a:sym typeface="Calibri"/>
            </a:endParaRPr>
          </a:p>
        </p:txBody>
      </p:sp>
      <p:sp>
        <p:nvSpPr>
          <p:cNvPr id="18" name="Google Shape;121;g1254d5dd75a_0_3">
            <a:extLst>
              <a:ext uri="{FF2B5EF4-FFF2-40B4-BE49-F238E27FC236}">
                <a16:creationId xmlns:a16="http://schemas.microsoft.com/office/drawing/2014/main" id="{E1C779F7-488A-0B82-9AEA-2427F938961A}"/>
              </a:ext>
            </a:extLst>
          </p:cNvPr>
          <p:cNvSpPr/>
          <p:nvPr/>
        </p:nvSpPr>
        <p:spPr>
          <a:xfrm>
            <a:off x="3957518" y="2032982"/>
            <a:ext cx="22443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tx1"/>
                </a:solidFill>
                <a:latin typeface="Calibri"/>
                <a:ea typeface="Calibri"/>
                <a:cs typeface="Calibri"/>
                <a:sym typeface="Calibri"/>
              </a:rPr>
              <a:t>MEDIA</a:t>
            </a:r>
            <a:br>
              <a:rPr lang="en-GB" sz="1200" b="0" i="0" u="none" strike="noStrike" cap="none" dirty="0">
                <a:solidFill>
                  <a:schemeClr val="tx1"/>
                </a:solidFill>
                <a:latin typeface="Calibri"/>
                <a:ea typeface="Calibri"/>
                <a:cs typeface="Calibri"/>
                <a:sym typeface="Calibri"/>
              </a:rPr>
            </a:br>
            <a:r>
              <a:rPr lang="en-GB" sz="1200" b="0" i="0" u="none" strike="noStrike" cap="none" dirty="0">
                <a:solidFill>
                  <a:schemeClr val="tx1"/>
                </a:solidFill>
                <a:latin typeface="Calibri"/>
                <a:ea typeface="Calibri"/>
                <a:cs typeface="Calibri"/>
                <a:sym typeface="Calibri"/>
              </a:rPr>
              <a:t>Provide images, screenshots and</a:t>
            </a:r>
            <a:br>
              <a:rPr lang="en-GB" sz="1200" b="0" i="0" u="none" strike="noStrike" cap="none" dirty="0">
                <a:solidFill>
                  <a:schemeClr val="tx1"/>
                </a:solidFill>
                <a:latin typeface="Calibri"/>
                <a:ea typeface="Calibri"/>
                <a:cs typeface="Calibri"/>
                <a:sym typeface="Calibri"/>
              </a:rPr>
            </a:br>
            <a:r>
              <a:rPr lang="en-GB" sz="1200" b="0" i="0" u="none" strike="noStrike" cap="none" dirty="0">
                <a:solidFill>
                  <a:schemeClr val="tx1"/>
                </a:solidFill>
                <a:latin typeface="Calibri"/>
                <a:ea typeface="Calibri"/>
                <a:cs typeface="Calibri"/>
                <a:sym typeface="Calibri"/>
              </a:rPr>
              <a:t>instructional videos of the addon</a:t>
            </a:r>
            <a:endParaRPr sz="1400" b="0" i="0" u="none" strike="noStrike" cap="none" dirty="0">
              <a:solidFill>
                <a:schemeClr val="tx1"/>
              </a:solidFill>
              <a:latin typeface="Arial"/>
              <a:ea typeface="Arial"/>
              <a:cs typeface="Arial"/>
              <a:sym typeface="Arial"/>
            </a:endParaRPr>
          </a:p>
        </p:txBody>
      </p:sp>
      <p:sp>
        <p:nvSpPr>
          <p:cNvPr id="20" name="Google Shape;123;g1254d5dd75a_0_3">
            <a:extLst>
              <a:ext uri="{FF2B5EF4-FFF2-40B4-BE49-F238E27FC236}">
                <a16:creationId xmlns:a16="http://schemas.microsoft.com/office/drawing/2014/main" id="{94088E6B-F278-0109-61BF-F1D2109A6DA4}"/>
              </a:ext>
            </a:extLst>
          </p:cNvPr>
          <p:cNvSpPr/>
          <p:nvPr/>
        </p:nvSpPr>
        <p:spPr>
          <a:xfrm>
            <a:off x="4032818" y="4314438"/>
            <a:ext cx="21690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bg1">
                    <a:lumMod val="75000"/>
                  </a:schemeClr>
                </a:solidFill>
                <a:latin typeface="Calibri"/>
                <a:ea typeface="Calibri"/>
                <a:cs typeface="Calibri"/>
                <a:sym typeface="Calibri"/>
              </a:rPr>
              <a:t>FULL DESCRIPTION</a:t>
            </a:r>
            <a:br>
              <a:rPr lang="en-GB" sz="1200" b="0" i="0" u="none" strike="noStrike" cap="none" dirty="0">
                <a:solidFill>
                  <a:schemeClr val="bg1">
                    <a:lumMod val="75000"/>
                  </a:schemeClr>
                </a:solidFill>
                <a:latin typeface="Calibri"/>
                <a:ea typeface="Calibri"/>
                <a:cs typeface="Calibri"/>
                <a:sym typeface="Calibri"/>
              </a:rPr>
            </a:br>
            <a:r>
              <a:rPr lang="en-GB" sz="1200" b="0" i="0" u="none" strike="noStrike" cap="none" dirty="0">
                <a:solidFill>
                  <a:schemeClr val="bg1">
                    <a:lumMod val="75000"/>
                  </a:schemeClr>
                </a:solidFill>
                <a:latin typeface="Calibri"/>
                <a:ea typeface="Calibri"/>
                <a:cs typeface="Calibri"/>
                <a:sym typeface="Calibri"/>
              </a:rPr>
              <a:t>- 1st Part Marketing Description</a:t>
            </a:r>
            <a:br>
              <a:rPr lang="en-GB" sz="1200" b="0" i="0" u="none" strike="noStrike" cap="none" dirty="0">
                <a:solidFill>
                  <a:schemeClr val="bg1">
                    <a:lumMod val="75000"/>
                  </a:schemeClr>
                </a:solidFill>
                <a:latin typeface="Calibri"/>
                <a:ea typeface="Calibri"/>
                <a:cs typeface="Calibri"/>
                <a:sym typeface="Calibri"/>
              </a:rPr>
            </a:br>
            <a:r>
              <a:rPr lang="en-GB" sz="1200" b="0" i="0" u="none" strike="noStrike" cap="none" dirty="0">
                <a:solidFill>
                  <a:schemeClr val="bg1">
                    <a:lumMod val="75000"/>
                  </a:schemeClr>
                </a:solidFill>
                <a:latin typeface="Calibri"/>
                <a:ea typeface="Calibri"/>
                <a:cs typeface="Calibri"/>
                <a:sym typeface="Calibri"/>
              </a:rPr>
              <a:t>- 2nd Part Functionality Details</a:t>
            </a:r>
            <a:endParaRPr sz="1400" b="0" i="0" u="none" strike="noStrike" cap="none" dirty="0">
              <a:solidFill>
                <a:schemeClr val="bg1">
                  <a:lumMod val="75000"/>
                </a:schemeClr>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bg1">
                    <a:lumMod val="75000"/>
                  </a:schemeClr>
                </a:solidFill>
                <a:latin typeface="Calibri"/>
                <a:ea typeface="Calibri"/>
                <a:cs typeface="Calibri"/>
                <a:sym typeface="Calibri"/>
              </a:rPr>
              <a:t>- 3rd Part Advantage List</a:t>
            </a:r>
            <a:endParaRPr sz="1400" b="0" i="0" u="none" strike="noStrike" cap="none" dirty="0">
              <a:solidFill>
                <a:schemeClr val="bg1">
                  <a:lumMod val="75000"/>
                </a:schemeClr>
              </a:solidFill>
              <a:latin typeface="Arial"/>
              <a:ea typeface="Arial"/>
              <a:cs typeface="Arial"/>
              <a:sym typeface="Arial"/>
            </a:endParaRPr>
          </a:p>
        </p:txBody>
      </p:sp>
      <p:sp>
        <p:nvSpPr>
          <p:cNvPr id="21" name="Google Shape;129;g1254d5dd75a_0_3">
            <a:extLst>
              <a:ext uri="{FF2B5EF4-FFF2-40B4-BE49-F238E27FC236}">
                <a16:creationId xmlns:a16="http://schemas.microsoft.com/office/drawing/2014/main" id="{78D99FDB-026E-222F-4F29-A1709D8029B5}"/>
              </a:ext>
            </a:extLst>
          </p:cNvPr>
          <p:cNvSpPr/>
          <p:nvPr/>
        </p:nvSpPr>
        <p:spPr>
          <a:xfrm>
            <a:off x="4032818" y="5255629"/>
            <a:ext cx="19266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rgbClr val="BFBFBF"/>
                </a:solidFill>
                <a:latin typeface="Calibri"/>
                <a:ea typeface="Calibri"/>
                <a:cs typeface="Calibri"/>
                <a:sym typeface="Calibri"/>
              </a:rPr>
              <a:t>OFFER(S)</a:t>
            </a:r>
            <a:br>
              <a:rPr lang="en-GB" sz="1200" b="0"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Provide 3-4 bullet points for</a:t>
            </a:r>
            <a:br>
              <a:rPr lang="en-GB" sz="1200" b="0"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each agreed package</a:t>
            </a:r>
            <a:endParaRPr sz="1400" b="0" i="0" u="none" strike="noStrike" cap="none" dirty="0">
              <a:solidFill>
                <a:srgbClr val="000000"/>
              </a:solidFill>
              <a:latin typeface="Arial"/>
              <a:ea typeface="Arial"/>
              <a:cs typeface="Arial"/>
              <a:sym typeface="Arial"/>
            </a:endParaRPr>
          </a:p>
        </p:txBody>
      </p:sp>
      <p:graphicFrame>
        <p:nvGraphicFramePr>
          <p:cNvPr id="3" name="Google Shape;267;g1254d5dd75a_0_133">
            <a:extLst>
              <a:ext uri="{FF2B5EF4-FFF2-40B4-BE49-F238E27FC236}">
                <a16:creationId xmlns:a16="http://schemas.microsoft.com/office/drawing/2014/main" id="{27C3DF0F-FC37-76F4-DF39-39E08366ECEB}"/>
              </a:ext>
            </a:extLst>
          </p:cNvPr>
          <p:cNvGraphicFramePr/>
          <p:nvPr>
            <p:extLst>
              <p:ext uri="{D42A27DB-BD31-4B8C-83A1-F6EECF244321}">
                <p14:modId xmlns:p14="http://schemas.microsoft.com/office/powerpoint/2010/main" val="2897286575"/>
              </p:ext>
            </p:extLst>
          </p:nvPr>
        </p:nvGraphicFramePr>
        <p:xfrm>
          <a:off x="6286651" y="1761509"/>
          <a:ext cx="5553250" cy="1021100"/>
        </p:xfrm>
        <a:graphic>
          <a:graphicData uri="http://schemas.openxmlformats.org/drawingml/2006/table">
            <a:tbl>
              <a:tblPr firstRow="1" bandRow="1">
                <a:noFill/>
                <a:tableStyleId>{4491689C-1D69-4A30-A39E-862ED04D7802}</a:tableStyleId>
              </a:tblPr>
              <a:tblGrid>
                <a:gridCol w="2071700">
                  <a:extLst>
                    <a:ext uri="{9D8B030D-6E8A-4147-A177-3AD203B41FA5}">
                      <a16:colId xmlns:a16="http://schemas.microsoft.com/office/drawing/2014/main" val="20000"/>
                    </a:ext>
                  </a:extLst>
                </a:gridCol>
                <a:gridCol w="3481550">
                  <a:extLst>
                    <a:ext uri="{9D8B030D-6E8A-4147-A177-3AD203B41FA5}">
                      <a16:colId xmlns:a16="http://schemas.microsoft.com/office/drawing/2014/main" val="20001"/>
                    </a:ext>
                  </a:extLst>
                </a:gridCol>
              </a:tblGrid>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Element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Remarks</a:t>
                      </a:r>
                      <a:endParaRPr sz="1100" u="none" strike="noStrike" cap="none">
                        <a:solidFill>
                          <a:srgbClr val="C00000"/>
                        </a:solidFill>
                      </a:endParaRPr>
                    </a:p>
                  </a:txBody>
                  <a:tcPr marL="91450" marR="91450" marT="45725" marB="45725"/>
                </a:tc>
                <a:extLst>
                  <a:ext uri="{0D108BD9-81ED-4DB2-BD59-A6C34878D82A}">
                    <a16:rowId xmlns:a16="http://schemas.microsoft.com/office/drawing/2014/main" val="10000"/>
                  </a:ext>
                </a:extLst>
              </a:tr>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dirty="0"/>
                        <a:t>MEDIA</a:t>
                      </a:r>
                      <a:endParaRPr sz="1400" u="none" strike="noStrike" cap="none" dirty="0"/>
                    </a:p>
                  </a:txBody>
                  <a:tcPr marL="91450" marR="91450" marT="45725" marB="45725"/>
                </a:tc>
                <a:tc>
                  <a:txBody>
                    <a:bodyPr/>
                    <a:lstStyle/>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dirty="0"/>
                        <a:t>Please provide Images at least 1200 x 800px</a:t>
                      </a:r>
                      <a:endParaRPr sz="1400" u="none" strike="noStrike" cap="none" dirty="0"/>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dirty="0"/>
                        <a:t>If possible, provide screenshots in EN, DE, FR, IT</a:t>
                      </a:r>
                      <a:endParaRPr sz="1400" u="none" strike="noStrike" cap="none" dirty="0"/>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dirty="0"/>
                        <a:t>Preferred image format *.</a:t>
                      </a:r>
                      <a:r>
                        <a:rPr lang="en-GB" sz="1100" u="none" strike="noStrike" cap="none" dirty="0" err="1"/>
                        <a:t>png</a:t>
                      </a:r>
                      <a:r>
                        <a:rPr lang="en-GB" sz="1100" u="none" strike="noStrike" cap="none" dirty="0"/>
                        <a:t>, for videos only one YouTube video can be added, will show up first in list</a:t>
                      </a:r>
                      <a:endParaRPr sz="1400" u="none" strike="noStrike" cap="none" dirty="0"/>
                    </a:p>
                  </a:txBody>
                  <a:tcPr marL="91450" marR="91450" marT="45725" marB="45725"/>
                </a:tc>
                <a:extLst>
                  <a:ext uri="{0D108BD9-81ED-4DB2-BD59-A6C34878D82A}">
                    <a16:rowId xmlns:a16="http://schemas.microsoft.com/office/drawing/2014/main" val="10001"/>
                  </a:ext>
                </a:extLst>
              </a:tr>
            </a:tbl>
          </a:graphicData>
        </a:graphic>
      </p:graphicFrame>
      <p:sp>
        <p:nvSpPr>
          <p:cNvPr id="4" name="Google Shape;134;g1254d5dd75a_0_3">
            <a:extLst>
              <a:ext uri="{FF2B5EF4-FFF2-40B4-BE49-F238E27FC236}">
                <a16:creationId xmlns:a16="http://schemas.microsoft.com/office/drawing/2014/main" id="{DC03CCDC-DC15-FFFD-2AEE-CEB4B36F571D}"/>
              </a:ext>
            </a:extLst>
          </p:cNvPr>
          <p:cNvSpPr/>
          <p:nvPr/>
        </p:nvSpPr>
        <p:spPr>
          <a:xfrm>
            <a:off x="4032818" y="3166324"/>
            <a:ext cx="16716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rgbClr val="BFBFBF"/>
                </a:solidFill>
                <a:latin typeface="Calibri"/>
                <a:ea typeface="Calibri"/>
                <a:cs typeface="Calibri"/>
                <a:sym typeface="Calibri"/>
              </a:rPr>
              <a:t>DETAILS</a:t>
            </a:r>
            <a:br>
              <a:rPr lang="en-GB" sz="1200" b="1"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 Developer (address)</a:t>
            </a: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Languages provided</a:t>
            </a: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Support</a:t>
            </a:r>
            <a:endParaRPr sz="1200" b="0" i="0" u="none" strike="noStrike" cap="none" dirty="0">
              <a:solidFill>
                <a:srgbClr val="BFBFB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Website</a:t>
            </a:r>
            <a:endParaRPr sz="1400" b="0" i="0" u="none" strike="noStrike" cap="none" dirty="0">
              <a:solidFill>
                <a:srgbClr val="BFBFBF"/>
              </a:solidFill>
              <a:latin typeface="Arial"/>
              <a:ea typeface="Arial"/>
              <a:cs typeface="Arial"/>
              <a:sym typeface="Arial"/>
            </a:endParaRPr>
          </a:p>
        </p:txBody>
      </p:sp>
    </p:spTree>
    <p:extLst>
      <p:ext uri="{BB962C8B-B14F-4D97-AF65-F5344CB8AC3E}">
        <p14:creationId xmlns:p14="http://schemas.microsoft.com/office/powerpoint/2010/main" val="1407187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5" name="Gruppieren 4">
            <a:extLst>
              <a:ext uri="{FF2B5EF4-FFF2-40B4-BE49-F238E27FC236}">
                <a16:creationId xmlns:a16="http://schemas.microsoft.com/office/drawing/2014/main" id="{1BD651A7-EF21-EE24-B6BD-98AF0F058C22}"/>
              </a:ext>
            </a:extLst>
          </p:cNvPr>
          <p:cNvGrpSpPr/>
          <p:nvPr/>
        </p:nvGrpSpPr>
        <p:grpSpPr>
          <a:xfrm>
            <a:off x="25072" y="0"/>
            <a:ext cx="4007746" cy="6208626"/>
            <a:chOff x="25072" y="0"/>
            <a:chExt cx="4007746" cy="6208626"/>
          </a:xfrm>
        </p:grpSpPr>
        <p:pic>
          <p:nvPicPr>
            <p:cNvPr id="6" name="Grafik 5">
              <a:extLst>
                <a:ext uri="{FF2B5EF4-FFF2-40B4-BE49-F238E27FC236}">
                  <a16:creationId xmlns:a16="http://schemas.microsoft.com/office/drawing/2014/main" id="{AB0E44E6-FD1C-EBAB-5249-CA52EFE22F07}"/>
                </a:ext>
              </a:extLst>
            </p:cNvPr>
            <p:cNvPicPr>
              <a:picLocks noChangeAspect="1"/>
            </p:cNvPicPr>
            <p:nvPr/>
          </p:nvPicPr>
          <p:blipFill>
            <a:blip r:embed="rId3"/>
            <a:stretch>
              <a:fillRect/>
            </a:stretch>
          </p:blipFill>
          <p:spPr>
            <a:xfrm>
              <a:off x="25072" y="0"/>
              <a:ext cx="3741514" cy="6208626"/>
            </a:xfrm>
            <a:prstGeom prst="rect">
              <a:avLst/>
            </a:prstGeom>
          </p:spPr>
        </p:pic>
        <p:sp>
          <p:nvSpPr>
            <p:cNvPr id="7" name="Google Shape;120;g1254d5dd75a_0_3">
              <a:extLst>
                <a:ext uri="{FF2B5EF4-FFF2-40B4-BE49-F238E27FC236}">
                  <a16:creationId xmlns:a16="http://schemas.microsoft.com/office/drawing/2014/main" id="{82F96D4C-1A0C-CB3A-B86F-03E21CCB59F6}"/>
                </a:ext>
              </a:extLst>
            </p:cNvPr>
            <p:cNvSpPr/>
            <p:nvPr/>
          </p:nvSpPr>
          <p:spPr>
            <a:xfrm>
              <a:off x="43725" y="3166324"/>
              <a:ext cx="2479243" cy="1878373"/>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122;g1254d5dd75a_0_3">
              <a:extLst>
                <a:ext uri="{FF2B5EF4-FFF2-40B4-BE49-F238E27FC236}">
                  <a16:creationId xmlns:a16="http://schemas.microsoft.com/office/drawing/2014/main" id="{2D7477FF-17B7-B691-2977-75749805E0C4}"/>
                </a:ext>
              </a:extLst>
            </p:cNvPr>
            <p:cNvSpPr/>
            <p:nvPr/>
          </p:nvSpPr>
          <p:spPr>
            <a:xfrm>
              <a:off x="43724" y="1590225"/>
              <a:ext cx="3707093" cy="1533287"/>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9" name="Google Shape;125;g1254d5dd75a_0_3">
              <a:extLst>
                <a:ext uri="{FF2B5EF4-FFF2-40B4-BE49-F238E27FC236}">
                  <a16:creationId xmlns:a16="http://schemas.microsoft.com/office/drawing/2014/main" id="{98723A5C-386A-2764-5C84-6C5DB462CA6E}"/>
                </a:ext>
              </a:extLst>
            </p:cNvPr>
            <p:cNvCxnSpPr>
              <a:cxnSpLocks/>
            </p:cNvCxnSpPr>
            <p:nvPr/>
          </p:nvCxnSpPr>
          <p:spPr>
            <a:xfrm>
              <a:off x="2514150" y="4720264"/>
              <a:ext cx="1518668" cy="9674"/>
            </a:xfrm>
            <a:prstGeom prst="straightConnector1">
              <a:avLst/>
            </a:prstGeom>
            <a:noFill/>
            <a:ln w="9525" cap="flat" cmpd="sng">
              <a:solidFill>
                <a:srgbClr val="FF66FF"/>
              </a:solidFill>
              <a:prstDash val="solid"/>
              <a:miter lim="800000"/>
              <a:headEnd type="none" w="sm" len="sm"/>
              <a:tailEnd type="triangle" w="med" len="med"/>
            </a:ln>
          </p:spPr>
        </p:cxnSp>
        <p:sp>
          <p:nvSpPr>
            <p:cNvPr id="10" name="Google Shape;127;g1254d5dd75a_0_3">
              <a:extLst>
                <a:ext uri="{FF2B5EF4-FFF2-40B4-BE49-F238E27FC236}">
                  <a16:creationId xmlns:a16="http://schemas.microsoft.com/office/drawing/2014/main" id="{EF2D52E3-5093-CC8C-D600-CD240849B975}"/>
                </a:ext>
              </a:extLst>
            </p:cNvPr>
            <p:cNvSpPr/>
            <p:nvPr/>
          </p:nvSpPr>
          <p:spPr>
            <a:xfrm>
              <a:off x="43725" y="5112375"/>
              <a:ext cx="3707100" cy="932700"/>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 name="Google Shape;128;g1254d5dd75a_0_3">
              <a:extLst>
                <a:ext uri="{FF2B5EF4-FFF2-40B4-BE49-F238E27FC236}">
                  <a16:creationId xmlns:a16="http://schemas.microsoft.com/office/drawing/2014/main" id="{940ACFE4-C357-7853-0CBB-B0BC55E9C745}"/>
                </a:ext>
              </a:extLst>
            </p:cNvPr>
            <p:cNvCxnSpPr/>
            <p:nvPr/>
          </p:nvCxnSpPr>
          <p:spPr>
            <a:xfrm>
              <a:off x="3750818" y="5578129"/>
              <a:ext cx="282000" cy="600"/>
            </a:xfrm>
            <a:prstGeom prst="straightConnector1">
              <a:avLst/>
            </a:prstGeom>
            <a:noFill/>
            <a:ln w="9525" cap="flat" cmpd="sng">
              <a:solidFill>
                <a:srgbClr val="FF66FF"/>
              </a:solidFill>
              <a:prstDash val="solid"/>
              <a:miter lim="800000"/>
              <a:headEnd type="none" w="sm" len="sm"/>
              <a:tailEnd type="triangle" w="med" len="med"/>
            </a:ln>
          </p:spPr>
        </p:cxnSp>
        <p:sp>
          <p:nvSpPr>
            <p:cNvPr id="12" name="Google Shape;130;g1254d5dd75a_0_3">
              <a:extLst>
                <a:ext uri="{FF2B5EF4-FFF2-40B4-BE49-F238E27FC236}">
                  <a16:creationId xmlns:a16="http://schemas.microsoft.com/office/drawing/2014/main" id="{03BAC370-88F6-A88B-18C5-230334A39856}"/>
                </a:ext>
              </a:extLst>
            </p:cNvPr>
            <p:cNvSpPr/>
            <p:nvPr/>
          </p:nvSpPr>
          <p:spPr>
            <a:xfrm>
              <a:off x="2561325" y="1317612"/>
              <a:ext cx="1189500" cy="229800"/>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 name="Google Shape;131;g1254d5dd75a_0_3">
              <a:extLst>
                <a:ext uri="{FF2B5EF4-FFF2-40B4-BE49-F238E27FC236}">
                  <a16:creationId xmlns:a16="http://schemas.microsoft.com/office/drawing/2014/main" id="{BD1744C4-16E8-B8E0-42AA-3DD519FA6C1C}"/>
                </a:ext>
              </a:extLst>
            </p:cNvPr>
            <p:cNvCxnSpPr>
              <a:cxnSpLocks/>
              <a:stCxn id="12" idx="3"/>
            </p:cNvCxnSpPr>
            <p:nvPr/>
          </p:nvCxnSpPr>
          <p:spPr>
            <a:xfrm>
              <a:off x="3750825" y="1432512"/>
              <a:ext cx="206693" cy="0"/>
            </a:xfrm>
            <a:prstGeom prst="straightConnector1">
              <a:avLst/>
            </a:prstGeom>
            <a:noFill/>
            <a:ln w="9525" cap="flat" cmpd="sng">
              <a:solidFill>
                <a:srgbClr val="FF66FF"/>
              </a:solidFill>
              <a:prstDash val="solid"/>
              <a:miter lim="800000"/>
              <a:headEnd type="none" w="sm" len="sm"/>
              <a:tailEnd type="triangle" w="med" len="med"/>
            </a:ln>
          </p:spPr>
        </p:cxnSp>
        <p:cxnSp>
          <p:nvCxnSpPr>
            <p:cNvPr id="14" name="Google Shape;135;g1254d5dd75a_0_3">
              <a:extLst>
                <a:ext uri="{FF2B5EF4-FFF2-40B4-BE49-F238E27FC236}">
                  <a16:creationId xmlns:a16="http://schemas.microsoft.com/office/drawing/2014/main" id="{9F5321FF-8BD4-C056-18DA-7255228F6219}"/>
                </a:ext>
              </a:extLst>
            </p:cNvPr>
            <p:cNvCxnSpPr>
              <a:cxnSpLocks/>
              <a:stCxn id="8" idx="3"/>
            </p:cNvCxnSpPr>
            <p:nvPr/>
          </p:nvCxnSpPr>
          <p:spPr>
            <a:xfrm flipV="1">
              <a:off x="3750817" y="2356082"/>
              <a:ext cx="206701" cy="787"/>
            </a:xfrm>
            <a:prstGeom prst="straightConnector1">
              <a:avLst/>
            </a:prstGeom>
            <a:noFill/>
            <a:ln w="9525" cap="flat" cmpd="sng">
              <a:solidFill>
                <a:srgbClr val="FF66FF"/>
              </a:solidFill>
              <a:prstDash val="solid"/>
              <a:miter lim="800000"/>
              <a:headEnd type="none" w="sm" len="sm"/>
              <a:tailEnd type="triangle" w="med" len="med"/>
            </a:ln>
          </p:spPr>
        </p:cxnSp>
        <p:sp>
          <p:nvSpPr>
            <p:cNvPr id="15" name="Google Shape;127;g1254d5dd75a_0_3">
              <a:extLst>
                <a:ext uri="{FF2B5EF4-FFF2-40B4-BE49-F238E27FC236}">
                  <a16:creationId xmlns:a16="http://schemas.microsoft.com/office/drawing/2014/main" id="{45F5D17E-CD2D-6A77-01B6-7B95C33CE071}"/>
                </a:ext>
              </a:extLst>
            </p:cNvPr>
            <p:cNvSpPr/>
            <p:nvPr/>
          </p:nvSpPr>
          <p:spPr>
            <a:xfrm>
              <a:off x="2561325" y="3465832"/>
              <a:ext cx="1189492" cy="929143"/>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6" name="Google Shape;125;g1254d5dd75a_0_3">
              <a:extLst>
                <a:ext uri="{FF2B5EF4-FFF2-40B4-BE49-F238E27FC236}">
                  <a16:creationId xmlns:a16="http://schemas.microsoft.com/office/drawing/2014/main" id="{0D6BF3BE-AF91-0650-53DD-992A04CE9F65}"/>
                </a:ext>
              </a:extLst>
            </p:cNvPr>
            <p:cNvCxnSpPr>
              <a:cxnSpLocks/>
              <a:stCxn id="15" idx="3"/>
            </p:cNvCxnSpPr>
            <p:nvPr/>
          </p:nvCxnSpPr>
          <p:spPr>
            <a:xfrm>
              <a:off x="3750817" y="3930404"/>
              <a:ext cx="282001" cy="0"/>
            </a:xfrm>
            <a:prstGeom prst="straightConnector1">
              <a:avLst/>
            </a:prstGeom>
            <a:noFill/>
            <a:ln w="9525" cap="flat" cmpd="sng">
              <a:solidFill>
                <a:srgbClr val="FF66FF"/>
              </a:solidFill>
              <a:prstDash val="solid"/>
              <a:miter lim="800000"/>
              <a:headEnd type="none" w="sm" len="sm"/>
              <a:tailEnd type="triangle" w="med" len="med"/>
            </a:ln>
          </p:spPr>
        </p:cxnSp>
      </p:grpSp>
      <p:sp>
        <p:nvSpPr>
          <p:cNvPr id="17" name="Google Shape;132;g1254d5dd75a_0_3">
            <a:extLst>
              <a:ext uri="{FF2B5EF4-FFF2-40B4-BE49-F238E27FC236}">
                <a16:creationId xmlns:a16="http://schemas.microsoft.com/office/drawing/2014/main" id="{26C046C7-6C09-FE2B-1DA0-7311A0BEB98E}"/>
              </a:ext>
            </a:extLst>
          </p:cNvPr>
          <p:cNvSpPr/>
          <p:nvPr/>
        </p:nvSpPr>
        <p:spPr>
          <a:xfrm>
            <a:off x="3957518" y="1107390"/>
            <a:ext cx="1651500" cy="6502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dirty="0">
                <a:solidFill>
                  <a:srgbClr val="BFBFBF"/>
                </a:solidFill>
                <a:latin typeface="Calibri"/>
                <a:cs typeface="Calibri"/>
                <a:sym typeface="Calibri"/>
              </a:rPr>
              <a:t>CALL TO ACTION</a:t>
            </a:r>
            <a:br>
              <a:rPr lang="en-GB" sz="1200" b="0" i="0" u="none" strike="noStrike" cap="none" dirty="0">
                <a:solidFill>
                  <a:schemeClr val="dk1"/>
                </a:solidFill>
                <a:latin typeface="Calibri"/>
                <a:ea typeface="Calibri"/>
                <a:cs typeface="Calibri"/>
                <a:sym typeface="Calibri"/>
              </a:rPr>
            </a:br>
            <a:r>
              <a:rPr lang="en-GB" sz="1200" dirty="0">
                <a:solidFill>
                  <a:srgbClr val="BFBFBF"/>
                </a:solidFill>
                <a:latin typeface="Calibri"/>
                <a:cs typeface="Calibri"/>
                <a:sym typeface="Calibri"/>
              </a:rPr>
              <a:t>Provide Link - same link</a:t>
            </a:r>
            <a:endParaRPr sz="1200" dirty="0">
              <a:solidFill>
                <a:srgbClr val="BFBFBF"/>
              </a:solidFill>
              <a:latin typeface="Calibri"/>
              <a:cs typeface="Calibri"/>
            </a:endParaRPr>
          </a:p>
          <a:p>
            <a:pPr marL="0" marR="0" lvl="0" indent="0" algn="l" rtl="0">
              <a:lnSpc>
                <a:spcPct val="100000"/>
              </a:lnSpc>
              <a:spcBef>
                <a:spcPts val="0"/>
              </a:spcBef>
              <a:spcAft>
                <a:spcPts val="0"/>
              </a:spcAft>
              <a:buClr>
                <a:srgbClr val="000000"/>
              </a:buClr>
              <a:buSzPts val="1200"/>
              <a:buFont typeface="Arial"/>
              <a:buNone/>
            </a:pPr>
            <a:r>
              <a:rPr lang="en-GB" sz="1200" dirty="0">
                <a:solidFill>
                  <a:srgbClr val="BFBFBF"/>
                </a:solidFill>
                <a:latin typeface="Calibri"/>
                <a:cs typeface="Calibri"/>
                <a:sym typeface="Calibri"/>
              </a:rPr>
              <a:t>for all languages</a:t>
            </a:r>
            <a:endParaRPr sz="1200" dirty="0">
              <a:solidFill>
                <a:srgbClr val="BFBFBF"/>
              </a:solidFill>
              <a:latin typeface="Calibri"/>
              <a:cs typeface="Calibri"/>
              <a:sym typeface="Calibri"/>
            </a:endParaRPr>
          </a:p>
        </p:txBody>
      </p:sp>
      <p:sp>
        <p:nvSpPr>
          <p:cNvPr id="18" name="Google Shape;121;g1254d5dd75a_0_3">
            <a:extLst>
              <a:ext uri="{FF2B5EF4-FFF2-40B4-BE49-F238E27FC236}">
                <a16:creationId xmlns:a16="http://schemas.microsoft.com/office/drawing/2014/main" id="{E1C779F7-488A-0B82-9AEA-2427F938961A}"/>
              </a:ext>
            </a:extLst>
          </p:cNvPr>
          <p:cNvSpPr/>
          <p:nvPr/>
        </p:nvSpPr>
        <p:spPr>
          <a:xfrm>
            <a:off x="3957518" y="2032982"/>
            <a:ext cx="22443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bg1">
                    <a:lumMod val="75000"/>
                  </a:schemeClr>
                </a:solidFill>
                <a:latin typeface="Calibri"/>
                <a:ea typeface="Calibri"/>
                <a:cs typeface="Calibri"/>
                <a:sym typeface="Calibri"/>
              </a:rPr>
              <a:t>MEDIA</a:t>
            </a:r>
            <a:br>
              <a:rPr lang="en-GB" sz="1200" b="0" i="0" u="none" strike="noStrike" cap="none" dirty="0">
                <a:solidFill>
                  <a:schemeClr val="bg1">
                    <a:lumMod val="75000"/>
                  </a:schemeClr>
                </a:solidFill>
                <a:latin typeface="Calibri"/>
                <a:ea typeface="Calibri"/>
                <a:cs typeface="Calibri"/>
                <a:sym typeface="Calibri"/>
              </a:rPr>
            </a:br>
            <a:r>
              <a:rPr lang="en-GB" sz="1200" b="0" i="0" u="none" strike="noStrike" cap="none" dirty="0">
                <a:solidFill>
                  <a:schemeClr val="bg1">
                    <a:lumMod val="75000"/>
                  </a:schemeClr>
                </a:solidFill>
                <a:latin typeface="Calibri"/>
                <a:ea typeface="Calibri"/>
                <a:cs typeface="Calibri"/>
                <a:sym typeface="Calibri"/>
              </a:rPr>
              <a:t>Provide images, screenshots and</a:t>
            </a:r>
            <a:br>
              <a:rPr lang="en-GB" sz="1200" b="0" i="0" u="none" strike="noStrike" cap="none" dirty="0">
                <a:solidFill>
                  <a:schemeClr val="bg1">
                    <a:lumMod val="75000"/>
                  </a:schemeClr>
                </a:solidFill>
                <a:latin typeface="Calibri"/>
                <a:ea typeface="Calibri"/>
                <a:cs typeface="Calibri"/>
                <a:sym typeface="Calibri"/>
              </a:rPr>
            </a:br>
            <a:r>
              <a:rPr lang="en-GB" sz="1200" b="0" i="0" u="none" strike="noStrike" cap="none" dirty="0">
                <a:solidFill>
                  <a:schemeClr val="bg1">
                    <a:lumMod val="75000"/>
                  </a:schemeClr>
                </a:solidFill>
                <a:latin typeface="Calibri"/>
                <a:ea typeface="Calibri"/>
                <a:cs typeface="Calibri"/>
                <a:sym typeface="Calibri"/>
              </a:rPr>
              <a:t>instructional videos of the addon</a:t>
            </a:r>
            <a:endParaRPr sz="1400" b="0" i="0" u="none" strike="noStrike" cap="none" dirty="0">
              <a:solidFill>
                <a:schemeClr val="bg1">
                  <a:lumMod val="75000"/>
                </a:schemeClr>
              </a:solidFill>
              <a:latin typeface="Arial"/>
              <a:ea typeface="Arial"/>
              <a:cs typeface="Arial"/>
              <a:sym typeface="Arial"/>
            </a:endParaRPr>
          </a:p>
        </p:txBody>
      </p:sp>
      <p:sp>
        <p:nvSpPr>
          <p:cNvPr id="20" name="Google Shape;123;g1254d5dd75a_0_3">
            <a:extLst>
              <a:ext uri="{FF2B5EF4-FFF2-40B4-BE49-F238E27FC236}">
                <a16:creationId xmlns:a16="http://schemas.microsoft.com/office/drawing/2014/main" id="{94088E6B-F278-0109-61BF-F1D2109A6DA4}"/>
              </a:ext>
            </a:extLst>
          </p:cNvPr>
          <p:cNvSpPr/>
          <p:nvPr/>
        </p:nvSpPr>
        <p:spPr>
          <a:xfrm>
            <a:off x="4032818" y="4314438"/>
            <a:ext cx="21690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bg1">
                    <a:lumMod val="75000"/>
                  </a:schemeClr>
                </a:solidFill>
                <a:latin typeface="Calibri"/>
                <a:ea typeface="Calibri"/>
                <a:cs typeface="Calibri"/>
                <a:sym typeface="Calibri"/>
              </a:rPr>
              <a:t>FULL DESCRIPTION</a:t>
            </a:r>
            <a:br>
              <a:rPr lang="en-GB" sz="1200" b="0" i="0" u="none" strike="noStrike" cap="none" dirty="0">
                <a:solidFill>
                  <a:schemeClr val="bg1">
                    <a:lumMod val="75000"/>
                  </a:schemeClr>
                </a:solidFill>
                <a:latin typeface="Calibri"/>
                <a:ea typeface="Calibri"/>
                <a:cs typeface="Calibri"/>
                <a:sym typeface="Calibri"/>
              </a:rPr>
            </a:br>
            <a:r>
              <a:rPr lang="en-GB" sz="1200" b="0" i="0" u="none" strike="noStrike" cap="none" dirty="0">
                <a:solidFill>
                  <a:schemeClr val="bg1">
                    <a:lumMod val="75000"/>
                  </a:schemeClr>
                </a:solidFill>
                <a:latin typeface="Calibri"/>
                <a:ea typeface="Calibri"/>
                <a:cs typeface="Calibri"/>
                <a:sym typeface="Calibri"/>
              </a:rPr>
              <a:t>- 1st Part Marketing Description</a:t>
            </a:r>
            <a:br>
              <a:rPr lang="en-GB" sz="1200" b="0" i="0" u="none" strike="noStrike" cap="none" dirty="0">
                <a:solidFill>
                  <a:schemeClr val="bg1">
                    <a:lumMod val="75000"/>
                  </a:schemeClr>
                </a:solidFill>
                <a:latin typeface="Calibri"/>
                <a:ea typeface="Calibri"/>
                <a:cs typeface="Calibri"/>
                <a:sym typeface="Calibri"/>
              </a:rPr>
            </a:br>
            <a:r>
              <a:rPr lang="en-GB" sz="1200" b="0" i="0" u="none" strike="noStrike" cap="none" dirty="0">
                <a:solidFill>
                  <a:schemeClr val="bg1">
                    <a:lumMod val="75000"/>
                  </a:schemeClr>
                </a:solidFill>
                <a:latin typeface="Calibri"/>
                <a:ea typeface="Calibri"/>
                <a:cs typeface="Calibri"/>
                <a:sym typeface="Calibri"/>
              </a:rPr>
              <a:t>- 2nd Part Functionality Details</a:t>
            </a:r>
            <a:endParaRPr sz="1400" b="0" i="0" u="none" strike="noStrike" cap="none" dirty="0">
              <a:solidFill>
                <a:schemeClr val="bg1">
                  <a:lumMod val="75000"/>
                </a:schemeClr>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bg1">
                    <a:lumMod val="75000"/>
                  </a:schemeClr>
                </a:solidFill>
                <a:latin typeface="Calibri"/>
                <a:ea typeface="Calibri"/>
                <a:cs typeface="Calibri"/>
                <a:sym typeface="Calibri"/>
              </a:rPr>
              <a:t>- 3rd Part Advantage List</a:t>
            </a:r>
            <a:endParaRPr sz="1400" b="0" i="0" u="none" strike="noStrike" cap="none" dirty="0">
              <a:solidFill>
                <a:schemeClr val="bg1">
                  <a:lumMod val="75000"/>
                </a:schemeClr>
              </a:solidFill>
              <a:latin typeface="Arial"/>
              <a:ea typeface="Arial"/>
              <a:cs typeface="Arial"/>
              <a:sym typeface="Arial"/>
            </a:endParaRPr>
          </a:p>
        </p:txBody>
      </p:sp>
      <p:sp>
        <p:nvSpPr>
          <p:cNvPr id="21" name="Google Shape;129;g1254d5dd75a_0_3">
            <a:extLst>
              <a:ext uri="{FF2B5EF4-FFF2-40B4-BE49-F238E27FC236}">
                <a16:creationId xmlns:a16="http://schemas.microsoft.com/office/drawing/2014/main" id="{78D99FDB-026E-222F-4F29-A1709D8029B5}"/>
              </a:ext>
            </a:extLst>
          </p:cNvPr>
          <p:cNvSpPr/>
          <p:nvPr/>
        </p:nvSpPr>
        <p:spPr>
          <a:xfrm>
            <a:off x="4032818" y="5255629"/>
            <a:ext cx="19266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rgbClr val="BFBFBF"/>
                </a:solidFill>
                <a:latin typeface="Calibri"/>
                <a:ea typeface="Calibri"/>
                <a:cs typeface="Calibri"/>
                <a:sym typeface="Calibri"/>
              </a:rPr>
              <a:t>OFFER(S)</a:t>
            </a:r>
            <a:br>
              <a:rPr lang="en-GB" sz="1200" b="0"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Provide 3-4 bullet points for</a:t>
            </a:r>
            <a:br>
              <a:rPr lang="en-GB" sz="1200" b="0"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each agreed package</a:t>
            </a:r>
            <a:endParaRPr sz="1400" b="0" i="0" u="none" strike="noStrike" cap="none" dirty="0">
              <a:solidFill>
                <a:srgbClr val="000000"/>
              </a:solidFill>
              <a:latin typeface="Arial"/>
              <a:ea typeface="Arial"/>
              <a:cs typeface="Arial"/>
              <a:sym typeface="Arial"/>
            </a:endParaRPr>
          </a:p>
        </p:txBody>
      </p:sp>
      <p:graphicFrame>
        <p:nvGraphicFramePr>
          <p:cNvPr id="2" name="Google Shape;245;g1254d5dd75a_0_111">
            <a:extLst>
              <a:ext uri="{FF2B5EF4-FFF2-40B4-BE49-F238E27FC236}">
                <a16:creationId xmlns:a16="http://schemas.microsoft.com/office/drawing/2014/main" id="{6D1A5AFA-982F-BD6E-0BC3-111E4638F45D}"/>
              </a:ext>
            </a:extLst>
          </p:cNvPr>
          <p:cNvGraphicFramePr/>
          <p:nvPr>
            <p:extLst>
              <p:ext uri="{D42A27DB-BD31-4B8C-83A1-F6EECF244321}">
                <p14:modId xmlns:p14="http://schemas.microsoft.com/office/powerpoint/2010/main" val="164604894"/>
              </p:ext>
            </p:extLst>
          </p:nvPr>
        </p:nvGraphicFramePr>
        <p:xfrm>
          <a:off x="6468050" y="2858859"/>
          <a:ext cx="5553250" cy="1630730"/>
        </p:xfrm>
        <a:graphic>
          <a:graphicData uri="http://schemas.openxmlformats.org/drawingml/2006/table">
            <a:tbl>
              <a:tblPr firstRow="1" bandRow="1">
                <a:noFill/>
                <a:tableStyleId>{4491689C-1D69-4A30-A39E-862ED04D7802}</a:tableStyleId>
              </a:tblPr>
              <a:tblGrid>
                <a:gridCol w="1634700">
                  <a:extLst>
                    <a:ext uri="{9D8B030D-6E8A-4147-A177-3AD203B41FA5}">
                      <a16:colId xmlns:a16="http://schemas.microsoft.com/office/drawing/2014/main" val="20000"/>
                    </a:ext>
                  </a:extLst>
                </a:gridCol>
                <a:gridCol w="3918550">
                  <a:extLst>
                    <a:ext uri="{9D8B030D-6E8A-4147-A177-3AD203B41FA5}">
                      <a16:colId xmlns:a16="http://schemas.microsoft.com/office/drawing/2014/main" val="20001"/>
                    </a:ext>
                  </a:extLst>
                </a:gridCol>
              </a:tblGrid>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Element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Copy </a:t>
                      </a:r>
                      <a:r>
                        <a:rPr lang="en-GB" sz="1100" u="none" strike="noStrike" cap="none">
                          <a:solidFill>
                            <a:srgbClr val="C00000"/>
                          </a:solidFill>
                        </a:rPr>
                        <a:t>EN / DE / FR / IT</a:t>
                      </a:r>
                      <a:endParaRPr sz="1400" u="none" strike="noStrike" cap="none"/>
                    </a:p>
                  </a:txBody>
                  <a:tcPr marL="91450" marR="91450" marT="45725" marB="45725"/>
                </a:tc>
                <a:extLst>
                  <a:ext uri="{0D108BD9-81ED-4DB2-BD59-A6C34878D82A}">
                    <a16:rowId xmlns:a16="http://schemas.microsoft.com/office/drawing/2014/main" val="10000"/>
                  </a:ext>
                </a:extLst>
              </a:tr>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dirty="0"/>
                        <a:t>Full address</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50" marR="91450" marT="45725" marB="45725"/>
                </a:tc>
                <a:extLst>
                  <a:ext uri="{0D108BD9-81ED-4DB2-BD59-A6C34878D82A}">
                    <a16:rowId xmlns:a16="http://schemas.microsoft.com/office/drawing/2014/main" val="10001"/>
                  </a:ext>
                </a:extLst>
              </a:tr>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dirty="0"/>
                        <a:t>Languages provided</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50" marR="91450" marT="45725" marB="45725"/>
                </a:tc>
                <a:extLst>
                  <a:ext uri="{0D108BD9-81ED-4DB2-BD59-A6C34878D82A}">
                    <a16:rowId xmlns:a16="http://schemas.microsoft.com/office/drawing/2014/main" val="10002"/>
                  </a:ext>
                </a:extLst>
              </a:tr>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Support Details</a:t>
                      </a:r>
                      <a:endParaRPr sz="1400" u="none" strike="noStrike" cap="none"/>
                    </a:p>
                  </a:txBody>
                  <a:tcPr marL="91450" marR="91450" marT="45725" marB="45725" anchor="ctr"/>
                </a:tc>
                <a:tc>
                  <a:txBody>
                    <a:bodyPr/>
                    <a:lstStyle/>
                    <a:p>
                      <a:pPr marL="457200" marR="0" lvl="0" indent="-298450" algn="l" rtl="0">
                        <a:lnSpc>
                          <a:spcPct val="100000"/>
                        </a:lnSpc>
                        <a:spcBef>
                          <a:spcPts val="0"/>
                        </a:spcBef>
                        <a:spcAft>
                          <a:spcPts val="0"/>
                        </a:spcAft>
                        <a:buClr>
                          <a:srgbClr val="000000"/>
                        </a:buClr>
                        <a:buSzPts val="1100"/>
                        <a:buFont typeface="Arial"/>
                        <a:buAutoNum type="arabicPeriod"/>
                      </a:pPr>
                      <a:r>
                        <a:rPr lang="en-GB" sz="1100" i="1" u="none" strike="noStrike" cap="none" dirty="0"/>
                        <a:t>Website with FAQ (if available)</a:t>
                      </a:r>
                      <a:endParaRPr sz="1100" i="1" u="none" strike="noStrike" cap="none" dirty="0"/>
                    </a:p>
                    <a:p>
                      <a:pPr marL="457200" marR="0" lvl="0" indent="-298450" algn="l" rtl="0">
                        <a:lnSpc>
                          <a:spcPct val="100000"/>
                        </a:lnSpc>
                        <a:spcBef>
                          <a:spcPts val="0"/>
                        </a:spcBef>
                        <a:spcAft>
                          <a:spcPts val="0"/>
                        </a:spcAft>
                        <a:buClr>
                          <a:srgbClr val="000000"/>
                        </a:buClr>
                        <a:buSzPts val="1100"/>
                        <a:buFont typeface="Arial"/>
                        <a:buAutoNum type="arabicPeriod"/>
                      </a:pPr>
                      <a:r>
                        <a:rPr lang="en-GB" sz="1100" i="1" u="none" strike="noStrike" cap="none" dirty="0"/>
                        <a:t>E-Mail address for support (if available)</a:t>
                      </a:r>
                      <a:endParaRPr sz="1100" i="1" u="none" strike="noStrike" cap="none" dirty="0"/>
                    </a:p>
                    <a:p>
                      <a:pPr marL="457200" marR="0" lvl="0" indent="-298450" algn="l" rtl="0">
                        <a:lnSpc>
                          <a:spcPct val="100000"/>
                        </a:lnSpc>
                        <a:spcBef>
                          <a:spcPts val="0"/>
                        </a:spcBef>
                        <a:spcAft>
                          <a:spcPts val="0"/>
                        </a:spcAft>
                        <a:buClr>
                          <a:srgbClr val="000000"/>
                        </a:buClr>
                        <a:buSzPts val="1100"/>
                        <a:buFont typeface="Arial"/>
                        <a:buAutoNum type="arabicPeriod"/>
                      </a:pPr>
                      <a:r>
                        <a:rPr lang="en-GB" sz="1100" i="1" u="none" strike="noStrike" cap="none" dirty="0"/>
                        <a:t>Telephone number for support (if available)</a:t>
                      </a:r>
                      <a:endParaRPr sz="1400" i="1" u="none" strike="noStrike" cap="none" dirty="0"/>
                    </a:p>
                  </a:txBody>
                  <a:tcPr marL="91450" marR="91450" marT="45725" marB="45725"/>
                </a:tc>
                <a:extLst>
                  <a:ext uri="{0D108BD9-81ED-4DB2-BD59-A6C34878D82A}">
                    <a16:rowId xmlns:a16="http://schemas.microsoft.com/office/drawing/2014/main" val="10003"/>
                  </a:ext>
                </a:extLst>
              </a:tr>
              <a:tr h="2160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App / Service Website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dirty="0"/>
                    </a:p>
                  </a:txBody>
                  <a:tcPr marL="91450" marR="91450" marT="45725" marB="45725"/>
                </a:tc>
                <a:extLst>
                  <a:ext uri="{0D108BD9-81ED-4DB2-BD59-A6C34878D82A}">
                    <a16:rowId xmlns:a16="http://schemas.microsoft.com/office/drawing/2014/main" val="10004"/>
                  </a:ext>
                </a:extLst>
              </a:tr>
            </a:tbl>
          </a:graphicData>
        </a:graphic>
      </p:graphicFrame>
      <p:sp>
        <p:nvSpPr>
          <p:cNvPr id="3" name="Google Shape;134;g1254d5dd75a_0_3">
            <a:extLst>
              <a:ext uri="{FF2B5EF4-FFF2-40B4-BE49-F238E27FC236}">
                <a16:creationId xmlns:a16="http://schemas.microsoft.com/office/drawing/2014/main" id="{7D5C21AB-774E-D714-8C73-D883E3F43545}"/>
              </a:ext>
            </a:extLst>
          </p:cNvPr>
          <p:cNvSpPr/>
          <p:nvPr/>
        </p:nvSpPr>
        <p:spPr>
          <a:xfrm>
            <a:off x="4032818" y="3166324"/>
            <a:ext cx="16716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tx1"/>
                </a:solidFill>
                <a:latin typeface="Calibri"/>
                <a:ea typeface="Calibri"/>
                <a:cs typeface="Calibri"/>
                <a:sym typeface="Calibri"/>
              </a:rPr>
              <a:t>DETAILS</a:t>
            </a:r>
            <a:br>
              <a:rPr lang="en-GB" sz="1200" b="1" i="0" u="none" strike="noStrike" cap="none" dirty="0">
                <a:solidFill>
                  <a:schemeClr val="tx1"/>
                </a:solidFill>
                <a:latin typeface="Calibri"/>
                <a:ea typeface="Calibri"/>
                <a:cs typeface="Calibri"/>
                <a:sym typeface="Calibri"/>
              </a:rPr>
            </a:br>
            <a:r>
              <a:rPr lang="en-GB" sz="1200" b="0" i="0" u="none" strike="noStrike" cap="none" dirty="0">
                <a:solidFill>
                  <a:schemeClr val="tx1"/>
                </a:solidFill>
                <a:latin typeface="Calibri"/>
                <a:ea typeface="Calibri"/>
                <a:cs typeface="Calibri"/>
                <a:sym typeface="Calibri"/>
              </a:rPr>
              <a:t>- Developer (address)</a:t>
            </a: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tx1"/>
                </a:solidFill>
                <a:latin typeface="Calibri"/>
                <a:ea typeface="Calibri"/>
                <a:cs typeface="Calibri"/>
                <a:sym typeface="Calibri"/>
              </a:rPr>
              <a:t>- Languages provided</a:t>
            </a: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tx1"/>
                </a:solidFill>
                <a:latin typeface="Calibri"/>
                <a:ea typeface="Calibri"/>
                <a:cs typeface="Calibri"/>
                <a:sym typeface="Calibri"/>
              </a:rPr>
              <a:t>- Support</a:t>
            </a:r>
            <a:endParaRPr sz="1200" b="0" i="0" u="none" strike="noStrike" cap="none"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tx1"/>
                </a:solidFill>
                <a:latin typeface="Calibri"/>
                <a:ea typeface="Calibri"/>
                <a:cs typeface="Calibri"/>
                <a:sym typeface="Calibri"/>
              </a:rPr>
              <a:t>- Website</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284162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aphicFrame>
        <p:nvGraphicFramePr>
          <p:cNvPr id="179" name="Google Shape;179;g1254d5dd75a_0_48"/>
          <p:cNvGraphicFramePr/>
          <p:nvPr>
            <p:extLst>
              <p:ext uri="{D42A27DB-BD31-4B8C-83A1-F6EECF244321}">
                <p14:modId xmlns:p14="http://schemas.microsoft.com/office/powerpoint/2010/main" val="4279119719"/>
              </p:ext>
            </p:extLst>
          </p:nvPr>
        </p:nvGraphicFramePr>
        <p:xfrm>
          <a:off x="6241433" y="233023"/>
          <a:ext cx="5881325" cy="6368850"/>
        </p:xfrm>
        <a:graphic>
          <a:graphicData uri="http://schemas.openxmlformats.org/drawingml/2006/table">
            <a:tbl>
              <a:tblPr firstRow="1" bandRow="1">
                <a:noFill/>
                <a:tableStyleId>{4491689C-1D69-4A30-A39E-862ED04D7802}</a:tableStyleId>
              </a:tblPr>
              <a:tblGrid>
                <a:gridCol w="1781100">
                  <a:extLst>
                    <a:ext uri="{9D8B030D-6E8A-4147-A177-3AD203B41FA5}">
                      <a16:colId xmlns:a16="http://schemas.microsoft.com/office/drawing/2014/main" val="20000"/>
                    </a:ext>
                  </a:extLst>
                </a:gridCol>
                <a:gridCol w="4100225">
                  <a:extLst>
                    <a:ext uri="{9D8B030D-6E8A-4147-A177-3AD203B41FA5}">
                      <a16:colId xmlns:a16="http://schemas.microsoft.com/office/drawing/2014/main" val="20001"/>
                    </a:ext>
                  </a:extLst>
                </a:gridCol>
              </a:tblGrid>
              <a:tr h="29275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Element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dirty="0"/>
                        <a:t>Copy </a:t>
                      </a:r>
                      <a:r>
                        <a:rPr lang="en-GB" sz="1100" dirty="0">
                          <a:solidFill>
                            <a:srgbClr val="C00000"/>
                          </a:solidFill>
                        </a:rPr>
                        <a:t>EN</a:t>
                      </a:r>
                      <a:endParaRPr sz="1400" u="none" strike="noStrike" cap="none" dirty="0"/>
                    </a:p>
                  </a:txBody>
                  <a:tcPr marL="91450" marR="91450" marT="45725" marB="45725"/>
                </a:tc>
                <a:extLst>
                  <a:ext uri="{0D108BD9-81ED-4DB2-BD59-A6C34878D82A}">
                    <a16:rowId xmlns:a16="http://schemas.microsoft.com/office/drawing/2014/main" val="10000"/>
                  </a:ext>
                </a:extLst>
              </a:tr>
              <a:tr h="60761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dirty="0"/>
                        <a:t>More about App</a:t>
                      </a:r>
                      <a:br>
                        <a:rPr lang="en-GB" sz="1100" u="none" strike="noStrike" cap="none" dirty="0"/>
                      </a:br>
                      <a:r>
                        <a:rPr lang="en-GB" sz="1100" u="none" strike="noStrike" cap="none" dirty="0"/>
                        <a:t>(Usual Format:</a:t>
                      </a:r>
                    </a:p>
                    <a:p>
                      <a:pPr marL="171450" marR="0" lvl="0" indent="-171450" algn="l" rtl="0">
                        <a:lnSpc>
                          <a:spcPct val="100000"/>
                        </a:lnSpc>
                        <a:spcBef>
                          <a:spcPts val="0"/>
                        </a:spcBef>
                        <a:spcAft>
                          <a:spcPts val="0"/>
                        </a:spcAft>
                        <a:buClr>
                          <a:srgbClr val="000000"/>
                        </a:buClr>
                        <a:buSzPts val="1100"/>
                        <a:buFontTx/>
                        <a:buChar char="-"/>
                      </a:pPr>
                      <a:r>
                        <a:rPr lang="en-GB" sz="1100" b="1" u="none" strike="noStrike" cap="none" dirty="0"/>
                        <a:t>Use Case: how to use the app together with bexio (what is done in the app, what in bexio)</a:t>
                      </a:r>
                    </a:p>
                    <a:p>
                      <a:pPr marL="171450" marR="0" lvl="0" indent="-171450" algn="l" rtl="0">
                        <a:lnSpc>
                          <a:spcPct val="100000"/>
                        </a:lnSpc>
                        <a:spcBef>
                          <a:spcPts val="0"/>
                        </a:spcBef>
                        <a:spcAft>
                          <a:spcPts val="0"/>
                        </a:spcAft>
                        <a:buClr>
                          <a:srgbClr val="000000"/>
                        </a:buClr>
                        <a:buSzPts val="1100"/>
                        <a:buFontTx/>
                        <a:buChar char="-"/>
                      </a:pPr>
                      <a:r>
                        <a:rPr lang="en-GB" sz="1100" u="none" strike="noStrike" cap="none" dirty="0"/>
                        <a:t>Marketing description</a:t>
                      </a:r>
                      <a:endParaRPr sz="1400" u="none" strike="noStrike" cap="none" dirty="0"/>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dirty="0"/>
                        <a:t>Functionality details</a:t>
                      </a:r>
                      <a:endParaRPr sz="1400" u="none" strike="noStrike" cap="none" dirty="0"/>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dirty="0"/>
                        <a:t>Advantages (list of Pros))</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dirty="0"/>
                    </a:p>
                  </a:txBody>
                  <a:tcPr marL="91450" marR="91450" marT="45725" marB="45725"/>
                </a:tc>
                <a:extLst>
                  <a:ext uri="{0D108BD9-81ED-4DB2-BD59-A6C34878D82A}">
                    <a16:rowId xmlns:a16="http://schemas.microsoft.com/office/drawing/2014/main" val="10001"/>
                  </a:ext>
                </a:extLst>
              </a:tr>
            </a:tbl>
          </a:graphicData>
        </a:graphic>
      </p:graphicFrame>
      <p:grpSp>
        <p:nvGrpSpPr>
          <p:cNvPr id="5" name="Gruppieren 4">
            <a:extLst>
              <a:ext uri="{FF2B5EF4-FFF2-40B4-BE49-F238E27FC236}">
                <a16:creationId xmlns:a16="http://schemas.microsoft.com/office/drawing/2014/main" id="{1BD651A7-EF21-EE24-B6BD-98AF0F058C22}"/>
              </a:ext>
            </a:extLst>
          </p:cNvPr>
          <p:cNvGrpSpPr/>
          <p:nvPr/>
        </p:nvGrpSpPr>
        <p:grpSpPr>
          <a:xfrm>
            <a:off x="25072" y="0"/>
            <a:ext cx="4007746" cy="6208626"/>
            <a:chOff x="25072" y="0"/>
            <a:chExt cx="4007746" cy="6208626"/>
          </a:xfrm>
        </p:grpSpPr>
        <p:pic>
          <p:nvPicPr>
            <p:cNvPr id="6" name="Grafik 5">
              <a:extLst>
                <a:ext uri="{FF2B5EF4-FFF2-40B4-BE49-F238E27FC236}">
                  <a16:creationId xmlns:a16="http://schemas.microsoft.com/office/drawing/2014/main" id="{AB0E44E6-FD1C-EBAB-5249-CA52EFE22F07}"/>
                </a:ext>
              </a:extLst>
            </p:cNvPr>
            <p:cNvPicPr>
              <a:picLocks noChangeAspect="1"/>
            </p:cNvPicPr>
            <p:nvPr/>
          </p:nvPicPr>
          <p:blipFill>
            <a:blip r:embed="rId3"/>
            <a:stretch>
              <a:fillRect/>
            </a:stretch>
          </p:blipFill>
          <p:spPr>
            <a:xfrm>
              <a:off x="25072" y="0"/>
              <a:ext cx="3741514" cy="6208626"/>
            </a:xfrm>
            <a:prstGeom prst="rect">
              <a:avLst/>
            </a:prstGeom>
          </p:spPr>
        </p:pic>
        <p:sp>
          <p:nvSpPr>
            <p:cNvPr id="7" name="Google Shape;120;g1254d5dd75a_0_3">
              <a:extLst>
                <a:ext uri="{FF2B5EF4-FFF2-40B4-BE49-F238E27FC236}">
                  <a16:creationId xmlns:a16="http://schemas.microsoft.com/office/drawing/2014/main" id="{82F96D4C-1A0C-CB3A-B86F-03E21CCB59F6}"/>
                </a:ext>
              </a:extLst>
            </p:cNvPr>
            <p:cNvSpPr/>
            <p:nvPr/>
          </p:nvSpPr>
          <p:spPr>
            <a:xfrm>
              <a:off x="43725" y="3166324"/>
              <a:ext cx="2479243" cy="1878373"/>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122;g1254d5dd75a_0_3">
              <a:extLst>
                <a:ext uri="{FF2B5EF4-FFF2-40B4-BE49-F238E27FC236}">
                  <a16:creationId xmlns:a16="http://schemas.microsoft.com/office/drawing/2014/main" id="{2D7477FF-17B7-B691-2977-75749805E0C4}"/>
                </a:ext>
              </a:extLst>
            </p:cNvPr>
            <p:cNvSpPr/>
            <p:nvPr/>
          </p:nvSpPr>
          <p:spPr>
            <a:xfrm>
              <a:off x="43724" y="1590225"/>
              <a:ext cx="3707093" cy="1533287"/>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9" name="Google Shape;125;g1254d5dd75a_0_3">
              <a:extLst>
                <a:ext uri="{FF2B5EF4-FFF2-40B4-BE49-F238E27FC236}">
                  <a16:creationId xmlns:a16="http://schemas.microsoft.com/office/drawing/2014/main" id="{98723A5C-386A-2764-5C84-6C5DB462CA6E}"/>
                </a:ext>
              </a:extLst>
            </p:cNvPr>
            <p:cNvCxnSpPr>
              <a:cxnSpLocks/>
            </p:cNvCxnSpPr>
            <p:nvPr/>
          </p:nvCxnSpPr>
          <p:spPr>
            <a:xfrm>
              <a:off x="2514150" y="4720264"/>
              <a:ext cx="1518668" cy="9674"/>
            </a:xfrm>
            <a:prstGeom prst="straightConnector1">
              <a:avLst/>
            </a:prstGeom>
            <a:noFill/>
            <a:ln w="9525" cap="flat" cmpd="sng">
              <a:solidFill>
                <a:srgbClr val="FF66FF"/>
              </a:solidFill>
              <a:prstDash val="solid"/>
              <a:miter lim="800000"/>
              <a:headEnd type="none" w="sm" len="sm"/>
              <a:tailEnd type="triangle" w="med" len="med"/>
            </a:ln>
          </p:spPr>
        </p:cxnSp>
        <p:sp>
          <p:nvSpPr>
            <p:cNvPr id="10" name="Google Shape;127;g1254d5dd75a_0_3">
              <a:extLst>
                <a:ext uri="{FF2B5EF4-FFF2-40B4-BE49-F238E27FC236}">
                  <a16:creationId xmlns:a16="http://schemas.microsoft.com/office/drawing/2014/main" id="{EF2D52E3-5093-CC8C-D600-CD240849B975}"/>
                </a:ext>
              </a:extLst>
            </p:cNvPr>
            <p:cNvSpPr/>
            <p:nvPr/>
          </p:nvSpPr>
          <p:spPr>
            <a:xfrm>
              <a:off x="43725" y="5112375"/>
              <a:ext cx="3707100" cy="932700"/>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 name="Google Shape;128;g1254d5dd75a_0_3">
              <a:extLst>
                <a:ext uri="{FF2B5EF4-FFF2-40B4-BE49-F238E27FC236}">
                  <a16:creationId xmlns:a16="http://schemas.microsoft.com/office/drawing/2014/main" id="{940ACFE4-C357-7853-0CBB-B0BC55E9C745}"/>
                </a:ext>
              </a:extLst>
            </p:cNvPr>
            <p:cNvCxnSpPr/>
            <p:nvPr/>
          </p:nvCxnSpPr>
          <p:spPr>
            <a:xfrm>
              <a:off x="3750818" y="5578129"/>
              <a:ext cx="282000" cy="600"/>
            </a:xfrm>
            <a:prstGeom prst="straightConnector1">
              <a:avLst/>
            </a:prstGeom>
            <a:noFill/>
            <a:ln w="9525" cap="flat" cmpd="sng">
              <a:solidFill>
                <a:srgbClr val="FF66FF"/>
              </a:solidFill>
              <a:prstDash val="solid"/>
              <a:miter lim="800000"/>
              <a:headEnd type="none" w="sm" len="sm"/>
              <a:tailEnd type="triangle" w="med" len="med"/>
            </a:ln>
          </p:spPr>
        </p:cxnSp>
        <p:sp>
          <p:nvSpPr>
            <p:cNvPr id="12" name="Google Shape;130;g1254d5dd75a_0_3">
              <a:extLst>
                <a:ext uri="{FF2B5EF4-FFF2-40B4-BE49-F238E27FC236}">
                  <a16:creationId xmlns:a16="http://schemas.microsoft.com/office/drawing/2014/main" id="{03BAC370-88F6-A88B-18C5-230334A39856}"/>
                </a:ext>
              </a:extLst>
            </p:cNvPr>
            <p:cNvSpPr/>
            <p:nvPr/>
          </p:nvSpPr>
          <p:spPr>
            <a:xfrm>
              <a:off x="2561325" y="1317612"/>
              <a:ext cx="1189500" cy="229800"/>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 name="Google Shape;131;g1254d5dd75a_0_3">
              <a:extLst>
                <a:ext uri="{FF2B5EF4-FFF2-40B4-BE49-F238E27FC236}">
                  <a16:creationId xmlns:a16="http://schemas.microsoft.com/office/drawing/2014/main" id="{BD1744C4-16E8-B8E0-42AA-3DD519FA6C1C}"/>
                </a:ext>
              </a:extLst>
            </p:cNvPr>
            <p:cNvCxnSpPr>
              <a:cxnSpLocks/>
              <a:stCxn id="12" idx="3"/>
            </p:cNvCxnSpPr>
            <p:nvPr/>
          </p:nvCxnSpPr>
          <p:spPr>
            <a:xfrm>
              <a:off x="3750825" y="1432512"/>
              <a:ext cx="206693" cy="0"/>
            </a:xfrm>
            <a:prstGeom prst="straightConnector1">
              <a:avLst/>
            </a:prstGeom>
            <a:noFill/>
            <a:ln w="9525" cap="flat" cmpd="sng">
              <a:solidFill>
                <a:srgbClr val="FF66FF"/>
              </a:solidFill>
              <a:prstDash val="solid"/>
              <a:miter lim="800000"/>
              <a:headEnd type="none" w="sm" len="sm"/>
              <a:tailEnd type="triangle" w="med" len="med"/>
            </a:ln>
          </p:spPr>
        </p:cxnSp>
        <p:cxnSp>
          <p:nvCxnSpPr>
            <p:cNvPr id="14" name="Google Shape;135;g1254d5dd75a_0_3">
              <a:extLst>
                <a:ext uri="{FF2B5EF4-FFF2-40B4-BE49-F238E27FC236}">
                  <a16:creationId xmlns:a16="http://schemas.microsoft.com/office/drawing/2014/main" id="{9F5321FF-8BD4-C056-18DA-7255228F6219}"/>
                </a:ext>
              </a:extLst>
            </p:cNvPr>
            <p:cNvCxnSpPr>
              <a:cxnSpLocks/>
              <a:stCxn id="8" idx="3"/>
            </p:cNvCxnSpPr>
            <p:nvPr/>
          </p:nvCxnSpPr>
          <p:spPr>
            <a:xfrm flipV="1">
              <a:off x="3750817" y="2356082"/>
              <a:ext cx="206701" cy="787"/>
            </a:xfrm>
            <a:prstGeom prst="straightConnector1">
              <a:avLst/>
            </a:prstGeom>
            <a:noFill/>
            <a:ln w="9525" cap="flat" cmpd="sng">
              <a:solidFill>
                <a:srgbClr val="FF66FF"/>
              </a:solidFill>
              <a:prstDash val="solid"/>
              <a:miter lim="800000"/>
              <a:headEnd type="none" w="sm" len="sm"/>
              <a:tailEnd type="triangle" w="med" len="med"/>
            </a:ln>
          </p:spPr>
        </p:cxnSp>
        <p:sp>
          <p:nvSpPr>
            <p:cNvPr id="15" name="Google Shape;127;g1254d5dd75a_0_3">
              <a:extLst>
                <a:ext uri="{FF2B5EF4-FFF2-40B4-BE49-F238E27FC236}">
                  <a16:creationId xmlns:a16="http://schemas.microsoft.com/office/drawing/2014/main" id="{45F5D17E-CD2D-6A77-01B6-7B95C33CE071}"/>
                </a:ext>
              </a:extLst>
            </p:cNvPr>
            <p:cNvSpPr/>
            <p:nvPr/>
          </p:nvSpPr>
          <p:spPr>
            <a:xfrm>
              <a:off x="2561325" y="3465832"/>
              <a:ext cx="1189492" cy="929143"/>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6" name="Google Shape;125;g1254d5dd75a_0_3">
              <a:extLst>
                <a:ext uri="{FF2B5EF4-FFF2-40B4-BE49-F238E27FC236}">
                  <a16:creationId xmlns:a16="http://schemas.microsoft.com/office/drawing/2014/main" id="{0D6BF3BE-AF91-0650-53DD-992A04CE9F65}"/>
                </a:ext>
              </a:extLst>
            </p:cNvPr>
            <p:cNvCxnSpPr>
              <a:cxnSpLocks/>
              <a:stCxn id="15" idx="3"/>
            </p:cNvCxnSpPr>
            <p:nvPr/>
          </p:nvCxnSpPr>
          <p:spPr>
            <a:xfrm>
              <a:off x="3750817" y="3930404"/>
              <a:ext cx="282001" cy="0"/>
            </a:xfrm>
            <a:prstGeom prst="straightConnector1">
              <a:avLst/>
            </a:prstGeom>
            <a:noFill/>
            <a:ln w="9525" cap="flat" cmpd="sng">
              <a:solidFill>
                <a:srgbClr val="FF66FF"/>
              </a:solidFill>
              <a:prstDash val="solid"/>
              <a:miter lim="800000"/>
              <a:headEnd type="none" w="sm" len="sm"/>
              <a:tailEnd type="triangle" w="med" len="med"/>
            </a:ln>
          </p:spPr>
        </p:cxnSp>
      </p:grpSp>
      <p:sp>
        <p:nvSpPr>
          <p:cNvPr id="17" name="Google Shape;132;g1254d5dd75a_0_3">
            <a:extLst>
              <a:ext uri="{FF2B5EF4-FFF2-40B4-BE49-F238E27FC236}">
                <a16:creationId xmlns:a16="http://schemas.microsoft.com/office/drawing/2014/main" id="{26C046C7-6C09-FE2B-1DA0-7311A0BEB98E}"/>
              </a:ext>
            </a:extLst>
          </p:cNvPr>
          <p:cNvSpPr/>
          <p:nvPr/>
        </p:nvSpPr>
        <p:spPr>
          <a:xfrm>
            <a:off x="3957518" y="1107390"/>
            <a:ext cx="1651500" cy="6502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dirty="0">
                <a:solidFill>
                  <a:srgbClr val="BFBFBF"/>
                </a:solidFill>
                <a:latin typeface="Calibri"/>
                <a:cs typeface="Calibri"/>
                <a:sym typeface="Calibri"/>
              </a:rPr>
              <a:t>CALL TO ACTION</a:t>
            </a:r>
            <a:br>
              <a:rPr lang="en-GB" sz="1200" b="0" i="0" u="none" strike="noStrike" cap="none" dirty="0">
                <a:solidFill>
                  <a:schemeClr val="dk1"/>
                </a:solidFill>
                <a:latin typeface="Calibri"/>
                <a:ea typeface="Calibri"/>
                <a:cs typeface="Calibri"/>
                <a:sym typeface="Calibri"/>
              </a:rPr>
            </a:br>
            <a:r>
              <a:rPr lang="en-GB" sz="1200" dirty="0">
                <a:solidFill>
                  <a:srgbClr val="BFBFBF"/>
                </a:solidFill>
                <a:latin typeface="Calibri"/>
                <a:cs typeface="Calibri"/>
                <a:sym typeface="Calibri"/>
              </a:rPr>
              <a:t>Provide Link - same link</a:t>
            </a:r>
            <a:endParaRPr sz="1200" dirty="0">
              <a:solidFill>
                <a:srgbClr val="BFBFBF"/>
              </a:solidFill>
              <a:latin typeface="Calibri"/>
              <a:cs typeface="Calibri"/>
            </a:endParaRPr>
          </a:p>
          <a:p>
            <a:pPr marL="0" marR="0" lvl="0" indent="0" algn="l" rtl="0">
              <a:lnSpc>
                <a:spcPct val="100000"/>
              </a:lnSpc>
              <a:spcBef>
                <a:spcPts val="0"/>
              </a:spcBef>
              <a:spcAft>
                <a:spcPts val="0"/>
              </a:spcAft>
              <a:buClr>
                <a:srgbClr val="000000"/>
              </a:buClr>
              <a:buSzPts val="1200"/>
              <a:buFont typeface="Arial"/>
              <a:buNone/>
            </a:pPr>
            <a:r>
              <a:rPr lang="en-GB" sz="1200" dirty="0">
                <a:solidFill>
                  <a:srgbClr val="BFBFBF"/>
                </a:solidFill>
                <a:latin typeface="Calibri"/>
                <a:cs typeface="Calibri"/>
                <a:sym typeface="Calibri"/>
              </a:rPr>
              <a:t>for all languages</a:t>
            </a:r>
            <a:endParaRPr sz="1200" dirty="0">
              <a:solidFill>
                <a:srgbClr val="BFBFBF"/>
              </a:solidFill>
              <a:latin typeface="Calibri"/>
              <a:cs typeface="Calibri"/>
              <a:sym typeface="Calibri"/>
            </a:endParaRPr>
          </a:p>
        </p:txBody>
      </p:sp>
      <p:sp>
        <p:nvSpPr>
          <p:cNvPr id="18" name="Google Shape;121;g1254d5dd75a_0_3">
            <a:extLst>
              <a:ext uri="{FF2B5EF4-FFF2-40B4-BE49-F238E27FC236}">
                <a16:creationId xmlns:a16="http://schemas.microsoft.com/office/drawing/2014/main" id="{E1C779F7-488A-0B82-9AEA-2427F938961A}"/>
              </a:ext>
            </a:extLst>
          </p:cNvPr>
          <p:cNvSpPr/>
          <p:nvPr/>
        </p:nvSpPr>
        <p:spPr>
          <a:xfrm>
            <a:off x="3957518" y="2032982"/>
            <a:ext cx="22443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bg1">
                    <a:lumMod val="75000"/>
                  </a:schemeClr>
                </a:solidFill>
                <a:latin typeface="Calibri"/>
                <a:ea typeface="Calibri"/>
                <a:cs typeface="Calibri"/>
                <a:sym typeface="Calibri"/>
              </a:rPr>
              <a:t>MEDIA</a:t>
            </a:r>
            <a:br>
              <a:rPr lang="en-GB" sz="1200" b="0" i="0" u="none" strike="noStrike" cap="none" dirty="0">
                <a:solidFill>
                  <a:schemeClr val="bg1">
                    <a:lumMod val="75000"/>
                  </a:schemeClr>
                </a:solidFill>
                <a:latin typeface="Calibri"/>
                <a:ea typeface="Calibri"/>
                <a:cs typeface="Calibri"/>
                <a:sym typeface="Calibri"/>
              </a:rPr>
            </a:br>
            <a:r>
              <a:rPr lang="en-GB" sz="1200" b="0" i="0" u="none" strike="noStrike" cap="none" dirty="0">
                <a:solidFill>
                  <a:schemeClr val="bg1">
                    <a:lumMod val="75000"/>
                  </a:schemeClr>
                </a:solidFill>
                <a:latin typeface="Calibri"/>
                <a:ea typeface="Calibri"/>
                <a:cs typeface="Calibri"/>
                <a:sym typeface="Calibri"/>
              </a:rPr>
              <a:t>Provide images, screenshots and</a:t>
            </a:r>
            <a:br>
              <a:rPr lang="en-GB" sz="1200" b="0" i="0" u="none" strike="noStrike" cap="none" dirty="0">
                <a:solidFill>
                  <a:schemeClr val="bg1">
                    <a:lumMod val="75000"/>
                  </a:schemeClr>
                </a:solidFill>
                <a:latin typeface="Calibri"/>
                <a:ea typeface="Calibri"/>
                <a:cs typeface="Calibri"/>
                <a:sym typeface="Calibri"/>
              </a:rPr>
            </a:br>
            <a:r>
              <a:rPr lang="en-GB" sz="1200" b="0" i="0" u="none" strike="noStrike" cap="none" dirty="0">
                <a:solidFill>
                  <a:schemeClr val="bg1">
                    <a:lumMod val="75000"/>
                  </a:schemeClr>
                </a:solidFill>
                <a:latin typeface="Calibri"/>
                <a:ea typeface="Calibri"/>
                <a:cs typeface="Calibri"/>
                <a:sym typeface="Calibri"/>
              </a:rPr>
              <a:t>instructional videos of the addon</a:t>
            </a:r>
            <a:endParaRPr sz="1400" b="0" i="0" u="none" strike="noStrike" cap="none" dirty="0">
              <a:solidFill>
                <a:schemeClr val="bg1">
                  <a:lumMod val="75000"/>
                </a:schemeClr>
              </a:solidFill>
              <a:latin typeface="Arial"/>
              <a:ea typeface="Arial"/>
              <a:cs typeface="Arial"/>
              <a:sym typeface="Arial"/>
            </a:endParaRPr>
          </a:p>
        </p:txBody>
      </p:sp>
      <p:sp>
        <p:nvSpPr>
          <p:cNvPr id="20" name="Google Shape;123;g1254d5dd75a_0_3">
            <a:extLst>
              <a:ext uri="{FF2B5EF4-FFF2-40B4-BE49-F238E27FC236}">
                <a16:creationId xmlns:a16="http://schemas.microsoft.com/office/drawing/2014/main" id="{94088E6B-F278-0109-61BF-F1D2109A6DA4}"/>
              </a:ext>
            </a:extLst>
          </p:cNvPr>
          <p:cNvSpPr/>
          <p:nvPr/>
        </p:nvSpPr>
        <p:spPr>
          <a:xfrm>
            <a:off x="4032818" y="4314438"/>
            <a:ext cx="21690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tx1"/>
                </a:solidFill>
                <a:latin typeface="Calibri"/>
                <a:ea typeface="Calibri"/>
                <a:cs typeface="Calibri"/>
                <a:sym typeface="Calibri"/>
              </a:rPr>
              <a:t>FULL DESCRIPTION</a:t>
            </a:r>
            <a:br>
              <a:rPr lang="en-GB" sz="1200" b="0" i="0" u="none" strike="noStrike" cap="none" dirty="0">
                <a:solidFill>
                  <a:schemeClr val="tx1"/>
                </a:solidFill>
                <a:latin typeface="Calibri"/>
                <a:ea typeface="Calibri"/>
                <a:cs typeface="Calibri"/>
                <a:sym typeface="Calibri"/>
              </a:rPr>
            </a:br>
            <a:r>
              <a:rPr lang="en-GB" sz="1200" b="0" i="0" u="none" strike="noStrike" cap="none" dirty="0">
                <a:solidFill>
                  <a:schemeClr val="tx1"/>
                </a:solidFill>
                <a:latin typeface="Calibri"/>
                <a:ea typeface="Calibri"/>
                <a:cs typeface="Calibri"/>
                <a:sym typeface="Calibri"/>
              </a:rPr>
              <a:t>- 1st Part Marketing Description</a:t>
            </a:r>
            <a:br>
              <a:rPr lang="en-GB" sz="1200" b="0" i="0" u="none" strike="noStrike" cap="none" dirty="0">
                <a:solidFill>
                  <a:schemeClr val="tx1"/>
                </a:solidFill>
                <a:latin typeface="Calibri"/>
                <a:ea typeface="Calibri"/>
                <a:cs typeface="Calibri"/>
                <a:sym typeface="Calibri"/>
              </a:rPr>
            </a:br>
            <a:r>
              <a:rPr lang="en-GB" sz="1200" b="0" i="0" u="none" strike="noStrike" cap="none" dirty="0">
                <a:solidFill>
                  <a:schemeClr val="tx1"/>
                </a:solidFill>
                <a:latin typeface="Calibri"/>
                <a:ea typeface="Calibri"/>
                <a:cs typeface="Calibri"/>
                <a:sym typeface="Calibri"/>
              </a:rPr>
              <a:t>- 2nd Part Functionality Details</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tx1"/>
                </a:solidFill>
                <a:latin typeface="Calibri"/>
                <a:ea typeface="Calibri"/>
                <a:cs typeface="Calibri"/>
                <a:sym typeface="Calibri"/>
              </a:rPr>
              <a:t>- 3rd Part Advantage List</a:t>
            </a:r>
            <a:endParaRPr sz="1400" b="0" i="0" u="none" strike="noStrike" cap="none" dirty="0">
              <a:solidFill>
                <a:schemeClr val="tx1"/>
              </a:solidFill>
              <a:latin typeface="Arial"/>
              <a:ea typeface="Arial"/>
              <a:cs typeface="Arial"/>
              <a:sym typeface="Arial"/>
            </a:endParaRPr>
          </a:p>
        </p:txBody>
      </p:sp>
      <p:sp>
        <p:nvSpPr>
          <p:cNvPr id="21" name="Google Shape;129;g1254d5dd75a_0_3">
            <a:extLst>
              <a:ext uri="{FF2B5EF4-FFF2-40B4-BE49-F238E27FC236}">
                <a16:creationId xmlns:a16="http://schemas.microsoft.com/office/drawing/2014/main" id="{78D99FDB-026E-222F-4F29-A1709D8029B5}"/>
              </a:ext>
            </a:extLst>
          </p:cNvPr>
          <p:cNvSpPr/>
          <p:nvPr/>
        </p:nvSpPr>
        <p:spPr>
          <a:xfrm>
            <a:off x="4032818" y="5255629"/>
            <a:ext cx="19266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rgbClr val="BFBFBF"/>
                </a:solidFill>
                <a:latin typeface="Calibri"/>
                <a:ea typeface="Calibri"/>
                <a:cs typeface="Calibri"/>
                <a:sym typeface="Calibri"/>
              </a:rPr>
              <a:t>OFFER(S)</a:t>
            </a:r>
            <a:br>
              <a:rPr lang="en-GB" sz="1200" b="0"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Provide 3-4 bullet points for</a:t>
            </a:r>
            <a:br>
              <a:rPr lang="en-GB" sz="1200" b="0"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each agreed package</a:t>
            </a:r>
            <a:endParaRPr sz="1400" b="0" i="0" u="none" strike="noStrike" cap="none" dirty="0">
              <a:solidFill>
                <a:srgbClr val="000000"/>
              </a:solidFill>
              <a:latin typeface="Arial"/>
              <a:ea typeface="Arial"/>
              <a:cs typeface="Arial"/>
              <a:sym typeface="Arial"/>
            </a:endParaRPr>
          </a:p>
        </p:txBody>
      </p:sp>
      <p:sp>
        <p:nvSpPr>
          <p:cNvPr id="22" name="Google Shape;134;g1254d5dd75a_0_3">
            <a:extLst>
              <a:ext uri="{FF2B5EF4-FFF2-40B4-BE49-F238E27FC236}">
                <a16:creationId xmlns:a16="http://schemas.microsoft.com/office/drawing/2014/main" id="{AB70E7FB-1F50-965D-631F-113076326720}"/>
              </a:ext>
            </a:extLst>
          </p:cNvPr>
          <p:cNvSpPr/>
          <p:nvPr/>
        </p:nvSpPr>
        <p:spPr>
          <a:xfrm>
            <a:off x="4032818" y="3166324"/>
            <a:ext cx="16716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rgbClr val="BFBFBF"/>
                </a:solidFill>
                <a:latin typeface="Calibri"/>
                <a:ea typeface="Calibri"/>
                <a:cs typeface="Calibri"/>
                <a:sym typeface="Calibri"/>
              </a:rPr>
              <a:t>DETAILS</a:t>
            </a:r>
            <a:br>
              <a:rPr lang="en-GB" sz="1200" b="1"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 Developer (address)</a:t>
            </a: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Languages provided</a:t>
            </a: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Support</a:t>
            </a:r>
            <a:endParaRPr sz="1200" b="0" i="0" u="none" strike="noStrike" cap="none" dirty="0">
              <a:solidFill>
                <a:srgbClr val="BFBFB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Website</a:t>
            </a:r>
            <a:endParaRPr sz="1400" b="0" i="0" u="none" strike="noStrike" cap="none" dirty="0">
              <a:solidFill>
                <a:srgbClr val="BFBFB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aphicFrame>
        <p:nvGraphicFramePr>
          <p:cNvPr id="179" name="Google Shape;179;g1254d5dd75a_0_48"/>
          <p:cNvGraphicFramePr/>
          <p:nvPr>
            <p:extLst>
              <p:ext uri="{D42A27DB-BD31-4B8C-83A1-F6EECF244321}">
                <p14:modId xmlns:p14="http://schemas.microsoft.com/office/powerpoint/2010/main" val="1930524799"/>
              </p:ext>
            </p:extLst>
          </p:nvPr>
        </p:nvGraphicFramePr>
        <p:xfrm>
          <a:off x="6241433" y="233023"/>
          <a:ext cx="5881325" cy="6368850"/>
        </p:xfrm>
        <a:graphic>
          <a:graphicData uri="http://schemas.openxmlformats.org/drawingml/2006/table">
            <a:tbl>
              <a:tblPr firstRow="1" bandRow="1">
                <a:noFill/>
                <a:tableStyleId>{4491689C-1D69-4A30-A39E-862ED04D7802}</a:tableStyleId>
              </a:tblPr>
              <a:tblGrid>
                <a:gridCol w="1781100">
                  <a:extLst>
                    <a:ext uri="{9D8B030D-6E8A-4147-A177-3AD203B41FA5}">
                      <a16:colId xmlns:a16="http://schemas.microsoft.com/office/drawing/2014/main" val="20000"/>
                    </a:ext>
                  </a:extLst>
                </a:gridCol>
                <a:gridCol w="4100225">
                  <a:extLst>
                    <a:ext uri="{9D8B030D-6E8A-4147-A177-3AD203B41FA5}">
                      <a16:colId xmlns:a16="http://schemas.microsoft.com/office/drawing/2014/main" val="20001"/>
                    </a:ext>
                  </a:extLst>
                </a:gridCol>
              </a:tblGrid>
              <a:tr h="29275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Element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dirty="0"/>
                        <a:t>Copy </a:t>
                      </a:r>
                      <a:r>
                        <a:rPr lang="en-GB" sz="1100" dirty="0">
                          <a:solidFill>
                            <a:srgbClr val="C00000"/>
                          </a:solidFill>
                        </a:rPr>
                        <a:t>DE</a:t>
                      </a:r>
                      <a:endParaRPr sz="1400" u="none" strike="noStrike" cap="none" dirty="0"/>
                    </a:p>
                  </a:txBody>
                  <a:tcPr marL="91450" marR="91450" marT="45725" marB="45725"/>
                </a:tc>
                <a:extLst>
                  <a:ext uri="{0D108BD9-81ED-4DB2-BD59-A6C34878D82A}">
                    <a16:rowId xmlns:a16="http://schemas.microsoft.com/office/drawing/2014/main" val="10000"/>
                  </a:ext>
                </a:extLst>
              </a:tr>
              <a:tr h="60761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dirty="0"/>
                        <a:t>More about App</a:t>
                      </a:r>
                      <a:br>
                        <a:rPr lang="en-GB" sz="1100" u="none" strike="noStrike" cap="none" dirty="0"/>
                      </a:br>
                      <a:r>
                        <a:rPr lang="en-GB" sz="1100" u="none" strike="noStrike" cap="none" dirty="0"/>
                        <a:t>(Usual Format:</a:t>
                      </a:r>
                    </a:p>
                    <a:p>
                      <a:pPr marL="171450" marR="0" lvl="0" indent="-171450" algn="l" rtl="0">
                        <a:lnSpc>
                          <a:spcPct val="100000"/>
                        </a:lnSpc>
                        <a:spcBef>
                          <a:spcPts val="0"/>
                        </a:spcBef>
                        <a:spcAft>
                          <a:spcPts val="0"/>
                        </a:spcAft>
                        <a:buClr>
                          <a:srgbClr val="000000"/>
                        </a:buClr>
                        <a:buSzPts val="1100"/>
                        <a:buFontTx/>
                        <a:buChar char="-"/>
                      </a:pPr>
                      <a:r>
                        <a:rPr lang="en-GB" sz="1100" b="1" u="none" strike="noStrike" cap="none" dirty="0"/>
                        <a:t>Use Case: how to use the app together with bexio (what is done in the app, what in bexio)</a:t>
                      </a:r>
                    </a:p>
                    <a:p>
                      <a:pPr marL="171450" marR="0" lvl="0" indent="-171450" algn="l" rtl="0">
                        <a:lnSpc>
                          <a:spcPct val="100000"/>
                        </a:lnSpc>
                        <a:spcBef>
                          <a:spcPts val="0"/>
                        </a:spcBef>
                        <a:spcAft>
                          <a:spcPts val="0"/>
                        </a:spcAft>
                        <a:buClr>
                          <a:srgbClr val="000000"/>
                        </a:buClr>
                        <a:buSzPts val="1100"/>
                        <a:buFontTx/>
                        <a:buChar char="-"/>
                      </a:pPr>
                      <a:r>
                        <a:rPr lang="en-GB" sz="1100" u="none" strike="noStrike" cap="none" dirty="0"/>
                        <a:t>Marketing description</a:t>
                      </a:r>
                      <a:endParaRPr lang="en-GB" sz="1400" u="none" strike="noStrike" cap="none" dirty="0"/>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dirty="0"/>
                        <a:t>Functionality details</a:t>
                      </a:r>
                      <a:endParaRPr lang="en-GB" sz="1400" u="none" strike="noStrike" cap="none" dirty="0"/>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dirty="0"/>
                        <a:t>Advantages (list of Pros))</a:t>
                      </a:r>
                      <a:endParaRPr lang="en-GB"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dirty="0"/>
                    </a:p>
                  </a:txBody>
                  <a:tcPr marL="91450" marR="91450" marT="45725" marB="45725"/>
                </a:tc>
                <a:extLst>
                  <a:ext uri="{0D108BD9-81ED-4DB2-BD59-A6C34878D82A}">
                    <a16:rowId xmlns:a16="http://schemas.microsoft.com/office/drawing/2014/main" val="10001"/>
                  </a:ext>
                </a:extLst>
              </a:tr>
            </a:tbl>
          </a:graphicData>
        </a:graphic>
      </p:graphicFrame>
      <p:grpSp>
        <p:nvGrpSpPr>
          <p:cNvPr id="5" name="Gruppieren 4">
            <a:extLst>
              <a:ext uri="{FF2B5EF4-FFF2-40B4-BE49-F238E27FC236}">
                <a16:creationId xmlns:a16="http://schemas.microsoft.com/office/drawing/2014/main" id="{1BD651A7-EF21-EE24-B6BD-98AF0F058C22}"/>
              </a:ext>
            </a:extLst>
          </p:cNvPr>
          <p:cNvGrpSpPr/>
          <p:nvPr/>
        </p:nvGrpSpPr>
        <p:grpSpPr>
          <a:xfrm>
            <a:off x="25072" y="0"/>
            <a:ext cx="4007746" cy="6208626"/>
            <a:chOff x="25072" y="0"/>
            <a:chExt cx="4007746" cy="6208626"/>
          </a:xfrm>
        </p:grpSpPr>
        <p:pic>
          <p:nvPicPr>
            <p:cNvPr id="6" name="Grafik 5">
              <a:extLst>
                <a:ext uri="{FF2B5EF4-FFF2-40B4-BE49-F238E27FC236}">
                  <a16:creationId xmlns:a16="http://schemas.microsoft.com/office/drawing/2014/main" id="{AB0E44E6-FD1C-EBAB-5249-CA52EFE22F07}"/>
                </a:ext>
              </a:extLst>
            </p:cNvPr>
            <p:cNvPicPr>
              <a:picLocks noChangeAspect="1"/>
            </p:cNvPicPr>
            <p:nvPr/>
          </p:nvPicPr>
          <p:blipFill>
            <a:blip r:embed="rId3"/>
            <a:stretch>
              <a:fillRect/>
            </a:stretch>
          </p:blipFill>
          <p:spPr>
            <a:xfrm>
              <a:off x="25072" y="0"/>
              <a:ext cx="3741514" cy="6208626"/>
            </a:xfrm>
            <a:prstGeom prst="rect">
              <a:avLst/>
            </a:prstGeom>
          </p:spPr>
        </p:pic>
        <p:sp>
          <p:nvSpPr>
            <p:cNvPr id="7" name="Google Shape;120;g1254d5dd75a_0_3">
              <a:extLst>
                <a:ext uri="{FF2B5EF4-FFF2-40B4-BE49-F238E27FC236}">
                  <a16:creationId xmlns:a16="http://schemas.microsoft.com/office/drawing/2014/main" id="{82F96D4C-1A0C-CB3A-B86F-03E21CCB59F6}"/>
                </a:ext>
              </a:extLst>
            </p:cNvPr>
            <p:cNvSpPr/>
            <p:nvPr/>
          </p:nvSpPr>
          <p:spPr>
            <a:xfrm>
              <a:off x="43725" y="3166324"/>
              <a:ext cx="2479243" cy="1878373"/>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122;g1254d5dd75a_0_3">
              <a:extLst>
                <a:ext uri="{FF2B5EF4-FFF2-40B4-BE49-F238E27FC236}">
                  <a16:creationId xmlns:a16="http://schemas.microsoft.com/office/drawing/2014/main" id="{2D7477FF-17B7-B691-2977-75749805E0C4}"/>
                </a:ext>
              </a:extLst>
            </p:cNvPr>
            <p:cNvSpPr/>
            <p:nvPr/>
          </p:nvSpPr>
          <p:spPr>
            <a:xfrm>
              <a:off x="43724" y="1590225"/>
              <a:ext cx="3707093" cy="1533287"/>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9" name="Google Shape;125;g1254d5dd75a_0_3">
              <a:extLst>
                <a:ext uri="{FF2B5EF4-FFF2-40B4-BE49-F238E27FC236}">
                  <a16:creationId xmlns:a16="http://schemas.microsoft.com/office/drawing/2014/main" id="{98723A5C-386A-2764-5C84-6C5DB462CA6E}"/>
                </a:ext>
              </a:extLst>
            </p:cNvPr>
            <p:cNvCxnSpPr>
              <a:cxnSpLocks/>
            </p:cNvCxnSpPr>
            <p:nvPr/>
          </p:nvCxnSpPr>
          <p:spPr>
            <a:xfrm>
              <a:off x="2514150" y="4720264"/>
              <a:ext cx="1518668" cy="9674"/>
            </a:xfrm>
            <a:prstGeom prst="straightConnector1">
              <a:avLst/>
            </a:prstGeom>
            <a:noFill/>
            <a:ln w="9525" cap="flat" cmpd="sng">
              <a:solidFill>
                <a:srgbClr val="FF66FF"/>
              </a:solidFill>
              <a:prstDash val="solid"/>
              <a:miter lim="800000"/>
              <a:headEnd type="none" w="sm" len="sm"/>
              <a:tailEnd type="triangle" w="med" len="med"/>
            </a:ln>
          </p:spPr>
        </p:cxnSp>
        <p:sp>
          <p:nvSpPr>
            <p:cNvPr id="10" name="Google Shape;127;g1254d5dd75a_0_3">
              <a:extLst>
                <a:ext uri="{FF2B5EF4-FFF2-40B4-BE49-F238E27FC236}">
                  <a16:creationId xmlns:a16="http://schemas.microsoft.com/office/drawing/2014/main" id="{EF2D52E3-5093-CC8C-D600-CD240849B975}"/>
                </a:ext>
              </a:extLst>
            </p:cNvPr>
            <p:cNvSpPr/>
            <p:nvPr/>
          </p:nvSpPr>
          <p:spPr>
            <a:xfrm>
              <a:off x="43725" y="5112375"/>
              <a:ext cx="3707100" cy="932700"/>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 name="Google Shape;128;g1254d5dd75a_0_3">
              <a:extLst>
                <a:ext uri="{FF2B5EF4-FFF2-40B4-BE49-F238E27FC236}">
                  <a16:creationId xmlns:a16="http://schemas.microsoft.com/office/drawing/2014/main" id="{940ACFE4-C357-7853-0CBB-B0BC55E9C745}"/>
                </a:ext>
              </a:extLst>
            </p:cNvPr>
            <p:cNvCxnSpPr/>
            <p:nvPr/>
          </p:nvCxnSpPr>
          <p:spPr>
            <a:xfrm>
              <a:off x="3750818" y="5578129"/>
              <a:ext cx="282000" cy="600"/>
            </a:xfrm>
            <a:prstGeom prst="straightConnector1">
              <a:avLst/>
            </a:prstGeom>
            <a:noFill/>
            <a:ln w="9525" cap="flat" cmpd="sng">
              <a:solidFill>
                <a:srgbClr val="FF66FF"/>
              </a:solidFill>
              <a:prstDash val="solid"/>
              <a:miter lim="800000"/>
              <a:headEnd type="none" w="sm" len="sm"/>
              <a:tailEnd type="triangle" w="med" len="med"/>
            </a:ln>
          </p:spPr>
        </p:cxnSp>
        <p:sp>
          <p:nvSpPr>
            <p:cNvPr id="12" name="Google Shape;130;g1254d5dd75a_0_3">
              <a:extLst>
                <a:ext uri="{FF2B5EF4-FFF2-40B4-BE49-F238E27FC236}">
                  <a16:creationId xmlns:a16="http://schemas.microsoft.com/office/drawing/2014/main" id="{03BAC370-88F6-A88B-18C5-230334A39856}"/>
                </a:ext>
              </a:extLst>
            </p:cNvPr>
            <p:cNvSpPr/>
            <p:nvPr/>
          </p:nvSpPr>
          <p:spPr>
            <a:xfrm>
              <a:off x="2561325" y="1317612"/>
              <a:ext cx="1189500" cy="229800"/>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 name="Google Shape;131;g1254d5dd75a_0_3">
              <a:extLst>
                <a:ext uri="{FF2B5EF4-FFF2-40B4-BE49-F238E27FC236}">
                  <a16:creationId xmlns:a16="http://schemas.microsoft.com/office/drawing/2014/main" id="{BD1744C4-16E8-B8E0-42AA-3DD519FA6C1C}"/>
                </a:ext>
              </a:extLst>
            </p:cNvPr>
            <p:cNvCxnSpPr>
              <a:cxnSpLocks/>
              <a:stCxn id="12" idx="3"/>
            </p:cNvCxnSpPr>
            <p:nvPr/>
          </p:nvCxnSpPr>
          <p:spPr>
            <a:xfrm>
              <a:off x="3750825" y="1432512"/>
              <a:ext cx="206693" cy="0"/>
            </a:xfrm>
            <a:prstGeom prst="straightConnector1">
              <a:avLst/>
            </a:prstGeom>
            <a:noFill/>
            <a:ln w="9525" cap="flat" cmpd="sng">
              <a:solidFill>
                <a:srgbClr val="FF66FF"/>
              </a:solidFill>
              <a:prstDash val="solid"/>
              <a:miter lim="800000"/>
              <a:headEnd type="none" w="sm" len="sm"/>
              <a:tailEnd type="triangle" w="med" len="med"/>
            </a:ln>
          </p:spPr>
        </p:cxnSp>
        <p:cxnSp>
          <p:nvCxnSpPr>
            <p:cNvPr id="14" name="Google Shape;135;g1254d5dd75a_0_3">
              <a:extLst>
                <a:ext uri="{FF2B5EF4-FFF2-40B4-BE49-F238E27FC236}">
                  <a16:creationId xmlns:a16="http://schemas.microsoft.com/office/drawing/2014/main" id="{9F5321FF-8BD4-C056-18DA-7255228F6219}"/>
                </a:ext>
              </a:extLst>
            </p:cNvPr>
            <p:cNvCxnSpPr>
              <a:cxnSpLocks/>
              <a:stCxn id="8" idx="3"/>
            </p:cNvCxnSpPr>
            <p:nvPr/>
          </p:nvCxnSpPr>
          <p:spPr>
            <a:xfrm flipV="1">
              <a:off x="3750817" y="2356082"/>
              <a:ext cx="206701" cy="787"/>
            </a:xfrm>
            <a:prstGeom prst="straightConnector1">
              <a:avLst/>
            </a:prstGeom>
            <a:noFill/>
            <a:ln w="9525" cap="flat" cmpd="sng">
              <a:solidFill>
                <a:srgbClr val="FF66FF"/>
              </a:solidFill>
              <a:prstDash val="solid"/>
              <a:miter lim="800000"/>
              <a:headEnd type="none" w="sm" len="sm"/>
              <a:tailEnd type="triangle" w="med" len="med"/>
            </a:ln>
          </p:spPr>
        </p:cxnSp>
        <p:sp>
          <p:nvSpPr>
            <p:cNvPr id="15" name="Google Shape;127;g1254d5dd75a_0_3">
              <a:extLst>
                <a:ext uri="{FF2B5EF4-FFF2-40B4-BE49-F238E27FC236}">
                  <a16:creationId xmlns:a16="http://schemas.microsoft.com/office/drawing/2014/main" id="{45F5D17E-CD2D-6A77-01B6-7B95C33CE071}"/>
                </a:ext>
              </a:extLst>
            </p:cNvPr>
            <p:cNvSpPr/>
            <p:nvPr/>
          </p:nvSpPr>
          <p:spPr>
            <a:xfrm>
              <a:off x="2561325" y="3465832"/>
              <a:ext cx="1189492" cy="929143"/>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6" name="Google Shape;125;g1254d5dd75a_0_3">
              <a:extLst>
                <a:ext uri="{FF2B5EF4-FFF2-40B4-BE49-F238E27FC236}">
                  <a16:creationId xmlns:a16="http://schemas.microsoft.com/office/drawing/2014/main" id="{0D6BF3BE-AF91-0650-53DD-992A04CE9F65}"/>
                </a:ext>
              </a:extLst>
            </p:cNvPr>
            <p:cNvCxnSpPr>
              <a:cxnSpLocks/>
              <a:stCxn id="15" idx="3"/>
            </p:cNvCxnSpPr>
            <p:nvPr/>
          </p:nvCxnSpPr>
          <p:spPr>
            <a:xfrm>
              <a:off x="3750817" y="3930404"/>
              <a:ext cx="282001" cy="0"/>
            </a:xfrm>
            <a:prstGeom prst="straightConnector1">
              <a:avLst/>
            </a:prstGeom>
            <a:noFill/>
            <a:ln w="9525" cap="flat" cmpd="sng">
              <a:solidFill>
                <a:srgbClr val="FF66FF"/>
              </a:solidFill>
              <a:prstDash val="solid"/>
              <a:miter lim="800000"/>
              <a:headEnd type="none" w="sm" len="sm"/>
              <a:tailEnd type="triangle" w="med" len="med"/>
            </a:ln>
          </p:spPr>
        </p:cxnSp>
      </p:grpSp>
      <p:sp>
        <p:nvSpPr>
          <p:cNvPr id="17" name="Google Shape;132;g1254d5dd75a_0_3">
            <a:extLst>
              <a:ext uri="{FF2B5EF4-FFF2-40B4-BE49-F238E27FC236}">
                <a16:creationId xmlns:a16="http://schemas.microsoft.com/office/drawing/2014/main" id="{26C046C7-6C09-FE2B-1DA0-7311A0BEB98E}"/>
              </a:ext>
            </a:extLst>
          </p:cNvPr>
          <p:cNvSpPr/>
          <p:nvPr/>
        </p:nvSpPr>
        <p:spPr>
          <a:xfrm>
            <a:off x="3957518" y="1107390"/>
            <a:ext cx="1651500" cy="6502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dirty="0">
                <a:solidFill>
                  <a:srgbClr val="BFBFBF"/>
                </a:solidFill>
                <a:latin typeface="Calibri"/>
                <a:cs typeface="Calibri"/>
                <a:sym typeface="Calibri"/>
              </a:rPr>
              <a:t>CALL TO ACTION</a:t>
            </a:r>
            <a:br>
              <a:rPr lang="en-GB" sz="1200" b="0" i="0" u="none" strike="noStrike" cap="none" dirty="0">
                <a:solidFill>
                  <a:schemeClr val="dk1"/>
                </a:solidFill>
                <a:latin typeface="Calibri"/>
                <a:ea typeface="Calibri"/>
                <a:cs typeface="Calibri"/>
                <a:sym typeface="Calibri"/>
              </a:rPr>
            </a:br>
            <a:r>
              <a:rPr lang="en-GB" sz="1200" dirty="0">
                <a:solidFill>
                  <a:srgbClr val="BFBFBF"/>
                </a:solidFill>
                <a:latin typeface="Calibri"/>
                <a:cs typeface="Calibri"/>
                <a:sym typeface="Calibri"/>
              </a:rPr>
              <a:t>Provide Link - same link</a:t>
            </a:r>
            <a:endParaRPr sz="1200" dirty="0">
              <a:solidFill>
                <a:srgbClr val="BFBFBF"/>
              </a:solidFill>
              <a:latin typeface="Calibri"/>
              <a:cs typeface="Calibri"/>
            </a:endParaRPr>
          </a:p>
          <a:p>
            <a:pPr marL="0" marR="0" lvl="0" indent="0" algn="l" rtl="0">
              <a:lnSpc>
                <a:spcPct val="100000"/>
              </a:lnSpc>
              <a:spcBef>
                <a:spcPts val="0"/>
              </a:spcBef>
              <a:spcAft>
                <a:spcPts val="0"/>
              </a:spcAft>
              <a:buClr>
                <a:srgbClr val="000000"/>
              </a:buClr>
              <a:buSzPts val="1200"/>
              <a:buFont typeface="Arial"/>
              <a:buNone/>
            </a:pPr>
            <a:r>
              <a:rPr lang="en-GB" sz="1200" dirty="0">
                <a:solidFill>
                  <a:srgbClr val="BFBFBF"/>
                </a:solidFill>
                <a:latin typeface="Calibri"/>
                <a:cs typeface="Calibri"/>
                <a:sym typeface="Calibri"/>
              </a:rPr>
              <a:t>for all languages</a:t>
            </a:r>
            <a:endParaRPr sz="1200" dirty="0">
              <a:solidFill>
                <a:srgbClr val="BFBFBF"/>
              </a:solidFill>
              <a:latin typeface="Calibri"/>
              <a:cs typeface="Calibri"/>
              <a:sym typeface="Calibri"/>
            </a:endParaRPr>
          </a:p>
        </p:txBody>
      </p:sp>
      <p:sp>
        <p:nvSpPr>
          <p:cNvPr id="18" name="Google Shape;121;g1254d5dd75a_0_3">
            <a:extLst>
              <a:ext uri="{FF2B5EF4-FFF2-40B4-BE49-F238E27FC236}">
                <a16:creationId xmlns:a16="http://schemas.microsoft.com/office/drawing/2014/main" id="{E1C779F7-488A-0B82-9AEA-2427F938961A}"/>
              </a:ext>
            </a:extLst>
          </p:cNvPr>
          <p:cNvSpPr/>
          <p:nvPr/>
        </p:nvSpPr>
        <p:spPr>
          <a:xfrm>
            <a:off x="3957518" y="2032982"/>
            <a:ext cx="22443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bg1">
                    <a:lumMod val="75000"/>
                  </a:schemeClr>
                </a:solidFill>
                <a:latin typeface="Calibri"/>
                <a:ea typeface="Calibri"/>
                <a:cs typeface="Calibri"/>
                <a:sym typeface="Calibri"/>
              </a:rPr>
              <a:t>MEDIA</a:t>
            </a:r>
            <a:br>
              <a:rPr lang="en-GB" sz="1200" b="0" i="0" u="none" strike="noStrike" cap="none" dirty="0">
                <a:solidFill>
                  <a:schemeClr val="bg1">
                    <a:lumMod val="75000"/>
                  </a:schemeClr>
                </a:solidFill>
                <a:latin typeface="Calibri"/>
                <a:ea typeface="Calibri"/>
                <a:cs typeface="Calibri"/>
                <a:sym typeface="Calibri"/>
              </a:rPr>
            </a:br>
            <a:r>
              <a:rPr lang="en-GB" sz="1200" b="0" i="0" u="none" strike="noStrike" cap="none" dirty="0">
                <a:solidFill>
                  <a:schemeClr val="bg1">
                    <a:lumMod val="75000"/>
                  </a:schemeClr>
                </a:solidFill>
                <a:latin typeface="Calibri"/>
                <a:ea typeface="Calibri"/>
                <a:cs typeface="Calibri"/>
                <a:sym typeface="Calibri"/>
              </a:rPr>
              <a:t>Provide images, screenshots and</a:t>
            </a:r>
            <a:br>
              <a:rPr lang="en-GB" sz="1200" b="0" i="0" u="none" strike="noStrike" cap="none" dirty="0">
                <a:solidFill>
                  <a:schemeClr val="bg1">
                    <a:lumMod val="75000"/>
                  </a:schemeClr>
                </a:solidFill>
                <a:latin typeface="Calibri"/>
                <a:ea typeface="Calibri"/>
                <a:cs typeface="Calibri"/>
                <a:sym typeface="Calibri"/>
              </a:rPr>
            </a:br>
            <a:r>
              <a:rPr lang="en-GB" sz="1200" b="0" i="0" u="none" strike="noStrike" cap="none" dirty="0">
                <a:solidFill>
                  <a:schemeClr val="bg1">
                    <a:lumMod val="75000"/>
                  </a:schemeClr>
                </a:solidFill>
                <a:latin typeface="Calibri"/>
                <a:ea typeface="Calibri"/>
                <a:cs typeface="Calibri"/>
                <a:sym typeface="Calibri"/>
              </a:rPr>
              <a:t>instructional videos of the addon</a:t>
            </a:r>
            <a:endParaRPr sz="1400" b="0" i="0" u="none" strike="noStrike" cap="none" dirty="0">
              <a:solidFill>
                <a:schemeClr val="bg1">
                  <a:lumMod val="75000"/>
                </a:schemeClr>
              </a:solidFill>
              <a:latin typeface="Arial"/>
              <a:ea typeface="Arial"/>
              <a:cs typeface="Arial"/>
              <a:sym typeface="Arial"/>
            </a:endParaRPr>
          </a:p>
        </p:txBody>
      </p:sp>
      <p:sp>
        <p:nvSpPr>
          <p:cNvPr id="20" name="Google Shape;123;g1254d5dd75a_0_3">
            <a:extLst>
              <a:ext uri="{FF2B5EF4-FFF2-40B4-BE49-F238E27FC236}">
                <a16:creationId xmlns:a16="http://schemas.microsoft.com/office/drawing/2014/main" id="{94088E6B-F278-0109-61BF-F1D2109A6DA4}"/>
              </a:ext>
            </a:extLst>
          </p:cNvPr>
          <p:cNvSpPr/>
          <p:nvPr/>
        </p:nvSpPr>
        <p:spPr>
          <a:xfrm>
            <a:off x="4032818" y="4314438"/>
            <a:ext cx="21690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tx1"/>
                </a:solidFill>
                <a:latin typeface="Calibri"/>
                <a:ea typeface="Calibri"/>
                <a:cs typeface="Calibri"/>
                <a:sym typeface="Calibri"/>
              </a:rPr>
              <a:t>FULL DESCRIPTION</a:t>
            </a:r>
            <a:br>
              <a:rPr lang="en-GB" sz="1200" b="0" i="0" u="none" strike="noStrike" cap="none" dirty="0">
                <a:solidFill>
                  <a:schemeClr val="tx1"/>
                </a:solidFill>
                <a:latin typeface="Calibri"/>
                <a:ea typeface="Calibri"/>
                <a:cs typeface="Calibri"/>
                <a:sym typeface="Calibri"/>
              </a:rPr>
            </a:br>
            <a:r>
              <a:rPr lang="en-GB" sz="1200" b="0" i="0" u="none" strike="noStrike" cap="none" dirty="0">
                <a:solidFill>
                  <a:schemeClr val="tx1"/>
                </a:solidFill>
                <a:latin typeface="Calibri"/>
                <a:ea typeface="Calibri"/>
                <a:cs typeface="Calibri"/>
                <a:sym typeface="Calibri"/>
              </a:rPr>
              <a:t>- 1st Part Marketing Description</a:t>
            </a:r>
            <a:br>
              <a:rPr lang="en-GB" sz="1200" b="0" i="0" u="none" strike="noStrike" cap="none" dirty="0">
                <a:solidFill>
                  <a:schemeClr val="tx1"/>
                </a:solidFill>
                <a:latin typeface="Calibri"/>
                <a:ea typeface="Calibri"/>
                <a:cs typeface="Calibri"/>
                <a:sym typeface="Calibri"/>
              </a:rPr>
            </a:br>
            <a:r>
              <a:rPr lang="en-GB" sz="1200" b="0" i="0" u="none" strike="noStrike" cap="none" dirty="0">
                <a:solidFill>
                  <a:schemeClr val="tx1"/>
                </a:solidFill>
                <a:latin typeface="Calibri"/>
                <a:ea typeface="Calibri"/>
                <a:cs typeface="Calibri"/>
                <a:sym typeface="Calibri"/>
              </a:rPr>
              <a:t>- 2nd Part Functionality Details</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tx1"/>
                </a:solidFill>
                <a:latin typeface="Calibri"/>
                <a:ea typeface="Calibri"/>
                <a:cs typeface="Calibri"/>
                <a:sym typeface="Calibri"/>
              </a:rPr>
              <a:t>- 3rd Part Advantage List</a:t>
            </a:r>
            <a:endParaRPr sz="1400" b="0" i="0" u="none" strike="noStrike" cap="none" dirty="0">
              <a:solidFill>
                <a:schemeClr val="tx1"/>
              </a:solidFill>
              <a:latin typeface="Arial"/>
              <a:ea typeface="Arial"/>
              <a:cs typeface="Arial"/>
              <a:sym typeface="Arial"/>
            </a:endParaRPr>
          </a:p>
        </p:txBody>
      </p:sp>
      <p:sp>
        <p:nvSpPr>
          <p:cNvPr id="21" name="Google Shape;129;g1254d5dd75a_0_3">
            <a:extLst>
              <a:ext uri="{FF2B5EF4-FFF2-40B4-BE49-F238E27FC236}">
                <a16:creationId xmlns:a16="http://schemas.microsoft.com/office/drawing/2014/main" id="{78D99FDB-026E-222F-4F29-A1709D8029B5}"/>
              </a:ext>
            </a:extLst>
          </p:cNvPr>
          <p:cNvSpPr/>
          <p:nvPr/>
        </p:nvSpPr>
        <p:spPr>
          <a:xfrm>
            <a:off x="4032818" y="5255629"/>
            <a:ext cx="19266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rgbClr val="BFBFBF"/>
                </a:solidFill>
                <a:latin typeface="Calibri"/>
                <a:ea typeface="Calibri"/>
                <a:cs typeface="Calibri"/>
                <a:sym typeface="Calibri"/>
              </a:rPr>
              <a:t>OFFER(S)</a:t>
            </a:r>
            <a:br>
              <a:rPr lang="en-GB" sz="1200" b="0"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Provide 3-4 bullet points for</a:t>
            </a:r>
            <a:br>
              <a:rPr lang="en-GB" sz="1200" b="0"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each agreed package</a:t>
            </a:r>
            <a:endParaRPr sz="1400" b="0" i="0" u="none" strike="noStrike" cap="none" dirty="0">
              <a:solidFill>
                <a:srgbClr val="000000"/>
              </a:solidFill>
              <a:latin typeface="Arial"/>
              <a:ea typeface="Arial"/>
              <a:cs typeface="Arial"/>
              <a:sym typeface="Arial"/>
            </a:endParaRPr>
          </a:p>
        </p:txBody>
      </p:sp>
      <p:sp>
        <p:nvSpPr>
          <p:cNvPr id="2" name="Google Shape;134;g1254d5dd75a_0_3">
            <a:extLst>
              <a:ext uri="{FF2B5EF4-FFF2-40B4-BE49-F238E27FC236}">
                <a16:creationId xmlns:a16="http://schemas.microsoft.com/office/drawing/2014/main" id="{1C443886-083D-3B43-9B0E-7D7FE5D713E0}"/>
              </a:ext>
            </a:extLst>
          </p:cNvPr>
          <p:cNvSpPr/>
          <p:nvPr/>
        </p:nvSpPr>
        <p:spPr>
          <a:xfrm>
            <a:off x="4032818" y="3166324"/>
            <a:ext cx="16716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rgbClr val="BFBFBF"/>
                </a:solidFill>
                <a:latin typeface="Calibri"/>
                <a:ea typeface="Calibri"/>
                <a:cs typeface="Calibri"/>
                <a:sym typeface="Calibri"/>
              </a:rPr>
              <a:t>DETAILS</a:t>
            </a:r>
            <a:br>
              <a:rPr lang="en-GB" sz="1200" b="1"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 Developer (address)</a:t>
            </a: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Languages provided</a:t>
            </a: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Support</a:t>
            </a:r>
            <a:endParaRPr sz="1200" b="0" i="0" u="none" strike="noStrike" cap="none" dirty="0">
              <a:solidFill>
                <a:srgbClr val="BFBFB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Website</a:t>
            </a:r>
            <a:endParaRPr sz="1400" b="0" i="0" u="none" strike="noStrike" cap="none" dirty="0">
              <a:solidFill>
                <a:srgbClr val="BFBFBF"/>
              </a:solidFill>
              <a:latin typeface="Arial"/>
              <a:ea typeface="Arial"/>
              <a:cs typeface="Arial"/>
              <a:sym typeface="Arial"/>
            </a:endParaRPr>
          </a:p>
        </p:txBody>
      </p:sp>
    </p:spTree>
    <p:extLst>
      <p:ext uri="{BB962C8B-B14F-4D97-AF65-F5344CB8AC3E}">
        <p14:creationId xmlns:p14="http://schemas.microsoft.com/office/powerpoint/2010/main" val="332311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aphicFrame>
        <p:nvGraphicFramePr>
          <p:cNvPr id="179" name="Google Shape;179;g1254d5dd75a_0_48"/>
          <p:cNvGraphicFramePr/>
          <p:nvPr>
            <p:extLst>
              <p:ext uri="{D42A27DB-BD31-4B8C-83A1-F6EECF244321}">
                <p14:modId xmlns:p14="http://schemas.microsoft.com/office/powerpoint/2010/main" val="2390434539"/>
              </p:ext>
            </p:extLst>
          </p:nvPr>
        </p:nvGraphicFramePr>
        <p:xfrm>
          <a:off x="6241433" y="233023"/>
          <a:ext cx="5881325" cy="6368850"/>
        </p:xfrm>
        <a:graphic>
          <a:graphicData uri="http://schemas.openxmlformats.org/drawingml/2006/table">
            <a:tbl>
              <a:tblPr firstRow="1" bandRow="1">
                <a:noFill/>
                <a:tableStyleId>{4491689C-1D69-4A30-A39E-862ED04D7802}</a:tableStyleId>
              </a:tblPr>
              <a:tblGrid>
                <a:gridCol w="1781100">
                  <a:extLst>
                    <a:ext uri="{9D8B030D-6E8A-4147-A177-3AD203B41FA5}">
                      <a16:colId xmlns:a16="http://schemas.microsoft.com/office/drawing/2014/main" val="20000"/>
                    </a:ext>
                  </a:extLst>
                </a:gridCol>
                <a:gridCol w="4100225">
                  <a:extLst>
                    <a:ext uri="{9D8B030D-6E8A-4147-A177-3AD203B41FA5}">
                      <a16:colId xmlns:a16="http://schemas.microsoft.com/office/drawing/2014/main" val="20001"/>
                    </a:ext>
                  </a:extLst>
                </a:gridCol>
              </a:tblGrid>
              <a:tr h="29275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t>Element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dirty="0"/>
                        <a:t>Copy </a:t>
                      </a:r>
                      <a:r>
                        <a:rPr lang="en-GB" sz="1100" u="none" strike="noStrike" cap="none" dirty="0">
                          <a:solidFill>
                            <a:srgbClr val="C00000"/>
                          </a:solidFill>
                        </a:rPr>
                        <a:t>FR</a:t>
                      </a:r>
                      <a:endParaRPr sz="1400" u="none" strike="noStrike" cap="none" dirty="0"/>
                    </a:p>
                  </a:txBody>
                  <a:tcPr marL="91450" marR="91450" marT="45725" marB="45725"/>
                </a:tc>
                <a:extLst>
                  <a:ext uri="{0D108BD9-81ED-4DB2-BD59-A6C34878D82A}">
                    <a16:rowId xmlns:a16="http://schemas.microsoft.com/office/drawing/2014/main" val="10000"/>
                  </a:ext>
                </a:extLst>
              </a:tr>
              <a:tr h="607610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dirty="0"/>
                        <a:t>More about App</a:t>
                      </a:r>
                      <a:br>
                        <a:rPr lang="en-GB" sz="1100" u="none" strike="noStrike" cap="none" dirty="0"/>
                      </a:br>
                      <a:r>
                        <a:rPr lang="en-GB" sz="1100" u="none" strike="noStrike" cap="none" dirty="0"/>
                        <a:t>(Usual Format:</a:t>
                      </a:r>
                    </a:p>
                    <a:p>
                      <a:pPr marL="171450" marR="0" lvl="0" indent="-171450" algn="l" rtl="0">
                        <a:lnSpc>
                          <a:spcPct val="100000"/>
                        </a:lnSpc>
                        <a:spcBef>
                          <a:spcPts val="0"/>
                        </a:spcBef>
                        <a:spcAft>
                          <a:spcPts val="0"/>
                        </a:spcAft>
                        <a:buClr>
                          <a:srgbClr val="000000"/>
                        </a:buClr>
                        <a:buSzPts val="1100"/>
                        <a:buFontTx/>
                        <a:buChar char="-"/>
                      </a:pPr>
                      <a:r>
                        <a:rPr lang="en-GB" sz="1100" b="1" u="none" strike="noStrike" cap="none" dirty="0"/>
                        <a:t>Use Case: how to use the app together with bexio (what is done in the app, what in bexio)</a:t>
                      </a:r>
                    </a:p>
                    <a:p>
                      <a:pPr marL="171450" marR="0" lvl="0" indent="-171450" algn="l" rtl="0">
                        <a:lnSpc>
                          <a:spcPct val="100000"/>
                        </a:lnSpc>
                        <a:spcBef>
                          <a:spcPts val="0"/>
                        </a:spcBef>
                        <a:spcAft>
                          <a:spcPts val="0"/>
                        </a:spcAft>
                        <a:buClr>
                          <a:srgbClr val="000000"/>
                        </a:buClr>
                        <a:buSzPts val="1100"/>
                        <a:buFontTx/>
                        <a:buChar char="-"/>
                      </a:pPr>
                      <a:r>
                        <a:rPr lang="en-GB" sz="1100" u="none" strike="noStrike" cap="none" dirty="0"/>
                        <a:t>Marketing description</a:t>
                      </a:r>
                      <a:endParaRPr lang="en-GB" sz="1400" u="none" strike="noStrike" cap="none" dirty="0"/>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dirty="0"/>
                        <a:t>Functionality details</a:t>
                      </a:r>
                      <a:endParaRPr lang="en-GB" sz="1400" u="none" strike="noStrike" cap="none" dirty="0"/>
                    </a:p>
                    <a:p>
                      <a:pPr marL="171450" marR="0" lvl="0" indent="-171450" algn="l" rtl="0">
                        <a:lnSpc>
                          <a:spcPct val="100000"/>
                        </a:lnSpc>
                        <a:spcBef>
                          <a:spcPts val="0"/>
                        </a:spcBef>
                        <a:spcAft>
                          <a:spcPts val="0"/>
                        </a:spcAft>
                        <a:buClr>
                          <a:schemeClr val="dk1"/>
                        </a:buClr>
                        <a:buSzPts val="1100"/>
                        <a:buFont typeface="Calibri"/>
                        <a:buChar char="-"/>
                      </a:pPr>
                      <a:r>
                        <a:rPr lang="en-GB" sz="1100" u="none" strike="noStrike" cap="none" dirty="0"/>
                        <a:t>Advantages (list of Pros))</a:t>
                      </a:r>
                      <a:endParaRPr lang="en-GB"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dirty="0"/>
                    </a:p>
                  </a:txBody>
                  <a:tcPr marL="91450" marR="91450" marT="45725" marB="45725"/>
                </a:tc>
                <a:extLst>
                  <a:ext uri="{0D108BD9-81ED-4DB2-BD59-A6C34878D82A}">
                    <a16:rowId xmlns:a16="http://schemas.microsoft.com/office/drawing/2014/main" val="10001"/>
                  </a:ext>
                </a:extLst>
              </a:tr>
            </a:tbl>
          </a:graphicData>
        </a:graphic>
      </p:graphicFrame>
      <p:grpSp>
        <p:nvGrpSpPr>
          <p:cNvPr id="5" name="Gruppieren 4">
            <a:extLst>
              <a:ext uri="{FF2B5EF4-FFF2-40B4-BE49-F238E27FC236}">
                <a16:creationId xmlns:a16="http://schemas.microsoft.com/office/drawing/2014/main" id="{1BD651A7-EF21-EE24-B6BD-98AF0F058C22}"/>
              </a:ext>
            </a:extLst>
          </p:cNvPr>
          <p:cNvGrpSpPr/>
          <p:nvPr/>
        </p:nvGrpSpPr>
        <p:grpSpPr>
          <a:xfrm>
            <a:off x="25072" y="0"/>
            <a:ext cx="4007746" cy="6208626"/>
            <a:chOff x="25072" y="0"/>
            <a:chExt cx="4007746" cy="6208626"/>
          </a:xfrm>
        </p:grpSpPr>
        <p:pic>
          <p:nvPicPr>
            <p:cNvPr id="6" name="Grafik 5">
              <a:extLst>
                <a:ext uri="{FF2B5EF4-FFF2-40B4-BE49-F238E27FC236}">
                  <a16:creationId xmlns:a16="http://schemas.microsoft.com/office/drawing/2014/main" id="{AB0E44E6-FD1C-EBAB-5249-CA52EFE22F07}"/>
                </a:ext>
              </a:extLst>
            </p:cNvPr>
            <p:cNvPicPr>
              <a:picLocks noChangeAspect="1"/>
            </p:cNvPicPr>
            <p:nvPr/>
          </p:nvPicPr>
          <p:blipFill>
            <a:blip r:embed="rId3"/>
            <a:stretch>
              <a:fillRect/>
            </a:stretch>
          </p:blipFill>
          <p:spPr>
            <a:xfrm>
              <a:off x="25072" y="0"/>
              <a:ext cx="3741514" cy="6208626"/>
            </a:xfrm>
            <a:prstGeom prst="rect">
              <a:avLst/>
            </a:prstGeom>
          </p:spPr>
        </p:pic>
        <p:sp>
          <p:nvSpPr>
            <p:cNvPr id="7" name="Google Shape;120;g1254d5dd75a_0_3">
              <a:extLst>
                <a:ext uri="{FF2B5EF4-FFF2-40B4-BE49-F238E27FC236}">
                  <a16:creationId xmlns:a16="http://schemas.microsoft.com/office/drawing/2014/main" id="{82F96D4C-1A0C-CB3A-B86F-03E21CCB59F6}"/>
                </a:ext>
              </a:extLst>
            </p:cNvPr>
            <p:cNvSpPr/>
            <p:nvPr/>
          </p:nvSpPr>
          <p:spPr>
            <a:xfrm>
              <a:off x="43725" y="3166324"/>
              <a:ext cx="2479243" cy="1878373"/>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122;g1254d5dd75a_0_3">
              <a:extLst>
                <a:ext uri="{FF2B5EF4-FFF2-40B4-BE49-F238E27FC236}">
                  <a16:creationId xmlns:a16="http://schemas.microsoft.com/office/drawing/2014/main" id="{2D7477FF-17B7-B691-2977-75749805E0C4}"/>
                </a:ext>
              </a:extLst>
            </p:cNvPr>
            <p:cNvSpPr/>
            <p:nvPr/>
          </p:nvSpPr>
          <p:spPr>
            <a:xfrm>
              <a:off x="43724" y="1590225"/>
              <a:ext cx="3707093" cy="1533287"/>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9" name="Google Shape;125;g1254d5dd75a_0_3">
              <a:extLst>
                <a:ext uri="{FF2B5EF4-FFF2-40B4-BE49-F238E27FC236}">
                  <a16:creationId xmlns:a16="http://schemas.microsoft.com/office/drawing/2014/main" id="{98723A5C-386A-2764-5C84-6C5DB462CA6E}"/>
                </a:ext>
              </a:extLst>
            </p:cNvPr>
            <p:cNvCxnSpPr>
              <a:cxnSpLocks/>
            </p:cNvCxnSpPr>
            <p:nvPr/>
          </p:nvCxnSpPr>
          <p:spPr>
            <a:xfrm>
              <a:off x="2514150" y="4720264"/>
              <a:ext cx="1518668" cy="9674"/>
            </a:xfrm>
            <a:prstGeom prst="straightConnector1">
              <a:avLst/>
            </a:prstGeom>
            <a:noFill/>
            <a:ln w="9525" cap="flat" cmpd="sng">
              <a:solidFill>
                <a:srgbClr val="FF66FF"/>
              </a:solidFill>
              <a:prstDash val="solid"/>
              <a:miter lim="800000"/>
              <a:headEnd type="none" w="sm" len="sm"/>
              <a:tailEnd type="triangle" w="med" len="med"/>
            </a:ln>
          </p:spPr>
        </p:cxnSp>
        <p:sp>
          <p:nvSpPr>
            <p:cNvPr id="10" name="Google Shape;127;g1254d5dd75a_0_3">
              <a:extLst>
                <a:ext uri="{FF2B5EF4-FFF2-40B4-BE49-F238E27FC236}">
                  <a16:creationId xmlns:a16="http://schemas.microsoft.com/office/drawing/2014/main" id="{EF2D52E3-5093-CC8C-D600-CD240849B975}"/>
                </a:ext>
              </a:extLst>
            </p:cNvPr>
            <p:cNvSpPr/>
            <p:nvPr/>
          </p:nvSpPr>
          <p:spPr>
            <a:xfrm>
              <a:off x="43725" y="5112375"/>
              <a:ext cx="3707100" cy="932700"/>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 name="Google Shape;128;g1254d5dd75a_0_3">
              <a:extLst>
                <a:ext uri="{FF2B5EF4-FFF2-40B4-BE49-F238E27FC236}">
                  <a16:creationId xmlns:a16="http://schemas.microsoft.com/office/drawing/2014/main" id="{940ACFE4-C357-7853-0CBB-B0BC55E9C745}"/>
                </a:ext>
              </a:extLst>
            </p:cNvPr>
            <p:cNvCxnSpPr/>
            <p:nvPr/>
          </p:nvCxnSpPr>
          <p:spPr>
            <a:xfrm>
              <a:off x="3750818" y="5578129"/>
              <a:ext cx="282000" cy="600"/>
            </a:xfrm>
            <a:prstGeom prst="straightConnector1">
              <a:avLst/>
            </a:prstGeom>
            <a:noFill/>
            <a:ln w="9525" cap="flat" cmpd="sng">
              <a:solidFill>
                <a:srgbClr val="FF66FF"/>
              </a:solidFill>
              <a:prstDash val="solid"/>
              <a:miter lim="800000"/>
              <a:headEnd type="none" w="sm" len="sm"/>
              <a:tailEnd type="triangle" w="med" len="med"/>
            </a:ln>
          </p:spPr>
        </p:cxnSp>
        <p:sp>
          <p:nvSpPr>
            <p:cNvPr id="12" name="Google Shape;130;g1254d5dd75a_0_3">
              <a:extLst>
                <a:ext uri="{FF2B5EF4-FFF2-40B4-BE49-F238E27FC236}">
                  <a16:creationId xmlns:a16="http://schemas.microsoft.com/office/drawing/2014/main" id="{03BAC370-88F6-A88B-18C5-230334A39856}"/>
                </a:ext>
              </a:extLst>
            </p:cNvPr>
            <p:cNvSpPr/>
            <p:nvPr/>
          </p:nvSpPr>
          <p:spPr>
            <a:xfrm>
              <a:off x="2561325" y="1317612"/>
              <a:ext cx="1189500" cy="229800"/>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 name="Google Shape;131;g1254d5dd75a_0_3">
              <a:extLst>
                <a:ext uri="{FF2B5EF4-FFF2-40B4-BE49-F238E27FC236}">
                  <a16:creationId xmlns:a16="http://schemas.microsoft.com/office/drawing/2014/main" id="{BD1744C4-16E8-B8E0-42AA-3DD519FA6C1C}"/>
                </a:ext>
              </a:extLst>
            </p:cNvPr>
            <p:cNvCxnSpPr>
              <a:cxnSpLocks/>
              <a:stCxn id="12" idx="3"/>
            </p:cNvCxnSpPr>
            <p:nvPr/>
          </p:nvCxnSpPr>
          <p:spPr>
            <a:xfrm>
              <a:off x="3750825" y="1432512"/>
              <a:ext cx="206693" cy="0"/>
            </a:xfrm>
            <a:prstGeom prst="straightConnector1">
              <a:avLst/>
            </a:prstGeom>
            <a:noFill/>
            <a:ln w="9525" cap="flat" cmpd="sng">
              <a:solidFill>
                <a:srgbClr val="FF66FF"/>
              </a:solidFill>
              <a:prstDash val="solid"/>
              <a:miter lim="800000"/>
              <a:headEnd type="none" w="sm" len="sm"/>
              <a:tailEnd type="triangle" w="med" len="med"/>
            </a:ln>
          </p:spPr>
        </p:cxnSp>
        <p:cxnSp>
          <p:nvCxnSpPr>
            <p:cNvPr id="14" name="Google Shape;135;g1254d5dd75a_0_3">
              <a:extLst>
                <a:ext uri="{FF2B5EF4-FFF2-40B4-BE49-F238E27FC236}">
                  <a16:creationId xmlns:a16="http://schemas.microsoft.com/office/drawing/2014/main" id="{9F5321FF-8BD4-C056-18DA-7255228F6219}"/>
                </a:ext>
              </a:extLst>
            </p:cNvPr>
            <p:cNvCxnSpPr>
              <a:cxnSpLocks/>
              <a:stCxn id="8" idx="3"/>
            </p:cNvCxnSpPr>
            <p:nvPr/>
          </p:nvCxnSpPr>
          <p:spPr>
            <a:xfrm flipV="1">
              <a:off x="3750817" y="2356082"/>
              <a:ext cx="206701" cy="787"/>
            </a:xfrm>
            <a:prstGeom prst="straightConnector1">
              <a:avLst/>
            </a:prstGeom>
            <a:noFill/>
            <a:ln w="9525" cap="flat" cmpd="sng">
              <a:solidFill>
                <a:srgbClr val="FF66FF"/>
              </a:solidFill>
              <a:prstDash val="solid"/>
              <a:miter lim="800000"/>
              <a:headEnd type="none" w="sm" len="sm"/>
              <a:tailEnd type="triangle" w="med" len="med"/>
            </a:ln>
          </p:spPr>
        </p:cxnSp>
        <p:sp>
          <p:nvSpPr>
            <p:cNvPr id="15" name="Google Shape;127;g1254d5dd75a_0_3">
              <a:extLst>
                <a:ext uri="{FF2B5EF4-FFF2-40B4-BE49-F238E27FC236}">
                  <a16:creationId xmlns:a16="http://schemas.microsoft.com/office/drawing/2014/main" id="{45F5D17E-CD2D-6A77-01B6-7B95C33CE071}"/>
                </a:ext>
              </a:extLst>
            </p:cNvPr>
            <p:cNvSpPr/>
            <p:nvPr/>
          </p:nvSpPr>
          <p:spPr>
            <a:xfrm>
              <a:off x="2561325" y="3465832"/>
              <a:ext cx="1189492" cy="929143"/>
            </a:xfrm>
            <a:prstGeom prst="rect">
              <a:avLst/>
            </a:prstGeom>
            <a:noFill/>
            <a:ln w="9525" cap="flat" cmpd="sng">
              <a:solidFill>
                <a:srgbClr val="FF66F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6" name="Google Shape;125;g1254d5dd75a_0_3">
              <a:extLst>
                <a:ext uri="{FF2B5EF4-FFF2-40B4-BE49-F238E27FC236}">
                  <a16:creationId xmlns:a16="http://schemas.microsoft.com/office/drawing/2014/main" id="{0D6BF3BE-AF91-0650-53DD-992A04CE9F65}"/>
                </a:ext>
              </a:extLst>
            </p:cNvPr>
            <p:cNvCxnSpPr>
              <a:cxnSpLocks/>
              <a:stCxn id="15" idx="3"/>
            </p:cNvCxnSpPr>
            <p:nvPr/>
          </p:nvCxnSpPr>
          <p:spPr>
            <a:xfrm>
              <a:off x="3750817" y="3930404"/>
              <a:ext cx="282001" cy="0"/>
            </a:xfrm>
            <a:prstGeom prst="straightConnector1">
              <a:avLst/>
            </a:prstGeom>
            <a:noFill/>
            <a:ln w="9525" cap="flat" cmpd="sng">
              <a:solidFill>
                <a:srgbClr val="FF66FF"/>
              </a:solidFill>
              <a:prstDash val="solid"/>
              <a:miter lim="800000"/>
              <a:headEnd type="none" w="sm" len="sm"/>
              <a:tailEnd type="triangle" w="med" len="med"/>
            </a:ln>
          </p:spPr>
        </p:cxnSp>
      </p:grpSp>
      <p:sp>
        <p:nvSpPr>
          <p:cNvPr id="17" name="Google Shape;132;g1254d5dd75a_0_3">
            <a:extLst>
              <a:ext uri="{FF2B5EF4-FFF2-40B4-BE49-F238E27FC236}">
                <a16:creationId xmlns:a16="http://schemas.microsoft.com/office/drawing/2014/main" id="{26C046C7-6C09-FE2B-1DA0-7311A0BEB98E}"/>
              </a:ext>
            </a:extLst>
          </p:cNvPr>
          <p:cNvSpPr/>
          <p:nvPr/>
        </p:nvSpPr>
        <p:spPr>
          <a:xfrm>
            <a:off x="3957518" y="1107390"/>
            <a:ext cx="1651500" cy="6502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dirty="0">
                <a:solidFill>
                  <a:srgbClr val="BFBFBF"/>
                </a:solidFill>
                <a:latin typeface="Calibri"/>
                <a:cs typeface="Calibri"/>
                <a:sym typeface="Calibri"/>
              </a:rPr>
              <a:t>CALL TO ACTION</a:t>
            </a:r>
            <a:br>
              <a:rPr lang="en-GB" sz="1200" b="0" i="0" u="none" strike="noStrike" cap="none" dirty="0">
                <a:solidFill>
                  <a:schemeClr val="dk1"/>
                </a:solidFill>
                <a:latin typeface="Calibri"/>
                <a:ea typeface="Calibri"/>
                <a:cs typeface="Calibri"/>
                <a:sym typeface="Calibri"/>
              </a:rPr>
            </a:br>
            <a:r>
              <a:rPr lang="en-GB" sz="1200" dirty="0">
                <a:solidFill>
                  <a:srgbClr val="BFBFBF"/>
                </a:solidFill>
                <a:latin typeface="Calibri"/>
                <a:cs typeface="Calibri"/>
                <a:sym typeface="Calibri"/>
              </a:rPr>
              <a:t>Provide Link - same link</a:t>
            </a:r>
            <a:endParaRPr sz="1200" dirty="0">
              <a:solidFill>
                <a:srgbClr val="BFBFBF"/>
              </a:solidFill>
              <a:latin typeface="Calibri"/>
              <a:cs typeface="Calibri"/>
            </a:endParaRPr>
          </a:p>
          <a:p>
            <a:pPr marL="0" marR="0" lvl="0" indent="0" algn="l" rtl="0">
              <a:lnSpc>
                <a:spcPct val="100000"/>
              </a:lnSpc>
              <a:spcBef>
                <a:spcPts val="0"/>
              </a:spcBef>
              <a:spcAft>
                <a:spcPts val="0"/>
              </a:spcAft>
              <a:buClr>
                <a:srgbClr val="000000"/>
              </a:buClr>
              <a:buSzPts val="1200"/>
              <a:buFont typeface="Arial"/>
              <a:buNone/>
            </a:pPr>
            <a:r>
              <a:rPr lang="en-GB" sz="1200" dirty="0">
                <a:solidFill>
                  <a:srgbClr val="BFBFBF"/>
                </a:solidFill>
                <a:latin typeface="Calibri"/>
                <a:cs typeface="Calibri"/>
                <a:sym typeface="Calibri"/>
              </a:rPr>
              <a:t>for all languages</a:t>
            </a:r>
            <a:endParaRPr sz="1200" dirty="0">
              <a:solidFill>
                <a:srgbClr val="BFBFBF"/>
              </a:solidFill>
              <a:latin typeface="Calibri"/>
              <a:cs typeface="Calibri"/>
              <a:sym typeface="Calibri"/>
            </a:endParaRPr>
          </a:p>
        </p:txBody>
      </p:sp>
      <p:sp>
        <p:nvSpPr>
          <p:cNvPr id="18" name="Google Shape;121;g1254d5dd75a_0_3">
            <a:extLst>
              <a:ext uri="{FF2B5EF4-FFF2-40B4-BE49-F238E27FC236}">
                <a16:creationId xmlns:a16="http://schemas.microsoft.com/office/drawing/2014/main" id="{E1C779F7-488A-0B82-9AEA-2427F938961A}"/>
              </a:ext>
            </a:extLst>
          </p:cNvPr>
          <p:cNvSpPr/>
          <p:nvPr/>
        </p:nvSpPr>
        <p:spPr>
          <a:xfrm>
            <a:off x="3957518" y="2032982"/>
            <a:ext cx="22443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bg1">
                    <a:lumMod val="75000"/>
                  </a:schemeClr>
                </a:solidFill>
                <a:latin typeface="Calibri"/>
                <a:ea typeface="Calibri"/>
                <a:cs typeface="Calibri"/>
                <a:sym typeface="Calibri"/>
              </a:rPr>
              <a:t>MEDIA</a:t>
            </a:r>
            <a:br>
              <a:rPr lang="en-GB" sz="1200" b="0" i="0" u="none" strike="noStrike" cap="none" dirty="0">
                <a:solidFill>
                  <a:schemeClr val="bg1">
                    <a:lumMod val="75000"/>
                  </a:schemeClr>
                </a:solidFill>
                <a:latin typeface="Calibri"/>
                <a:ea typeface="Calibri"/>
                <a:cs typeface="Calibri"/>
                <a:sym typeface="Calibri"/>
              </a:rPr>
            </a:br>
            <a:r>
              <a:rPr lang="en-GB" sz="1200" b="0" i="0" u="none" strike="noStrike" cap="none" dirty="0">
                <a:solidFill>
                  <a:schemeClr val="bg1">
                    <a:lumMod val="75000"/>
                  </a:schemeClr>
                </a:solidFill>
                <a:latin typeface="Calibri"/>
                <a:ea typeface="Calibri"/>
                <a:cs typeface="Calibri"/>
                <a:sym typeface="Calibri"/>
              </a:rPr>
              <a:t>Provide images, screenshots and</a:t>
            </a:r>
            <a:br>
              <a:rPr lang="en-GB" sz="1200" b="0" i="0" u="none" strike="noStrike" cap="none" dirty="0">
                <a:solidFill>
                  <a:schemeClr val="bg1">
                    <a:lumMod val="75000"/>
                  </a:schemeClr>
                </a:solidFill>
                <a:latin typeface="Calibri"/>
                <a:ea typeface="Calibri"/>
                <a:cs typeface="Calibri"/>
                <a:sym typeface="Calibri"/>
              </a:rPr>
            </a:br>
            <a:r>
              <a:rPr lang="en-GB" sz="1200" b="0" i="0" u="none" strike="noStrike" cap="none" dirty="0">
                <a:solidFill>
                  <a:schemeClr val="bg1">
                    <a:lumMod val="75000"/>
                  </a:schemeClr>
                </a:solidFill>
                <a:latin typeface="Calibri"/>
                <a:ea typeface="Calibri"/>
                <a:cs typeface="Calibri"/>
                <a:sym typeface="Calibri"/>
              </a:rPr>
              <a:t>instructional videos of the addon</a:t>
            </a:r>
            <a:endParaRPr sz="1400" b="0" i="0" u="none" strike="noStrike" cap="none" dirty="0">
              <a:solidFill>
                <a:schemeClr val="bg1">
                  <a:lumMod val="75000"/>
                </a:schemeClr>
              </a:solidFill>
              <a:latin typeface="Arial"/>
              <a:ea typeface="Arial"/>
              <a:cs typeface="Arial"/>
              <a:sym typeface="Arial"/>
            </a:endParaRPr>
          </a:p>
        </p:txBody>
      </p:sp>
      <p:sp>
        <p:nvSpPr>
          <p:cNvPr id="20" name="Google Shape;123;g1254d5dd75a_0_3">
            <a:extLst>
              <a:ext uri="{FF2B5EF4-FFF2-40B4-BE49-F238E27FC236}">
                <a16:creationId xmlns:a16="http://schemas.microsoft.com/office/drawing/2014/main" id="{94088E6B-F278-0109-61BF-F1D2109A6DA4}"/>
              </a:ext>
            </a:extLst>
          </p:cNvPr>
          <p:cNvSpPr/>
          <p:nvPr/>
        </p:nvSpPr>
        <p:spPr>
          <a:xfrm>
            <a:off x="4032818" y="4314438"/>
            <a:ext cx="21690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tx1"/>
                </a:solidFill>
                <a:latin typeface="Calibri"/>
                <a:ea typeface="Calibri"/>
                <a:cs typeface="Calibri"/>
                <a:sym typeface="Calibri"/>
              </a:rPr>
              <a:t>FULL DESCRIPTION</a:t>
            </a:r>
            <a:br>
              <a:rPr lang="en-GB" sz="1200" b="0" i="0" u="none" strike="noStrike" cap="none" dirty="0">
                <a:solidFill>
                  <a:schemeClr val="tx1"/>
                </a:solidFill>
                <a:latin typeface="Calibri"/>
                <a:ea typeface="Calibri"/>
                <a:cs typeface="Calibri"/>
                <a:sym typeface="Calibri"/>
              </a:rPr>
            </a:br>
            <a:r>
              <a:rPr lang="en-GB" sz="1200" b="0" i="0" u="none" strike="noStrike" cap="none" dirty="0">
                <a:solidFill>
                  <a:schemeClr val="tx1"/>
                </a:solidFill>
                <a:latin typeface="Calibri"/>
                <a:ea typeface="Calibri"/>
                <a:cs typeface="Calibri"/>
                <a:sym typeface="Calibri"/>
              </a:rPr>
              <a:t>- 1st Part Marketing Description</a:t>
            </a:r>
            <a:br>
              <a:rPr lang="en-GB" sz="1200" b="0" i="0" u="none" strike="noStrike" cap="none" dirty="0">
                <a:solidFill>
                  <a:schemeClr val="tx1"/>
                </a:solidFill>
                <a:latin typeface="Calibri"/>
                <a:ea typeface="Calibri"/>
                <a:cs typeface="Calibri"/>
                <a:sym typeface="Calibri"/>
              </a:rPr>
            </a:br>
            <a:r>
              <a:rPr lang="en-GB" sz="1200" b="0" i="0" u="none" strike="noStrike" cap="none" dirty="0">
                <a:solidFill>
                  <a:schemeClr val="tx1"/>
                </a:solidFill>
                <a:latin typeface="Calibri"/>
                <a:ea typeface="Calibri"/>
                <a:cs typeface="Calibri"/>
                <a:sym typeface="Calibri"/>
              </a:rPr>
              <a:t>- 2nd Part Functionality Details</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tx1"/>
                </a:solidFill>
                <a:latin typeface="Calibri"/>
                <a:ea typeface="Calibri"/>
                <a:cs typeface="Calibri"/>
                <a:sym typeface="Calibri"/>
              </a:rPr>
              <a:t>- 3rd Part Advantage List</a:t>
            </a:r>
            <a:endParaRPr sz="1400" b="0" i="0" u="none" strike="noStrike" cap="none" dirty="0">
              <a:solidFill>
                <a:schemeClr val="tx1"/>
              </a:solidFill>
              <a:latin typeface="Arial"/>
              <a:ea typeface="Arial"/>
              <a:cs typeface="Arial"/>
              <a:sym typeface="Arial"/>
            </a:endParaRPr>
          </a:p>
        </p:txBody>
      </p:sp>
      <p:sp>
        <p:nvSpPr>
          <p:cNvPr id="21" name="Google Shape;129;g1254d5dd75a_0_3">
            <a:extLst>
              <a:ext uri="{FF2B5EF4-FFF2-40B4-BE49-F238E27FC236}">
                <a16:creationId xmlns:a16="http://schemas.microsoft.com/office/drawing/2014/main" id="{78D99FDB-026E-222F-4F29-A1709D8029B5}"/>
              </a:ext>
            </a:extLst>
          </p:cNvPr>
          <p:cNvSpPr/>
          <p:nvPr/>
        </p:nvSpPr>
        <p:spPr>
          <a:xfrm>
            <a:off x="4032818" y="5255629"/>
            <a:ext cx="19266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rgbClr val="BFBFBF"/>
                </a:solidFill>
                <a:latin typeface="Calibri"/>
                <a:ea typeface="Calibri"/>
                <a:cs typeface="Calibri"/>
                <a:sym typeface="Calibri"/>
              </a:rPr>
              <a:t>OFFER(S)</a:t>
            </a:r>
            <a:br>
              <a:rPr lang="en-GB" sz="1200" b="0"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Provide 3-4 bullet points for</a:t>
            </a:r>
            <a:br>
              <a:rPr lang="en-GB" sz="1200" b="0"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each agreed package</a:t>
            </a:r>
            <a:endParaRPr sz="1400" b="0" i="0" u="none" strike="noStrike" cap="none" dirty="0">
              <a:solidFill>
                <a:srgbClr val="000000"/>
              </a:solidFill>
              <a:latin typeface="Arial"/>
              <a:ea typeface="Arial"/>
              <a:cs typeface="Arial"/>
              <a:sym typeface="Arial"/>
            </a:endParaRPr>
          </a:p>
        </p:txBody>
      </p:sp>
      <p:sp>
        <p:nvSpPr>
          <p:cNvPr id="2" name="Google Shape;134;g1254d5dd75a_0_3">
            <a:extLst>
              <a:ext uri="{FF2B5EF4-FFF2-40B4-BE49-F238E27FC236}">
                <a16:creationId xmlns:a16="http://schemas.microsoft.com/office/drawing/2014/main" id="{0A456170-E263-5EC0-A76A-F2B1ABCF8FA1}"/>
              </a:ext>
            </a:extLst>
          </p:cNvPr>
          <p:cNvSpPr/>
          <p:nvPr/>
        </p:nvSpPr>
        <p:spPr>
          <a:xfrm>
            <a:off x="4032818" y="3166324"/>
            <a:ext cx="16716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rgbClr val="BFBFBF"/>
                </a:solidFill>
                <a:latin typeface="Calibri"/>
                <a:ea typeface="Calibri"/>
                <a:cs typeface="Calibri"/>
                <a:sym typeface="Calibri"/>
              </a:rPr>
              <a:t>DETAILS</a:t>
            </a:r>
            <a:br>
              <a:rPr lang="en-GB" sz="1200" b="1" i="0" u="none" strike="noStrike" cap="none" dirty="0">
                <a:solidFill>
                  <a:srgbClr val="BFBFBF"/>
                </a:solidFill>
                <a:latin typeface="Calibri"/>
                <a:ea typeface="Calibri"/>
                <a:cs typeface="Calibri"/>
                <a:sym typeface="Calibri"/>
              </a:rPr>
            </a:br>
            <a:r>
              <a:rPr lang="en-GB" sz="1200" b="0" i="0" u="none" strike="noStrike" cap="none" dirty="0">
                <a:solidFill>
                  <a:srgbClr val="BFBFBF"/>
                </a:solidFill>
                <a:latin typeface="Calibri"/>
                <a:ea typeface="Calibri"/>
                <a:cs typeface="Calibri"/>
                <a:sym typeface="Calibri"/>
              </a:rPr>
              <a:t>- Developer (address)</a:t>
            </a: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Languages provided</a:t>
            </a: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Support</a:t>
            </a:r>
            <a:endParaRPr sz="1200" b="0" i="0" u="none" strike="noStrike" cap="none" dirty="0">
              <a:solidFill>
                <a:srgbClr val="BFBFB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BFBFBF"/>
                </a:solidFill>
                <a:latin typeface="Calibri"/>
                <a:ea typeface="Calibri"/>
                <a:cs typeface="Calibri"/>
                <a:sym typeface="Calibri"/>
              </a:rPr>
              <a:t>- Website</a:t>
            </a:r>
            <a:endParaRPr sz="1400" b="0" i="0" u="none" strike="noStrike" cap="none" dirty="0">
              <a:solidFill>
                <a:srgbClr val="BFBFBF"/>
              </a:solidFill>
              <a:latin typeface="Arial"/>
              <a:ea typeface="Arial"/>
              <a:cs typeface="Arial"/>
              <a:sym typeface="Arial"/>
            </a:endParaRPr>
          </a:p>
        </p:txBody>
      </p:sp>
    </p:spTree>
    <p:extLst>
      <p:ext uri="{BB962C8B-B14F-4D97-AF65-F5344CB8AC3E}">
        <p14:creationId xmlns:p14="http://schemas.microsoft.com/office/powerpoint/2010/main" val="1097164260"/>
      </p:ext>
    </p:extLst>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1412</Words>
  <Application>Microsoft Macintosh PowerPoint</Application>
  <PresentationFormat>Breitbild</PresentationFormat>
  <Paragraphs>227</Paragraphs>
  <Slides>12</Slides>
  <Notes>12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Calibri</vt:lpstr>
      <vt:lpstr>Roboto</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Dario Bernardi</dc:creator>
  <cp:lastModifiedBy>Reichen Florian</cp:lastModifiedBy>
  <cp:revision>2</cp:revision>
  <dcterms:created xsi:type="dcterms:W3CDTF">2019-05-27T12:53:30Z</dcterms:created>
  <dcterms:modified xsi:type="dcterms:W3CDTF">2023-07-11T08:41:42Z</dcterms:modified>
</cp:coreProperties>
</file>