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4" r:id="rId2"/>
  </p:sldMasterIdLst>
  <p:sldIdLst>
    <p:sldId id="256" r:id="rId3"/>
    <p:sldId id="257" r:id="rId4"/>
    <p:sldId id="258" r:id="rId5"/>
    <p:sldId id="259" r:id="rId6"/>
    <p:sldId id="260" r:id="rId7"/>
    <p:sldId id="262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27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E1C6AC-6BA4-4F97-8E2B-79AA0FFB7844}" v="1" dt="2025-05-08T00:30:55.4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86" y="2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microsoft.com/office/2015/10/relationships/revisionInfo" Target="revisionInfo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microsoft.com/office/2016/11/relationships/changesInfo" Target="changesInfos/changesInfo1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IMARAES BATISTA, Lorena (CIMMYT)" userId="e6729dbb-ff77-4713-b61a-66cb81f65d77" providerId="ADAL" clId="{E6E1C6AC-6BA4-4F97-8E2B-79AA0FFB7844}"/>
    <pc:docChg chg="custSel modSld">
      <pc:chgData name="GUIMARAES BATISTA, Lorena (CIMMYT)" userId="e6729dbb-ff77-4713-b61a-66cb81f65d77" providerId="ADAL" clId="{E6E1C6AC-6BA4-4F97-8E2B-79AA0FFB7844}" dt="2025-05-08T00:30:55.435" v="18"/>
      <pc:docMkLst>
        <pc:docMk/>
      </pc:docMkLst>
      <pc:sldChg chg="modSp mod">
        <pc:chgData name="GUIMARAES BATISTA, Lorena (CIMMYT)" userId="e6729dbb-ff77-4713-b61a-66cb81f65d77" providerId="ADAL" clId="{E6E1C6AC-6BA4-4F97-8E2B-79AA0FFB7844}" dt="2025-05-07T23:53:56.762" v="9" actId="113"/>
        <pc:sldMkLst>
          <pc:docMk/>
          <pc:sldMk cId="4152637045" sldId="258"/>
        </pc:sldMkLst>
        <pc:spChg chg="mod">
          <ac:chgData name="GUIMARAES BATISTA, Lorena (CIMMYT)" userId="e6729dbb-ff77-4713-b61a-66cb81f65d77" providerId="ADAL" clId="{E6E1C6AC-6BA4-4F97-8E2B-79AA0FFB7844}" dt="2025-05-07T23:53:56.762" v="9" actId="113"/>
          <ac:spMkLst>
            <pc:docMk/>
            <pc:sldMk cId="4152637045" sldId="258"/>
            <ac:spMk id="3" creationId="{3DE532A9-82B7-A8DA-5EDC-7F9EA5A6ACFA}"/>
          </ac:spMkLst>
        </pc:spChg>
      </pc:sldChg>
      <pc:sldChg chg="modSp mod">
        <pc:chgData name="GUIMARAES BATISTA, Lorena (CIMMYT)" userId="e6729dbb-ff77-4713-b61a-66cb81f65d77" providerId="ADAL" clId="{E6E1C6AC-6BA4-4F97-8E2B-79AA0FFB7844}" dt="2025-05-08T00:25:19.829" v="17" actId="20577"/>
        <pc:sldMkLst>
          <pc:docMk/>
          <pc:sldMk cId="848898909" sldId="265"/>
        </pc:sldMkLst>
        <pc:spChg chg="mod">
          <ac:chgData name="GUIMARAES BATISTA, Lorena (CIMMYT)" userId="e6729dbb-ff77-4713-b61a-66cb81f65d77" providerId="ADAL" clId="{E6E1C6AC-6BA4-4F97-8E2B-79AA0FFB7844}" dt="2025-05-08T00:25:19.829" v="17" actId="20577"/>
          <ac:spMkLst>
            <pc:docMk/>
            <pc:sldMk cId="848898909" sldId="265"/>
            <ac:spMk id="3" creationId="{1E2BE084-7117-29C0-15C5-07089D0178B0}"/>
          </ac:spMkLst>
        </pc:spChg>
      </pc:sldChg>
      <pc:sldChg chg="modAnim">
        <pc:chgData name="GUIMARAES BATISTA, Lorena (CIMMYT)" userId="e6729dbb-ff77-4713-b61a-66cb81f65d77" providerId="ADAL" clId="{E6E1C6AC-6BA4-4F97-8E2B-79AA0FFB7844}" dt="2025-05-08T00:30:55.435" v="18"/>
        <pc:sldMkLst>
          <pc:docMk/>
          <pc:sldMk cId="888250645" sldId="26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GIAR_Cover" type="title">
  <p:cSld name="One CGIAR_Cov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oogle Shape;17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724" y="-9832"/>
            <a:ext cx="12173784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7"/>
          <p:cNvSpPr txBox="1">
            <a:spLocks noGrp="1"/>
          </p:cNvSpPr>
          <p:nvPr>
            <p:ph type="ctrTitle"/>
          </p:nvPr>
        </p:nvSpPr>
        <p:spPr>
          <a:xfrm>
            <a:off x="4967108" y="2024160"/>
            <a:ext cx="5337098" cy="2275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Montserrat ExtraBold"/>
              <a:buNone/>
              <a:defRPr sz="4400" b="1" i="0">
                <a:solidFill>
                  <a:schemeClr val="dk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subTitle" idx="1"/>
          </p:nvPr>
        </p:nvSpPr>
        <p:spPr>
          <a:xfrm>
            <a:off x="4967106" y="4825291"/>
            <a:ext cx="5337097" cy="831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2800"/>
              <a:buNone/>
              <a:defRPr sz="2800" b="0" i="0">
                <a:solidFill>
                  <a:srgbClr val="7F7F7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6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95959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ftr" idx="11"/>
          </p:nvPr>
        </p:nvSpPr>
        <p:spPr>
          <a:xfrm>
            <a:off x="651478" y="6356352"/>
            <a:ext cx="1123521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>
                <a:solidFill>
                  <a:srgbClr val="898989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en-US"/>
          </a:p>
        </p:txBody>
      </p:sp>
      <p:sp>
        <p:nvSpPr>
          <p:cNvPr id="21" name="Google Shape;21;p7"/>
          <p:cNvSpPr txBox="1">
            <a:spLocks noGrp="1"/>
          </p:cNvSpPr>
          <p:nvPr>
            <p:ph type="dt" idx="10"/>
          </p:nvPr>
        </p:nvSpPr>
        <p:spPr>
          <a:xfrm>
            <a:off x="9683986" y="295903"/>
            <a:ext cx="22027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>
                <a:solidFill>
                  <a:srgbClr val="898989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BEF8BDF8-37DE-406A-AAA8-ABB09103FE59}" type="datetimeFigureOut">
              <a:rPr lang="en-US" smtClean="0"/>
              <a:t>5/7/2025</a:t>
            </a:fld>
            <a:endParaRPr lang="en-US"/>
          </a:p>
        </p:txBody>
      </p:sp>
      <p:cxnSp>
        <p:nvCxnSpPr>
          <p:cNvPr id="22" name="Google Shape;22;p7"/>
          <p:cNvCxnSpPr/>
          <p:nvPr/>
        </p:nvCxnSpPr>
        <p:spPr>
          <a:xfrm>
            <a:off x="0" y="4570312"/>
            <a:ext cx="10304203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3793215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BA106C-0659-55D2-3D4F-C2404E362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4C906-2FA1-40DA-8200-4E0D582671B1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BD4ADD-3B19-993A-F525-B1AC0BD27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91CFC8-255E-A9F3-1424-1B40FAA36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93AEC-1073-46C3-BD47-98C44FDC89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52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1A110-237B-4A2C-0F21-8BBCC47D1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3965C-4A4A-3E45-6DDA-34A4E24A0C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9C0FB6-E3FE-3743-0877-1799832BFA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5821B8-7787-C522-D8B5-9A25B80B4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4C906-2FA1-40DA-8200-4E0D582671B1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F11770-DFD6-A049-54CF-D58950519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742675-82CC-FF46-5BC2-06708EC1E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93AEC-1073-46C3-BD47-98C44FDC89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5751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BC211-70DA-F7BE-2EF4-2E1158BAA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454D0F-AE78-4B90-66D7-AE89DA7B65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D56E14-C20A-0A95-2871-FF5C7C019B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4F351-392E-9607-6B72-6DB276E5A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4C906-2FA1-40DA-8200-4E0D582671B1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A4008F-3FA1-4289-BA87-0C2402F5C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FC0251-A6A6-49D4-078F-0B01EBEBB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93AEC-1073-46C3-BD47-98C44FDC89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1575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917CE-341F-8CC1-EC10-8B574D36B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766F9A-144D-1EEA-3097-9C9F15F2C0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A13B5B-8BAC-679B-5CB9-D91865A6D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4C906-2FA1-40DA-8200-4E0D582671B1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B9968C-B4E7-AC87-F28B-C96105134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EE10CA-C44D-0833-719C-7B8D0D337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93AEC-1073-46C3-BD47-98C44FDC89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2015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FD1E0D-7571-A810-422C-1D279D03BC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3C460E-384A-E207-EA77-4FDE94FD39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FDAF17-0EF3-6074-F939-374E1F974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4C906-2FA1-40DA-8200-4E0D582671B1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F26898-5853-4F2F-A617-32C43078D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047A0-AAD8-73B9-311E-C774F47BB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93AEC-1073-46C3-BD47-98C44FDC89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230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GIAR_Slide">
  <p:cSld name="One CGIAR_Slid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Google Shape;24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497" y="0"/>
            <a:ext cx="12171004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8"/>
          <p:cNvSpPr txBox="1">
            <a:spLocks noGrp="1"/>
          </p:cNvSpPr>
          <p:nvPr>
            <p:ph type="title"/>
          </p:nvPr>
        </p:nvSpPr>
        <p:spPr>
          <a:xfrm>
            <a:off x="724929" y="334497"/>
            <a:ext cx="9039655" cy="7764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 ExtraBold"/>
              <a:buNone/>
              <a:defRPr sz="3200" b="1" i="0">
                <a:solidFill>
                  <a:schemeClr val="dk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body" idx="1"/>
          </p:nvPr>
        </p:nvSpPr>
        <p:spPr>
          <a:xfrm>
            <a:off x="724928" y="1358781"/>
            <a:ext cx="10688139" cy="4818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2400"/>
              <a:buNone/>
              <a:defRPr sz="2400">
                <a:solidFill>
                  <a:srgbClr val="7F7F7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5051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Arial"/>
              <a:buChar char="•"/>
              <a:defRPr sz="2400">
                <a:solidFill>
                  <a:srgbClr val="7F7F7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-"/>
              <a:defRPr>
                <a:solidFill>
                  <a:srgbClr val="7F7F7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29718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80"/>
              <a:buChar char="-"/>
              <a:defRPr>
                <a:solidFill>
                  <a:srgbClr val="7F7F7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95959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Google Shape;27;p8"/>
          <p:cNvSpPr txBox="1"/>
          <p:nvPr/>
        </p:nvSpPr>
        <p:spPr>
          <a:xfrm>
            <a:off x="630923" y="6256048"/>
            <a:ext cx="903965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000"/>
              <a:buFont typeface="Montserrat"/>
              <a:buNone/>
            </a:pPr>
            <a:r>
              <a:rPr lang="en-US" sz="1000" b="0" i="0" u="none" strike="noStrike" cap="none">
                <a:solidFill>
                  <a:srgbClr val="A5A5A5"/>
                </a:solidFill>
                <a:latin typeface="Montserrat"/>
                <a:ea typeface="Montserrat"/>
                <a:cs typeface="Montserrat"/>
                <a:sym typeface="Montserrat"/>
              </a:rPr>
              <a:t>www.cgiar.org</a:t>
            </a:r>
            <a:endParaRPr sz="1000" b="0" i="0" u="none" strike="noStrike" cap="none">
              <a:solidFill>
                <a:srgbClr val="A5A5A5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2865004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One CGIAR_Slide">
  <p:cSld name="1_One CGIAR_Slide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Google Shape;32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497" y="0"/>
            <a:ext cx="12171004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10"/>
          <p:cNvSpPr txBox="1">
            <a:spLocks noGrp="1"/>
          </p:cNvSpPr>
          <p:nvPr>
            <p:ph type="title"/>
          </p:nvPr>
        </p:nvSpPr>
        <p:spPr>
          <a:xfrm>
            <a:off x="724929" y="334497"/>
            <a:ext cx="9039655" cy="7764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 ExtraBold"/>
              <a:buNone/>
              <a:defRPr sz="3200" b="1" i="0">
                <a:solidFill>
                  <a:schemeClr val="dk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body" idx="1"/>
          </p:nvPr>
        </p:nvSpPr>
        <p:spPr>
          <a:xfrm>
            <a:off x="724928" y="1358781"/>
            <a:ext cx="10688139" cy="4818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2400"/>
              <a:buNone/>
              <a:defRPr sz="2400">
                <a:solidFill>
                  <a:srgbClr val="7F7F7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5051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Arial"/>
              <a:buChar char="•"/>
              <a:defRPr sz="2400">
                <a:solidFill>
                  <a:srgbClr val="7F7F7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-"/>
              <a:defRPr>
                <a:solidFill>
                  <a:srgbClr val="7F7F7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29718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80"/>
              <a:buChar char="-"/>
              <a:defRPr>
                <a:solidFill>
                  <a:srgbClr val="7F7F7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95959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Google Shape;35;p10"/>
          <p:cNvSpPr txBox="1"/>
          <p:nvPr/>
        </p:nvSpPr>
        <p:spPr>
          <a:xfrm>
            <a:off x="630923" y="6256048"/>
            <a:ext cx="903965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000"/>
              <a:buFont typeface="Montserrat"/>
              <a:buNone/>
            </a:pPr>
            <a:r>
              <a:rPr lang="en-US" sz="1000" b="0" i="0" u="none" strike="noStrike" cap="none">
                <a:solidFill>
                  <a:srgbClr val="A5A5A5"/>
                </a:solidFill>
                <a:latin typeface="Montserrat"/>
                <a:ea typeface="Montserrat"/>
                <a:cs typeface="Montserrat"/>
                <a:sym typeface="Montserrat"/>
              </a:rPr>
              <a:t>www.cgiar.org</a:t>
            </a:r>
            <a:endParaRPr sz="1000" b="0" i="0" u="none" strike="noStrike" cap="none">
              <a:solidFill>
                <a:srgbClr val="A5A5A5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622993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46E33-BA74-C791-8387-BA25D848D4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3B3CB6-9902-67FB-B19A-D82905DADE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70B484-5F61-9ADE-B9F7-019363790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4C906-2FA1-40DA-8200-4E0D582671B1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BABC8E-E50C-4795-ADFF-BE7B44AB9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12D8FB-8E57-60CF-BF8C-5D258006F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93AEC-1073-46C3-BD47-98C44FDC89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946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B0CAD-FF2B-2910-0BD3-22A045785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EA7F5E-2942-F5F5-22B5-5097C0BDB0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251CA8-A4E0-7D0F-9B07-CD89BBF91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4C906-2FA1-40DA-8200-4E0D582671B1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7F647C-19D3-1ABA-50BB-B764C600A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120557-213B-67FE-D381-FA15C8703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93AEC-1073-46C3-BD47-98C44FDC89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579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E2C7E-2D1D-B2A5-7A5F-FD6B01905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83F44F-DA86-D951-4540-55E4783BEB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E7D1FA-12BE-803B-9D05-284BDE01D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4C906-2FA1-40DA-8200-4E0D582671B1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5F429B-1186-E8E2-025C-F23783010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F58683-95EF-3E05-3F01-1A1687560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93AEC-1073-46C3-BD47-98C44FDC89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748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4C59E-8E05-A3B6-6632-5F07B714B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94A19-832B-A2C3-A4E2-0CFFC8DEA6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51B747-F618-4E88-115B-24528A556B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EF2621-2FE6-4015-4C2E-D53A02033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4C906-2FA1-40DA-8200-4E0D582671B1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22981A-B363-9E0F-57A9-B64F4BA49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04AB94-6733-7F4B-60D2-A0C80B1DC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93AEC-1073-46C3-BD47-98C44FDC89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127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4872F-6504-9C28-9160-F3090959B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174E4C-AD7D-FD9F-7328-7FAE2B2A57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A3A320-EC69-B442-6111-C0DC708238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C55CBC-9805-78F8-F08B-B54A31B75F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C3159B-4A07-79A1-6439-4CE0E5C094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AEF18E-D191-3964-6E72-CE45DCEE8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4C906-2FA1-40DA-8200-4E0D582671B1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41B8CB-11B7-C12C-D85F-57DDED5A6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DF73A8-CC3F-F861-2868-AAABA1766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93AEC-1073-46C3-BD47-98C44FDC89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279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99435-022D-8066-E65C-D9C90D7B0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FEE596-E6AA-FCD7-7B00-63AAA773C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4C906-2FA1-40DA-8200-4E0D582671B1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43EF30-64E1-5DA4-7FA5-9FB8E97B4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C28708-822D-D6D9-B8DA-CA8E4FFF0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93AEC-1073-46C3-BD47-98C44FDC89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78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>
            <a:spLocks noGrp="1"/>
          </p:cNvSpPr>
          <p:nvPr>
            <p:ph type="title"/>
          </p:nvPr>
        </p:nvSpPr>
        <p:spPr>
          <a:xfrm>
            <a:off x="838200" y="365128"/>
            <a:ext cx="10515600" cy="1215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800"/>
              <a:buFont typeface="Avenir"/>
              <a:buNone/>
              <a:defRPr sz="2800" b="1" i="0" u="none" strike="noStrike" cap="none">
                <a:solidFill>
                  <a:srgbClr val="7F7F7F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431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15151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1515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914400" marR="0" lvl="1" indent="-35051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Arial"/>
              <a:buChar char="•"/>
              <a:defRPr sz="2400" b="0" i="0" u="none" strike="noStrike" cap="none">
                <a:solidFill>
                  <a:srgbClr val="51515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-"/>
              <a:defRPr sz="2000" b="0" i="0" u="none" strike="noStrike" cap="none">
                <a:solidFill>
                  <a:srgbClr val="51515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1828800" marR="0" lvl="3" indent="-29718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80"/>
              <a:buFont typeface="Arial"/>
              <a:buChar char="-"/>
              <a:defRPr sz="1800" b="0" i="0" u="none" strike="noStrike" cap="none">
                <a:solidFill>
                  <a:srgbClr val="51515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BEF8BDF8-37DE-406A-AAA8-ABB09103FE59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13" name="Google Shape;13;p6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en-US"/>
          </a:p>
        </p:txBody>
      </p:sp>
      <p:sp>
        <p:nvSpPr>
          <p:cNvPr id="14" name="Google Shape;14;p6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70697FE9-C2C1-426F-8EDF-F000E188B43D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Google Shape;15;p6"/>
          <p:cNvCxnSpPr/>
          <p:nvPr/>
        </p:nvCxnSpPr>
        <p:spPr>
          <a:xfrm>
            <a:off x="835098" y="1583827"/>
            <a:ext cx="7542250" cy="39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24496439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899072-BFF5-335F-7683-FC7A17E3D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2A7696-0A89-B2DC-05DB-C5B7CDA87E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C30FC1-2B27-9ABF-36A0-3E87DF171F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C4C906-2FA1-40DA-8200-4E0D582671B1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C959C7-A229-4E5C-EBEC-2304DDDE2B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4A74D7-1E19-4D95-7104-CEBAAA764A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393AEC-1073-46C3-BD47-98C44FDC89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634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0DA32-729B-8E3D-FE38-A4E2A83CD2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68320" y="2024160"/>
            <a:ext cx="7235886" cy="2275765"/>
          </a:xfrm>
        </p:spPr>
        <p:txBody>
          <a:bodyPr/>
          <a:lstStyle/>
          <a:p>
            <a:r>
              <a:rPr lang="en-US" dirty="0"/>
              <a:t>Genomic Prediction of Cross Performance in RTB crops: a module in </a:t>
            </a:r>
            <a:r>
              <a:rPr lang="en-US" dirty="0" err="1"/>
              <a:t>Bioflow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4D328D-AFF0-BB9A-501D-37C977B7A1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90640" y="4764331"/>
            <a:ext cx="5305483" cy="831952"/>
          </a:xfrm>
        </p:spPr>
        <p:txBody>
          <a:bodyPr/>
          <a:lstStyle/>
          <a:p>
            <a:r>
              <a:rPr lang="en-US" dirty="0"/>
              <a:t>Lorena Guimaraes Batista</a:t>
            </a:r>
          </a:p>
          <a:p>
            <a:r>
              <a:rPr lang="en-US" dirty="0"/>
              <a:t>Quantitative Geneticist </a:t>
            </a:r>
          </a:p>
          <a:p>
            <a:r>
              <a:rPr lang="en-US" dirty="0"/>
              <a:t>Accelerate (B4T)</a:t>
            </a:r>
          </a:p>
        </p:txBody>
      </p:sp>
    </p:spTree>
    <p:extLst>
      <p:ext uri="{BB962C8B-B14F-4D97-AF65-F5344CB8AC3E}">
        <p14:creationId xmlns:p14="http://schemas.microsoft.com/office/powerpoint/2010/main" val="11152604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A82EA-719D-E035-D688-7B536AC48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Genomic Prediction of Cross Performance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2BE084-7117-29C0-15C5-07089D0178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91400" y="1794933"/>
            <a:ext cx="3970867" cy="4382031"/>
          </a:xfrm>
        </p:spPr>
        <p:txBody>
          <a:bodyPr/>
          <a:lstStyle/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dirty="0"/>
              <a:t>On practical implementations of GPCP, we noticed a single parent being used in many of the crosses</a:t>
            </a:r>
          </a:p>
        </p:txBody>
      </p:sp>
      <p:pic>
        <p:nvPicPr>
          <p:cNvPr id="7" name="Picture 6" descr="A graph of a graph&#10;&#10;AI-generated content may be incorrect.">
            <a:extLst>
              <a:ext uri="{FF2B5EF4-FFF2-40B4-BE49-F238E27FC236}">
                <a16:creationId xmlns:a16="http://schemas.microsoft.com/office/drawing/2014/main" id="{B1AAD67F-98A2-32BD-18FE-1D7113B206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742" y="1450146"/>
            <a:ext cx="6655058" cy="4999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898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B6BB2-2DBD-B38D-CC30-8D6F2091A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Optimal contribution selection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9F3F6CBE-4E3F-4ACA-A811-B8FACB671412}"/>
              </a:ext>
            </a:extLst>
          </p:cNvPr>
          <p:cNvSpPr>
            <a:spLocks noGrp="1"/>
          </p:cNvSpPr>
          <p:nvPr/>
        </p:nvSpPr>
        <p:spPr>
          <a:xfrm>
            <a:off x="4883961" y="1801144"/>
            <a:ext cx="5912127" cy="4319587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vert="horz" lIns="144000" tIns="144000" rIns="144000" bIns="14400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/>
              <a:buChar char="•"/>
              <a:defRPr lang="sv-SE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2"/>
              </a:buClr>
              <a:buFont typeface="Arial"/>
              <a:buChar char="•"/>
              <a:defRPr lang="sv-SE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2"/>
              </a:buClr>
              <a:buFont typeface="Arial"/>
              <a:buChar char="•"/>
              <a:defRPr lang="sv-SE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2"/>
              </a:buClr>
              <a:buFont typeface="Arial"/>
              <a:buChar char="•"/>
              <a:defRPr lang="sv-SE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2"/>
              </a:buClr>
              <a:buFont typeface="Arial"/>
              <a:buChar char="•"/>
              <a:defRPr lang="sv-SE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buClr>
                <a:srgbClr val="F4D090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797979"/>
                </a:solidFill>
                <a:latin typeface="Montserrat" panose="00000500000000000000" pitchFamily="2" charset="0"/>
              </a:rPr>
              <a:t>Optimal contribution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Montserrat" panose="00000500000000000000" pitchFamily="2" charset="0"/>
              </a:rPr>
              <a:t>selection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effectLst/>
                <a:latin typeface="Montserrat" panose="00000500000000000000" pitchFamily="2" charset="0"/>
              </a:rPr>
              <a:t> is a known research strategy used to maintain genetic diversity without decreasing genetic gain</a:t>
            </a:r>
          </a:p>
          <a:p>
            <a:pPr fontAlgn="base">
              <a:buClr>
                <a:srgbClr val="F4D090"/>
              </a:buCl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>
                  <a:lumMod val="50000"/>
                </a:schemeClr>
              </a:solidFill>
              <a:latin typeface="Montserrat" panose="00000500000000000000" pitchFamily="2" charset="0"/>
            </a:endParaRPr>
          </a:p>
          <a:p>
            <a:pPr fontAlgn="base">
              <a:buClr>
                <a:srgbClr val="F4D090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797979"/>
                </a:solidFill>
                <a:latin typeface="Montserrat" panose="00000500000000000000" pitchFamily="2" charset="0"/>
              </a:rPr>
              <a:t>A</a:t>
            </a:r>
            <a:r>
              <a:rPr lang="en-US" sz="2000" b="0" i="0" dirty="0">
                <a:solidFill>
                  <a:srgbClr val="797979"/>
                </a:solidFill>
                <a:effectLst/>
                <a:latin typeface="Montserrat" panose="00000500000000000000" pitchFamily="2" charset="0"/>
              </a:rPr>
              <a:t>n optimization algorithm selects parents and crosses according to a specified trade-off between genetic gain and genetic diversity</a:t>
            </a:r>
          </a:p>
          <a:p>
            <a:pPr fontAlgn="base">
              <a:buClr>
                <a:srgbClr val="F4D090"/>
              </a:buCl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797979"/>
              </a:solidFill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4757AD20-3779-8E58-F2FE-70431A07C1DF}"/>
              </a:ext>
            </a:extLst>
          </p:cNvPr>
          <p:cNvGrpSpPr/>
          <p:nvPr/>
        </p:nvGrpSpPr>
        <p:grpSpPr>
          <a:xfrm>
            <a:off x="1523671" y="1829105"/>
            <a:ext cx="2615145" cy="2352040"/>
            <a:chOff x="7396879" y="3207924"/>
            <a:chExt cx="2615145" cy="2352040"/>
          </a:xfrm>
        </p:grpSpPr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2E903D45-B54A-F1C0-5BEB-50E576786350}"/>
                </a:ext>
              </a:extLst>
            </p:cNvPr>
            <p:cNvSpPr/>
            <p:nvPr/>
          </p:nvSpPr>
          <p:spPr>
            <a:xfrm>
              <a:off x="7396879" y="3207924"/>
              <a:ext cx="2615145" cy="2352040"/>
            </a:xfrm>
            <a:prstGeom prst="roundRect">
              <a:avLst/>
            </a:prstGeom>
            <a:noFill/>
            <a:ln w="571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 err="1"/>
            </a:p>
          </p:txBody>
        </p:sp>
        <p:pic>
          <p:nvPicPr>
            <p:cNvPr id="29" name="Picture 12" descr="Degree Angle Icons - Download Free Vector Icons | Noun Project">
              <a:extLst>
                <a:ext uri="{FF2B5EF4-FFF2-40B4-BE49-F238E27FC236}">
                  <a16:creationId xmlns:a16="http://schemas.microsoft.com/office/drawing/2014/main" id="{E6530242-7A85-303F-1737-8595180AB3A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45734" y="3889157"/>
              <a:ext cx="1353384" cy="13533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445DA777-7659-67A8-B2A7-2DB977BDA920}"/>
                </a:ext>
              </a:extLst>
            </p:cNvPr>
            <p:cNvSpPr txBox="1"/>
            <p:nvPr/>
          </p:nvSpPr>
          <p:spPr>
            <a:xfrm>
              <a:off x="8191837" y="3364619"/>
              <a:ext cx="1025227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b="1" dirty="0">
                  <a:solidFill>
                    <a:schemeClr val="bg1">
                      <a:lumMod val="5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OCS</a:t>
              </a:r>
            </a:p>
          </p:txBody>
        </p:sp>
      </p:grp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89CA6AF6-277D-F07A-DCCE-A6DB3ABF33D9}"/>
              </a:ext>
            </a:extLst>
          </p:cNvPr>
          <p:cNvCxnSpPr/>
          <p:nvPr/>
        </p:nvCxnSpPr>
        <p:spPr>
          <a:xfrm>
            <a:off x="2318629" y="3656434"/>
            <a:ext cx="1328461" cy="0"/>
          </a:xfrm>
          <a:prstGeom prst="straightConnector1">
            <a:avLst/>
          </a:prstGeom>
          <a:ln w="762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688DD43C-6749-CD92-4C78-7B5F54B676C1}"/>
              </a:ext>
            </a:extLst>
          </p:cNvPr>
          <p:cNvSpPr txBox="1"/>
          <p:nvPr/>
        </p:nvSpPr>
        <p:spPr>
          <a:xfrm>
            <a:off x="3510456" y="3257039"/>
            <a:ext cx="491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50000"/>
                  </a:schemeClr>
                </a:solidFill>
              </a:rPr>
              <a:t>0°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F1FD690-7123-A6CF-AB46-44AB04E2FFA6}"/>
              </a:ext>
            </a:extLst>
          </p:cNvPr>
          <p:cNvSpPr txBox="1"/>
          <p:nvPr/>
        </p:nvSpPr>
        <p:spPr>
          <a:xfrm>
            <a:off x="1723175" y="4402668"/>
            <a:ext cx="2144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Genetic gain gets full priority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29881288-4500-CC86-92DD-6506C4A76D92}"/>
              </a:ext>
            </a:extLst>
          </p:cNvPr>
          <p:cNvCxnSpPr>
            <a:cxnSpLocks/>
          </p:cNvCxnSpPr>
          <p:nvPr/>
        </p:nvCxnSpPr>
        <p:spPr>
          <a:xfrm rot="16200000">
            <a:off x="1666991" y="3028153"/>
            <a:ext cx="1328461" cy="0"/>
          </a:xfrm>
          <a:prstGeom prst="straightConnector1">
            <a:avLst/>
          </a:prstGeom>
          <a:ln w="762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FF4F194C-C2BF-D3CA-3025-8FFE37526DE1}"/>
              </a:ext>
            </a:extLst>
          </p:cNvPr>
          <p:cNvSpPr txBox="1"/>
          <p:nvPr/>
        </p:nvSpPr>
        <p:spPr>
          <a:xfrm>
            <a:off x="1707075" y="2279505"/>
            <a:ext cx="6892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50000"/>
                  </a:schemeClr>
                </a:solidFill>
              </a:rPr>
              <a:t>90°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675E515-D5F4-0F7B-D6DE-E0FE17E1A90D}"/>
              </a:ext>
            </a:extLst>
          </p:cNvPr>
          <p:cNvSpPr txBox="1"/>
          <p:nvPr/>
        </p:nvSpPr>
        <p:spPr>
          <a:xfrm>
            <a:off x="1707075" y="5024304"/>
            <a:ext cx="2144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Genetic diversity gets full priority</a:t>
            </a:r>
          </a:p>
        </p:txBody>
      </p:sp>
    </p:spTree>
    <p:extLst>
      <p:ext uri="{BB962C8B-B14F-4D97-AF65-F5344CB8AC3E}">
        <p14:creationId xmlns:p14="http://schemas.microsoft.com/office/powerpoint/2010/main" val="3903473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5" grpId="0"/>
      <p:bldP spid="3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E2F28C-DEBD-8463-686C-2A5F2B6698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D196D-727A-1A3A-F297-F455E312F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Optimal contribution selection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B6B5F11B-FD95-6ED4-23C1-D924BF2EBA9D}"/>
              </a:ext>
            </a:extLst>
          </p:cNvPr>
          <p:cNvSpPr>
            <a:spLocks noGrp="1"/>
          </p:cNvSpPr>
          <p:nvPr/>
        </p:nvSpPr>
        <p:spPr>
          <a:xfrm>
            <a:off x="4883961" y="1801144"/>
            <a:ext cx="5912127" cy="4319587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vert="horz" lIns="144000" tIns="144000" rIns="144000" bIns="14400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/>
              <a:buChar char="•"/>
              <a:defRPr lang="sv-SE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2"/>
              </a:buClr>
              <a:buFont typeface="Arial"/>
              <a:buChar char="•"/>
              <a:defRPr lang="sv-SE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2"/>
              </a:buClr>
              <a:buFont typeface="Arial"/>
              <a:buChar char="•"/>
              <a:defRPr lang="sv-SE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2"/>
              </a:buClr>
              <a:buFont typeface="Arial"/>
              <a:buChar char="•"/>
              <a:defRPr lang="sv-SE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2"/>
              </a:buClr>
              <a:buFont typeface="Arial"/>
              <a:buChar char="•"/>
              <a:defRPr lang="sv-SE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buClr>
                <a:srgbClr val="F4D090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Montserrat" panose="00000500000000000000" pitchFamily="2" charset="0"/>
              </a:rPr>
              <a:t>Extensive simulation work shows that 30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° results in the best trade-off </a:t>
            </a:r>
          </a:p>
          <a:p>
            <a:pPr fontAlgn="base">
              <a:buClr>
                <a:srgbClr val="F4D090"/>
              </a:buCl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>
                  <a:lumMod val="50000"/>
                </a:schemeClr>
              </a:solidFill>
              <a:latin typeface="Montserrat" panose="00000500000000000000" pitchFamily="2" charset="0"/>
            </a:endParaRPr>
          </a:p>
          <a:p>
            <a:pPr fontAlgn="base">
              <a:buClr>
                <a:srgbClr val="F4D090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Montserrat" panose="00000500000000000000" pitchFamily="2" charset="0"/>
              </a:rPr>
              <a:t>It is an effective strategy to maintain diversity in the crossing block</a:t>
            </a:r>
          </a:p>
          <a:p>
            <a:pPr fontAlgn="base">
              <a:buClr>
                <a:srgbClr val="F4D090"/>
              </a:buCl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797979"/>
              </a:solidFill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C41FB67D-A261-E059-13E4-A46F3028546C}"/>
              </a:ext>
            </a:extLst>
          </p:cNvPr>
          <p:cNvGrpSpPr/>
          <p:nvPr/>
        </p:nvGrpSpPr>
        <p:grpSpPr>
          <a:xfrm>
            <a:off x="1523671" y="1829105"/>
            <a:ext cx="2615145" cy="2352040"/>
            <a:chOff x="7396879" y="3207924"/>
            <a:chExt cx="2615145" cy="2352040"/>
          </a:xfrm>
        </p:grpSpPr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89CEC794-CED9-34B3-401B-18C66011A1B3}"/>
                </a:ext>
              </a:extLst>
            </p:cNvPr>
            <p:cNvSpPr/>
            <p:nvPr/>
          </p:nvSpPr>
          <p:spPr>
            <a:xfrm>
              <a:off x="7396879" y="3207924"/>
              <a:ext cx="2615145" cy="2352040"/>
            </a:xfrm>
            <a:prstGeom prst="roundRect">
              <a:avLst/>
            </a:prstGeom>
            <a:noFill/>
            <a:ln w="571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 err="1"/>
            </a:p>
          </p:txBody>
        </p:sp>
        <p:pic>
          <p:nvPicPr>
            <p:cNvPr id="29" name="Picture 12" descr="Degree Angle Icons - Download Free Vector Icons | Noun Project">
              <a:extLst>
                <a:ext uri="{FF2B5EF4-FFF2-40B4-BE49-F238E27FC236}">
                  <a16:creationId xmlns:a16="http://schemas.microsoft.com/office/drawing/2014/main" id="{C907DCE6-7C37-A1DA-C8BD-975ABACF567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45734" y="3889157"/>
              <a:ext cx="1353384" cy="13533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852F7021-4ECC-A5DE-3B6A-48F017D0DA86}"/>
                </a:ext>
              </a:extLst>
            </p:cNvPr>
            <p:cNvSpPr txBox="1"/>
            <p:nvPr/>
          </p:nvSpPr>
          <p:spPr>
            <a:xfrm>
              <a:off x="8191837" y="3364619"/>
              <a:ext cx="1025227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b="1" dirty="0">
                  <a:solidFill>
                    <a:schemeClr val="bg1">
                      <a:lumMod val="5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OCS</a:t>
              </a:r>
            </a:p>
          </p:txBody>
        </p:sp>
      </p:grp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9A7CE47B-6C31-D58E-C7A3-25C870732A3F}"/>
              </a:ext>
            </a:extLst>
          </p:cNvPr>
          <p:cNvCxnSpPr/>
          <p:nvPr/>
        </p:nvCxnSpPr>
        <p:spPr>
          <a:xfrm>
            <a:off x="2318629" y="3656434"/>
            <a:ext cx="1328461" cy="0"/>
          </a:xfrm>
          <a:prstGeom prst="straightConnector1">
            <a:avLst/>
          </a:prstGeom>
          <a:ln w="762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DA0C8159-A39D-18D4-8733-A27EEFF2A5F9}"/>
              </a:ext>
            </a:extLst>
          </p:cNvPr>
          <p:cNvSpPr txBox="1"/>
          <p:nvPr/>
        </p:nvSpPr>
        <p:spPr>
          <a:xfrm>
            <a:off x="3510456" y="3257039"/>
            <a:ext cx="491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50000"/>
                  </a:schemeClr>
                </a:solidFill>
              </a:rPr>
              <a:t>0°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BD9D2D5-96D0-5355-9475-45395E1C7EDC}"/>
              </a:ext>
            </a:extLst>
          </p:cNvPr>
          <p:cNvSpPr txBox="1"/>
          <p:nvPr/>
        </p:nvSpPr>
        <p:spPr>
          <a:xfrm>
            <a:off x="1723175" y="4402668"/>
            <a:ext cx="2144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Genetic gain gets full priority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A95468AE-5C66-9FC9-2230-A8D71FB4376F}"/>
              </a:ext>
            </a:extLst>
          </p:cNvPr>
          <p:cNvCxnSpPr>
            <a:cxnSpLocks/>
          </p:cNvCxnSpPr>
          <p:nvPr/>
        </p:nvCxnSpPr>
        <p:spPr>
          <a:xfrm rot="16200000">
            <a:off x="1666991" y="3028153"/>
            <a:ext cx="1328461" cy="0"/>
          </a:xfrm>
          <a:prstGeom prst="straightConnector1">
            <a:avLst/>
          </a:prstGeom>
          <a:ln w="762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71938854-D5D7-00CE-8793-7439B62C66DE}"/>
              </a:ext>
            </a:extLst>
          </p:cNvPr>
          <p:cNvSpPr txBox="1"/>
          <p:nvPr/>
        </p:nvSpPr>
        <p:spPr>
          <a:xfrm>
            <a:off x="1707075" y="2279505"/>
            <a:ext cx="6892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50000"/>
                  </a:schemeClr>
                </a:solidFill>
              </a:rPr>
              <a:t>90°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97F15F0-F7E0-DEEE-3F65-01B337BD3CA3}"/>
              </a:ext>
            </a:extLst>
          </p:cNvPr>
          <p:cNvSpPr txBox="1"/>
          <p:nvPr/>
        </p:nvSpPr>
        <p:spPr>
          <a:xfrm>
            <a:off x="1707075" y="5024304"/>
            <a:ext cx="2144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Genetic diversity gets full priority</a:t>
            </a:r>
          </a:p>
        </p:txBody>
      </p:sp>
    </p:spTree>
    <p:extLst>
      <p:ext uri="{BB962C8B-B14F-4D97-AF65-F5344CB8AC3E}">
        <p14:creationId xmlns:p14="http://schemas.microsoft.com/office/powerpoint/2010/main" val="8882506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A0166-058B-5331-2D6A-4A0F71BE6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GPCP + OCS</a:t>
            </a:r>
          </a:p>
        </p:txBody>
      </p:sp>
      <p:pic>
        <p:nvPicPr>
          <p:cNvPr id="4" name="Picture 3" descr="A graph of a graph&#10;&#10;AI-generated content may be incorrect.">
            <a:extLst>
              <a:ext uri="{FF2B5EF4-FFF2-40B4-BE49-F238E27FC236}">
                <a16:creationId xmlns:a16="http://schemas.microsoft.com/office/drawing/2014/main" id="{4378FE78-D0F4-472F-536F-80C4188514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742" y="1450146"/>
            <a:ext cx="6655058" cy="4999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1795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7D59D7-7859-61C0-285A-CFC95E4EDA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31C3F-4A45-21AD-93A4-A6A99D7CC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GPCP + OCS</a:t>
            </a:r>
          </a:p>
        </p:txBody>
      </p:sp>
      <p:pic>
        <p:nvPicPr>
          <p:cNvPr id="4" name="Picture 3" descr="A graph of a graph&#10;&#10;AI-generated content may be incorrect.">
            <a:extLst>
              <a:ext uri="{FF2B5EF4-FFF2-40B4-BE49-F238E27FC236}">
                <a16:creationId xmlns:a16="http://schemas.microsoft.com/office/drawing/2014/main" id="{331F3BF4-8C45-4342-02C1-28E18BA9F7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742" y="1450146"/>
            <a:ext cx="6655058" cy="4999826"/>
          </a:xfrm>
          <a:prstGeom prst="rect">
            <a:avLst/>
          </a:prstGeom>
        </p:spPr>
      </p:pic>
      <p:pic>
        <p:nvPicPr>
          <p:cNvPr id="6" name="Picture 5" descr="A graph of a graph showing a number of people&#10;&#10;AI-generated content may be incorrect.">
            <a:extLst>
              <a:ext uri="{FF2B5EF4-FFF2-40B4-BE49-F238E27FC236}">
                <a16:creationId xmlns:a16="http://schemas.microsoft.com/office/drawing/2014/main" id="{9D954570-4F50-9EF8-08A2-98AE8F78A4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929" y="1450146"/>
            <a:ext cx="6655058" cy="4999826"/>
          </a:xfrm>
          <a:prstGeom prst="rect">
            <a:avLst/>
          </a:prstGeom>
        </p:spPr>
      </p:pic>
      <p:pic>
        <p:nvPicPr>
          <p:cNvPr id="5" name="Picture 4" descr="A graph of a graph showing a number of people&#10;&#10;AI-generated content may be incorrect.">
            <a:extLst>
              <a:ext uri="{FF2B5EF4-FFF2-40B4-BE49-F238E27FC236}">
                <a16:creationId xmlns:a16="http://schemas.microsoft.com/office/drawing/2014/main" id="{E3DD52BD-6FD1-32BB-945E-EBE9EAC3BF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929" y="1450146"/>
            <a:ext cx="6655058" cy="4999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7102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EA1C37-D073-66AA-9D42-805BFA561B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D47AC-E132-82CC-150F-1EE63026C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GPCP + OCS</a:t>
            </a:r>
          </a:p>
        </p:txBody>
      </p:sp>
      <p:pic>
        <p:nvPicPr>
          <p:cNvPr id="4" name="Picture 3" descr="A graph of a graph&#10;&#10;AI-generated content may be incorrect.">
            <a:extLst>
              <a:ext uri="{FF2B5EF4-FFF2-40B4-BE49-F238E27FC236}">
                <a16:creationId xmlns:a16="http://schemas.microsoft.com/office/drawing/2014/main" id="{8F4616E4-4547-927C-DB49-043C360A6E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742" y="1450146"/>
            <a:ext cx="6655058" cy="4999826"/>
          </a:xfrm>
          <a:prstGeom prst="rect">
            <a:avLst/>
          </a:prstGeom>
        </p:spPr>
      </p:pic>
      <p:pic>
        <p:nvPicPr>
          <p:cNvPr id="6" name="Picture 5" descr="A graph of a graph showing a number of people&#10;&#10;AI-generated content may be incorrect.">
            <a:extLst>
              <a:ext uri="{FF2B5EF4-FFF2-40B4-BE49-F238E27FC236}">
                <a16:creationId xmlns:a16="http://schemas.microsoft.com/office/drawing/2014/main" id="{978A7E94-5693-A0A3-14FF-050447C47C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929" y="1450146"/>
            <a:ext cx="6655058" cy="4999826"/>
          </a:xfrm>
          <a:prstGeom prst="rect">
            <a:avLst/>
          </a:prstGeom>
        </p:spPr>
      </p:pic>
      <p:pic>
        <p:nvPicPr>
          <p:cNvPr id="5" name="Picture 4" descr="A graph of a graph showing a number of people&#10;&#10;AI-generated content may be incorrect.">
            <a:extLst>
              <a:ext uri="{FF2B5EF4-FFF2-40B4-BE49-F238E27FC236}">
                <a16:creationId xmlns:a16="http://schemas.microsoft.com/office/drawing/2014/main" id="{4D814AC9-F4CB-6565-16BB-750BFFAD24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929" y="1450146"/>
            <a:ext cx="6655058" cy="4999826"/>
          </a:xfrm>
          <a:prstGeom prst="rect">
            <a:avLst/>
          </a:prstGeom>
        </p:spPr>
      </p:pic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8F35BC52-24D9-1FBE-C4A5-1401EA2770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86391" y="3274578"/>
            <a:ext cx="3970867" cy="1526024"/>
          </a:xfrm>
        </p:spPr>
        <p:txBody>
          <a:bodyPr/>
          <a:lstStyle/>
          <a:p>
            <a:pPr marL="228600" indent="0"/>
            <a:r>
              <a:rPr lang="en-US" dirty="0"/>
              <a:t>Chosen approach for </a:t>
            </a:r>
            <a:r>
              <a:rPr lang="en-US" dirty="0" err="1"/>
              <a:t>Bioflow</a:t>
            </a:r>
            <a:r>
              <a:rPr lang="en-US" dirty="0"/>
              <a:t> GPCP module</a:t>
            </a:r>
          </a:p>
        </p:txBody>
      </p:sp>
    </p:spTree>
    <p:extLst>
      <p:ext uri="{BB962C8B-B14F-4D97-AF65-F5344CB8AC3E}">
        <p14:creationId xmlns:p14="http://schemas.microsoft.com/office/powerpoint/2010/main" val="30184864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8489F-E342-66D1-4F6A-A3B57EB92F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49975" y="2709646"/>
            <a:ext cx="5337098" cy="981507"/>
          </a:xfrm>
        </p:spPr>
        <p:txBody>
          <a:bodyPr/>
          <a:lstStyle/>
          <a:p>
            <a:r>
              <a:rPr lang="en-US" dirty="0"/>
              <a:t>Now let’s demo!</a:t>
            </a:r>
          </a:p>
        </p:txBody>
      </p:sp>
    </p:spTree>
    <p:extLst>
      <p:ext uri="{BB962C8B-B14F-4D97-AF65-F5344CB8AC3E}">
        <p14:creationId xmlns:p14="http://schemas.microsoft.com/office/powerpoint/2010/main" val="2350914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B669E-356A-4CD1-B2B1-3AF00F3DC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437EA3-E33D-1379-A2EA-587F3490E1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dirty="0"/>
              <a:t>Genomic Prediction of Cross Performance (GPCP)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dirty="0"/>
              <a:t>Optimal contribution selection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dirty="0" err="1"/>
              <a:t>Bioflow</a:t>
            </a:r>
            <a:r>
              <a:rPr lang="en-US" dirty="0"/>
              <a:t>: GPCP new module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74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5DCC9-64B1-C8ED-3AA6-B8D6D45D4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Genomic Prediction of Cross Performance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E532A9-82B7-A8DA-5EDC-7F9EA5A6AC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4928" y="3311819"/>
            <a:ext cx="10715232" cy="2865145"/>
          </a:xfrm>
        </p:spPr>
        <p:txBody>
          <a:bodyPr/>
          <a:lstStyle/>
          <a:p>
            <a:pPr algn="l">
              <a:spcBef>
                <a:spcPts val="2250"/>
              </a:spcBef>
              <a:buFont typeface="Arial" panose="020B0604020202020204" pitchFamily="34" charset="0"/>
              <a:buChar char="•"/>
            </a:pPr>
            <a:r>
              <a:rPr lang="en-US" b="0" i="1" dirty="0">
                <a:solidFill>
                  <a:srgbClr val="1B1B1B"/>
                </a:solidFill>
                <a:effectLst/>
                <a:latin typeface="Montserrat" panose="00000500000000000000" pitchFamily="2" charset="0"/>
              </a:rPr>
              <a:t>“The frequency of alleles with </a:t>
            </a:r>
            <a:r>
              <a:rPr lang="en-US" b="1" i="1" dirty="0">
                <a:solidFill>
                  <a:srgbClr val="1B1B1B"/>
                </a:solidFill>
                <a:effectLst/>
                <a:latin typeface="Montserrat" panose="00000500000000000000" pitchFamily="2" charset="0"/>
              </a:rPr>
              <a:t>beneficial additive genetic effects </a:t>
            </a:r>
            <a:r>
              <a:rPr lang="en-US" b="0" i="1" dirty="0">
                <a:solidFill>
                  <a:srgbClr val="1B1B1B"/>
                </a:solidFill>
                <a:effectLst/>
                <a:latin typeface="Montserrat" panose="00000500000000000000" pitchFamily="2" charset="0"/>
              </a:rPr>
              <a:t>in homozygous state </a:t>
            </a:r>
            <a:r>
              <a:rPr lang="en-US" b="1" i="1" dirty="0">
                <a:solidFill>
                  <a:srgbClr val="1B1B1B"/>
                </a:solidFill>
                <a:effectLst/>
                <a:latin typeface="Montserrat" panose="00000500000000000000" pitchFamily="2" charset="0"/>
              </a:rPr>
              <a:t>needs to be increased </a:t>
            </a:r>
            <a:r>
              <a:rPr lang="en-US" b="0" i="1" dirty="0">
                <a:solidFill>
                  <a:srgbClr val="1B1B1B"/>
                </a:solidFill>
                <a:effectLst/>
                <a:latin typeface="Montserrat" panose="00000500000000000000" pitchFamily="2" charset="0"/>
              </a:rPr>
              <a:t>to improve the additive value of the breeding population.”</a:t>
            </a:r>
          </a:p>
          <a:p>
            <a:pPr algn="l">
              <a:spcBef>
                <a:spcPts val="2250"/>
              </a:spcBef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1B1B1B"/>
                </a:solidFill>
                <a:effectLst/>
                <a:latin typeface="Montserrat" panose="00000500000000000000" pitchFamily="2" charset="0"/>
              </a:rPr>
              <a:t>“</a:t>
            </a:r>
            <a:r>
              <a:rPr lang="en-US" b="1" i="1" dirty="0">
                <a:solidFill>
                  <a:srgbClr val="1B1B1B"/>
                </a:solidFill>
                <a:effectLst/>
                <a:latin typeface="Montserrat" panose="00000500000000000000" pitchFamily="2" charset="0"/>
              </a:rPr>
              <a:t>Heterozygosity needs to be preserved </a:t>
            </a:r>
            <a:r>
              <a:rPr lang="en-US" b="0" i="1" dirty="0">
                <a:solidFill>
                  <a:srgbClr val="1B1B1B"/>
                </a:solidFill>
                <a:effectLst/>
                <a:latin typeface="Montserrat" panose="00000500000000000000" pitchFamily="2" charset="0"/>
              </a:rPr>
              <a:t>to exploit dominance effects and </a:t>
            </a:r>
            <a:r>
              <a:rPr lang="en-US" b="1" i="1" dirty="0">
                <a:solidFill>
                  <a:srgbClr val="1B1B1B"/>
                </a:solidFill>
                <a:effectLst/>
                <a:latin typeface="Montserrat" panose="00000500000000000000" pitchFamily="2" charset="0"/>
              </a:rPr>
              <a:t>keep the dominance value high </a:t>
            </a:r>
            <a:r>
              <a:rPr lang="en-US" b="0" i="1" dirty="0">
                <a:solidFill>
                  <a:srgbClr val="1B1B1B"/>
                </a:solidFill>
                <a:effectLst/>
                <a:latin typeface="Montserrat" panose="00000500000000000000" pitchFamily="2" charset="0"/>
              </a:rPr>
              <a:t>in the breeding population.”</a:t>
            </a:r>
          </a:p>
          <a:p>
            <a:endParaRPr lang="en-US" dirty="0">
              <a:latin typeface="Montserrat" panose="00000500000000000000" pitchFamily="2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54814E0-C467-0E92-9D16-6DD1F628A0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933" y="1358781"/>
            <a:ext cx="9069066" cy="1705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637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53974-CE1C-F84B-810F-AD2C0FC44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Genomic Prediction of Cross Performance</a:t>
            </a: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5259266C-49B1-202B-E055-F74FD5F9CC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015" y="2059408"/>
            <a:ext cx="7300385" cy="3526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5409D98-D548-FCE2-6D64-C5C3991D4F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153400" y="3181020"/>
            <a:ext cx="3939118" cy="1283231"/>
          </a:xfrm>
        </p:spPr>
        <p:txBody>
          <a:bodyPr/>
          <a:lstStyle/>
          <a:p>
            <a:r>
              <a:rPr lang="en-US" dirty="0"/>
              <a:t>Solid line: GEBVs</a:t>
            </a:r>
          </a:p>
          <a:p>
            <a:r>
              <a:rPr lang="en-US" dirty="0"/>
              <a:t>Dashed line: GPCP</a:t>
            </a:r>
          </a:p>
        </p:txBody>
      </p:sp>
    </p:spTree>
    <p:extLst>
      <p:ext uri="{BB962C8B-B14F-4D97-AF65-F5344CB8AC3E}">
        <p14:creationId xmlns:p14="http://schemas.microsoft.com/office/powerpoint/2010/main" val="3195001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DC098E-7A8D-BAAD-368C-2AF79BBD56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A6E6E-AD07-F3DB-525B-EF9834648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Genomic Prediction of Cross Performance</a:t>
            </a: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9A6FCC22-B8F0-4690-9ADE-50E82F3BB0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015" y="2059408"/>
            <a:ext cx="7300385" cy="3526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64B4980-C710-7343-D799-84077C01CE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153400" y="3181020"/>
            <a:ext cx="3939118" cy="1283231"/>
          </a:xfrm>
        </p:spPr>
        <p:txBody>
          <a:bodyPr/>
          <a:lstStyle/>
          <a:p>
            <a:r>
              <a:rPr lang="en-US" dirty="0"/>
              <a:t>Solid line: GEBVs</a:t>
            </a:r>
          </a:p>
          <a:p>
            <a:r>
              <a:rPr lang="en-US" dirty="0"/>
              <a:t>Dashed line: GPCP</a:t>
            </a:r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0E19F712-846D-468A-3446-7CF8090B0ED5}"/>
              </a:ext>
            </a:extLst>
          </p:cNvPr>
          <p:cNvSpPr txBox="1">
            <a:spLocks/>
          </p:cNvSpPr>
          <p:nvPr/>
        </p:nvSpPr>
        <p:spPr>
          <a:xfrm>
            <a:off x="2031999" y="5718702"/>
            <a:ext cx="9287933" cy="98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 ea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7F7F7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50519" algn="l" rtl="0" eaLnBrk="1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Arial"/>
              <a:buChar char="•"/>
              <a:defRPr sz="2400" b="0" i="0" u="none" strike="noStrike" cap="none">
                <a:solidFill>
                  <a:srgbClr val="7F7F7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55600" algn="l" rtl="0" eaLnBrk="1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-"/>
              <a:defRPr sz="2000" b="0" i="0" u="none" strike="noStrike" cap="none">
                <a:solidFill>
                  <a:srgbClr val="7F7F7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297180" algn="l" rtl="0" eaLnBrk="1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80"/>
              <a:buFont typeface="Arial"/>
              <a:buChar char="-"/>
              <a:defRPr sz="1800" b="0" i="0" u="none" strike="noStrike" cap="none">
                <a:solidFill>
                  <a:srgbClr val="7F7F7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42900" algn="l" rtl="0" eaLnBrk="1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 eaLnBrk="1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 eaLnBrk="1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 eaLnBrk="1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 eaLnBrk="1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b="1" dirty="0">
                <a:solidFill>
                  <a:schemeClr val="accent4"/>
                </a:solidFill>
              </a:rPr>
              <a:t>Yellow</a:t>
            </a:r>
            <a:r>
              <a:rPr lang="en-US" b="1" dirty="0"/>
              <a:t> </a:t>
            </a:r>
            <a:r>
              <a:rPr lang="en-US" dirty="0"/>
              <a:t>-&gt;</a:t>
            </a:r>
            <a:r>
              <a:rPr lang="en-US" b="1" dirty="0"/>
              <a:t> 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Blue</a:t>
            </a:r>
            <a:r>
              <a:rPr lang="en-US" b="1" dirty="0"/>
              <a:t> </a:t>
            </a:r>
            <a:r>
              <a:rPr lang="en-US" dirty="0"/>
              <a:t>-&gt;</a:t>
            </a:r>
            <a:r>
              <a:rPr lang="en-US" b="1" dirty="0"/>
              <a:t> </a:t>
            </a:r>
            <a:r>
              <a:rPr lang="en-US" b="1" dirty="0">
                <a:solidFill>
                  <a:srgbClr val="D727B5"/>
                </a:solidFill>
              </a:rPr>
              <a:t>Pink</a:t>
            </a:r>
          </a:p>
          <a:p>
            <a:r>
              <a:rPr lang="en-US" dirty="0"/>
              <a:t>Less aggressive -&gt; More aggressive</a:t>
            </a:r>
          </a:p>
        </p:txBody>
      </p:sp>
    </p:spTree>
    <p:extLst>
      <p:ext uri="{BB962C8B-B14F-4D97-AF65-F5344CB8AC3E}">
        <p14:creationId xmlns:p14="http://schemas.microsoft.com/office/powerpoint/2010/main" val="3831136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6C8356-7203-E8A9-6F14-FEFC7102EE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473D0-6AFA-22B5-7731-7B961B884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Genomic Prediction of Cross Performance</a:t>
            </a: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1493A831-7520-2B1D-98DD-833A1D2E52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015" y="2059408"/>
            <a:ext cx="7300385" cy="3526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B1A97B5-FD4B-FA73-7698-3CF523ECCD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153400" y="2264769"/>
            <a:ext cx="3939118" cy="2789831"/>
          </a:xfrm>
        </p:spPr>
        <p:txBody>
          <a:bodyPr>
            <a:normAutofit lnSpcReduction="10000"/>
          </a:bodyPr>
          <a:lstStyle/>
          <a:p>
            <a:pPr marL="228600" indent="0"/>
            <a:r>
              <a:rPr lang="en-US" dirty="0"/>
              <a:t>The higher the dominance degree, and the more aggressive the breeding strategy, the higher the benefits of using GPCP instead of GEBVs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427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2FDB6-8A81-8701-F931-4A9931ADF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Genomic Prediction of Cross Performance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01BE4D6-5873-60FE-6E5C-8EF4C5D1DB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928" y="1358781"/>
            <a:ext cx="5896798" cy="1152686"/>
          </a:xfrm>
          <a:prstGeom prst="rect">
            <a:avLst/>
          </a:prstGeom>
        </p:spPr>
      </p:pic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9AD78A43-AD3A-A644-B63E-E60811FB457E}"/>
              </a:ext>
            </a:extLst>
          </p:cNvPr>
          <p:cNvCxnSpPr>
            <a:cxnSpLocks/>
          </p:cNvCxnSpPr>
          <p:nvPr/>
        </p:nvCxnSpPr>
        <p:spPr>
          <a:xfrm rot="16200000" flipH="1">
            <a:off x="-402167" y="3873499"/>
            <a:ext cx="3886200" cy="643467"/>
          </a:xfrm>
          <a:prstGeom prst="bentConnector3">
            <a:avLst>
              <a:gd name="adj1" fmla="val 100109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EF4DCF22-A525-DC87-43CA-AC49E6DD43FC}"/>
              </a:ext>
            </a:extLst>
          </p:cNvPr>
          <p:cNvSpPr txBox="1"/>
          <p:nvPr/>
        </p:nvSpPr>
        <p:spPr>
          <a:xfrm>
            <a:off x="1930399" y="5938278"/>
            <a:ext cx="55456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Predicted progeny mean (cross performance)</a:t>
            </a:r>
          </a:p>
        </p:txBody>
      </p: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0656E630-A58F-C80C-BE95-BDD37C1A999F}"/>
              </a:ext>
            </a:extLst>
          </p:cNvPr>
          <p:cNvCxnSpPr>
            <a:cxnSpLocks/>
          </p:cNvCxnSpPr>
          <p:nvPr/>
        </p:nvCxnSpPr>
        <p:spPr>
          <a:xfrm rot="16200000" flipH="1">
            <a:off x="1066799" y="3318932"/>
            <a:ext cx="3039537" cy="651937"/>
          </a:xfrm>
          <a:prstGeom prst="bentConnector3">
            <a:avLst>
              <a:gd name="adj1" fmla="val 99861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B9C9A1BE-EE20-52CD-4030-76A3AD4F77C2}"/>
              </a:ext>
            </a:extLst>
          </p:cNvPr>
          <p:cNvSpPr txBox="1"/>
          <p:nvPr/>
        </p:nvSpPr>
        <p:spPr>
          <a:xfrm>
            <a:off x="3014133" y="4956146"/>
            <a:ext cx="55456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Predicted additive effects</a:t>
            </a:r>
          </a:p>
        </p:txBody>
      </p:sp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99DBC0D4-A866-2090-4562-587A0CF4C6CC}"/>
              </a:ext>
            </a:extLst>
          </p:cNvPr>
          <p:cNvCxnSpPr>
            <a:cxnSpLocks/>
          </p:cNvCxnSpPr>
          <p:nvPr/>
        </p:nvCxnSpPr>
        <p:spPr>
          <a:xfrm rot="16200000" flipH="1">
            <a:off x="3503280" y="2737045"/>
            <a:ext cx="2002367" cy="778540"/>
          </a:xfrm>
          <a:prstGeom prst="bentConnector3">
            <a:avLst>
              <a:gd name="adj1" fmla="val 99894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2B46873F-3B27-97AC-EDEC-7A0FD53A7E77}"/>
              </a:ext>
            </a:extLst>
          </p:cNvPr>
          <p:cNvSpPr txBox="1"/>
          <p:nvPr/>
        </p:nvSpPr>
        <p:spPr>
          <a:xfrm>
            <a:off x="4893734" y="3924790"/>
            <a:ext cx="55456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Predicted dominance effects</a:t>
            </a:r>
          </a:p>
        </p:txBody>
      </p:sp>
      <p:cxnSp>
        <p:nvCxnSpPr>
          <p:cNvPr id="22" name="Connector: Elbow 21">
            <a:extLst>
              <a:ext uri="{FF2B5EF4-FFF2-40B4-BE49-F238E27FC236}">
                <a16:creationId xmlns:a16="http://schemas.microsoft.com/office/drawing/2014/main" id="{473EEC6C-EAEB-98CF-F6FD-F03251118605}"/>
              </a:ext>
            </a:extLst>
          </p:cNvPr>
          <p:cNvCxnSpPr>
            <a:cxnSpLocks/>
          </p:cNvCxnSpPr>
          <p:nvPr/>
        </p:nvCxnSpPr>
        <p:spPr>
          <a:xfrm rot="16200000" flipH="1">
            <a:off x="5754639" y="2097592"/>
            <a:ext cx="771620" cy="706967"/>
          </a:xfrm>
          <a:prstGeom prst="bentConnector3">
            <a:avLst>
              <a:gd name="adj1" fmla="val 100474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B6200053-B669-CB5C-CAA3-9F2E5DE58317}"/>
              </a:ext>
            </a:extLst>
          </p:cNvPr>
          <p:cNvSpPr txBox="1"/>
          <p:nvPr/>
        </p:nvSpPr>
        <p:spPr>
          <a:xfrm>
            <a:off x="6493933" y="2617963"/>
            <a:ext cx="55456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Allele frequency (dosage) in one parent</a:t>
            </a:r>
          </a:p>
        </p:txBody>
      </p: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9A5E26B7-BF35-C0E9-EA8C-825B873FAC87}"/>
              </a:ext>
            </a:extLst>
          </p:cNvPr>
          <p:cNvCxnSpPr>
            <a:cxnSpLocks/>
          </p:cNvCxnSpPr>
          <p:nvPr/>
        </p:nvCxnSpPr>
        <p:spPr>
          <a:xfrm rot="16200000" flipH="1">
            <a:off x="4919741" y="2486605"/>
            <a:ext cx="1306541" cy="656511"/>
          </a:xfrm>
          <a:prstGeom prst="bentConnector3">
            <a:avLst>
              <a:gd name="adj1" fmla="val 100546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422DD1C9-1A6A-014B-42A3-ADBF23656A72}"/>
              </a:ext>
            </a:extLst>
          </p:cNvPr>
          <p:cNvSpPr txBox="1"/>
          <p:nvPr/>
        </p:nvSpPr>
        <p:spPr>
          <a:xfrm>
            <a:off x="5901267" y="3271376"/>
            <a:ext cx="55456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Allele frequency difference between parents</a:t>
            </a:r>
          </a:p>
        </p:txBody>
      </p:sp>
    </p:spTree>
    <p:extLst>
      <p:ext uri="{BB962C8B-B14F-4D97-AF65-F5344CB8AC3E}">
        <p14:creationId xmlns:p14="http://schemas.microsoft.com/office/powerpoint/2010/main" val="142617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97D032-9F5A-14BF-17F1-3CEF26C44E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25A57-F1B4-019C-FDCF-88211A323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Genomic Prediction of Cross Performance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00E247-CCBF-5DC5-B79C-F03EC4B982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928" y="1358781"/>
            <a:ext cx="5896798" cy="1152686"/>
          </a:xfrm>
          <a:prstGeom prst="rect">
            <a:avLst/>
          </a:prstGeom>
        </p:spPr>
      </p:pic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700F4C49-0595-7756-E7ED-5295F97BAADE}"/>
              </a:ext>
            </a:extLst>
          </p:cNvPr>
          <p:cNvCxnSpPr>
            <a:cxnSpLocks/>
          </p:cNvCxnSpPr>
          <p:nvPr/>
        </p:nvCxnSpPr>
        <p:spPr>
          <a:xfrm rot="16200000" flipH="1">
            <a:off x="-402167" y="3873499"/>
            <a:ext cx="3886200" cy="643467"/>
          </a:xfrm>
          <a:prstGeom prst="bentConnector3">
            <a:avLst>
              <a:gd name="adj1" fmla="val 100109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9FD5C600-F9E1-9DB5-211A-F7751653BBAD}"/>
              </a:ext>
            </a:extLst>
          </p:cNvPr>
          <p:cNvSpPr txBox="1"/>
          <p:nvPr/>
        </p:nvSpPr>
        <p:spPr>
          <a:xfrm>
            <a:off x="1930399" y="5938278"/>
            <a:ext cx="55456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Predicted progeny mean (cross performance)</a:t>
            </a:r>
          </a:p>
        </p:txBody>
      </p: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344C774A-2D55-6C7F-4D5F-F6ABA6EA9423}"/>
              </a:ext>
            </a:extLst>
          </p:cNvPr>
          <p:cNvCxnSpPr>
            <a:cxnSpLocks/>
          </p:cNvCxnSpPr>
          <p:nvPr/>
        </p:nvCxnSpPr>
        <p:spPr>
          <a:xfrm rot="16200000" flipH="1">
            <a:off x="1066799" y="3318932"/>
            <a:ext cx="3039537" cy="651937"/>
          </a:xfrm>
          <a:prstGeom prst="bentConnector3">
            <a:avLst>
              <a:gd name="adj1" fmla="val 99861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694683A9-7C2B-3FC7-89F1-35AFDDEE2317}"/>
              </a:ext>
            </a:extLst>
          </p:cNvPr>
          <p:cNvSpPr txBox="1"/>
          <p:nvPr/>
        </p:nvSpPr>
        <p:spPr>
          <a:xfrm>
            <a:off x="3014133" y="4956146"/>
            <a:ext cx="55456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Predicted additive effects</a:t>
            </a:r>
          </a:p>
        </p:txBody>
      </p:sp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4185F246-14D7-1E7A-55D9-67883D4A50F4}"/>
              </a:ext>
            </a:extLst>
          </p:cNvPr>
          <p:cNvCxnSpPr>
            <a:cxnSpLocks/>
          </p:cNvCxnSpPr>
          <p:nvPr/>
        </p:nvCxnSpPr>
        <p:spPr>
          <a:xfrm rot="16200000" flipH="1">
            <a:off x="3503280" y="2737045"/>
            <a:ext cx="2002367" cy="778540"/>
          </a:xfrm>
          <a:prstGeom prst="bentConnector3">
            <a:avLst>
              <a:gd name="adj1" fmla="val 99894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2D9FB845-F34F-5846-6B91-FE1007261B04}"/>
              </a:ext>
            </a:extLst>
          </p:cNvPr>
          <p:cNvSpPr txBox="1"/>
          <p:nvPr/>
        </p:nvSpPr>
        <p:spPr>
          <a:xfrm>
            <a:off x="4893734" y="3924790"/>
            <a:ext cx="55456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Predicted dominance effects</a:t>
            </a:r>
          </a:p>
        </p:txBody>
      </p:sp>
      <p:cxnSp>
        <p:nvCxnSpPr>
          <p:cNvPr id="22" name="Connector: Elbow 21">
            <a:extLst>
              <a:ext uri="{FF2B5EF4-FFF2-40B4-BE49-F238E27FC236}">
                <a16:creationId xmlns:a16="http://schemas.microsoft.com/office/drawing/2014/main" id="{A2C580C3-B8B5-9AA5-30DE-13593A930EA4}"/>
              </a:ext>
            </a:extLst>
          </p:cNvPr>
          <p:cNvCxnSpPr>
            <a:cxnSpLocks/>
          </p:cNvCxnSpPr>
          <p:nvPr/>
        </p:nvCxnSpPr>
        <p:spPr>
          <a:xfrm rot="16200000" flipH="1">
            <a:off x="5754639" y="2097592"/>
            <a:ext cx="771620" cy="706967"/>
          </a:xfrm>
          <a:prstGeom prst="bentConnector3">
            <a:avLst>
              <a:gd name="adj1" fmla="val 100474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BBFC45C4-00A6-2232-FCC5-50D3348679CD}"/>
              </a:ext>
            </a:extLst>
          </p:cNvPr>
          <p:cNvSpPr txBox="1"/>
          <p:nvPr/>
        </p:nvSpPr>
        <p:spPr>
          <a:xfrm>
            <a:off x="6493933" y="2617963"/>
            <a:ext cx="55456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Allele frequency (dosage) in one parent</a:t>
            </a:r>
          </a:p>
        </p:txBody>
      </p: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AB3BFED6-71A7-7AA7-DDAA-CD876753DB68}"/>
              </a:ext>
            </a:extLst>
          </p:cNvPr>
          <p:cNvCxnSpPr>
            <a:cxnSpLocks/>
          </p:cNvCxnSpPr>
          <p:nvPr/>
        </p:nvCxnSpPr>
        <p:spPr>
          <a:xfrm rot="16200000" flipH="1">
            <a:off x="4919741" y="2486605"/>
            <a:ext cx="1306541" cy="656511"/>
          </a:xfrm>
          <a:prstGeom prst="bentConnector3">
            <a:avLst>
              <a:gd name="adj1" fmla="val 100546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9BB5082B-3130-73BA-BF3E-0E580B7308C8}"/>
              </a:ext>
            </a:extLst>
          </p:cNvPr>
          <p:cNvSpPr txBox="1"/>
          <p:nvPr/>
        </p:nvSpPr>
        <p:spPr>
          <a:xfrm>
            <a:off x="5901267" y="3271376"/>
            <a:ext cx="62907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Allele frequency (dosage) difference between parents</a:t>
            </a:r>
          </a:p>
        </p:txBody>
      </p:sp>
    </p:spTree>
    <p:extLst>
      <p:ext uri="{BB962C8B-B14F-4D97-AF65-F5344CB8AC3E}">
        <p14:creationId xmlns:p14="http://schemas.microsoft.com/office/powerpoint/2010/main" val="244799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F6093-BAD7-F9F4-55C7-6B6DAE93F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Genomic Prediction of Cross Performance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862A31-D349-52D5-EC9F-AD68BB8AC6A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85800" indent="-457200">
              <a:buFont typeface="+mj-lt"/>
              <a:buAutoNum type="arabicPeriod"/>
            </a:pPr>
            <a:r>
              <a:rPr lang="en-US" dirty="0"/>
              <a:t>Gather phenotypic and genotypic data</a:t>
            </a:r>
          </a:p>
          <a:p>
            <a:pPr marL="685800" indent="-457200">
              <a:buFont typeface="+mj-lt"/>
              <a:buAutoNum type="arabicPeriod"/>
            </a:pPr>
            <a:endParaRPr lang="en-US" dirty="0"/>
          </a:p>
          <a:p>
            <a:pPr marL="685800" indent="-457200">
              <a:buFont typeface="+mj-lt"/>
              <a:buAutoNum type="arabicPeriod"/>
            </a:pPr>
            <a:r>
              <a:rPr lang="en-US" dirty="0"/>
              <a:t>Predict additive and dominance effects</a:t>
            </a:r>
          </a:p>
          <a:p>
            <a:pPr marL="685800" indent="-457200">
              <a:buFont typeface="+mj-lt"/>
              <a:buAutoNum type="arabicPeriod"/>
            </a:pPr>
            <a:endParaRPr lang="en-US" dirty="0"/>
          </a:p>
          <a:p>
            <a:pPr marL="685800" indent="-457200">
              <a:buFont typeface="+mj-lt"/>
              <a:buAutoNum type="arabicPeriod"/>
            </a:pPr>
            <a:r>
              <a:rPr lang="en-US" dirty="0"/>
              <a:t>Use predicted effects for prediction of cross performance of all possible cross combinations between parental candidates</a:t>
            </a:r>
          </a:p>
          <a:p>
            <a:pPr marL="685800" indent="-457200">
              <a:buFont typeface="+mj-lt"/>
              <a:buAutoNum type="arabicPeriod"/>
            </a:pPr>
            <a:endParaRPr lang="en-US" dirty="0"/>
          </a:p>
          <a:p>
            <a:pPr marL="685800" indent="-457200">
              <a:buFont typeface="+mj-lt"/>
              <a:buAutoNum type="arabicPeriod"/>
            </a:pPr>
            <a:r>
              <a:rPr lang="en-US" dirty="0"/>
              <a:t>Rank crosses</a:t>
            </a:r>
          </a:p>
          <a:p>
            <a:pPr marL="685800" indent="-457200">
              <a:buFont typeface="+mj-lt"/>
              <a:buAutoNum type="arabicPeriod"/>
            </a:pPr>
            <a:endParaRPr lang="en-US" dirty="0"/>
          </a:p>
          <a:p>
            <a:pPr marL="685800" indent="-457200">
              <a:buFont typeface="+mj-lt"/>
              <a:buAutoNum type="arabicPeriod"/>
            </a:pPr>
            <a:r>
              <a:rPr lang="en-US" dirty="0"/>
              <a:t>Select best N crosses (N = desired number of crosses)</a:t>
            </a:r>
          </a:p>
          <a:p>
            <a:pPr marL="685800" indent="-457200">
              <a:buFont typeface="+mj-lt"/>
              <a:buAutoNum type="arabicPeriod"/>
            </a:pPr>
            <a:endParaRPr lang="en-US" dirty="0"/>
          </a:p>
          <a:p>
            <a:pPr marL="6858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018557"/>
      </p:ext>
    </p:extLst>
  </p:cSld>
  <p:clrMapOvr>
    <a:masterClrMapping/>
  </p:clrMapOvr>
</p:sld>
</file>

<file path=ppt/theme/theme1.xml><?xml version="1.0" encoding="utf-8"?>
<a:theme xmlns:a="http://schemas.openxmlformats.org/drawingml/2006/main" name="Theme_ABI">
  <a:themeElements>
    <a:clrScheme name="Custom 4">
      <a:dk1>
        <a:srgbClr val="000000"/>
      </a:dk1>
      <a:lt1>
        <a:srgbClr val="FFFFFF"/>
      </a:lt1>
      <a:dk2>
        <a:srgbClr val="626362"/>
      </a:dk2>
      <a:lt2>
        <a:srgbClr val="E7E6E6"/>
      </a:lt2>
      <a:accent1>
        <a:srgbClr val="5B9B00"/>
      </a:accent1>
      <a:accent2>
        <a:srgbClr val="ED7D31"/>
      </a:accent2>
      <a:accent3>
        <a:srgbClr val="A5A5A5"/>
      </a:accent3>
      <a:accent4>
        <a:srgbClr val="FFC000"/>
      </a:accent4>
      <a:accent5>
        <a:srgbClr val="0065BD"/>
      </a:accent5>
      <a:accent6>
        <a:srgbClr val="0039A6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_ABI" id="{2B51D123-86F8-4CC7-8B10-8743C6CCC785}" vid="{648514E7-942D-4D92-B528-DCF5BF23A1FD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Theme_ABI</Template>
  <TotalTime>208</TotalTime>
  <Words>404</Words>
  <Application>Microsoft Office PowerPoint</Application>
  <PresentationFormat>Widescreen</PresentationFormat>
  <Paragraphs>72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Aptos</vt:lpstr>
      <vt:lpstr>Aptos Display</vt:lpstr>
      <vt:lpstr>Arial</vt:lpstr>
      <vt:lpstr>Avenir</vt:lpstr>
      <vt:lpstr>Calibri</vt:lpstr>
      <vt:lpstr>Helvetica</vt:lpstr>
      <vt:lpstr>Montserrat</vt:lpstr>
      <vt:lpstr>Montserrat ExtraBold</vt:lpstr>
      <vt:lpstr>Theme_ABI</vt:lpstr>
      <vt:lpstr>Custom Design</vt:lpstr>
      <vt:lpstr>Genomic Prediction of Cross Performance in RTB crops: a module in Bioflow</vt:lpstr>
      <vt:lpstr>Overview </vt:lpstr>
      <vt:lpstr>Genomic Prediction of Cross Performance</vt:lpstr>
      <vt:lpstr>Genomic Prediction of Cross Performance</vt:lpstr>
      <vt:lpstr>Genomic Prediction of Cross Performance</vt:lpstr>
      <vt:lpstr>Genomic Prediction of Cross Performance</vt:lpstr>
      <vt:lpstr>Genomic Prediction of Cross Performance</vt:lpstr>
      <vt:lpstr>Genomic Prediction of Cross Performance</vt:lpstr>
      <vt:lpstr>Genomic Prediction of Cross Performance</vt:lpstr>
      <vt:lpstr>Genomic Prediction of Cross Performance</vt:lpstr>
      <vt:lpstr>Optimal contribution selection</vt:lpstr>
      <vt:lpstr>Optimal contribution selection</vt:lpstr>
      <vt:lpstr>GPCP + OCS</vt:lpstr>
      <vt:lpstr>GPCP + OCS</vt:lpstr>
      <vt:lpstr>GPCP + OCS</vt:lpstr>
      <vt:lpstr>Now let’s demo!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GUIMARAES BATISTA, Lorena (CIMMYT)</dc:creator>
  <cp:lastModifiedBy>GUIMARAES BATISTA, Lorena (CIMMYT)</cp:lastModifiedBy>
  <cp:revision>1</cp:revision>
  <dcterms:created xsi:type="dcterms:W3CDTF">2025-05-07T20:49:31Z</dcterms:created>
  <dcterms:modified xsi:type="dcterms:W3CDTF">2025-05-08T00:31:06Z</dcterms:modified>
</cp:coreProperties>
</file>