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bookmarkIdSeed="2">
  <p:sldMasterIdLst>
    <p:sldMasterId id="2147483736" r:id="rId4"/>
  </p:sldMasterIdLst>
  <p:notesMasterIdLst>
    <p:notesMasterId r:id="rId36"/>
  </p:notesMasterIdLst>
  <p:handoutMasterIdLst>
    <p:handoutMasterId r:id="rId37"/>
  </p:handoutMasterIdLst>
  <p:sldIdLst>
    <p:sldId id="263" r:id="rId5"/>
    <p:sldId id="271" r:id="rId6"/>
    <p:sldId id="272" r:id="rId7"/>
    <p:sldId id="264" r:id="rId8"/>
    <p:sldId id="265" r:id="rId9"/>
    <p:sldId id="273" r:id="rId10"/>
    <p:sldId id="274" r:id="rId11"/>
    <p:sldId id="275" r:id="rId12"/>
    <p:sldId id="289" r:id="rId13"/>
    <p:sldId id="290" r:id="rId14"/>
    <p:sldId id="291" r:id="rId15"/>
    <p:sldId id="292" r:id="rId16"/>
    <p:sldId id="293" r:id="rId17"/>
    <p:sldId id="277" r:id="rId18"/>
    <p:sldId id="278" r:id="rId19"/>
    <p:sldId id="279" r:id="rId20"/>
    <p:sldId id="280" r:id="rId21"/>
    <p:sldId id="281" r:id="rId22"/>
    <p:sldId id="282" r:id="rId23"/>
    <p:sldId id="283" r:id="rId24"/>
    <p:sldId id="284" r:id="rId25"/>
    <p:sldId id="285" r:id="rId26"/>
    <p:sldId id="286" r:id="rId27"/>
    <p:sldId id="266" r:id="rId28"/>
    <p:sldId id="287" r:id="rId29"/>
    <p:sldId id="267" r:id="rId30"/>
    <p:sldId id="288" r:id="rId31"/>
    <p:sldId id="268" r:id="rId32"/>
    <p:sldId id="269" r:id="rId33"/>
    <p:sldId id="270" r:id="rId34"/>
    <p:sldId id="261" r:id="rId3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72" userDrawn="1">
          <p15:clr>
            <a:srgbClr val="A4A3A4"/>
          </p15:clr>
        </p15:guide>
        <p15:guide id="2" pos="2568" userDrawn="1">
          <p15:clr>
            <a:srgbClr val="A4A3A4"/>
          </p15:clr>
        </p15:guide>
        <p15:guide id="3" orient="horz" pos="67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9" name="Hilary Wild" initials="KCB" lastIdx="1" clrIdx="28">
    <p:extLst>
      <p:ext uri="{19B8F6BF-5375-455C-9EA6-DF929625EA0E}">
        <p15:presenceInfo xmlns:p15="http://schemas.microsoft.com/office/powerpoint/2012/main" userId="Hilary Wild" providerId="None"/>
      </p:ext>
    </p:extLst>
  </p:cmAuthor>
  <p:cmAuthor id="1" name="SMO" initials="SMO" lastIdx="42" clrIdx="0">
    <p:extLst>
      <p:ext uri="{19B8F6BF-5375-455C-9EA6-DF929625EA0E}">
        <p15:presenceInfo xmlns:p15="http://schemas.microsoft.com/office/powerpoint/2012/main" userId="SMO" providerId="None"/>
      </p:ext>
    </p:extLst>
  </p:cmAuthor>
  <p:cmAuthor id="30" name="K Bennett" initials="KCB" lastIdx="6" clrIdx="29">
    <p:extLst>
      <p:ext uri="{19B8F6BF-5375-455C-9EA6-DF929625EA0E}">
        <p15:presenceInfo xmlns:p15="http://schemas.microsoft.com/office/powerpoint/2012/main" userId="K Bennett" providerId="None"/>
      </p:ext>
    </p:extLst>
  </p:cmAuthor>
  <p:cmAuthor id="2" name="Quinn, Sara (CGIAR System Organization)" initials="QO" lastIdx="16" clrIdx="1">
    <p:extLst>
      <p:ext uri="{19B8F6BF-5375-455C-9EA6-DF929625EA0E}">
        <p15:presenceInfo xmlns:p15="http://schemas.microsoft.com/office/powerpoint/2012/main" userId="S::s.quinn@cgiar.org::e47d3906-c87f-4279-96ef-102eef59e167" providerId="AD"/>
      </p:ext>
    </p:extLst>
  </p:cmAuthor>
  <p:cmAuthor id="3" name="Cussen, Olwen (CGIAR System Organization)" initials="CO(SO" lastIdx="15" clrIdx="2">
    <p:extLst>
      <p:ext uri="{19B8F6BF-5375-455C-9EA6-DF929625EA0E}">
        <p15:presenceInfo xmlns:p15="http://schemas.microsoft.com/office/powerpoint/2012/main" userId="S-1-5-21-1606980848-162531612-839522115-24247" providerId="AD"/>
      </p:ext>
    </p:extLst>
  </p:cmAuthor>
  <p:cmAuthor id="4" name="Compton, Julia (System Org - Consultant)" initials="CC" lastIdx="15" clrIdx="3">
    <p:extLst>
      <p:ext uri="{19B8F6BF-5375-455C-9EA6-DF929625EA0E}">
        <p15:presenceInfo xmlns:p15="http://schemas.microsoft.com/office/powerpoint/2012/main" userId="S::j.compton@cgiar.org::a345051f-47b9-4aa0-a315-f5825f871d12" providerId="AD"/>
      </p:ext>
    </p:extLst>
  </p:cmAuthor>
  <p:cmAuthor id="5" name="Manning-Thomas, Nadia (CGIAR System Organization)" initials="MO" lastIdx="30" clrIdx="4">
    <p:extLst>
      <p:ext uri="{19B8F6BF-5375-455C-9EA6-DF929625EA0E}">
        <p15:presenceInfo xmlns:p15="http://schemas.microsoft.com/office/powerpoint/2012/main" userId="S::n.manning-thomas@cgiar.org::ee10a1cf-a826-4e78-830f-408c70a5cff8" providerId="AD"/>
      </p:ext>
    </p:extLst>
  </p:cmAuthor>
  <p:cmAuthor id="6" name="Manning-Thomas, Nadia (CGIAR System Organization)" initials="MN(SO" lastIdx="17" clrIdx="5">
    <p:extLst>
      <p:ext uri="{19B8F6BF-5375-455C-9EA6-DF929625EA0E}">
        <p15:presenceInfo xmlns:p15="http://schemas.microsoft.com/office/powerpoint/2012/main" userId="S-1-12-1-3994067407-1316530214-2353008515-4174357872" providerId="AD"/>
      </p:ext>
    </p:extLst>
  </p:cmAuthor>
  <p:cmAuthor id="7" name="Samuel Stacey" initials="SS" lastIdx="8" clrIdx="6">
    <p:extLst>
      <p:ext uri="{19B8F6BF-5375-455C-9EA6-DF929625EA0E}">
        <p15:presenceInfo xmlns:p15="http://schemas.microsoft.com/office/powerpoint/2012/main" userId="73e9e930-5ebd-41ab-a84c-43886a41a844" providerId="Windows Live"/>
      </p:ext>
    </p:extLst>
  </p:cmAuthor>
  <p:cmAuthor id="8" name="AZ" initials="ZA(" lastIdx="8" clrIdx="7">
    <p:extLst>
      <p:ext uri="{19B8F6BF-5375-455C-9EA6-DF929625EA0E}">
        <p15:presenceInfo xmlns:p15="http://schemas.microsoft.com/office/powerpoint/2012/main" userId="AZ" providerId="None"/>
      </p:ext>
    </p:extLst>
  </p:cmAuthor>
  <p:cmAuthor id="9" name="CGIAR SMO" initials="SMO" lastIdx="40" clrIdx="8">
    <p:extLst>
      <p:ext uri="{19B8F6BF-5375-455C-9EA6-DF929625EA0E}">
        <p15:presenceInfo xmlns:p15="http://schemas.microsoft.com/office/powerpoint/2012/main" userId="CGIAR SMO" providerId="None"/>
      </p:ext>
    </p:extLst>
  </p:cmAuthor>
  <p:cmAuthor id="10" name="Grainger-Jones, Elwyn (CGIAR System Organization)" initials="GO" lastIdx="10" clrIdx="9">
    <p:extLst>
      <p:ext uri="{19B8F6BF-5375-455C-9EA6-DF929625EA0E}">
        <p15:presenceInfo xmlns:p15="http://schemas.microsoft.com/office/powerpoint/2012/main" userId="S::egraingerjones@cgiar.org::68712cb9-d77d-4e25-9a1a-b1c2e9a3748b" providerId="AD"/>
      </p:ext>
    </p:extLst>
  </p:cmAuthor>
  <p:cmAuthor id="11" name="Colomer, Julien (CGIAR System Organization)" initials="CJ(SO" lastIdx="9" clrIdx="10">
    <p:extLst>
      <p:ext uri="{19B8F6BF-5375-455C-9EA6-DF929625EA0E}">
        <p15:presenceInfo xmlns:p15="http://schemas.microsoft.com/office/powerpoint/2012/main" userId="S::J.Colomer@cgiar.org::b2411d90-1fdc-4700-bb9a-fbe80d4d111c" providerId="AD"/>
      </p:ext>
    </p:extLst>
  </p:cmAuthor>
  <p:cmAuthor id="12" name="Smith, Andrew (CGIAR System Organization)" initials="SA(SO" lastIdx="21" clrIdx="11">
    <p:extLst>
      <p:ext uri="{19B8F6BF-5375-455C-9EA6-DF929625EA0E}">
        <p15:presenceInfo xmlns:p15="http://schemas.microsoft.com/office/powerpoint/2012/main" userId="S::A.J.Smith@cgiar.org::8a06fa0c-eddd-41d8-b9af-fa582b122ae0" providerId="AD"/>
      </p:ext>
    </p:extLst>
  </p:cmAuthor>
  <p:cmAuthor id="13" name="Craig, Jamie (CGIAR System Organization)" initials="CJ(SO" lastIdx="13" clrIdx="12">
    <p:extLst>
      <p:ext uri="{19B8F6BF-5375-455C-9EA6-DF929625EA0E}">
        <p15:presenceInfo xmlns:p15="http://schemas.microsoft.com/office/powerpoint/2012/main" userId="S::J.Craig@cgiar.org::267bf317-b355-4c71-b132-eff8930cd9d0" providerId="AD"/>
      </p:ext>
    </p:extLst>
  </p:cmAuthor>
  <p:cmAuthor id="14" name="Zandstra, Andre (CGIAR System Organization)" initials="ZO" lastIdx="7" clrIdx="13">
    <p:extLst>
      <p:ext uri="{19B8F6BF-5375-455C-9EA6-DF929625EA0E}">
        <p15:presenceInfo xmlns:p15="http://schemas.microsoft.com/office/powerpoint/2012/main" userId="S::a.zandstra@cgiar.org::ecab230e-e994-4cc7-af01-3de217e03e50" providerId="AD"/>
      </p:ext>
    </p:extLst>
  </p:cmAuthor>
  <p:cmAuthor id="15" name="Sundstrom, Roland (CGIAR System Organization)" initials="SR(SO" lastIdx="40" clrIdx="14">
    <p:extLst>
      <p:ext uri="{19B8F6BF-5375-455C-9EA6-DF929625EA0E}">
        <p15:presenceInfo xmlns:p15="http://schemas.microsoft.com/office/powerpoint/2012/main" userId="S::R.Sundstrom@cgiar.org::30fde8fb-5bdf-4c9b-b55e-ee8834a87165" providerId="AD"/>
      </p:ext>
    </p:extLst>
  </p:cmAuthor>
  <p:cmAuthor id="16" name="Bennett, Karmen (CGIAR System Organization)" initials="BO" lastIdx="3" clrIdx="15">
    <p:extLst>
      <p:ext uri="{19B8F6BF-5375-455C-9EA6-DF929625EA0E}">
        <p15:presenceInfo xmlns:p15="http://schemas.microsoft.com/office/powerpoint/2012/main" userId="S::k.bennett@cgiar.org::7ce980d7-af5d-4d40-85e4-4f613acfcee5" providerId="AD"/>
      </p:ext>
    </p:extLst>
  </p:cmAuthor>
  <p:cmAuthor id="17" name="Karmen" initials="KCB" lastIdx="12" clrIdx="16">
    <p:extLst>
      <p:ext uri="{19B8F6BF-5375-455C-9EA6-DF929625EA0E}">
        <p15:presenceInfo xmlns:p15="http://schemas.microsoft.com/office/powerpoint/2012/main" userId="Karmen" providerId="None"/>
      </p:ext>
    </p:extLst>
  </p:cmAuthor>
  <p:cmAuthor id="18" name="Author" initials="Author" lastIdx="7" clrIdx="17">
    <p:extLst>
      <p:ext uri="{19B8F6BF-5375-455C-9EA6-DF929625EA0E}">
        <p15:presenceInfo xmlns:p15="http://schemas.microsoft.com/office/powerpoint/2012/main" userId="Author" providerId="None"/>
      </p:ext>
    </p:extLst>
  </p:cmAuthor>
  <p:cmAuthor id="19" name="System Organization" initials="SO" lastIdx="1" clrIdx="18">
    <p:extLst>
      <p:ext uri="{19B8F6BF-5375-455C-9EA6-DF929625EA0E}">
        <p15:presenceInfo xmlns:p15="http://schemas.microsoft.com/office/powerpoint/2012/main" userId="System Organization" providerId="None"/>
      </p:ext>
    </p:extLst>
  </p:cmAuthor>
  <p:cmAuthor id="20" name="Olwen Cussen" initials="OC" lastIdx="47" clrIdx="19">
    <p:extLst>
      <p:ext uri="{19B8F6BF-5375-455C-9EA6-DF929625EA0E}">
        <p15:presenceInfo xmlns:p15="http://schemas.microsoft.com/office/powerpoint/2012/main" userId="Olwen Cussen" providerId="None"/>
      </p:ext>
    </p:extLst>
  </p:cmAuthor>
  <p:cmAuthor id="21" name="CGIAR" initials="CGIAR" lastIdx="33" clrIdx="20">
    <p:extLst>
      <p:ext uri="{19B8F6BF-5375-455C-9EA6-DF929625EA0E}">
        <p15:presenceInfo xmlns:p15="http://schemas.microsoft.com/office/powerpoint/2012/main" userId="CGIAR" providerId="None"/>
      </p:ext>
    </p:extLst>
  </p:cmAuthor>
  <p:cmAuthor id="22" name="Solomos, Georgios (CGIAR System Organization)" initials="SG(SO" lastIdx="1" clrIdx="21">
    <p:extLst>
      <p:ext uri="{19B8F6BF-5375-455C-9EA6-DF929625EA0E}">
        <p15:presenceInfo xmlns:p15="http://schemas.microsoft.com/office/powerpoint/2012/main" userId="S::G.Solomos@cgiar.org::f5765543-009b-41bd-8170-034be5f9e1ea" providerId="AD"/>
      </p:ext>
    </p:extLst>
  </p:cmAuthor>
  <p:cmAuthor id="23" name="Elwyn" initials="EGJ" lastIdx="22" clrIdx="22">
    <p:extLst>
      <p:ext uri="{19B8F6BF-5375-455C-9EA6-DF929625EA0E}">
        <p15:presenceInfo xmlns:p15="http://schemas.microsoft.com/office/powerpoint/2012/main" userId="Elwyn" providerId="None"/>
      </p:ext>
    </p:extLst>
  </p:cmAuthor>
  <p:cmAuthor id="24" name="Sinosi, Isobel (CGIAR System Organization)" initials="SI(SO" lastIdx="1" clrIdx="23">
    <p:extLst>
      <p:ext uri="{19B8F6BF-5375-455C-9EA6-DF929625EA0E}">
        <p15:presenceInfo xmlns:p15="http://schemas.microsoft.com/office/powerpoint/2012/main" userId="S::i.sinosi@cgiar.org::a17db583-3546-473a-8f5a-bdaeb28beadd" providerId="AD"/>
      </p:ext>
    </p:extLst>
  </p:cmAuthor>
  <p:cmAuthor id="25" name="Vermeulen, Sonja (CGIAR System Organization)" initials="VO" lastIdx="9" clrIdx="24">
    <p:extLst>
      <p:ext uri="{19B8F6BF-5375-455C-9EA6-DF929625EA0E}">
        <p15:presenceInfo xmlns:p15="http://schemas.microsoft.com/office/powerpoint/2012/main" userId="S::s.vermeulen@cgiar.org::7f3eeccc-c54f-466f-9870-0d205a5c6de4" providerId="AD"/>
      </p:ext>
    </p:extLst>
  </p:cmAuthor>
  <p:cmAuthor id="26" name="Karmen Bennett" initials="KCB" lastIdx="16" clrIdx="25">
    <p:extLst>
      <p:ext uri="{19B8F6BF-5375-455C-9EA6-DF929625EA0E}">
        <p15:presenceInfo xmlns:p15="http://schemas.microsoft.com/office/powerpoint/2012/main" userId="Karmen Bennett" providerId="None"/>
      </p:ext>
    </p:extLst>
  </p:cmAuthor>
  <p:cmAuthor id="27" name="Poire, Valerie (CGIAR System Organization)" initials="PO" lastIdx="1" clrIdx="26">
    <p:extLst>
      <p:ext uri="{19B8F6BF-5375-455C-9EA6-DF929625EA0E}">
        <p15:presenceInfo xmlns:p15="http://schemas.microsoft.com/office/powerpoint/2012/main" userId="S::v.poire@cgiar.org::aa6ecc9c-c4e6-4d04-853a-06a1f3d87686" providerId="AD"/>
      </p:ext>
    </p:extLst>
  </p:cmAuthor>
  <p:cmAuthor id="28" name="Sadoff, Claudia (One CGIAR)" initials="SC" lastIdx="2" clrIdx="27">
    <p:extLst>
      <p:ext uri="{19B8F6BF-5375-455C-9EA6-DF929625EA0E}">
        <p15:presenceInfo xmlns:p15="http://schemas.microsoft.com/office/powerpoint/2012/main" userId="S::c.sadoff@cgiar.org::9c4fb457-88be-4c22-a8f2-ef36117e7ee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B785"/>
    <a:srgbClr val="D5896F"/>
    <a:srgbClr val="04385E"/>
    <a:srgbClr val="70A288"/>
    <a:srgbClr val="014D91"/>
    <a:srgbClr val="A63A50"/>
    <a:srgbClr val="75BB47"/>
    <a:srgbClr val="2B6939"/>
    <a:srgbClr val="CAD9CD"/>
    <a:srgbClr val="926C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91" autoAdjust="0"/>
    <p:restoredTop sz="86310" autoAdjust="0"/>
  </p:normalViewPr>
  <p:slideViewPr>
    <p:cSldViewPr snapToGrid="0">
      <p:cViewPr varScale="1">
        <p:scale>
          <a:sx n="72" d="100"/>
          <a:sy n="72" d="100"/>
        </p:scale>
        <p:origin x="806" y="58"/>
      </p:cViewPr>
      <p:guideLst>
        <p:guide orient="horz" pos="1272"/>
        <p:guide pos="2568"/>
        <p:guide orient="horz" pos="672"/>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5"/>
          </a:xfrm>
          <a:prstGeom prst="rect">
            <a:avLst/>
          </a:prstGeom>
        </p:spPr>
        <p:txBody>
          <a:bodyPr vert="horz" lIns="91440" tIns="45720" rIns="91440" bIns="45720" rtlCol="0"/>
          <a:lstStyle>
            <a:lvl1pPr algn="r">
              <a:defRPr sz="1200"/>
            </a:lvl1pPr>
          </a:lstStyle>
          <a:p>
            <a:fld id="{B43DD928-0C3E-4ED8-90AE-E560853C5428}" type="datetimeFigureOut">
              <a:rPr lang="en-US" smtClean="0"/>
              <a:t>5/8/2025</a:t>
            </a:fld>
            <a:endParaRPr lang="en-US" dirty="0"/>
          </a:p>
        </p:txBody>
      </p:sp>
      <p:sp>
        <p:nvSpPr>
          <p:cNvPr id="4" name="Footer Placeholder 3"/>
          <p:cNvSpPr>
            <a:spLocks noGrp="1"/>
          </p:cNvSpPr>
          <p:nvPr>
            <p:ph type="ftr" sz="quarter" idx="2"/>
          </p:nvPr>
        </p:nvSpPr>
        <p:spPr>
          <a:xfrm>
            <a:off x="0" y="8829968"/>
            <a:ext cx="3037840" cy="466434"/>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8"/>
            <a:ext cx="3037840" cy="466434"/>
          </a:xfrm>
          <a:prstGeom prst="rect">
            <a:avLst/>
          </a:prstGeom>
        </p:spPr>
        <p:txBody>
          <a:bodyPr vert="horz" lIns="91440" tIns="45720" rIns="91440" bIns="45720" rtlCol="0" anchor="b"/>
          <a:lstStyle>
            <a:lvl1pPr algn="r">
              <a:defRPr sz="1200"/>
            </a:lvl1pPr>
          </a:lstStyle>
          <a:p>
            <a:fld id="{C3AAF5AE-4922-40B3-BC52-D142E057D14D}" type="slidenum">
              <a:rPr lang="en-US" smtClean="0"/>
              <a:t>‹N°›</a:t>
            </a:fld>
            <a:endParaRPr lang="en-US" dirty="0"/>
          </a:p>
        </p:txBody>
      </p:sp>
    </p:spTree>
    <p:extLst>
      <p:ext uri="{BB962C8B-B14F-4D97-AF65-F5344CB8AC3E}">
        <p14:creationId xmlns:p14="http://schemas.microsoft.com/office/powerpoint/2010/main" val="28577528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5"/>
          </a:xfrm>
          <a:prstGeom prst="rect">
            <a:avLst/>
          </a:prstGeom>
        </p:spPr>
        <p:txBody>
          <a:bodyPr vert="horz" lIns="91440" tIns="45720" rIns="91440" bIns="45720" rtlCol="0"/>
          <a:lstStyle>
            <a:lvl1pPr algn="r">
              <a:defRPr sz="1200"/>
            </a:lvl1pPr>
          </a:lstStyle>
          <a:p>
            <a:fld id="{497CBDEE-9154-4ECF-BD19-2512E89EA232}" type="datetimeFigureOut">
              <a:rPr lang="en-US" smtClean="0"/>
              <a:t>5/8/2025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1" y="4473892"/>
            <a:ext cx="560832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6434"/>
          </a:xfrm>
          <a:prstGeom prst="rect">
            <a:avLst/>
          </a:prstGeom>
        </p:spPr>
        <p:txBody>
          <a:bodyPr vert="horz" lIns="91440" tIns="45720" rIns="91440" bIns="45720" rtlCol="0" anchor="b"/>
          <a:lstStyle>
            <a:lvl1pPr algn="r">
              <a:defRPr sz="1200"/>
            </a:lvl1pPr>
          </a:lstStyle>
          <a:p>
            <a:fld id="{1F6E8625-ABA9-47AC-97D8-2031586E30FB}" type="slidenum">
              <a:rPr lang="en-US" smtClean="0"/>
              <a:t>‹N°›</a:t>
            </a:fld>
            <a:endParaRPr lang="en-US" dirty="0"/>
          </a:p>
        </p:txBody>
      </p:sp>
    </p:spTree>
    <p:extLst>
      <p:ext uri="{BB962C8B-B14F-4D97-AF65-F5344CB8AC3E}">
        <p14:creationId xmlns:p14="http://schemas.microsoft.com/office/powerpoint/2010/main" val="4109749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a299b8e487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a299b8e487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dirty="0"/>
          </a:p>
        </p:txBody>
      </p:sp>
      <p:sp>
        <p:nvSpPr>
          <p:cNvPr id="173" name="Google Shape;173;ga299b8e487_0_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a299b8e487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a299b8e487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dirty="0"/>
          </a:p>
        </p:txBody>
      </p:sp>
      <p:sp>
        <p:nvSpPr>
          <p:cNvPr id="173" name="Google Shape;173;ga299b8e487_0_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a299b8e487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a299b8e487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dirty="0"/>
          </a:p>
        </p:txBody>
      </p:sp>
      <p:sp>
        <p:nvSpPr>
          <p:cNvPr id="173" name="Google Shape;173;ga299b8e487_0_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6E8625-ABA9-47AC-97D8-2031586E30FB}" type="slidenum">
              <a:rPr lang="en-US" smtClean="0"/>
              <a:t>10</a:t>
            </a:fld>
            <a:endParaRPr lang="en-US" dirty="0"/>
          </a:p>
        </p:txBody>
      </p:sp>
    </p:spTree>
    <p:extLst>
      <p:ext uri="{BB962C8B-B14F-4D97-AF65-F5344CB8AC3E}">
        <p14:creationId xmlns:p14="http://schemas.microsoft.com/office/powerpoint/2010/main" val="686165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a299b8e487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a299b8e487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dirty="0"/>
          </a:p>
        </p:txBody>
      </p:sp>
      <p:sp>
        <p:nvSpPr>
          <p:cNvPr id="173" name="Google Shape;173;ga299b8e487_0_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1F6E8625-ABA9-47AC-97D8-2031586E30FB}" type="slidenum">
              <a:rPr lang="en-US" smtClean="0"/>
              <a:t>16</a:t>
            </a:fld>
            <a:endParaRPr lang="en-US" dirty="0"/>
          </a:p>
        </p:txBody>
      </p:sp>
    </p:spTree>
    <p:extLst>
      <p:ext uri="{BB962C8B-B14F-4D97-AF65-F5344CB8AC3E}">
        <p14:creationId xmlns:p14="http://schemas.microsoft.com/office/powerpoint/2010/main" val="3857702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1F6E8625-ABA9-47AC-97D8-2031586E30FB}" type="slidenum">
              <a:rPr lang="en-US" smtClean="0"/>
              <a:t>17</a:t>
            </a:fld>
            <a:endParaRPr lang="en-US" dirty="0"/>
          </a:p>
        </p:txBody>
      </p:sp>
    </p:spTree>
    <p:extLst>
      <p:ext uri="{BB962C8B-B14F-4D97-AF65-F5344CB8AC3E}">
        <p14:creationId xmlns:p14="http://schemas.microsoft.com/office/powerpoint/2010/main" val="3702438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1F6E8625-ABA9-47AC-97D8-2031586E30FB}" type="slidenum">
              <a:rPr lang="en-US" smtClean="0"/>
              <a:t>19</a:t>
            </a:fld>
            <a:endParaRPr lang="en-US" dirty="0"/>
          </a:p>
        </p:txBody>
      </p:sp>
    </p:spTree>
    <p:extLst>
      <p:ext uri="{BB962C8B-B14F-4D97-AF65-F5344CB8AC3E}">
        <p14:creationId xmlns:p14="http://schemas.microsoft.com/office/powerpoint/2010/main" val="3425260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a299b8e487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a299b8e487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dirty="0"/>
          </a:p>
        </p:txBody>
      </p:sp>
      <p:sp>
        <p:nvSpPr>
          <p:cNvPr id="173" name="Google Shape;173;ga299b8e487_0_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20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ne CGIAR_Cover">
    <p:spTree>
      <p:nvGrpSpPr>
        <p:cNvPr id="1" name=""/>
        <p:cNvGrpSpPr/>
        <p:nvPr/>
      </p:nvGrpSpPr>
      <p:grpSpPr>
        <a:xfrm>
          <a:off x="0" y="0"/>
          <a:ext cx="0" cy="0"/>
          <a:chOff x="0" y="0"/>
          <a:chExt cx="0" cy="0"/>
        </a:xfrm>
      </p:grpSpPr>
      <p:pic>
        <p:nvPicPr>
          <p:cNvPr id="18" name="Imagen 17">
            <a:extLst>
              <a:ext uri="{FF2B5EF4-FFF2-40B4-BE49-F238E27FC236}">
                <a16:creationId xmlns:a16="http://schemas.microsoft.com/office/drawing/2014/main" id="{87B4722E-E755-4562-A6B0-FF9D29B4B0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4" y="-9832"/>
            <a:ext cx="12173784" cy="6858000"/>
          </a:xfrm>
          <a:prstGeom prst="rect">
            <a:avLst/>
          </a:prstGeom>
        </p:spPr>
      </p:pic>
      <p:sp>
        <p:nvSpPr>
          <p:cNvPr id="2" name="Title 1"/>
          <p:cNvSpPr>
            <a:spLocks noGrp="1"/>
          </p:cNvSpPr>
          <p:nvPr userDrawn="1">
            <p:ph type="ctrTitle"/>
          </p:nvPr>
        </p:nvSpPr>
        <p:spPr>
          <a:xfrm>
            <a:off x="4967108" y="2024160"/>
            <a:ext cx="5337098" cy="2275765"/>
          </a:xfrm>
        </p:spPr>
        <p:txBody>
          <a:bodyPr anchor="b">
            <a:noAutofit/>
          </a:bodyPr>
          <a:lstStyle>
            <a:lvl1pPr algn="l">
              <a:defRPr sz="4400" b="1" i="0">
                <a:solidFill>
                  <a:schemeClr val="tx1"/>
                </a:solidFill>
                <a:latin typeface="Montserrat ExtraBold" panose="00000900000000000000" pitchFamily="2" charset="0"/>
                <a:ea typeface="Montserrat ExtraBold" panose="00000900000000000000" pitchFamily="2" charset="0"/>
                <a:cs typeface="Calibri" charset="0"/>
              </a:defRPr>
            </a:lvl1pPr>
          </a:lstStyle>
          <a:p>
            <a:r>
              <a:rPr lang="en-US" dirty="0"/>
              <a:t>Click to edit Master title style</a:t>
            </a:r>
          </a:p>
        </p:txBody>
      </p:sp>
      <p:sp>
        <p:nvSpPr>
          <p:cNvPr id="3" name="Subtitle 2"/>
          <p:cNvSpPr>
            <a:spLocks noGrp="1"/>
          </p:cNvSpPr>
          <p:nvPr userDrawn="1">
            <p:ph type="subTitle" idx="1"/>
          </p:nvPr>
        </p:nvSpPr>
        <p:spPr>
          <a:xfrm>
            <a:off x="4967106" y="4825291"/>
            <a:ext cx="5337097" cy="831952"/>
          </a:xfrm>
        </p:spPr>
        <p:txBody>
          <a:bodyPr>
            <a:noAutofit/>
          </a:bodyPr>
          <a:lstStyle>
            <a:lvl1pPr marL="0" indent="0" algn="l">
              <a:buNone/>
              <a:defRPr sz="2800" b="0" i="0">
                <a:solidFill>
                  <a:schemeClr val="tx1">
                    <a:lumMod val="50000"/>
                    <a:lumOff val="50000"/>
                  </a:schemeClr>
                </a:solidFill>
                <a:latin typeface="Montserrat" panose="02000505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userDrawn="1">
            <p:ph type="ftr" sz="quarter" idx="11"/>
          </p:nvPr>
        </p:nvSpPr>
        <p:spPr>
          <a:xfrm>
            <a:off x="651478" y="6356352"/>
            <a:ext cx="11235219" cy="365125"/>
          </a:xfrm>
        </p:spPr>
        <p:txBody>
          <a:bodyPr/>
          <a:lstStyle>
            <a:lvl1pPr algn="l">
              <a:defRPr b="0" i="0">
                <a:solidFill>
                  <a:srgbClr val="898989"/>
                </a:solidFill>
                <a:latin typeface="Avenir Medium" panose="02000503020000020003" pitchFamily="2" charset="0"/>
              </a:defRPr>
            </a:lvl1pPr>
          </a:lstStyle>
          <a:p>
            <a:r>
              <a:rPr lang="en-US" dirty="0"/>
              <a:t>Footer</a:t>
            </a:r>
          </a:p>
        </p:txBody>
      </p:sp>
      <p:sp>
        <p:nvSpPr>
          <p:cNvPr id="6" name="Date Placeholder 5"/>
          <p:cNvSpPr>
            <a:spLocks noGrp="1"/>
          </p:cNvSpPr>
          <p:nvPr userDrawn="1">
            <p:ph type="dt" sz="half" idx="12"/>
          </p:nvPr>
        </p:nvSpPr>
        <p:spPr>
          <a:xfrm>
            <a:off x="9683986" y="295903"/>
            <a:ext cx="2202712" cy="365125"/>
          </a:xfrm>
        </p:spPr>
        <p:txBody>
          <a:bodyPr/>
          <a:lstStyle>
            <a:lvl1pPr algn="r">
              <a:defRPr b="0" i="0">
                <a:solidFill>
                  <a:srgbClr val="898989"/>
                </a:solidFill>
                <a:latin typeface="Avenir Medium" panose="02000503020000020003" pitchFamily="2" charset="0"/>
              </a:defRPr>
            </a:lvl1pPr>
          </a:lstStyle>
          <a:p>
            <a:endParaRPr lang="en-US" dirty="0"/>
          </a:p>
        </p:txBody>
      </p:sp>
      <p:cxnSp>
        <p:nvCxnSpPr>
          <p:cNvPr id="15" name="Straight Connector 12">
            <a:extLst>
              <a:ext uri="{FF2B5EF4-FFF2-40B4-BE49-F238E27FC236}">
                <a16:creationId xmlns:a16="http://schemas.microsoft.com/office/drawing/2014/main" id="{ADDBB46C-2EE3-4074-BAEC-A98BAC00AF1A}"/>
              </a:ext>
            </a:extLst>
          </p:cNvPr>
          <p:cNvCxnSpPr>
            <a:cxnSpLocks/>
          </p:cNvCxnSpPr>
          <p:nvPr userDrawn="1"/>
        </p:nvCxnSpPr>
        <p:spPr>
          <a:xfrm>
            <a:off x="0" y="4570312"/>
            <a:ext cx="10304203" cy="0"/>
          </a:xfrm>
          <a:prstGeom prst="line">
            <a:avLst/>
          </a:prstGeom>
          <a:ln w="12700">
            <a:solidFill>
              <a:schemeClr val="tx1"/>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416958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CGIAR_Slide">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B4765544-9D0A-EE48-9187-D9E2AD4C541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497" y="0"/>
            <a:ext cx="12171004" cy="6857999"/>
          </a:xfrm>
          <a:prstGeom prst="rect">
            <a:avLst/>
          </a:prstGeom>
        </p:spPr>
      </p:pic>
      <p:sp>
        <p:nvSpPr>
          <p:cNvPr id="2" name="Title 1"/>
          <p:cNvSpPr>
            <a:spLocks noGrp="1"/>
          </p:cNvSpPr>
          <p:nvPr>
            <p:ph type="title"/>
          </p:nvPr>
        </p:nvSpPr>
        <p:spPr>
          <a:xfrm>
            <a:off x="724929" y="334497"/>
            <a:ext cx="9039655" cy="776459"/>
          </a:xfrm>
        </p:spPr>
        <p:txBody>
          <a:bodyPr anchor="b">
            <a:normAutofit/>
          </a:bodyPr>
          <a:lstStyle>
            <a:lvl1pPr>
              <a:defRPr sz="3200" b="1" i="0">
                <a:solidFill>
                  <a:schemeClr val="tx1"/>
                </a:solidFill>
                <a:latin typeface="Montserrat ExtraBold" panose="00000900000000000000" pitchFamily="2" charset="0"/>
                <a:ea typeface="Montserrat ExtraBold" panose="00000900000000000000" pitchFamily="2" charset="0"/>
                <a:cs typeface="Calibri" charset="0"/>
              </a:defRPr>
            </a:lvl1pPr>
          </a:lstStyle>
          <a:p>
            <a:r>
              <a:rPr lang="en-US" dirty="0"/>
              <a:t>Click to edit Master title style</a:t>
            </a:r>
          </a:p>
        </p:txBody>
      </p:sp>
      <p:sp>
        <p:nvSpPr>
          <p:cNvPr id="3" name="Content Placeholder 2"/>
          <p:cNvSpPr>
            <a:spLocks noGrp="1"/>
          </p:cNvSpPr>
          <p:nvPr>
            <p:ph idx="1" hasCustomPrompt="1"/>
          </p:nvPr>
        </p:nvSpPr>
        <p:spPr>
          <a:xfrm>
            <a:off x="724928" y="1358781"/>
            <a:ext cx="10688139" cy="4818183"/>
          </a:xfrm>
        </p:spPr>
        <p:txBody>
          <a:bodyPr/>
          <a:lstStyle>
            <a:lvl1pPr marL="0" indent="0">
              <a:buNone/>
              <a:defRPr sz="2400">
                <a:solidFill>
                  <a:schemeClr val="tx1">
                    <a:lumMod val="75000"/>
                    <a:lumOff val="25000"/>
                  </a:schemeClr>
                </a:solidFill>
                <a:latin typeface="Montserrat" panose="02000505000000020004" pitchFamily="2" charset="0"/>
              </a:defRPr>
            </a:lvl1pPr>
            <a:lvl2pPr marL="685800" indent="-228600">
              <a:buClr>
                <a:schemeClr val="tx1"/>
              </a:buClr>
              <a:buSzPct val="80000"/>
              <a:buFont typeface="Arial" panose="020B0604020202020204" pitchFamily="34" charset="0"/>
              <a:buChar char="•"/>
              <a:defRPr sz="2400">
                <a:solidFill>
                  <a:schemeClr val="tx1">
                    <a:lumMod val="75000"/>
                    <a:lumOff val="25000"/>
                  </a:schemeClr>
                </a:solidFill>
                <a:latin typeface="Montserrat" panose="02000505000000020004" pitchFamily="2" charset="0"/>
              </a:defRPr>
            </a:lvl2pPr>
            <a:lvl3pPr marL="1143000" indent="-228600">
              <a:buClr>
                <a:schemeClr val="tx1"/>
              </a:buClr>
              <a:buFont typeface=".AppleSystemUIFont" charset="-120"/>
              <a:buChar char="-"/>
              <a:defRPr>
                <a:solidFill>
                  <a:schemeClr val="tx1">
                    <a:lumMod val="75000"/>
                    <a:lumOff val="25000"/>
                  </a:schemeClr>
                </a:solidFill>
                <a:latin typeface="Montserrat" panose="02000505000000020004" pitchFamily="2" charset="0"/>
              </a:defRPr>
            </a:lvl3pPr>
            <a:lvl4pPr>
              <a:buClr>
                <a:schemeClr val="tx1"/>
              </a:buClr>
              <a:defRPr>
                <a:solidFill>
                  <a:schemeClr val="tx1">
                    <a:lumMod val="75000"/>
                    <a:lumOff val="25000"/>
                  </a:schemeClr>
                </a:solidFill>
                <a:latin typeface="Montserrat" panose="02000505000000020004" pitchFamily="2"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93194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One CGIAR_Slide">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1FC6EB04-D0D1-468F-A00C-86A1F6C6463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497" y="0"/>
            <a:ext cx="12171004" cy="6857999"/>
          </a:xfrm>
          <a:prstGeom prst="rect">
            <a:avLst/>
          </a:prstGeom>
        </p:spPr>
      </p:pic>
      <p:sp>
        <p:nvSpPr>
          <p:cNvPr id="2" name="Title 1"/>
          <p:cNvSpPr>
            <a:spLocks noGrp="1"/>
          </p:cNvSpPr>
          <p:nvPr>
            <p:ph type="title"/>
          </p:nvPr>
        </p:nvSpPr>
        <p:spPr>
          <a:xfrm>
            <a:off x="724929" y="334497"/>
            <a:ext cx="9039655" cy="776459"/>
          </a:xfrm>
        </p:spPr>
        <p:txBody>
          <a:bodyPr anchor="b">
            <a:normAutofit/>
          </a:bodyPr>
          <a:lstStyle>
            <a:lvl1pPr>
              <a:defRPr sz="3200" b="1" i="0">
                <a:solidFill>
                  <a:schemeClr val="tx1"/>
                </a:solidFill>
                <a:latin typeface="Montserrat ExtraBold" panose="00000900000000000000" pitchFamily="2" charset="0"/>
                <a:ea typeface="Montserrat ExtraBold" panose="00000900000000000000" pitchFamily="2" charset="0"/>
                <a:cs typeface="Calibri" charset="0"/>
              </a:defRPr>
            </a:lvl1pPr>
          </a:lstStyle>
          <a:p>
            <a:r>
              <a:rPr lang="en-US" dirty="0"/>
              <a:t>Click to edit Master title style</a:t>
            </a:r>
          </a:p>
        </p:txBody>
      </p:sp>
      <p:sp>
        <p:nvSpPr>
          <p:cNvPr id="3" name="Content Placeholder 2"/>
          <p:cNvSpPr>
            <a:spLocks noGrp="1"/>
          </p:cNvSpPr>
          <p:nvPr>
            <p:ph idx="1" hasCustomPrompt="1"/>
          </p:nvPr>
        </p:nvSpPr>
        <p:spPr>
          <a:xfrm>
            <a:off x="724928" y="1358781"/>
            <a:ext cx="10688139" cy="4818183"/>
          </a:xfrm>
        </p:spPr>
        <p:txBody>
          <a:bodyPr/>
          <a:lstStyle>
            <a:lvl1pPr marL="0" indent="0">
              <a:buNone/>
              <a:defRPr sz="2400">
                <a:solidFill>
                  <a:schemeClr val="tx1">
                    <a:lumMod val="75000"/>
                    <a:lumOff val="25000"/>
                  </a:schemeClr>
                </a:solidFill>
                <a:latin typeface="Montserrat" panose="02000505000000020004" pitchFamily="2" charset="0"/>
              </a:defRPr>
            </a:lvl1pPr>
            <a:lvl2pPr marL="685800" indent="-228600">
              <a:buClr>
                <a:schemeClr val="tx1"/>
              </a:buClr>
              <a:buSzPct val="80000"/>
              <a:buFont typeface="Arial" panose="020B0604020202020204" pitchFamily="34" charset="0"/>
              <a:buChar char="•"/>
              <a:defRPr sz="2400">
                <a:solidFill>
                  <a:schemeClr val="tx1">
                    <a:lumMod val="75000"/>
                    <a:lumOff val="25000"/>
                  </a:schemeClr>
                </a:solidFill>
                <a:latin typeface="Montserrat" panose="02000505000000020004" pitchFamily="2" charset="0"/>
              </a:defRPr>
            </a:lvl2pPr>
            <a:lvl3pPr marL="1143000" indent="-228600">
              <a:buClr>
                <a:schemeClr val="tx1"/>
              </a:buClr>
              <a:buFont typeface=".AppleSystemUIFont" charset="-120"/>
              <a:buChar char="-"/>
              <a:defRPr>
                <a:solidFill>
                  <a:schemeClr val="tx1">
                    <a:lumMod val="75000"/>
                    <a:lumOff val="25000"/>
                  </a:schemeClr>
                </a:solidFill>
                <a:latin typeface="Montserrat" panose="02000505000000020004" pitchFamily="2" charset="0"/>
              </a:defRPr>
            </a:lvl3pPr>
            <a:lvl4pPr>
              <a:buClr>
                <a:schemeClr val="tx1"/>
              </a:buClr>
              <a:defRPr>
                <a:solidFill>
                  <a:schemeClr val="tx1">
                    <a:lumMod val="75000"/>
                    <a:lumOff val="25000"/>
                  </a:schemeClr>
                </a:solidFill>
                <a:latin typeface="Montserrat" panose="02000505000000020004" pitchFamily="2"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665016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CGIAR_Slide_The En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D5C2F80D-954A-4B98-ADDC-1D680870C98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497" y="2172"/>
            <a:ext cx="12171004" cy="6853655"/>
          </a:xfrm>
          <a:prstGeom prst="rect">
            <a:avLst/>
          </a:prstGeom>
        </p:spPr>
      </p:pic>
      <p:sp>
        <p:nvSpPr>
          <p:cNvPr id="2" name="Título 1">
            <a:extLst>
              <a:ext uri="{FF2B5EF4-FFF2-40B4-BE49-F238E27FC236}">
                <a16:creationId xmlns:a16="http://schemas.microsoft.com/office/drawing/2014/main" id="{AF7F6B00-780A-4320-863C-CCE4BEC0148B}"/>
              </a:ext>
            </a:extLst>
          </p:cNvPr>
          <p:cNvSpPr>
            <a:spLocks noGrp="1"/>
          </p:cNvSpPr>
          <p:nvPr>
            <p:ph type="title" hasCustomPrompt="1"/>
          </p:nvPr>
        </p:nvSpPr>
        <p:spPr>
          <a:xfrm>
            <a:off x="5452217" y="1914261"/>
            <a:ext cx="6729283" cy="1666393"/>
          </a:xfrm>
        </p:spPr>
        <p:txBody>
          <a:bodyPr>
            <a:noAutofit/>
          </a:bodyPr>
          <a:lstStyle>
            <a:lvl1pPr algn="ctr">
              <a:defRPr sz="3600" b="0">
                <a:solidFill>
                  <a:schemeClr val="tx1">
                    <a:lumMod val="75000"/>
                    <a:lumOff val="25000"/>
                  </a:schemeClr>
                </a:solidFill>
                <a:latin typeface="Montserrat ExtraBold" panose="00000900000000000000" pitchFamily="2" charset="0"/>
              </a:defRPr>
            </a:lvl1pPr>
          </a:lstStyle>
          <a:p>
            <a:r>
              <a:rPr lang="es-ES" dirty="0" err="1"/>
              <a:t>Thank</a:t>
            </a:r>
            <a:r>
              <a:rPr lang="es-ES" dirty="0"/>
              <a:t> </a:t>
            </a:r>
            <a:r>
              <a:rPr lang="es-ES" dirty="0" err="1"/>
              <a:t>You</a:t>
            </a:r>
            <a:r>
              <a:rPr lang="es-ES" dirty="0"/>
              <a:t>!</a:t>
            </a:r>
            <a:endParaRPr lang="es-PE" dirty="0"/>
          </a:p>
        </p:txBody>
      </p:sp>
    </p:spTree>
    <p:extLst>
      <p:ext uri="{BB962C8B-B14F-4D97-AF65-F5344CB8AC3E}">
        <p14:creationId xmlns:p14="http://schemas.microsoft.com/office/powerpoint/2010/main" val="509808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xt only">
  <p:cSld name="Text only">
    <p:spTree>
      <p:nvGrpSpPr>
        <p:cNvPr id="1" name="Shape 82"/>
        <p:cNvGrpSpPr/>
        <p:nvPr/>
      </p:nvGrpSpPr>
      <p:grpSpPr>
        <a:xfrm>
          <a:off x="0" y="0"/>
          <a:ext cx="0" cy="0"/>
          <a:chOff x="0" y="0"/>
          <a:chExt cx="0" cy="0"/>
        </a:xfrm>
      </p:grpSpPr>
      <p:sp>
        <p:nvSpPr>
          <p:cNvPr id="83" name="Google Shape;83;p20"/>
          <p:cNvSpPr txBox="1">
            <a:spLocks noGrp="1"/>
          </p:cNvSpPr>
          <p:nvPr>
            <p:ph type="title"/>
          </p:nvPr>
        </p:nvSpPr>
        <p:spPr>
          <a:xfrm>
            <a:off x="609600" y="274637"/>
            <a:ext cx="10972800" cy="11430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lt2"/>
              </a:buClr>
              <a:buSzPts val="2900"/>
              <a:buFont typeface="Raleway"/>
              <a:buNone/>
              <a:defRPr b="0">
                <a:latin typeface="Raleway"/>
                <a:ea typeface="Raleway"/>
                <a:cs typeface="Raleway"/>
                <a:sym typeface="Raleway"/>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4" name="Google Shape;84;p20"/>
          <p:cNvSpPr txBox="1">
            <a:spLocks noGrp="1"/>
          </p:cNvSpPr>
          <p:nvPr>
            <p:ph type="body" idx="1"/>
          </p:nvPr>
        </p:nvSpPr>
        <p:spPr>
          <a:xfrm>
            <a:off x="609600" y="1524000"/>
            <a:ext cx="10972800" cy="4419600"/>
          </a:xfrm>
          <a:prstGeom prst="rect">
            <a:avLst/>
          </a:prstGeom>
          <a:noFill/>
          <a:ln>
            <a:noFill/>
          </a:ln>
        </p:spPr>
        <p:txBody>
          <a:bodyPr spcFirstLastPara="1" wrap="square" lIns="68575" tIns="34275" rIns="68575" bIns="34275" anchor="t" anchorCtr="0">
            <a:noAutofit/>
          </a:bodyPr>
          <a:lstStyle>
            <a:lvl1pPr marL="609585" lvl="0" indent="-474121" algn="l">
              <a:lnSpc>
                <a:spcPct val="100000"/>
              </a:lnSpc>
              <a:spcBef>
                <a:spcPts val="533"/>
              </a:spcBef>
              <a:spcAft>
                <a:spcPts val="0"/>
              </a:spcAft>
              <a:buClr>
                <a:schemeClr val="dk1"/>
              </a:buClr>
              <a:buSzPts val="2000"/>
              <a:buChar char="•"/>
              <a:defRPr>
                <a:latin typeface="Open Sans"/>
                <a:ea typeface="Open Sans"/>
                <a:cs typeface="Open Sans"/>
                <a:sym typeface="Open Sans"/>
              </a:defRPr>
            </a:lvl1pPr>
            <a:lvl2pPr marL="1219170" lvl="1" indent="-448722" algn="l">
              <a:lnSpc>
                <a:spcPct val="100000"/>
              </a:lnSpc>
              <a:spcBef>
                <a:spcPts val="400"/>
              </a:spcBef>
              <a:spcAft>
                <a:spcPts val="0"/>
              </a:spcAft>
              <a:buClr>
                <a:schemeClr val="dk1"/>
              </a:buClr>
              <a:buSzPts val="1700"/>
              <a:buChar char="–"/>
              <a:defRPr>
                <a:latin typeface="Open Sans"/>
                <a:ea typeface="Open Sans"/>
                <a:cs typeface="Open Sans"/>
                <a:sym typeface="Open Sans"/>
              </a:defRPr>
            </a:lvl2pPr>
            <a:lvl3pPr marL="1828754" lvl="2" indent="-431789" algn="l">
              <a:lnSpc>
                <a:spcPct val="100000"/>
              </a:lnSpc>
              <a:spcBef>
                <a:spcPts val="400"/>
              </a:spcBef>
              <a:spcAft>
                <a:spcPts val="0"/>
              </a:spcAft>
              <a:buClr>
                <a:schemeClr val="dk1"/>
              </a:buClr>
              <a:buSzPts val="1500"/>
              <a:buChar char="•"/>
              <a:defRPr>
                <a:latin typeface="Open Sans"/>
                <a:ea typeface="Open Sans"/>
                <a:cs typeface="Open Sans"/>
                <a:sym typeface="Open Sans"/>
              </a:defRPr>
            </a:lvl3pPr>
            <a:lvl4pPr marL="2438339" lvl="3" indent="-423323" algn="l">
              <a:lnSpc>
                <a:spcPct val="100000"/>
              </a:lnSpc>
              <a:spcBef>
                <a:spcPts val="400"/>
              </a:spcBef>
              <a:spcAft>
                <a:spcPts val="0"/>
              </a:spcAft>
              <a:buClr>
                <a:schemeClr val="dk1"/>
              </a:buClr>
              <a:buSzPts val="1400"/>
              <a:buChar char="–"/>
              <a:defRPr>
                <a:latin typeface="Open Sans"/>
                <a:ea typeface="Open Sans"/>
                <a:cs typeface="Open Sans"/>
                <a:sym typeface="Open Sans"/>
              </a:defRPr>
            </a:lvl4pPr>
            <a:lvl5pPr marL="3047924" lvl="4" indent="-423323" algn="l">
              <a:lnSpc>
                <a:spcPct val="100000"/>
              </a:lnSpc>
              <a:spcBef>
                <a:spcPts val="400"/>
              </a:spcBef>
              <a:spcAft>
                <a:spcPts val="0"/>
              </a:spcAft>
              <a:buClr>
                <a:schemeClr val="dk1"/>
              </a:buClr>
              <a:buSzPts val="1400"/>
              <a:buChar char="»"/>
              <a:defRPr/>
            </a:lvl5pPr>
            <a:lvl6pPr marL="3657509" lvl="5" indent="-423323" algn="l">
              <a:lnSpc>
                <a:spcPct val="100000"/>
              </a:lnSpc>
              <a:spcBef>
                <a:spcPts val="400"/>
              </a:spcBef>
              <a:spcAft>
                <a:spcPts val="0"/>
              </a:spcAft>
              <a:buClr>
                <a:schemeClr val="dk1"/>
              </a:buClr>
              <a:buSzPts val="1400"/>
              <a:buChar char="•"/>
              <a:defRPr/>
            </a:lvl6pPr>
            <a:lvl7pPr marL="4267093" lvl="6" indent="-423323" algn="l">
              <a:lnSpc>
                <a:spcPct val="100000"/>
              </a:lnSpc>
              <a:spcBef>
                <a:spcPts val="400"/>
              </a:spcBef>
              <a:spcAft>
                <a:spcPts val="0"/>
              </a:spcAft>
              <a:buClr>
                <a:schemeClr val="dk1"/>
              </a:buClr>
              <a:buSzPts val="1400"/>
              <a:buChar char="•"/>
              <a:defRPr/>
            </a:lvl7pPr>
            <a:lvl8pPr marL="4876678" lvl="7" indent="-423323" algn="l">
              <a:lnSpc>
                <a:spcPct val="100000"/>
              </a:lnSpc>
              <a:spcBef>
                <a:spcPts val="400"/>
              </a:spcBef>
              <a:spcAft>
                <a:spcPts val="0"/>
              </a:spcAft>
              <a:buClr>
                <a:schemeClr val="dk1"/>
              </a:buClr>
              <a:buSzPts val="1400"/>
              <a:buChar char="•"/>
              <a:defRPr/>
            </a:lvl8pPr>
            <a:lvl9pPr marL="5486263" lvl="8" indent="-423323" algn="l">
              <a:lnSpc>
                <a:spcPct val="100000"/>
              </a:lnSpc>
              <a:spcBef>
                <a:spcPts val="400"/>
              </a:spcBef>
              <a:spcAft>
                <a:spcPts val="0"/>
              </a:spcAft>
              <a:buClr>
                <a:schemeClr val="dk1"/>
              </a:buClr>
              <a:buSzPts val="1400"/>
              <a:buChar char="•"/>
              <a:defRPr/>
            </a:lvl9pPr>
          </a:lstStyle>
          <a:p>
            <a:endParaRPr/>
          </a:p>
        </p:txBody>
      </p:sp>
      <p:sp>
        <p:nvSpPr>
          <p:cNvPr id="85" name="Google Shape;85;p20"/>
          <p:cNvSpPr/>
          <p:nvPr/>
        </p:nvSpPr>
        <p:spPr>
          <a:xfrm>
            <a:off x="0" y="274637"/>
            <a:ext cx="263352" cy="1143000"/>
          </a:xfrm>
          <a:prstGeom prst="rect">
            <a:avLst/>
          </a:prstGeom>
          <a:solidFill>
            <a:schemeClr val="lt2"/>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4164164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userDrawn="1">
  <p:cSld name="Title and body">
    <p:spTree>
      <p:nvGrpSpPr>
        <p:cNvPr id="1" name="Shape 37"/>
        <p:cNvGrpSpPr/>
        <p:nvPr/>
      </p:nvGrpSpPr>
      <p:grpSpPr>
        <a:xfrm>
          <a:off x="0" y="0"/>
          <a:ext cx="0" cy="0"/>
          <a:chOff x="0" y="0"/>
          <a:chExt cx="0" cy="0"/>
        </a:xfrm>
      </p:grpSpPr>
      <p:sp>
        <p:nvSpPr>
          <p:cNvPr id="38" name="Google Shape;38;p15"/>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accent1"/>
              </a:buClr>
              <a:buSzPts val="2800"/>
              <a:buFont typeface="Montserrat Medium"/>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0" name="Google Shape;40;p1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‹N°›</a:t>
            </a:fld>
            <a:endParaRPr lang="en-US" dirty="0"/>
          </a:p>
        </p:txBody>
      </p:sp>
    </p:spTree>
    <p:extLst>
      <p:ext uri="{BB962C8B-B14F-4D97-AF65-F5344CB8AC3E}">
        <p14:creationId xmlns:p14="http://schemas.microsoft.com/office/powerpoint/2010/main" val="1668485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5318A8F-1C23-7341-8E53-86265BBB9EBA}"/>
              </a:ext>
            </a:extLst>
          </p:cNvPr>
          <p:cNvSpPr>
            <a:spLocks noGrp="1"/>
          </p:cNvSpPr>
          <p:nvPr>
            <p:ph type="title"/>
          </p:nvPr>
        </p:nvSpPr>
        <p:spPr>
          <a:xfrm>
            <a:off x="724930" y="334499"/>
            <a:ext cx="9039655" cy="776459"/>
          </a:xfrm>
        </p:spPr>
        <p:txBody>
          <a:bodyPr anchor="b">
            <a:normAutofit/>
          </a:bodyPr>
          <a:lstStyle>
            <a:lvl1pPr>
              <a:defRPr sz="2400" b="1" i="0">
                <a:solidFill>
                  <a:schemeClr val="tx1">
                    <a:lumMod val="75000"/>
                    <a:lumOff val="25000"/>
                  </a:schemeClr>
                </a:solidFill>
                <a:latin typeface="Montserrat" pitchFamily="2" charset="77"/>
                <a:ea typeface="Montserrat" pitchFamily="2" charset="77"/>
                <a:cs typeface="Calibri" charset="0"/>
              </a:defRPr>
            </a:lvl1pPr>
          </a:lstStyle>
          <a:p>
            <a:r>
              <a:rPr lang="en-US" dirty="0"/>
              <a:t>Click to edit Master title style</a:t>
            </a:r>
          </a:p>
        </p:txBody>
      </p:sp>
      <p:sp>
        <p:nvSpPr>
          <p:cNvPr id="8" name="Content Placeholder 2">
            <a:extLst>
              <a:ext uri="{FF2B5EF4-FFF2-40B4-BE49-F238E27FC236}">
                <a16:creationId xmlns:a16="http://schemas.microsoft.com/office/drawing/2014/main" id="{BE62EC41-3279-794B-98B4-896255B95796}"/>
              </a:ext>
            </a:extLst>
          </p:cNvPr>
          <p:cNvSpPr>
            <a:spLocks noGrp="1"/>
          </p:cNvSpPr>
          <p:nvPr>
            <p:ph idx="1" hasCustomPrompt="1"/>
          </p:nvPr>
        </p:nvSpPr>
        <p:spPr>
          <a:xfrm>
            <a:off x="724929" y="1358781"/>
            <a:ext cx="10688139" cy="4818183"/>
          </a:xfrm>
        </p:spPr>
        <p:txBody>
          <a:bodyPr/>
          <a:lstStyle>
            <a:lvl1pPr marL="0" indent="0">
              <a:buNone/>
              <a:defRPr sz="1800">
                <a:solidFill>
                  <a:schemeClr val="tx1">
                    <a:lumMod val="50000"/>
                    <a:lumOff val="50000"/>
                  </a:schemeClr>
                </a:solidFill>
                <a:latin typeface="Montserrat" pitchFamily="2" charset="77"/>
              </a:defRPr>
            </a:lvl1pPr>
            <a:lvl2pPr marL="514350" indent="-171450">
              <a:buClr>
                <a:schemeClr val="tx1"/>
              </a:buClr>
              <a:buSzPct val="80000"/>
              <a:buFont typeface="Arial" panose="020B0604020202020204" pitchFamily="34" charset="0"/>
              <a:buChar char="•"/>
              <a:defRPr sz="1800">
                <a:solidFill>
                  <a:schemeClr val="tx1">
                    <a:lumMod val="50000"/>
                    <a:lumOff val="50000"/>
                  </a:schemeClr>
                </a:solidFill>
                <a:latin typeface="Montserrat" pitchFamily="2" charset="77"/>
              </a:defRPr>
            </a:lvl2pPr>
            <a:lvl3pPr marL="857250" indent="-171450">
              <a:buClr>
                <a:schemeClr val="tx1"/>
              </a:buClr>
              <a:buFont typeface=".AppleSystemUIFont" charset="-120"/>
              <a:buChar char="-"/>
              <a:defRPr>
                <a:solidFill>
                  <a:schemeClr val="tx1">
                    <a:lumMod val="50000"/>
                    <a:lumOff val="50000"/>
                  </a:schemeClr>
                </a:solidFill>
                <a:latin typeface="Montserrat" pitchFamily="2" charset="77"/>
              </a:defRPr>
            </a:lvl3pPr>
            <a:lvl4pPr>
              <a:buClr>
                <a:schemeClr val="tx1"/>
              </a:buClr>
              <a:defRPr>
                <a:solidFill>
                  <a:schemeClr val="tx1">
                    <a:lumMod val="50000"/>
                    <a:lumOff val="50000"/>
                  </a:schemeClr>
                </a:solidFill>
                <a:latin typeface="Montserrat" pitchFamily="2" charset="77"/>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671871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5"/>
        <p:cNvGrpSpPr/>
        <p:nvPr/>
      </p:nvGrpSpPr>
      <p:grpSpPr>
        <a:xfrm>
          <a:off x="0" y="0"/>
          <a:ext cx="0" cy="0"/>
          <a:chOff x="0" y="0"/>
          <a:chExt cx="0" cy="0"/>
        </a:xfrm>
      </p:grpSpPr>
      <p:sp>
        <p:nvSpPr>
          <p:cNvPr id="16" name="Google Shape;16;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51"/>
          <p:cNvSpPr txBox="1">
            <a:spLocks noGrp="1"/>
          </p:cNvSpPr>
          <p:nvPr>
            <p:ph type="body" idx="1"/>
          </p:nvPr>
        </p:nvSpPr>
        <p:spPr>
          <a:xfrm>
            <a:off x="763832" y="1606713"/>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51"/>
          <p:cNvSpPr txBox="1">
            <a:spLocks noGrp="1"/>
          </p:cNvSpPr>
          <p:nvPr>
            <p:ph type="dt" idx="10"/>
          </p:nvPr>
        </p:nvSpPr>
        <p:spPr>
          <a:xfrm>
            <a:off x="1040179" y="6346725"/>
            <a:ext cx="299842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51"/>
          <p:cNvSpPr txBox="1">
            <a:spLocks noGrp="1"/>
          </p:cNvSpPr>
          <p:nvPr>
            <p:ph type="ftr" idx="11"/>
          </p:nvPr>
        </p:nvSpPr>
        <p:spPr>
          <a:xfrm>
            <a:off x="4166211" y="6369899"/>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51"/>
          <p:cNvSpPr txBox="1">
            <a:spLocks noGrp="1"/>
          </p:cNvSpPr>
          <p:nvPr>
            <p:ph type="sldNum" idx="12"/>
          </p:nvPr>
        </p:nvSpPr>
        <p:spPr>
          <a:xfrm>
            <a:off x="8408621" y="636990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88888"/>
                </a:solidFill>
                <a:latin typeface="Calibri"/>
                <a:ea typeface="Calibri"/>
                <a:cs typeface="Calibri"/>
                <a:sym typeface="Calibri"/>
              </a:defRPr>
            </a:lvl1pPr>
            <a:lvl2pPr marL="0" lvl="1" indent="0" algn="r">
              <a:spcBef>
                <a:spcPts val="0"/>
              </a:spcBef>
              <a:buNone/>
              <a:defRPr sz="1200" b="0" i="0" u="none" strike="noStrike" cap="none">
                <a:solidFill>
                  <a:srgbClr val="888888"/>
                </a:solidFill>
                <a:latin typeface="Calibri"/>
                <a:ea typeface="Calibri"/>
                <a:cs typeface="Calibri"/>
                <a:sym typeface="Calibri"/>
              </a:defRPr>
            </a:lvl2pPr>
            <a:lvl3pPr marL="0" lvl="2" indent="0" algn="r">
              <a:spcBef>
                <a:spcPts val="0"/>
              </a:spcBef>
              <a:buNone/>
              <a:defRPr sz="1200" b="0" i="0" u="none" strike="noStrike" cap="none">
                <a:solidFill>
                  <a:srgbClr val="888888"/>
                </a:solidFill>
                <a:latin typeface="Calibri"/>
                <a:ea typeface="Calibri"/>
                <a:cs typeface="Calibri"/>
                <a:sym typeface="Calibri"/>
              </a:defRPr>
            </a:lvl3pPr>
            <a:lvl4pPr marL="0" lvl="3" indent="0" algn="r">
              <a:spcBef>
                <a:spcPts val="0"/>
              </a:spcBef>
              <a:buNone/>
              <a:defRPr sz="1200" b="0" i="0" u="none" strike="noStrike" cap="none">
                <a:solidFill>
                  <a:srgbClr val="888888"/>
                </a:solidFill>
                <a:latin typeface="Calibri"/>
                <a:ea typeface="Calibri"/>
                <a:cs typeface="Calibri"/>
                <a:sym typeface="Calibri"/>
              </a:defRPr>
            </a:lvl4pPr>
            <a:lvl5pPr marL="0" lvl="4" indent="0" algn="r">
              <a:spcBef>
                <a:spcPts val="0"/>
              </a:spcBef>
              <a:buNone/>
              <a:defRPr sz="1200" b="0" i="0" u="none" strike="noStrike" cap="none">
                <a:solidFill>
                  <a:srgbClr val="888888"/>
                </a:solidFill>
                <a:latin typeface="Calibri"/>
                <a:ea typeface="Calibri"/>
                <a:cs typeface="Calibri"/>
                <a:sym typeface="Calibri"/>
              </a:defRPr>
            </a:lvl5pPr>
            <a:lvl6pPr marL="0" lvl="5" indent="0" algn="r">
              <a:spcBef>
                <a:spcPts val="0"/>
              </a:spcBef>
              <a:buNone/>
              <a:defRPr sz="1200" b="0" i="0" u="none" strike="noStrike" cap="none">
                <a:solidFill>
                  <a:srgbClr val="888888"/>
                </a:solidFill>
                <a:latin typeface="Calibri"/>
                <a:ea typeface="Calibri"/>
                <a:cs typeface="Calibri"/>
                <a:sym typeface="Calibri"/>
              </a:defRPr>
            </a:lvl6pPr>
            <a:lvl7pPr marL="0" lvl="6" indent="0" algn="r">
              <a:spcBef>
                <a:spcPts val="0"/>
              </a:spcBef>
              <a:buNone/>
              <a:defRPr sz="1200" b="0" i="0" u="none" strike="noStrike" cap="none">
                <a:solidFill>
                  <a:srgbClr val="888888"/>
                </a:solidFill>
                <a:latin typeface="Calibri"/>
                <a:ea typeface="Calibri"/>
                <a:cs typeface="Calibri"/>
                <a:sym typeface="Calibri"/>
              </a:defRPr>
            </a:lvl7pPr>
            <a:lvl8pPr marL="0" lvl="7" indent="0" algn="r">
              <a:spcBef>
                <a:spcPts val="0"/>
              </a:spcBef>
              <a:buNone/>
              <a:defRPr sz="1200" b="0" i="0" u="none" strike="noStrike" cap="none">
                <a:solidFill>
                  <a:srgbClr val="888888"/>
                </a:solidFill>
                <a:latin typeface="Calibri"/>
                <a:ea typeface="Calibri"/>
                <a:cs typeface="Calibri"/>
                <a:sym typeface="Calibri"/>
              </a:defRPr>
            </a:lvl8pPr>
            <a:lvl9pPr marL="0" lvl="8" indent="0" algn="r">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r>
              <a:rPr lang="en-US"/>
              <a:t>#OneCGIAR</a:t>
            </a:r>
            <a:endParaRPr/>
          </a:p>
        </p:txBody>
      </p:sp>
    </p:spTree>
    <p:extLst>
      <p:ext uri="{BB962C8B-B14F-4D97-AF65-F5344CB8AC3E}">
        <p14:creationId xmlns:p14="http://schemas.microsoft.com/office/powerpoint/2010/main" val="4102953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8"/>
            <a:ext cx="10515600" cy="1215054"/>
          </a:xfrm>
          <a:prstGeom prst="rect">
            <a:avLst/>
          </a:prstGeom>
        </p:spPr>
        <p:txBody>
          <a:bodyPr vert="horz" lIns="91440" tIns="45720" rIns="91440" bIns="45720" rtlCol="0" anchor="b" anchorCtr="0">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4319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Footer</a:t>
            </a:r>
          </a:p>
        </p:txBody>
      </p:sp>
      <p:sp>
        <p:nvSpPr>
          <p:cNvPr id="8" name="Slide Number Placeholder 7"/>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162DC1-60C5-45F4-A298-97ECE83F2A98}" type="slidenum">
              <a:rPr lang="en-US" smtClean="0"/>
              <a:t>‹N°›</a:t>
            </a:fld>
            <a:endParaRPr lang="en-US" dirty="0"/>
          </a:p>
        </p:txBody>
      </p:sp>
      <p:cxnSp>
        <p:nvCxnSpPr>
          <p:cNvPr id="7" name="Straight Connector 12">
            <a:extLst>
              <a:ext uri="{FF2B5EF4-FFF2-40B4-BE49-F238E27FC236}">
                <a16:creationId xmlns:a16="http://schemas.microsoft.com/office/drawing/2014/main" id="{D27FE411-C220-43CE-93DF-2ABF3193AF78}"/>
              </a:ext>
            </a:extLst>
          </p:cNvPr>
          <p:cNvCxnSpPr>
            <a:cxnSpLocks/>
          </p:cNvCxnSpPr>
          <p:nvPr userDrawn="1"/>
        </p:nvCxnSpPr>
        <p:spPr>
          <a:xfrm>
            <a:off x="835098" y="1583827"/>
            <a:ext cx="7542250" cy="390"/>
          </a:xfrm>
          <a:prstGeom prst="line">
            <a:avLst/>
          </a:prstGeom>
          <a:ln w="12700">
            <a:solidFill>
              <a:schemeClr val="tx1"/>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541667666"/>
      </p:ext>
    </p:extLst>
  </p:cSld>
  <p:clrMap bg1="lt1" tx1="dk1" bg2="lt2" tx2="dk2" accent1="accent1" accent2="accent2" accent3="accent3" accent4="accent4" accent5="accent5" accent6="accent6" hlink="hlink" folHlink="folHlink"/>
  <p:sldLayoutIdLst>
    <p:sldLayoutId id="2147483737" r:id="rId1"/>
    <p:sldLayoutId id="2147483742" r:id="rId2"/>
    <p:sldLayoutId id="2147483746" r:id="rId3"/>
    <p:sldLayoutId id="2147483745" r:id="rId4"/>
    <p:sldLayoutId id="2147483748" r:id="rId5"/>
    <p:sldLayoutId id="2147483750" r:id="rId6"/>
    <p:sldLayoutId id="2147483751" r:id="rId7"/>
    <p:sldLayoutId id="2147483753" r:id="rId8"/>
  </p:sldLayoutIdLst>
  <p:hf hdr="0" ftr="0" dt="0"/>
  <p:txStyles>
    <p:titleStyle>
      <a:lvl1pPr algn="l" defTabSz="914400" rtl="0" eaLnBrk="1" latinLnBrk="0" hangingPunct="1">
        <a:lnSpc>
          <a:spcPct val="90000"/>
        </a:lnSpc>
        <a:spcBef>
          <a:spcPct val="0"/>
        </a:spcBef>
        <a:buNone/>
        <a:defRPr sz="2800" b="1" i="0" kern="1200">
          <a:solidFill>
            <a:schemeClr val="bg1">
              <a:lumMod val="50000"/>
            </a:schemeClr>
          </a:solidFill>
          <a:latin typeface="Avenir Black" panose="02000503020000020003" pitchFamily="2"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b="0" i="0" kern="1200">
          <a:solidFill>
            <a:srgbClr val="51515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Clr>
          <a:schemeClr val="tx1"/>
        </a:buClr>
        <a:buSzPct val="80000"/>
        <a:buFont typeface="Arial" panose="020B0604020202020204" pitchFamily="34" charset="0"/>
        <a:buChar char="•"/>
        <a:defRPr sz="2400" b="0" i="0" kern="1200">
          <a:solidFill>
            <a:srgbClr val="51515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Clr>
          <a:schemeClr val="tx1"/>
        </a:buClr>
        <a:buFont typeface=".AppleSystemUIFont" charset="-120"/>
        <a:buChar char="-"/>
        <a:defRPr sz="2000" b="0" i="0" kern="1200">
          <a:solidFill>
            <a:srgbClr val="51515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Clr>
          <a:schemeClr val="tx1"/>
        </a:buClr>
        <a:buSzPct val="60000"/>
        <a:buFont typeface=".AppleSystemUIFont" charset="-120"/>
        <a:buChar char="-"/>
        <a:defRPr sz="1800" b="0" i="0" kern="1200">
          <a:solidFill>
            <a:srgbClr val="51515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forms.cloud.microsoft/Pages/ResponsePage.aspx?id=ZkN-XZsbz0WOebFLJ99G4U203YoZ4ehOpNHoHdUlhS9UQlVTUDFJNVdaQkFSWEJWMFdKVkE3MktYOC4u"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5" name="Subtitle 4">
            <a:extLst>
              <a:ext uri="{FF2B5EF4-FFF2-40B4-BE49-F238E27FC236}">
                <a16:creationId xmlns:a16="http://schemas.microsoft.com/office/drawing/2014/main" id="{5B247E18-4802-08F4-3069-4A32FCA948AE}"/>
              </a:ext>
            </a:extLst>
          </p:cNvPr>
          <p:cNvSpPr>
            <a:spLocks noGrp="1"/>
          </p:cNvSpPr>
          <p:nvPr>
            <p:ph type="subTitle" idx="1"/>
          </p:nvPr>
        </p:nvSpPr>
        <p:spPr>
          <a:xfrm>
            <a:off x="3490176" y="3013024"/>
            <a:ext cx="7652552" cy="831952"/>
          </a:xfrm>
        </p:spPr>
        <p:txBody>
          <a:bodyPr/>
          <a:lstStyle/>
          <a:p>
            <a:r>
              <a:rPr lang="en-US" sz="3200" b="1" dirty="0">
                <a:solidFill>
                  <a:schemeClr val="tx1">
                    <a:lumMod val="75000"/>
                    <a:lumOff val="25000"/>
                  </a:schemeClr>
                </a:solidFill>
              </a:rPr>
              <a:t>Breeding Resources – Knowledge Exchange Program (KEP)</a:t>
            </a:r>
          </a:p>
          <a:p>
            <a:r>
              <a:rPr lang="en-US" dirty="0">
                <a:solidFill>
                  <a:schemeClr val="tx1">
                    <a:lumMod val="75000"/>
                    <a:lumOff val="25000"/>
                  </a:schemeClr>
                </a:solidFill>
              </a:rPr>
              <a:t>Stefan Einarson – Breeding Resources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E67916-D4F2-083D-F53F-A4F2C465593C}"/>
              </a:ext>
            </a:extLst>
          </p:cNvPr>
          <p:cNvSpPr>
            <a:spLocks noGrp="1"/>
          </p:cNvSpPr>
          <p:nvPr>
            <p:ph type="title"/>
          </p:nvPr>
        </p:nvSpPr>
        <p:spPr/>
        <p:txBody>
          <a:bodyPr/>
          <a:lstStyle/>
          <a:p>
            <a:r>
              <a:rPr lang="en-US" sz="4400" dirty="0">
                <a:solidFill>
                  <a:prstClr val="black"/>
                </a:solidFill>
                <a:latin typeface="Calibri Light" panose="020F0302020204030204"/>
                <a:ea typeface="+mj-ea"/>
                <a:cs typeface="+mj-cs"/>
              </a:rPr>
              <a:t>Objectives of the Visit</a:t>
            </a:r>
            <a:endParaRPr lang="en-GB" dirty="0"/>
          </a:p>
        </p:txBody>
      </p:sp>
      <p:sp>
        <p:nvSpPr>
          <p:cNvPr id="4" name="Rectangle 1">
            <a:extLst>
              <a:ext uri="{FF2B5EF4-FFF2-40B4-BE49-F238E27FC236}">
                <a16:creationId xmlns:a16="http://schemas.microsoft.com/office/drawing/2014/main" id="{5DBCDF71-9D90-41D8-BB68-32A901A3913B}"/>
              </a:ext>
            </a:extLst>
          </p:cNvPr>
          <p:cNvSpPr>
            <a:spLocks noGrp="1" noChangeArrowheads="1"/>
          </p:cNvSpPr>
          <p:nvPr>
            <p:ph idx="1"/>
          </p:nvPr>
        </p:nvSpPr>
        <p:spPr bwMode="auto">
          <a:xfrm>
            <a:off x="724928" y="1998157"/>
            <a:ext cx="10903192"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Gain insights into advanced sustainable farming techniques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Explore the integration of modern machinery in wheat production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Learn methods for enhancing yield and operational efficiency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Build networks with international wheat research experts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Apply acquired knowledge to improve KALRO research farm operations</a:t>
            </a:r>
          </a:p>
        </p:txBody>
      </p:sp>
    </p:spTree>
    <p:extLst>
      <p:ext uri="{BB962C8B-B14F-4D97-AF65-F5344CB8AC3E}">
        <p14:creationId xmlns:p14="http://schemas.microsoft.com/office/powerpoint/2010/main" val="845055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359C7-B3AA-4BB1-B0E4-E48E0B6FD43B}"/>
              </a:ext>
            </a:extLst>
          </p:cNvPr>
          <p:cNvSpPr>
            <a:spLocks noGrp="1"/>
          </p:cNvSpPr>
          <p:nvPr>
            <p:ph type="title"/>
          </p:nvPr>
        </p:nvSpPr>
        <p:spPr/>
        <p:txBody>
          <a:bodyPr/>
          <a:lstStyle/>
          <a:p>
            <a:r>
              <a:rPr lang="en-US" sz="4400" dirty="0">
                <a:solidFill>
                  <a:prstClr val="black"/>
                </a:solidFill>
                <a:latin typeface="Calibri Light" panose="020F0302020204030204"/>
                <a:ea typeface="+mj-ea"/>
                <a:cs typeface="+mj-cs"/>
              </a:rPr>
              <a:t>Lessons &amp; Observations.</a:t>
            </a:r>
            <a:endParaRPr lang="en-US" dirty="0"/>
          </a:p>
        </p:txBody>
      </p:sp>
      <p:sp>
        <p:nvSpPr>
          <p:cNvPr id="4" name="Rectangle 1">
            <a:extLst>
              <a:ext uri="{FF2B5EF4-FFF2-40B4-BE49-F238E27FC236}">
                <a16:creationId xmlns:a16="http://schemas.microsoft.com/office/drawing/2014/main" id="{D5CCA402-4045-404E-8AFA-C54CB311D350}"/>
              </a:ext>
            </a:extLst>
          </p:cNvPr>
          <p:cNvSpPr>
            <a:spLocks noGrp="1" noChangeArrowheads="1"/>
          </p:cNvSpPr>
          <p:nvPr>
            <p:ph idx="1"/>
          </p:nvPr>
        </p:nvSpPr>
        <p:spPr bwMode="auto">
          <a:xfrm>
            <a:off x="724928" y="1782713"/>
            <a:ext cx="11192752"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Toured a state-of-the-art seed processing facility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Gained insights into organic insect fertilizer production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Observed a large-scale irrigation reservoir serving the valley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Visited neighboring farms to learn local practices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Enjoyed rich cultural experiences in Obregon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Sampled a variety of local delicacies</a:t>
            </a:r>
          </a:p>
        </p:txBody>
      </p:sp>
    </p:spTree>
    <p:extLst>
      <p:ext uri="{BB962C8B-B14F-4D97-AF65-F5344CB8AC3E}">
        <p14:creationId xmlns:p14="http://schemas.microsoft.com/office/powerpoint/2010/main" val="4107319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560C8-C68B-4CAA-AF01-8C8A00232273}"/>
              </a:ext>
            </a:extLst>
          </p:cNvPr>
          <p:cNvSpPr>
            <a:spLocks noGrp="1"/>
          </p:cNvSpPr>
          <p:nvPr>
            <p:ph type="title"/>
          </p:nvPr>
        </p:nvSpPr>
        <p:spPr/>
        <p:txBody>
          <a:bodyPr>
            <a:normAutofit fontScale="90000"/>
          </a:bodyPr>
          <a:lstStyle/>
          <a:p>
            <a:r>
              <a:rPr lang="en-US" dirty="0"/>
              <a:t>Summary of Learning Experience from Wheat Research Exchange Visit to </a:t>
            </a:r>
            <a:r>
              <a:rPr lang="en-US" dirty="0" err="1"/>
              <a:t>Obregón</a:t>
            </a:r>
            <a:r>
              <a:rPr lang="en-US" dirty="0"/>
              <a:t>, Mexico</a:t>
            </a:r>
          </a:p>
        </p:txBody>
      </p:sp>
      <p:sp>
        <p:nvSpPr>
          <p:cNvPr id="4" name="Rectangle 1">
            <a:extLst>
              <a:ext uri="{FF2B5EF4-FFF2-40B4-BE49-F238E27FC236}">
                <a16:creationId xmlns:a16="http://schemas.microsoft.com/office/drawing/2014/main" id="{7599D92C-57FA-482E-950B-751349B9A21D}"/>
              </a:ext>
            </a:extLst>
          </p:cNvPr>
          <p:cNvSpPr>
            <a:spLocks noGrp="1" noChangeArrowheads="1"/>
          </p:cNvSpPr>
          <p:nvPr>
            <p:ph idx="1"/>
          </p:nvPr>
        </p:nvSpPr>
        <p:spPr bwMode="auto">
          <a:xfrm>
            <a:off x="724928" y="1567270"/>
            <a:ext cx="10903191"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sz="2800" dirty="0">
                <a:solidFill>
                  <a:schemeClr val="tx1"/>
                </a:solidFill>
                <a:latin typeface="Arial" panose="020B0604020202020204" pitchFamily="34" charset="0"/>
              </a:rPr>
              <a:t>T</a:t>
            </a:r>
            <a:r>
              <a:rPr kumimoji="0" lang="en-US" altLang="en-US" sz="2800" b="0" i="0" u="none" strike="noStrike" cap="none" normalizeH="0" baseline="0" dirty="0">
                <a:ln>
                  <a:noFill/>
                </a:ln>
                <a:solidFill>
                  <a:schemeClr val="tx1"/>
                </a:solidFill>
                <a:effectLst/>
                <a:latin typeface="Arial" panose="020B0604020202020204" pitchFamily="34" charset="0"/>
              </a:rPr>
              <a:t>raveled from Kenya and spent 10 days in </a:t>
            </a:r>
            <a:r>
              <a:rPr kumimoji="0" lang="en-US" altLang="en-US" sz="2800" b="0" i="0" u="none" strike="noStrike" cap="none" normalizeH="0" baseline="0" dirty="0" err="1">
                <a:ln>
                  <a:noFill/>
                </a:ln>
                <a:solidFill>
                  <a:schemeClr val="tx1"/>
                </a:solidFill>
                <a:effectLst/>
                <a:latin typeface="Arial" panose="020B0604020202020204" pitchFamily="34" charset="0"/>
              </a:rPr>
              <a:t>Obregón</a:t>
            </a:r>
            <a:r>
              <a:rPr kumimoji="0" lang="en-US" altLang="en-US" sz="2800" b="0" i="0" u="none" strike="noStrike" cap="none" normalizeH="0" baseline="0" dirty="0">
                <a:ln>
                  <a:noFill/>
                </a:ln>
                <a:solidFill>
                  <a:schemeClr val="tx1"/>
                </a:solidFill>
                <a:effectLst/>
                <a:latin typeface="Arial" panose="020B0604020202020204" pitchFamily="34" charset="0"/>
              </a:rPr>
              <a:t>, Mexico</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Arial" panose="020B0604020202020204" pitchFamily="34" charset="0"/>
              </a:rPr>
              <a:t>Engaged extensively with the farm management team, administrators, and wheat scientists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Arial" panose="020B0604020202020204" pitchFamily="34" charset="0"/>
              </a:rPr>
              <a:t>Gained hands-on experience in calibration, trial setup, marking, fertilization, and standard operating procedures (SOPs)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Arial" panose="020B0604020202020204" pitchFamily="34" charset="0"/>
              </a:rPr>
              <a:t>Upon returning to Kenya, developed eight SOPs to enhance farm operations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Arial" panose="020B0604020202020204" pitchFamily="34" charset="0"/>
              </a:rPr>
              <a:t>Successfully shared the knowledge gained with my team</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Arial" panose="020B0604020202020204" pitchFamily="34" charset="0"/>
              </a:rPr>
              <a:t>Found the learning experience highly impactful and would welcome more opportunities like this in the future</a:t>
            </a:r>
          </a:p>
        </p:txBody>
      </p:sp>
    </p:spTree>
    <p:extLst>
      <p:ext uri="{BB962C8B-B14F-4D97-AF65-F5344CB8AC3E}">
        <p14:creationId xmlns:p14="http://schemas.microsoft.com/office/powerpoint/2010/main" val="3254685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A6A764-1A56-4B07-9F33-5929BBBF65BD}"/>
              </a:ext>
            </a:extLst>
          </p:cNvPr>
          <p:cNvSpPr>
            <a:spLocks noGrp="1"/>
          </p:cNvSpPr>
          <p:nvPr>
            <p:ph type="title"/>
          </p:nvPr>
        </p:nvSpPr>
        <p:spPr>
          <a:xfrm>
            <a:off x="1" y="335280"/>
            <a:ext cx="12192000" cy="6416039"/>
          </a:xfrm>
        </p:spPr>
        <p:txBody>
          <a:bodyPr/>
          <a:lstStyle/>
          <a:p>
            <a:pPr>
              <a:lnSpc>
                <a:spcPct val="107000"/>
              </a:lnSpc>
              <a:spcAft>
                <a:spcPts val="800"/>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Peter Kiprotich</a:t>
            </a:r>
            <a:br>
              <a:rPr lang="en-US" dirty="0">
                <a:latin typeface="Times New Roman" panose="02020603050405020304" pitchFamily="18" charset="0"/>
                <a:ea typeface="Times New Roman" panose="02020603050405020304" pitchFamily="18" charset="0"/>
                <a:cs typeface="Times New Roman" panose="02020603050405020304" pitchFamily="18" charset="0"/>
              </a:rPr>
            </a:br>
            <a:r>
              <a:rPr lang="en-US" dirty="0">
                <a:latin typeface="Times New Roman" panose="02020603050405020304" pitchFamily="18" charset="0"/>
                <a:ea typeface="Times New Roman" panose="02020603050405020304" pitchFamily="18" charset="0"/>
                <a:cs typeface="Times New Roman" panose="02020603050405020304" pitchFamily="18" charset="0"/>
              </a:rPr>
              <a:t>Farm Manager, CIMMYT/KALRO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Njoro</a:t>
            </a:r>
            <a:r>
              <a:rPr lang="en-US" dirty="0">
                <a:latin typeface="Times New Roman" panose="02020603050405020304" pitchFamily="18" charset="0"/>
                <a:ea typeface="Times New Roman" panose="02020603050405020304" pitchFamily="18" charset="0"/>
                <a:cs typeface="Times New Roman" panose="02020603050405020304" pitchFamily="18" charset="0"/>
              </a:rPr>
              <a:t> Kenya</a:t>
            </a:r>
            <a:br>
              <a:rPr lang="en-US" dirty="0">
                <a:latin typeface="Times New Roman" panose="02020603050405020304" pitchFamily="18" charset="0"/>
                <a:ea typeface="Times New Roman" panose="02020603050405020304" pitchFamily="18" charset="0"/>
                <a:cs typeface="Times New Roman" panose="02020603050405020304" pitchFamily="18" charset="0"/>
              </a:rPr>
            </a:br>
            <a:br>
              <a:rPr lang="en-US" dirty="0">
                <a:latin typeface="Calibri" panose="020F0502020204030204" pitchFamily="34" charset="0"/>
                <a:ea typeface="Calibri" panose="020F0502020204030204" pitchFamily="34" charset="0"/>
                <a:cs typeface="Times New Roman" panose="02020603050405020304" pitchFamily="18" charset="0"/>
              </a:rPr>
            </a:br>
            <a:r>
              <a:rPr lang="en-US" dirty="0">
                <a:latin typeface="Times New Roman" panose="02020603050405020304" pitchFamily="18" charset="0"/>
                <a:ea typeface="Times New Roman" panose="02020603050405020304" pitchFamily="18" charset="0"/>
                <a:cs typeface="Times New Roman" panose="02020603050405020304" pitchFamily="18" charset="0"/>
              </a:rPr>
              <a:t>Email: [peter.Kiprotich@kalro.org</a:t>
            </a:r>
            <a:br>
              <a:rPr lang="en-US" dirty="0">
                <a:latin typeface="Times New Roman" panose="02020603050405020304" pitchFamily="18" charset="0"/>
                <a:ea typeface="Times New Roman" panose="02020603050405020304" pitchFamily="18" charset="0"/>
                <a:cs typeface="Times New Roman" panose="02020603050405020304" pitchFamily="18" charset="0"/>
              </a:rPr>
            </a:br>
            <a:r>
              <a:rPr lang="en-US" dirty="0">
                <a:latin typeface="Times New Roman" panose="02020603050405020304" pitchFamily="18" charset="0"/>
                <a:ea typeface="Times New Roman" panose="02020603050405020304" pitchFamily="18" charset="0"/>
                <a:cs typeface="Times New Roman" panose="02020603050405020304" pitchFamily="18" charset="0"/>
              </a:rPr>
              <a:t>                Pkiprotich2009@yahoo.com]</a:t>
            </a:r>
            <a:br>
              <a:rPr lang="en-US" dirty="0">
                <a:latin typeface="Calibri" panose="020F0502020204030204" pitchFamily="34" charset="0"/>
                <a:ea typeface="Calibri" panose="020F0502020204030204" pitchFamily="34" charset="0"/>
                <a:cs typeface="Times New Roman" panose="02020603050405020304" pitchFamily="18" charset="0"/>
              </a:rPr>
            </a:br>
            <a:br>
              <a:rPr lang="en-US" dirty="0">
                <a:latin typeface="Calibri" panose="020F0502020204030204" pitchFamily="34" charset="0"/>
                <a:ea typeface="Calibri" panose="020F0502020204030204" pitchFamily="34" charset="0"/>
                <a:cs typeface="Times New Roman" panose="02020603050405020304" pitchFamily="18" charset="0"/>
              </a:rPr>
            </a:br>
            <a:br>
              <a:rPr lang="en-US" dirty="0">
                <a:latin typeface="Calibri" panose="020F0502020204030204" pitchFamily="34" charset="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Thank you </a:t>
            </a:r>
            <a:br>
              <a:rPr lang="en-US" dirty="0">
                <a:latin typeface="Calibri" panose="020F0502020204030204" pitchFamily="34" charset="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Any question?</a:t>
            </a:r>
            <a:br>
              <a:rPr lang="en-US" dirty="0">
                <a:latin typeface="Calibri" panose="020F0502020204030204" pitchFamily="34" charset="0"/>
                <a:ea typeface="Calibri" panose="020F0502020204030204" pitchFamily="34" charset="0"/>
                <a:cs typeface="Times New Roman" panose="02020603050405020304" pitchFamily="18" charset="0"/>
              </a:rPr>
            </a:br>
            <a:br>
              <a:rPr lang="en-US" dirty="0">
                <a:latin typeface="Calibri" panose="020F0502020204030204" pitchFamily="34" charset="0"/>
                <a:ea typeface="Calibri" panose="020F0502020204030204" pitchFamily="34" charset="0"/>
                <a:cs typeface="Times New Roman" panose="02020603050405020304" pitchFamily="18" charset="0"/>
              </a:rPr>
            </a:br>
            <a:endParaRPr lang="es-PE" dirty="0">
              <a:latin typeface="Montserrat ExtraBold" panose="00000900000000000000" pitchFamily="2" charset="0"/>
            </a:endParaRPr>
          </a:p>
        </p:txBody>
      </p:sp>
    </p:spTree>
    <p:extLst>
      <p:ext uri="{BB962C8B-B14F-4D97-AF65-F5344CB8AC3E}">
        <p14:creationId xmlns:p14="http://schemas.microsoft.com/office/powerpoint/2010/main" val="2430947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5" name="Subtitle 4">
            <a:extLst>
              <a:ext uri="{FF2B5EF4-FFF2-40B4-BE49-F238E27FC236}">
                <a16:creationId xmlns:a16="http://schemas.microsoft.com/office/drawing/2014/main" id="{5B247E18-4802-08F4-3069-4A32FCA948AE}"/>
              </a:ext>
            </a:extLst>
          </p:cNvPr>
          <p:cNvSpPr>
            <a:spLocks noGrp="1"/>
          </p:cNvSpPr>
          <p:nvPr>
            <p:ph type="subTitle" idx="1"/>
          </p:nvPr>
        </p:nvSpPr>
        <p:spPr>
          <a:xfrm>
            <a:off x="609600" y="2074877"/>
            <a:ext cx="10393606" cy="831952"/>
          </a:xfrm>
        </p:spPr>
        <p:txBody>
          <a:bodyPr/>
          <a:lstStyle/>
          <a:p>
            <a:r>
              <a:rPr kumimoji="0" lang="en-US" sz="2800" b="1" i="0" u="none" strike="noStrike" kern="1200" cap="none" spc="100" normalizeH="0" baseline="0" noProof="0" dirty="0">
                <a:ln>
                  <a:noFill/>
                </a:ln>
                <a:solidFill>
                  <a:srgbClr val="000000"/>
                </a:solidFill>
                <a:effectLst/>
                <a:uLnTx/>
                <a:uFillTx/>
                <a:latin typeface="Franklin Gothic Demi"/>
                <a:ea typeface="+mj-ea"/>
                <a:cs typeface="+mj-cs"/>
              </a:rPr>
              <a:t>Knowledge Exchange Program on Centralization of Nurseries, Trials, and Operations workflow  at IRRI</a:t>
            </a:r>
            <a:endParaRPr lang="en-US" b="1" dirty="0">
              <a:solidFill>
                <a:schemeClr val="tx1">
                  <a:lumMod val="75000"/>
                  <a:lumOff val="25000"/>
                </a:schemeClr>
              </a:solidFill>
            </a:endParaRPr>
          </a:p>
          <a:p>
            <a:r>
              <a:rPr lang="en-US" dirty="0">
                <a:solidFill>
                  <a:schemeClr val="tx1">
                    <a:lumMod val="75000"/>
                    <a:lumOff val="25000"/>
                  </a:schemeClr>
                </a:solidFill>
              </a:rPr>
              <a:t>Presenter : Sheila Limo</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E67916-D4F2-083D-F53F-A4F2C465593C}"/>
              </a:ext>
            </a:extLst>
          </p:cNvPr>
          <p:cNvSpPr>
            <a:spLocks noGrp="1"/>
          </p:cNvSpPr>
          <p:nvPr>
            <p:ph type="title"/>
          </p:nvPr>
        </p:nvSpPr>
        <p:spPr/>
        <p:txBody>
          <a:bodyPr/>
          <a:lstStyle/>
          <a:p>
            <a:r>
              <a:rPr lang="en-GB" dirty="0"/>
              <a:t>Centralisation workflow</a:t>
            </a:r>
          </a:p>
        </p:txBody>
      </p:sp>
      <p:sp>
        <p:nvSpPr>
          <p:cNvPr id="8" name="Content Placeholder 7">
            <a:extLst>
              <a:ext uri="{FF2B5EF4-FFF2-40B4-BE49-F238E27FC236}">
                <a16:creationId xmlns:a16="http://schemas.microsoft.com/office/drawing/2014/main" id="{D1EF0725-6C3D-3E34-72EB-C6AC4A116A28}"/>
              </a:ext>
            </a:extLst>
          </p:cNvPr>
          <p:cNvSpPr>
            <a:spLocks noGrp="1"/>
          </p:cNvSpPr>
          <p:nvPr>
            <p:ph idx="1"/>
          </p:nvPr>
        </p:nvSpPr>
        <p:spPr>
          <a:xfrm>
            <a:off x="725488" y="1449801"/>
            <a:ext cx="2624667" cy="1979200"/>
          </a:xfrm>
          <a:prstGeom prst="rightArrow">
            <a:avLst>
              <a:gd name="adj1" fmla="val 65060"/>
              <a:gd name="adj2" fmla="val 50000"/>
            </a:avLst>
          </a:prstGeom>
        </p:spPr>
        <p:style>
          <a:lnRef idx="1">
            <a:schemeClr val="accent6"/>
          </a:lnRef>
          <a:fillRef idx="2">
            <a:schemeClr val="accent6"/>
          </a:fillRef>
          <a:effectRef idx="1">
            <a:schemeClr val="accent6"/>
          </a:effectRef>
          <a:fontRef idx="minor">
            <a:schemeClr val="dk1"/>
          </a:fontRef>
        </p:style>
        <p:txBody>
          <a:bodyPr rtlCol="0" anchor="ctr">
            <a:normAutofit/>
          </a:bodyPr>
          <a:lstStyle/>
          <a:p>
            <a:pPr algn="ctr"/>
            <a:r>
              <a:rPr lang="en-US" sz="1800" b="1" dirty="0">
                <a:solidFill>
                  <a:schemeClr val="tx1"/>
                </a:solidFill>
                <a:latin typeface="+mn-lt"/>
              </a:rPr>
              <a:t>Activity consolidation</a:t>
            </a:r>
          </a:p>
          <a:p>
            <a:pPr algn="ctr"/>
            <a:r>
              <a:rPr lang="en-US" sz="1800" b="1" dirty="0">
                <a:solidFill>
                  <a:schemeClr val="tx1"/>
                </a:solidFill>
                <a:latin typeface="+mn-lt"/>
              </a:rPr>
              <a:t> </a:t>
            </a:r>
            <a:r>
              <a:rPr lang="en-US" sz="1200" b="1" dirty="0">
                <a:solidFill>
                  <a:schemeClr val="tx1"/>
                </a:solidFill>
                <a:latin typeface="+mn-lt"/>
              </a:rPr>
              <a:t>paid as one service</a:t>
            </a:r>
          </a:p>
        </p:txBody>
      </p:sp>
      <p:sp>
        <p:nvSpPr>
          <p:cNvPr id="9" name="Arrow: Right 8">
            <a:extLst>
              <a:ext uri="{FF2B5EF4-FFF2-40B4-BE49-F238E27FC236}">
                <a16:creationId xmlns:a16="http://schemas.microsoft.com/office/drawing/2014/main" id="{F84286E6-660D-BFED-B3D0-28DB3ECDE4E4}"/>
              </a:ext>
            </a:extLst>
          </p:cNvPr>
          <p:cNvSpPr/>
          <p:nvPr/>
        </p:nvSpPr>
        <p:spPr>
          <a:xfrm>
            <a:off x="3285067" y="1157598"/>
            <a:ext cx="2816430" cy="2403265"/>
          </a:xfrm>
          <a:prstGeom prst="rightArrow">
            <a:avLst>
              <a:gd name="adj1" fmla="val 65060"/>
              <a:gd name="adj2"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a:t>Cost recovery method</a:t>
            </a:r>
          </a:p>
          <a:p>
            <a:pPr algn="ctr"/>
            <a:r>
              <a:rPr lang="en-US" sz="1200" b="1" dirty="0"/>
              <a:t>digitalize the </a:t>
            </a:r>
            <a:r>
              <a:rPr lang="en-US" sz="1200" b="1" dirty="0">
                <a:latin typeface="Montserrat" panose="00000500000000000000" pitchFamily="2" charset="0"/>
              </a:rPr>
              <a:t>process</a:t>
            </a:r>
            <a:r>
              <a:rPr lang="en-US" sz="1200" b="1" dirty="0"/>
              <a:t> –ICT-OCS</a:t>
            </a:r>
          </a:p>
        </p:txBody>
      </p:sp>
      <p:sp>
        <p:nvSpPr>
          <p:cNvPr id="10" name="Arrow: Right 9">
            <a:extLst>
              <a:ext uri="{FF2B5EF4-FFF2-40B4-BE49-F238E27FC236}">
                <a16:creationId xmlns:a16="http://schemas.microsoft.com/office/drawing/2014/main" id="{D1E2D826-3552-7F82-2F04-B55C42D31342}"/>
              </a:ext>
            </a:extLst>
          </p:cNvPr>
          <p:cNvSpPr/>
          <p:nvPr/>
        </p:nvSpPr>
        <p:spPr>
          <a:xfrm>
            <a:off x="6096000" y="1237768"/>
            <a:ext cx="2921453" cy="2403265"/>
          </a:xfrm>
          <a:prstGeom prst="rightArrow">
            <a:avLst>
              <a:gd name="adj1" fmla="val 65060"/>
              <a:gd name="adj2"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a:t>Standard Operating Procedures </a:t>
            </a:r>
            <a:r>
              <a:rPr lang="en-US" b="1" dirty="0">
                <a:latin typeface="Montserrat" panose="00000500000000000000" pitchFamily="2" charset="0"/>
              </a:rPr>
              <a:t>following</a:t>
            </a:r>
            <a:r>
              <a:rPr lang="en-US" b="1" dirty="0"/>
              <a:t> ISO guidelines</a:t>
            </a:r>
            <a:endParaRPr lang="en-US" dirty="0"/>
          </a:p>
          <a:p>
            <a:pPr algn="ctr"/>
            <a:r>
              <a:rPr lang="en-US" sz="1200" b="1" dirty="0"/>
              <a:t>Approved and reviewed by research unit</a:t>
            </a:r>
          </a:p>
        </p:txBody>
      </p:sp>
      <p:sp>
        <p:nvSpPr>
          <p:cNvPr id="11" name="Arrow: Right 10">
            <a:extLst>
              <a:ext uri="{FF2B5EF4-FFF2-40B4-BE49-F238E27FC236}">
                <a16:creationId xmlns:a16="http://schemas.microsoft.com/office/drawing/2014/main" id="{48675C20-989D-07E2-C23E-50B0282BAAA6}"/>
              </a:ext>
            </a:extLst>
          </p:cNvPr>
          <p:cNvSpPr/>
          <p:nvPr/>
        </p:nvSpPr>
        <p:spPr>
          <a:xfrm>
            <a:off x="9127067" y="1237768"/>
            <a:ext cx="2658533" cy="2191232"/>
          </a:xfrm>
          <a:prstGeom prst="rightArrow">
            <a:avLst>
              <a:gd name="adj1" fmla="val 65060"/>
              <a:gd name="adj2" fmla="val 5205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a:t>Set </a:t>
            </a:r>
            <a:r>
              <a:rPr lang="en-US" b="1" dirty="0">
                <a:latin typeface="Montserrat" panose="00000500000000000000" pitchFamily="2" charset="0"/>
              </a:rPr>
              <a:t>key</a:t>
            </a:r>
            <a:r>
              <a:rPr lang="en-US" b="1" dirty="0"/>
              <a:t> metrics/KPI for sub-unit</a:t>
            </a:r>
          </a:p>
        </p:txBody>
      </p:sp>
      <p:sp>
        <p:nvSpPr>
          <p:cNvPr id="12" name="Arrow: Right 11">
            <a:extLst>
              <a:ext uri="{FF2B5EF4-FFF2-40B4-BE49-F238E27FC236}">
                <a16:creationId xmlns:a16="http://schemas.microsoft.com/office/drawing/2014/main" id="{D1749D6A-BE31-9002-A484-B4B8AFE3EA32}"/>
              </a:ext>
            </a:extLst>
          </p:cNvPr>
          <p:cNvSpPr/>
          <p:nvPr/>
        </p:nvSpPr>
        <p:spPr>
          <a:xfrm>
            <a:off x="660400" y="3641033"/>
            <a:ext cx="2624667" cy="2191232"/>
          </a:xfrm>
          <a:prstGeom prst="rightArrow">
            <a:avLst>
              <a:gd name="adj1" fmla="val 65060"/>
              <a:gd name="adj2" fmla="val 5205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a:latin typeface="Montserrat" panose="00000500000000000000" pitchFamily="2" charset="0"/>
              </a:rPr>
              <a:t>Monitoring</a:t>
            </a:r>
            <a:r>
              <a:rPr lang="en-US" b="1" dirty="0"/>
              <a:t> and evaluation of </a:t>
            </a:r>
            <a:r>
              <a:rPr lang="en-US" b="1" dirty="0">
                <a:solidFill>
                  <a:schemeClr val="tx1"/>
                </a:solidFill>
              </a:rPr>
              <a:t>KP1-</a:t>
            </a:r>
            <a:r>
              <a:rPr lang="en-US" sz="1200" b="1" dirty="0">
                <a:solidFill>
                  <a:schemeClr val="tx1"/>
                </a:solidFill>
              </a:rPr>
              <a:t>Management review</a:t>
            </a:r>
          </a:p>
          <a:p>
            <a:pPr algn="ctr"/>
            <a:r>
              <a:rPr lang="en-US" sz="1200" b="1" dirty="0">
                <a:solidFill>
                  <a:schemeClr val="tx1"/>
                </a:solidFill>
              </a:rPr>
              <a:t> internal audits </a:t>
            </a:r>
          </a:p>
        </p:txBody>
      </p:sp>
      <p:sp>
        <p:nvSpPr>
          <p:cNvPr id="13" name="Arrow: Right 12">
            <a:extLst>
              <a:ext uri="{FF2B5EF4-FFF2-40B4-BE49-F238E27FC236}">
                <a16:creationId xmlns:a16="http://schemas.microsoft.com/office/drawing/2014/main" id="{714C6D43-32E7-21C2-ADCB-75F942829610}"/>
              </a:ext>
            </a:extLst>
          </p:cNvPr>
          <p:cNvSpPr/>
          <p:nvPr/>
        </p:nvSpPr>
        <p:spPr>
          <a:xfrm>
            <a:off x="3285067" y="3560863"/>
            <a:ext cx="2595222" cy="2191232"/>
          </a:xfrm>
          <a:prstGeom prst="rightArrow">
            <a:avLst>
              <a:gd name="adj1" fmla="val 65060"/>
              <a:gd name="adj2" fmla="val 5205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a:latin typeface="Montserrat" panose="00000500000000000000" pitchFamily="2" charset="0"/>
              </a:rPr>
              <a:t>Feedback Mechanism</a:t>
            </a:r>
          </a:p>
        </p:txBody>
      </p:sp>
      <p:sp>
        <p:nvSpPr>
          <p:cNvPr id="14" name="Arrow: Right 13">
            <a:extLst>
              <a:ext uri="{FF2B5EF4-FFF2-40B4-BE49-F238E27FC236}">
                <a16:creationId xmlns:a16="http://schemas.microsoft.com/office/drawing/2014/main" id="{18D5856A-AF93-CDAD-6F6D-41DA682C33C6}"/>
              </a:ext>
            </a:extLst>
          </p:cNvPr>
          <p:cNvSpPr/>
          <p:nvPr/>
        </p:nvSpPr>
        <p:spPr>
          <a:xfrm>
            <a:off x="5880289" y="3641033"/>
            <a:ext cx="2738778" cy="2191232"/>
          </a:xfrm>
          <a:prstGeom prst="rightArrow">
            <a:avLst>
              <a:gd name="adj1" fmla="val 65060"/>
              <a:gd name="adj2" fmla="val 5205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a:latin typeface="Montserrat" panose="00000500000000000000" pitchFamily="2" charset="0"/>
              </a:rPr>
              <a:t>Continuous</a:t>
            </a:r>
            <a:r>
              <a:rPr lang="en-US" b="1" dirty="0"/>
              <a:t> improvement of the plan-</a:t>
            </a:r>
          </a:p>
          <a:p>
            <a:pPr algn="ctr"/>
            <a:r>
              <a:rPr lang="en-US" sz="1000" b="1" dirty="0">
                <a:solidFill>
                  <a:schemeClr val="tx1"/>
                </a:solidFill>
              </a:rPr>
              <a:t>Invest in the right technologies</a:t>
            </a:r>
          </a:p>
        </p:txBody>
      </p:sp>
      <p:sp>
        <p:nvSpPr>
          <p:cNvPr id="15" name="Arrow: Right 14">
            <a:extLst>
              <a:ext uri="{FF2B5EF4-FFF2-40B4-BE49-F238E27FC236}">
                <a16:creationId xmlns:a16="http://schemas.microsoft.com/office/drawing/2014/main" id="{442B42E5-B4A8-5FD2-D186-E37CDE7243BD}"/>
              </a:ext>
            </a:extLst>
          </p:cNvPr>
          <p:cNvSpPr/>
          <p:nvPr/>
        </p:nvSpPr>
        <p:spPr>
          <a:xfrm>
            <a:off x="8500533" y="3641033"/>
            <a:ext cx="3031067" cy="2191232"/>
          </a:xfrm>
          <a:prstGeom prst="rightArrow">
            <a:avLst>
              <a:gd name="adj1" fmla="val 65060"/>
              <a:gd name="adj2" fmla="val 5205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a:t>Customer </a:t>
            </a:r>
            <a:r>
              <a:rPr lang="en-US" b="1" dirty="0">
                <a:latin typeface="Montserrat" panose="00000500000000000000" pitchFamily="2" charset="0"/>
              </a:rPr>
              <a:t>satisfaction</a:t>
            </a:r>
            <a:r>
              <a:rPr lang="en-US" b="1" dirty="0"/>
              <a:t> </a:t>
            </a:r>
          </a:p>
          <a:p>
            <a:pPr algn="ctr"/>
            <a:r>
              <a:rPr lang="en-US" b="1" dirty="0"/>
              <a:t>-ISO compliant</a:t>
            </a:r>
          </a:p>
        </p:txBody>
      </p:sp>
    </p:spTree>
    <p:extLst>
      <p:ext uri="{BB962C8B-B14F-4D97-AF65-F5344CB8AC3E}">
        <p14:creationId xmlns:p14="http://schemas.microsoft.com/office/powerpoint/2010/main" val="188017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45B9B9-22EA-E169-CD97-5350CB044DB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8EFE002-16A3-E5BC-5FE1-3BE3A02BA102}"/>
              </a:ext>
            </a:extLst>
          </p:cNvPr>
          <p:cNvSpPr>
            <a:spLocks noGrp="1"/>
          </p:cNvSpPr>
          <p:nvPr>
            <p:ph type="title"/>
          </p:nvPr>
        </p:nvSpPr>
        <p:spPr/>
        <p:txBody>
          <a:bodyPr/>
          <a:lstStyle/>
          <a:p>
            <a:r>
              <a:rPr lang="en-GB" dirty="0"/>
              <a:t>Highlights of the visit</a:t>
            </a:r>
          </a:p>
        </p:txBody>
      </p:sp>
      <p:sp>
        <p:nvSpPr>
          <p:cNvPr id="12" name="TextBox 11">
            <a:extLst>
              <a:ext uri="{FF2B5EF4-FFF2-40B4-BE49-F238E27FC236}">
                <a16:creationId xmlns:a16="http://schemas.microsoft.com/office/drawing/2014/main" id="{4B96C2A1-C61E-3070-1789-07B35BC715B8}"/>
              </a:ext>
            </a:extLst>
          </p:cNvPr>
          <p:cNvSpPr txBox="1"/>
          <p:nvPr/>
        </p:nvSpPr>
        <p:spPr>
          <a:xfrm>
            <a:off x="724929" y="1337733"/>
            <a:ext cx="10620011" cy="5556008"/>
          </a:xfrm>
          <a:prstGeom prst="rect">
            <a:avLst/>
          </a:prstGeom>
          <a:noFill/>
        </p:spPr>
        <p:txBody>
          <a:bodyPr wrap="square">
            <a:spAutoFit/>
          </a:bodyPr>
          <a:lstStyle/>
          <a:p>
            <a:pPr marL="2286" marR="0" indent="-285750">
              <a:lnSpc>
                <a:spcPct val="115000"/>
              </a:lnSpc>
              <a:spcAft>
                <a:spcPts val="800"/>
              </a:spcAft>
              <a:buFont typeface="Wingdings" panose="05000000000000000000" pitchFamily="2" charset="2"/>
              <a:buChar char="§"/>
            </a:pPr>
            <a:r>
              <a:rPr lang="en-US" sz="2400" kern="0" dirty="0">
                <a:effectLst/>
                <a:latin typeface="Montserrat" panose="00000500000000000000" pitchFamily="2" charset="0"/>
                <a:ea typeface="Times New Roman" panose="02020603050405020304" pitchFamily="18" charset="0"/>
                <a:cs typeface="Times New Roman" panose="02020603050405020304" pitchFamily="18" charset="0"/>
              </a:rPr>
              <a:t>The value in investing time and effort into:</a:t>
            </a:r>
          </a:p>
          <a:p>
            <a:pPr lvl="2">
              <a:lnSpc>
                <a:spcPct val="115000"/>
              </a:lnSpc>
              <a:spcAft>
                <a:spcPts val="800"/>
              </a:spcAft>
              <a:buFont typeface="Wingdings" panose="05000000000000000000" pitchFamily="2" charset="2"/>
              <a:buChar char="ü"/>
            </a:pPr>
            <a:r>
              <a:rPr lang="en-US" kern="0" dirty="0">
                <a:effectLst/>
                <a:latin typeface="Montserrat" panose="00000500000000000000" pitchFamily="2" charset="0"/>
                <a:ea typeface="Times New Roman" panose="02020603050405020304" pitchFamily="18" charset="0"/>
                <a:cs typeface="Times New Roman" panose="02020603050405020304" pitchFamily="18" charset="0"/>
              </a:rPr>
              <a:t> centralized tracking systems, </a:t>
            </a:r>
          </a:p>
          <a:p>
            <a:pPr lvl="2">
              <a:lnSpc>
                <a:spcPct val="115000"/>
              </a:lnSpc>
              <a:spcAft>
                <a:spcPts val="800"/>
              </a:spcAft>
              <a:buFont typeface="Wingdings" panose="05000000000000000000" pitchFamily="2" charset="2"/>
              <a:buChar char="ü"/>
            </a:pPr>
            <a:r>
              <a:rPr lang="en-US" kern="0" dirty="0">
                <a:effectLst/>
                <a:latin typeface="Montserrat" panose="00000500000000000000" pitchFamily="2" charset="0"/>
                <a:ea typeface="Times New Roman" panose="02020603050405020304" pitchFamily="18" charset="0"/>
                <a:cs typeface="Times New Roman" panose="02020603050405020304" pitchFamily="18" charset="0"/>
              </a:rPr>
              <a:t>standardized protocols</a:t>
            </a:r>
            <a:r>
              <a:rPr lang="en-US" kern="0" dirty="0">
                <a:latin typeface="Montserrat" panose="00000500000000000000" pitchFamily="2" charset="0"/>
                <a:ea typeface="Times New Roman" panose="02020603050405020304" pitchFamily="18" charset="0"/>
                <a:cs typeface="Times New Roman" panose="02020603050405020304" pitchFamily="18" charset="0"/>
              </a:rPr>
              <a:t>-SOP </a:t>
            </a:r>
            <a:r>
              <a:rPr lang="en-US" kern="0" dirty="0" err="1">
                <a:latin typeface="Montserrat" panose="00000500000000000000" pitchFamily="2" charset="0"/>
                <a:ea typeface="Times New Roman" panose="02020603050405020304" pitchFamily="18" charset="0"/>
                <a:cs typeface="Times New Roman" panose="02020603050405020304" pitchFamily="18" charset="0"/>
              </a:rPr>
              <a:t>etc</a:t>
            </a:r>
            <a:r>
              <a:rPr lang="en-US" kern="0" dirty="0">
                <a:effectLst/>
                <a:latin typeface="Montserrat" panose="00000500000000000000" pitchFamily="2" charset="0"/>
                <a:ea typeface="Times New Roman" panose="02020603050405020304" pitchFamily="18" charset="0"/>
                <a:cs typeface="Times New Roman" panose="02020603050405020304" pitchFamily="18" charset="0"/>
              </a:rPr>
              <a:t> </a:t>
            </a:r>
            <a:endParaRPr lang="en-US" kern="0" dirty="0">
              <a:latin typeface="Montserrat" panose="00000500000000000000" pitchFamily="2" charset="0"/>
              <a:ea typeface="Times New Roman" panose="02020603050405020304" pitchFamily="18" charset="0"/>
              <a:cs typeface="Times New Roman" panose="02020603050405020304" pitchFamily="18" charset="0"/>
            </a:endParaRPr>
          </a:p>
          <a:p>
            <a:pPr lvl="2">
              <a:lnSpc>
                <a:spcPct val="115000"/>
              </a:lnSpc>
              <a:spcAft>
                <a:spcPts val="800"/>
              </a:spcAft>
              <a:buFont typeface="Wingdings" panose="05000000000000000000" pitchFamily="2" charset="2"/>
              <a:buChar char="ü"/>
            </a:pPr>
            <a:r>
              <a:rPr lang="en-US" kern="0" dirty="0">
                <a:effectLst/>
                <a:latin typeface="Montserrat" panose="00000500000000000000" pitchFamily="2" charset="0"/>
                <a:ea typeface="Times New Roman" panose="02020603050405020304" pitchFamily="18" charset="0"/>
                <a:cs typeface="Times New Roman" panose="02020603050405020304" pitchFamily="18" charset="0"/>
              </a:rPr>
              <a:t> capacity-building programs that align everyone toward the same goals.</a:t>
            </a:r>
          </a:p>
          <a:p>
            <a:pPr lvl="2">
              <a:lnSpc>
                <a:spcPct val="115000"/>
              </a:lnSpc>
              <a:spcAft>
                <a:spcPts val="800"/>
              </a:spcAft>
              <a:buFont typeface="Wingdings" panose="05000000000000000000" pitchFamily="2" charset="2"/>
              <a:buChar char="ü"/>
            </a:pPr>
            <a:endParaRPr lang="en-US" kern="0" dirty="0">
              <a:effectLst/>
              <a:latin typeface="Montserrat" panose="00000500000000000000" pitchFamily="2" charset="0"/>
              <a:ea typeface="Times New Roman" panose="02020603050405020304" pitchFamily="18" charset="0"/>
              <a:cs typeface="Times New Roman" panose="02020603050405020304" pitchFamily="18" charset="0"/>
            </a:endParaRPr>
          </a:p>
          <a:p>
            <a:pPr marL="285750" indent="-285750">
              <a:lnSpc>
                <a:spcPct val="115000"/>
              </a:lnSpc>
              <a:spcAft>
                <a:spcPts val="800"/>
              </a:spcAft>
              <a:buFont typeface="Wingdings" panose="05000000000000000000" pitchFamily="2" charset="2"/>
              <a:buChar char="§"/>
            </a:pPr>
            <a:r>
              <a:rPr lang="en-US" sz="2400" kern="0" dirty="0">
                <a:latin typeface="Montserrat" panose="00000500000000000000" pitchFamily="2" charset="0"/>
                <a:ea typeface="Times New Roman" panose="02020603050405020304" pitchFamily="18" charset="0"/>
                <a:cs typeface="Times New Roman" panose="02020603050405020304" pitchFamily="18" charset="0"/>
              </a:rPr>
              <a:t>Exposure cutting edge strategies for streamlining research operations</a:t>
            </a:r>
          </a:p>
          <a:p>
            <a:pPr marL="285750" indent="-285750">
              <a:lnSpc>
                <a:spcPct val="115000"/>
              </a:lnSpc>
              <a:spcAft>
                <a:spcPts val="800"/>
              </a:spcAft>
              <a:buFont typeface="Wingdings" panose="05000000000000000000" pitchFamily="2" charset="2"/>
              <a:buChar char="§"/>
            </a:pPr>
            <a:endParaRPr lang="en-US" sz="2400" kern="0" dirty="0">
              <a:effectLst/>
              <a:latin typeface="Montserrat" panose="00000500000000000000" pitchFamily="2" charset="0"/>
              <a:ea typeface="Times New Roman" panose="02020603050405020304" pitchFamily="18" charset="0"/>
              <a:cs typeface="Times New Roman" panose="02020603050405020304" pitchFamily="18" charset="0"/>
            </a:endParaRPr>
          </a:p>
          <a:p>
            <a:pPr marL="285750" indent="-285750">
              <a:lnSpc>
                <a:spcPct val="115000"/>
              </a:lnSpc>
              <a:spcAft>
                <a:spcPts val="800"/>
              </a:spcAft>
              <a:buFont typeface="Wingdings" panose="05000000000000000000" pitchFamily="2" charset="2"/>
              <a:buChar char="§"/>
            </a:pPr>
            <a:r>
              <a:rPr lang="en-US" sz="2400" kern="100" dirty="0">
                <a:effectLst/>
                <a:latin typeface="Montserrat" panose="00000500000000000000" pitchFamily="2" charset="0"/>
                <a:ea typeface="Aptos" panose="020B0004020202020204" pitchFamily="34" charset="0"/>
                <a:cs typeface="Times New Roman" panose="02020603050405020304" pitchFamily="18" charset="0"/>
              </a:rPr>
              <a:t>Inspired by structured coordination across departments-power of collaboration and good planning.</a:t>
            </a:r>
          </a:p>
          <a:p>
            <a:pPr marL="285750" indent="-285750">
              <a:lnSpc>
                <a:spcPct val="115000"/>
              </a:lnSpc>
              <a:spcAft>
                <a:spcPts val="800"/>
              </a:spcAft>
              <a:buFont typeface="Wingdings" panose="05000000000000000000" pitchFamily="2" charset="2"/>
              <a:buChar char="§"/>
            </a:pPr>
            <a:endPar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0">
              <a:lnSpc>
                <a:spcPct val="115000"/>
              </a:lnSpc>
              <a:spcAft>
                <a:spcPts val="800"/>
              </a:spcAft>
              <a:buFont typeface="Wingdings" panose="05000000000000000000" pitchFamily="2" charset="2"/>
              <a:buChar char="ü"/>
            </a:pPr>
            <a:endParaRPr lang="en-US" sz="1800" kern="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76188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585942" y="5331295"/>
            <a:ext cx="3713287" cy="1477328"/>
          </a:xfrm>
          <a:prstGeom prst="rect">
            <a:avLst/>
          </a:prstGeom>
        </p:spPr>
        <p:txBody>
          <a:bodyPr wrap="square">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60066"/>
                </a:solidFill>
                <a:effectLst/>
                <a:uLnTx/>
                <a:uFillTx/>
                <a:latin typeface="Monotype Corsiva" pitchFamily="66" charset="0"/>
                <a:ea typeface="+mn-ea"/>
                <a:cs typeface="+mn-cs"/>
              </a:rPr>
              <a:t>Dr. Revathi  </a:t>
            </a:r>
            <a:r>
              <a:rPr kumimoji="0" lang="en-US" sz="1800" b="1" i="0" u="none" strike="noStrike" kern="1200" cap="none" spc="0" normalizeH="0" baseline="0" noProof="0" dirty="0" err="1">
                <a:ln>
                  <a:noFill/>
                </a:ln>
                <a:solidFill>
                  <a:srgbClr val="660066"/>
                </a:solidFill>
                <a:effectLst/>
                <a:uLnTx/>
                <a:uFillTx/>
                <a:latin typeface="Monotype Corsiva" pitchFamily="66" charset="0"/>
                <a:ea typeface="+mn-ea"/>
                <a:cs typeface="+mn-cs"/>
              </a:rPr>
              <a:t>Ponnuswamy</a:t>
            </a:r>
            <a:r>
              <a:rPr kumimoji="0" lang="en-US" sz="1800" b="1" i="0" u="none" strike="noStrike" kern="1200" cap="none" spc="0" normalizeH="0" baseline="0" noProof="0" dirty="0">
                <a:ln>
                  <a:noFill/>
                </a:ln>
                <a:solidFill>
                  <a:srgbClr val="660066"/>
                </a:solidFill>
                <a:effectLst/>
                <a:uLnTx/>
                <a:uFillTx/>
                <a:latin typeface="Monotype Corsiva" pitchFamily="66" charset="0"/>
                <a:ea typeface="+mn-ea"/>
                <a:cs typeface="+mn-cs"/>
              </a:rPr>
              <a:t>, </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60066"/>
                </a:solidFill>
                <a:effectLst/>
                <a:uLnTx/>
                <a:uFillTx/>
                <a:latin typeface="Monotype Corsiva" pitchFamily="66" charset="0"/>
                <a:ea typeface="+mn-ea"/>
                <a:cs typeface="+mn-cs"/>
              </a:rPr>
              <a:t>Senior</a:t>
            </a:r>
            <a:r>
              <a:rPr kumimoji="0" lang="en-US" sz="1800" b="1" i="0" u="none" strike="noStrike" kern="1200" cap="none" spc="0" normalizeH="0" noProof="0" dirty="0">
                <a:ln>
                  <a:noFill/>
                </a:ln>
                <a:solidFill>
                  <a:srgbClr val="660066"/>
                </a:solidFill>
                <a:effectLst/>
                <a:uLnTx/>
                <a:uFillTx/>
                <a:latin typeface="Monotype Corsiva" pitchFamily="66" charset="0"/>
                <a:ea typeface="+mn-ea"/>
                <a:cs typeface="+mn-cs"/>
              </a:rPr>
              <a:t> Scientist (Plant Breeding)</a:t>
            </a:r>
            <a:endParaRPr kumimoji="0" lang="en-US" sz="1800" b="1" i="0" u="none" strike="noStrike" kern="1200" cap="none" spc="0" normalizeH="0" baseline="0" noProof="0" dirty="0">
              <a:ln>
                <a:noFill/>
              </a:ln>
              <a:solidFill>
                <a:srgbClr val="660066"/>
              </a:solidFill>
              <a:effectLst/>
              <a:uLnTx/>
              <a:uFillTx/>
              <a:latin typeface="Monotype Corsiva" pitchFamily="66" charset="0"/>
              <a:ea typeface="+mn-ea"/>
              <a:cs typeface="+mn-cs"/>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60066"/>
                </a:solidFill>
                <a:effectLst/>
                <a:uLnTx/>
                <a:uFillTx/>
                <a:latin typeface="Monotype Corsiva" pitchFamily="66" charset="0"/>
                <a:ea typeface="+mn-ea"/>
                <a:cs typeface="+mn-cs"/>
              </a:rPr>
              <a:t>ICAR-Indian Institute of Rice Research, Hyderabad, India</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60066"/>
                </a:solidFill>
                <a:effectLst/>
                <a:uLnTx/>
                <a:uFillTx/>
                <a:latin typeface="Monotype Corsiva" pitchFamily="66" charset="0"/>
                <a:ea typeface="+mn-ea"/>
                <a:cs typeface="+mn-cs"/>
              </a:rPr>
              <a:t>revathi.ponnusamy@gmail.com</a:t>
            </a:r>
          </a:p>
        </p:txBody>
      </p:sp>
      <p:sp>
        <p:nvSpPr>
          <p:cNvPr id="2" name="TextBox 1"/>
          <p:cNvSpPr txBox="1"/>
          <p:nvPr/>
        </p:nvSpPr>
        <p:spPr>
          <a:xfrm>
            <a:off x="1213606" y="3644800"/>
            <a:ext cx="9435596" cy="954107"/>
          </a:xfrm>
          <a:prstGeom prst="rect">
            <a:avLst/>
          </a:prstGeom>
          <a:noFill/>
        </p:spPr>
        <p:txBody>
          <a:bodyPr wrap="none" rtlCol="0">
            <a:spAutoFit/>
          </a:bodyPr>
          <a:lstStyle/>
          <a:p>
            <a:r>
              <a:rPr lang="en-US" sz="2800" b="1" dirty="0">
                <a:solidFill>
                  <a:srgbClr val="0000FF"/>
                </a:solidFill>
                <a:latin typeface="Monotype Corsiva" panose="03010101010201010101" pitchFamily="66" charset="0"/>
              </a:rPr>
              <a:t>Knowledge Exchange Program (KEP) experience  with IRRIs GSL team </a:t>
            </a:r>
          </a:p>
          <a:p>
            <a:pPr algn="ctr"/>
            <a:r>
              <a:rPr lang="en-IN" sz="2800" b="1" dirty="0">
                <a:solidFill>
                  <a:srgbClr val="0000FF"/>
                </a:solidFill>
                <a:latin typeface="Monotype Corsiva" panose="03010101010201010101" pitchFamily="66" charset="0"/>
              </a:rPr>
              <a:t>Advanced Genotyping Workflows</a:t>
            </a:r>
          </a:p>
        </p:txBody>
      </p:sp>
      <p:sp>
        <p:nvSpPr>
          <p:cNvPr id="3" name="TextBox 2"/>
          <p:cNvSpPr txBox="1"/>
          <p:nvPr/>
        </p:nvSpPr>
        <p:spPr>
          <a:xfrm>
            <a:off x="3605964" y="2696705"/>
            <a:ext cx="4947188" cy="584775"/>
          </a:xfrm>
          <a:prstGeom prst="rect">
            <a:avLst/>
          </a:prstGeom>
          <a:noFill/>
        </p:spPr>
        <p:txBody>
          <a:bodyPr wrap="none" rtlCol="0">
            <a:spAutoFit/>
          </a:bodyPr>
          <a:lstStyle/>
          <a:p>
            <a:r>
              <a:rPr lang="en-US" sz="3200" b="1" dirty="0">
                <a:solidFill>
                  <a:srgbClr val="800000"/>
                </a:solidFill>
                <a:latin typeface="Monotype Corsiva" panose="03010101010201010101" pitchFamily="66" charset="0"/>
              </a:rPr>
              <a:t>Breeding Research Services(BRS)</a:t>
            </a:r>
            <a:endParaRPr lang="en-IN" sz="3200" b="1" dirty="0">
              <a:solidFill>
                <a:srgbClr val="800000"/>
              </a:solidFill>
              <a:latin typeface="Monotype Corsiva" panose="03010101010201010101" pitchFamily="66" charset="0"/>
            </a:endParaRPr>
          </a:p>
        </p:txBody>
      </p:sp>
      <p:pic>
        <p:nvPicPr>
          <p:cNvPr id="7" name="Picture 6"/>
          <p:cNvPicPr>
            <a:picLocks noChangeAspect="1"/>
          </p:cNvPicPr>
          <p:nvPr/>
        </p:nvPicPr>
        <p:blipFill>
          <a:blip r:embed="rId3"/>
          <a:stretch>
            <a:fillRect/>
          </a:stretch>
        </p:blipFill>
        <p:spPr>
          <a:xfrm>
            <a:off x="7960224" y="140136"/>
            <a:ext cx="4231776" cy="2556569"/>
          </a:xfrm>
          <a:prstGeom prst="rect">
            <a:avLst/>
          </a:prstGeom>
        </p:spPr>
      </p:pic>
    </p:spTree>
    <p:extLst>
      <p:ext uri="{BB962C8B-B14F-4D97-AF65-F5344CB8AC3E}">
        <p14:creationId xmlns:p14="http://schemas.microsoft.com/office/powerpoint/2010/main" val="346228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929" y="314620"/>
            <a:ext cx="10198175" cy="500390"/>
          </a:xfrm>
        </p:spPr>
        <p:txBody>
          <a:bodyPr>
            <a:normAutofit fontScale="90000"/>
          </a:bodyPr>
          <a:lstStyle/>
          <a:p>
            <a:r>
              <a:rPr lang="en-US" sz="2500" dirty="0">
                <a:solidFill>
                  <a:srgbClr val="0000FF"/>
                </a:solidFill>
                <a:latin typeface="Georgia" panose="02040502050405020303" pitchFamily="18" charset="0"/>
                <a:ea typeface="+mj-ea"/>
                <a:cs typeface="+mj-cs"/>
              </a:rPr>
              <a:t>KEP Learnings at IRRI from November 24</a:t>
            </a:r>
            <a:r>
              <a:rPr lang="en-US" sz="2500" baseline="30000" dirty="0">
                <a:solidFill>
                  <a:srgbClr val="0000FF"/>
                </a:solidFill>
                <a:latin typeface="Georgia" panose="02040502050405020303" pitchFamily="18" charset="0"/>
                <a:ea typeface="+mj-ea"/>
                <a:cs typeface="+mj-cs"/>
              </a:rPr>
              <a:t>th</a:t>
            </a:r>
            <a:r>
              <a:rPr lang="en-US" sz="2500" dirty="0">
                <a:solidFill>
                  <a:srgbClr val="0000FF"/>
                </a:solidFill>
                <a:latin typeface="Georgia" panose="02040502050405020303" pitchFamily="18" charset="0"/>
                <a:ea typeface="+mj-ea"/>
                <a:cs typeface="+mj-cs"/>
              </a:rPr>
              <a:t>  to December 1</a:t>
            </a:r>
            <a:r>
              <a:rPr lang="en-US" sz="2500" baseline="30000" dirty="0">
                <a:solidFill>
                  <a:srgbClr val="0000FF"/>
                </a:solidFill>
                <a:latin typeface="Georgia" panose="02040502050405020303" pitchFamily="18" charset="0"/>
                <a:ea typeface="+mj-ea"/>
                <a:cs typeface="+mj-cs"/>
              </a:rPr>
              <a:t>st</a:t>
            </a:r>
            <a:r>
              <a:rPr lang="en-US" sz="2500" dirty="0">
                <a:solidFill>
                  <a:srgbClr val="0000FF"/>
                </a:solidFill>
                <a:latin typeface="Georgia" panose="02040502050405020303" pitchFamily="18" charset="0"/>
                <a:ea typeface="+mj-ea"/>
                <a:cs typeface="+mj-cs"/>
              </a:rPr>
              <a:t>,2024</a:t>
            </a:r>
            <a:endParaRPr lang="en-IN" dirty="0"/>
          </a:p>
        </p:txBody>
      </p:sp>
      <p:sp>
        <p:nvSpPr>
          <p:cNvPr id="3" name="Content Placeholder 2"/>
          <p:cNvSpPr>
            <a:spLocks noGrp="1"/>
          </p:cNvSpPr>
          <p:nvPr>
            <p:ph idx="1"/>
          </p:nvPr>
        </p:nvSpPr>
        <p:spPr>
          <a:xfrm>
            <a:off x="834887" y="1090429"/>
            <a:ext cx="10578180" cy="4386036"/>
          </a:xfrm>
        </p:spPr>
        <p:txBody>
          <a:bodyPr>
            <a:normAutofit/>
          </a:bodyPr>
          <a:lstStyle/>
          <a:p>
            <a:pPr marL="171450" lvl="0" indent="-171450">
              <a:lnSpc>
                <a:spcPct val="107000"/>
              </a:lnSpc>
              <a:spcAft>
                <a:spcPts val="800"/>
              </a:spcAft>
              <a:buClr>
                <a:srgbClr val="000000"/>
              </a:buClr>
              <a:buSzPts val="1800"/>
              <a:buFont typeface="Wingdings" panose="05000000000000000000" pitchFamily="2" charset="2"/>
              <a:buChar char="§"/>
              <a:tabLst>
                <a:tab pos="457200" algn="l"/>
              </a:tabLst>
            </a:pPr>
            <a:r>
              <a:rPr lang="en-IN" sz="1400" b="1" dirty="0">
                <a:solidFill>
                  <a:srgbClr val="800000"/>
                </a:solidFill>
                <a:latin typeface="Georgia" panose="02040502050405020303" pitchFamily="18" charset="0"/>
                <a:ea typeface="Calibri" panose="020F0502020204030204" pitchFamily="34" charset="0"/>
                <a:cs typeface="Times New Roman" panose="02020603050405020304" pitchFamily="18" charset="0"/>
              </a:rPr>
              <a:t>Gained knowledge on Advanced Genotyping Workflows </a:t>
            </a:r>
            <a:endParaRPr lang="en-IN" sz="1400" dirty="0">
              <a:solidFill>
                <a:srgbClr val="800000"/>
              </a:solidFill>
              <a:latin typeface="Georgia" panose="02040502050405020303" pitchFamily="18" charset="0"/>
              <a:ea typeface="Calibri" panose="020F0502020204030204" pitchFamily="34" charset="0"/>
              <a:cs typeface="Times New Roman" panose="02020603050405020304" pitchFamily="18" charset="0"/>
            </a:endParaRPr>
          </a:p>
          <a:p>
            <a:pPr marL="171450" lvl="0" indent="-171450">
              <a:lnSpc>
                <a:spcPct val="107000"/>
              </a:lnSpc>
              <a:spcAft>
                <a:spcPts val="800"/>
              </a:spcAft>
              <a:buClr>
                <a:srgbClr val="000000"/>
              </a:buClr>
              <a:buSzPts val="1800"/>
              <a:buFont typeface="Wingdings" panose="05000000000000000000" pitchFamily="2" charset="2"/>
              <a:buChar char="§"/>
              <a:tabLst>
                <a:tab pos="457200" algn="l"/>
              </a:tabLst>
            </a:pPr>
            <a:r>
              <a:rPr lang="en-IN" sz="1400" b="1" dirty="0">
                <a:solidFill>
                  <a:srgbClr val="800000"/>
                </a:solidFill>
                <a:latin typeface="Georgia" panose="02040502050405020303" pitchFamily="18" charset="0"/>
                <a:ea typeface="Calibri" panose="020F0502020204030204" pitchFamily="34" charset="0"/>
                <a:cs typeface="Times New Roman" panose="02020603050405020304" pitchFamily="18" charset="0"/>
              </a:rPr>
              <a:t>Understanding of Breeding Forecasting</a:t>
            </a:r>
            <a:endParaRPr lang="en-IN" sz="1400" dirty="0">
              <a:solidFill>
                <a:srgbClr val="800000"/>
              </a:solidFill>
              <a:latin typeface="Georgia" panose="02040502050405020303" pitchFamily="18" charset="0"/>
              <a:ea typeface="Calibri" panose="020F0502020204030204" pitchFamily="34" charset="0"/>
              <a:cs typeface="Times New Roman" panose="02020603050405020304" pitchFamily="18" charset="0"/>
            </a:endParaRPr>
          </a:p>
          <a:p>
            <a:pPr marL="171450" lvl="0" indent="-171450">
              <a:lnSpc>
                <a:spcPct val="107000"/>
              </a:lnSpc>
              <a:spcAft>
                <a:spcPts val="800"/>
              </a:spcAft>
              <a:buClr>
                <a:srgbClr val="000000"/>
              </a:buClr>
              <a:buSzPts val="1800"/>
              <a:buFont typeface="Wingdings" panose="05000000000000000000" pitchFamily="2" charset="2"/>
              <a:buChar char="§"/>
              <a:tabLst>
                <a:tab pos="457200" algn="l"/>
              </a:tabLst>
            </a:pPr>
            <a:r>
              <a:rPr lang="en-IN" sz="1400" b="1" dirty="0">
                <a:solidFill>
                  <a:srgbClr val="800000"/>
                </a:solidFill>
                <a:latin typeface="Georgia" panose="02040502050405020303" pitchFamily="18" charset="0"/>
                <a:ea typeface="Calibri" panose="020F0502020204030204" pitchFamily="34" charset="0"/>
                <a:cs typeface="Times New Roman" panose="02020603050405020304" pitchFamily="18" charset="0"/>
              </a:rPr>
              <a:t>Quality Management &amp; SOP Implementation (ISO 9001 &amp; ISO7001)</a:t>
            </a:r>
          </a:p>
          <a:p>
            <a:pPr marL="171450" lvl="0" indent="-171450">
              <a:lnSpc>
                <a:spcPct val="107000"/>
              </a:lnSpc>
              <a:spcAft>
                <a:spcPts val="800"/>
              </a:spcAft>
              <a:buClr>
                <a:srgbClr val="000000"/>
              </a:buClr>
              <a:buSzPts val="1800"/>
              <a:buFont typeface="Wingdings" panose="05000000000000000000" pitchFamily="2" charset="2"/>
              <a:buChar char="§"/>
              <a:tabLst>
                <a:tab pos="457200" algn="l"/>
              </a:tabLst>
            </a:pPr>
            <a:r>
              <a:rPr lang="en-IN" sz="1400" b="1" dirty="0">
                <a:solidFill>
                  <a:srgbClr val="800000"/>
                </a:solidFill>
                <a:latin typeface="Georgia" panose="02040502050405020303" pitchFamily="18" charset="0"/>
                <a:ea typeface="Calibri" panose="020F0502020204030204" pitchFamily="34" charset="0"/>
                <a:cs typeface="Times New Roman" panose="02020603050405020304" pitchFamily="18" charset="0"/>
              </a:rPr>
              <a:t>Data-Driven Breeding with Enterprise Breeding System (EBS)</a:t>
            </a:r>
            <a:endParaRPr lang="en-IN" sz="1400" dirty="0">
              <a:solidFill>
                <a:srgbClr val="800000"/>
              </a:solidFill>
              <a:latin typeface="Georgia" panose="02040502050405020303" pitchFamily="18" charset="0"/>
              <a:ea typeface="Calibri" panose="020F0502020204030204" pitchFamily="34" charset="0"/>
              <a:cs typeface="Times New Roman" panose="02020603050405020304" pitchFamily="18" charset="0"/>
            </a:endParaRPr>
          </a:p>
          <a:p>
            <a:pPr marL="171450" lvl="0" indent="-171450">
              <a:lnSpc>
                <a:spcPct val="107000"/>
              </a:lnSpc>
              <a:spcAft>
                <a:spcPts val="800"/>
              </a:spcAft>
              <a:buClr>
                <a:srgbClr val="000000"/>
              </a:buClr>
              <a:buSzPts val="1800"/>
              <a:buFont typeface="Wingdings" panose="05000000000000000000" pitchFamily="2" charset="2"/>
              <a:buChar char="§"/>
              <a:tabLst>
                <a:tab pos="457200" algn="l"/>
              </a:tabLst>
            </a:pPr>
            <a:r>
              <a:rPr lang="en-IN" sz="1400" b="1" dirty="0">
                <a:solidFill>
                  <a:srgbClr val="800000"/>
                </a:solidFill>
                <a:latin typeface="Georgia" panose="02040502050405020303" pitchFamily="18" charset="0"/>
                <a:ea typeface="Calibri" panose="020F0502020204030204" pitchFamily="34" charset="0"/>
                <a:cs typeface="Times New Roman" panose="02020603050405020304" pitchFamily="18" charset="0"/>
              </a:rPr>
              <a:t>Hybrid Rice Research</a:t>
            </a:r>
            <a:endParaRPr lang="en-IN" sz="1400" dirty="0">
              <a:solidFill>
                <a:srgbClr val="800000"/>
              </a:solidFill>
              <a:latin typeface="Georgia" panose="02040502050405020303" pitchFamily="18" charset="0"/>
              <a:ea typeface="Calibri" panose="020F0502020204030204" pitchFamily="34" charset="0"/>
              <a:cs typeface="Times New Roman" panose="02020603050405020304" pitchFamily="18" charset="0"/>
            </a:endParaRPr>
          </a:p>
          <a:p>
            <a:pPr marL="171450" lvl="0" indent="-171450">
              <a:lnSpc>
                <a:spcPct val="107000"/>
              </a:lnSpc>
              <a:spcAft>
                <a:spcPts val="800"/>
              </a:spcAft>
              <a:buClr>
                <a:srgbClr val="000000"/>
              </a:buClr>
              <a:buSzPts val="1800"/>
              <a:buFont typeface="Wingdings" panose="05000000000000000000" pitchFamily="2" charset="2"/>
              <a:buChar char="§"/>
              <a:tabLst>
                <a:tab pos="457200" algn="l"/>
              </a:tabLst>
            </a:pPr>
            <a:r>
              <a:rPr lang="en-IN" sz="1400" b="1" dirty="0">
                <a:solidFill>
                  <a:srgbClr val="800000"/>
                </a:solidFill>
                <a:latin typeface="Georgia" panose="02040502050405020303" pitchFamily="18" charset="0"/>
                <a:ea typeface="Calibri" panose="020F0502020204030204" pitchFamily="34" charset="0"/>
                <a:cs typeface="Times New Roman" panose="02020603050405020304" pitchFamily="18" charset="0"/>
              </a:rPr>
              <a:t>Understanding of Centralized Breeding Operations</a:t>
            </a:r>
            <a:endParaRPr lang="en-IN" sz="1400" dirty="0">
              <a:solidFill>
                <a:srgbClr val="800000"/>
              </a:solidFill>
              <a:latin typeface="Georgia" panose="02040502050405020303" pitchFamily="18" charset="0"/>
              <a:ea typeface="Calibri" panose="020F0502020204030204" pitchFamily="34" charset="0"/>
              <a:cs typeface="Times New Roman" panose="02020603050405020304" pitchFamily="18" charset="0"/>
            </a:endParaRPr>
          </a:p>
          <a:p>
            <a:pPr marL="171450" lvl="0" indent="-171450">
              <a:lnSpc>
                <a:spcPct val="107000"/>
              </a:lnSpc>
              <a:spcAft>
                <a:spcPts val="800"/>
              </a:spcAft>
              <a:buClr>
                <a:srgbClr val="000000"/>
              </a:buClr>
              <a:buSzPts val="1800"/>
              <a:buFont typeface="Wingdings" panose="05000000000000000000" pitchFamily="2" charset="2"/>
              <a:buChar char="§"/>
              <a:tabLst>
                <a:tab pos="457200" algn="l"/>
              </a:tabLst>
            </a:pPr>
            <a:r>
              <a:rPr lang="en-IN" sz="1400" b="1" dirty="0">
                <a:solidFill>
                  <a:srgbClr val="800000"/>
                </a:solidFill>
                <a:latin typeface="Georgia" panose="02040502050405020303" pitchFamily="18" charset="0"/>
                <a:ea typeface="Calibri" panose="020F0502020204030204" pitchFamily="34" charset="0"/>
                <a:cs typeface="Times New Roman" panose="02020603050405020304" pitchFamily="18" charset="0"/>
              </a:rPr>
              <a:t>Collaboration &amp; Research Discussions - Productive meetings</a:t>
            </a:r>
          </a:p>
          <a:p>
            <a:pPr marL="171450" lvl="0" indent="-171450">
              <a:lnSpc>
                <a:spcPct val="107000"/>
              </a:lnSpc>
              <a:spcAft>
                <a:spcPts val="800"/>
              </a:spcAft>
              <a:buClr>
                <a:srgbClr val="000000"/>
              </a:buClr>
              <a:buSzPts val="1800"/>
              <a:buFont typeface="Wingdings" panose="05000000000000000000" pitchFamily="2" charset="2"/>
              <a:buChar char="§"/>
              <a:tabLst>
                <a:tab pos="457200" algn="l"/>
              </a:tabLst>
            </a:pPr>
            <a:r>
              <a:rPr lang="en-IN" sz="1400" b="1" dirty="0">
                <a:solidFill>
                  <a:srgbClr val="800000"/>
                </a:solidFill>
                <a:latin typeface="Georgia" panose="02040502050405020303" pitchFamily="18" charset="0"/>
                <a:ea typeface="Calibri" panose="020F0502020204030204" pitchFamily="34" charset="0"/>
                <a:cs typeface="Times New Roman" panose="02020603050405020304" pitchFamily="18" charset="0"/>
              </a:rPr>
              <a:t>Visit to Key IRRI Facilities –</a:t>
            </a:r>
          </a:p>
          <a:p>
            <a:pPr lvl="1">
              <a:lnSpc>
                <a:spcPct val="107000"/>
              </a:lnSpc>
              <a:spcAft>
                <a:spcPts val="800"/>
              </a:spcAft>
              <a:buClr>
                <a:srgbClr val="000000"/>
              </a:buClr>
              <a:buSzPts val="1000"/>
              <a:buFont typeface="Wingdings" panose="05000000000000000000" pitchFamily="2" charset="2"/>
              <a:buChar char="§"/>
              <a:tabLst>
                <a:tab pos="914400" algn="l"/>
              </a:tabLst>
            </a:pPr>
            <a:r>
              <a:rPr lang="en-IN" sz="1400" dirty="0">
                <a:solidFill>
                  <a:prstClr val="black"/>
                </a:solidFill>
                <a:latin typeface="Georgia" panose="02040502050405020303" pitchFamily="18" charset="0"/>
                <a:ea typeface="Calibri" panose="020F0502020204030204" pitchFamily="34" charset="0"/>
                <a:cs typeface="Times New Roman" panose="02020603050405020304" pitchFamily="18" charset="0"/>
              </a:rPr>
              <a:t>Explored the Plant Growth Facility (PGF) and Speed Breeding Facility (SBF) for climate-smart breeding, understood seed health regulations for global </a:t>
            </a:r>
            <a:r>
              <a:rPr lang="en-IN" sz="1400">
                <a:solidFill>
                  <a:prstClr val="black"/>
                </a:solidFill>
                <a:latin typeface="Georgia" panose="02040502050405020303" pitchFamily="18" charset="0"/>
                <a:ea typeface="Calibri" panose="020F0502020204030204" pitchFamily="34" charset="0"/>
                <a:cs typeface="Times New Roman" panose="02020603050405020304" pitchFamily="18" charset="0"/>
              </a:rPr>
              <a:t>seed distribution and Gene Bank</a:t>
            </a:r>
            <a:endParaRPr lang="en-IN" sz="1400" dirty="0">
              <a:solidFill>
                <a:prstClr val="black"/>
              </a:solidFill>
              <a:latin typeface="Georgia" panose="02040502050405020303" pitchFamily="18" charset="0"/>
              <a:ea typeface="Calibri" panose="020F0502020204030204" pitchFamily="34" charset="0"/>
              <a:cs typeface="Times New Roman" panose="02020603050405020304" pitchFamily="18" charset="0"/>
            </a:endParaRPr>
          </a:p>
          <a:p>
            <a:pPr lvl="1">
              <a:lnSpc>
                <a:spcPct val="107000"/>
              </a:lnSpc>
              <a:spcAft>
                <a:spcPts val="800"/>
              </a:spcAft>
              <a:buClr>
                <a:srgbClr val="000000"/>
              </a:buClr>
              <a:buSzPts val="1000"/>
              <a:buFont typeface="Wingdings" panose="05000000000000000000" pitchFamily="2" charset="2"/>
              <a:buChar char="§"/>
              <a:tabLst>
                <a:tab pos="914400" algn="l"/>
              </a:tabLst>
            </a:pPr>
            <a:endParaRPr lang="en-IN" sz="1400" dirty="0">
              <a:solidFill>
                <a:prstClr val="black"/>
              </a:solidFill>
              <a:latin typeface="Georgia" panose="02040502050405020303" pitchFamily="18" charset="0"/>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
            </a:pPr>
            <a:endParaRPr lang="en-IN" dirty="0"/>
          </a:p>
        </p:txBody>
      </p:sp>
      <p:sp>
        <p:nvSpPr>
          <p:cNvPr id="5" name="TextBox 4"/>
          <p:cNvSpPr txBox="1"/>
          <p:nvPr/>
        </p:nvSpPr>
        <p:spPr>
          <a:xfrm>
            <a:off x="307558" y="5595730"/>
            <a:ext cx="9057288" cy="1467518"/>
          </a:xfrm>
          <a:prstGeom prst="rect">
            <a:avLst/>
          </a:prstGeom>
          <a:noFill/>
        </p:spPr>
        <p:txBody>
          <a:bodyPr wrap="none" rtlCol="0">
            <a:spAutoFit/>
          </a:bodyPr>
          <a:lstStyle/>
          <a:p>
            <a:pPr lvl="1" algn="just">
              <a:lnSpc>
                <a:spcPct val="107000"/>
              </a:lnSpc>
              <a:spcAft>
                <a:spcPts val="800"/>
              </a:spcAft>
              <a:buSzPts val="1000"/>
              <a:tabLst>
                <a:tab pos="914400" algn="l"/>
              </a:tabLst>
            </a:pPr>
            <a:r>
              <a:rPr lang="en-IN" sz="1600" b="1" dirty="0">
                <a:solidFill>
                  <a:srgbClr val="800000"/>
                </a:solidFill>
                <a:latin typeface="Georgia" panose="02040502050405020303" pitchFamily="18" charset="0"/>
                <a:ea typeface="Calibri" panose="020F0502020204030204" pitchFamily="34" charset="0"/>
                <a:cs typeface="Times New Roman" panose="02020603050405020304" pitchFamily="18" charset="0"/>
              </a:rPr>
              <a:t>Overall, the visit was truly enriching, provided valuable technical knowledge, </a:t>
            </a:r>
          </a:p>
          <a:p>
            <a:pPr lvl="1" algn="just">
              <a:lnSpc>
                <a:spcPct val="107000"/>
              </a:lnSpc>
              <a:spcAft>
                <a:spcPts val="800"/>
              </a:spcAft>
              <a:buSzPts val="1000"/>
              <a:tabLst>
                <a:tab pos="914400" algn="l"/>
              </a:tabLst>
            </a:pPr>
            <a:r>
              <a:rPr lang="en-IN" sz="1600" b="1" dirty="0">
                <a:solidFill>
                  <a:srgbClr val="800000"/>
                </a:solidFill>
                <a:latin typeface="Georgia" panose="02040502050405020303" pitchFamily="18" charset="0"/>
                <a:ea typeface="Calibri" panose="020F0502020204030204" pitchFamily="34" charset="0"/>
                <a:cs typeface="Times New Roman" panose="02020603050405020304" pitchFamily="18" charset="0"/>
              </a:rPr>
              <a:t>research collaborations, and hands-on experience in cutting-edge rice breeding </a:t>
            </a:r>
          </a:p>
          <a:p>
            <a:pPr lvl="1" algn="just">
              <a:lnSpc>
                <a:spcPct val="107000"/>
              </a:lnSpc>
              <a:spcAft>
                <a:spcPts val="800"/>
              </a:spcAft>
              <a:buSzPts val="1000"/>
              <a:tabLst>
                <a:tab pos="914400" algn="l"/>
              </a:tabLst>
            </a:pPr>
            <a:r>
              <a:rPr lang="en-IN" sz="1600" b="1" dirty="0">
                <a:solidFill>
                  <a:srgbClr val="800000"/>
                </a:solidFill>
                <a:latin typeface="Georgia" panose="02040502050405020303" pitchFamily="18" charset="0"/>
                <a:ea typeface="Calibri" panose="020F0502020204030204" pitchFamily="34" charset="0"/>
                <a:cs typeface="Times New Roman" panose="02020603050405020304" pitchFamily="18" charset="0"/>
              </a:rPr>
              <a:t>and genotyping workflows</a:t>
            </a:r>
            <a:endParaRPr lang="en-IN" sz="5600" dirty="0"/>
          </a:p>
          <a:p>
            <a:endParaRPr lang="en-IN" dirty="0"/>
          </a:p>
        </p:txBody>
      </p:sp>
    </p:spTree>
    <p:extLst>
      <p:ext uri="{BB962C8B-B14F-4D97-AF65-F5344CB8AC3E}">
        <p14:creationId xmlns:p14="http://schemas.microsoft.com/office/powerpoint/2010/main" val="3149668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8782" y="274863"/>
            <a:ext cx="9039655" cy="776459"/>
          </a:xfrm>
        </p:spPr>
        <p:txBody>
          <a:bodyPr/>
          <a:lstStyle/>
          <a:p>
            <a:r>
              <a:rPr lang="en-US" sz="2400" dirty="0">
                <a:solidFill>
                  <a:srgbClr val="0000FF"/>
                </a:solidFill>
                <a:latin typeface="Georgia" panose="02040502050405020303" pitchFamily="18" charset="0"/>
                <a:ea typeface="+mj-ea"/>
                <a:cs typeface="+mj-cs"/>
              </a:rPr>
              <a:t>KEP is different from traditional training program</a:t>
            </a:r>
            <a:endParaRPr lang="en-IN" dirty="0"/>
          </a:p>
        </p:txBody>
      </p:sp>
      <p:sp>
        <p:nvSpPr>
          <p:cNvPr id="3" name="Content Placeholder 2"/>
          <p:cNvSpPr>
            <a:spLocks noGrp="1"/>
          </p:cNvSpPr>
          <p:nvPr>
            <p:ph idx="1"/>
          </p:nvPr>
        </p:nvSpPr>
        <p:spPr/>
        <p:txBody>
          <a:bodyPr/>
          <a:lstStyle/>
          <a:p>
            <a:pPr marL="457200" lvl="0" indent="-342900">
              <a:buClr>
                <a:srgbClr val="000000"/>
              </a:buClr>
              <a:buSzPts val="1800"/>
              <a:buFont typeface="Wingdings" panose="05000000000000000000" pitchFamily="2" charset="2"/>
              <a:buChar char="Ø"/>
            </a:pPr>
            <a:r>
              <a:rPr lang="en-US" dirty="0">
                <a:solidFill>
                  <a:srgbClr val="663300"/>
                </a:solidFill>
                <a:latin typeface="Georgia" panose="02040502050405020303" pitchFamily="18" charset="0"/>
              </a:rPr>
              <a:t>Traditional training after the training and feedback mostly ends</a:t>
            </a:r>
          </a:p>
          <a:p>
            <a:pPr marL="114300" lvl="0">
              <a:buClr>
                <a:srgbClr val="000000"/>
              </a:buClr>
              <a:buSzPts val="1800"/>
            </a:pPr>
            <a:endParaRPr lang="en-US" dirty="0">
              <a:solidFill>
                <a:srgbClr val="663300"/>
              </a:solidFill>
              <a:latin typeface="Georgia" panose="02040502050405020303" pitchFamily="18" charset="0"/>
            </a:endParaRPr>
          </a:p>
          <a:p>
            <a:pPr marL="457200" lvl="0" indent="-342900">
              <a:buClr>
                <a:srgbClr val="000000"/>
              </a:buClr>
              <a:buSzPts val="1800"/>
              <a:buFont typeface="Wingdings" panose="05000000000000000000" pitchFamily="2" charset="2"/>
              <a:buChar char="Ø"/>
            </a:pPr>
            <a:r>
              <a:rPr lang="en-US" dirty="0">
                <a:solidFill>
                  <a:srgbClr val="663300"/>
                </a:solidFill>
                <a:latin typeface="Georgia" panose="02040502050405020303" pitchFamily="18" charset="0"/>
              </a:rPr>
              <a:t>KEP- after the program is the starting point for collaboration and building a partnership, planning and projects etc.,</a:t>
            </a:r>
          </a:p>
          <a:p>
            <a:pPr marL="457200" lvl="0" indent="-342900">
              <a:buClr>
                <a:srgbClr val="000000"/>
              </a:buClr>
              <a:buSzPts val="1800"/>
              <a:buFont typeface="Wingdings" panose="05000000000000000000" pitchFamily="2" charset="2"/>
              <a:buChar char="Ø"/>
            </a:pPr>
            <a:endParaRPr lang="en-US" dirty="0">
              <a:solidFill>
                <a:srgbClr val="663300"/>
              </a:solidFill>
              <a:latin typeface="Georgia" panose="02040502050405020303" pitchFamily="18" charset="0"/>
            </a:endParaRPr>
          </a:p>
          <a:p>
            <a:pPr marL="457200" lvl="0" indent="-342900">
              <a:buClr>
                <a:srgbClr val="000000"/>
              </a:buClr>
              <a:buSzPts val="1800"/>
              <a:buFont typeface="Wingdings" panose="05000000000000000000" pitchFamily="2" charset="2"/>
              <a:buChar char="Ø"/>
            </a:pPr>
            <a:r>
              <a:rPr lang="en-US" dirty="0">
                <a:solidFill>
                  <a:srgbClr val="663300"/>
                </a:solidFill>
                <a:latin typeface="Georgia" panose="02040502050405020303" pitchFamily="18" charset="0"/>
              </a:rPr>
              <a:t>KEP-Participant centric program, before planning the program, a thorough discussion and understanding between the mentee and mentor took place to enhance the efficiency of KE program</a:t>
            </a:r>
          </a:p>
          <a:p>
            <a:pPr marL="114300" lvl="0">
              <a:buClr>
                <a:srgbClr val="000000"/>
              </a:buClr>
              <a:buSzPts val="1800"/>
            </a:pPr>
            <a:endParaRPr lang="en-US" dirty="0">
              <a:solidFill>
                <a:srgbClr val="663300"/>
              </a:solidFill>
              <a:latin typeface="Georgia" panose="02040502050405020303" pitchFamily="18" charset="0"/>
            </a:endParaRPr>
          </a:p>
          <a:p>
            <a:pPr marL="457200" lvl="0" indent="-342900">
              <a:buClr>
                <a:srgbClr val="000000"/>
              </a:buClr>
              <a:buSzPts val="1800"/>
              <a:buFont typeface="Wingdings" panose="05000000000000000000" pitchFamily="2" charset="2"/>
              <a:buChar char="Ø"/>
            </a:pPr>
            <a:r>
              <a:rPr lang="en-US" dirty="0">
                <a:solidFill>
                  <a:srgbClr val="663300"/>
                </a:solidFill>
                <a:latin typeface="Georgia" panose="02040502050405020303" pitchFamily="18" charset="0"/>
              </a:rPr>
              <a:t>I strongly support this initiative, it is a first of its kind and its going to be a great success in building strong collaboration with CG and NARES partners</a:t>
            </a:r>
          </a:p>
          <a:p>
            <a:endParaRPr lang="en-IN" dirty="0"/>
          </a:p>
        </p:txBody>
      </p:sp>
    </p:spTree>
    <p:extLst>
      <p:ext uri="{BB962C8B-B14F-4D97-AF65-F5344CB8AC3E}">
        <p14:creationId xmlns:p14="http://schemas.microsoft.com/office/powerpoint/2010/main" val="1993328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2C8DC-A95B-F64C-ECEF-5929055DAC31}"/>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DE17E634-EFEA-0478-D12A-232CDEA49C28}"/>
              </a:ext>
            </a:extLst>
          </p:cNvPr>
          <p:cNvSpPr>
            <a:spLocks noGrp="1"/>
          </p:cNvSpPr>
          <p:nvPr>
            <p:ph idx="1"/>
          </p:nvPr>
        </p:nvSpPr>
        <p:spPr>
          <a:xfrm>
            <a:off x="724929" y="1577722"/>
            <a:ext cx="10688139" cy="4818183"/>
          </a:xfrm>
        </p:spPr>
        <p:txBody>
          <a:bodyPr/>
          <a:lstStyle/>
          <a:p>
            <a:r>
              <a:rPr lang="en-US" dirty="0"/>
              <a:t>- Welcome by Julie </a:t>
            </a:r>
          </a:p>
          <a:p>
            <a:endParaRPr lang="en-US" dirty="0"/>
          </a:p>
          <a:p>
            <a:r>
              <a:rPr lang="en-US" dirty="0"/>
              <a:t>- Background and overview – Stefan </a:t>
            </a:r>
          </a:p>
          <a:p>
            <a:endParaRPr lang="en-US" dirty="0"/>
          </a:p>
          <a:p>
            <a:r>
              <a:rPr lang="en-US" dirty="0"/>
              <a:t>- KEP experiences – by program participants</a:t>
            </a:r>
          </a:p>
          <a:p>
            <a:pPr marL="342900" indent="-342900">
              <a:buFontTx/>
              <a:buChar char="-"/>
            </a:pPr>
            <a:endParaRPr lang="en-US" dirty="0"/>
          </a:p>
          <a:p>
            <a:r>
              <a:rPr lang="en-US" dirty="0"/>
              <a:t>- What will happen in this year’s program and next steps– Stefan</a:t>
            </a:r>
          </a:p>
          <a:p>
            <a:endParaRPr lang="en-US" dirty="0"/>
          </a:p>
          <a:p>
            <a:r>
              <a:rPr lang="en-US" dirty="0"/>
              <a:t>- Questions and closing by Julie </a:t>
            </a:r>
          </a:p>
          <a:p>
            <a:endParaRPr lang="en-US" dirty="0"/>
          </a:p>
        </p:txBody>
      </p:sp>
    </p:spTree>
    <p:extLst>
      <p:ext uri="{BB962C8B-B14F-4D97-AF65-F5344CB8AC3E}">
        <p14:creationId xmlns:p14="http://schemas.microsoft.com/office/powerpoint/2010/main" val="11281521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A6A764-1A56-4B07-9F33-5929BBBF65BD}"/>
              </a:ext>
            </a:extLst>
          </p:cNvPr>
          <p:cNvSpPr>
            <a:spLocks noGrp="1"/>
          </p:cNvSpPr>
          <p:nvPr>
            <p:ph type="title"/>
          </p:nvPr>
        </p:nvSpPr>
        <p:spPr>
          <a:xfrm>
            <a:off x="7146235" y="5913783"/>
            <a:ext cx="5045765" cy="844384"/>
          </a:xfrm>
        </p:spPr>
        <p:txBody>
          <a:bodyPr/>
          <a:lstStyle/>
          <a:p>
            <a:r>
              <a:rPr lang="es-MX" sz="2400" dirty="0">
                <a:latin typeface="Georgia" panose="02040502050405020303" pitchFamily="18" charset="0"/>
              </a:rPr>
              <a:t>Thank You!</a:t>
            </a:r>
            <a:br>
              <a:rPr lang="es-MX" sz="2400" dirty="0">
                <a:latin typeface="Georgia" panose="02040502050405020303" pitchFamily="18" charset="0"/>
              </a:rPr>
            </a:br>
            <a:endParaRPr lang="es-PE" sz="2400" dirty="0">
              <a:latin typeface="Georgia" panose="02040502050405020303"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4653" y="465216"/>
            <a:ext cx="3942547" cy="221768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8998" y="2802167"/>
            <a:ext cx="2069919" cy="2749111"/>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5485" r="9675"/>
          <a:stretch/>
        </p:blipFill>
        <p:spPr>
          <a:xfrm>
            <a:off x="7608917" y="2802167"/>
            <a:ext cx="4144618" cy="2747963"/>
          </a:xfrm>
          <a:prstGeom prst="rect">
            <a:avLst/>
          </a:prstGeom>
        </p:spPr>
      </p:pic>
      <p:pic>
        <p:nvPicPr>
          <p:cNvPr id="6" name="Content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05014" y="465216"/>
            <a:ext cx="2948521" cy="2220063"/>
          </a:xfrm>
          <a:prstGeom prst="rect">
            <a:avLst/>
          </a:prstGeom>
        </p:spPr>
      </p:pic>
    </p:spTree>
    <p:extLst>
      <p:ext uri="{BB962C8B-B14F-4D97-AF65-F5344CB8AC3E}">
        <p14:creationId xmlns:p14="http://schemas.microsoft.com/office/powerpoint/2010/main" val="11125599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5" name="Subtitle 4">
            <a:extLst>
              <a:ext uri="{FF2B5EF4-FFF2-40B4-BE49-F238E27FC236}">
                <a16:creationId xmlns:a16="http://schemas.microsoft.com/office/drawing/2014/main" id="{5B247E18-4802-08F4-3069-4A32FCA948AE}"/>
              </a:ext>
            </a:extLst>
          </p:cNvPr>
          <p:cNvSpPr>
            <a:spLocks noGrp="1"/>
          </p:cNvSpPr>
          <p:nvPr>
            <p:ph type="subTitle" idx="1"/>
          </p:nvPr>
        </p:nvSpPr>
        <p:spPr>
          <a:xfrm>
            <a:off x="3727174" y="2643808"/>
            <a:ext cx="7712766" cy="1888435"/>
          </a:xfrm>
        </p:spPr>
        <p:txBody>
          <a:bodyPr/>
          <a:lstStyle/>
          <a:p>
            <a:pPr algn="ctr"/>
            <a:endParaRPr lang="en-US" b="1" dirty="0">
              <a:solidFill>
                <a:schemeClr val="tx1">
                  <a:lumMod val="75000"/>
                  <a:lumOff val="25000"/>
                </a:schemeClr>
              </a:solidFill>
            </a:endParaRPr>
          </a:p>
          <a:p>
            <a:pPr algn="ctr"/>
            <a:r>
              <a:rPr lang="en-US" b="1" dirty="0">
                <a:solidFill>
                  <a:schemeClr val="tx1">
                    <a:lumMod val="75000"/>
                    <a:lumOff val="25000"/>
                  </a:schemeClr>
                </a:solidFill>
              </a:rPr>
              <a:t>EXPERIENCES ON BREEDING RESOURCES (EBS) KNOWLEDGE EXCHANGE PROGRAM</a:t>
            </a:r>
            <a:endParaRPr lang="en-US" dirty="0">
              <a:solidFill>
                <a:schemeClr val="tx1">
                  <a:lumMod val="75000"/>
                  <a:lumOff val="25000"/>
                </a:schemeClr>
              </a:solidFill>
            </a:endParaRPr>
          </a:p>
        </p:txBody>
      </p:sp>
      <p:sp>
        <p:nvSpPr>
          <p:cNvPr id="2" name="Subtitle 4">
            <a:extLst>
              <a:ext uri="{FF2B5EF4-FFF2-40B4-BE49-F238E27FC236}">
                <a16:creationId xmlns:a16="http://schemas.microsoft.com/office/drawing/2014/main" id="{CE76019B-000C-11DA-30F5-6E4E8B32D618}"/>
              </a:ext>
            </a:extLst>
          </p:cNvPr>
          <p:cNvSpPr txBox="1">
            <a:spLocks/>
          </p:cNvSpPr>
          <p:nvPr/>
        </p:nvSpPr>
        <p:spPr>
          <a:xfrm>
            <a:off x="1853648" y="4502426"/>
            <a:ext cx="8484704" cy="201764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lumMod val="50000"/>
                    <a:lumOff val="50000"/>
                  </a:schemeClr>
                </a:solidFill>
                <a:latin typeface="Montserrat" panose="02000505000000020004" pitchFamily="2" charset="0"/>
                <a:ea typeface="+mn-ea"/>
                <a:cs typeface="+mn-cs"/>
              </a:defRPr>
            </a:lvl1pPr>
            <a:lvl2pPr marL="457200" indent="0" algn="ctr" defTabSz="914400" rtl="0" eaLnBrk="1" latinLnBrk="0" hangingPunct="1">
              <a:lnSpc>
                <a:spcPct val="90000"/>
              </a:lnSpc>
              <a:spcBef>
                <a:spcPts val="500"/>
              </a:spcBef>
              <a:buClr>
                <a:schemeClr val="tx1"/>
              </a:buClr>
              <a:buSzPct val="80000"/>
              <a:buFont typeface="Arial" panose="020B0604020202020204" pitchFamily="34" charset="0"/>
              <a:buNone/>
              <a:defRPr sz="2000" b="0" i="0" kern="1200">
                <a:solidFill>
                  <a:srgbClr val="515151"/>
                </a:solidFill>
                <a:latin typeface="Avenir Book" panose="02000503020000020003" pitchFamily="2" charset="0"/>
                <a:ea typeface="+mn-ea"/>
                <a:cs typeface="+mn-cs"/>
              </a:defRPr>
            </a:lvl2pPr>
            <a:lvl3pPr marL="914400" indent="0" algn="ctr" defTabSz="914400" rtl="0" eaLnBrk="1" latinLnBrk="0" hangingPunct="1">
              <a:lnSpc>
                <a:spcPct val="90000"/>
              </a:lnSpc>
              <a:spcBef>
                <a:spcPts val="500"/>
              </a:spcBef>
              <a:buClr>
                <a:schemeClr val="tx1"/>
              </a:buClr>
              <a:buFont typeface=".AppleSystemUIFont" charset="-120"/>
              <a:buNone/>
              <a:defRPr sz="1800" b="0" i="0" kern="1200">
                <a:solidFill>
                  <a:srgbClr val="515151"/>
                </a:solidFill>
                <a:latin typeface="Avenir Book" panose="02000503020000020003" pitchFamily="2" charset="0"/>
                <a:ea typeface="+mn-ea"/>
                <a:cs typeface="+mn-cs"/>
              </a:defRPr>
            </a:lvl3pPr>
            <a:lvl4pPr marL="1371600" indent="0" algn="ctr" defTabSz="914400" rtl="0" eaLnBrk="1" latinLnBrk="0" hangingPunct="1">
              <a:lnSpc>
                <a:spcPct val="90000"/>
              </a:lnSpc>
              <a:spcBef>
                <a:spcPts val="500"/>
              </a:spcBef>
              <a:buClr>
                <a:schemeClr val="tx1"/>
              </a:buClr>
              <a:buSzPct val="60000"/>
              <a:buFont typeface=".AppleSystemUIFont" charset="-120"/>
              <a:buNone/>
              <a:defRPr sz="1600" b="0" i="0" kern="1200">
                <a:solidFill>
                  <a:srgbClr val="515151"/>
                </a:solidFill>
                <a:latin typeface="Avenir Book" panose="02000503020000020003"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endParaRPr lang="en-US" b="1" dirty="0">
              <a:solidFill>
                <a:schemeClr val="tx1">
                  <a:lumMod val="75000"/>
                  <a:lumOff val="25000"/>
                </a:schemeClr>
              </a:solidFill>
            </a:endParaRPr>
          </a:p>
          <a:p>
            <a:pPr algn="ctr"/>
            <a:r>
              <a:rPr lang="en-US" sz="2400" b="1" dirty="0">
                <a:solidFill>
                  <a:schemeClr val="tx1">
                    <a:lumMod val="75000"/>
                    <a:lumOff val="25000"/>
                  </a:schemeClr>
                </a:solidFill>
              </a:rPr>
              <a:t>DAVID MURUU</a:t>
            </a:r>
          </a:p>
          <a:p>
            <a:pPr algn="ctr"/>
            <a:r>
              <a:rPr lang="en-US" sz="2400" b="1" dirty="0">
                <a:solidFill>
                  <a:schemeClr val="tx1">
                    <a:lumMod val="75000"/>
                    <a:lumOff val="25000"/>
                  </a:schemeClr>
                </a:solidFill>
              </a:rPr>
              <a:t>Research Associate - Tropical Forages</a:t>
            </a:r>
          </a:p>
          <a:p>
            <a:pPr algn="ctr"/>
            <a:r>
              <a:rPr lang="en-US" sz="2400" b="1" dirty="0">
                <a:solidFill>
                  <a:schemeClr val="tx1">
                    <a:lumMod val="75000"/>
                    <a:lumOff val="25000"/>
                  </a:schemeClr>
                </a:solidFill>
              </a:rPr>
              <a:t>Alliance Bioversity &amp; CIAT </a:t>
            </a:r>
            <a:endParaRPr lang="en-US" sz="2400" dirty="0">
              <a:solidFill>
                <a:schemeClr val="tx1">
                  <a:lumMod val="75000"/>
                  <a:lumOff val="25000"/>
                </a:schemeClr>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E67916-D4F2-083D-F53F-A4F2C465593C}"/>
              </a:ext>
            </a:extLst>
          </p:cNvPr>
          <p:cNvSpPr>
            <a:spLocks noGrp="1"/>
          </p:cNvSpPr>
          <p:nvPr>
            <p:ph type="title"/>
          </p:nvPr>
        </p:nvSpPr>
        <p:spPr>
          <a:xfrm>
            <a:off x="754746" y="129209"/>
            <a:ext cx="9039655" cy="606287"/>
          </a:xfrm>
        </p:spPr>
        <p:txBody>
          <a:bodyPr/>
          <a:lstStyle/>
          <a:p>
            <a:r>
              <a:rPr lang="en-GB" dirty="0"/>
              <a:t>Why KEP</a:t>
            </a:r>
          </a:p>
        </p:txBody>
      </p:sp>
      <p:sp>
        <p:nvSpPr>
          <p:cNvPr id="3" name="Espace réservé du contenu 2">
            <a:extLst>
              <a:ext uri="{FF2B5EF4-FFF2-40B4-BE49-F238E27FC236}">
                <a16:creationId xmlns:a16="http://schemas.microsoft.com/office/drawing/2014/main" id="{BC6DBD7C-D9EB-CD67-5A5B-E8AB3CE43C0C}"/>
              </a:ext>
            </a:extLst>
          </p:cNvPr>
          <p:cNvSpPr>
            <a:spLocks noGrp="1"/>
          </p:cNvSpPr>
          <p:nvPr>
            <p:ph idx="1"/>
          </p:nvPr>
        </p:nvSpPr>
        <p:spPr>
          <a:xfrm>
            <a:off x="238539" y="735495"/>
            <a:ext cx="11592339" cy="5993295"/>
          </a:xfrm>
        </p:spPr>
        <p:txBody>
          <a:bodyPr>
            <a:normAutofit fontScale="70000" lnSpcReduction="20000"/>
          </a:bodyPr>
          <a:lstStyle/>
          <a:p>
            <a:pPr>
              <a:lnSpc>
                <a:spcPct val="110000"/>
              </a:lnSpc>
              <a:buNone/>
            </a:pPr>
            <a:r>
              <a:rPr lang="en-GB" sz="2800" dirty="0"/>
              <a:t>It</a:t>
            </a:r>
            <a:r>
              <a:rPr lang="en-GB" sz="2800" b="1" dirty="0"/>
              <a:t> </a:t>
            </a:r>
            <a:r>
              <a:rPr lang="en-GB" sz="2800" dirty="0"/>
              <a:t>is a transformative initiative in agricultural innovation that goes beyond traditional training by emphasizing real-world experience, personalized learning, and sustainable impact.</a:t>
            </a:r>
          </a:p>
          <a:p>
            <a:pPr>
              <a:lnSpc>
                <a:spcPct val="110000"/>
              </a:lnSpc>
              <a:buNone/>
            </a:pPr>
            <a:r>
              <a:rPr lang="en-GB" sz="2800" b="1" i="1" u="sng" dirty="0"/>
              <a:t>KEP Focus: </a:t>
            </a:r>
            <a:r>
              <a:rPr lang="en-GB" sz="2800" dirty="0"/>
              <a:t>Deciphering of CIAT Forages use cases and customization of workflows by EBS adoption team</a:t>
            </a:r>
          </a:p>
          <a:p>
            <a:pPr>
              <a:buNone/>
            </a:pPr>
            <a:endParaRPr lang="en-GB" b="1" dirty="0"/>
          </a:p>
          <a:p>
            <a:pPr>
              <a:buNone/>
            </a:pPr>
            <a:r>
              <a:rPr lang="en-GB" sz="2600" b="1" i="1" u="sng" dirty="0"/>
              <a:t>For Mentees: </a:t>
            </a:r>
            <a:r>
              <a:rPr lang="en-GB" sz="2600" b="1" i="1" dirty="0"/>
              <a:t>It is more than a training – It is a transformation</a:t>
            </a:r>
          </a:p>
          <a:p>
            <a:pPr marL="342900" indent="-342900">
              <a:lnSpc>
                <a:spcPct val="120000"/>
              </a:lnSpc>
              <a:buFont typeface="Wingdings" panose="05000000000000000000" pitchFamily="2" charset="2"/>
              <a:buChar char="Ø"/>
            </a:pPr>
            <a:r>
              <a:rPr lang="en-GB" sz="2600" b="1" dirty="0"/>
              <a:t>Real-world experience</a:t>
            </a:r>
            <a:r>
              <a:rPr lang="en-GB" sz="2600" dirty="0"/>
              <a:t>: Work on actual breeding programs.</a:t>
            </a:r>
          </a:p>
          <a:p>
            <a:pPr marL="342900" indent="-342900">
              <a:lnSpc>
                <a:spcPct val="120000"/>
              </a:lnSpc>
              <a:buFont typeface="Wingdings" panose="05000000000000000000" pitchFamily="2" charset="2"/>
              <a:buChar char="Ø"/>
            </a:pPr>
            <a:r>
              <a:rPr lang="en-GB" sz="2600" b="1" dirty="0"/>
              <a:t>Tailored learning</a:t>
            </a:r>
            <a:r>
              <a:rPr lang="en-GB" sz="2600" dirty="0"/>
              <a:t>: Skills are relevant to your specific context.</a:t>
            </a:r>
          </a:p>
          <a:p>
            <a:pPr marL="342900" indent="-342900">
              <a:lnSpc>
                <a:spcPct val="120000"/>
              </a:lnSpc>
              <a:buFont typeface="Wingdings" panose="05000000000000000000" pitchFamily="2" charset="2"/>
              <a:buChar char="Ø"/>
            </a:pPr>
            <a:r>
              <a:rPr lang="en-GB" sz="2600" b="1" dirty="0"/>
              <a:t>Confidence building</a:t>
            </a:r>
            <a:r>
              <a:rPr lang="en-GB" sz="2600" dirty="0"/>
              <a:t>: Apply knowledge with tangible impact.</a:t>
            </a:r>
          </a:p>
          <a:p>
            <a:pPr marL="342900" indent="-342900">
              <a:lnSpc>
                <a:spcPct val="120000"/>
              </a:lnSpc>
              <a:buFont typeface="Wingdings" panose="05000000000000000000" pitchFamily="2" charset="2"/>
              <a:buChar char="Ø"/>
            </a:pPr>
            <a:r>
              <a:rPr lang="en-GB" sz="2600" b="1" dirty="0"/>
              <a:t>Global connections</a:t>
            </a:r>
            <a:r>
              <a:rPr lang="en-GB" sz="2600" dirty="0"/>
              <a:t>: Join an international professional network.</a:t>
            </a:r>
          </a:p>
          <a:p>
            <a:pPr marL="342900" indent="-342900">
              <a:buFont typeface="Wingdings" panose="05000000000000000000" pitchFamily="2" charset="2"/>
              <a:buChar char="Ø"/>
            </a:pPr>
            <a:endParaRPr lang="en-GB" sz="2600" b="1" dirty="0"/>
          </a:p>
          <a:p>
            <a:pPr>
              <a:buNone/>
            </a:pPr>
            <a:r>
              <a:rPr lang="en-GB" sz="2600" b="1" i="1" u="sng" dirty="0"/>
              <a:t>For Mentors: </a:t>
            </a:r>
            <a:r>
              <a:rPr lang="en-GB" sz="2600" b="1" i="1" dirty="0"/>
              <a:t>It lets you shape the future of agricultural innovation</a:t>
            </a:r>
          </a:p>
          <a:p>
            <a:pPr marL="342900" indent="-342900">
              <a:lnSpc>
                <a:spcPct val="110000"/>
              </a:lnSpc>
              <a:buFont typeface="Wingdings" panose="05000000000000000000" pitchFamily="2" charset="2"/>
              <a:buChar char="Ø"/>
            </a:pPr>
            <a:r>
              <a:rPr lang="en-GB" sz="2600" b="1" dirty="0"/>
              <a:t>Mutual learning</a:t>
            </a:r>
            <a:r>
              <a:rPr lang="en-GB" sz="2600" dirty="0"/>
              <a:t>: Gain insights from mentees’ fresh perspectives.</a:t>
            </a:r>
          </a:p>
          <a:p>
            <a:pPr marL="342900" indent="-342900">
              <a:lnSpc>
                <a:spcPct val="110000"/>
              </a:lnSpc>
              <a:buFont typeface="Wingdings" panose="05000000000000000000" pitchFamily="2" charset="2"/>
              <a:buChar char="Ø"/>
            </a:pPr>
            <a:r>
              <a:rPr lang="en-GB" sz="2600" b="1" dirty="0"/>
              <a:t>Long-term impact</a:t>
            </a:r>
            <a:r>
              <a:rPr lang="en-GB" sz="2600" dirty="0"/>
              <a:t>: Build future leaders in agriculture.</a:t>
            </a:r>
          </a:p>
          <a:p>
            <a:pPr marL="342900" indent="-342900">
              <a:lnSpc>
                <a:spcPct val="110000"/>
              </a:lnSpc>
              <a:buFont typeface="Wingdings" panose="05000000000000000000" pitchFamily="2" charset="2"/>
              <a:buChar char="Ø"/>
            </a:pPr>
            <a:r>
              <a:rPr lang="en-GB" sz="2600" b="1" dirty="0"/>
              <a:t>Collaborative partnerships</a:t>
            </a:r>
            <a:r>
              <a:rPr lang="en-GB" sz="2600" dirty="0"/>
              <a:t>: Strengthen institutional ties.</a:t>
            </a:r>
          </a:p>
          <a:p>
            <a:pPr marL="342900" indent="-342900">
              <a:lnSpc>
                <a:spcPct val="110000"/>
              </a:lnSpc>
              <a:buFont typeface="Wingdings" panose="05000000000000000000" pitchFamily="2" charset="2"/>
              <a:buChar char="Ø"/>
            </a:pPr>
            <a:r>
              <a:rPr lang="en-GB" sz="2600" b="1" dirty="0"/>
              <a:t>Personal reward</a:t>
            </a:r>
            <a:r>
              <a:rPr lang="en-GB" sz="2600" dirty="0"/>
              <a:t>: See your mentorship translate into success.</a:t>
            </a:r>
          </a:p>
          <a:p>
            <a:endParaRPr lang="en-GB" dirty="0"/>
          </a:p>
          <a:p>
            <a:endParaRPr lang="en-GB" dirty="0"/>
          </a:p>
        </p:txBody>
      </p:sp>
    </p:spTree>
    <p:extLst>
      <p:ext uri="{BB962C8B-B14F-4D97-AF65-F5344CB8AC3E}">
        <p14:creationId xmlns:p14="http://schemas.microsoft.com/office/powerpoint/2010/main" val="29061854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C5AD8-C22F-7C7A-CF40-41FCEA0872F9}"/>
              </a:ext>
            </a:extLst>
          </p:cNvPr>
          <p:cNvSpPr>
            <a:spLocks noGrp="1"/>
          </p:cNvSpPr>
          <p:nvPr>
            <p:ph type="title"/>
          </p:nvPr>
        </p:nvSpPr>
        <p:spPr>
          <a:xfrm>
            <a:off x="714990" y="205289"/>
            <a:ext cx="9039655" cy="776459"/>
          </a:xfrm>
        </p:spPr>
        <p:txBody>
          <a:bodyPr/>
          <a:lstStyle/>
          <a:p>
            <a:r>
              <a:rPr lang="en-GB" dirty="0"/>
              <a:t>Why KEP Continued</a:t>
            </a:r>
            <a:endParaRPr lang="en-KE" dirty="0"/>
          </a:p>
        </p:txBody>
      </p:sp>
      <p:sp>
        <p:nvSpPr>
          <p:cNvPr id="3" name="Content Placeholder 2">
            <a:extLst>
              <a:ext uri="{FF2B5EF4-FFF2-40B4-BE49-F238E27FC236}">
                <a16:creationId xmlns:a16="http://schemas.microsoft.com/office/drawing/2014/main" id="{2DA96A0C-4590-2718-B09D-79A09C511196}"/>
              </a:ext>
            </a:extLst>
          </p:cNvPr>
          <p:cNvSpPr>
            <a:spLocks noGrp="1"/>
          </p:cNvSpPr>
          <p:nvPr>
            <p:ph idx="1"/>
          </p:nvPr>
        </p:nvSpPr>
        <p:spPr>
          <a:xfrm>
            <a:off x="467139" y="1219633"/>
            <a:ext cx="11403496" cy="5141410"/>
          </a:xfrm>
        </p:spPr>
        <p:txBody>
          <a:bodyPr/>
          <a:lstStyle/>
          <a:p>
            <a:pPr>
              <a:buNone/>
            </a:pPr>
            <a:r>
              <a:rPr lang="en-GB" b="1" i="1" u="sng" dirty="0"/>
              <a:t>For Supporters: </a:t>
            </a:r>
            <a:r>
              <a:rPr lang="en-GB" b="1" i="1" dirty="0"/>
              <a:t>It is a high-impact investment in people and systems</a:t>
            </a:r>
          </a:p>
          <a:p>
            <a:pPr marL="342900" indent="-342900">
              <a:lnSpc>
                <a:spcPct val="100000"/>
              </a:lnSpc>
              <a:buFont typeface="Wingdings" panose="05000000000000000000" pitchFamily="2" charset="2"/>
              <a:buChar char="Ø"/>
            </a:pPr>
            <a:r>
              <a:rPr lang="en-GB" b="1" dirty="0"/>
              <a:t>High return on investment</a:t>
            </a:r>
            <a:r>
              <a:rPr lang="en-GB" dirty="0"/>
              <a:t>: Strengthens individuals </a:t>
            </a:r>
            <a:r>
              <a:rPr lang="en-GB" i="1" dirty="0"/>
              <a:t>&amp;</a:t>
            </a:r>
            <a:r>
              <a:rPr lang="en-GB" dirty="0"/>
              <a:t> systems.</a:t>
            </a:r>
          </a:p>
          <a:p>
            <a:pPr marL="342900" indent="-342900">
              <a:lnSpc>
                <a:spcPct val="100000"/>
              </a:lnSpc>
              <a:buFont typeface="Wingdings" panose="05000000000000000000" pitchFamily="2" charset="2"/>
              <a:buChar char="Ø"/>
            </a:pPr>
            <a:r>
              <a:rPr lang="en-GB" b="1" dirty="0"/>
              <a:t>Bridges training gaps</a:t>
            </a:r>
            <a:r>
              <a:rPr lang="en-GB" dirty="0"/>
              <a:t>: Fosters practical innovation.</a:t>
            </a:r>
          </a:p>
          <a:p>
            <a:pPr marL="342900" indent="-342900">
              <a:lnSpc>
                <a:spcPct val="100000"/>
              </a:lnSpc>
              <a:buFont typeface="Wingdings" panose="05000000000000000000" pitchFamily="2" charset="2"/>
              <a:buChar char="Ø"/>
            </a:pPr>
            <a:r>
              <a:rPr lang="en-GB" b="1" dirty="0"/>
              <a:t>Scalable model</a:t>
            </a:r>
            <a:r>
              <a:rPr lang="en-GB" dirty="0"/>
              <a:t>: Adaptable across regions and institutions.</a:t>
            </a:r>
          </a:p>
          <a:p>
            <a:pPr marL="342900" indent="-342900">
              <a:lnSpc>
                <a:spcPct val="100000"/>
              </a:lnSpc>
              <a:buFont typeface="Wingdings" panose="05000000000000000000" pitchFamily="2" charset="2"/>
              <a:buChar char="Ø"/>
            </a:pPr>
            <a:r>
              <a:rPr lang="en-GB" b="1" dirty="0"/>
              <a:t>Human stories</a:t>
            </a:r>
            <a:r>
              <a:rPr lang="en-GB" dirty="0"/>
              <a:t>: Real-life impact from real people.</a:t>
            </a:r>
          </a:p>
          <a:p>
            <a:pPr>
              <a:buNone/>
            </a:pPr>
            <a:endParaRPr lang="en-GB" b="1" dirty="0"/>
          </a:p>
          <a:p>
            <a:r>
              <a:rPr lang="en-GB" b="1" i="1" u="sng" dirty="0"/>
              <a:t>What Sets KEP Apart:</a:t>
            </a:r>
          </a:p>
          <a:p>
            <a:pPr marL="342900" indent="-342900">
              <a:lnSpc>
                <a:spcPct val="100000"/>
              </a:lnSpc>
              <a:buFont typeface="Wingdings" panose="05000000000000000000" pitchFamily="2" charset="2"/>
              <a:buChar char="ü"/>
            </a:pPr>
            <a:r>
              <a:rPr lang="en-GB" dirty="0"/>
              <a:t>Focus on </a:t>
            </a:r>
            <a:r>
              <a:rPr lang="en-GB" b="1" dirty="0"/>
              <a:t>mentorship</a:t>
            </a:r>
            <a:r>
              <a:rPr lang="en-GB" dirty="0"/>
              <a:t>, </a:t>
            </a:r>
            <a:r>
              <a:rPr lang="en-GB" b="1" dirty="0"/>
              <a:t>contextual learning</a:t>
            </a:r>
            <a:r>
              <a:rPr lang="en-GB" dirty="0"/>
              <a:t>, and </a:t>
            </a:r>
            <a:r>
              <a:rPr lang="en-GB" b="1" dirty="0"/>
              <a:t>collaboration</a:t>
            </a:r>
            <a:endParaRPr lang="en-GB" dirty="0"/>
          </a:p>
          <a:p>
            <a:pPr marL="342900" indent="-342900">
              <a:lnSpc>
                <a:spcPct val="100000"/>
              </a:lnSpc>
              <a:buFont typeface="Wingdings" panose="05000000000000000000" pitchFamily="2" charset="2"/>
              <a:buChar char="ü"/>
            </a:pPr>
            <a:r>
              <a:rPr lang="en-GB" dirty="0"/>
              <a:t>Engagement in </a:t>
            </a:r>
            <a:r>
              <a:rPr lang="en-GB" b="1" dirty="0"/>
              <a:t>real projects</a:t>
            </a:r>
            <a:r>
              <a:rPr lang="en-GB" dirty="0"/>
              <a:t>, not just simulations</a:t>
            </a:r>
          </a:p>
          <a:p>
            <a:pPr marL="342900" indent="-342900">
              <a:lnSpc>
                <a:spcPct val="100000"/>
              </a:lnSpc>
              <a:buFont typeface="Wingdings" panose="05000000000000000000" pitchFamily="2" charset="2"/>
              <a:buChar char="ü"/>
            </a:pPr>
            <a:r>
              <a:rPr lang="en-GB" dirty="0"/>
              <a:t>Designed for </a:t>
            </a:r>
            <a:r>
              <a:rPr lang="en-GB" b="1" dirty="0"/>
              <a:t>long-term, systemic impact</a:t>
            </a:r>
            <a:r>
              <a:rPr lang="en-GB" dirty="0"/>
              <a:t>, not quick certifications</a:t>
            </a:r>
          </a:p>
          <a:p>
            <a:endParaRPr lang="en-KE" dirty="0"/>
          </a:p>
        </p:txBody>
      </p:sp>
    </p:spTree>
    <p:extLst>
      <p:ext uri="{BB962C8B-B14F-4D97-AF65-F5344CB8AC3E}">
        <p14:creationId xmlns:p14="http://schemas.microsoft.com/office/powerpoint/2010/main" val="5087579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6ABD9-F54D-3001-01E3-18E9144A6A10}"/>
              </a:ext>
            </a:extLst>
          </p:cNvPr>
          <p:cNvSpPr>
            <a:spLocks noGrp="1"/>
          </p:cNvSpPr>
          <p:nvPr>
            <p:ph type="title"/>
          </p:nvPr>
        </p:nvSpPr>
        <p:spPr/>
        <p:txBody>
          <a:bodyPr>
            <a:normAutofit fontScale="90000"/>
          </a:bodyPr>
          <a:lstStyle/>
          <a:p>
            <a:r>
              <a:rPr lang="en-US" dirty="0"/>
              <a:t>Feedback from surveys mentors and mentees</a:t>
            </a:r>
          </a:p>
        </p:txBody>
      </p:sp>
      <p:sp>
        <p:nvSpPr>
          <p:cNvPr id="3" name="Content Placeholder 2">
            <a:extLst>
              <a:ext uri="{FF2B5EF4-FFF2-40B4-BE49-F238E27FC236}">
                <a16:creationId xmlns:a16="http://schemas.microsoft.com/office/drawing/2014/main" id="{724A723A-E225-1C76-0F2C-3A27B705B133}"/>
              </a:ext>
            </a:extLst>
          </p:cNvPr>
          <p:cNvSpPr>
            <a:spLocks noGrp="1"/>
          </p:cNvSpPr>
          <p:nvPr>
            <p:ph idx="1"/>
          </p:nvPr>
        </p:nvSpPr>
        <p:spPr/>
        <p:txBody>
          <a:bodyPr>
            <a:normAutofit fontScale="85000" lnSpcReduction="10000"/>
          </a:bodyPr>
          <a:lstStyle/>
          <a:p>
            <a:pPr>
              <a:buNone/>
            </a:pPr>
            <a:r>
              <a:rPr lang="en-US" sz="3000" b="1" dirty="0"/>
              <a:t>Program Impact</a:t>
            </a:r>
          </a:p>
          <a:p>
            <a:pPr>
              <a:buNone/>
            </a:pPr>
            <a:endParaRPr lang="en-US" dirty="0"/>
          </a:p>
          <a:p>
            <a:pPr>
              <a:buFont typeface="Arial" panose="020B0604020202020204" pitchFamily="34" charset="0"/>
              <a:buChar char="•"/>
            </a:pPr>
            <a:r>
              <a:rPr lang="en-US" dirty="0"/>
              <a:t>✅ </a:t>
            </a:r>
            <a:r>
              <a:rPr lang="en-US" b="1" dirty="0"/>
              <a:t>High Satisfaction</a:t>
            </a:r>
            <a:r>
              <a:rPr lang="en-US" dirty="0"/>
              <a:t>: All mentors &amp; 80% of mentees rated the experience 4–5/5.</a:t>
            </a:r>
          </a:p>
          <a:p>
            <a:pPr>
              <a:buFont typeface="Arial" panose="020B0604020202020204" pitchFamily="34" charset="0"/>
              <a:buChar char="•"/>
            </a:pPr>
            <a:r>
              <a:rPr lang="en-US" dirty="0"/>
              <a:t>🎯 </a:t>
            </a:r>
            <a:r>
              <a:rPr lang="en-US" b="1" dirty="0"/>
              <a:t>Relevance &amp; Preparedness</a:t>
            </a:r>
            <a:r>
              <a:rPr lang="en-US" dirty="0"/>
              <a:t>: 80% of mentees found content highly relevant; all mentors saw strong mentee alignment.</a:t>
            </a:r>
          </a:p>
          <a:p>
            <a:pPr>
              <a:buFont typeface="Arial" panose="020B0604020202020204" pitchFamily="34" charset="0"/>
              <a:buChar char="•"/>
            </a:pPr>
            <a:r>
              <a:rPr lang="en-US" dirty="0"/>
              <a:t>📘 </a:t>
            </a:r>
            <a:r>
              <a:rPr lang="en-US" b="1" dirty="0"/>
              <a:t>Effective Learning</a:t>
            </a:r>
            <a:r>
              <a:rPr lang="en-US" dirty="0"/>
              <a:t>: High ratings for mentor clarity and mentee confidence in applying new knowledge.</a:t>
            </a:r>
          </a:p>
          <a:p>
            <a:pPr>
              <a:buFont typeface="Arial" panose="020B0604020202020204" pitchFamily="34" charset="0"/>
              <a:buChar char="•"/>
            </a:pPr>
            <a:r>
              <a:rPr lang="en-US" dirty="0"/>
              <a:t>📈 </a:t>
            </a:r>
            <a:r>
              <a:rPr lang="en-US" b="1" dirty="0"/>
              <a:t>Organizational Gains</a:t>
            </a:r>
            <a:r>
              <a:rPr lang="en-US" dirty="0"/>
              <a:t>: All respondents cited positive impact—e.g., “CIAT Forages now using EBS.”</a:t>
            </a:r>
          </a:p>
          <a:p>
            <a:pPr>
              <a:buNone/>
            </a:pPr>
            <a:br>
              <a:rPr lang="en-US" dirty="0"/>
            </a:br>
            <a:endParaRPr lang="en-US" dirty="0"/>
          </a:p>
          <a:p>
            <a:pPr>
              <a:buNone/>
            </a:pPr>
            <a:r>
              <a:rPr lang="en-US" b="1" dirty="0"/>
              <a:t>Challenges &amp; Feedback</a:t>
            </a:r>
            <a:endParaRPr lang="en-US" dirty="0"/>
          </a:p>
          <a:p>
            <a:pPr>
              <a:buFont typeface="Arial" panose="020B0604020202020204" pitchFamily="34" charset="0"/>
              <a:buChar char="•"/>
            </a:pPr>
            <a:r>
              <a:rPr lang="en-US" dirty="0"/>
              <a:t>⏳ </a:t>
            </a:r>
            <a:r>
              <a:rPr lang="en-US" b="1" dirty="0"/>
              <a:t>Time Constraints</a:t>
            </a:r>
            <a:r>
              <a:rPr lang="en-US" dirty="0"/>
              <a:t>: Limited duration hindered deeper engagement.</a:t>
            </a:r>
          </a:p>
          <a:p>
            <a:pPr>
              <a:buFont typeface="Arial" panose="020B0604020202020204" pitchFamily="34" charset="0"/>
              <a:buChar char="•"/>
            </a:pPr>
            <a:r>
              <a:rPr lang="en-US" dirty="0"/>
              <a:t>🗓️ </a:t>
            </a:r>
            <a:r>
              <a:rPr lang="en-US" b="1" dirty="0"/>
              <a:t>Scheduling Issues</a:t>
            </a:r>
            <a:r>
              <a:rPr lang="en-US" dirty="0"/>
              <a:t>: Mentors noted need for better coordination.</a:t>
            </a:r>
          </a:p>
          <a:p>
            <a:endParaRPr lang="en-US" dirty="0"/>
          </a:p>
        </p:txBody>
      </p:sp>
    </p:spTree>
    <p:extLst>
      <p:ext uri="{BB962C8B-B14F-4D97-AF65-F5344CB8AC3E}">
        <p14:creationId xmlns:p14="http://schemas.microsoft.com/office/powerpoint/2010/main" val="5765256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4AE7A2-B4DB-5FDA-63C8-4DE6C25497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A1E8C1-28D0-2EE6-9FF2-8BE7EE05611A}"/>
              </a:ext>
            </a:extLst>
          </p:cNvPr>
          <p:cNvSpPr>
            <a:spLocks noGrp="1"/>
          </p:cNvSpPr>
          <p:nvPr>
            <p:ph type="title"/>
          </p:nvPr>
        </p:nvSpPr>
        <p:spPr>
          <a:xfrm>
            <a:off x="1059781" y="2652541"/>
            <a:ext cx="6026820" cy="776459"/>
          </a:xfrm>
        </p:spPr>
        <p:txBody>
          <a:bodyPr>
            <a:normAutofit fontScale="90000"/>
          </a:bodyPr>
          <a:lstStyle/>
          <a:p>
            <a:r>
              <a:rPr lang="en-US" dirty="0"/>
              <a:t>What will happen in this year’s program and next steps</a:t>
            </a:r>
          </a:p>
        </p:txBody>
      </p:sp>
      <p:pic>
        <p:nvPicPr>
          <p:cNvPr id="5" name="Picture 4" descr="A cartoon of a computer printer and tablet&#10;&#10;AI-generated content may be incorrect.">
            <a:extLst>
              <a:ext uri="{FF2B5EF4-FFF2-40B4-BE49-F238E27FC236}">
                <a16:creationId xmlns:a16="http://schemas.microsoft.com/office/drawing/2014/main" id="{45C8A8FB-06DE-241C-56A9-7476585447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5550" y="1692025"/>
            <a:ext cx="5295900" cy="3513461"/>
          </a:xfrm>
          <a:prstGeom prst="rect">
            <a:avLst/>
          </a:prstGeom>
        </p:spPr>
      </p:pic>
    </p:spTree>
    <p:extLst>
      <p:ext uri="{BB962C8B-B14F-4D97-AF65-F5344CB8AC3E}">
        <p14:creationId xmlns:p14="http://schemas.microsoft.com/office/powerpoint/2010/main" val="20928947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F36C5-DD40-39CB-8373-F4ABACE4DFA4}"/>
              </a:ext>
            </a:extLst>
          </p:cNvPr>
          <p:cNvSpPr>
            <a:spLocks noGrp="1"/>
          </p:cNvSpPr>
          <p:nvPr>
            <p:ph type="title"/>
          </p:nvPr>
        </p:nvSpPr>
        <p:spPr/>
        <p:txBody>
          <a:bodyPr/>
          <a:lstStyle/>
          <a:p>
            <a:r>
              <a:rPr lang="en-US" dirty="0"/>
              <a:t>New KEP Program</a:t>
            </a:r>
          </a:p>
        </p:txBody>
      </p:sp>
      <p:sp>
        <p:nvSpPr>
          <p:cNvPr id="3" name="Content Placeholder 2">
            <a:extLst>
              <a:ext uri="{FF2B5EF4-FFF2-40B4-BE49-F238E27FC236}">
                <a16:creationId xmlns:a16="http://schemas.microsoft.com/office/drawing/2014/main" id="{B379AEEA-A6CF-6785-E026-4072587FDD0F}"/>
              </a:ext>
            </a:extLst>
          </p:cNvPr>
          <p:cNvSpPr>
            <a:spLocks noGrp="1"/>
          </p:cNvSpPr>
          <p:nvPr>
            <p:ph idx="1"/>
          </p:nvPr>
        </p:nvSpPr>
        <p:spPr/>
        <p:txBody>
          <a:bodyPr/>
          <a:lstStyle/>
          <a:p>
            <a:r>
              <a:rPr lang="en-US" dirty="0"/>
              <a:t>Will begin in Q3 and Q4 </a:t>
            </a:r>
          </a:p>
          <a:p>
            <a:r>
              <a:rPr lang="en-US" dirty="0"/>
              <a:t>Will be 50% bigger than the pilot year – more participants</a:t>
            </a:r>
          </a:p>
          <a:p>
            <a:r>
              <a:rPr lang="en-US" dirty="0"/>
              <a:t>Covers areas related to Breeding Resources (T&amp;N, Genotyping, Digital Solutions, Continuous Improvement, Breeding Analytics) </a:t>
            </a:r>
          </a:p>
          <a:p>
            <a:r>
              <a:rPr lang="en-US" dirty="0"/>
              <a:t>Will cover transportation room, board and logistics for 1-2 weeks of mentor/mentee interactions</a:t>
            </a:r>
          </a:p>
          <a:p>
            <a:r>
              <a:rPr lang="en-US" dirty="0"/>
              <a:t>These collaborations should address specific knowledge gaps for the participant, and they must produce, as output, some kind of material or resource that will be helpful to other users of that service.  Example material could include how-to guides, SOPs, videos, tutorials, cheat-sheets, checklists, web pages, and so on.</a:t>
            </a:r>
          </a:p>
          <a:p>
            <a:endParaRPr lang="en-US" dirty="0"/>
          </a:p>
        </p:txBody>
      </p:sp>
    </p:spTree>
    <p:extLst>
      <p:ext uri="{BB962C8B-B14F-4D97-AF65-F5344CB8AC3E}">
        <p14:creationId xmlns:p14="http://schemas.microsoft.com/office/powerpoint/2010/main" val="32371836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84E2F-A91C-A646-3C2E-27358C2F33CB}"/>
              </a:ext>
            </a:extLst>
          </p:cNvPr>
          <p:cNvSpPr>
            <a:spLocks noGrp="1"/>
          </p:cNvSpPr>
          <p:nvPr>
            <p:ph type="title"/>
          </p:nvPr>
        </p:nvSpPr>
        <p:spPr/>
        <p:txBody>
          <a:bodyPr/>
          <a:lstStyle/>
          <a:p>
            <a:r>
              <a:rPr lang="en-US" dirty="0"/>
              <a:t>Link for nominations open now</a:t>
            </a:r>
          </a:p>
        </p:txBody>
      </p:sp>
      <p:sp>
        <p:nvSpPr>
          <p:cNvPr id="3" name="Content Placeholder 2">
            <a:extLst>
              <a:ext uri="{FF2B5EF4-FFF2-40B4-BE49-F238E27FC236}">
                <a16:creationId xmlns:a16="http://schemas.microsoft.com/office/drawing/2014/main" id="{38B08A2B-BA74-09B8-9256-AA6AE1FA91A7}"/>
              </a:ext>
            </a:extLst>
          </p:cNvPr>
          <p:cNvSpPr>
            <a:spLocks noGrp="1"/>
          </p:cNvSpPr>
          <p:nvPr>
            <p:ph idx="1"/>
          </p:nvPr>
        </p:nvSpPr>
        <p:spPr/>
        <p:txBody>
          <a:bodyPr/>
          <a:lstStyle/>
          <a:p>
            <a:r>
              <a:rPr lang="en-US" dirty="0">
                <a:hlinkClick r:id="rId2"/>
              </a:rPr>
              <a:t>https://forms.cloud.microsoft/Pages/ResponsePage.aspx?id=ZkN-XZsbz0WOebFLJ99G4U203YoZ4ehOpNHoHdUlhS9UQlVTUDFJNVdaQkFSWEJWMFdKVkE3MktYOC4u</a:t>
            </a:r>
            <a:endParaRPr lang="en-US" dirty="0"/>
          </a:p>
          <a:p>
            <a:endParaRPr lang="en-US" dirty="0"/>
          </a:p>
          <a:p>
            <a:r>
              <a:rPr lang="en-US" dirty="0"/>
              <a:t>This will be put in the chat for your use</a:t>
            </a:r>
          </a:p>
        </p:txBody>
      </p:sp>
    </p:spTree>
    <p:extLst>
      <p:ext uri="{BB962C8B-B14F-4D97-AF65-F5344CB8AC3E}">
        <p14:creationId xmlns:p14="http://schemas.microsoft.com/office/powerpoint/2010/main" val="3770363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F75CD-889A-F94B-E634-C8BD3A6EC610}"/>
              </a:ext>
            </a:extLst>
          </p:cNvPr>
          <p:cNvSpPr>
            <a:spLocks noGrp="1"/>
          </p:cNvSpPr>
          <p:nvPr>
            <p:ph type="title"/>
          </p:nvPr>
        </p:nvSpPr>
        <p:spPr>
          <a:xfrm>
            <a:off x="724928" y="25404"/>
            <a:ext cx="9039655" cy="776459"/>
          </a:xfrm>
        </p:spPr>
        <p:txBody>
          <a:bodyPr/>
          <a:lstStyle/>
          <a:p>
            <a:r>
              <a:rPr lang="en-US" dirty="0"/>
              <a:t>Next Steps</a:t>
            </a:r>
          </a:p>
        </p:txBody>
      </p:sp>
      <p:sp>
        <p:nvSpPr>
          <p:cNvPr id="3" name="Content Placeholder 2">
            <a:extLst>
              <a:ext uri="{FF2B5EF4-FFF2-40B4-BE49-F238E27FC236}">
                <a16:creationId xmlns:a16="http://schemas.microsoft.com/office/drawing/2014/main" id="{DDE32B4E-A924-A011-D436-E8C483B5583A}"/>
              </a:ext>
            </a:extLst>
          </p:cNvPr>
          <p:cNvSpPr>
            <a:spLocks noGrp="1"/>
          </p:cNvSpPr>
          <p:nvPr>
            <p:ph idx="1"/>
          </p:nvPr>
        </p:nvSpPr>
        <p:spPr>
          <a:xfrm>
            <a:off x="724928" y="1081826"/>
            <a:ext cx="10688139" cy="5918195"/>
          </a:xfrm>
        </p:spPr>
        <p:txBody>
          <a:bodyPr>
            <a:normAutofit fontScale="92500" lnSpcReduction="20000"/>
          </a:bodyPr>
          <a:lstStyle/>
          <a:p>
            <a:pPr>
              <a:buNone/>
            </a:pPr>
            <a:r>
              <a:rPr lang="en-US" sz="2400" dirty="0"/>
              <a:t>🔹 </a:t>
            </a:r>
            <a:r>
              <a:rPr lang="en-US" sz="2400" b="1" dirty="0"/>
              <a:t>Nominate a Mentee</a:t>
            </a:r>
            <a:endParaRPr lang="en-US" sz="2400" dirty="0"/>
          </a:p>
          <a:p>
            <a:pPr>
              <a:buNone/>
            </a:pPr>
            <a:r>
              <a:rPr lang="en-US" sz="2400" dirty="0"/>
              <a:t>Organizations may nominate staff members with clear skill development needs and the potential to contribute broadly through shared outputs.</a:t>
            </a:r>
          </a:p>
          <a:p>
            <a:pPr>
              <a:buNone/>
            </a:pPr>
            <a:r>
              <a:rPr lang="en-US" sz="2400" dirty="0"/>
              <a:t>🔹 </a:t>
            </a:r>
            <a:r>
              <a:rPr lang="en-US" sz="2400" b="1" dirty="0"/>
              <a:t>Self-Nomination Option</a:t>
            </a:r>
            <a:endParaRPr lang="en-US" sz="2400" dirty="0"/>
          </a:p>
          <a:p>
            <a:pPr>
              <a:buNone/>
            </a:pPr>
            <a:r>
              <a:rPr lang="en-US" sz="2400" dirty="0"/>
              <a:t>Motivated individuals can express interest directly. We welcome proactive learners with specific goals and ideas for knowledge exchange.</a:t>
            </a:r>
          </a:p>
          <a:p>
            <a:pPr>
              <a:buNone/>
            </a:pPr>
            <a:r>
              <a:rPr lang="en-US" sz="2400" dirty="0"/>
              <a:t>🔹 </a:t>
            </a:r>
            <a:r>
              <a:rPr lang="en-US" sz="2400" b="1" dirty="0"/>
              <a:t>Start the Conversation</a:t>
            </a:r>
            <a:endParaRPr lang="en-US" sz="2400" dirty="0"/>
          </a:p>
          <a:p>
            <a:pPr>
              <a:buNone/>
            </a:pPr>
            <a:r>
              <a:rPr lang="en-US" sz="2400" dirty="0"/>
              <a:t>Identify knowledge gaps, potential mentors, and ideas for practical outputs. Use the proposal template to begin shaping your exchange concept.</a:t>
            </a:r>
          </a:p>
          <a:p>
            <a:pPr>
              <a:buNone/>
            </a:pPr>
            <a:r>
              <a:rPr lang="en-US" sz="2400" dirty="0"/>
              <a:t>🔹 </a:t>
            </a:r>
            <a:r>
              <a:rPr lang="en-US" sz="2400" b="1" dirty="0"/>
              <a:t>Proposal Submissions Open Now</a:t>
            </a:r>
            <a:endParaRPr lang="en-US" sz="2400" dirty="0"/>
          </a:p>
          <a:p>
            <a:pPr>
              <a:buNone/>
            </a:pPr>
            <a:r>
              <a:rPr lang="en-US" sz="2400" dirty="0"/>
              <a:t>We encourage early planning. Final proposals will be due by </a:t>
            </a:r>
            <a:r>
              <a:rPr lang="en-US" sz="2400" b="1" dirty="0"/>
              <a:t>end of August 2025</a:t>
            </a:r>
            <a:r>
              <a:rPr lang="en-US" sz="2400" dirty="0"/>
              <a:t>.</a:t>
            </a:r>
          </a:p>
          <a:p>
            <a:pPr>
              <a:buNone/>
            </a:pPr>
            <a:r>
              <a:rPr lang="en-US" sz="2400" dirty="0"/>
              <a:t>🔹 </a:t>
            </a:r>
            <a:r>
              <a:rPr lang="en-US" sz="2400" b="1" dirty="0"/>
              <a:t>Second Year Launch: Q3–Q4 2025</a:t>
            </a:r>
            <a:endParaRPr lang="en-US" sz="2400" dirty="0"/>
          </a:p>
          <a:p>
            <a:pPr>
              <a:buNone/>
            </a:pPr>
            <a:r>
              <a:rPr lang="en-US" sz="2400" dirty="0"/>
              <a:t>Selected exchanges will be implemented in late 2025, with funding and coordination support from BRS.</a:t>
            </a:r>
          </a:p>
          <a:p>
            <a:pPr>
              <a:buNone/>
            </a:pPr>
            <a:r>
              <a:rPr lang="en-US" sz="2400" dirty="0"/>
              <a:t>Note – In the past CG or  NARS have wanted to add more people to the program and we welcome that at their expense</a:t>
            </a:r>
          </a:p>
          <a:p>
            <a:endParaRPr lang="en-US" dirty="0"/>
          </a:p>
        </p:txBody>
      </p:sp>
    </p:spTree>
    <p:extLst>
      <p:ext uri="{BB962C8B-B14F-4D97-AF65-F5344CB8AC3E}">
        <p14:creationId xmlns:p14="http://schemas.microsoft.com/office/powerpoint/2010/main" val="3217021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2E681-B4A8-F4A9-8557-42FD8FE8A91C}"/>
              </a:ext>
            </a:extLst>
          </p:cNvPr>
          <p:cNvSpPr>
            <a:spLocks noGrp="1"/>
          </p:cNvSpPr>
          <p:nvPr>
            <p:ph type="title"/>
          </p:nvPr>
        </p:nvSpPr>
        <p:spPr/>
        <p:txBody>
          <a:bodyPr>
            <a:normAutofit fontScale="90000"/>
          </a:bodyPr>
          <a:lstStyle/>
          <a:p>
            <a:r>
              <a:rPr lang="en-US" b="1" dirty="0"/>
              <a:t>Selection Process: From Nomination to Implementation</a:t>
            </a:r>
            <a:endParaRPr lang="en-US" dirty="0"/>
          </a:p>
        </p:txBody>
      </p:sp>
      <p:sp>
        <p:nvSpPr>
          <p:cNvPr id="3" name="Content Placeholder 2">
            <a:extLst>
              <a:ext uri="{FF2B5EF4-FFF2-40B4-BE49-F238E27FC236}">
                <a16:creationId xmlns:a16="http://schemas.microsoft.com/office/drawing/2014/main" id="{934571C7-8795-D57A-45AC-99DB553D3653}"/>
              </a:ext>
            </a:extLst>
          </p:cNvPr>
          <p:cNvSpPr>
            <a:spLocks noGrp="1"/>
          </p:cNvSpPr>
          <p:nvPr>
            <p:ph idx="1"/>
          </p:nvPr>
        </p:nvSpPr>
        <p:spPr>
          <a:xfrm>
            <a:off x="724928" y="1358781"/>
            <a:ext cx="10688139" cy="5164722"/>
          </a:xfrm>
        </p:spPr>
        <p:txBody>
          <a:bodyPr>
            <a:normAutofit fontScale="85000" lnSpcReduction="20000"/>
          </a:bodyPr>
          <a:lstStyle/>
          <a:p>
            <a:pPr>
              <a:buNone/>
            </a:pPr>
            <a:r>
              <a:rPr lang="en-US" dirty="0"/>
              <a:t>🔹 </a:t>
            </a:r>
            <a:r>
              <a:rPr lang="en-US" b="1" dirty="0"/>
              <a:t>Step 1: Nominations Received</a:t>
            </a:r>
            <a:endParaRPr lang="en-US" dirty="0"/>
          </a:p>
          <a:p>
            <a:pPr>
              <a:buNone/>
            </a:pPr>
            <a:r>
              <a:rPr lang="en-US" dirty="0"/>
              <a:t>Individuals may be nominated by their organization or nominate themselves. Nominations should briefly describe the skill gap, proposed area of learning, and potential impact.</a:t>
            </a:r>
          </a:p>
          <a:p>
            <a:pPr>
              <a:buNone/>
            </a:pPr>
            <a:r>
              <a:rPr lang="en-US" dirty="0"/>
              <a:t>🔹 </a:t>
            </a:r>
            <a:r>
              <a:rPr lang="en-US" b="1" dirty="0"/>
              <a:t>Step 2: Initial Review by BR Leadership</a:t>
            </a:r>
            <a:endParaRPr lang="en-US" dirty="0"/>
          </a:p>
          <a:p>
            <a:pPr>
              <a:buNone/>
            </a:pPr>
            <a:r>
              <a:rPr lang="en-US" dirty="0"/>
              <a:t>Small committees—including managers from Digital Solutions, Trial &amp; Nursery, Lab Services, and other relevant areas—will review nominations.</a:t>
            </a:r>
          </a:p>
          <a:p>
            <a:pPr>
              <a:buNone/>
            </a:pPr>
            <a:r>
              <a:rPr lang="en-US" dirty="0"/>
              <a:t>🔹 </a:t>
            </a:r>
            <a:r>
              <a:rPr lang="en-US" b="1" dirty="0"/>
              <a:t>Step 3: Invitation to Submit Full Proposals</a:t>
            </a:r>
            <a:endParaRPr lang="en-US" dirty="0"/>
          </a:p>
          <a:p>
            <a:pPr>
              <a:buNone/>
            </a:pPr>
            <a:r>
              <a:rPr lang="en-US" dirty="0"/>
              <a:t>Selected nominees will be invited to submit a more detailed proposal using the standard KEP template, outlining objectives, activities, outputs, and expected benefits.</a:t>
            </a:r>
          </a:p>
          <a:p>
            <a:pPr>
              <a:buNone/>
            </a:pPr>
            <a:r>
              <a:rPr lang="en-US" dirty="0"/>
              <a:t>🔹 </a:t>
            </a:r>
            <a:r>
              <a:rPr lang="en-US" b="1" dirty="0"/>
              <a:t>Step 4: Technical Team Review</a:t>
            </a:r>
            <a:endParaRPr lang="en-US" dirty="0"/>
          </a:p>
          <a:p>
            <a:pPr>
              <a:buNone/>
            </a:pPr>
            <a:r>
              <a:rPr lang="en-US" dirty="0"/>
              <a:t>Proposals will be evaluated by the relevant service team(s) for feasibility, alignment, and broader value. Feedback or refinements may be requested.</a:t>
            </a:r>
          </a:p>
          <a:p>
            <a:pPr>
              <a:buNone/>
            </a:pPr>
            <a:r>
              <a:rPr lang="en-US" dirty="0"/>
              <a:t>🔹 </a:t>
            </a:r>
            <a:r>
              <a:rPr lang="en-US" b="1" dirty="0"/>
              <a:t>Step 5: Final Selection &amp; Preparation</a:t>
            </a:r>
            <a:endParaRPr lang="en-US" dirty="0"/>
          </a:p>
          <a:p>
            <a:pPr marL="0" indent="0">
              <a:buNone/>
            </a:pPr>
            <a:r>
              <a:rPr lang="en-US" dirty="0"/>
              <a:t>Final selections will be made by early Q3. BR will coordinate planning, logistics, and mentorship alignment for implementation in Q3–Q4 2025.</a:t>
            </a:r>
          </a:p>
          <a:p>
            <a:endParaRPr lang="en-US" dirty="0"/>
          </a:p>
        </p:txBody>
      </p:sp>
    </p:spTree>
    <p:extLst>
      <p:ext uri="{BB962C8B-B14F-4D97-AF65-F5344CB8AC3E}">
        <p14:creationId xmlns:p14="http://schemas.microsoft.com/office/powerpoint/2010/main" val="1743812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6FC1F-0DE8-FE82-D51F-0CA1DF30AE7D}"/>
              </a:ext>
            </a:extLst>
          </p:cNvPr>
          <p:cNvSpPr>
            <a:spLocks noGrp="1"/>
          </p:cNvSpPr>
          <p:nvPr>
            <p:ph type="title"/>
          </p:nvPr>
        </p:nvSpPr>
        <p:spPr>
          <a:xfrm>
            <a:off x="1059780" y="2652541"/>
            <a:ext cx="9039655" cy="776459"/>
          </a:xfrm>
        </p:spPr>
        <p:txBody>
          <a:bodyPr/>
          <a:lstStyle/>
          <a:p>
            <a:r>
              <a:rPr lang="en-US" dirty="0"/>
              <a:t>Background and Overview </a:t>
            </a:r>
          </a:p>
        </p:txBody>
      </p:sp>
      <p:pic>
        <p:nvPicPr>
          <p:cNvPr id="4" name="Picture 3">
            <a:extLst>
              <a:ext uri="{FF2B5EF4-FFF2-40B4-BE49-F238E27FC236}">
                <a16:creationId xmlns:a16="http://schemas.microsoft.com/office/drawing/2014/main" id="{52388A39-C05C-E2F1-31A4-6C40DFD28803}"/>
              </a:ext>
            </a:extLst>
          </p:cNvPr>
          <p:cNvPicPr>
            <a:picLocks noChangeAspect="1"/>
          </p:cNvPicPr>
          <p:nvPr/>
        </p:nvPicPr>
        <p:blipFill>
          <a:blip r:embed="rId2"/>
          <a:stretch>
            <a:fillRect/>
          </a:stretch>
        </p:blipFill>
        <p:spPr>
          <a:xfrm>
            <a:off x="7791450" y="2057400"/>
            <a:ext cx="4114800" cy="2743200"/>
          </a:xfrm>
          <a:prstGeom prst="rect">
            <a:avLst/>
          </a:prstGeom>
        </p:spPr>
      </p:pic>
    </p:spTree>
    <p:extLst>
      <p:ext uri="{BB962C8B-B14F-4D97-AF65-F5344CB8AC3E}">
        <p14:creationId xmlns:p14="http://schemas.microsoft.com/office/powerpoint/2010/main" val="21665510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AB038-43E3-0061-AC1E-AFA35D5E9443}"/>
              </a:ext>
            </a:extLst>
          </p:cNvPr>
          <p:cNvSpPr>
            <a:spLocks noGrp="1"/>
          </p:cNvSpPr>
          <p:nvPr>
            <p:ph type="title"/>
          </p:nvPr>
        </p:nvSpPr>
        <p:spPr/>
        <p:txBody>
          <a:bodyPr>
            <a:normAutofit fontScale="90000"/>
          </a:bodyPr>
          <a:lstStyle/>
          <a:p>
            <a:r>
              <a:rPr lang="en-US" b="1" dirty="0"/>
              <a:t>Knowledge Exchange Program – 2025 Timeline</a:t>
            </a:r>
            <a:endParaRPr lang="en-US" dirty="0"/>
          </a:p>
        </p:txBody>
      </p:sp>
      <p:sp>
        <p:nvSpPr>
          <p:cNvPr id="3" name="Content Placeholder 2">
            <a:extLst>
              <a:ext uri="{FF2B5EF4-FFF2-40B4-BE49-F238E27FC236}">
                <a16:creationId xmlns:a16="http://schemas.microsoft.com/office/drawing/2014/main" id="{82BDA07A-C67A-B0B0-B177-76EC9EE1C94F}"/>
              </a:ext>
            </a:extLst>
          </p:cNvPr>
          <p:cNvSpPr>
            <a:spLocks noGrp="1"/>
          </p:cNvSpPr>
          <p:nvPr>
            <p:ph idx="1"/>
          </p:nvPr>
        </p:nvSpPr>
        <p:spPr>
          <a:xfrm>
            <a:off x="724929" y="1246184"/>
            <a:ext cx="10688139" cy="5611816"/>
          </a:xfrm>
        </p:spPr>
        <p:txBody>
          <a:bodyPr>
            <a:normAutofit fontScale="62500" lnSpcReduction="20000"/>
          </a:bodyPr>
          <a:lstStyle/>
          <a:p>
            <a:pPr>
              <a:buNone/>
            </a:pPr>
            <a:r>
              <a:rPr lang="en-US" sz="2900" dirty="0"/>
              <a:t>📅 </a:t>
            </a:r>
            <a:r>
              <a:rPr lang="en-US" sz="2900" b="1" dirty="0"/>
              <a:t>May–June</a:t>
            </a:r>
            <a:endParaRPr lang="en-US" sz="2900" dirty="0"/>
          </a:p>
          <a:p>
            <a:pPr>
              <a:buFont typeface="Arial" panose="020B0604020202020204" pitchFamily="34" charset="0"/>
              <a:buChar char="•"/>
            </a:pPr>
            <a:r>
              <a:rPr lang="en-US" sz="2900" dirty="0"/>
              <a:t>Program launch &amp; outreach</a:t>
            </a:r>
          </a:p>
          <a:p>
            <a:pPr>
              <a:buFont typeface="Arial" panose="020B0604020202020204" pitchFamily="34" charset="0"/>
              <a:buChar char="•"/>
            </a:pPr>
            <a:r>
              <a:rPr lang="en-US" sz="2900" dirty="0"/>
              <a:t>Nominations open (self and organizational)</a:t>
            </a:r>
          </a:p>
          <a:p>
            <a:pPr>
              <a:buFont typeface="Arial" panose="020B0604020202020204" pitchFamily="34" charset="0"/>
              <a:buChar char="•"/>
            </a:pPr>
            <a:r>
              <a:rPr lang="en-US" sz="2900" dirty="0"/>
              <a:t>Info sessions &amp; initial idea development</a:t>
            </a:r>
          </a:p>
          <a:p>
            <a:pPr>
              <a:buNone/>
            </a:pPr>
            <a:r>
              <a:rPr lang="en-US" sz="2900" dirty="0"/>
              <a:t>📅 </a:t>
            </a:r>
            <a:r>
              <a:rPr lang="en-US" sz="2900" b="1" dirty="0"/>
              <a:t>Late June – Early July</a:t>
            </a:r>
            <a:endParaRPr lang="en-US" sz="2900" dirty="0"/>
          </a:p>
          <a:p>
            <a:pPr>
              <a:buFont typeface="Arial" panose="020B0604020202020204" pitchFamily="34" charset="0"/>
              <a:buChar char="•"/>
            </a:pPr>
            <a:r>
              <a:rPr lang="en-US" sz="2900" dirty="0"/>
              <a:t>BR area managers review nominations</a:t>
            </a:r>
          </a:p>
          <a:p>
            <a:pPr>
              <a:buFont typeface="Arial" panose="020B0604020202020204" pitchFamily="34" charset="0"/>
              <a:buChar char="•"/>
            </a:pPr>
            <a:r>
              <a:rPr lang="en-US" sz="2900" dirty="0"/>
              <a:t>Selected nominees invited to develop full proposals</a:t>
            </a:r>
          </a:p>
          <a:p>
            <a:pPr>
              <a:buNone/>
            </a:pPr>
            <a:r>
              <a:rPr lang="en-US" sz="2900" dirty="0"/>
              <a:t>📅 </a:t>
            </a:r>
            <a:r>
              <a:rPr lang="en-US" sz="2900" b="1" dirty="0"/>
              <a:t>July – Mid August</a:t>
            </a:r>
            <a:endParaRPr lang="en-US" sz="2900" dirty="0"/>
          </a:p>
          <a:p>
            <a:pPr>
              <a:buFont typeface="Arial" panose="020B0604020202020204" pitchFamily="34" charset="0"/>
              <a:buChar char="•"/>
            </a:pPr>
            <a:r>
              <a:rPr lang="en-US" sz="2900" dirty="0"/>
              <a:t>Full proposals submitted and reviewed by technical teams</a:t>
            </a:r>
          </a:p>
          <a:p>
            <a:pPr>
              <a:buFont typeface="Arial" panose="020B0604020202020204" pitchFamily="34" charset="0"/>
              <a:buChar char="•"/>
            </a:pPr>
            <a:r>
              <a:rPr lang="en-US" sz="2900" dirty="0"/>
              <a:t>Feedback and refinements completed</a:t>
            </a:r>
          </a:p>
          <a:p>
            <a:pPr>
              <a:buNone/>
            </a:pPr>
            <a:r>
              <a:rPr lang="en-US" sz="2900" dirty="0"/>
              <a:t>📅 </a:t>
            </a:r>
            <a:r>
              <a:rPr lang="en-US" sz="2900" b="1" dirty="0"/>
              <a:t>Mid–Late August</a:t>
            </a:r>
            <a:endParaRPr lang="en-US" sz="2900" dirty="0"/>
          </a:p>
          <a:p>
            <a:pPr>
              <a:buFont typeface="Arial" panose="020B0604020202020204" pitchFamily="34" charset="0"/>
              <a:buChar char="•"/>
            </a:pPr>
            <a:r>
              <a:rPr lang="en-US" sz="2900" dirty="0"/>
              <a:t>Final selection and logistical preparation</a:t>
            </a:r>
          </a:p>
          <a:p>
            <a:pPr>
              <a:buNone/>
            </a:pPr>
            <a:r>
              <a:rPr lang="en-US" sz="2900" dirty="0"/>
              <a:t>📅 </a:t>
            </a:r>
            <a:r>
              <a:rPr lang="en-US" sz="2900" b="1" dirty="0"/>
              <a:t>September – December (Q3–Q4)</a:t>
            </a:r>
            <a:endParaRPr lang="en-US" sz="2900" dirty="0"/>
          </a:p>
          <a:p>
            <a:pPr>
              <a:buNone/>
            </a:pPr>
            <a:r>
              <a:rPr lang="en-US" sz="2900" dirty="0"/>
              <a:t>🚀 </a:t>
            </a:r>
            <a:r>
              <a:rPr lang="en-US" sz="2900" b="1" dirty="0"/>
              <a:t>Pilot Exchanges Start</a:t>
            </a:r>
            <a:endParaRPr lang="en-US" sz="2900" dirty="0"/>
          </a:p>
          <a:p>
            <a:pPr>
              <a:buFont typeface="Arial" panose="020B0604020202020204" pitchFamily="34" charset="0"/>
              <a:buChar char="•"/>
            </a:pPr>
            <a:r>
              <a:rPr lang="en-US" sz="2900" dirty="0"/>
              <a:t>In-person collaborations begin</a:t>
            </a:r>
          </a:p>
          <a:p>
            <a:pPr>
              <a:buFont typeface="Arial" panose="020B0604020202020204" pitchFamily="34" charset="0"/>
              <a:buChar char="•"/>
            </a:pPr>
            <a:r>
              <a:rPr lang="en-US" sz="2900" dirty="0"/>
              <a:t>Outputs developed and shared</a:t>
            </a:r>
          </a:p>
          <a:p>
            <a:pPr>
              <a:buFont typeface="Arial" panose="020B0604020202020204" pitchFamily="34" charset="0"/>
              <a:buChar char="•"/>
            </a:pPr>
            <a:r>
              <a:rPr lang="en-US" sz="2900" dirty="0"/>
              <a:t>Feedback gathered to refine the model</a:t>
            </a:r>
          </a:p>
          <a:p>
            <a:endParaRPr lang="en-US" dirty="0"/>
          </a:p>
        </p:txBody>
      </p:sp>
    </p:spTree>
    <p:extLst>
      <p:ext uri="{BB962C8B-B14F-4D97-AF65-F5344CB8AC3E}">
        <p14:creationId xmlns:p14="http://schemas.microsoft.com/office/powerpoint/2010/main" val="31741316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A6A764-1A56-4B07-9F33-5929BBBF65BD}"/>
              </a:ext>
            </a:extLst>
          </p:cNvPr>
          <p:cNvSpPr>
            <a:spLocks noGrp="1"/>
          </p:cNvSpPr>
          <p:nvPr>
            <p:ph type="title"/>
          </p:nvPr>
        </p:nvSpPr>
        <p:spPr>
          <a:xfrm>
            <a:off x="5462717" y="2934987"/>
            <a:ext cx="6729283" cy="1666393"/>
          </a:xfrm>
        </p:spPr>
        <p:txBody>
          <a:bodyPr/>
          <a:lstStyle/>
          <a:p>
            <a:r>
              <a:rPr lang="es-MX" dirty="0" err="1">
                <a:latin typeface="Montserrat ExtraBold" panose="00000900000000000000" pitchFamily="2" charset="0"/>
              </a:rPr>
              <a:t>Thank</a:t>
            </a:r>
            <a:r>
              <a:rPr lang="es-MX" dirty="0">
                <a:latin typeface="Montserrat ExtraBold" panose="00000900000000000000" pitchFamily="2" charset="0"/>
              </a:rPr>
              <a:t> </a:t>
            </a:r>
            <a:r>
              <a:rPr lang="es-MX" dirty="0" err="1">
                <a:latin typeface="Montserrat ExtraBold" panose="00000900000000000000" pitchFamily="2" charset="0"/>
              </a:rPr>
              <a:t>You</a:t>
            </a:r>
            <a:r>
              <a:rPr lang="es-MX" dirty="0">
                <a:latin typeface="Montserrat ExtraBold" panose="00000900000000000000" pitchFamily="2" charset="0"/>
              </a:rPr>
              <a:t>!</a:t>
            </a:r>
            <a:br>
              <a:rPr lang="es-MX" dirty="0">
                <a:latin typeface="Montserrat ExtraBold" panose="00000900000000000000" pitchFamily="2" charset="0"/>
              </a:rPr>
            </a:br>
            <a:r>
              <a:rPr lang="es-MX" dirty="0" err="1">
                <a:latin typeface="Montserrat ExtraBold" panose="00000900000000000000" pitchFamily="2" charset="0"/>
              </a:rPr>
              <a:t>Any</a:t>
            </a:r>
            <a:r>
              <a:rPr lang="es-MX" dirty="0">
                <a:latin typeface="Montserrat ExtraBold" panose="00000900000000000000" pitchFamily="2" charset="0"/>
              </a:rPr>
              <a:t> </a:t>
            </a:r>
            <a:r>
              <a:rPr lang="es-MX" dirty="0" err="1">
                <a:latin typeface="Montserrat ExtraBold" panose="00000900000000000000" pitchFamily="2" charset="0"/>
              </a:rPr>
              <a:t>questions</a:t>
            </a:r>
            <a:r>
              <a:rPr lang="es-MX" dirty="0">
                <a:latin typeface="Montserrat ExtraBold" panose="00000900000000000000" pitchFamily="2" charset="0"/>
              </a:rPr>
              <a:t>?</a:t>
            </a:r>
            <a:endParaRPr lang="es-PE" dirty="0">
              <a:latin typeface="Montserrat ExtraBold" panose="00000900000000000000" pitchFamily="2" charset="0"/>
            </a:endParaRPr>
          </a:p>
        </p:txBody>
      </p:sp>
    </p:spTree>
    <p:extLst>
      <p:ext uri="{BB962C8B-B14F-4D97-AF65-F5344CB8AC3E}">
        <p14:creationId xmlns:p14="http://schemas.microsoft.com/office/powerpoint/2010/main" val="3100397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E67916-D4F2-083D-F53F-A4F2C465593C}"/>
              </a:ext>
            </a:extLst>
          </p:cNvPr>
          <p:cNvSpPr>
            <a:spLocks noGrp="1"/>
          </p:cNvSpPr>
          <p:nvPr>
            <p:ph type="title"/>
          </p:nvPr>
        </p:nvSpPr>
        <p:spPr/>
        <p:txBody>
          <a:bodyPr>
            <a:normAutofit fontScale="90000"/>
          </a:bodyPr>
          <a:lstStyle/>
          <a:p>
            <a:r>
              <a:rPr lang="en-US" dirty="0"/>
              <a:t>What is the Knowledge Exchange Program (KEP) </a:t>
            </a:r>
            <a:endParaRPr lang="en-GB" dirty="0"/>
          </a:p>
        </p:txBody>
      </p:sp>
      <p:sp>
        <p:nvSpPr>
          <p:cNvPr id="3" name="Espace réservé du contenu 2">
            <a:extLst>
              <a:ext uri="{FF2B5EF4-FFF2-40B4-BE49-F238E27FC236}">
                <a16:creationId xmlns:a16="http://schemas.microsoft.com/office/drawing/2014/main" id="{BC6DBD7C-D9EB-CD67-5A5B-E8AB3CE43C0C}"/>
              </a:ext>
            </a:extLst>
          </p:cNvPr>
          <p:cNvSpPr>
            <a:spLocks noGrp="1"/>
          </p:cNvSpPr>
          <p:nvPr>
            <p:ph idx="1"/>
          </p:nvPr>
        </p:nvSpPr>
        <p:spPr/>
        <p:txBody>
          <a:bodyPr/>
          <a:lstStyle/>
          <a:p>
            <a:pPr>
              <a:buNone/>
            </a:pPr>
            <a:r>
              <a:rPr lang="en-US" dirty="0"/>
              <a:t>The Knowledge Exchange Program  (KEP) is a transformative initiative launched in late 2024 to accelerate capacity building across CGIAR and National Breeding Programs. KEP pairs participants with expert mentors for short, targeted, in-person collaborations that address specific knowledge gaps through real-world problem solving. Each exchange produces practical outputs—such as SOPs, guides, or tools—that benefit broader communities of practice.</a:t>
            </a:r>
          </a:p>
          <a:p>
            <a:pPr>
              <a:buNone/>
            </a:pPr>
            <a:br>
              <a:rPr lang="en-US" dirty="0"/>
            </a:br>
            <a:endParaRPr lang="en-US" dirty="0"/>
          </a:p>
          <a:p>
            <a:r>
              <a:rPr lang="en-US" dirty="0"/>
              <a:t>KEP stands apart by emphasizing mentorship, contextual learning, and tangible outcomes that strengthen both people and systems.</a:t>
            </a:r>
          </a:p>
          <a:p>
            <a:endParaRPr lang="en-GB" dirty="0"/>
          </a:p>
        </p:txBody>
      </p:sp>
    </p:spTree>
    <p:extLst>
      <p:ext uri="{BB962C8B-B14F-4D97-AF65-F5344CB8AC3E}">
        <p14:creationId xmlns:p14="http://schemas.microsoft.com/office/powerpoint/2010/main" val="2228130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9B8D3-C69B-838B-86D0-D948E326F323}"/>
              </a:ext>
            </a:extLst>
          </p:cNvPr>
          <p:cNvSpPr>
            <a:spLocks noGrp="1"/>
          </p:cNvSpPr>
          <p:nvPr>
            <p:ph type="title"/>
          </p:nvPr>
        </p:nvSpPr>
        <p:spPr/>
        <p:txBody>
          <a:bodyPr/>
          <a:lstStyle/>
          <a:p>
            <a:r>
              <a:rPr lang="en-US" dirty="0"/>
              <a:t>What KEP does and involves</a:t>
            </a:r>
          </a:p>
        </p:txBody>
      </p:sp>
      <p:sp>
        <p:nvSpPr>
          <p:cNvPr id="3" name="Content Placeholder 2">
            <a:extLst>
              <a:ext uri="{FF2B5EF4-FFF2-40B4-BE49-F238E27FC236}">
                <a16:creationId xmlns:a16="http://schemas.microsoft.com/office/drawing/2014/main" id="{7CBC7911-411D-8EF0-9D41-C18E134C3173}"/>
              </a:ext>
            </a:extLst>
          </p:cNvPr>
          <p:cNvSpPr>
            <a:spLocks noGrp="1"/>
          </p:cNvSpPr>
          <p:nvPr>
            <p:ph idx="1"/>
          </p:nvPr>
        </p:nvSpPr>
        <p:spPr/>
        <p:txBody>
          <a:bodyPr>
            <a:normAutofit fontScale="92500" lnSpcReduction="20000"/>
          </a:bodyPr>
          <a:lstStyle/>
          <a:p>
            <a:pPr>
              <a:buFont typeface="Arial" panose="020B0604020202020204" pitchFamily="34" charset="0"/>
              <a:buChar char="•"/>
            </a:pPr>
            <a:r>
              <a:rPr lang="en-US" b="1" dirty="0"/>
              <a:t>Short-Term, High-Impact Engagements</a:t>
            </a:r>
            <a:endParaRPr lang="en-US" dirty="0"/>
          </a:p>
          <a:p>
            <a:pPr lvl="1"/>
            <a:r>
              <a:rPr lang="en-US" dirty="0"/>
              <a:t>Each exchange lasts up to two weeks, focusing on a well-defined skill, tool, or process essential to breeding operations.</a:t>
            </a:r>
          </a:p>
          <a:p>
            <a:pPr>
              <a:buFont typeface="Arial" panose="020B0604020202020204" pitchFamily="34" charset="0"/>
              <a:buChar char="•"/>
            </a:pPr>
            <a:r>
              <a:rPr lang="en-US" b="1" dirty="0"/>
              <a:t>Collaborative Planning</a:t>
            </a:r>
            <a:endParaRPr lang="en-US" dirty="0"/>
          </a:p>
          <a:p>
            <a:pPr lvl="1"/>
            <a:r>
              <a:rPr lang="en-US" dirty="0"/>
              <a:t>Mentor-mentee pairs co-develop a proposal outlining objectives, activities, outputs, and benefits to the wider community.</a:t>
            </a:r>
          </a:p>
          <a:p>
            <a:pPr>
              <a:buFont typeface="Arial" panose="020B0604020202020204" pitchFamily="34" charset="0"/>
              <a:buChar char="•"/>
            </a:pPr>
            <a:r>
              <a:rPr lang="en-US" b="1" dirty="0"/>
              <a:t>Deliverables with Broader Value</a:t>
            </a:r>
            <a:endParaRPr lang="en-US" dirty="0"/>
          </a:p>
          <a:p>
            <a:pPr lvl="1"/>
            <a:r>
              <a:rPr lang="en-US" dirty="0"/>
              <a:t>Exchanges result in user-focused resources—such as tutorials, SOPs, checklists, or guides—that are shared across programs.</a:t>
            </a:r>
          </a:p>
          <a:p>
            <a:pPr>
              <a:buFont typeface="Arial" panose="020B0604020202020204" pitchFamily="34" charset="0"/>
              <a:buChar char="•"/>
            </a:pPr>
            <a:r>
              <a:rPr lang="en-US" b="1" dirty="0"/>
              <a:t>Selective &amp; Strategic</a:t>
            </a:r>
            <a:endParaRPr lang="en-US" dirty="0"/>
          </a:p>
          <a:p>
            <a:pPr lvl="1"/>
            <a:r>
              <a:rPr lang="en-US" dirty="0"/>
              <a:t>A limited number of proposals (5–8) will be funded in the next phase, prioritizing relevance, replicability, and institutional alignment.</a:t>
            </a:r>
          </a:p>
          <a:p>
            <a:pPr>
              <a:buFont typeface="Arial" panose="020B0604020202020204" pitchFamily="34" charset="0"/>
              <a:buChar char="•"/>
            </a:pPr>
            <a:r>
              <a:rPr lang="en-US" b="1" dirty="0"/>
              <a:t>Toward a Scalable Model</a:t>
            </a:r>
            <a:endParaRPr lang="en-US" dirty="0"/>
          </a:p>
          <a:p>
            <a:pPr lvl="1"/>
            <a:r>
              <a:rPr lang="en-US" dirty="0"/>
              <a:t>If successful, the program will be expanded through future grant funding to reach more institutions and services.</a:t>
            </a:r>
          </a:p>
          <a:p>
            <a:endParaRPr lang="en-US" dirty="0"/>
          </a:p>
        </p:txBody>
      </p:sp>
    </p:spTree>
    <p:extLst>
      <p:ext uri="{BB962C8B-B14F-4D97-AF65-F5344CB8AC3E}">
        <p14:creationId xmlns:p14="http://schemas.microsoft.com/office/powerpoint/2010/main" val="3758338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97CD6-46D5-90FD-E8D7-266D152832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42AD0D-FDB2-52B0-FF0E-29FA9E0F6413}"/>
              </a:ext>
            </a:extLst>
          </p:cNvPr>
          <p:cNvSpPr>
            <a:spLocks noGrp="1"/>
          </p:cNvSpPr>
          <p:nvPr>
            <p:ph type="title"/>
          </p:nvPr>
        </p:nvSpPr>
        <p:spPr>
          <a:xfrm>
            <a:off x="1059781" y="2652541"/>
            <a:ext cx="5798220" cy="776459"/>
          </a:xfrm>
        </p:spPr>
        <p:txBody>
          <a:bodyPr>
            <a:normAutofit fontScale="90000"/>
          </a:bodyPr>
          <a:lstStyle/>
          <a:p>
            <a:r>
              <a:rPr lang="en-US" dirty="0"/>
              <a:t>KEP experiences – by program participants</a:t>
            </a:r>
          </a:p>
        </p:txBody>
      </p:sp>
      <p:pic>
        <p:nvPicPr>
          <p:cNvPr id="3" name="Picture 2">
            <a:extLst>
              <a:ext uri="{FF2B5EF4-FFF2-40B4-BE49-F238E27FC236}">
                <a16:creationId xmlns:a16="http://schemas.microsoft.com/office/drawing/2014/main" id="{299EED61-B24C-E2C7-F243-B19024E8100A}"/>
              </a:ext>
            </a:extLst>
          </p:cNvPr>
          <p:cNvPicPr>
            <a:picLocks noChangeAspect="1"/>
          </p:cNvPicPr>
          <p:nvPr/>
        </p:nvPicPr>
        <p:blipFill>
          <a:blip r:embed="rId2"/>
          <a:stretch>
            <a:fillRect/>
          </a:stretch>
        </p:blipFill>
        <p:spPr>
          <a:xfrm>
            <a:off x="6337060" y="1657350"/>
            <a:ext cx="5314950" cy="3543300"/>
          </a:xfrm>
          <a:prstGeom prst="rect">
            <a:avLst/>
          </a:prstGeom>
        </p:spPr>
      </p:pic>
    </p:spTree>
    <p:extLst>
      <p:ext uri="{BB962C8B-B14F-4D97-AF65-F5344CB8AC3E}">
        <p14:creationId xmlns:p14="http://schemas.microsoft.com/office/powerpoint/2010/main" val="3676935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5" name="Subtitle 4">
            <a:extLst>
              <a:ext uri="{FF2B5EF4-FFF2-40B4-BE49-F238E27FC236}">
                <a16:creationId xmlns:a16="http://schemas.microsoft.com/office/drawing/2014/main" id="{5B247E18-4802-08F4-3069-4A32FCA948AE}"/>
              </a:ext>
            </a:extLst>
          </p:cNvPr>
          <p:cNvSpPr>
            <a:spLocks noGrp="1"/>
          </p:cNvSpPr>
          <p:nvPr>
            <p:ph type="subTitle" idx="1"/>
          </p:nvPr>
        </p:nvSpPr>
        <p:spPr>
          <a:xfrm>
            <a:off x="6474360" y="3243277"/>
            <a:ext cx="4681245" cy="831952"/>
          </a:xfrm>
        </p:spPr>
        <p:txBody>
          <a:bodyPr/>
          <a:lstStyle/>
          <a:p>
            <a:pPr algn="r"/>
            <a:r>
              <a:rPr lang="en-US" b="1" dirty="0">
                <a:solidFill>
                  <a:schemeClr val="tx1">
                    <a:lumMod val="75000"/>
                    <a:lumOff val="25000"/>
                  </a:schemeClr>
                </a:solidFill>
              </a:rPr>
              <a:t>KNOWLEDGE EXCHANGE PROGRAM</a:t>
            </a:r>
          </a:p>
          <a:p>
            <a:pPr algn="r"/>
            <a:r>
              <a:rPr lang="en-US" dirty="0">
                <a:solidFill>
                  <a:schemeClr val="tx1">
                    <a:lumMod val="75000"/>
                    <a:lumOff val="25000"/>
                  </a:schemeClr>
                </a:solidFill>
              </a:rPr>
              <a:t>Armand Yambisa</a:t>
            </a:r>
          </a:p>
        </p:txBody>
      </p:sp>
      <p:sp>
        <p:nvSpPr>
          <p:cNvPr id="3" name="Subtitle 4">
            <a:extLst>
              <a:ext uri="{FF2B5EF4-FFF2-40B4-BE49-F238E27FC236}">
                <a16:creationId xmlns:a16="http://schemas.microsoft.com/office/drawing/2014/main" id="{5B247E18-4802-08F4-3069-4A32FCA948AE}"/>
              </a:ext>
            </a:extLst>
          </p:cNvPr>
          <p:cNvSpPr txBox="1">
            <a:spLocks/>
          </p:cNvSpPr>
          <p:nvPr/>
        </p:nvSpPr>
        <p:spPr>
          <a:xfrm>
            <a:off x="3824907" y="4775027"/>
            <a:ext cx="7330698" cy="83195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lumMod val="50000"/>
                    <a:lumOff val="50000"/>
                  </a:schemeClr>
                </a:solidFill>
                <a:latin typeface="Montserrat" panose="02000505000000020004" pitchFamily="2" charset="0"/>
                <a:ea typeface="+mn-ea"/>
                <a:cs typeface="+mn-cs"/>
              </a:defRPr>
            </a:lvl1pPr>
            <a:lvl2pPr marL="457200" indent="0" algn="ctr" defTabSz="914400" rtl="0" eaLnBrk="1" latinLnBrk="0" hangingPunct="1">
              <a:lnSpc>
                <a:spcPct val="90000"/>
              </a:lnSpc>
              <a:spcBef>
                <a:spcPts val="500"/>
              </a:spcBef>
              <a:buClr>
                <a:schemeClr val="tx1"/>
              </a:buClr>
              <a:buSzPct val="80000"/>
              <a:buFont typeface="Arial" panose="020B0604020202020204" pitchFamily="34" charset="0"/>
              <a:buNone/>
              <a:defRPr sz="2000" b="0" i="0" kern="1200">
                <a:solidFill>
                  <a:srgbClr val="515151"/>
                </a:solidFill>
                <a:latin typeface="Avenir Book" panose="02000503020000020003" pitchFamily="2" charset="0"/>
                <a:ea typeface="+mn-ea"/>
                <a:cs typeface="+mn-cs"/>
              </a:defRPr>
            </a:lvl2pPr>
            <a:lvl3pPr marL="914400" indent="0" algn="ctr" defTabSz="914400" rtl="0" eaLnBrk="1" latinLnBrk="0" hangingPunct="1">
              <a:lnSpc>
                <a:spcPct val="90000"/>
              </a:lnSpc>
              <a:spcBef>
                <a:spcPts val="500"/>
              </a:spcBef>
              <a:buClr>
                <a:schemeClr val="tx1"/>
              </a:buClr>
              <a:buFont typeface=".AppleSystemUIFont" charset="-120"/>
              <a:buNone/>
              <a:defRPr sz="1800" b="0" i="0" kern="1200">
                <a:solidFill>
                  <a:srgbClr val="515151"/>
                </a:solidFill>
                <a:latin typeface="Avenir Book" panose="02000503020000020003" pitchFamily="2" charset="0"/>
                <a:ea typeface="+mn-ea"/>
                <a:cs typeface="+mn-cs"/>
              </a:defRPr>
            </a:lvl3pPr>
            <a:lvl4pPr marL="1371600" indent="0" algn="ctr" defTabSz="914400" rtl="0" eaLnBrk="1" latinLnBrk="0" hangingPunct="1">
              <a:lnSpc>
                <a:spcPct val="90000"/>
              </a:lnSpc>
              <a:spcBef>
                <a:spcPts val="500"/>
              </a:spcBef>
              <a:buClr>
                <a:schemeClr val="tx1"/>
              </a:buClr>
              <a:buSzPct val="60000"/>
              <a:buFont typeface=".AppleSystemUIFont" charset="-120"/>
              <a:buNone/>
              <a:defRPr sz="1600" b="0" i="0" kern="1200">
                <a:solidFill>
                  <a:srgbClr val="515151"/>
                </a:solidFill>
                <a:latin typeface="Avenir Book" panose="02000503020000020003"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2400" dirty="0">
                <a:solidFill>
                  <a:schemeClr val="tx1">
                    <a:lumMod val="75000"/>
                    <a:lumOff val="25000"/>
                  </a:schemeClr>
                </a:solidFill>
              </a:rPr>
              <a:t>Research Associate</a:t>
            </a:r>
          </a:p>
          <a:p>
            <a:pPr algn="r"/>
            <a:r>
              <a:rPr lang="en-US" sz="2400" dirty="0">
                <a:solidFill>
                  <a:schemeClr val="tx1">
                    <a:lumMod val="75000"/>
                    <a:lumOff val="25000"/>
                  </a:schemeClr>
                </a:solidFill>
              </a:rPr>
              <a:t>International Institute of Tropical Agriculture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E67916-D4F2-083D-F53F-A4F2C465593C}"/>
              </a:ext>
            </a:extLst>
          </p:cNvPr>
          <p:cNvSpPr>
            <a:spLocks noGrp="1"/>
          </p:cNvSpPr>
          <p:nvPr>
            <p:ph type="title"/>
          </p:nvPr>
        </p:nvSpPr>
        <p:spPr/>
        <p:txBody>
          <a:bodyPr>
            <a:noAutofit/>
          </a:bodyPr>
          <a:lstStyle/>
          <a:p>
            <a:r>
              <a:rPr lang="en-US" sz="2800" dirty="0"/>
              <a:t>KEP, a game-changer.</a:t>
            </a:r>
            <a:endParaRPr lang="en-GB" sz="2800" dirty="0"/>
          </a:p>
        </p:txBody>
      </p:sp>
      <p:sp>
        <p:nvSpPr>
          <p:cNvPr id="3" name="Content Placeholder 2"/>
          <p:cNvSpPr>
            <a:spLocks noGrp="1"/>
          </p:cNvSpPr>
          <p:nvPr>
            <p:ph idx="1"/>
          </p:nvPr>
        </p:nvSpPr>
        <p:spPr>
          <a:xfrm>
            <a:off x="724928" y="1255363"/>
            <a:ext cx="10688139" cy="5145437"/>
          </a:xfrm>
        </p:spPr>
        <p:txBody>
          <a:bodyPr>
            <a:normAutofit fontScale="62500" lnSpcReduction="20000"/>
          </a:bodyPr>
          <a:lstStyle/>
          <a:p>
            <a:r>
              <a:rPr lang="en-US" b="1" dirty="0"/>
              <a:t>Transforming breeding operations &amp; information sharing through innovation; the case of EBS. </a:t>
            </a:r>
          </a:p>
          <a:p>
            <a:endParaRPr lang="en-US" b="1" dirty="0"/>
          </a:p>
          <a:p>
            <a:r>
              <a:rPr lang="en-US" b="1" dirty="0"/>
              <a:t>The Process</a:t>
            </a:r>
            <a:r>
              <a:rPr lang="en-US" dirty="0"/>
              <a:t>: simple and convenient.</a:t>
            </a:r>
          </a:p>
          <a:p>
            <a:pPr marL="342900" indent="-342900">
              <a:buFont typeface="Wingdings" panose="05000000000000000000" pitchFamily="2" charset="2"/>
              <a:buChar char="ü"/>
            </a:pPr>
            <a:r>
              <a:rPr lang="en-US" dirty="0"/>
              <a:t>Application.</a:t>
            </a:r>
          </a:p>
          <a:p>
            <a:pPr marL="342900" indent="-342900">
              <a:buFont typeface="Wingdings" panose="05000000000000000000" pitchFamily="2" charset="2"/>
              <a:buChar char="ü"/>
            </a:pPr>
            <a:r>
              <a:rPr lang="en-US" dirty="0"/>
              <a:t>Travel arrangements.</a:t>
            </a:r>
          </a:p>
          <a:p>
            <a:pPr marL="342900" indent="-342900">
              <a:buFont typeface="Wingdings" panose="05000000000000000000" pitchFamily="2" charset="2"/>
              <a:buChar char="ü"/>
            </a:pPr>
            <a:endParaRPr lang="en-US" dirty="0"/>
          </a:p>
          <a:p>
            <a:r>
              <a:rPr lang="en-US" b="1" dirty="0"/>
              <a:t>The Training</a:t>
            </a:r>
            <a:r>
              <a:rPr lang="en-US" dirty="0"/>
              <a:t>: tailor-made and solution based.</a:t>
            </a:r>
          </a:p>
          <a:p>
            <a:pPr marL="342900" indent="-342900">
              <a:buFont typeface="Wingdings" panose="05000000000000000000" pitchFamily="2" charset="2"/>
              <a:buChar char="ü"/>
            </a:pPr>
            <a:r>
              <a:rPr lang="en-US" dirty="0"/>
              <a:t>Tailored: specific skillset with global impact.</a:t>
            </a:r>
          </a:p>
          <a:p>
            <a:pPr marL="342900" indent="-342900">
              <a:buFont typeface="Wingdings" panose="05000000000000000000" pitchFamily="2" charset="2"/>
              <a:buChar char="ü"/>
            </a:pPr>
            <a:r>
              <a:rPr lang="en-US" dirty="0"/>
              <a:t>Networking: exposure to various experts - DS, GUS. </a:t>
            </a:r>
          </a:p>
          <a:p>
            <a:pPr marL="342900" indent="-342900">
              <a:buFont typeface="Wingdings" panose="05000000000000000000" pitchFamily="2" charset="2"/>
              <a:buChar char="ü"/>
            </a:pPr>
            <a:r>
              <a:rPr lang="en-US" dirty="0"/>
              <a:t>Learning environment: world class learning </a:t>
            </a:r>
            <a:r>
              <a:rPr lang="en-US" dirty="0" err="1"/>
              <a:t>equipments</a:t>
            </a:r>
            <a:r>
              <a:rPr lang="en-US" dirty="0"/>
              <a:t> &amp; facilities.</a:t>
            </a:r>
          </a:p>
          <a:p>
            <a:pPr marL="342900" indent="-342900">
              <a:buFont typeface="Wingdings" panose="05000000000000000000" pitchFamily="2" charset="2"/>
              <a:buChar char="ü"/>
            </a:pPr>
            <a:endParaRPr lang="en-US" dirty="0"/>
          </a:p>
          <a:p>
            <a:r>
              <a:rPr lang="en-US" b="1" dirty="0"/>
              <a:t>The Impact</a:t>
            </a:r>
            <a:r>
              <a:rPr lang="en-US" dirty="0"/>
              <a:t>: global - innovative, sustainable, long-term.</a:t>
            </a:r>
          </a:p>
          <a:p>
            <a:pPr marL="342900" indent="-342900">
              <a:buFont typeface="Wingdings" panose="05000000000000000000" pitchFamily="2" charset="2"/>
              <a:buChar char="ü"/>
            </a:pPr>
            <a:r>
              <a:rPr lang="en-US" dirty="0"/>
              <a:t>Training achievements: user guides, templates, </a:t>
            </a:r>
            <a:r>
              <a:rPr lang="en-US" dirty="0" err="1"/>
              <a:t>graphQL</a:t>
            </a:r>
            <a:r>
              <a:rPr lang="en-US" dirty="0"/>
              <a:t> connections.</a:t>
            </a:r>
          </a:p>
          <a:p>
            <a:pPr marL="342900" indent="-342900">
              <a:buFont typeface="Wingdings" panose="05000000000000000000" pitchFamily="2" charset="2"/>
              <a:buChar char="ü"/>
            </a:pPr>
            <a:r>
              <a:rPr lang="en-US" dirty="0"/>
              <a:t>Systems transformation: facilitating EBS adoption &amp; transforming breeding programs.</a:t>
            </a:r>
          </a:p>
          <a:p>
            <a:pPr marL="342900" indent="-342900">
              <a:buFont typeface="Wingdings" panose="05000000000000000000" pitchFamily="2" charset="2"/>
              <a:buChar char="ü"/>
            </a:pPr>
            <a:r>
              <a:rPr lang="en-US" dirty="0"/>
              <a:t>Knowledge transfer/giving back: RSN, GSN, NARs.</a:t>
            </a:r>
          </a:p>
          <a:p>
            <a:pPr marL="342900" indent="-342900">
              <a:buFont typeface="Wingdings" panose="05000000000000000000" pitchFamily="2" charset="2"/>
              <a:buChar char="ü"/>
            </a:pPr>
            <a:r>
              <a:rPr lang="en-US" dirty="0"/>
              <a:t>Collaboration: CGIAR and NARs.</a:t>
            </a:r>
          </a:p>
          <a:p>
            <a:pPr marL="342900" indent="-342900">
              <a:buFont typeface="Wingdings" panose="05000000000000000000" pitchFamily="2" charset="2"/>
              <a:buChar char="ü"/>
            </a:pPr>
            <a:r>
              <a:rPr lang="en-US" dirty="0"/>
              <a:t>Skills development.</a:t>
            </a:r>
          </a:p>
        </p:txBody>
      </p:sp>
    </p:spTree>
    <p:extLst>
      <p:ext uri="{BB962C8B-B14F-4D97-AF65-F5344CB8AC3E}">
        <p14:creationId xmlns:p14="http://schemas.microsoft.com/office/powerpoint/2010/main" val="2341943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5" name="Subtitle 4">
            <a:extLst>
              <a:ext uri="{FF2B5EF4-FFF2-40B4-BE49-F238E27FC236}">
                <a16:creationId xmlns:a16="http://schemas.microsoft.com/office/drawing/2014/main" id="{5B247E18-4802-08F4-3069-4A32FCA948AE}"/>
              </a:ext>
            </a:extLst>
          </p:cNvPr>
          <p:cNvSpPr>
            <a:spLocks noGrp="1"/>
          </p:cNvSpPr>
          <p:nvPr>
            <p:ph type="subTitle" idx="1"/>
          </p:nvPr>
        </p:nvSpPr>
        <p:spPr>
          <a:xfrm>
            <a:off x="1637414" y="1584250"/>
            <a:ext cx="9518191" cy="2972509"/>
          </a:xfrm>
        </p:spPr>
        <p:txBody>
          <a:bodyPr/>
          <a:lstStyle/>
          <a:p>
            <a:r>
              <a:rPr lang="en-US" sz="5400" b="1" dirty="0">
                <a:solidFill>
                  <a:schemeClr val="tx1"/>
                </a:solidFill>
                <a:latin typeface="Times New Roman" panose="02020603050405020304" pitchFamily="18" charset="0"/>
                <a:cs typeface="Times New Roman" panose="02020603050405020304" pitchFamily="18" charset="0"/>
              </a:rPr>
              <a:t>Knowledge Exchange Program</a:t>
            </a:r>
            <a:br>
              <a:rPr lang="en-US" sz="5400" b="1" dirty="0">
                <a:solidFill>
                  <a:schemeClr val="tx1"/>
                </a:solidFill>
                <a:latin typeface="Times New Roman" panose="02020603050405020304" pitchFamily="18" charset="0"/>
                <a:cs typeface="Times New Roman" panose="02020603050405020304" pitchFamily="18" charset="0"/>
              </a:rPr>
            </a:br>
            <a:r>
              <a:rPr lang="en-US" sz="5400" b="1" dirty="0">
                <a:solidFill>
                  <a:schemeClr val="tx1"/>
                </a:solidFill>
                <a:latin typeface="Times New Roman" panose="02020603050405020304" pitchFamily="18" charset="0"/>
                <a:cs typeface="Times New Roman" panose="02020603050405020304" pitchFamily="18" charset="0"/>
              </a:rPr>
              <a:t>CIMMYT, </a:t>
            </a:r>
            <a:r>
              <a:rPr lang="en-US" sz="5400" b="1" dirty="0" err="1">
                <a:solidFill>
                  <a:schemeClr val="tx1"/>
                </a:solidFill>
                <a:latin typeface="Times New Roman" panose="02020603050405020304" pitchFamily="18" charset="0"/>
                <a:cs typeface="Times New Roman" panose="02020603050405020304" pitchFamily="18" charset="0"/>
              </a:rPr>
              <a:t>Obregón</a:t>
            </a:r>
            <a:r>
              <a:rPr lang="en-US" sz="5400" b="1" dirty="0">
                <a:solidFill>
                  <a:schemeClr val="tx1"/>
                </a:solidFill>
                <a:latin typeface="Times New Roman" panose="02020603050405020304" pitchFamily="18" charset="0"/>
                <a:cs typeface="Times New Roman" panose="02020603050405020304" pitchFamily="18" charset="0"/>
              </a:rPr>
              <a:t> – Mexico / KALRO </a:t>
            </a:r>
            <a:r>
              <a:rPr lang="en-US" sz="5400" b="1" dirty="0" err="1">
                <a:solidFill>
                  <a:schemeClr val="tx1"/>
                </a:solidFill>
                <a:latin typeface="Times New Roman" panose="02020603050405020304" pitchFamily="18" charset="0"/>
                <a:cs typeface="Times New Roman" panose="02020603050405020304" pitchFamily="18" charset="0"/>
              </a:rPr>
              <a:t>Njoro</a:t>
            </a:r>
            <a:r>
              <a:rPr lang="en-US" sz="5400" b="1" dirty="0">
                <a:solidFill>
                  <a:schemeClr val="tx1"/>
                </a:solidFill>
                <a:latin typeface="Times New Roman" panose="02020603050405020304" pitchFamily="18" charset="0"/>
                <a:cs typeface="Times New Roman" panose="02020603050405020304" pitchFamily="18" charset="0"/>
              </a:rPr>
              <a:t> – Kenya</a:t>
            </a:r>
            <a:br>
              <a:rPr lang="en-US" sz="5400" b="1" dirty="0">
                <a:solidFill>
                  <a:schemeClr val="tx1"/>
                </a:solidFill>
                <a:latin typeface="Times New Roman" panose="02020603050405020304" pitchFamily="18" charset="0"/>
                <a:cs typeface="Times New Roman" panose="02020603050405020304" pitchFamily="18" charset="0"/>
              </a:rPr>
            </a:br>
            <a:r>
              <a:rPr lang="en-US" sz="5400" b="1" dirty="0">
                <a:solidFill>
                  <a:schemeClr val="tx1"/>
                </a:solidFill>
                <a:latin typeface="Times New Roman" panose="02020603050405020304" pitchFamily="18" charset="0"/>
                <a:cs typeface="Times New Roman" panose="02020603050405020304" pitchFamily="18" charset="0"/>
              </a:rPr>
              <a:t>Dates:</a:t>
            </a:r>
            <a:r>
              <a:rPr lang="en-US" sz="5400" dirty="0">
                <a:latin typeface="Times New Roman" panose="02020603050405020304" pitchFamily="18" charset="0"/>
                <a:cs typeface="Times New Roman" panose="02020603050405020304" pitchFamily="18" charset="0"/>
              </a:rPr>
              <a:t> </a:t>
            </a:r>
            <a:r>
              <a:rPr lang="en-US" sz="3600" i="1" dirty="0">
                <a:latin typeface="Times New Roman" panose="02020603050405020304" pitchFamily="18" charset="0"/>
                <a:cs typeface="Times New Roman" panose="02020603050405020304" pitchFamily="18" charset="0"/>
              </a:rPr>
              <a:t>22nd November – 10th December 2024</a:t>
            </a:r>
            <a:endParaRPr lang="en-US" sz="3600" dirty="0">
              <a:latin typeface="Times New Roman" panose="02020603050405020304" pitchFamily="18" charset="0"/>
              <a:cs typeface="Times New Roman" panose="02020603050405020304" pitchFamily="18" charset="0"/>
            </a:endParaRPr>
          </a:p>
          <a:p>
            <a:endParaRPr lang="en-US" sz="5400" b="1" dirty="0">
              <a:latin typeface="Times New Roman" panose="02020603050405020304" pitchFamily="18" charset="0"/>
              <a:cs typeface="Times New Roman" panose="02020603050405020304" pitchFamily="18" charset="0"/>
            </a:endParaRPr>
          </a:p>
          <a:p>
            <a:r>
              <a:rPr lang="en-US" sz="5400" b="1" dirty="0">
                <a:solidFill>
                  <a:schemeClr val="tx1"/>
                </a:solidFill>
                <a:latin typeface="Times New Roman" panose="02020603050405020304" pitchFamily="18" charset="0"/>
                <a:cs typeface="Times New Roman" panose="02020603050405020304" pitchFamily="18" charset="0"/>
              </a:rPr>
              <a:t>Presented by</a:t>
            </a:r>
            <a:r>
              <a:rPr lang="en-US" sz="5400" b="1" dirty="0">
                <a:latin typeface="Times New Roman" panose="02020603050405020304" pitchFamily="18" charset="0"/>
                <a:cs typeface="Times New Roman" panose="02020603050405020304" pitchFamily="18" charset="0"/>
              </a:rPr>
              <a:t>:</a:t>
            </a:r>
            <a:r>
              <a:rPr lang="en-US" sz="5400" dirty="0">
                <a:latin typeface="Times New Roman" panose="02020603050405020304" pitchFamily="18" charset="0"/>
                <a:cs typeface="Times New Roman" panose="02020603050405020304" pitchFamily="18" charset="0"/>
              </a:rPr>
              <a:t> </a:t>
            </a:r>
            <a:r>
              <a:rPr lang="en-US" sz="5400" i="1" dirty="0">
                <a:latin typeface="Times New Roman" panose="02020603050405020304" pitchFamily="18" charset="0"/>
                <a:cs typeface="Times New Roman" panose="02020603050405020304" pitchFamily="18" charset="0"/>
              </a:rPr>
              <a:t>Peter Kiprotich</a:t>
            </a:r>
            <a:endParaRPr lang="en-US" sz="5400" dirty="0">
              <a:latin typeface="Times New Roman" panose="02020603050405020304" pitchFamily="18" charset="0"/>
              <a:cs typeface="Times New Roman" panose="02020603050405020304" pitchFamily="18" charset="0"/>
            </a:endParaRPr>
          </a:p>
          <a:p>
            <a:pPr lvl="0" algn="ctr">
              <a:lnSpc>
                <a:spcPct val="100000"/>
              </a:lnSpc>
              <a:spcBef>
                <a:spcPts val="0"/>
              </a:spcBef>
            </a:pPr>
            <a:endParaRPr lang="en-US" sz="5400" b="1" dirty="0">
              <a:solidFill>
                <a:schemeClr val="tx1">
                  <a:lumMod val="75000"/>
                  <a:lumOff val="25000"/>
                </a:schemeClr>
              </a:solidFill>
            </a:endParaRPr>
          </a:p>
        </p:txBody>
      </p:sp>
    </p:spTree>
  </p:cSld>
  <p:clrMapOvr>
    <a:masterClrMapping/>
  </p:clrMapOvr>
</p:sld>
</file>

<file path=ppt/theme/theme1.xml><?xml version="1.0" encoding="utf-8"?>
<a:theme xmlns:a="http://schemas.openxmlformats.org/drawingml/2006/main" name="1_Office Theme">
  <a:themeElements>
    <a:clrScheme name="Custom 4">
      <a:dk1>
        <a:srgbClr val="000000"/>
      </a:dk1>
      <a:lt1>
        <a:srgbClr val="FFFFFF"/>
      </a:lt1>
      <a:dk2>
        <a:srgbClr val="626362"/>
      </a:dk2>
      <a:lt2>
        <a:srgbClr val="E7E6E6"/>
      </a:lt2>
      <a:accent1>
        <a:srgbClr val="5B9B00"/>
      </a:accent1>
      <a:accent2>
        <a:srgbClr val="ED7D31"/>
      </a:accent2>
      <a:accent3>
        <a:srgbClr val="A5A5A5"/>
      </a:accent3>
      <a:accent4>
        <a:srgbClr val="FFC000"/>
      </a:accent4>
      <a:accent5>
        <a:srgbClr val="0065BD"/>
      </a:accent5>
      <a:accent6>
        <a:srgbClr val="0039A6"/>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ne CGIAR Presentation Template.potx" id="{C5F9D4B5-DA7C-1444-8144-02481FBCEBBB}" vid="{ABE1C16C-2A90-CB4F-8F35-6678360F49D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8910C2C3509694FAA30383F6409ACEA" ma:contentTypeVersion="13" ma:contentTypeDescription="Create a new document." ma:contentTypeScope="" ma:versionID="e0017bf95a4d27f4c860349a66bff825">
  <xsd:schema xmlns:xsd="http://www.w3.org/2001/XMLSchema" xmlns:xs="http://www.w3.org/2001/XMLSchema" xmlns:p="http://schemas.microsoft.com/office/2006/metadata/properties" xmlns:ns2="5510592e-9b5b-4135-81df-b309e323e209" xmlns:ns3="36fc1e2c-7838-4065-bb0f-ae6cc0cbf84c" targetNamespace="http://schemas.microsoft.com/office/2006/metadata/properties" ma:root="true" ma:fieldsID="f0702e29ef94741f0bc63082c9fbab2c" ns2:_="" ns3:_="">
    <xsd:import namespace="5510592e-9b5b-4135-81df-b309e323e209"/>
    <xsd:import namespace="36fc1e2c-7838-4065-bb0f-ae6cc0cbf84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10592e-9b5b-4135-81df-b309e323e2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1616629-9183-4d38-9e3a-f9db27d53a26"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6fc1e2c-7838-4065-bb0f-ae6cc0cbf84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da47c8a-0dad-442b-925b-4987910014a6}" ma:internalName="TaxCatchAll" ma:showField="CatchAllData" ma:web="36fc1e2c-7838-4065-bb0f-ae6cc0cbf84c">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6fc1e2c-7838-4065-bb0f-ae6cc0cbf84c" xsi:nil="true"/>
    <lcf76f155ced4ddcb4097134ff3c332f xmlns="5510592e-9b5b-4135-81df-b309e323e20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CA5947F-9806-4A9F-96E1-289AEADBFB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10592e-9b5b-4135-81df-b309e323e209"/>
    <ds:schemaRef ds:uri="36fc1e2c-7838-4065-bb0f-ae6cc0cbf8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182AA1A-CE0C-428C-957B-F15D6DE182C6}">
  <ds:schemaRefs>
    <ds:schemaRef ds:uri="http://schemas.microsoft.com/sharepoint/v3/contenttype/forms"/>
  </ds:schemaRefs>
</ds:datastoreItem>
</file>

<file path=customXml/itemProps3.xml><?xml version="1.0" encoding="utf-8"?>
<ds:datastoreItem xmlns:ds="http://schemas.openxmlformats.org/officeDocument/2006/customXml" ds:itemID="{6D158CA3-F6CE-4B79-BA22-35235E3FE75F}">
  <ds:schemaRefs>
    <ds:schemaRef ds:uri="http://schemas.microsoft.com/office/2006/documentManagement/types"/>
    <ds:schemaRef ds:uri="http://purl.org/dc/terms/"/>
    <ds:schemaRef ds:uri="http://purl.org/dc/elements/1.1/"/>
    <ds:schemaRef ds:uri="http://schemas.microsoft.com/office/2006/metadata/properties"/>
    <ds:schemaRef ds:uri="36fc1e2c-7838-4065-bb0f-ae6cc0cbf84c"/>
    <ds:schemaRef ds:uri="http://purl.org/dc/dcmitype/"/>
    <ds:schemaRef ds:uri="http://schemas.openxmlformats.org/package/2006/metadata/core-properties"/>
    <ds:schemaRef ds:uri="http://www.w3.org/XML/1998/namespace"/>
    <ds:schemaRef ds:uri="http://schemas.microsoft.com/office/infopath/2007/PartnerControls"/>
    <ds:schemaRef ds:uri="5510592e-9b5b-4135-81df-b309e323e209"/>
  </ds:schemaRefs>
</ds:datastoreItem>
</file>

<file path=docProps/app.xml><?xml version="1.0" encoding="utf-8"?>
<Properties xmlns="http://schemas.openxmlformats.org/officeDocument/2006/extended-properties" xmlns:vt="http://schemas.openxmlformats.org/officeDocument/2006/docPropsVTypes">
  <Template/>
  <TotalTime>7578</TotalTime>
  <Words>2036</Words>
  <Application>Microsoft Office PowerPoint</Application>
  <PresentationFormat>Grand écran</PresentationFormat>
  <Paragraphs>235</Paragraphs>
  <Slides>31</Slides>
  <Notes>9</Notes>
  <HiddenSlides>0</HiddenSlides>
  <MMClips>0</MMClips>
  <ScaleCrop>false</ScaleCrop>
  <HeadingPairs>
    <vt:vector size="6" baseType="variant">
      <vt:variant>
        <vt:lpstr>Polices utilisées</vt:lpstr>
      </vt:variant>
      <vt:variant>
        <vt:i4>17</vt:i4>
      </vt:variant>
      <vt:variant>
        <vt:lpstr>Thème</vt:lpstr>
      </vt:variant>
      <vt:variant>
        <vt:i4>1</vt:i4>
      </vt:variant>
      <vt:variant>
        <vt:lpstr>Titres des diapositives</vt:lpstr>
      </vt:variant>
      <vt:variant>
        <vt:i4>31</vt:i4>
      </vt:variant>
    </vt:vector>
  </HeadingPairs>
  <TitlesOfParts>
    <vt:vector size="49" baseType="lpstr">
      <vt:lpstr>.AppleSystemUIFont</vt:lpstr>
      <vt:lpstr>Arial</vt:lpstr>
      <vt:lpstr>Avenir Black</vt:lpstr>
      <vt:lpstr>Avenir Book</vt:lpstr>
      <vt:lpstr>Avenir Medium</vt:lpstr>
      <vt:lpstr>Calibri</vt:lpstr>
      <vt:lpstr>Calibri Light</vt:lpstr>
      <vt:lpstr>Franklin Gothic Demi</vt:lpstr>
      <vt:lpstr>Georgia</vt:lpstr>
      <vt:lpstr>Monotype Corsiva</vt:lpstr>
      <vt:lpstr>Montserrat</vt:lpstr>
      <vt:lpstr>Montserrat ExtraBold</vt:lpstr>
      <vt:lpstr>Montserrat Medium</vt:lpstr>
      <vt:lpstr>Open Sans</vt:lpstr>
      <vt:lpstr>Raleway</vt:lpstr>
      <vt:lpstr>Times New Roman</vt:lpstr>
      <vt:lpstr>Wingdings</vt:lpstr>
      <vt:lpstr>1_Office Theme</vt:lpstr>
      <vt:lpstr>Présentation PowerPoint</vt:lpstr>
      <vt:lpstr>Agenda</vt:lpstr>
      <vt:lpstr>Background and Overview </vt:lpstr>
      <vt:lpstr>What is the Knowledge Exchange Program (KEP) </vt:lpstr>
      <vt:lpstr>What KEP does and involves</vt:lpstr>
      <vt:lpstr>KEP experiences – by program participants</vt:lpstr>
      <vt:lpstr>Présentation PowerPoint</vt:lpstr>
      <vt:lpstr>KEP, a game-changer.</vt:lpstr>
      <vt:lpstr>Présentation PowerPoint</vt:lpstr>
      <vt:lpstr>Objectives of the Visit</vt:lpstr>
      <vt:lpstr>Lessons &amp; Observations.</vt:lpstr>
      <vt:lpstr>Summary of Learning Experience from Wheat Research Exchange Visit to Obregón, Mexico</vt:lpstr>
      <vt:lpstr>Peter Kiprotich Farm Manager, CIMMYT/KALRO Njoro Kenya  Email: [peter.Kiprotich@kalro.org                 Pkiprotich2009@yahoo.com]   Thank you  Any question?  </vt:lpstr>
      <vt:lpstr>Présentation PowerPoint</vt:lpstr>
      <vt:lpstr>Centralisation workflow</vt:lpstr>
      <vt:lpstr>Highlights of the visit</vt:lpstr>
      <vt:lpstr>Présentation PowerPoint</vt:lpstr>
      <vt:lpstr>KEP Learnings at IRRI from November 24th  to December 1st,2024</vt:lpstr>
      <vt:lpstr>KEP is different from traditional training program</vt:lpstr>
      <vt:lpstr>Thank You! </vt:lpstr>
      <vt:lpstr>Présentation PowerPoint</vt:lpstr>
      <vt:lpstr>Why KEP</vt:lpstr>
      <vt:lpstr>Why KEP Continued</vt:lpstr>
      <vt:lpstr>Feedback from surveys mentors and mentees</vt:lpstr>
      <vt:lpstr>What will happen in this year’s program and next steps</vt:lpstr>
      <vt:lpstr>New KEP Program</vt:lpstr>
      <vt:lpstr>Link for nominations open now</vt:lpstr>
      <vt:lpstr>Next Steps</vt:lpstr>
      <vt:lpstr>Selection Process: From Nomination to Implementation</vt:lpstr>
      <vt:lpstr>Knowledge Exchange Program – 2025 Timeline</vt:lpstr>
      <vt:lpstr>Thank You! 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SC12 presentation</dc:title>
  <dc:creator>Karmen</dc:creator>
  <cp:lastModifiedBy>PUECH, Julie Eurydice (CIMMYT-France)</cp:lastModifiedBy>
  <cp:revision>79</cp:revision>
  <cp:lastPrinted>2020-04-29T15:21:42Z</cp:lastPrinted>
  <dcterms:created xsi:type="dcterms:W3CDTF">2020-04-15T05:49:20Z</dcterms:created>
  <dcterms:modified xsi:type="dcterms:W3CDTF">2025-05-08T13:01:57Z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0x01010028910C2C3509694FAA30383F6409ACEA</vt:lpwstr>
  </property>
  <property fmtid="{D5CDD505-2E9C-101B-9397-08002B2CF9AE}" pid="3" name="MediaServiceImageTags">
    <vt:lpwstr/>
  </property>
</Properties>
</file>