
<file path=[Content_Types].xml><?xml version="1.0" encoding="utf-8"?>
<Types xmlns="http://schemas.openxmlformats.org/package/2006/content-types">
  <Override PartName="/ppt/slides/slide18.xml" ContentType="application/vnd.openxmlformats-officedocument.presentationml.slide+xml"/>
  <Override PartName="/ppt/diagrams/drawing2.xml" ContentType="application/vnd.ms-office.drawingml.diagramDrawing+xml"/>
  <Override PartName="/ppt/slides/slide9.xml" ContentType="application/vnd.openxmlformats-officedocument.presentationml.slide+xml"/>
  <Override PartName="/ppt/diagrams/data2.xml" ContentType="application/vnd.openxmlformats-officedocument.drawingml.diagramData+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diagrams/colors1.xml" ContentType="application/vnd.openxmlformats-officedocument.drawingml.diagramColors+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ppt/diagrams/colors2.xml" ContentType="application/vnd.openxmlformats-officedocument.drawingml.diagramColors+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Override PartName="/ppt/diagrams/layout1.xml" ContentType="application/vnd.openxmlformats-officedocument.drawingml.diagramLayout+xml"/>
  <Override PartName="/ppt/slideLayouts/slideLayout2.xml" ContentType="application/vnd.openxmlformats-officedocument.presentationml.slideLayout+xml"/>
  <Override PartName="/ppt/diagrams/quickStyle1.xml" ContentType="application/vnd.openxmlformats-officedocument.drawingml.diagramStyle+xml"/>
  <Override PartName="/ppt/slides/slide23.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diagrams/layout2.xml" ContentType="application/vnd.openxmlformats-officedocument.drawingml.diagramLayout+xml"/>
  <Override PartName="/ppt/slideLayouts/slideLayout3.xml" ContentType="application/vnd.openxmlformats-officedocument.presentationml.slideLayout+xml"/>
  <Override PartName="/ppt/diagrams/quickStyle2.xml" ContentType="application/vnd.openxmlformats-officedocument.drawingml.diagramStyle+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diagrams/drawing1.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792" r:id="rId1"/>
  </p:sldMasterIdLst>
  <p:notesMasterIdLst>
    <p:notesMasterId r:id="rId30"/>
  </p:notesMasterIdLst>
  <p:sldIdLst>
    <p:sldId id="256" r:id="rId2"/>
    <p:sldId id="257" r:id="rId3"/>
    <p:sldId id="278" r:id="rId4"/>
    <p:sldId id="283" r:id="rId5"/>
    <p:sldId id="288" r:id="rId6"/>
    <p:sldId id="279" r:id="rId7"/>
    <p:sldId id="287" r:id="rId8"/>
    <p:sldId id="260" r:id="rId9"/>
    <p:sldId id="262" r:id="rId10"/>
    <p:sldId id="263" r:id="rId11"/>
    <p:sldId id="264" r:id="rId12"/>
    <p:sldId id="265" r:id="rId13"/>
    <p:sldId id="267" r:id="rId14"/>
    <p:sldId id="269" r:id="rId15"/>
    <p:sldId id="270" r:id="rId16"/>
    <p:sldId id="271" r:id="rId17"/>
    <p:sldId id="272" r:id="rId18"/>
    <p:sldId id="273" r:id="rId19"/>
    <p:sldId id="274" r:id="rId20"/>
    <p:sldId id="276" r:id="rId21"/>
    <p:sldId id="277" r:id="rId22"/>
    <p:sldId id="280" r:id="rId23"/>
    <p:sldId id="281" r:id="rId24"/>
    <p:sldId id="282" r:id="rId25"/>
    <p:sldId id="286" r:id="rId26"/>
    <p:sldId id="284" r:id="rId27"/>
    <p:sldId id="285" r:id="rId28"/>
    <p:sldId id="289"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7006" autoAdjust="0"/>
    <p:restoredTop sz="94660"/>
  </p:normalViewPr>
  <p:slideViewPr>
    <p:cSldViewPr snapToGrid="0" snapToObjects="1">
      <p:cViewPr varScale="1">
        <p:scale>
          <a:sx n="137" d="100"/>
          <a:sy n="137" d="100"/>
        </p:scale>
        <p:origin x="-1536" y="-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8CD15E-F025-BF4D-851D-6B2F3D60770B}" type="doc">
      <dgm:prSet loTypeId="urn:microsoft.com/office/officeart/2005/8/layout/process5" loCatId="process" qsTypeId="urn:microsoft.com/office/officeart/2005/8/quickstyle/simple4" qsCatId="simple" csTypeId="urn:microsoft.com/office/officeart/2005/8/colors/colorful1" csCatId="colorful" phldr="1"/>
      <dgm:spPr/>
      <dgm:t>
        <a:bodyPr/>
        <a:lstStyle/>
        <a:p>
          <a:endParaRPr lang="en-US"/>
        </a:p>
      </dgm:t>
    </dgm:pt>
    <dgm:pt modelId="{01A1AB30-951F-1C41-A485-9EBD84A668DC}">
      <dgm:prSet phldrT="[Text]"/>
      <dgm:spPr/>
      <dgm:t>
        <a:bodyPr/>
        <a:lstStyle/>
        <a:p>
          <a:r>
            <a:rPr lang="zh-TW" altLang="en-US" dirty="0" smtClean="0"/>
            <a:t>刑事正義</a:t>
          </a:r>
          <a:endParaRPr lang="en-US" dirty="0"/>
        </a:p>
      </dgm:t>
    </dgm:pt>
    <dgm:pt modelId="{11962F7C-EB57-8348-A726-B87EB906C904}" type="parTrans" cxnId="{F56E19CA-FD89-A64E-804E-6552E6BE3DC0}">
      <dgm:prSet/>
      <dgm:spPr/>
      <dgm:t>
        <a:bodyPr/>
        <a:lstStyle/>
        <a:p>
          <a:endParaRPr lang="en-US"/>
        </a:p>
      </dgm:t>
    </dgm:pt>
    <dgm:pt modelId="{A3435F5C-1BAA-114C-BA10-07EC716EADC8}" type="sibTrans" cxnId="{F56E19CA-FD89-A64E-804E-6552E6BE3DC0}">
      <dgm:prSet/>
      <dgm:spPr/>
      <dgm:t>
        <a:bodyPr/>
        <a:lstStyle/>
        <a:p>
          <a:endParaRPr lang="en-US"/>
        </a:p>
      </dgm:t>
    </dgm:pt>
    <dgm:pt modelId="{8311B4BF-85D9-6241-895E-0EC0D510E27A}">
      <dgm:prSet phldrT="[Text]"/>
      <dgm:spPr/>
      <dgm:t>
        <a:bodyPr/>
        <a:lstStyle/>
        <a:p>
          <a:r>
            <a:rPr lang="zh-TW" altLang="en-US" dirty="0" smtClean="0"/>
            <a:t>歷史正義</a:t>
          </a:r>
          <a:endParaRPr lang="en-US" dirty="0"/>
        </a:p>
      </dgm:t>
    </dgm:pt>
    <dgm:pt modelId="{FCA6A039-ACCE-CC4F-A16D-CB80560A1EE9}" type="parTrans" cxnId="{9A616690-D407-5944-9407-2CD202FBF2A7}">
      <dgm:prSet/>
      <dgm:spPr/>
      <dgm:t>
        <a:bodyPr/>
        <a:lstStyle/>
        <a:p>
          <a:endParaRPr lang="en-US"/>
        </a:p>
      </dgm:t>
    </dgm:pt>
    <dgm:pt modelId="{65CD5006-4EDA-0946-AA83-22067ACCD9B6}" type="sibTrans" cxnId="{9A616690-D407-5944-9407-2CD202FBF2A7}">
      <dgm:prSet/>
      <dgm:spPr/>
      <dgm:t>
        <a:bodyPr/>
        <a:lstStyle/>
        <a:p>
          <a:endParaRPr lang="en-US"/>
        </a:p>
      </dgm:t>
    </dgm:pt>
    <dgm:pt modelId="{C613F553-B71D-A941-A18B-3D9F350ACABD}">
      <dgm:prSet phldrT="[Text]"/>
      <dgm:spPr/>
      <dgm:t>
        <a:bodyPr/>
        <a:lstStyle/>
        <a:p>
          <a:r>
            <a:rPr lang="zh-TW" altLang="en-US" dirty="0" smtClean="0"/>
            <a:t>修復正義</a:t>
          </a:r>
          <a:endParaRPr lang="en-US" dirty="0"/>
        </a:p>
      </dgm:t>
    </dgm:pt>
    <dgm:pt modelId="{2C762981-21A8-3340-BCB0-D2513DDB7167}" type="parTrans" cxnId="{EA67E0D1-3698-8743-BCF4-5F2BD0CF89F4}">
      <dgm:prSet/>
      <dgm:spPr/>
      <dgm:t>
        <a:bodyPr/>
        <a:lstStyle/>
        <a:p>
          <a:endParaRPr lang="en-US"/>
        </a:p>
      </dgm:t>
    </dgm:pt>
    <dgm:pt modelId="{DC1E6C55-110B-F744-9249-CC37CA7B5F99}" type="sibTrans" cxnId="{EA67E0D1-3698-8743-BCF4-5F2BD0CF89F4}">
      <dgm:prSet/>
      <dgm:spPr/>
      <dgm:t>
        <a:bodyPr/>
        <a:lstStyle/>
        <a:p>
          <a:endParaRPr lang="en-US"/>
        </a:p>
      </dgm:t>
    </dgm:pt>
    <dgm:pt modelId="{8143C48C-74CC-4E4B-A89A-BFC1D1994422}">
      <dgm:prSet phldrT="[Text]"/>
      <dgm:spPr/>
      <dgm:t>
        <a:bodyPr/>
        <a:lstStyle/>
        <a:p>
          <a:r>
            <a:rPr lang="zh-TW" altLang="en-US" dirty="0" smtClean="0"/>
            <a:t>行政正義</a:t>
          </a:r>
          <a:endParaRPr lang="en-US" dirty="0"/>
        </a:p>
      </dgm:t>
    </dgm:pt>
    <dgm:pt modelId="{87BF529F-719E-354E-9A05-DC41035608A2}" type="parTrans" cxnId="{75366FB0-6C5D-1D40-A6D0-D03F51278343}">
      <dgm:prSet/>
      <dgm:spPr/>
      <dgm:t>
        <a:bodyPr/>
        <a:lstStyle/>
        <a:p>
          <a:endParaRPr lang="en-US"/>
        </a:p>
      </dgm:t>
    </dgm:pt>
    <dgm:pt modelId="{595083C6-6B88-1940-B789-C15F1FDA9786}" type="sibTrans" cxnId="{75366FB0-6C5D-1D40-A6D0-D03F51278343}">
      <dgm:prSet/>
      <dgm:spPr/>
      <dgm:t>
        <a:bodyPr/>
        <a:lstStyle/>
        <a:p>
          <a:endParaRPr lang="en-US"/>
        </a:p>
      </dgm:t>
    </dgm:pt>
    <dgm:pt modelId="{B7BF9CC3-E624-E540-91D3-6BA8E4A51C04}">
      <dgm:prSet phldrT="[Text]"/>
      <dgm:spPr/>
      <dgm:t>
        <a:bodyPr/>
        <a:lstStyle/>
        <a:p>
          <a:r>
            <a:rPr lang="zh-TW" altLang="en-US" dirty="0" smtClean="0"/>
            <a:t>憲法正義</a:t>
          </a:r>
          <a:endParaRPr lang="en-US" dirty="0"/>
        </a:p>
      </dgm:t>
    </dgm:pt>
    <dgm:pt modelId="{30FFEDBE-17F2-FD49-84D4-A67B90F0D41F}" type="parTrans" cxnId="{FB2FDE4D-50BE-F641-9D9C-F7FA914FEC12}">
      <dgm:prSet/>
      <dgm:spPr/>
      <dgm:t>
        <a:bodyPr/>
        <a:lstStyle/>
        <a:p>
          <a:endParaRPr lang="en-US"/>
        </a:p>
      </dgm:t>
    </dgm:pt>
    <dgm:pt modelId="{D6D26771-EB82-964C-83B8-D7AD407682BD}" type="sibTrans" cxnId="{FB2FDE4D-50BE-F641-9D9C-F7FA914FEC12}">
      <dgm:prSet/>
      <dgm:spPr/>
      <dgm:t>
        <a:bodyPr/>
        <a:lstStyle/>
        <a:p>
          <a:endParaRPr lang="en-US"/>
        </a:p>
      </dgm:t>
    </dgm:pt>
    <dgm:pt modelId="{1C241D72-6E0D-C346-B510-A85E5C971836}" type="pres">
      <dgm:prSet presAssocID="{BC8CD15E-F025-BF4D-851D-6B2F3D60770B}" presName="diagram" presStyleCnt="0">
        <dgm:presLayoutVars>
          <dgm:dir/>
          <dgm:resizeHandles val="exact"/>
        </dgm:presLayoutVars>
      </dgm:prSet>
      <dgm:spPr/>
      <dgm:t>
        <a:bodyPr/>
        <a:lstStyle/>
        <a:p>
          <a:endParaRPr lang="en-US"/>
        </a:p>
      </dgm:t>
    </dgm:pt>
    <dgm:pt modelId="{B80C18E6-E138-E940-AE1C-26525CF04E53}" type="pres">
      <dgm:prSet presAssocID="{01A1AB30-951F-1C41-A485-9EBD84A668DC}" presName="node" presStyleLbl="node1" presStyleIdx="0" presStyleCnt="5">
        <dgm:presLayoutVars>
          <dgm:bulletEnabled val="1"/>
        </dgm:presLayoutVars>
      </dgm:prSet>
      <dgm:spPr/>
      <dgm:t>
        <a:bodyPr/>
        <a:lstStyle/>
        <a:p>
          <a:endParaRPr lang="en-US"/>
        </a:p>
      </dgm:t>
    </dgm:pt>
    <dgm:pt modelId="{A378489E-84E5-9146-91C7-A5172B2C7631}" type="pres">
      <dgm:prSet presAssocID="{A3435F5C-1BAA-114C-BA10-07EC716EADC8}" presName="sibTrans" presStyleLbl="sibTrans2D1" presStyleIdx="0" presStyleCnt="4"/>
      <dgm:spPr/>
      <dgm:t>
        <a:bodyPr/>
        <a:lstStyle/>
        <a:p>
          <a:endParaRPr lang="en-US"/>
        </a:p>
      </dgm:t>
    </dgm:pt>
    <dgm:pt modelId="{5B21A796-509B-FA45-BC6F-65A7B3D6E832}" type="pres">
      <dgm:prSet presAssocID="{A3435F5C-1BAA-114C-BA10-07EC716EADC8}" presName="connectorText" presStyleLbl="sibTrans2D1" presStyleIdx="0" presStyleCnt="4"/>
      <dgm:spPr/>
      <dgm:t>
        <a:bodyPr/>
        <a:lstStyle/>
        <a:p>
          <a:endParaRPr lang="en-US"/>
        </a:p>
      </dgm:t>
    </dgm:pt>
    <dgm:pt modelId="{34E81E50-73CC-FA41-981A-6970EA2D5F8C}" type="pres">
      <dgm:prSet presAssocID="{8311B4BF-85D9-6241-895E-0EC0D510E27A}" presName="node" presStyleLbl="node1" presStyleIdx="1" presStyleCnt="5">
        <dgm:presLayoutVars>
          <dgm:bulletEnabled val="1"/>
        </dgm:presLayoutVars>
      </dgm:prSet>
      <dgm:spPr/>
      <dgm:t>
        <a:bodyPr/>
        <a:lstStyle/>
        <a:p>
          <a:endParaRPr lang="en-US"/>
        </a:p>
      </dgm:t>
    </dgm:pt>
    <dgm:pt modelId="{9F489EB8-B54C-4E4E-B117-594B973DDE40}" type="pres">
      <dgm:prSet presAssocID="{65CD5006-4EDA-0946-AA83-22067ACCD9B6}" presName="sibTrans" presStyleLbl="sibTrans2D1" presStyleIdx="1" presStyleCnt="4"/>
      <dgm:spPr/>
      <dgm:t>
        <a:bodyPr/>
        <a:lstStyle/>
        <a:p>
          <a:endParaRPr lang="en-US"/>
        </a:p>
      </dgm:t>
    </dgm:pt>
    <dgm:pt modelId="{2A2B245C-C133-324C-AFAF-4C14BADFF999}" type="pres">
      <dgm:prSet presAssocID="{65CD5006-4EDA-0946-AA83-22067ACCD9B6}" presName="connectorText" presStyleLbl="sibTrans2D1" presStyleIdx="1" presStyleCnt="4"/>
      <dgm:spPr/>
      <dgm:t>
        <a:bodyPr/>
        <a:lstStyle/>
        <a:p>
          <a:endParaRPr lang="en-US"/>
        </a:p>
      </dgm:t>
    </dgm:pt>
    <dgm:pt modelId="{4AA5EB76-7927-3A43-ADD0-2281DF85C063}" type="pres">
      <dgm:prSet presAssocID="{C613F553-B71D-A941-A18B-3D9F350ACABD}" presName="node" presStyleLbl="node1" presStyleIdx="2" presStyleCnt="5">
        <dgm:presLayoutVars>
          <dgm:bulletEnabled val="1"/>
        </dgm:presLayoutVars>
      </dgm:prSet>
      <dgm:spPr/>
      <dgm:t>
        <a:bodyPr/>
        <a:lstStyle/>
        <a:p>
          <a:endParaRPr lang="en-US"/>
        </a:p>
      </dgm:t>
    </dgm:pt>
    <dgm:pt modelId="{CE9D4926-52D1-D34C-ABA0-C52F6A05AC4B}" type="pres">
      <dgm:prSet presAssocID="{DC1E6C55-110B-F744-9249-CC37CA7B5F99}" presName="sibTrans" presStyleLbl="sibTrans2D1" presStyleIdx="2" presStyleCnt="4"/>
      <dgm:spPr/>
      <dgm:t>
        <a:bodyPr/>
        <a:lstStyle/>
        <a:p>
          <a:endParaRPr lang="en-US"/>
        </a:p>
      </dgm:t>
    </dgm:pt>
    <dgm:pt modelId="{0E78C480-0DB1-2D4D-8C19-B94EF6B57F8E}" type="pres">
      <dgm:prSet presAssocID="{DC1E6C55-110B-F744-9249-CC37CA7B5F99}" presName="connectorText" presStyleLbl="sibTrans2D1" presStyleIdx="2" presStyleCnt="4"/>
      <dgm:spPr/>
      <dgm:t>
        <a:bodyPr/>
        <a:lstStyle/>
        <a:p>
          <a:endParaRPr lang="en-US"/>
        </a:p>
      </dgm:t>
    </dgm:pt>
    <dgm:pt modelId="{8E66CF32-9B2A-3D44-9CD4-589AA5DBFB61}" type="pres">
      <dgm:prSet presAssocID="{8143C48C-74CC-4E4B-A89A-BFC1D1994422}" presName="node" presStyleLbl="node1" presStyleIdx="3" presStyleCnt="5">
        <dgm:presLayoutVars>
          <dgm:bulletEnabled val="1"/>
        </dgm:presLayoutVars>
      </dgm:prSet>
      <dgm:spPr/>
      <dgm:t>
        <a:bodyPr/>
        <a:lstStyle/>
        <a:p>
          <a:endParaRPr lang="en-US"/>
        </a:p>
      </dgm:t>
    </dgm:pt>
    <dgm:pt modelId="{FEF9A065-1743-A840-8AD9-7699BBB7DD63}" type="pres">
      <dgm:prSet presAssocID="{595083C6-6B88-1940-B789-C15F1FDA9786}" presName="sibTrans" presStyleLbl="sibTrans2D1" presStyleIdx="3" presStyleCnt="4"/>
      <dgm:spPr/>
      <dgm:t>
        <a:bodyPr/>
        <a:lstStyle/>
        <a:p>
          <a:endParaRPr lang="en-US"/>
        </a:p>
      </dgm:t>
    </dgm:pt>
    <dgm:pt modelId="{4113CA7B-6B3F-4B47-9C98-C1EDF6936E6E}" type="pres">
      <dgm:prSet presAssocID="{595083C6-6B88-1940-B789-C15F1FDA9786}" presName="connectorText" presStyleLbl="sibTrans2D1" presStyleIdx="3" presStyleCnt="4"/>
      <dgm:spPr/>
      <dgm:t>
        <a:bodyPr/>
        <a:lstStyle/>
        <a:p>
          <a:endParaRPr lang="en-US"/>
        </a:p>
      </dgm:t>
    </dgm:pt>
    <dgm:pt modelId="{2BE03916-07EC-6341-82AA-08B61BEF21BA}" type="pres">
      <dgm:prSet presAssocID="{B7BF9CC3-E624-E540-91D3-6BA8E4A51C04}" presName="node" presStyleLbl="node1" presStyleIdx="4" presStyleCnt="5">
        <dgm:presLayoutVars>
          <dgm:bulletEnabled val="1"/>
        </dgm:presLayoutVars>
      </dgm:prSet>
      <dgm:spPr/>
      <dgm:t>
        <a:bodyPr/>
        <a:lstStyle/>
        <a:p>
          <a:endParaRPr lang="en-US"/>
        </a:p>
      </dgm:t>
    </dgm:pt>
  </dgm:ptLst>
  <dgm:cxnLst>
    <dgm:cxn modelId="{BD110918-537E-DE4D-8BB3-8C42E6962007}" type="presOf" srcId="{8143C48C-74CC-4E4B-A89A-BFC1D1994422}" destId="{8E66CF32-9B2A-3D44-9CD4-589AA5DBFB61}" srcOrd="0" destOrd="0" presId="urn:microsoft.com/office/officeart/2005/8/layout/process5"/>
    <dgm:cxn modelId="{9A616690-D407-5944-9407-2CD202FBF2A7}" srcId="{BC8CD15E-F025-BF4D-851D-6B2F3D60770B}" destId="{8311B4BF-85D9-6241-895E-0EC0D510E27A}" srcOrd="1" destOrd="0" parTransId="{FCA6A039-ACCE-CC4F-A16D-CB80560A1EE9}" sibTransId="{65CD5006-4EDA-0946-AA83-22067ACCD9B6}"/>
    <dgm:cxn modelId="{99800646-E4E1-7541-B234-B4EAE13338EF}" type="presOf" srcId="{8311B4BF-85D9-6241-895E-0EC0D510E27A}" destId="{34E81E50-73CC-FA41-981A-6970EA2D5F8C}" srcOrd="0" destOrd="0" presId="urn:microsoft.com/office/officeart/2005/8/layout/process5"/>
    <dgm:cxn modelId="{C0F05AF1-52FF-6F42-885F-E7C61582C8AE}" type="presOf" srcId="{B7BF9CC3-E624-E540-91D3-6BA8E4A51C04}" destId="{2BE03916-07EC-6341-82AA-08B61BEF21BA}" srcOrd="0" destOrd="0" presId="urn:microsoft.com/office/officeart/2005/8/layout/process5"/>
    <dgm:cxn modelId="{A8AD6B94-EC52-C24B-BFFA-F73190A19A37}" type="presOf" srcId="{595083C6-6B88-1940-B789-C15F1FDA9786}" destId="{4113CA7B-6B3F-4B47-9C98-C1EDF6936E6E}" srcOrd="1" destOrd="0" presId="urn:microsoft.com/office/officeart/2005/8/layout/process5"/>
    <dgm:cxn modelId="{EA67E0D1-3698-8743-BCF4-5F2BD0CF89F4}" srcId="{BC8CD15E-F025-BF4D-851D-6B2F3D60770B}" destId="{C613F553-B71D-A941-A18B-3D9F350ACABD}" srcOrd="2" destOrd="0" parTransId="{2C762981-21A8-3340-BCB0-D2513DDB7167}" sibTransId="{DC1E6C55-110B-F744-9249-CC37CA7B5F99}"/>
    <dgm:cxn modelId="{4634A577-99B6-A74B-BEAC-D22E82D85EFE}" type="presOf" srcId="{DC1E6C55-110B-F744-9249-CC37CA7B5F99}" destId="{0E78C480-0DB1-2D4D-8C19-B94EF6B57F8E}" srcOrd="1" destOrd="0" presId="urn:microsoft.com/office/officeart/2005/8/layout/process5"/>
    <dgm:cxn modelId="{E6521E5C-D6DC-7F45-883F-B5ED226A6F72}" type="presOf" srcId="{BC8CD15E-F025-BF4D-851D-6B2F3D60770B}" destId="{1C241D72-6E0D-C346-B510-A85E5C971836}" srcOrd="0" destOrd="0" presId="urn:microsoft.com/office/officeart/2005/8/layout/process5"/>
    <dgm:cxn modelId="{4B9B01EC-7270-1541-8DB7-6C09CE72785F}" type="presOf" srcId="{01A1AB30-951F-1C41-A485-9EBD84A668DC}" destId="{B80C18E6-E138-E940-AE1C-26525CF04E53}" srcOrd="0" destOrd="0" presId="urn:microsoft.com/office/officeart/2005/8/layout/process5"/>
    <dgm:cxn modelId="{0445F35F-3410-504D-A02A-DDEC20B93931}" type="presOf" srcId="{DC1E6C55-110B-F744-9249-CC37CA7B5F99}" destId="{CE9D4926-52D1-D34C-ABA0-C52F6A05AC4B}" srcOrd="0" destOrd="0" presId="urn:microsoft.com/office/officeart/2005/8/layout/process5"/>
    <dgm:cxn modelId="{85305949-F649-3F4E-9034-41624287ABF0}" type="presOf" srcId="{A3435F5C-1BAA-114C-BA10-07EC716EADC8}" destId="{A378489E-84E5-9146-91C7-A5172B2C7631}" srcOrd="0" destOrd="0" presId="urn:microsoft.com/office/officeart/2005/8/layout/process5"/>
    <dgm:cxn modelId="{E787FA57-3A41-CB4C-9A00-5B96167C0667}" type="presOf" srcId="{65CD5006-4EDA-0946-AA83-22067ACCD9B6}" destId="{9F489EB8-B54C-4E4E-B117-594B973DDE40}" srcOrd="0" destOrd="0" presId="urn:microsoft.com/office/officeart/2005/8/layout/process5"/>
    <dgm:cxn modelId="{189355A2-4075-D640-ABC2-6A07F51980CD}" type="presOf" srcId="{595083C6-6B88-1940-B789-C15F1FDA9786}" destId="{FEF9A065-1743-A840-8AD9-7699BBB7DD63}" srcOrd="0" destOrd="0" presId="urn:microsoft.com/office/officeart/2005/8/layout/process5"/>
    <dgm:cxn modelId="{FB2FDE4D-50BE-F641-9D9C-F7FA914FEC12}" srcId="{BC8CD15E-F025-BF4D-851D-6B2F3D60770B}" destId="{B7BF9CC3-E624-E540-91D3-6BA8E4A51C04}" srcOrd="4" destOrd="0" parTransId="{30FFEDBE-17F2-FD49-84D4-A67B90F0D41F}" sibTransId="{D6D26771-EB82-964C-83B8-D7AD407682BD}"/>
    <dgm:cxn modelId="{4E73910F-0D5B-2740-A532-E6E09E597B98}" type="presOf" srcId="{A3435F5C-1BAA-114C-BA10-07EC716EADC8}" destId="{5B21A796-509B-FA45-BC6F-65A7B3D6E832}" srcOrd="1" destOrd="0" presId="urn:microsoft.com/office/officeart/2005/8/layout/process5"/>
    <dgm:cxn modelId="{02C71A5B-6118-F746-93B4-4BFF1B25D58C}" type="presOf" srcId="{C613F553-B71D-A941-A18B-3D9F350ACABD}" destId="{4AA5EB76-7927-3A43-ADD0-2281DF85C063}" srcOrd="0" destOrd="0" presId="urn:microsoft.com/office/officeart/2005/8/layout/process5"/>
    <dgm:cxn modelId="{75366FB0-6C5D-1D40-A6D0-D03F51278343}" srcId="{BC8CD15E-F025-BF4D-851D-6B2F3D60770B}" destId="{8143C48C-74CC-4E4B-A89A-BFC1D1994422}" srcOrd="3" destOrd="0" parTransId="{87BF529F-719E-354E-9A05-DC41035608A2}" sibTransId="{595083C6-6B88-1940-B789-C15F1FDA9786}"/>
    <dgm:cxn modelId="{32214BE6-94FD-2F4A-9C5F-B3B3939F82EA}" type="presOf" srcId="{65CD5006-4EDA-0946-AA83-22067ACCD9B6}" destId="{2A2B245C-C133-324C-AFAF-4C14BADFF999}" srcOrd="1" destOrd="0" presId="urn:microsoft.com/office/officeart/2005/8/layout/process5"/>
    <dgm:cxn modelId="{F56E19CA-FD89-A64E-804E-6552E6BE3DC0}" srcId="{BC8CD15E-F025-BF4D-851D-6B2F3D60770B}" destId="{01A1AB30-951F-1C41-A485-9EBD84A668DC}" srcOrd="0" destOrd="0" parTransId="{11962F7C-EB57-8348-A726-B87EB906C904}" sibTransId="{A3435F5C-1BAA-114C-BA10-07EC716EADC8}"/>
    <dgm:cxn modelId="{D56BD1D0-A5D4-0447-9A48-3B96DB3D1079}" type="presParOf" srcId="{1C241D72-6E0D-C346-B510-A85E5C971836}" destId="{B80C18E6-E138-E940-AE1C-26525CF04E53}" srcOrd="0" destOrd="0" presId="urn:microsoft.com/office/officeart/2005/8/layout/process5"/>
    <dgm:cxn modelId="{983F2D4C-0F91-C34C-823E-BF413F9DB60C}" type="presParOf" srcId="{1C241D72-6E0D-C346-B510-A85E5C971836}" destId="{A378489E-84E5-9146-91C7-A5172B2C7631}" srcOrd="1" destOrd="0" presId="urn:microsoft.com/office/officeart/2005/8/layout/process5"/>
    <dgm:cxn modelId="{E443ECA5-962A-1B49-9488-B80F5E20BA27}" type="presParOf" srcId="{A378489E-84E5-9146-91C7-A5172B2C7631}" destId="{5B21A796-509B-FA45-BC6F-65A7B3D6E832}" srcOrd="0" destOrd="0" presId="urn:microsoft.com/office/officeart/2005/8/layout/process5"/>
    <dgm:cxn modelId="{49811687-B1D8-6547-B7CD-F7FD32C50A3F}" type="presParOf" srcId="{1C241D72-6E0D-C346-B510-A85E5C971836}" destId="{34E81E50-73CC-FA41-981A-6970EA2D5F8C}" srcOrd="2" destOrd="0" presId="urn:microsoft.com/office/officeart/2005/8/layout/process5"/>
    <dgm:cxn modelId="{D6EF1789-55B5-434C-95FB-601633BF8877}" type="presParOf" srcId="{1C241D72-6E0D-C346-B510-A85E5C971836}" destId="{9F489EB8-B54C-4E4E-B117-594B973DDE40}" srcOrd="3" destOrd="0" presId="urn:microsoft.com/office/officeart/2005/8/layout/process5"/>
    <dgm:cxn modelId="{6C99DB19-BAA9-9146-8C07-1684784C160D}" type="presParOf" srcId="{9F489EB8-B54C-4E4E-B117-594B973DDE40}" destId="{2A2B245C-C133-324C-AFAF-4C14BADFF999}" srcOrd="0" destOrd="0" presId="urn:microsoft.com/office/officeart/2005/8/layout/process5"/>
    <dgm:cxn modelId="{E09FC1C7-0407-0F47-8368-1EC088C94361}" type="presParOf" srcId="{1C241D72-6E0D-C346-B510-A85E5C971836}" destId="{4AA5EB76-7927-3A43-ADD0-2281DF85C063}" srcOrd="4" destOrd="0" presId="urn:microsoft.com/office/officeart/2005/8/layout/process5"/>
    <dgm:cxn modelId="{126DCBBD-29BC-9546-8267-2861CD8CB44A}" type="presParOf" srcId="{1C241D72-6E0D-C346-B510-A85E5C971836}" destId="{CE9D4926-52D1-D34C-ABA0-C52F6A05AC4B}" srcOrd="5" destOrd="0" presId="urn:microsoft.com/office/officeart/2005/8/layout/process5"/>
    <dgm:cxn modelId="{0D65BBC5-4E7D-E042-B756-51064EF7F650}" type="presParOf" srcId="{CE9D4926-52D1-D34C-ABA0-C52F6A05AC4B}" destId="{0E78C480-0DB1-2D4D-8C19-B94EF6B57F8E}" srcOrd="0" destOrd="0" presId="urn:microsoft.com/office/officeart/2005/8/layout/process5"/>
    <dgm:cxn modelId="{2AD77B58-0038-2B42-9F79-0F607418F08C}" type="presParOf" srcId="{1C241D72-6E0D-C346-B510-A85E5C971836}" destId="{8E66CF32-9B2A-3D44-9CD4-589AA5DBFB61}" srcOrd="6" destOrd="0" presId="urn:microsoft.com/office/officeart/2005/8/layout/process5"/>
    <dgm:cxn modelId="{F0BCDAF1-0AC2-8049-A31B-768915C01C0D}" type="presParOf" srcId="{1C241D72-6E0D-C346-B510-A85E5C971836}" destId="{FEF9A065-1743-A840-8AD9-7699BBB7DD63}" srcOrd="7" destOrd="0" presId="urn:microsoft.com/office/officeart/2005/8/layout/process5"/>
    <dgm:cxn modelId="{8F443B8B-4D3C-7146-8071-A6522EFBDC38}" type="presParOf" srcId="{FEF9A065-1743-A840-8AD9-7699BBB7DD63}" destId="{4113CA7B-6B3F-4B47-9C98-C1EDF6936E6E}" srcOrd="0" destOrd="0" presId="urn:microsoft.com/office/officeart/2005/8/layout/process5"/>
    <dgm:cxn modelId="{7607CC18-585C-0F4D-B15A-0703761A7E54}" type="presParOf" srcId="{1C241D72-6E0D-C346-B510-A85E5C971836}" destId="{2BE03916-07EC-6341-82AA-08B61BEF21BA}" srcOrd="8"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D71C77-C29A-AD41-A942-F71D1CA95199}" type="doc">
      <dgm:prSet loTypeId="urn:microsoft.com/office/officeart/2005/8/layout/arrow4" loCatId="relationship" qsTypeId="urn:microsoft.com/office/officeart/2005/8/quickstyle/simple4" qsCatId="simple" csTypeId="urn:microsoft.com/office/officeart/2005/8/colors/colorful1" csCatId="colorful" phldr="1"/>
      <dgm:spPr/>
      <dgm:t>
        <a:bodyPr/>
        <a:lstStyle/>
        <a:p>
          <a:endParaRPr lang="en-US"/>
        </a:p>
      </dgm:t>
    </dgm:pt>
    <dgm:pt modelId="{102023E4-A342-9947-A34A-5460324FF1C1}">
      <dgm:prSet phldrT="[Text]"/>
      <dgm:spPr/>
      <dgm:t>
        <a:bodyPr/>
        <a:lstStyle/>
        <a:p>
          <a:r>
            <a:rPr lang="zh-TW" altLang="en-US" dirty="0" smtClean="0"/>
            <a:t>直接侵害相對人基本權</a:t>
          </a:r>
          <a:endParaRPr lang="en-US" dirty="0"/>
        </a:p>
      </dgm:t>
    </dgm:pt>
    <dgm:pt modelId="{2A209B72-F64F-D542-AA46-040E43DCF69D}" type="parTrans" cxnId="{950822D5-E9D3-5B4D-A43D-C338CC3DDC40}">
      <dgm:prSet/>
      <dgm:spPr/>
      <dgm:t>
        <a:bodyPr/>
        <a:lstStyle/>
        <a:p>
          <a:endParaRPr lang="en-US"/>
        </a:p>
      </dgm:t>
    </dgm:pt>
    <dgm:pt modelId="{2E42641F-900D-E94D-A4E1-787A0AEF4466}" type="sibTrans" cxnId="{950822D5-E9D3-5B4D-A43D-C338CC3DDC40}">
      <dgm:prSet/>
      <dgm:spPr/>
      <dgm:t>
        <a:bodyPr/>
        <a:lstStyle/>
        <a:p>
          <a:endParaRPr lang="en-US"/>
        </a:p>
      </dgm:t>
    </dgm:pt>
    <dgm:pt modelId="{A7A86118-AC69-1543-9C35-2F40EE6A1411}">
      <dgm:prSet phldrT="[Text]"/>
      <dgm:spPr/>
      <dgm:t>
        <a:bodyPr/>
        <a:lstStyle/>
        <a:p>
          <a:r>
            <a:rPr lang="zh-TW" altLang="en-US" dirty="0" smtClean="0"/>
            <a:t>濫用壟斷與威勢地位</a:t>
          </a:r>
          <a:endParaRPr lang="en-US" dirty="0"/>
        </a:p>
      </dgm:t>
    </dgm:pt>
    <dgm:pt modelId="{F8A39C11-B6D6-9A45-BD40-30EBA354ABDE}" type="parTrans" cxnId="{08C5188C-1797-0340-A389-F4EE602903D9}">
      <dgm:prSet/>
      <dgm:spPr/>
      <dgm:t>
        <a:bodyPr/>
        <a:lstStyle/>
        <a:p>
          <a:endParaRPr lang="en-US"/>
        </a:p>
      </dgm:t>
    </dgm:pt>
    <dgm:pt modelId="{1326DE31-2018-3A4A-A432-5CB807D34152}" type="sibTrans" cxnId="{08C5188C-1797-0340-A389-F4EE602903D9}">
      <dgm:prSet/>
      <dgm:spPr/>
      <dgm:t>
        <a:bodyPr/>
        <a:lstStyle/>
        <a:p>
          <a:endParaRPr lang="en-US"/>
        </a:p>
      </dgm:t>
    </dgm:pt>
    <dgm:pt modelId="{F4B4CF32-29D6-B742-A0AA-59E5DE00B5EB}" type="pres">
      <dgm:prSet presAssocID="{C0D71C77-C29A-AD41-A942-F71D1CA95199}" presName="compositeShape" presStyleCnt="0">
        <dgm:presLayoutVars>
          <dgm:chMax val="2"/>
          <dgm:dir/>
          <dgm:resizeHandles val="exact"/>
        </dgm:presLayoutVars>
      </dgm:prSet>
      <dgm:spPr/>
      <dgm:t>
        <a:bodyPr/>
        <a:lstStyle/>
        <a:p>
          <a:endParaRPr lang="en-US"/>
        </a:p>
      </dgm:t>
    </dgm:pt>
    <dgm:pt modelId="{BB59C542-72FC-174E-B8D7-5F6BDA876376}" type="pres">
      <dgm:prSet presAssocID="{102023E4-A342-9947-A34A-5460324FF1C1}" presName="upArrow" presStyleLbl="node1" presStyleIdx="0" presStyleCnt="2"/>
      <dgm:spPr/>
    </dgm:pt>
    <dgm:pt modelId="{636F077E-B294-C34E-8664-27E387347EBD}" type="pres">
      <dgm:prSet presAssocID="{102023E4-A342-9947-A34A-5460324FF1C1}" presName="upArrowText" presStyleLbl="revTx" presStyleIdx="0" presStyleCnt="2">
        <dgm:presLayoutVars>
          <dgm:chMax val="0"/>
          <dgm:bulletEnabled val="1"/>
        </dgm:presLayoutVars>
      </dgm:prSet>
      <dgm:spPr/>
      <dgm:t>
        <a:bodyPr/>
        <a:lstStyle/>
        <a:p>
          <a:endParaRPr lang="en-US"/>
        </a:p>
      </dgm:t>
    </dgm:pt>
    <dgm:pt modelId="{B1333DAB-CB37-A444-8A9C-C5AC5A3609FA}" type="pres">
      <dgm:prSet presAssocID="{A7A86118-AC69-1543-9C35-2F40EE6A1411}" presName="downArrow" presStyleLbl="node1" presStyleIdx="1" presStyleCnt="2"/>
      <dgm:spPr/>
    </dgm:pt>
    <dgm:pt modelId="{624EA829-B058-B34A-9E55-B002FA1F910E}" type="pres">
      <dgm:prSet presAssocID="{A7A86118-AC69-1543-9C35-2F40EE6A1411}" presName="downArrowText" presStyleLbl="revTx" presStyleIdx="1" presStyleCnt="2">
        <dgm:presLayoutVars>
          <dgm:chMax val="0"/>
          <dgm:bulletEnabled val="1"/>
        </dgm:presLayoutVars>
      </dgm:prSet>
      <dgm:spPr/>
      <dgm:t>
        <a:bodyPr/>
        <a:lstStyle/>
        <a:p>
          <a:endParaRPr lang="en-US"/>
        </a:p>
      </dgm:t>
    </dgm:pt>
  </dgm:ptLst>
  <dgm:cxnLst>
    <dgm:cxn modelId="{08C5188C-1797-0340-A389-F4EE602903D9}" srcId="{C0D71C77-C29A-AD41-A942-F71D1CA95199}" destId="{A7A86118-AC69-1543-9C35-2F40EE6A1411}" srcOrd="1" destOrd="0" parTransId="{F8A39C11-B6D6-9A45-BD40-30EBA354ABDE}" sibTransId="{1326DE31-2018-3A4A-A432-5CB807D34152}"/>
    <dgm:cxn modelId="{9E262089-97CB-8C4F-BDAA-ED846E0C6581}" type="presOf" srcId="{102023E4-A342-9947-A34A-5460324FF1C1}" destId="{636F077E-B294-C34E-8664-27E387347EBD}" srcOrd="0" destOrd="0" presId="urn:microsoft.com/office/officeart/2005/8/layout/arrow4"/>
    <dgm:cxn modelId="{950822D5-E9D3-5B4D-A43D-C338CC3DDC40}" srcId="{C0D71C77-C29A-AD41-A942-F71D1CA95199}" destId="{102023E4-A342-9947-A34A-5460324FF1C1}" srcOrd="0" destOrd="0" parTransId="{2A209B72-F64F-D542-AA46-040E43DCF69D}" sibTransId="{2E42641F-900D-E94D-A4E1-787A0AEF4466}"/>
    <dgm:cxn modelId="{A06DAFDE-0168-A043-A784-F117D7E49BD1}" type="presOf" srcId="{A7A86118-AC69-1543-9C35-2F40EE6A1411}" destId="{624EA829-B058-B34A-9E55-B002FA1F910E}" srcOrd="0" destOrd="0" presId="urn:microsoft.com/office/officeart/2005/8/layout/arrow4"/>
    <dgm:cxn modelId="{D2004462-3D9A-834D-A66C-CE747D01052A}" type="presOf" srcId="{C0D71C77-C29A-AD41-A942-F71D1CA95199}" destId="{F4B4CF32-29D6-B742-A0AA-59E5DE00B5EB}" srcOrd="0" destOrd="0" presId="urn:microsoft.com/office/officeart/2005/8/layout/arrow4"/>
    <dgm:cxn modelId="{E7F669DA-62A1-0449-BF23-3201299A41A6}" type="presParOf" srcId="{F4B4CF32-29D6-B742-A0AA-59E5DE00B5EB}" destId="{BB59C542-72FC-174E-B8D7-5F6BDA876376}" srcOrd="0" destOrd="0" presId="urn:microsoft.com/office/officeart/2005/8/layout/arrow4"/>
    <dgm:cxn modelId="{E26C143B-2BE2-2B4A-BC96-4408EA2B7661}" type="presParOf" srcId="{F4B4CF32-29D6-B742-A0AA-59E5DE00B5EB}" destId="{636F077E-B294-C34E-8664-27E387347EBD}" srcOrd="1" destOrd="0" presId="urn:microsoft.com/office/officeart/2005/8/layout/arrow4"/>
    <dgm:cxn modelId="{72DBC202-86C8-854A-ADB1-A8ABB9D01760}" type="presParOf" srcId="{F4B4CF32-29D6-B742-A0AA-59E5DE00B5EB}" destId="{B1333DAB-CB37-A444-8A9C-C5AC5A3609FA}" srcOrd="2" destOrd="0" presId="urn:microsoft.com/office/officeart/2005/8/layout/arrow4"/>
    <dgm:cxn modelId="{27F0A899-097E-C24E-8268-019613567D97}" type="presParOf" srcId="{F4B4CF32-29D6-B742-A0AA-59E5DE00B5EB}" destId="{624EA829-B058-B34A-9E55-B002FA1F910E}" srcOrd="3" destOrd="0" presId="urn:microsoft.com/office/officeart/2005/8/layout/arrow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80C18E6-E138-E940-AE1C-26525CF04E53}">
      <dsp:nvSpPr>
        <dsp:cNvPr id="0" name=""/>
        <dsp:cNvSpPr/>
      </dsp:nvSpPr>
      <dsp:spPr>
        <a:xfrm>
          <a:off x="6697" y="532209"/>
          <a:ext cx="2001738" cy="1201042"/>
        </a:xfrm>
        <a:prstGeom prst="roundRect">
          <a:avLst>
            <a:gd name="adj" fmla="val 10000"/>
          </a:avLst>
        </a:prstGeom>
        <a:gradFill rotWithShape="0">
          <a:gsLst>
            <a:gs pos="0">
              <a:schemeClr val="accent2">
                <a:hueOff val="0"/>
                <a:satOff val="0"/>
                <a:lumOff val="0"/>
                <a:alphaOff val="0"/>
              </a:schemeClr>
            </a:gs>
            <a:gs pos="100000">
              <a:schemeClr val="accent2">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zh-TW" altLang="en-US" sz="3300" kern="1200" dirty="0" smtClean="0"/>
            <a:t>刑事正義</a:t>
          </a:r>
          <a:endParaRPr lang="en-US" sz="3300" kern="1200" dirty="0"/>
        </a:p>
      </dsp:txBody>
      <dsp:txXfrm>
        <a:off x="6697" y="532209"/>
        <a:ext cx="2001738" cy="1201042"/>
      </dsp:txXfrm>
    </dsp:sp>
    <dsp:sp modelId="{A378489E-84E5-9146-91C7-A5172B2C7631}">
      <dsp:nvSpPr>
        <dsp:cNvPr id="0" name=""/>
        <dsp:cNvSpPr/>
      </dsp:nvSpPr>
      <dsp:spPr>
        <a:xfrm>
          <a:off x="2184588" y="884515"/>
          <a:ext cx="424368" cy="496431"/>
        </a:xfrm>
        <a:prstGeom prst="rightArrow">
          <a:avLst>
            <a:gd name="adj1" fmla="val 60000"/>
            <a:gd name="adj2" fmla="val 50000"/>
          </a:avLst>
        </a:prstGeom>
        <a:gradFill rotWithShape="0">
          <a:gsLst>
            <a:gs pos="0">
              <a:schemeClr val="accent2">
                <a:hueOff val="0"/>
                <a:satOff val="0"/>
                <a:lumOff val="0"/>
                <a:alphaOff val="0"/>
              </a:schemeClr>
            </a:gs>
            <a:gs pos="100000">
              <a:schemeClr val="accent2">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a:off x="2184588" y="884515"/>
        <a:ext cx="424368" cy="496431"/>
      </dsp:txXfrm>
    </dsp:sp>
    <dsp:sp modelId="{34E81E50-73CC-FA41-981A-6970EA2D5F8C}">
      <dsp:nvSpPr>
        <dsp:cNvPr id="0" name=""/>
        <dsp:cNvSpPr/>
      </dsp:nvSpPr>
      <dsp:spPr>
        <a:xfrm>
          <a:off x="2809130" y="532209"/>
          <a:ext cx="2001738" cy="1201042"/>
        </a:xfrm>
        <a:prstGeom prst="roundRect">
          <a:avLst>
            <a:gd name="adj" fmla="val 10000"/>
          </a:avLst>
        </a:prstGeom>
        <a:gradFill rotWithShape="0">
          <a:gsLst>
            <a:gs pos="0">
              <a:schemeClr val="accent3">
                <a:hueOff val="0"/>
                <a:satOff val="0"/>
                <a:lumOff val="0"/>
                <a:alphaOff val="0"/>
              </a:schemeClr>
            </a:gs>
            <a:gs pos="100000">
              <a:schemeClr val="accent3">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zh-TW" altLang="en-US" sz="3300" kern="1200" dirty="0" smtClean="0"/>
            <a:t>歷史正義</a:t>
          </a:r>
          <a:endParaRPr lang="en-US" sz="3300" kern="1200" dirty="0"/>
        </a:p>
      </dsp:txBody>
      <dsp:txXfrm>
        <a:off x="2809130" y="532209"/>
        <a:ext cx="2001738" cy="1201042"/>
      </dsp:txXfrm>
    </dsp:sp>
    <dsp:sp modelId="{9F489EB8-B54C-4E4E-B117-594B973DDE40}">
      <dsp:nvSpPr>
        <dsp:cNvPr id="0" name=""/>
        <dsp:cNvSpPr/>
      </dsp:nvSpPr>
      <dsp:spPr>
        <a:xfrm>
          <a:off x="4987022" y="884515"/>
          <a:ext cx="424368" cy="496431"/>
        </a:xfrm>
        <a:prstGeom prst="rightArrow">
          <a:avLst>
            <a:gd name="adj1" fmla="val 60000"/>
            <a:gd name="adj2" fmla="val 50000"/>
          </a:avLst>
        </a:prstGeom>
        <a:gradFill rotWithShape="0">
          <a:gsLst>
            <a:gs pos="0">
              <a:schemeClr val="accent3">
                <a:hueOff val="0"/>
                <a:satOff val="0"/>
                <a:lumOff val="0"/>
                <a:alphaOff val="0"/>
              </a:schemeClr>
            </a:gs>
            <a:gs pos="100000">
              <a:schemeClr val="accent3">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a:off x="4987022" y="884515"/>
        <a:ext cx="424368" cy="496431"/>
      </dsp:txXfrm>
    </dsp:sp>
    <dsp:sp modelId="{4AA5EB76-7927-3A43-ADD0-2281DF85C063}">
      <dsp:nvSpPr>
        <dsp:cNvPr id="0" name=""/>
        <dsp:cNvSpPr/>
      </dsp:nvSpPr>
      <dsp:spPr>
        <a:xfrm>
          <a:off x="5611564" y="532209"/>
          <a:ext cx="2001738" cy="1201042"/>
        </a:xfrm>
        <a:prstGeom prst="roundRect">
          <a:avLst>
            <a:gd name="adj" fmla="val 10000"/>
          </a:avLst>
        </a:prstGeom>
        <a:gradFill rotWithShape="0">
          <a:gsLst>
            <a:gs pos="0">
              <a:schemeClr val="accent4">
                <a:hueOff val="0"/>
                <a:satOff val="0"/>
                <a:lumOff val="0"/>
                <a:alphaOff val="0"/>
              </a:schemeClr>
            </a:gs>
            <a:gs pos="100000">
              <a:schemeClr val="accent4">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zh-TW" altLang="en-US" sz="3300" kern="1200" dirty="0" smtClean="0"/>
            <a:t>修復正義</a:t>
          </a:r>
          <a:endParaRPr lang="en-US" sz="3300" kern="1200" dirty="0"/>
        </a:p>
      </dsp:txBody>
      <dsp:txXfrm>
        <a:off x="5611564" y="532209"/>
        <a:ext cx="2001738" cy="1201042"/>
      </dsp:txXfrm>
    </dsp:sp>
    <dsp:sp modelId="{CE9D4926-52D1-D34C-ABA0-C52F6A05AC4B}">
      <dsp:nvSpPr>
        <dsp:cNvPr id="0" name=""/>
        <dsp:cNvSpPr/>
      </dsp:nvSpPr>
      <dsp:spPr>
        <a:xfrm rot="5400000">
          <a:off x="6400249" y="1873374"/>
          <a:ext cx="424368" cy="496431"/>
        </a:xfrm>
        <a:prstGeom prst="rightArrow">
          <a:avLst>
            <a:gd name="adj1" fmla="val 60000"/>
            <a:gd name="adj2" fmla="val 50000"/>
          </a:avLst>
        </a:prstGeom>
        <a:gradFill rotWithShape="0">
          <a:gsLst>
            <a:gs pos="0">
              <a:schemeClr val="accent4">
                <a:hueOff val="0"/>
                <a:satOff val="0"/>
                <a:lumOff val="0"/>
                <a:alphaOff val="0"/>
              </a:schemeClr>
            </a:gs>
            <a:gs pos="100000">
              <a:schemeClr val="accent4">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rot="5400000">
        <a:off x="6400249" y="1873374"/>
        <a:ext cx="424368" cy="496431"/>
      </dsp:txXfrm>
    </dsp:sp>
    <dsp:sp modelId="{8E66CF32-9B2A-3D44-9CD4-589AA5DBFB61}">
      <dsp:nvSpPr>
        <dsp:cNvPr id="0" name=""/>
        <dsp:cNvSpPr/>
      </dsp:nvSpPr>
      <dsp:spPr>
        <a:xfrm>
          <a:off x="5611564" y="2533947"/>
          <a:ext cx="2001738" cy="1201042"/>
        </a:xfrm>
        <a:prstGeom prst="roundRect">
          <a:avLst>
            <a:gd name="adj" fmla="val 10000"/>
          </a:avLst>
        </a:prstGeom>
        <a:gradFill rotWithShape="0">
          <a:gsLst>
            <a:gs pos="0">
              <a:schemeClr val="accent5">
                <a:hueOff val="0"/>
                <a:satOff val="0"/>
                <a:lumOff val="0"/>
                <a:alphaOff val="0"/>
              </a:schemeClr>
            </a:gs>
            <a:gs pos="100000">
              <a:schemeClr val="accent5">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zh-TW" altLang="en-US" sz="3300" kern="1200" dirty="0" smtClean="0"/>
            <a:t>行政正義</a:t>
          </a:r>
          <a:endParaRPr lang="en-US" sz="3300" kern="1200" dirty="0"/>
        </a:p>
      </dsp:txBody>
      <dsp:txXfrm>
        <a:off x="5611564" y="2533947"/>
        <a:ext cx="2001738" cy="1201042"/>
      </dsp:txXfrm>
    </dsp:sp>
    <dsp:sp modelId="{FEF9A065-1743-A840-8AD9-7699BBB7DD63}">
      <dsp:nvSpPr>
        <dsp:cNvPr id="0" name=""/>
        <dsp:cNvSpPr/>
      </dsp:nvSpPr>
      <dsp:spPr>
        <a:xfrm rot="10800000">
          <a:off x="5011042" y="2886253"/>
          <a:ext cx="424368" cy="496431"/>
        </a:xfrm>
        <a:prstGeom prst="rightArrow">
          <a:avLst>
            <a:gd name="adj1" fmla="val 60000"/>
            <a:gd name="adj2" fmla="val 50000"/>
          </a:avLst>
        </a:prstGeom>
        <a:gradFill rotWithShape="0">
          <a:gsLst>
            <a:gs pos="0">
              <a:schemeClr val="accent5">
                <a:hueOff val="0"/>
                <a:satOff val="0"/>
                <a:lumOff val="0"/>
                <a:alphaOff val="0"/>
              </a:schemeClr>
            </a:gs>
            <a:gs pos="100000">
              <a:schemeClr val="accent5">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rot="10800000">
        <a:off x="5011042" y="2886253"/>
        <a:ext cx="424368" cy="496431"/>
      </dsp:txXfrm>
    </dsp:sp>
    <dsp:sp modelId="{2BE03916-07EC-6341-82AA-08B61BEF21BA}">
      <dsp:nvSpPr>
        <dsp:cNvPr id="0" name=""/>
        <dsp:cNvSpPr/>
      </dsp:nvSpPr>
      <dsp:spPr>
        <a:xfrm>
          <a:off x="2809130" y="2533947"/>
          <a:ext cx="2001738" cy="1201042"/>
        </a:xfrm>
        <a:prstGeom prst="roundRect">
          <a:avLst>
            <a:gd name="adj" fmla="val 10000"/>
          </a:avLst>
        </a:prstGeom>
        <a:gradFill rotWithShape="0">
          <a:gsLst>
            <a:gs pos="0">
              <a:schemeClr val="accent6">
                <a:hueOff val="0"/>
                <a:satOff val="0"/>
                <a:lumOff val="0"/>
                <a:alphaOff val="0"/>
              </a:schemeClr>
            </a:gs>
            <a:gs pos="100000">
              <a:schemeClr val="accent6">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zh-TW" altLang="en-US" sz="3300" kern="1200" dirty="0" smtClean="0"/>
            <a:t>憲法正義</a:t>
          </a:r>
          <a:endParaRPr lang="en-US" sz="3300" kern="1200" dirty="0"/>
        </a:p>
      </dsp:txBody>
      <dsp:txXfrm>
        <a:off x="2809130" y="2533947"/>
        <a:ext cx="2001738" cy="120104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FE45D6-CDCF-D549-8A5D-67CAC8202AF0}" type="datetimeFigureOut">
              <a:rPr kumimoji="1" lang="zh-TW" altLang="en-US" smtClean="0"/>
              <a:pPr/>
              <a:t>12/26/16</a:t>
            </a:fld>
            <a:endParaRPr kumimoji="1" lang="zh-TW" altLang="en-US"/>
          </a:p>
        </p:txBody>
      </p:sp>
      <p:sp>
        <p:nvSpPr>
          <p:cNvPr id="4" name="投影片影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zh-TW" altLang="en-US" smtClean="0"/>
              <a:t>按一下以編輯母片文字樣式</a:t>
            </a:r>
          </a:p>
          <a:p>
            <a:pPr lvl="1"/>
            <a:r>
              <a:rPr kumimoji="1" lang="zh-TW" altLang="en-US" smtClean="0"/>
              <a:t>第二層</a:t>
            </a:r>
          </a:p>
          <a:p>
            <a:pPr lvl="2"/>
            <a:r>
              <a:rPr kumimoji="1" lang="zh-TW" altLang="en-US" smtClean="0"/>
              <a:t>第三層</a:t>
            </a:r>
          </a:p>
          <a:p>
            <a:pPr lvl="3"/>
            <a:r>
              <a:rPr kumimoji="1" lang="zh-TW" altLang="en-US" smtClean="0"/>
              <a:t>第四層</a:t>
            </a:r>
          </a:p>
          <a:p>
            <a:pPr lvl="4"/>
            <a:r>
              <a:rPr kumimoji="1" lang="zh-TW" altLang="en-US" smtClean="0"/>
              <a:t>第五層</a:t>
            </a:r>
            <a:endParaRPr kumimoji="1"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C2A3A0-F5CC-A547-8812-FC628522F849}" type="slidenum">
              <a:rPr kumimoji="1" lang="zh-TW" altLang="en-US" smtClean="0"/>
              <a:pPr/>
              <a:t>‹#›</a:t>
            </a:fld>
            <a:endParaRPr kumimoji="1" lang="zh-TW"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529659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標題投影片">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 按一下以編輯母片子標題樣式</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A98AF03-7270-45C2-A683-C5E353EF01A5}" type="datetime4">
              <a:rPr lang="en-US" smtClean="0"/>
              <a:pPr/>
              <a:t>December 26, 2016</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B37D5FE-740C-46F5-801A-FA5477D9711F}"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A2FB5AFD-D735-4504-A039-ADEBB6448D55}" type="datetime4">
              <a:rPr lang="en-US" smtClean="0"/>
              <a:pPr/>
              <a:t>December 26,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AB5C8118-FB93-4E87-B380-0175F2FE2167}" type="datetime4">
              <a:rPr lang="en-US" smtClean="0"/>
              <a:pPr/>
              <a:t>December 26,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05A93482-8E69-40F7-BCAD-5662A6CADB27}" type="datetime4">
              <a:rPr lang="en-US" smtClean="0"/>
              <a:pPr/>
              <a:t>December 26,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區段標頭">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FBB7EAE1-CAAC-4AEF-919E-158692B1E55E}" type="datetime4">
              <a:rPr lang="en-US" smtClean="0"/>
              <a:pPr/>
              <a:t>December 26,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5" name="Date Placeholder 4"/>
          <p:cNvSpPr>
            <a:spLocks noGrp="1"/>
          </p:cNvSpPr>
          <p:nvPr>
            <p:ph type="dt" sz="half" idx="10"/>
          </p:nvPr>
        </p:nvSpPr>
        <p:spPr/>
        <p:txBody>
          <a:bodyPr/>
          <a:lstStyle/>
          <a:p>
            <a:fld id="{9525A706-D8F2-4D1A-855A-CADC92600C26}" type="datetime4">
              <a:rPr lang="en-US" smtClean="0"/>
              <a:pPr/>
              <a:t>December 26, 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99B4F123-1704-49AC-9D15-C4B1462B8014}" type="datetime4">
              <a:rPr lang="en-US" smtClean="0"/>
              <a:pPr/>
              <a:t>December 26, 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E3127EC2-47FB-48A1-8644-C8A81DDAA119}" type="datetime4">
              <a:rPr lang="en-US" smtClean="0"/>
              <a:pPr/>
              <a:t>December 26, 2016</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EC3ED-7435-49F9-84C8-03CCA2F8DEDB}" type="datetime4">
              <a:rPr lang="en-US" smtClean="0"/>
              <a:pPr/>
              <a:t>December 26, 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含標題的內容">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FC49BF1-FCD3-4395-8FF6-0047AF66228E}" type="datetime4">
              <a:rPr lang="en-US" smtClean="0"/>
              <a:pPr/>
              <a:t>December 26, 2016</a:t>
            </a:fld>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zh-TW" altLang="en-US" smtClean="0"/>
              <a:t>按一下以編輯母片標題樣式</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含標題的圖片">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zh-TW" altLang="en-US" smtClean="0"/>
              <a:t>按一下以編輯母片標題樣式</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將圖片拖曳至版面配置區或按一下圖示以新增</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CA861222-2C8B-4501-BE87-6797EC025925}" type="datetime4">
              <a:rPr lang="en-US" smtClean="0"/>
              <a:pPr/>
              <a:t>December 26, 2016</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6C01193-8287-4834-A286-6B880643E934}" type="datetime4">
              <a:rPr lang="en-US" smtClean="0"/>
              <a:pPr/>
              <a:t>December 26, 2016</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B37D5FE-740C-46F5-801A-FA5477D971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7.xml"/><Relationship Id="rId2"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標題 1"/>
          <p:cNvSpPr>
            <a:spLocks noGrp="1"/>
          </p:cNvSpPr>
          <p:nvPr>
            <p:ph type="ctrTitle"/>
          </p:nvPr>
        </p:nvSpPr>
        <p:spPr>
          <a:xfrm>
            <a:off x="4581145" y="2683533"/>
            <a:ext cx="3712464" cy="3171485"/>
          </a:xfrm>
        </p:spPr>
        <p:txBody>
          <a:bodyPr>
            <a:noAutofit/>
          </a:bodyPr>
          <a:lstStyle/>
          <a:p>
            <a:r>
              <a:rPr kumimoji="1" lang="zh-TW" altLang="en-US" sz="5400" b="1" dirty="0" smtClean="0"/>
              <a:t>實質法治國原則－追索不當政黨財產之核心</a:t>
            </a:r>
            <a:endParaRPr kumimoji="1" lang="zh-TW" altLang="en-US" sz="5400" b="1" dirty="0"/>
          </a:p>
        </p:txBody>
      </p:sp>
      <p:sp>
        <p:nvSpPr>
          <p:cNvPr id="3" name="子標題 2"/>
          <p:cNvSpPr>
            <a:spLocks noGrp="1"/>
          </p:cNvSpPr>
          <p:nvPr>
            <p:ph type="subTitle" idx="1"/>
          </p:nvPr>
        </p:nvSpPr>
        <p:spPr>
          <a:xfrm>
            <a:off x="239167" y="4914917"/>
            <a:ext cx="4341978" cy="1260629"/>
          </a:xfrm>
        </p:spPr>
        <p:txBody>
          <a:bodyPr>
            <a:noAutofit/>
          </a:bodyPr>
          <a:lstStyle/>
          <a:p>
            <a:r>
              <a:rPr kumimoji="1" lang="zh-TW" altLang="en-US" sz="3600" b="1" dirty="0" smtClean="0"/>
              <a:t>國立政治大學法學院</a:t>
            </a:r>
            <a:endParaRPr kumimoji="1" lang="de-DE" altLang="zh-TW" sz="3600" b="1" dirty="0" smtClean="0"/>
          </a:p>
          <a:p>
            <a:r>
              <a:rPr kumimoji="1" lang="zh-TW" altLang="en-US" sz="3600" b="1" dirty="0" smtClean="0"/>
              <a:t>林佳和</a:t>
            </a:r>
            <a:endParaRPr kumimoji="1" lang="zh-TW" altLang="en-US" sz="3600" b="1"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222243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1043490" y="825092"/>
            <a:ext cx="7024744" cy="1742892"/>
          </a:xfrm>
        </p:spPr>
        <p:txBody>
          <a:bodyPr>
            <a:normAutofit fontScale="90000"/>
          </a:bodyPr>
          <a:lstStyle/>
          <a:p>
            <a:r>
              <a:rPr lang="de-DE" b="1" dirty="0" smtClean="0">
                <a:latin typeface="Constantia"/>
                <a:cs typeface="Constantia"/>
              </a:rPr>
              <a:t>1943</a:t>
            </a:r>
            <a:r>
              <a:rPr lang="zh-TW" altLang="en-US" b="1" dirty="0" smtClean="0">
                <a:latin typeface="Constantia"/>
                <a:cs typeface="Constantia"/>
              </a:rPr>
              <a:t>年</a:t>
            </a:r>
            <a:r>
              <a:rPr lang="de-DE" b="1" dirty="0" smtClean="0">
                <a:latin typeface="Constantia"/>
                <a:cs typeface="Constantia"/>
              </a:rPr>
              <a:t>1</a:t>
            </a:r>
            <a:r>
              <a:rPr lang="zh-TW" altLang="en-US" b="1" dirty="0" smtClean="0">
                <a:latin typeface="Constantia"/>
                <a:cs typeface="Constantia"/>
              </a:rPr>
              <a:t>月</a:t>
            </a:r>
            <a:r>
              <a:rPr lang="de-DE" b="1" dirty="0" smtClean="0">
                <a:latin typeface="Constantia"/>
                <a:cs typeface="Constantia"/>
              </a:rPr>
              <a:t>5</a:t>
            </a:r>
            <a:r>
              <a:rPr lang="zh-TW" altLang="en-US" b="1" dirty="0" smtClean="0">
                <a:latin typeface="Constantia"/>
                <a:cs typeface="Constantia"/>
              </a:rPr>
              <a:t>日倫敦宣言 ：</a:t>
            </a:r>
            <a:r>
              <a:rPr lang="de-DE" b="1" dirty="0" smtClean="0">
                <a:latin typeface="Constantia"/>
                <a:cs typeface="Constantia"/>
              </a:rPr>
              <a:t>«</a:t>
            </a:r>
            <a:r>
              <a:rPr lang="zh-TW" altLang="en-US" b="1" dirty="0" smtClean="0">
                <a:latin typeface="Constantia"/>
                <a:cs typeface="Constantia"/>
              </a:rPr>
              <a:t>同盟國針對受敵人所佔領或受其控制區域內所為剝奪財產行為之宣言</a:t>
            </a:r>
            <a:r>
              <a:rPr lang="de-DE" b="1" dirty="0" smtClean="0">
                <a:latin typeface="Constantia"/>
                <a:cs typeface="Constantia"/>
              </a:rPr>
              <a:t>»</a:t>
            </a:r>
            <a:r>
              <a:rPr lang="zh-TW" altLang="en-US" b="1" dirty="0" smtClean="0">
                <a:latin typeface="Constantia"/>
                <a:cs typeface="Constantia"/>
              </a:rPr>
              <a:t> </a:t>
            </a:r>
            <a:endParaRPr lang="en-US" b="1" dirty="0">
              <a:latin typeface="Constantia"/>
              <a:cs typeface="Constantia"/>
            </a:endParaRPr>
          </a:p>
        </p:txBody>
      </p:sp>
      <p:sp>
        <p:nvSpPr>
          <p:cNvPr id="5" name="Content Placeholder 4"/>
          <p:cNvSpPr>
            <a:spLocks noGrp="1"/>
          </p:cNvSpPr>
          <p:nvPr>
            <p:ph idx="1"/>
          </p:nvPr>
        </p:nvSpPr>
        <p:spPr>
          <a:xfrm>
            <a:off x="917760" y="2836834"/>
            <a:ext cx="7150474" cy="2995795"/>
          </a:xfrm>
        </p:spPr>
        <p:txBody>
          <a:bodyPr>
            <a:noAutofit/>
          </a:bodyPr>
          <a:lstStyle/>
          <a:p>
            <a:r>
              <a:rPr lang="zh-TW" altLang="en-US" sz="2800" dirty="0" smtClean="0">
                <a:latin typeface="Constantia"/>
                <a:cs typeface="Constantia"/>
              </a:rPr>
              <a:t>受軸心國所佔領或控制之區域內所為之財產、權利等之任何移轉與轉讓，亦即於</a:t>
            </a:r>
            <a:r>
              <a:rPr lang="en-US" sz="2800" dirty="0" smtClean="0">
                <a:latin typeface="Constantia"/>
                <a:cs typeface="Constantia"/>
              </a:rPr>
              <a:t>1933</a:t>
            </a:r>
            <a:r>
              <a:rPr lang="zh-TW" altLang="en-US" sz="2800" dirty="0" smtClean="0">
                <a:latin typeface="Constantia"/>
                <a:cs typeface="Constantia"/>
              </a:rPr>
              <a:t>年至</a:t>
            </a:r>
            <a:r>
              <a:rPr lang="en-US" sz="2800" dirty="0" smtClean="0">
                <a:latin typeface="Constantia"/>
                <a:cs typeface="Constantia"/>
              </a:rPr>
              <a:t>1945</a:t>
            </a:r>
            <a:r>
              <a:rPr lang="zh-TW" altLang="en-US" sz="2800" dirty="0" smtClean="0">
                <a:latin typeface="Constantia"/>
                <a:cs typeface="Constantia"/>
              </a:rPr>
              <a:t>年間，基於種族、宗教或政治理由遭追捕而</a:t>
            </a:r>
            <a:r>
              <a:rPr lang="zh-TW" altLang="en-US" sz="2800" dirty="0" smtClean="0">
                <a:solidFill>
                  <a:srgbClr val="FF0000"/>
                </a:solidFill>
                <a:latin typeface="Constantia"/>
                <a:cs typeface="Constantia"/>
              </a:rPr>
              <a:t>不法不當剝奪徵收的財產</a:t>
            </a:r>
            <a:r>
              <a:rPr lang="zh-TW" altLang="en-US" sz="2800" dirty="0" smtClean="0">
                <a:latin typeface="Constantia"/>
                <a:cs typeface="Constantia"/>
              </a:rPr>
              <a:t>，保留宣告該等行為無效之權利，</a:t>
            </a:r>
            <a:r>
              <a:rPr lang="zh-TW" altLang="en-US" sz="2800" dirty="0" smtClean="0">
                <a:solidFill>
                  <a:srgbClr val="FF0000"/>
                </a:solidFill>
                <a:latin typeface="Constantia"/>
                <a:cs typeface="Constantia"/>
              </a:rPr>
              <a:t>即便該移轉與轉讓係以表面合法且無強制之法律行為形式為之 </a:t>
            </a:r>
            <a:endParaRPr lang="en-US" sz="2800" dirty="0">
              <a:solidFill>
                <a:srgbClr val="FF0000"/>
              </a:solidFill>
              <a:latin typeface="Constantia"/>
              <a:cs typeface="Constanti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de-DE" b="1" dirty="0" smtClean="0"/>
              <a:t>«</a:t>
            </a:r>
            <a:r>
              <a:rPr lang="zh-TW" altLang="en-US" b="1" dirty="0" smtClean="0"/>
              <a:t>返還可資確定之財產客體予國家社會主義壓迫措施受害者法</a:t>
            </a:r>
            <a:r>
              <a:rPr lang="de-DE" b="1" dirty="0" smtClean="0"/>
              <a:t>»</a:t>
            </a:r>
            <a:r>
              <a:rPr lang="zh-TW" altLang="en-US" b="1" dirty="0" smtClean="0"/>
              <a:t> </a:t>
            </a:r>
            <a:endParaRPr lang="en-US" b="1" dirty="0"/>
          </a:p>
        </p:txBody>
      </p:sp>
      <p:sp>
        <p:nvSpPr>
          <p:cNvPr id="3" name="Content Placeholder 2"/>
          <p:cNvSpPr>
            <a:spLocks noGrp="1"/>
          </p:cNvSpPr>
          <p:nvPr>
            <p:ph idx="1"/>
          </p:nvPr>
        </p:nvSpPr>
        <p:spPr>
          <a:xfrm>
            <a:off x="898938" y="2323652"/>
            <a:ext cx="7169296" cy="3508977"/>
          </a:xfrm>
        </p:spPr>
        <p:txBody>
          <a:bodyPr>
            <a:normAutofit/>
          </a:bodyPr>
          <a:lstStyle/>
          <a:p>
            <a:r>
              <a:rPr lang="en-US" altLang="zh-TW" sz="2800" dirty="0" smtClean="0">
                <a:latin typeface="Constantia"/>
                <a:cs typeface="Constantia"/>
              </a:rPr>
              <a:t>1947-1949</a:t>
            </a:r>
            <a:r>
              <a:rPr lang="zh-TW" altLang="en-US" sz="2800" dirty="0" smtClean="0">
                <a:latin typeface="Constantia"/>
                <a:cs typeface="Constantia"/>
              </a:rPr>
              <a:t>：美國、法國、英國佔領軍政府</a:t>
            </a:r>
            <a:endParaRPr lang="de-DE" altLang="zh-TW" sz="2800" dirty="0" smtClean="0">
              <a:latin typeface="Constantia"/>
              <a:cs typeface="Constantia"/>
            </a:endParaRPr>
          </a:p>
          <a:p>
            <a:r>
              <a:rPr lang="zh-TW" altLang="en-US" sz="2800" dirty="0" smtClean="0">
                <a:latin typeface="Constantia"/>
                <a:cs typeface="Constantia"/>
              </a:rPr>
              <a:t>以開始實施於美國佔領區的軍事政府第</a:t>
            </a:r>
            <a:r>
              <a:rPr lang="en-US" sz="2800" dirty="0" smtClean="0">
                <a:latin typeface="Constantia"/>
                <a:cs typeface="Constantia"/>
              </a:rPr>
              <a:t>59</a:t>
            </a:r>
            <a:r>
              <a:rPr lang="zh-TW" altLang="en-US" sz="2800" dirty="0" smtClean="0">
                <a:latin typeface="Constantia"/>
                <a:cs typeface="Constantia"/>
              </a:rPr>
              <a:t>號法律為例（</a:t>
            </a:r>
            <a:r>
              <a:rPr lang="en-US" altLang="zh-TW" sz="2800" dirty="0" smtClean="0">
                <a:latin typeface="Constantia"/>
                <a:cs typeface="Constantia"/>
              </a:rPr>
              <a:t>1947/11/10</a:t>
            </a:r>
            <a:r>
              <a:rPr lang="zh-TW" altLang="en-US" sz="2800" dirty="0" smtClean="0">
                <a:latin typeface="Constantia"/>
                <a:cs typeface="Constantia"/>
              </a:rPr>
              <a:t>），全文共</a:t>
            </a:r>
            <a:r>
              <a:rPr lang="en-US" sz="2800" dirty="0" smtClean="0">
                <a:latin typeface="Constantia"/>
                <a:cs typeface="Constantia"/>
              </a:rPr>
              <a:t>75</a:t>
            </a:r>
            <a:r>
              <a:rPr lang="zh-TW" altLang="en-US" sz="2800" dirty="0" smtClean="0">
                <a:latin typeface="Constantia"/>
                <a:cs typeface="Constantia"/>
              </a:rPr>
              <a:t>條，是有關轉型正義政策下第一個規範詳盡的法律，特別是針對返還財產的部份，尤具參考意義</a:t>
            </a:r>
            <a:endParaRPr lang="en-US" sz="2800" dirty="0">
              <a:latin typeface="Constantia"/>
              <a:cs typeface="Constanti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984483"/>
          </a:xfrm>
        </p:spPr>
        <p:txBody>
          <a:bodyPr/>
          <a:lstStyle/>
          <a:p>
            <a:r>
              <a:rPr lang="zh-TW" altLang="en-US" b="1" dirty="0" smtClean="0">
                <a:latin typeface="Constantia"/>
                <a:cs typeface="Constantia"/>
              </a:rPr>
              <a:t>第</a:t>
            </a:r>
            <a:r>
              <a:rPr lang="en-US" altLang="zh-TW" b="1" dirty="0" smtClean="0">
                <a:latin typeface="Constantia"/>
                <a:cs typeface="Constantia"/>
              </a:rPr>
              <a:t>59</a:t>
            </a:r>
            <a:r>
              <a:rPr lang="zh-TW" altLang="en-US" b="1" dirty="0" smtClean="0">
                <a:latin typeface="Constantia"/>
                <a:cs typeface="Constantia"/>
              </a:rPr>
              <a:t>號法律關於財產返還內容</a:t>
            </a:r>
            <a:endParaRPr lang="en-US" b="1" dirty="0">
              <a:latin typeface="Constantia"/>
              <a:cs typeface="Constantia"/>
            </a:endParaRPr>
          </a:p>
        </p:txBody>
      </p:sp>
      <p:sp>
        <p:nvSpPr>
          <p:cNvPr id="3" name="Content Placeholder 2"/>
          <p:cNvSpPr>
            <a:spLocks noGrp="1"/>
          </p:cNvSpPr>
          <p:nvPr>
            <p:ph idx="1"/>
          </p:nvPr>
        </p:nvSpPr>
        <p:spPr>
          <a:xfrm>
            <a:off x="832960" y="2323652"/>
            <a:ext cx="7235274" cy="3508977"/>
          </a:xfrm>
        </p:spPr>
        <p:txBody>
          <a:bodyPr>
            <a:noAutofit/>
          </a:bodyPr>
          <a:lstStyle/>
          <a:p>
            <a:r>
              <a:rPr lang="zh-TW" altLang="en-US" sz="2800" dirty="0" smtClean="0">
                <a:latin typeface="Constantia"/>
                <a:cs typeface="Constantia"/>
              </a:rPr>
              <a:t>法律目的：「就可資確定之包括物、權利在內之財產客體，返還予於</a:t>
            </a:r>
            <a:r>
              <a:rPr lang="en-US" sz="2800" dirty="0" smtClean="0">
                <a:latin typeface="Constantia"/>
                <a:cs typeface="Constantia"/>
              </a:rPr>
              <a:t>1933</a:t>
            </a:r>
            <a:r>
              <a:rPr lang="zh-TW" altLang="en-US" sz="2800" dirty="0" smtClean="0">
                <a:latin typeface="Constantia"/>
                <a:cs typeface="Constantia"/>
              </a:rPr>
              <a:t>年</a:t>
            </a:r>
            <a:r>
              <a:rPr lang="en-US" sz="2800" dirty="0" smtClean="0">
                <a:latin typeface="Constantia"/>
                <a:cs typeface="Constantia"/>
              </a:rPr>
              <a:t>1</a:t>
            </a:r>
            <a:r>
              <a:rPr lang="zh-TW" altLang="en-US" sz="2800" dirty="0" smtClean="0">
                <a:latin typeface="Constantia"/>
                <a:cs typeface="Constantia"/>
              </a:rPr>
              <a:t>月</a:t>
            </a:r>
            <a:r>
              <a:rPr lang="en-US" sz="2800" dirty="0" smtClean="0">
                <a:latin typeface="Constantia"/>
                <a:cs typeface="Constantia"/>
              </a:rPr>
              <a:t>30</a:t>
            </a:r>
            <a:r>
              <a:rPr lang="zh-TW" altLang="en-US" sz="2800" dirty="0" smtClean="0">
                <a:latin typeface="Constantia"/>
                <a:cs typeface="Constantia"/>
              </a:rPr>
              <a:t>日至</a:t>
            </a:r>
            <a:r>
              <a:rPr lang="en-US" sz="2800" dirty="0" smtClean="0">
                <a:latin typeface="Constantia"/>
                <a:cs typeface="Constantia"/>
              </a:rPr>
              <a:t>1945</a:t>
            </a:r>
            <a:r>
              <a:rPr lang="zh-TW" altLang="en-US" sz="2800" dirty="0" smtClean="0">
                <a:latin typeface="Constantia"/>
                <a:cs typeface="Constantia"/>
              </a:rPr>
              <a:t>年</a:t>
            </a:r>
            <a:r>
              <a:rPr lang="en-US" sz="2800" dirty="0" smtClean="0">
                <a:latin typeface="Constantia"/>
                <a:cs typeface="Constantia"/>
              </a:rPr>
              <a:t>5</a:t>
            </a:r>
            <a:r>
              <a:rPr lang="zh-TW" altLang="en-US" sz="2800" dirty="0" smtClean="0">
                <a:latin typeface="Constantia"/>
                <a:cs typeface="Constantia"/>
              </a:rPr>
              <a:t>月</a:t>
            </a:r>
            <a:r>
              <a:rPr lang="en-US" sz="2800" dirty="0" smtClean="0">
                <a:latin typeface="Constantia"/>
                <a:cs typeface="Constantia"/>
              </a:rPr>
              <a:t>8</a:t>
            </a:r>
            <a:r>
              <a:rPr lang="zh-TW" altLang="en-US" sz="2800" dirty="0" smtClean="0">
                <a:latin typeface="Constantia"/>
                <a:cs typeface="Constantia"/>
              </a:rPr>
              <a:t>日間，基於種族、宗教、國籍、世界觀或對於國家社會主義之政治敵對而遭剝奪者，返還之對象為原所有權人或繼承人 </a:t>
            </a:r>
            <a:endParaRPr lang="de-DE" altLang="zh-TW" sz="2800" dirty="0" smtClean="0">
              <a:latin typeface="Constantia"/>
              <a:cs typeface="Constantia"/>
            </a:endParaRPr>
          </a:p>
          <a:p>
            <a:r>
              <a:rPr lang="zh-TW" altLang="en-US" sz="2800" dirty="0" smtClean="0">
                <a:solidFill>
                  <a:srgbClr val="FF0000"/>
                </a:solidFill>
                <a:latin typeface="Constantia"/>
                <a:cs typeface="Constantia"/>
              </a:rPr>
              <a:t>「不法剝奪」構成要件：「因國家行為或濫用國家行為而徵收」、「違反善良風俗、強行法或受脅迫所為之法律行為」 </a:t>
            </a:r>
            <a:endParaRPr lang="en-US" sz="2800" dirty="0">
              <a:solidFill>
                <a:srgbClr val="FF0000"/>
              </a:solidFill>
              <a:latin typeface="Constantia"/>
              <a:cs typeface="Constanti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5948" y="1228729"/>
            <a:ext cx="7364683" cy="4603900"/>
          </a:xfrm>
        </p:spPr>
        <p:txBody>
          <a:bodyPr/>
          <a:lstStyle/>
          <a:p>
            <a:pPr lvl="0"/>
            <a:r>
              <a:rPr lang="zh-TW" altLang="en-US" sz="2800" dirty="0" smtClean="0">
                <a:latin typeface="Constantia"/>
                <a:cs typeface="Constantia"/>
              </a:rPr>
              <a:t>如為文化財與特別具有藝術價值之物，抑或其他來自於受追捕者之私人占有或來自基於利用遭剝奪之財產客體所為拍賣之類似性質的物，則仍應命返還之</a:t>
            </a:r>
          </a:p>
          <a:p>
            <a:r>
              <a:rPr lang="zh-TW" altLang="en-US" sz="2800" dirty="0" smtClean="0">
                <a:latin typeface="Constantia"/>
                <a:cs typeface="Constantia"/>
              </a:rPr>
              <a:t>第</a:t>
            </a:r>
            <a:r>
              <a:rPr lang="en-US" sz="2800" dirty="0" smtClean="0">
                <a:latin typeface="Constantia"/>
                <a:cs typeface="Constantia"/>
              </a:rPr>
              <a:t>10</a:t>
            </a:r>
            <a:r>
              <a:rPr lang="zh-TW" altLang="en-US" sz="2800" dirty="0" smtClean="0">
                <a:latin typeface="Constantia"/>
                <a:cs typeface="Constantia"/>
              </a:rPr>
              <a:t>條明定，無人繼承之財產或應予返還之權利，不歸國庫，而應交付予由軍事政府指定之承繼組織</a:t>
            </a:r>
            <a:endParaRPr lang="de-DE" altLang="zh-TW" sz="2800" dirty="0" smtClean="0">
              <a:latin typeface="Constantia"/>
              <a:cs typeface="Constantia"/>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19553"/>
          </a:xfrm>
        </p:spPr>
        <p:txBody>
          <a:bodyPr>
            <a:normAutofit/>
          </a:bodyPr>
          <a:lstStyle/>
          <a:p>
            <a:r>
              <a:rPr lang="zh-TW" altLang="en-US" sz="4400" b="1" dirty="0" smtClean="0"/>
              <a:t>戰後初期之問題</a:t>
            </a:r>
            <a:endParaRPr lang="en-US" sz="4400" b="1" dirty="0"/>
          </a:p>
        </p:txBody>
      </p:sp>
      <p:sp>
        <p:nvSpPr>
          <p:cNvPr id="3" name="Content Placeholder 2"/>
          <p:cNvSpPr>
            <a:spLocks noGrp="1"/>
          </p:cNvSpPr>
          <p:nvPr>
            <p:ph idx="1"/>
          </p:nvPr>
        </p:nvSpPr>
        <p:spPr>
          <a:xfrm>
            <a:off x="668018" y="2102860"/>
            <a:ext cx="7892498" cy="3729770"/>
          </a:xfrm>
        </p:spPr>
        <p:txBody>
          <a:bodyPr>
            <a:noAutofit/>
          </a:bodyPr>
          <a:lstStyle/>
          <a:p>
            <a:r>
              <a:rPr lang="zh-TW" altLang="en-US" sz="2800" dirty="0" smtClean="0"/>
              <a:t>何等財產「應認屬市場經濟發展部分」，排除返還？</a:t>
            </a:r>
            <a:endParaRPr lang="de-DE" altLang="zh-TW" sz="2800" dirty="0" smtClean="0"/>
          </a:p>
          <a:p>
            <a:r>
              <a:rPr lang="zh-TW" altLang="en-US" sz="2800" dirty="0" smtClean="0"/>
              <a:t>何等財產「屬納粹特有之財產客體」而須返還？</a:t>
            </a:r>
            <a:endParaRPr lang="de-DE" altLang="zh-TW" sz="2800" dirty="0" smtClean="0"/>
          </a:p>
          <a:p>
            <a:r>
              <a:rPr lang="zh-TW" altLang="en-US" sz="2800" dirty="0" smtClean="0"/>
              <a:t>路線之爭：「將徵收剝奪之財產返還予原所有權人」？或「應考慮經濟重建與發展下，將已生財產秩序變動往回頭推之不利，不應返還個人財產」？</a:t>
            </a:r>
            <a:endParaRPr lang="de-DE" altLang="zh-TW" sz="2800" dirty="0" smtClean="0"/>
          </a:p>
          <a:p>
            <a:r>
              <a:rPr lang="zh-TW" altLang="en-US" sz="2800" dirty="0" smtClean="0"/>
              <a:t>美國政府決定前者，影響之後的各國政策 </a:t>
            </a: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00953"/>
            <a:ext cx="7024744" cy="860786"/>
          </a:xfrm>
        </p:spPr>
        <p:txBody>
          <a:bodyPr>
            <a:normAutofit/>
          </a:bodyPr>
          <a:lstStyle/>
          <a:p>
            <a:r>
              <a:rPr lang="zh-TW" altLang="en-US" sz="4400" b="1" dirty="0" smtClean="0"/>
              <a:t>聯邦德國成立後之作法</a:t>
            </a:r>
            <a:endParaRPr lang="en-US" sz="4400" b="1" dirty="0"/>
          </a:p>
        </p:txBody>
      </p:sp>
      <p:sp>
        <p:nvSpPr>
          <p:cNvPr id="3" name="Content Placeholder 2"/>
          <p:cNvSpPr>
            <a:spLocks noGrp="1"/>
          </p:cNvSpPr>
          <p:nvPr>
            <p:ph idx="1"/>
          </p:nvPr>
        </p:nvSpPr>
        <p:spPr>
          <a:xfrm>
            <a:off x="593793" y="1690534"/>
            <a:ext cx="7851263" cy="4142096"/>
          </a:xfrm>
        </p:spPr>
        <p:txBody>
          <a:bodyPr>
            <a:noAutofit/>
          </a:bodyPr>
          <a:lstStyle/>
          <a:p>
            <a:pPr lvl="0"/>
            <a:r>
              <a:rPr lang="zh-TW" altLang="en-US" sz="2800" dirty="0" smtClean="0"/>
              <a:t>繼續將受強制沒收的不動產與其他財產，返還予原所有權人或繼承人，如無繼承人，則直接交付給猶太人團體</a:t>
            </a:r>
          </a:p>
          <a:p>
            <a:pPr lvl="0"/>
            <a:r>
              <a:rPr lang="zh-TW" altLang="en-US" sz="2800" dirty="0" smtClean="0"/>
              <a:t>對生命受侵害、喪失自由健康與職業的被害人，進行個別直接的金錢給付補償</a:t>
            </a:r>
          </a:p>
          <a:p>
            <a:pPr lvl="0"/>
            <a:r>
              <a:rPr lang="zh-TW" altLang="en-US" sz="2800" dirty="0" smtClean="0"/>
              <a:t>在社會保險領域之法律，建置被害人補償法制</a:t>
            </a:r>
          </a:p>
          <a:p>
            <a:pPr lvl="0"/>
            <a:r>
              <a:rPr lang="zh-TW" altLang="en-US" sz="2800" dirty="0" smtClean="0"/>
              <a:t>司法平反，包括刑事司法與其他例如剝奪國籍與學位等被害人之回復措施</a:t>
            </a:r>
          </a:p>
          <a:p>
            <a:r>
              <a:rPr lang="zh-TW" altLang="en-US" sz="2800" dirty="0" smtClean="0"/>
              <a:t>與其他國家、基金會或由權利人組成之組織，締結各自不同補償內容之協定 </a:t>
            </a: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76733" y="816404"/>
            <a:ext cx="7809560" cy="1143000"/>
          </a:xfrm>
        </p:spPr>
        <p:txBody>
          <a:bodyPr>
            <a:noAutofit/>
          </a:bodyPr>
          <a:lstStyle/>
          <a:p>
            <a:r>
              <a:rPr lang="de-DE" b="1" dirty="0" smtClean="0">
                <a:latin typeface="Constantia"/>
                <a:cs typeface="Constantia"/>
              </a:rPr>
              <a:t>1957</a:t>
            </a:r>
            <a:r>
              <a:rPr lang="en-US" altLang="zh-TW" b="1" dirty="0" smtClean="0">
                <a:latin typeface="Constantia"/>
                <a:cs typeface="Constantia"/>
              </a:rPr>
              <a:t>/</a:t>
            </a:r>
            <a:r>
              <a:rPr lang="de-DE" b="1" dirty="0" smtClean="0">
                <a:latin typeface="Constantia"/>
                <a:cs typeface="Constantia"/>
              </a:rPr>
              <a:t>7</a:t>
            </a:r>
            <a:r>
              <a:rPr lang="en-US" altLang="zh-TW" b="1" dirty="0" smtClean="0">
                <a:latin typeface="Constantia"/>
                <a:cs typeface="Constantia"/>
              </a:rPr>
              <a:t>/</a:t>
            </a:r>
            <a:r>
              <a:rPr lang="de-DE" b="1" dirty="0" smtClean="0">
                <a:latin typeface="Constantia"/>
                <a:cs typeface="Constantia"/>
              </a:rPr>
              <a:t>19«</a:t>
            </a:r>
            <a:r>
              <a:rPr lang="zh-TW" altLang="en-US" b="1" dirty="0" smtClean="0">
                <a:latin typeface="Constantia"/>
                <a:cs typeface="Constantia"/>
              </a:rPr>
              <a:t>聯邦返還德意志帝國與相關法人金錢債權法</a:t>
            </a:r>
            <a:r>
              <a:rPr lang="de-DE" b="1" dirty="0" smtClean="0">
                <a:latin typeface="Constantia"/>
                <a:cs typeface="Constantia"/>
              </a:rPr>
              <a:t>»</a:t>
            </a:r>
            <a:r>
              <a:rPr lang="zh-TW" altLang="en-US" b="1" dirty="0" smtClean="0">
                <a:latin typeface="Constantia"/>
                <a:cs typeface="Constantia"/>
              </a:rPr>
              <a:t> （</a:t>
            </a:r>
            <a:r>
              <a:rPr lang="en-US" altLang="zh-TW" b="1" dirty="0" smtClean="0">
                <a:latin typeface="Constantia"/>
                <a:cs typeface="Constantia"/>
              </a:rPr>
              <a:t>2015</a:t>
            </a:r>
            <a:r>
              <a:rPr lang="zh-TW" altLang="en-US" b="1" dirty="0" smtClean="0">
                <a:latin typeface="Constantia"/>
                <a:cs typeface="Constantia"/>
              </a:rPr>
              <a:t>修正）</a:t>
            </a:r>
            <a:endParaRPr lang="en-US" b="1" dirty="0">
              <a:latin typeface="Constantia"/>
              <a:cs typeface="Constantia"/>
            </a:endParaRPr>
          </a:p>
        </p:txBody>
      </p:sp>
      <p:sp>
        <p:nvSpPr>
          <p:cNvPr id="3" name="Content Placeholder 2"/>
          <p:cNvSpPr>
            <a:spLocks noGrp="1"/>
          </p:cNvSpPr>
          <p:nvPr>
            <p:ph idx="1"/>
          </p:nvPr>
        </p:nvSpPr>
        <p:spPr>
          <a:xfrm>
            <a:off x="1043492" y="2152338"/>
            <a:ext cx="6777317" cy="3680291"/>
          </a:xfrm>
        </p:spPr>
        <p:txBody>
          <a:bodyPr>
            <a:noAutofit/>
          </a:bodyPr>
          <a:lstStyle/>
          <a:p>
            <a:r>
              <a:rPr lang="zh-TW" altLang="en-US" sz="2800" dirty="0" smtClean="0"/>
              <a:t>返還標的：</a:t>
            </a:r>
            <a:r>
              <a:rPr lang="zh-TW" altLang="en-US" sz="2800" dirty="0" smtClean="0">
                <a:solidFill>
                  <a:srgbClr val="FF0000"/>
                </a:solidFill>
              </a:rPr>
              <a:t>「違反法治國原則而原始或繼受取得之所有權、所有權地位、占有或處分權」 </a:t>
            </a:r>
            <a:endParaRPr lang="de-DE" altLang="zh-TW" sz="2800" dirty="0" smtClean="0">
              <a:solidFill>
                <a:srgbClr val="FF0000"/>
              </a:solidFill>
            </a:endParaRPr>
          </a:p>
          <a:p>
            <a:r>
              <a:rPr lang="zh-TW" altLang="en-US" sz="2800" dirty="0" smtClean="0"/>
              <a:t>法律內容：總則與定義，新成立之返還請求權，返還請求權之處理，行使返還請求權之登記與其他程序，聯邦政府給付義務，聯邦政府財務負擔方式與效果、相關程序，急迫情形之特別補償措施，附則 </a:t>
            </a:r>
            <a:endParaRPr 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TW" b="1" dirty="0" smtClean="0">
                <a:latin typeface="Constantia"/>
                <a:cs typeface="Constantia"/>
              </a:rPr>
              <a:t>2015</a:t>
            </a:r>
            <a:r>
              <a:rPr lang="de-DE" b="1" dirty="0" smtClean="0">
                <a:latin typeface="Constantia"/>
                <a:cs typeface="Constantia"/>
              </a:rPr>
              <a:t>«</a:t>
            </a:r>
            <a:r>
              <a:rPr lang="zh-TW" altLang="en-US" b="1" dirty="0" smtClean="0">
                <a:latin typeface="Constantia"/>
                <a:cs typeface="Constantia"/>
              </a:rPr>
              <a:t>聯邦返還德意志帝國與相關法人金錢債權法</a:t>
            </a:r>
            <a:r>
              <a:rPr lang="de-DE" b="1" dirty="0" smtClean="0">
                <a:latin typeface="Constantia"/>
                <a:cs typeface="Constantia"/>
              </a:rPr>
              <a:t>»</a:t>
            </a:r>
            <a:r>
              <a:rPr lang="zh-TW" altLang="en-US" b="1" dirty="0" smtClean="0">
                <a:latin typeface="Constantia"/>
                <a:cs typeface="Constantia"/>
              </a:rPr>
              <a:t> 最後修正</a:t>
            </a:r>
            <a:endParaRPr lang="en-US" b="1" dirty="0">
              <a:latin typeface="Constantia"/>
              <a:cs typeface="Constantia"/>
            </a:endParaRPr>
          </a:p>
        </p:txBody>
      </p:sp>
      <p:sp>
        <p:nvSpPr>
          <p:cNvPr id="3" name="Content Placeholder 2"/>
          <p:cNvSpPr>
            <a:spLocks noGrp="1"/>
          </p:cNvSpPr>
          <p:nvPr>
            <p:ph idx="1"/>
          </p:nvPr>
        </p:nvSpPr>
        <p:spPr>
          <a:xfrm>
            <a:off x="725747" y="2323652"/>
            <a:ext cx="7661579" cy="3508977"/>
          </a:xfrm>
        </p:spPr>
        <p:txBody>
          <a:bodyPr>
            <a:noAutofit/>
          </a:bodyPr>
          <a:lstStyle/>
          <a:p>
            <a:r>
              <a:rPr lang="zh-TW" altLang="en-US" sz="2800" dirty="0" smtClean="0"/>
              <a:t>定義請求權範圍，包括返還可資確定的財產客體，以及無法返還時，返還請求權人或其繼承人對於相對人之金錢或其他損害賠償請求權，兼及無法原物返還情形之處理方式</a:t>
            </a:r>
            <a:endParaRPr lang="de-DE" altLang="zh-TW" sz="2800" dirty="0" smtClean="0"/>
          </a:p>
          <a:p>
            <a:r>
              <a:rPr lang="zh-TW" altLang="en-US" sz="2800" dirty="0" smtClean="0"/>
              <a:t>應適用返還財產之該當情狀，</a:t>
            </a:r>
            <a:r>
              <a:rPr lang="zh-TW" altLang="en-US" sz="2800" dirty="0" smtClean="0">
                <a:solidFill>
                  <a:srgbClr val="FF0000"/>
                </a:solidFill>
              </a:rPr>
              <a:t>包括法律所稱之任何法律主體的下命或強制，令受害人將特定財產客體移轉予一個或數個繼受取得之第三人，包括受害人本人被迫同意或提供協力之情形 </a:t>
            </a:r>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047306"/>
            <a:ext cx="6777317" cy="4785323"/>
          </a:xfrm>
        </p:spPr>
        <p:txBody>
          <a:bodyPr>
            <a:noAutofit/>
          </a:bodyPr>
          <a:lstStyle/>
          <a:p>
            <a:r>
              <a:rPr lang="zh-TW" altLang="en-US" sz="2800" dirty="0" smtClean="0">
                <a:latin typeface="Constantia"/>
                <a:cs typeface="Constantia"/>
              </a:rPr>
              <a:t>如經不法剝奪徵收之財產客體已喪失、損害或減損其價值者，相對人仍須負損害賠償責任，不得主張免責</a:t>
            </a:r>
            <a:endParaRPr lang="de-DE" altLang="zh-TW" sz="2800" dirty="0" smtClean="0">
              <a:latin typeface="Constantia"/>
              <a:cs typeface="Constantia"/>
            </a:endParaRPr>
          </a:p>
          <a:p>
            <a:r>
              <a:rPr lang="zh-TW" altLang="en-US" sz="2800" dirty="0" smtClean="0">
                <a:latin typeface="Constantia"/>
                <a:cs typeface="Constantia"/>
              </a:rPr>
              <a:t>損害賠償金額的確定，應依照賠償時重新取得相同財產之價值核計之，受害人如未遭剝奪徵收所可期待取得之積極性質的履行利益，不得計入損害賠償範圍，但其他利息、金錢價值利益等之消極利益，則得請求之，法律直接明定為</a:t>
            </a:r>
            <a:r>
              <a:rPr lang="de-DE" sz="2800" dirty="0" smtClean="0">
                <a:latin typeface="Constantia"/>
                <a:cs typeface="Constantia"/>
              </a:rPr>
              <a:t>25%</a:t>
            </a:r>
            <a:r>
              <a:rPr lang="zh-TW" altLang="en-US" sz="2800" dirty="0" smtClean="0">
                <a:latin typeface="Constantia"/>
                <a:cs typeface="Constantia"/>
              </a:rPr>
              <a:t> </a:t>
            </a:r>
            <a:endParaRPr lang="en-US" sz="2800" dirty="0">
              <a:latin typeface="Constantia"/>
              <a:cs typeface="Constanti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943251"/>
          </a:xfrm>
        </p:spPr>
        <p:txBody>
          <a:bodyPr>
            <a:normAutofit/>
          </a:bodyPr>
          <a:lstStyle/>
          <a:p>
            <a:r>
              <a:rPr lang="zh-TW" altLang="en-US" sz="4400" b="1" dirty="0" smtClean="0"/>
              <a:t>重要修正－強調實體正義</a:t>
            </a:r>
            <a:endParaRPr lang="en-US" sz="4400" b="1" dirty="0"/>
          </a:p>
        </p:txBody>
      </p:sp>
      <p:sp>
        <p:nvSpPr>
          <p:cNvPr id="3" name="Content Placeholder 2"/>
          <p:cNvSpPr>
            <a:spLocks noGrp="1"/>
          </p:cNvSpPr>
          <p:nvPr>
            <p:ph idx="1"/>
          </p:nvPr>
        </p:nvSpPr>
        <p:spPr/>
        <p:txBody>
          <a:bodyPr>
            <a:noAutofit/>
          </a:bodyPr>
          <a:lstStyle/>
          <a:p>
            <a:r>
              <a:rPr lang="zh-TW" altLang="en-US" sz="2800" dirty="0" smtClean="0"/>
              <a:t>對於本法適用前經司法訴訟處理之案件，包括法院確定判決或當事人訴訟上和解而經終結者，</a:t>
            </a:r>
            <a:r>
              <a:rPr lang="zh-TW" altLang="en-US" sz="2800" dirty="0" smtClean="0">
                <a:solidFill>
                  <a:srgbClr val="FF0000"/>
                </a:solidFill>
              </a:rPr>
              <a:t>為防產生牴觸法律所設目的之不正義結果，明定確定判決或當事人和解，仍適用本法強制效力規定</a:t>
            </a:r>
            <a:endParaRPr lang="de-DE" altLang="zh-TW" sz="2800" dirty="0" smtClean="0">
              <a:solidFill>
                <a:srgbClr val="FF0000"/>
              </a:solidFill>
            </a:endParaRPr>
          </a:p>
          <a:p>
            <a:r>
              <a:rPr lang="zh-TW" altLang="en-US" sz="2800" dirty="0" smtClean="0"/>
              <a:t>如逾越本法所定效力範圍，其全部或一部判決與和解將失效，明確強制溯及既往</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741625" y="2900829"/>
            <a:ext cx="7712896" cy="1362075"/>
          </a:xfrm>
        </p:spPr>
        <p:txBody>
          <a:bodyPr>
            <a:noAutofit/>
          </a:bodyPr>
          <a:lstStyle/>
          <a:p>
            <a:r>
              <a:rPr lang="en-US" altLang="zh-TW" b="1" dirty="0" smtClean="0">
                <a:latin typeface="Constantia"/>
                <a:cs typeface="Constantia"/>
              </a:rPr>
              <a:t>UKPV</a:t>
            </a:r>
            <a:r>
              <a:rPr lang="zh-TW" altLang="en-US" b="1" dirty="0" smtClean="0">
                <a:latin typeface="Constantia"/>
                <a:cs typeface="Constantia"/>
              </a:rPr>
              <a:t>（</a:t>
            </a:r>
            <a:r>
              <a:rPr lang="de-DE" altLang="zh-TW" b="1" i="1" dirty="0" smtClean="0">
                <a:latin typeface="Constantia"/>
                <a:cs typeface="Constantia"/>
              </a:rPr>
              <a:t>Unabhängige Kommission zur Überprüfung des Vermögens der Parteien und Massenorganisationen der DDR</a:t>
            </a:r>
            <a:r>
              <a:rPr lang="zh-TW" altLang="en-US" b="1" dirty="0" smtClean="0">
                <a:latin typeface="Constantia"/>
                <a:cs typeface="Constantia"/>
              </a:rPr>
              <a:t>）</a:t>
            </a:r>
            <a:endParaRPr lang="en-US" b="1" dirty="0">
              <a:latin typeface="Constantia"/>
              <a:cs typeface="Constantia"/>
            </a:endParaRPr>
          </a:p>
        </p:txBody>
      </p:sp>
      <p:sp>
        <p:nvSpPr>
          <p:cNvPr id="5" name="Text Placeholder 4"/>
          <p:cNvSpPr>
            <a:spLocks noGrp="1"/>
          </p:cNvSpPr>
          <p:nvPr>
            <p:ph type="body" idx="1"/>
          </p:nvPr>
        </p:nvSpPr>
        <p:spPr>
          <a:xfrm>
            <a:off x="860022" y="4398608"/>
            <a:ext cx="6637467" cy="1520413"/>
          </a:xfrm>
        </p:spPr>
        <p:txBody>
          <a:bodyPr>
            <a:normAutofit/>
          </a:bodyPr>
          <a:lstStyle/>
          <a:p>
            <a:r>
              <a:rPr lang="en-US" altLang="zh-TW" sz="4000" b="1" dirty="0" smtClean="0">
                <a:latin typeface="Constantia"/>
                <a:cs typeface="Constantia"/>
              </a:rPr>
              <a:t>1.</a:t>
            </a:r>
            <a:r>
              <a:rPr lang="zh-TW" altLang="en-US" sz="4000" b="1" dirty="0" smtClean="0">
                <a:latin typeface="Constantia"/>
                <a:cs typeface="Constantia"/>
              </a:rPr>
              <a:t> </a:t>
            </a:r>
            <a:r>
              <a:rPr lang="en-US" altLang="zh-TW" sz="4000" b="1" dirty="0" smtClean="0">
                <a:latin typeface="Constantia"/>
                <a:cs typeface="Constantia"/>
              </a:rPr>
              <a:t>Jun.</a:t>
            </a:r>
            <a:r>
              <a:rPr lang="zh-TW" altLang="en-US" sz="4000" b="1" dirty="0" smtClean="0">
                <a:latin typeface="Constantia"/>
                <a:cs typeface="Constantia"/>
              </a:rPr>
              <a:t> </a:t>
            </a:r>
            <a:r>
              <a:rPr lang="en-US" altLang="zh-TW" sz="4000" b="1" dirty="0" smtClean="0">
                <a:latin typeface="Constantia"/>
                <a:cs typeface="Constantia"/>
              </a:rPr>
              <a:t>1990</a:t>
            </a:r>
            <a:r>
              <a:rPr lang="zh-TW" altLang="en-US" sz="4000" b="1" dirty="0" smtClean="0">
                <a:latin typeface="Constantia"/>
                <a:cs typeface="Constantia"/>
              </a:rPr>
              <a:t> </a:t>
            </a:r>
            <a:r>
              <a:rPr lang="en-US" altLang="zh-TW" sz="4000" b="1" dirty="0" smtClean="0">
                <a:latin typeface="Constantia"/>
                <a:cs typeface="Constantia"/>
              </a:rPr>
              <a:t>–</a:t>
            </a:r>
            <a:r>
              <a:rPr lang="zh-TW" altLang="en-US" sz="4000" b="1" dirty="0" smtClean="0">
                <a:latin typeface="Constantia"/>
                <a:cs typeface="Constantia"/>
              </a:rPr>
              <a:t> </a:t>
            </a:r>
            <a:r>
              <a:rPr lang="en-US" altLang="zh-TW" sz="4000" b="1" dirty="0" smtClean="0">
                <a:latin typeface="Constantia"/>
                <a:cs typeface="Constantia"/>
              </a:rPr>
              <a:t>15.</a:t>
            </a:r>
            <a:r>
              <a:rPr lang="zh-TW" altLang="en-US" sz="4000" b="1" dirty="0" smtClean="0">
                <a:latin typeface="Constantia"/>
                <a:cs typeface="Constantia"/>
              </a:rPr>
              <a:t> </a:t>
            </a:r>
            <a:r>
              <a:rPr lang="en-US" altLang="zh-TW" sz="4000" b="1" dirty="0" smtClean="0">
                <a:latin typeface="Constantia"/>
                <a:cs typeface="Constantia"/>
              </a:rPr>
              <a:t>Dec.</a:t>
            </a:r>
            <a:r>
              <a:rPr lang="zh-TW" altLang="en-US" sz="4000" b="1" dirty="0" smtClean="0">
                <a:latin typeface="Constantia"/>
                <a:cs typeface="Constantia"/>
              </a:rPr>
              <a:t> </a:t>
            </a:r>
            <a:r>
              <a:rPr lang="en-US" altLang="zh-TW" sz="4000" b="1" dirty="0" smtClean="0">
                <a:latin typeface="Constantia"/>
                <a:cs typeface="Constantia"/>
              </a:rPr>
              <a:t>2006</a:t>
            </a:r>
            <a:endParaRPr lang="en-US" sz="4000" b="1" dirty="0">
              <a:latin typeface="Constantia"/>
              <a:cs typeface="Constanti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400" b="1" i="1" dirty="0" smtClean="0">
                <a:latin typeface="Constantia"/>
                <a:cs typeface="Constantia"/>
              </a:rPr>
              <a:t>Hans </a:t>
            </a:r>
            <a:r>
              <a:rPr lang="en-US" sz="4400" b="1" i="1" dirty="0" err="1" smtClean="0">
                <a:latin typeface="Constantia"/>
                <a:cs typeface="Constantia"/>
              </a:rPr>
              <a:t>Jürgen</a:t>
            </a:r>
            <a:r>
              <a:rPr lang="en-US" sz="4400" b="1" i="1" dirty="0" smtClean="0">
                <a:latin typeface="Constantia"/>
                <a:cs typeface="Constantia"/>
              </a:rPr>
              <a:t> </a:t>
            </a:r>
            <a:r>
              <a:rPr lang="en-US" sz="4400" b="1" i="1" dirty="0" err="1" smtClean="0">
                <a:latin typeface="Constantia"/>
                <a:cs typeface="Constantia"/>
              </a:rPr>
              <a:t>Papier</a:t>
            </a:r>
            <a:r>
              <a:rPr lang="zh-TW" altLang="en-US" sz="4400" b="1" dirty="0" smtClean="0">
                <a:latin typeface="Constantia"/>
                <a:cs typeface="Constantia"/>
              </a:rPr>
              <a:t>：</a:t>
            </a:r>
            <a:r>
              <a:rPr lang="en-US" sz="4400" b="1" i="1" dirty="0" smtClean="0">
                <a:latin typeface="Constantia"/>
                <a:cs typeface="Constantia"/>
              </a:rPr>
              <a:t/>
            </a:r>
            <a:br>
              <a:rPr lang="en-US" sz="4400" b="1" i="1" dirty="0" smtClean="0">
                <a:latin typeface="Constantia"/>
                <a:cs typeface="Constantia"/>
              </a:rPr>
            </a:br>
            <a:r>
              <a:rPr lang="zh-TW" altLang="en-US" sz="4400" b="1" dirty="0" smtClean="0">
                <a:latin typeface="Constantia"/>
                <a:cs typeface="Constantia"/>
              </a:rPr>
              <a:t>追索黨產之實質法治國原則</a:t>
            </a:r>
            <a:endParaRPr lang="en-US" sz="4400" dirty="0"/>
          </a:p>
        </p:txBody>
      </p:sp>
      <p:graphicFrame>
        <p:nvGraphicFramePr>
          <p:cNvPr id="7" name="Content Placeholder 6"/>
          <p:cNvGraphicFramePr>
            <a:graphicFrameLocks noGrp="1"/>
          </p:cNvGraphicFramePr>
          <p:nvPr>
            <p:ph idx="1"/>
          </p:nvPr>
        </p:nvGraphicFramePr>
        <p:xfrm>
          <a:off x="1043490" y="2456735"/>
          <a:ext cx="6777037" cy="3508375"/>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1258644" y="2030283"/>
            <a:ext cx="6637468" cy="2028665"/>
          </a:xfrm>
        </p:spPr>
        <p:txBody>
          <a:bodyPr>
            <a:noAutofit/>
          </a:bodyPr>
          <a:lstStyle/>
          <a:p>
            <a:r>
              <a:rPr lang="zh-TW" altLang="en-US" sz="4800" b="1" dirty="0" smtClean="0"/>
              <a:t>濫用違反實質法治國原則之權力優勢</a:t>
            </a:r>
            <a:r>
              <a:rPr lang="en-US" altLang="zh-TW" sz="4800" b="1" dirty="0" smtClean="0"/>
              <a:t>/</a:t>
            </a:r>
            <a:r>
              <a:rPr lang="zh-TW" altLang="en-US" sz="4800" b="1" dirty="0" smtClean="0"/>
              <a:t>壟斷</a:t>
            </a:r>
            <a:r>
              <a:rPr lang="en-US" altLang="zh-TW" sz="4800" b="1" dirty="0" smtClean="0"/>
              <a:t>…</a:t>
            </a:r>
            <a:endParaRPr lang="en-US" sz="4800" b="1" dirty="0"/>
          </a:p>
        </p:txBody>
      </p:sp>
      <p:sp>
        <p:nvSpPr>
          <p:cNvPr id="5" name="Text Placeholder 4"/>
          <p:cNvSpPr>
            <a:spLocks noGrp="1"/>
          </p:cNvSpPr>
          <p:nvPr>
            <p:ph type="body" idx="1"/>
          </p:nvPr>
        </p:nvSpPr>
        <p:spPr/>
        <p:txBody>
          <a:bodyPr>
            <a:normAutofit/>
          </a:bodyPr>
          <a:lstStyle/>
          <a:p>
            <a:r>
              <a:rPr lang="en-US" sz="4000" b="1" i="1" dirty="0" err="1" smtClean="0">
                <a:latin typeface="Constantia"/>
                <a:cs typeface="Constantia"/>
              </a:rPr>
              <a:t>Ausnutzung</a:t>
            </a:r>
            <a:r>
              <a:rPr lang="en-US" sz="4000" b="1" i="1" dirty="0" smtClean="0">
                <a:latin typeface="Constantia"/>
                <a:cs typeface="Constantia"/>
              </a:rPr>
              <a:t> </a:t>
            </a:r>
            <a:r>
              <a:rPr lang="en-US" sz="4000" b="1" i="1" dirty="0" err="1" smtClean="0">
                <a:latin typeface="Constantia"/>
                <a:cs typeface="Constantia"/>
              </a:rPr>
              <a:t>ihres</a:t>
            </a:r>
            <a:r>
              <a:rPr lang="en-US" sz="4000" b="1" i="1" dirty="0" smtClean="0">
                <a:latin typeface="Constantia"/>
                <a:cs typeface="Constantia"/>
              </a:rPr>
              <a:t> </a:t>
            </a:r>
            <a:r>
              <a:rPr lang="en-US" sz="4000" b="1" i="1" dirty="0" err="1" smtClean="0">
                <a:latin typeface="Constantia"/>
                <a:cs typeface="Constantia"/>
              </a:rPr>
              <a:t>Machtmonopols</a:t>
            </a:r>
            <a:endParaRPr lang="en-US" sz="4000" b="1" i="1" dirty="0">
              <a:latin typeface="Constantia"/>
              <a:cs typeface="Constanti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1042988" y="815822"/>
            <a:ext cx="7024744" cy="1143000"/>
          </a:xfrm>
        </p:spPr>
        <p:txBody>
          <a:bodyPr>
            <a:normAutofit/>
          </a:bodyPr>
          <a:lstStyle/>
          <a:p>
            <a:r>
              <a:rPr lang="zh-TW" altLang="en-US" sz="4800" b="1" dirty="0" smtClean="0"/>
              <a:t>實質法治國原則</a:t>
            </a:r>
            <a:endParaRPr lang="en-US" sz="4800" b="1" dirty="0"/>
          </a:p>
        </p:txBody>
      </p:sp>
      <p:graphicFrame>
        <p:nvGraphicFramePr>
          <p:cNvPr id="6" name="Content Placeholder 5"/>
          <p:cNvGraphicFramePr>
            <a:graphicFrameLocks noGrp="1"/>
          </p:cNvGraphicFramePr>
          <p:nvPr>
            <p:ph idx="1"/>
          </p:nvPr>
        </p:nvGraphicFramePr>
        <p:xfrm>
          <a:off x="1042988" y="2324100"/>
          <a:ext cx="6777038" cy="3368110"/>
        </p:xfrm>
        <a:graphic>
          <a:graphicData uri="http://schemas.openxmlformats.org/drawingml/2006/table">
            <a:tbl>
              <a:tblPr firstRow="1" bandRow="1">
                <a:tableStyleId>{5C22544A-7EE6-4342-B048-85BDC9FD1C3A}</a:tableStyleId>
              </a:tblPr>
              <a:tblGrid>
                <a:gridCol w="3388519"/>
                <a:gridCol w="3388519"/>
              </a:tblGrid>
              <a:tr h="1684055">
                <a:tc>
                  <a:txBody>
                    <a:bodyPr/>
                    <a:lstStyle/>
                    <a:p>
                      <a:r>
                        <a:rPr lang="zh-TW" altLang="en-US" sz="3600" dirty="0" smtClean="0"/>
                        <a:t>基本權</a:t>
                      </a:r>
                      <a:endParaRPr lang="en-US" sz="3600" dirty="0"/>
                    </a:p>
                  </a:txBody>
                  <a:tcPr/>
                </a:tc>
                <a:tc>
                  <a:txBody>
                    <a:bodyPr/>
                    <a:lstStyle/>
                    <a:p>
                      <a:r>
                        <a:rPr lang="zh-TW" altLang="en-US" sz="3600" dirty="0" smtClean="0"/>
                        <a:t>信賴保護</a:t>
                      </a:r>
                      <a:endParaRPr lang="en-US" sz="3600" dirty="0"/>
                    </a:p>
                  </a:txBody>
                  <a:tcPr/>
                </a:tc>
              </a:tr>
              <a:tr h="1684055">
                <a:tc>
                  <a:txBody>
                    <a:bodyPr/>
                    <a:lstStyle/>
                    <a:p>
                      <a:r>
                        <a:rPr lang="zh-TW" altLang="en-US" sz="3600" dirty="0" smtClean="0"/>
                        <a:t>法的安定性、</a:t>
                      </a:r>
                      <a:endParaRPr lang="en-US" altLang="zh-TW" sz="3600" dirty="0" smtClean="0"/>
                    </a:p>
                    <a:p>
                      <a:r>
                        <a:rPr lang="zh-TW" altLang="en-US" sz="3600" dirty="0" smtClean="0"/>
                        <a:t>明確性</a:t>
                      </a:r>
                      <a:endParaRPr lang="en-US" sz="3600" dirty="0"/>
                    </a:p>
                  </a:txBody>
                  <a:tcPr/>
                </a:tc>
                <a:tc>
                  <a:txBody>
                    <a:bodyPr/>
                    <a:lstStyle/>
                    <a:p>
                      <a:r>
                        <a:rPr lang="zh-TW" altLang="en-US" sz="3600" dirty="0" smtClean="0"/>
                        <a:t>比例原則</a:t>
                      </a:r>
                      <a:endParaRPr lang="en-US" sz="3600"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852904"/>
            <a:ext cx="7024744" cy="1317760"/>
          </a:xfrm>
        </p:spPr>
        <p:txBody>
          <a:bodyPr>
            <a:noAutofit/>
          </a:bodyPr>
          <a:lstStyle/>
          <a:p>
            <a:r>
              <a:rPr lang="zh-TW" altLang="en-US" sz="4400" b="1" dirty="0" smtClean="0"/>
              <a:t>東德政黨暨附屬組織違反實質法治國取得不當財產之例</a:t>
            </a:r>
            <a:endParaRPr lang="en-US" sz="4400" b="1" dirty="0"/>
          </a:p>
        </p:txBody>
      </p:sp>
      <p:sp>
        <p:nvSpPr>
          <p:cNvPr id="3" name="Content Placeholder 2"/>
          <p:cNvSpPr>
            <a:spLocks noGrp="1"/>
          </p:cNvSpPr>
          <p:nvPr>
            <p:ph idx="1"/>
          </p:nvPr>
        </p:nvSpPr>
        <p:spPr>
          <a:xfrm>
            <a:off x="1043492" y="2323652"/>
            <a:ext cx="6777317" cy="3832093"/>
          </a:xfrm>
        </p:spPr>
        <p:txBody>
          <a:bodyPr>
            <a:normAutofit/>
          </a:bodyPr>
          <a:lstStyle/>
          <a:p>
            <a:r>
              <a:rPr lang="zh-TW" altLang="en-US" sz="2800" dirty="0" smtClean="0"/>
              <a:t>戒嚴而直接軍事佔領期間內之徵收（不符一般徵收之公益要件）</a:t>
            </a:r>
            <a:endParaRPr lang="en-US" altLang="zh-TW" sz="2800" dirty="0" smtClean="0"/>
          </a:p>
          <a:p>
            <a:r>
              <a:rPr lang="zh-TW" altLang="en-US" sz="2800" dirty="0" smtClean="0"/>
              <a:t>與徵收相當或類似徵收之措施，例如取得之過程，足以辨識「濫用權力、貪汙、脅迫、詐欺」之行為</a:t>
            </a:r>
            <a:endParaRPr lang="en-US" altLang="zh-TW" sz="2800" dirty="0" smtClean="0"/>
          </a:p>
          <a:p>
            <a:r>
              <a:rPr lang="zh-TW" altLang="en-US" sz="2800" dirty="0" smtClean="0"/>
              <a:t>以買賣取得者，必須滿足兩要件：「取得過程無前述相當或類似徵收之特徵」</a:t>
            </a:r>
            <a:r>
              <a:rPr lang="en-US" altLang="zh-TW" sz="2800" dirty="0" smtClean="0"/>
              <a:t>+</a:t>
            </a:r>
            <a:r>
              <a:rPr lang="zh-TW" altLang="en-US" sz="2800" dirty="0" smtClean="0"/>
              <a:t>「買賣價金確實給付」，方得免責</a:t>
            </a:r>
            <a:endParaRPr 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zh-TW" altLang="en-US" sz="4400" b="1" dirty="0" smtClean="0"/>
              <a:t>東德政黨暨附屬組織違反實質法治國取得不當財產之例</a:t>
            </a:r>
            <a:endParaRPr lang="en-US" sz="4400" dirty="0"/>
          </a:p>
        </p:txBody>
      </p:sp>
      <p:sp>
        <p:nvSpPr>
          <p:cNvPr id="3" name="Content Placeholder 2"/>
          <p:cNvSpPr>
            <a:spLocks noGrp="1"/>
          </p:cNvSpPr>
          <p:nvPr>
            <p:ph idx="1"/>
          </p:nvPr>
        </p:nvSpPr>
        <p:spPr>
          <a:xfrm>
            <a:off x="1043492" y="2323652"/>
            <a:ext cx="6777317" cy="3924800"/>
          </a:xfrm>
        </p:spPr>
        <p:txBody>
          <a:bodyPr>
            <a:normAutofit lnSpcReduction="10000"/>
          </a:bodyPr>
          <a:lstStyle/>
          <a:p>
            <a:r>
              <a:rPr lang="zh-TW" altLang="en-US" sz="2800" dirty="0" smtClean="0"/>
              <a:t>黨營事業財產，必須滿足兩要件：「符合該所屬事業別合法且正當經營原則」</a:t>
            </a:r>
            <a:r>
              <a:rPr lang="en-US" altLang="zh-TW" sz="2800" dirty="0" smtClean="0"/>
              <a:t>+</a:t>
            </a:r>
            <a:r>
              <a:rPr lang="zh-TW" altLang="en-US" sz="2800" dirty="0" smtClean="0"/>
              <a:t>「取得過程無前述相當或類似徵收之特徵</a:t>
            </a:r>
            <a:r>
              <a:rPr lang="en-US" altLang="zh-TW" sz="2800" dirty="0" smtClean="0"/>
              <a:t>=</a:t>
            </a:r>
            <a:r>
              <a:rPr lang="zh-TW" altLang="en-US" sz="2800" dirty="0" smtClean="0"/>
              <a:t>符合實質法治國原則要求」，方得免責</a:t>
            </a:r>
            <a:endParaRPr lang="en-US" altLang="zh-TW" sz="2800" dirty="0" smtClean="0"/>
          </a:p>
          <a:p>
            <a:r>
              <a:rPr lang="zh-TW" altLang="en-US" sz="2800" dirty="0" smtClean="0"/>
              <a:t>得主張扣除之「債務」：依該債務之成立事由，且其財產之維護、保全、管理與利用的意義與目的，均符合實質法治國原則者</a:t>
            </a:r>
            <a:endParaRPr lang="en-US" sz="2800"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1258645" y="2725586"/>
            <a:ext cx="6637468" cy="1362075"/>
          </a:xfrm>
        </p:spPr>
        <p:txBody>
          <a:bodyPr>
            <a:noAutofit/>
          </a:bodyPr>
          <a:lstStyle/>
          <a:p>
            <a:r>
              <a:rPr lang="zh-TW" altLang="en-US" sz="4800" b="1" dirty="0" smtClean="0"/>
              <a:t>法治國的實質要求，應可回溯至正義－憲法實證化的正義</a:t>
            </a:r>
            <a:endParaRPr lang="en-US" sz="4800" b="1" dirty="0"/>
          </a:p>
        </p:txBody>
      </p:sp>
      <p:sp>
        <p:nvSpPr>
          <p:cNvPr id="5" name="Text Placeholder 4"/>
          <p:cNvSpPr>
            <a:spLocks noGrp="1"/>
          </p:cNvSpPr>
          <p:nvPr>
            <p:ph type="body" idx="1"/>
          </p:nvPr>
        </p:nvSpPr>
        <p:spPr>
          <a:xfrm>
            <a:off x="1258645" y="4267200"/>
            <a:ext cx="7121713" cy="1520413"/>
          </a:xfrm>
        </p:spPr>
        <p:txBody>
          <a:bodyPr>
            <a:noAutofit/>
          </a:bodyPr>
          <a:lstStyle/>
          <a:p>
            <a:r>
              <a:rPr lang="zh-TW" altLang="en-US" sz="4000" b="1" dirty="0" smtClean="0">
                <a:latin typeface="Constantia"/>
                <a:cs typeface="Constantia"/>
              </a:rPr>
              <a:t>德國聯邦憲法法院（</a:t>
            </a:r>
            <a:r>
              <a:rPr lang="en-US" altLang="zh-TW" sz="4000" b="1" i="1" dirty="0" err="1" smtClean="0">
                <a:latin typeface="Constantia"/>
                <a:cs typeface="Constantia"/>
              </a:rPr>
              <a:t>BVerfGE</a:t>
            </a:r>
            <a:r>
              <a:rPr lang="zh-TW" altLang="en-US" sz="4000" b="1" i="1" dirty="0" smtClean="0">
                <a:latin typeface="Constantia"/>
                <a:cs typeface="Constantia"/>
              </a:rPr>
              <a:t> </a:t>
            </a:r>
            <a:r>
              <a:rPr lang="en-US" altLang="zh-TW" sz="4000" b="1" i="1" dirty="0" smtClean="0">
                <a:latin typeface="Constantia"/>
                <a:cs typeface="Constantia"/>
              </a:rPr>
              <a:t>20,</a:t>
            </a:r>
            <a:r>
              <a:rPr lang="zh-TW" altLang="en-US" sz="4000" b="1" i="1" dirty="0" smtClean="0">
                <a:latin typeface="Constantia"/>
                <a:cs typeface="Constantia"/>
              </a:rPr>
              <a:t> </a:t>
            </a:r>
            <a:r>
              <a:rPr lang="en-US" altLang="zh-TW" sz="4000" b="1" i="1" dirty="0" smtClean="0">
                <a:latin typeface="Constantia"/>
                <a:cs typeface="Constantia"/>
              </a:rPr>
              <a:t>331;</a:t>
            </a:r>
            <a:r>
              <a:rPr lang="zh-TW" altLang="en-US" sz="4000" b="1" i="1" dirty="0" smtClean="0">
                <a:latin typeface="Constantia"/>
                <a:cs typeface="Constantia"/>
              </a:rPr>
              <a:t> </a:t>
            </a:r>
            <a:r>
              <a:rPr lang="en-US" altLang="zh-TW" sz="4000" b="1" i="1" dirty="0" smtClean="0">
                <a:latin typeface="Constantia"/>
                <a:cs typeface="Constantia"/>
              </a:rPr>
              <a:t>52,</a:t>
            </a:r>
            <a:r>
              <a:rPr lang="zh-TW" altLang="en-US" sz="4000" b="1" i="1" dirty="0" smtClean="0">
                <a:latin typeface="Constantia"/>
                <a:cs typeface="Constantia"/>
              </a:rPr>
              <a:t> </a:t>
            </a:r>
            <a:r>
              <a:rPr lang="en-US" altLang="zh-TW" sz="4000" b="1" i="1" dirty="0" smtClean="0">
                <a:latin typeface="Constantia"/>
                <a:cs typeface="Constantia"/>
              </a:rPr>
              <a:t>144;</a:t>
            </a:r>
            <a:r>
              <a:rPr lang="zh-TW" altLang="en-US" sz="4000" b="1" i="1" dirty="0" smtClean="0">
                <a:latin typeface="Constantia"/>
                <a:cs typeface="Constantia"/>
              </a:rPr>
              <a:t> </a:t>
            </a:r>
            <a:r>
              <a:rPr lang="en-US" altLang="zh-TW" sz="4000" b="1" i="1" dirty="0" smtClean="0">
                <a:latin typeface="Constantia"/>
                <a:cs typeface="Constantia"/>
              </a:rPr>
              <a:t>70,</a:t>
            </a:r>
            <a:r>
              <a:rPr lang="zh-TW" altLang="en-US" sz="4000" b="1" i="1" dirty="0" smtClean="0">
                <a:latin typeface="Constantia"/>
                <a:cs typeface="Constantia"/>
              </a:rPr>
              <a:t> </a:t>
            </a:r>
            <a:r>
              <a:rPr lang="en-US" altLang="zh-TW" sz="4000" b="1" i="1" dirty="0" smtClean="0">
                <a:latin typeface="Constantia"/>
                <a:cs typeface="Constantia"/>
              </a:rPr>
              <a:t>308</a:t>
            </a:r>
            <a:r>
              <a:rPr lang="zh-TW" altLang="en-US" sz="4000" b="1" dirty="0" smtClean="0">
                <a:latin typeface="Constantia"/>
                <a:cs typeface="Constantia"/>
              </a:rPr>
              <a:t>）</a:t>
            </a:r>
            <a:endParaRPr lang="en-US" sz="4000" b="1" dirty="0">
              <a:latin typeface="Constantia"/>
              <a:cs typeface="Constanti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1258645" y="1789245"/>
            <a:ext cx="6637468" cy="1917417"/>
          </a:xfrm>
        </p:spPr>
        <p:txBody>
          <a:bodyPr>
            <a:noAutofit/>
          </a:bodyPr>
          <a:lstStyle/>
          <a:p>
            <a:r>
              <a:rPr lang="zh-TW" altLang="en-US" sz="4800" b="1" dirty="0" smtClean="0"/>
              <a:t>追溯政黨取得之財產，反牴觸實質法治國原則？</a:t>
            </a:r>
            <a:endParaRPr lang="en-US" sz="4800" b="1" dirty="0"/>
          </a:p>
        </p:txBody>
      </p:sp>
      <p:pic>
        <p:nvPicPr>
          <p:cNvPr id="6" name="Picture 5" descr="法搥.jpg"/>
          <p:cNvPicPr>
            <a:picLocks noChangeAspect="1"/>
          </p:cNvPicPr>
          <p:nvPr/>
        </p:nvPicPr>
        <p:blipFill>
          <a:blip r:embed="rId2"/>
          <a:stretch>
            <a:fillRect/>
          </a:stretch>
        </p:blipFill>
        <p:spPr>
          <a:xfrm>
            <a:off x="1258645" y="3972250"/>
            <a:ext cx="3454400" cy="236220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1043490" y="565513"/>
            <a:ext cx="7373950" cy="1484632"/>
          </a:xfrm>
        </p:spPr>
        <p:txBody>
          <a:bodyPr>
            <a:noAutofit/>
          </a:bodyPr>
          <a:lstStyle/>
          <a:p>
            <a:r>
              <a:rPr lang="zh-TW" altLang="en-US" sz="4400" b="1" dirty="0" smtClean="0">
                <a:latin typeface="Constantia"/>
                <a:cs typeface="Constantia"/>
              </a:rPr>
              <a:t>真正溯及既往（</a:t>
            </a:r>
            <a:r>
              <a:rPr lang="de-DE" altLang="zh-TW" sz="4400" b="1" i="1" dirty="0" smtClean="0">
                <a:latin typeface="Constantia"/>
                <a:cs typeface="Constantia"/>
              </a:rPr>
              <a:t>echte Rückwirkung</a:t>
            </a:r>
            <a:r>
              <a:rPr lang="zh-TW" altLang="en-US" sz="4400" b="1" dirty="0" smtClean="0">
                <a:latin typeface="Constantia"/>
                <a:cs typeface="Constantia"/>
              </a:rPr>
              <a:t>）合法性要件</a:t>
            </a:r>
            <a:endParaRPr lang="en-US" sz="4400" b="1" dirty="0">
              <a:latin typeface="Constantia"/>
              <a:cs typeface="Constantia"/>
            </a:endParaRPr>
          </a:p>
        </p:txBody>
      </p:sp>
      <p:sp>
        <p:nvSpPr>
          <p:cNvPr id="5" name="Content Placeholder 4"/>
          <p:cNvSpPr>
            <a:spLocks noGrp="1"/>
          </p:cNvSpPr>
          <p:nvPr>
            <p:ph idx="1"/>
          </p:nvPr>
        </p:nvSpPr>
        <p:spPr>
          <a:xfrm>
            <a:off x="908490" y="2187886"/>
            <a:ext cx="7159744" cy="3644744"/>
          </a:xfrm>
        </p:spPr>
        <p:txBody>
          <a:bodyPr>
            <a:noAutofit/>
          </a:bodyPr>
          <a:lstStyle/>
          <a:p>
            <a:r>
              <a:rPr lang="zh-TW" altLang="en-US" sz="2800" dirty="0" smtClean="0"/>
              <a:t>當事人於發生法律效果之當下，已得預見其未來追溯之可能</a:t>
            </a:r>
            <a:endParaRPr lang="de-DE" altLang="zh-TW" sz="2800" dirty="0" smtClean="0"/>
          </a:p>
          <a:p>
            <a:r>
              <a:rPr lang="zh-TW" altLang="en-US" sz="2800" dirty="0" smtClean="0"/>
              <a:t>當時法律不明確或含糊不清</a:t>
            </a:r>
            <a:endParaRPr lang="de-DE" altLang="zh-TW" sz="2800" dirty="0" smtClean="0"/>
          </a:p>
          <a:p>
            <a:r>
              <a:rPr lang="zh-TW" altLang="en-US" sz="2800" dirty="0" smtClean="0"/>
              <a:t>當時隨後的新法已為無效</a:t>
            </a:r>
            <a:endParaRPr lang="de-DE" altLang="zh-TW" sz="2800" dirty="0" smtClean="0"/>
          </a:p>
          <a:p>
            <a:r>
              <a:rPr lang="zh-TW" altLang="en-US" sz="2800" dirty="0" smtClean="0"/>
              <a:t>一般人對本於無效規範所生之權利名義，不足以產生信賴</a:t>
            </a:r>
            <a:endParaRPr lang="de-DE" altLang="zh-TW" sz="2800" dirty="0" smtClean="0"/>
          </a:p>
          <a:p>
            <a:r>
              <a:rPr lang="zh-TW" altLang="en-US" sz="2800" dirty="0" smtClean="0"/>
              <a:t>大於法安定性利益之強行公益要求溯及</a:t>
            </a:r>
            <a:endParaRPr lang="de-DE" altLang="zh-TW" sz="2800" dirty="0" smtClean="0"/>
          </a:p>
          <a:p>
            <a:r>
              <a:rPr lang="zh-TW" altLang="en-US" sz="2800" dirty="0" smtClean="0"/>
              <a:t>溯及將產生無甚重要之損害</a:t>
            </a:r>
            <a:endParaRPr lang="en-US" sz="2800"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93300" y="456164"/>
            <a:ext cx="7926113" cy="1143000"/>
          </a:xfrm>
        </p:spPr>
        <p:txBody>
          <a:bodyPr>
            <a:noAutofit/>
          </a:bodyPr>
          <a:lstStyle/>
          <a:p>
            <a:r>
              <a:rPr lang="en-US" sz="4800" b="1" dirty="0" smtClean="0">
                <a:latin typeface="Constantia"/>
                <a:cs typeface="Constantia"/>
              </a:rPr>
              <a:t>29.03.2006</a:t>
            </a:r>
            <a:r>
              <a:rPr lang="zh-TW" altLang="en-US" sz="4800" b="1" dirty="0" smtClean="0">
                <a:latin typeface="Constantia"/>
                <a:cs typeface="Constantia"/>
              </a:rPr>
              <a:t>：</a:t>
            </a:r>
            <a:r>
              <a:rPr lang="en-US" altLang="zh-TW" sz="4800" b="1" i="1" dirty="0" smtClean="0">
                <a:latin typeface="Constantia"/>
                <a:cs typeface="Constantia"/>
              </a:rPr>
              <a:t>UKPV</a:t>
            </a:r>
            <a:r>
              <a:rPr lang="zh-TW" altLang="en-US" sz="4800" b="1" dirty="0" smtClean="0">
                <a:latin typeface="Constantia"/>
                <a:cs typeface="Constantia"/>
              </a:rPr>
              <a:t>最終報告</a:t>
            </a:r>
            <a:endParaRPr lang="en-US" sz="4800" b="1" dirty="0">
              <a:latin typeface="Constantia"/>
              <a:cs typeface="Constantia"/>
            </a:endParaRPr>
          </a:p>
        </p:txBody>
      </p:sp>
      <p:sp>
        <p:nvSpPr>
          <p:cNvPr id="3" name="Content Placeholder 2"/>
          <p:cNvSpPr>
            <a:spLocks noGrp="1"/>
          </p:cNvSpPr>
          <p:nvPr>
            <p:ph idx="1"/>
          </p:nvPr>
        </p:nvSpPr>
        <p:spPr>
          <a:xfrm>
            <a:off x="871410" y="1742891"/>
            <a:ext cx="7175218" cy="4663161"/>
          </a:xfrm>
        </p:spPr>
        <p:txBody>
          <a:bodyPr>
            <a:normAutofit/>
          </a:bodyPr>
          <a:lstStyle/>
          <a:p>
            <a:r>
              <a:rPr lang="zh-TW" altLang="en-US" sz="2800" dirty="0" smtClean="0"/>
              <a:t>東德政黨暨其附屬組織之黨產，已追查告一段落，數量龐大的財產移轉（包括德國國內與國外），已為最大程度的釐清，政黨間有關財務之機會平等，已然重建</a:t>
            </a:r>
            <a:endParaRPr lang="de-DE" altLang="zh-TW" sz="2800" dirty="0" smtClean="0"/>
          </a:p>
          <a:p>
            <a:r>
              <a:rPr lang="zh-TW" altLang="en-US" sz="2800" dirty="0" smtClean="0"/>
              <a:t>在個案的調查與認定上，由</a:t>
            </a:r>
            <a:r>
              <a:rPr lang="en-US" altLang="zh-TW" sz="2800" i="1" dirty="0" smtClean="0">
                <a:latin typeface="Constantia"/>
                <a:cs typeface="Constantia"/>
              </a:rPr>
              <a:t>UKPV</a:t>
            </a:r>
            <a:r>
              <a:rPr lang="zh-TW" altLang="en-US" sz="2800" dirty="0" smtClean="0">
                <a:latin typeface="Constantia"/>
                <a:cs typeface="Constantia"/>
              </a:rPr>
              <a:t>與</a:t>
            </a:r>
            <a:r>
              <a:rPr lang="en-US" altLang="zh-TW" sz="2800" i="1" dirty="0" err="1" smtClean="0">
                <a:latin typeface="Constantia"/>
                <a:cs typeface="Constantia"/>
              </a:rPr>
              <a:t>BvS</a:t>
            </a:r>
            <a:r>
              <a:rPr lang="zh-TW" altLang="en-US" sz="2800" dirty="0" smtClean="0"/>
              <a:t>共同為行政處分，前者並於相對人所提撤銷訴訟中為參加人</a:t>
            </a:r>
            <a:endParaRPr lang="de-DE" altLang="zh-TW" sz="2800" dirty="0" smtClean="0"/>
          </a:p>
          <a:p>
            <a:r>
              <a:rPr lang="zh-TW" altLang="en-US" sz="2800" dirty="0" smtClean="0"/>
              <a:t>關於「實質法治國之取得的決定」，均以行政和解契約作成（包括政黨暨附屬組織放棄未來新調查所得財產之發還請求權）</a:t>
            </a:r>
            <a:endParaRPr lang="de-DE" altLang="zh-TW" sz="2800"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80679" y="852904"/>
            <a:ext cx="7471868" cy="4979726"/>
          </a:xfrm>
        </p:spPr>
        <p:txBody>
          <a:bodyPr>
            <a:noAutofit/>
          </a:bodyPr>
          <a:lstStyle/>
          <a:p>
            <a:r>
              <a:rPr lang="en-US" sz="2800" dirty="0" smtClean="0">
                <a:latin typeface="Constantia"/>
                <a:cs typeface="Constantia"/>
              </a:rPr>
              <a:t>1990.5.31</a:t>
            </a:r>
            <a:r>
              <a:rPr lang="zh-TW" altLang="en-US" sz="2800" dirty="0" smtClean="0">
                <a:latin typeface="Constantia"/>
                <a:cs typeface="Constantia"/>
              </a:rPr>
              <a:t>東德國民議會修正政黨法，將政黨及其附屬組織之財產，強制信託管理，之後再移轉給依同法而由總理所設立之</a:t>
            </a:r>
            <a:r>
              <a:rPr lang="en-US" altLang="zh-TW" sz="2800" dirty="0" smtClean="0">
                <a:latin typeface="Constantia"/>
                <a:cs typeface="Constantia"/>
              </a:rPr>
              <a:t>UKPV</a:t>
            </a:r>
            <a:endParaRPr lang="de-DE" altLang="zh-TW" sz="2800" dirty="0" smtClean="0">
              <a:latin typeface="Constantia"/>
              <a:cs typeface="Constantia"/>
            </a:endParaRPr>
          </a:p>
          <a:p>
            <a:r>
              <a:rPr lang="en-US" altLang="zh-TW" sz="2800" dirty="0" smtClean="0">
                <a:latin typeface="Constantia"/>
                <a:cs typeface="Constantia"/>
              </a:rPr>
              <a:t>UKPV</a:t>
            </a:r>
            <a:r>
              <a:rPr lang="zh-TW" altLang="en-US" sz="2800" dirty="0" smtClean="0">
                <a:latin typeface="Constantia"/>
                <a:cs typeface="Constantia"/>
              </a:rPr>
              <a:t>與新設立之獨立機關</a:t>
            </a:r>
            <a:r>
              <a:rPr lang="en-US" altLang="zh-TW" sz="2800" dirty="0" err="1" smtClean="0">
                <a:latin typeface="Constantia"/>
                <a:cs typeface="Constantia"/>
              </a:rPr>
              <a:t>BvS</a:t>
            </a:r>
            <a:r>
              <a:rPr lang="zh-TW" altLang="en-US" sz="2800" dirty="0" smtClean="0">
                <a:latin typeface="Constantia"/>
                <a:cs typeface="Constantia"/>
              </a:rPr>
              <a:t>（</a:t>
            </a:r>
            <a:r>
              <a:rPr lang="de-DE" altLang="zh-TW" sz="2800" i="1" dirty="0" smtClean="0">
                <a:latin typeface="Constantia"/>
                <a:cs typeface="Constantia"/>
              </a:rPr>
              <a:t>Bundesanstalt für vereinigungsbedingte Sonderaufgaben</a:t>
            </a:r>
            <a:r>
              <a:rPr lang="zh-TW" altLang="en-US" sz="2800" dirty="0" smtClean="0">
                <a:latin typeface="Constantia"/>
                <a:cs typeface="Constantia"/>
              </a:rPr>
              <a:t>）共同執行任務</a:t>
            </a:r>
            <a:endParaRPr lang="de-DE" altLang="zh-TW" sz="2800" dirty="0" smtClean="0">
              <a:latin typeface="Constantia"/>
              <a:cs typeface="Constantia"/>
            </a:endParaRPr>
          </a:p>
          <a:p>
            <a:r>
              <a:rPr lang="zh-TW" altLang="en-US" sz="2800" dirty="0" smtClean="0">
                <a:latin typeface="Constantia"/>
                <a:cs typeface="Constantia"/>
              </a:rPr>
              <a:t>兩德統一條約中，將</a:t>
            </a:r>
            <a:r>
              <a:rPr lang="en-US" altLang="zh-TW" sz="2800" dirty="0" smtClean="0">
                <a:latin typeface="Constantia"/>
                <a:cs typeface="Constantia"/>
              </a:rPr>
              <a:t>UKPV</a:t>
            </a:r>
            <a:r>
              <a:rPr lang="zh-TW" altLang="en-US" sz="2800" dirty="0" smtClean="0">
                <a:latin typeface="Constantia"/>
                <a:cs typeface="Constantia"/>
              </a:rPr>
              <a:t>置於聯邦政府組織之下，並明定其處理方式：</a:t>
            </a:r>
            <a:endParaRPr lang="de-DE" altLang="zh-TW" sz="2800" dirty="0" smtClean="0">
              <a:latin typeface="Constantia"/>
              <a:cs typeface="Constantia"/>
            </a:endParaRPr>
          </a:p>
          <a:p>
            <a:pPr>
              <a:buNone/>
            </a:pPr>
            <a:r>
              <a:rPr lang="zh-TW" altLang="en-US" sz="2800" dirty="0" smtClean="0">
                <a:latin typeface="Constantia"/>
                <a:cs typeface="Constantia"/>
              </a:rPr>
              <a:t>－</a:t>
            </a:r>
            <a:r>
              <a:rPr lang="en-US" altLang="zh-TW" sz="2800" dirty="0" smtClean="0">
                <a:latin typeface="Constantia"/>
                <a:cs typeface="Constantia"/>
              </a:rPr>
              <a:t> </a:t>
            </a:r>
            <a:r>
              <a:rPr lang="zh-TW" altLang="en-US" sz="2800" dirty="0" smtClean="0">
                <a:latin typeface="Constantia"/>
                <a:cs typeface="Constantia"/>
              </a:rPr>
              <a:t>返還予原權利人或其繼承人</a:t>
            </a:r>
            <a:endParaRPr lang="de-DE" altLang="zh-TW" sz="2800" dirty="0" smtClean="0">
              <a:latin typeface="Constantia"/>
              <a:cs typeface="Constantia"/>
            </a:endParaRPr>
          </a:p>
          <a:p>
            <a:pPr>
              <a:buNone/>
            </a:pPr>
            <a:r>
              <a:rPr lang="zh-TW" altLang="en-US" sz="2800" dirty="0" smtClean="0">
                <a:latin typeface="Constantia"/>
                <a:cs typeface="Constantia"/>
              </a:rPr>
              <a:t>－</a:t>
            </a:r>
            <a:r>
              <a:rPr lang="en-US" altLang="zh-TW" sz="2800" dirty="0" smtClean="0">
                <a:latin typeface="Constantia"/>
                <a:cs typeface="Constantia"/>
              </a:rPr>
              <a:t> </a:t>
            </a:r>
            <a:r>
              <a:rPr lang="zh-TW" altLang="en-US" sz="2800" dirty="0" smtClean="0">
                <a:latin typeface="Constantia"/>
                <a:cs typeface="Constantia"/>
              </a:rPr>
              <a:t>只有證明符合基本法所稱「實質法治國原則」者，政黨及其附屬組織方得保有其財產</a:t>
            </a:r>
            <a:endParaRPr lang="de-DE" altLang="zh-TW" sz="2800" dirty="0" smtClean="0">
              <a:latin typeface="Constantia"/>
              <a:cs typeface="Constanti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13109" y="333745"/>
            <a:ext cx="7024744" cy="1143000"/>
          </a:xfrm>
        </p:spPr>
        <p:txBody>
          <a:bodyPr>
            <a:normAutofit/>
          </a:bodyPr>
          <a:lstStyle/>
          <a:p>
            <a:r>
              <a:rPr lang="zh-TW" altLang="en-US" sz="4800" b="1" dirty="0" smtClean="0"/>
              <a:t>東德相關政黨暨附屬組織</a:t>
            </a:r>
            <a:endParaRPr lang="en-US" sz="4800" b="1" dirty="0"/>
          </a:p>
        </p:txBody>
      </p:sp>
      <p:sp>
        <p:nvSpPr>
          <p:cNvPr id="3" name="Content Placeholder 2"/>
          <p:cNvSpPr>
            <a:spLocks noGrp="1"/>
          </p:cNvSpPr>
          <p:nvPr>
            <p:ph idx="1"/>
          </p:nvPr>
        </p:nvSpPr>
        <p:spPr>
          <a:xfrm>
            <a:off x="658192" y="1671430"/>
            <a:ext cx="7657274" cy="4161199"/>
          </a:xfrm>
        </p:spPr>
        <p:txBody>
          <a:bodyPr>
            <a:noAutofit/>
          </a:bodyPr>
          <a:lstStyle/>
          <a:p>
            <a:r>
              <a:rPr lang="zh-TW" altLang="en-US" sz="2800" dirty="0" smtClean="0"/>
              <a:t>政黨：德國社會主義統一黨、東德基民黨、東德自由民主黨、</a:t>
            </a:r>
            <a:r>
              <a:rPr lang="zh-TW" altLang="en-US" sz="2800" dirty="0" smtClean="0"/>
              <a:t>東德國家民主黨</a:t>
            </a:r>
            <a:r>
              <a:rPr lang="zh-TW" altLang="en-US" sz="2800" dirty="0" smtClean="0"/>
              <a:t>（含所設公司）</a:t>
            </a:r>
            <a:endParaRPr lang="en-US" altLang="zh-TW" sz="2800" dirty="0" smtClean="0"/>
          </a:p>
          <a:p>
            <a:r>
              <a:rPr lang="zh-TW" altLang="en-US" sz="2800" dirty="0" smtClean="0"/>
              <a:t>附屬組織：自由德意志工會聯盟、自由德意志青年團、德國民主婦女會、東德文化聯盟、東德和平組織、德意志蘇聯友好協會、運動與科技協會、東德反法西斯抵抗軍委員會、人權委員會、東德聯合國聯盟、東德國際友好聯盟、東德民族陣線全國委員會、東德團結委員會、科學知識推廣協會、東德自由思想者聯盟、記者協會、農民互助會、東德成年禮中央委員會</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1258645" y="1538936"/>
            <a:ext cx="6637468" cy="2224968"/>
          </a:xfrm>
        </p:spPr>
        <p:txBody>
          <a:bodyPr>
            <a:noAutofit/>
          </a:bodyPr>
          <a:lstStyle/>
          <a:p>
            <a:r>
              <a:rPr lang="en-US" altLang="zh-TW" sz="6000" b="1" i="1" dirty="0" err="1" smtClean="0">
                <a:latin typeface="Constantia"/>
                <a:cs typeface="Constantia"/>
              </a:rPr>
              <a:t>Novum</a:t>
            </a:r>
            <a:r>
              <a:rPr lang="zh-TW" altLang="en-US" sz="6000" b="1" i="1" dirty="0" smtClean="0">
                <a:latin typeface="Constantia"/>
                <a:cs typeface="Constantia"/>
              </a:rPr>
              <a:t> </a:t>
            </a:r>
            <a:r>
              <a:rPr lang="en-US" altLang="zh-TW" sz="6000" b="1" i="1" dirty="0" smtClean="0">
                <a:latin typeface="Constantia"/>
                <a:cs typeface="Constantia"/>
              </a:rPr>
              <a:t>&amp;</a:t>
            </a:r>
            <a:r>
              <a:rPr lang="zh-TW" altLang="en-US" sz="6000" b="1" i="1" dirty="0" smtClean="0">
                <a:latin typeface="Constantia"/>
                <a:cs typeface="Constantia"/>
              </a:rPr>
              <a:t> </a:t>
            </a:r>
            <a:r>
              <a:rPr lang="en-US" altLang="zh-TW" sz="6000" b="1" i="1" dirty="0" err="1" smtClean="0">
                <a:latin typeface="Constantia"/>
                <a:cs typeface="Constantia"/>
              </a:rPr>
              <a:t>Transcarbon</a:t>
            </a:r>
            <a:endParaRPr lang="en-US" sz="6000" b="1" i="1" dirty="0">
              <a:latin typeface="Constantia"/>
              <a:cs typeface="Constantia"/>
            </a:endParaRPr>
          </a:p>
        </p:txBody>
      </p:sp>
      <p:sp>
        <p:nvSpPr>
          <p:cNvPr id="5" name="Text Placeholder 4"/>
          <p:cNvSpPr>
            <a:spLocks noGrp="1"/>
          </p:cNvSpPr>
          <p:nvPr>
            <p:ph type="body" idx="1"/>
          </p:nvPr>
        </p:nvSpPr>
        <p:spPr>
          <a:xfrm>
            <a:off x="1258645" y="3920788"/>
            <a:ext cx="6637467" cy="1520413"/>
          </a:xfrm>
        </p:spPr>
        <p:txBody>
          <a:bodyPr>
            <a:noAutofit/>
          </a:bodyPr>
          <a:lstStyle/>
          <a:p>
            <a:r>
              <a:rPr lang="zh-TW" altLang="en-US" sz="3200" b="1" dirty="0" smtClean="0">
                <a:latin typeface="Constantia"/>
                <a:cs typeface="Constantia"/>
              </a:rPr>
              <a:t>與</a:t>
            </a:r>
            <a:r>
              <a:rPr lang="en-US" altLang="zh-TW" sz="3200" b="1" i="1" dirty="0" smtClean="0">
                <a:latin typeface="Constantia"/>
                <a:cs typeface="Constantia"/>
              </a:rPr>
              <a:t>SED</a:t>
            </a:r>
            <a:r>
              <a:rPr lang="zh-TW" altLang="en-US" sz="3200" b="1" dirty="0" smtClean="0">
                <a:latin typeface="Constantia"/>
                <a:cs typeface="Constantia"/>
              </a:rPr>
              <a:t>關係密切之公司，負責東西方交易之東德外貿，作為主要外匯來源，供</a:t>
            </a:r>
            <a:r>
              <a:rPr lang="en-US" altLang="zh-TW" sz="3200" b="1" i="1" dirty="0" smtClean="0">
                <a:latin typeface="Constantia"/>
                <a:cs typeface="Constantia"/>
              </a:rPr>
              <a:t>SED</a:t>
            </a:r>
            <a:r>
              <a:rPr lang="zh-TW" altLang="en-US" sz="3200" b="1" dirty="0" smtClean="0">
                <a:latin typeface="Constantia"/>
                <a:cs typeface="Constantia"/>
              </a:rPr>
              <a:t>中央委員會支配使用，與多家瑞士、奧地利、以色列、亞洲國家銀行來往</a:t>
            </a:r>
            <a:endParaRPr lang="en-US" sz="3200" b="1" dirty="0">
              <a:latin typeface="Constantia"/>
              <a:cs typeface="Constanti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altLang="zh-TW" sz="5400" b="1" i="1" dirty="0" smtClean="0">
                <a:latin typeface="Constantia"/>
                <a:cs typeface="Constantia"/>
              </a:rPr>
              <a:t>UKPV</a:t>
            </a:r>
            <a:endParaRPr lang="en-US" sz="5400" b="1" i="1" dirty="0">
              <a:latin typeface="Constantia"/>
              <a:cs typeface="Constantia"/>
            </a:endParaRPr>
          </a:p>
        </p:txBody>
      </p:sp>
      <p:sp>
        <p:nvSpPr>
          <p:cNvPr id="5" name="Content Placeholder 4"/>
          <p:cNvSpPr>
            <a:spLocks noGrp="1"/>
          </p:cNvSpPr>
          <p:nvPr>
            <p:ph idx="1"/>
          </p:nvPr>
        </p:nvSpPr>
        <p:spPr/>
        <p:txBody>
          <a:bodyPr>
            <a:normAutofit/>
          </a:bodyPr>
          <a:lstStyle/>
          <a:p>
            <a:r>
              <a:rPr lang="zh-TW" altLang="en-US" sz="2800" dirty="0" smtClean="0">
                <a:latin typeface="Constantia"/>
                <a:cs typeface="Constantia"/>
              </a:rPr>
              <a:t>受聯邦政府內政部之法律上監督（但獨立行使職權、履行任務）</a:t>
            </a:r>
            <a:endParaRPr lang="de-DE" altLang="zh-TW" sz="2800" dirty="0" smtClean="0">
              <a:latin typeface="Constantia"/>
              <a:cs typeface="Constantia"/>
            </a:endParaRPr>
          </a:p>
          <a:p>
            <a:r>
              <a:rPr lang="zh-TW" altLang="en-US" sz="2800" dirty="0" smtClean="0">
                <a:latin typeface="Constantia"/>
                <a:cs typeface="Constantia"/>
              </a:rPr>
              <a:t>特別急迫事項之緊急處分，由</a:t>
            </a:r>
            <a:r>
              <a:rPr lang="en-US" altLang="zh-TW" sz="2800" i="1" dirty="0" smtClean="0">
                <a:latin typeface="Constantia"/>
                <a:cs typeface="Constantia"/>
              </a:rPr>
              <a:t>UKPV</a:t>
            </a:r>
            <a:r>
              <a:rPr lang="zh-TW" altLang="en-US" sz="2800" dirty="0" smtClean="0">
                <a:latin typeface="Constantia"/>
                <a:cs typeface="Constantia"/>
              </a:rPr>
              <a:t>主委與秘書長直接為之</a:t>
            </a:r>
            <a:endParaRPr lang="de-DE" altLang="zh-TW" sz="2800" dirty="0" smtClean="0">
              <a:latin typeface="Constantia"/>
              <a:cs typeface="Constantia"/>
            </a:endParaRPr>
          </a:p>
          <a:p>
            <a:r>
              <a:rPr lang="zh-TW" altLang="en-US" sz="2800" dirty="0" smtClean="0">
                <a:latin typeface="Constantia"/>
                <a:cs typeface="Constantia"/>
              </a:rPr>
              <a:t>明定之個別案件類型，得授權予秘書長逕行決定之（授權決定）</a:t>
            </a:r>
            <a:endParaRPr lang="de-DE" altLang="zh-TW" sz="2800" dirty="0" smtClean="0">
              <a:latin typeface="Constantia"/>
              <a:cs typeface="Constantia"/>
            </a:endParaRPr>
          </a:p>
          <a:p>
            <a:r>
              <a:rPr lang="zh-TW" altLang="en-US" sz="2800" dirty="0" smtClean="0">
                <a:latin typeface="Constantia"/>
                <a:cs typeface="Constantia"/>
              </a:rPr>
              <a:t>秘書長代表委員會應訴</a:t>
            </a:r>
            <a:endParaRPr lang="en-US" sz="2800" dirty="0">
              <a:latin typeface="Constantia"/>
              <a:cs typeface="Constanti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txBox="1">
            <a:spLocks/>
          </p:cNvSpPr>
          <p:nvPr/>
        </p:nvSpPr>
        <p:spPr>
          <a:xfrm>
            <a:off x="1059628" y="838200"/>
            <a:ext cx="7024744" cy="1143000"/>
          </a:xfrm>
          <a:prstGeom prst="rect">
            <a:avLst/>
          </a:prstGeom>
        </p:spPr>
        <p:txBody>
          <a:bodyPr vert="horz" lIns="91440" tIns="45720" rIns="91440" bIns="45720" rtlCol="0"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de-DE" sz="4400" b="1" i="1" u="none" strike="noStrike" kern="1200" cap="none" spc="0" normalizeH="0" baseline="0" noProof="0" dirty="0" err="1" smtClean="0">
                <a:ln>
                  <a:noFill/>
                </a:ln>
                <a:solidFill>
                  <a:schemeClr val="accent1"/>
                </a:solidFill>
                <a:effectLst/>
                <a:uLnTx/>
                <a:uFillTx/>
                <a:latin typeface="Constantia"/>
                <a:ea typeface="+mj-ea"/>
                <a:cs typeface="Constantia"/>
              </a:rPr>
              <a:t>Ruti</a:t>
            </a:r>
            <a:r>
              <a:rPr kumimoji="0" lang="de-DE" sz="4400" b="1" i="1" u="none" strike="noStrike" kern="1200" cap="none" spc="0" normalizeH="0" baseline="0" noProof="0" dirty="0" smtClean="0">
                <a:ln>
                  <a:noFill/>
                </a:ln>
                <a:solidFill>
                  <a:schemeClr val="accent1"/>
                </a:solidFill>
                <a:effectLst/>
                <a:uLnTx/>
                <a:uFillTx/>
                <a:latin typeface="Constantia"/>
                <a:ea typeface="+mj-ea"/>
                <a:cs typeface="Constantia"/>
              </a:rPr>
              <a:t> G. </a:t>
            </a:r>
            <a:r>
              <a:rPr kumimoji="0" lang="de-DE" sz="4400" b="1" i="1" u="none" strike="noStrike" kern="1200" cap="none" spc="0" normalizeH="0" baseline="0" noProof="0" dirty="0" err="1" smtClean="0">
                <a:ln>
                  <a:noFill/>
                </a:ln>
                <a:solidFill>
                  <a:schemeClr val="accent1"/>
                </a:solidFill>
                <a:effectLst/>
                <a:uLnTx/>
                <a:uFillTx/>
                <a:latin typeface="Constantia"/>
                <a:ea typeface="+mj-ea"/>
                <a:cs typeface="Constantia"/>
              </a:rPr>
              <a:t>Teitel</a:t>
            </a:r>
            <a:r>
              <a:rPr kumimoji="0" lang="zh-TW" altLang="en-US" sz="4400" b="1" i="0" u="none" strike="noStrike" kern="1200" cap="none" spc="0" normalizeH="0" baseline="0" noProof="0" dirty="0" smtClean="0">
                <a:ln>
                  <a:noFill/>
                </a:ln>
                <a:solidFill>
                  <a:schemeClr val="accent1"/>
                </a:solidFill>
                <a:effectLst/>
                <a:uLnTx/>
                <a:uFillTx/>
                <a:latin typeface="Constantia"/>
                <a:ea typeface="+mj-ea"/>
                <a:cs typeface="Constantia"/>
              </a:rPr>
              <a:t>：轉型正義（</a:t>
            </a:r>
            <a:r>
              <a:rPr kumimoji="0" lang="de-DE" sz="4400" b="1" i="1" u="none" strike="noStrike" kern="1200" cap="none" spc="0" normalizeH="0" baseline="0" noProof="0" dirty="0" err="1" smtClean="0">
                <a:ln>
                  <a:noFill/>
                </a:ln>
                <a:solidFill>
                  <a:schemeClr val="accent1"/>
                </a:solidFill>
                <a:effectLst/>
                <a:uLnTx/>
                <a:uFillTx/>
                <a:latin typeface="Constantia"/>
                <a:ea typeface="+mj-ea"/>
                <a:cs typeface="Constantia"/>
              </a:rPr>
              <a:t>transitional</a:t>
            </a:r>
            <a:r>
              <a:rPr kumimoji="0" lang="de-DE" sz="4400" b="1" i="1" u="none" strike="noStrike" kern="1200" cap="none" spc="0" normalizeH="0" baseline="0" noProof="0" dirty="0" smtClean="0">
                <a:ln>
                  <a:noFill/>
                </a:ln>
                <a:solidFill>
                  <a:schemeClr val="accent1"/>
                </a:solidFill>
                <a:effectLst/>
                <a:uLnTx/>
                <a:uFillTx/>
                <a:latin typeface="Constantia"/>
                <a:ea typeface="+mj-ea"/>
                <a:cs typeface="Constantia"/>
              </a:rPr>
              <a:t> </a:t>
            </a:r>
            <a:r>
              <a:rPr kumimoji="0" lang="de-DE" sz="4400" b="1" i="1" u="none" strike="noStrike" kern="1200" cap="none" spc="0" normalizeH="0" baseline="0" noProof="0" dirty="0" err="1" smtClean="0">
                <a:ln>
                  <a:noFill/>
                </a:ln>
                <a:solidFill>
                  <a:schemeClr val="accent1"/>
                </a:solidFill>
                <a:effectLst/>
                <a:uLnTx/>
                <a:uFillTx/>
                <a:latin typeface="Constantia"/>
                <a:ea typeface="+mj-ea"/>
                <a:cs typeface="Constantia"/>
              </a:rPr>
              <a:t>justice</a:t>
            </a:r>
            <a:r>
              <a:rPr kumimoji="0" lang="zh-TW" altLang="en-US" sz="4400" b="1" i="0" u="none" strike="noStrike" kern="1200" cap="none" spc="0" normalizeH="0" baseline="0" noProof="0" dirty="0" smtClean="0">
                <a:ln>
                  <a:noFill/>
                </a:ln>
                <a:solidFill>
                  <a:schemeClr val="accent1"/>
                </a:solidFill>
                <a:effectLst/>
                <a:uLnTx/>
                <a:uFillTx/>
                <a:latin typeface="Constantia"/>
                <a:ea typeface="+mj-ea"/>
                <a:cs typeface="Constantia"/>
              </a:rPr>
              <a:t>） </a:t>
            </a:r>
            <a:endParaRPr kumimoji="0" lang="en-US" sz="4400" b="1" i="0" u="none" strike="noStrike" kern="1200" cap="none" spc="0" normalizeH="0" baseline="0" noProof="0" dirty="0">
              <a:ln>
                <a:noFill/>
              </a:ln>
              <a:solidFill>
                <a:schemeClr val="accent1"/>
              </a:solidFill>
              <a:effectLst/>
              <a:uLnTx/>
              <a:uFillTx/>
              <a:latin typeface="Constantia"/>
              <a:ea typeface="+mj-ea"/>
              <a:cs typeface="Constantia"/>
            </a:endParaRPr>
          </a:p>
        </p:txBody>
      </p:sp>
      <p:graphicFrame>
        <p:nvGraphicFramePr>
          <p:cNvPr id="5" name="Content Placeholder 5"/>
          <p:cNvGraphicFramePr>
            <a:graphicFrameLocks/>
          </p:cNvGraphicFramePr>
          <p:nvPr/>
        </p:nvGraphicFramePr>
        <p:xfrm>
          <a:off x="762000" y="1981200"/>
          <a:ext cx="7620000" cy="42672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31926" y="2900829"/>
            <a:ext cx="7405918" cy="1530565"/>
          </a:xfrm>
        </p:spPr>
        <p:txBody>
          <a:bodyPr>
            <a:noAutofit/>
          </a:bodyPr>
          <a:lstStyle/>
          <a:p>
            <a:r>
              <a:rPr lang="zh-TW" altLang="en-US" b="1" dirty="0" smtClean="0">
                <a:latin typeface="Constantia"/>
                <a:cs typeface="Constantia"/>
              </a:rPr>
              <a:t>對於不法措施主張金錢填補損害，進一步要求遭強制徵收剝奪之原所有財產的返還，成為各國主要且常見之轉型正義手段</a:t>
            </a:r>
            <a:r>
              <a:rPr lang="en-US" altLang="zh-TW" b="1" dirty="0" smtClean="0">
                <a:latin typeface="Constantia"/>
                <a:cs typeface="Constantia"/>
              </a:rPr>
              <a:t> </a:t>
            </a:r>
            <a:r>
              <a:rPr lang="zh-TW" altLang="en-US" b="1" dirty="0" smtClean="0">
                <a:latin typeface="Constantia"/>
                <a:cs typeface="Constantia"/>
              </a:rPr>
              <a:t>－</a:t>
            </a:r>
            <a:r>
              <a:rPr lang="en-US" altLang="zh-TW" b="1" dirty="0" smtClean="0">
                <a:latin typeface="Constantia"/>
                <a:cs typeface="Constantia"/>
              </a:rPr>
              <a:t> </a:t>
            </a:r>
            <a:br>
              <a:rPr lang="en-US" altLang="zh-TW" b="1" dirty="0" smtClean="0">
                <a:latin typeface="Constantia"/>
                <a:cs typeface="Constantia"/>
              </a:rPr>
            </a:br>
            <a:r>
              <a:rPr lang="zh-TW" altLang="en-US" b="1" dirty="0" smtClean="0">
                <a:latin typeface="Constantia"/>
                <a:cs typeface="Constantia"/>
              </a:rPr>
              <a:t>政黨作為不正義之剝奪者 </a:t>
            </a:r>
            <a:endParaRPr lang="en-US" b="1" dirty="0">
              <a:latin typeface="Constantia"/>
              <a:cs typeface="Constantia"/>
            </a:endParaRPr>
          </a:p>
        </p:txBody>
      </p:sp>
      <p:sp>
        <p:nvSpPr>
          <p:cNvPr id="3" name="Text Placeholder 2"/>
          <p:cNvSpPr>
            <a:spLocks noGrp="1"/>
          </p:cNvSpPr>
          <p:nvPr>
            <p:ph type="body" idx="1"/>
          </p:nvPr>
        </p:nvSpPr>
        <p:spPr>
          <a:xfrm>
            <a:off x="1134938" y="4644620"/>
            <a:ext cx="6637467" cy="1520413"/>
          </a:xfrm>
        </p:spPr>
        <p:txBody>
          <a:bodyPr>
            <a:normAutofit/>
          </a:bodyPr>
          <a:lstStyle/>
          <a:p>
            <a:r>
              <a:rPr lang="zh-TW" altLang="en-US" sz="4400" b="1" dirty="0" smtClean="0"/>
              <a:t>歷年來之發展</a:t>
            </a:r>
            <a:endParaRPr lang="en-US" sz="4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zh-TW" altLang="en-US" sz="4800" b="1" dirty="0" smtClean="0"/>
              <a:t>「違反實質法治國原則」之發展：二次戰後即開展</a:t>
            </a:r>
            <a:endParaRPr lang="en-US" sz="4800" b="1" dirty="0"/>
          </a:p>
        </p:txBody>
      </p:sp>
      <p:pic>
        <p:nvPicPr>
          <p:cNvPr id="6" name="Content Placeholder 5" descr="索引.jpg"/>
          <p:cNvPicPr>
            <a:picLocks noGrp="1" noChangeAspect="1"/>
          </p:cNvPicPr>
          <p:nvPr>
            <p:ph idx="1"/>
          </p:nvPr>
        </p:nvPicPr>
        <p:blipFill>
          <a:blip r:embed="rId2"/>
          <a:srcRect l="-4087" r="-4087"/>
          <a:stretch>
            <a:fillRect/>
          </a:stretch>
        </p:blip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奧斯丁">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奧斯丁.thmx</Template>
  <TotalTime>762</TotalTime>
  <Words>974</Words>
  <Application>Microsoft Macintosh PowerPoint</Application>
  <PresentationFormat>On-screen Show (4:3)</PresentationFormat>
  <Paragraphs>93</Paragraphs>
  <Slides>28</Slides>
  <Notes>0</Notes>
  <HiddenSlides>0</HiddenSlides>
  <MMClips>0</MMClips>
  <ScaleCrop>false</ScaleCrop>
  <HeadingPairs>
    <vt:vector size="4" baseType="variant">
      <vt:variant>
        <vt:lpstr>Design Template</vt:lpstr>
      </vt:variant>
      <vt:variant>
        <vt:i4>1</vt:i4>
      </vt:variant>
      <vt:variant>
        <vt:lpstr>Slide Titles</vt:lpstr>
      </vt:variant>
      <vt:variant>
        <vt:i4>28</vt:i4>
      </vt:variant>
    </vt:vector>
  </HeadingPairs>
  <TitlesOfParts>
    <vt:vector size="29" baseType="lpstr">
      <vt:lpstr>奧斯丁</vt:lpstr>
      <vt:lpstr>實質法治國原則－追索不當政黨財產之核心</vt:lpstr>
      <vt:lpstr>UKPV（Unabhängige Kommission zur Überprüfung des Vermögens der Parteien und Massenorganisationen der DDR）</vt:lpstr>
      <vt:lpstr>Slide 3</vt:lpstr>
      <vt:lpstr>東德相關政黨暨附屬組織</vt:lpstr>
      <vt:lpstr>Novum &amp; Transcarbon</vt:lpstr>
      <vt:lpstr>UKPV</vt:lpstr>
      <vt:lpstr>Slide 7</vt:lpstr>
      <vt:lpstr>對於不法措施主張金錢填補損害，進一步要求遭強制徵收剝奪之原所有財產的返還，成為各國主要且常見之轉型正義手段 －  政黨作為不正義之剝奪者 </vt:lpstr>
      <vt:lpstr>「違反實質法治國原則」之發展：二次戰後即開展</vt:lpstr>
      <vt:lpstr>1943年1月5日倫敦宣言 ：«同盟國針對受敵人所佔領或受其控制區域內所為剝奪財產行為之宣言» </vt:lpstr>
      <vt:lpstr>«返還可資確定之財產客體予國家社會主義壓迫措施受害者法» </vt:lpstr>
      <vt:lpstr>第59號法律關於財產返還內容</vt:lpstr>
      <vt:lpstr>Slide 13</vt:lpstr>
      <vt:lpstr>戰後初期之問題</vt:lpstr>
      <vt:lpstr>聯邦德國成立後之作法</vt:lpstr>
      <vt:lpstr>1957/7/19«聯邦返還德意志帝國與相關法人金錢債權法» （2015修正）</vt:lpstr>
      <vt:lpstr>2015«聯邦返還德意志帝國與相關法人金錢債權法» 最後修正</vt:lpstr>
      <vt:lpstr>Slide 18</vt:lpstr>
      <vt:lpstr>重要修正－強調實體正義</vt:lpstr>
      <vt:lpstr>Hans Jürgen Papier： 追索黨產之實質法治國原則</vt:lpstr>
      <vt:lpstr>濫用違反實質法治國原則之權力優勢/壟斷…</vt:lpstr>
      <vt:lpstr>實質法治國原則</vt:lpstr>
      <vt:lpstr>東德政黨暨附屬組織違反實質法治國取得不當財產之例</vt:lpstr>
      <vt:lpstr>東德政黨暨附屬組織違反實質法治國取得不當財產之例</vt:lpstr>
      <vt:lpstr>法治國的實質要求，應可回溯至正義－憲法實證化的正義</vt:lpstr>
      <vt:lpstr>追溯政黨取得之財產，反牴觸實質法治國原則？</vt:lpstr>
      <vt:lpstr>真正溯及既往（echte Rückwirkung）合法性要件</vt:lpstr>
      <vt:lpstr>29.03.2006：UKPV最終報告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自由貿易與勞工：一些引言</dc:title>
  <dc:creator>staatslehrer</dc:creator>
  <cp:lastModifiedBy>林佳和</cp:lastModifiedBy>
  <cp:revision>42</cp:revision>
  <dcterms:created xsi:type="dcterms:W3CDTF">2016-12-26T14:53:52Z</dcterms:created>
  <dcterms:modified xsi:type="dcterms:W3CDTF">2016-12-26T15:34:10Z</dcterms:modified>
</cp:coreProperties>
</file>