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9" r:id="rId4"/>
    <p:sldId id="258" r:id="rId5"/>
    <p:sldId id="261" r:id="rId6"/>
    <p:sldId id="262" r:id="rId7"/>
    <p:sldId id="263" r:id="rId8"/>
    <p:sldId id="264" r:id="rId9"/>
    <p:sldId id="265" r:id="rId10"/>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EC2E5902-C815-4A14-BF44-975EA90FEC31}" type="datetimeFigureOut">
              <a:rPr lang="zh-TW" altLang="en-US" smtClean="0"/>
              <a:t>2016/12/26</a:t>
            </a:fld>
            <a:endParaRPr lang="zh-TW" altLang="en-US"/>
          </a:p>
        </p:txBody>
      </p:sp>
      <p:sp>
        <p:nvSpPr>
          <p:cNvPr id="4" name="頁尾版面配置區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D8E3AE52-F8D2-4242-8488-72DA132AED72}" type="slidenum">
              <a:rPr lang="zh-TW" altLang="en-US" smtClean="0"/>
              <a:t>‹#›</a:t>
            </a:fld>
            <a:endParaRPr lang="zh-TW" altLang="en-US"/>
          </a:p>
        </p:txBody>
      </p:sp>
    </p:spTree>
    <p:extLst>
      <p:ext uri="{BB962C8B-B14F-4D97-AF65-F5344CB8AC3E}">
        <p14:creationId xmlns:p14="http://schemas.microsoft.com/office/powerpoint/2010/main" val="2689591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3B1B187-03A2-4EF4-B25B-206EA8419283}" type="datetimeFigureOut">
              <a:rPr lang="zh-TW" altLang="en-US" smtClean="0"/>
              <a:t>2016/12/26</a:t>
            </a:fld>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30760D4-CD77-476E-B75E-1801D506B420}" type="slidenum">
              <a:rPr lang="zh-TW" altLang="en-US" smtClean="0"/>
              <a:t>‹#›</a:t>
            </a:fld>
            <a:endParaRPr lang="zh-TW" altLang="en-US"/>
          </a:p>
        </p:txBody>
      </p:sp>
    </p:spTree>
    <p:extLst>
      <p:ext uri="{BB962C8B-B14F-4D97-AF65-F5344CB8AC3E}">
        <p14:creationId xmlns:p14="http://schemas.microsoft.com/office/powerpoint/2010/main" val="311533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3F77992C-9A60-4452-A0A5-41B1B2DF6D5C}" type="datetime1">
              <a:rPr lang="zh-TW" altLang="en-US" smtClean="0"/>
              <a:t>2016/12/26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70581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AC6291D-4BDB-4B21-B71D-2687FD4512B1}" type="datetime1">
              <a:rPr lang="zh-TW" altLang="en-US" smtClean="0"/>
              <a:t>2016/12/26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317435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374E4A4-70E6-4FD3-BEAE-C869D6AF9B6E}" type="datetime1">
              <a:rPr lang="zh-TW" altLang="en-US" smtClean="0"/>
              <a:t>2016/12/26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309027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1B02E60-264A-40A4-9C19-1CDBC34F4DB0}" type="datetime1">
              <a:rPr lang="zh-TW" altLang="en-US" smtClean="0"/>
              <a:t>2016/12/26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4132657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11E6BAA6-B0C6-4B6F-8391-4C6B617E5F1F}" type="datetime1">
              <a:rPr lang="zh-TW" altLang="en-US" smtClean="0"/>
              <a:t>2016/12/26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2377796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2C59E6E2-CF28-4BCC-B20F-496EFB678F0B}" type="datetime1">
              <a:rPr lang="zh-TW" altLang="en-US" smtClean="0"/>
              <a:t>2016/12/26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705954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A67BE05-B04D-471C-B13E-C9508095EF65}" type="datetime1">
              <a:rPr lang="zh-TW" altLang="en-US" smtClean="0"/>
              <a:t>2016/12/26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2592856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E248D1F-36E9-42D3-B26C-A38A996D4E24}" type="datetime1">
              <a:rPr lang="zh-TW" altLang="en-US" smtClean="0"/>
              <a:t>2016/12/26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290762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CF5011F-F8F3-4A8D-ABB4-F61B01349A6F}" type="datetime1">
              <a:rPr lang="zh-TW" altLang="en-US" smtClean="0"/>
              <a:t>2016/12/26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398413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8093BC7-CDE8-4877-8C31-3D6E21B0698A}" type="datetime1">
              <a:rPr lang="zh-TW" altLang="en-US" smtClean="0"/>
              <a:t>2016/12/26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1268781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EA3A987-D431-41A8-AAAF-7F18AB9D4228}" type="datetime1">
              <a:rPr lang="zh-TW" altLang="en-US" smtClean="0"/>
              <a:t>2016/12/26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355665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DAB490-497B-48C1-AC2D-27AF15E1BCD7}" type="datetime1">
              <a:rPr lang="zh-TW" altLang="en-US" smtClean="0"/>
              <a:t>2016/12/26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567A2A-0656-4E65-8941-26098E7F5D30}" type="slidenum">
              <a:rPr lang="zh-TW" altLang="en-US" smtClean="0"/>
              <a:t>‹#›</a:t>
            </a:fld>
            <a:endParaRPr lang="zh-TW" altLang="en-US"/>
          </a:p>
        </p:txBody>
      </p:sp>
    </p:spTree>
    <p:extLst>
      <p:ext uri="{BB962C8B-B14F-4D97-AF65-F5344CB8AC3E}">
        <p14:creationId xmlns:p14="http://schemas.microsoft.com/office/powerpoint/2010/main" val="114377006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9552" y="116632"/>
            <a:ext cx="7772400" cy="2304256"/>
          </a:xfrm>
        </p:spPr>
        <p:txBody>
          <a:bodyPr>
            <a:normAutofit/>
          </a:bodyPr>
          <a:lstStyle/>
          <a:p>
            <a:r>
              <a:rPr lang="zh-TW" altLang="en-US" dirty="0" smtClean="0">
                <a:latin typeface="標楷體" pitchFamily="65" charset="-120"/>
                <a:ea typeface="標楷體" pitchFamily="65" charset="-120"/>
              </a:rPr>
              <a:t>政黨本質與正當財源：</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en-US" sz="3100" dirty="0" smtClean="0">
                <a:latin typeface="標楷體" pitchFamily="65" charset="-120"/>
                <a:ea typeface="標楷體" pitchFamily="65" charset="-120"/>
              </a:rPr>
              <a:t>以德國黨產會（</a:t>
            </a:r>
            <a:r>
              <a:rPr lang="en-US" altLang="zh-TW" sz="3100" dirty="0" smtClean="0">
                <a:latin typeface="標楷體" pitchFamily="65" charset="-120"/>
                <a:ea typeface="標楷體" pitchFamily="65" charset="-120"/>
              </a:rPr>
              <a:t>UKPV</a:t>
            </a:r>
            <a:r>
              <a:rPr lang="zh-TW" altLang="en-US" sz="3100" dirty="0" smtClean="0">
                <a:latin typeface="標楷體" pitchFamily="65" charset="-120"/>
                <a:ea typeface="標楷體" pitchFamily="65" charset="-120"/>
              </a:rPr>
              <a:t>）「合乎基本法之實質法治國家原則之財產取得要件」決議為中心</a:t>
            </a:r>
            <a:r>
              <a:rPr lang="en-US" altLang="zh-TW" sz="3100" dirty="0" smtClean="0">
                <a:latin typeface="標楷體" pitchFamily="65" charset="-120"/>
                <a:ea typeface="標楷體" pitchFamily="65" charset="-120"/>
              </a:rPr>
              <a:t/>
            </a:r>
            <a:br>
              <a:rPr lang="en-US" altLang="zh-TW" sz="3100" dirty="0" smtClean="0">
                <a:latin typeface="標楷體" pitchFamily="65" charset="-120"/>
                <a:ea typeface="標楷體" pitchFamily="65" charset="-120"/>
              </a:rPr>
            </a:br>
            <a:r>
              <a:rPr lang="en-US" altLang="zh-TW" sz="3100" dirty="0" smtClean="0">
                <a:solidFill>
                  <a:srgbClr val="C00000"/>
                </a:solidFill>
                <a:latin typeface="標楷體" pitchFamily="65" charset="-120"/>
                <a:ea typeface="標楷體" pitchFamily="65" charset="-120"/>
              </a:rPr>
              <a:t>【</a:t>
            </a:r>
            <a:r>
              <a:rPr lang="zh-TW" altLang="en-US" sz="3100" dirty="0" smtClean="0">
                <a:solidFill>
                  <a:srgbClr val="C00000"/>
                </a:solidFill>
                <a:latin typeface="標楷體" pitchFamily="65" charset="-120"/>
                <a:ea typeface="標楷體" pitchFamily="65" charset="-120"/>
              </a:rPr>
              <a:t>背景資料</a:t>
            </a:r>
            <a:r>
              <a:rPr lang="en-US" altLang="zh-TW" sz="3100" dirty="0" smtClean="0">
                <a:solidFill>
                  <a:srgbClr val="C00000"/>
                </a:solidFill>
                <a:latin typeface="標楷體" pitchFamily="65" charset="-120"/>
                <a:ea typeface="標楷體" pitchFamily="65" charset="-120"/>
              </a:rPr>
              <a:t>】</a:t>
            </a:r>
            <a:endParaRPr lang="zh-TW" altLang="en-US" sz="3100" dirty="0">
              <a:solidFill>
                <a:srgbClr val="C00000"/>
              </a:solidFill>
              <a:latin typeface="標楷體" pitchFamily="65" charset="-120"/>
              <a:ea typeface="標楷體" pitchFamily="65" charset="-120"/>
            </a:endParaRPr>
          </a:p>
        </p:txBody>
      </p:sp>
      <p:sp>
        <p:nvSpPr>
          <p:cNvPr id="3" name="副標題 2"/>
          <p:cNvSpPr>
            <a:spLocks noGrp="1"/>
          </p:cNvSpPr>
          <p:nvPr>
            <p:ph type="subTitle" idx="1"/>
          </p:nvPr>
        </p:nvSpPr>
        <p:spPr>
          <a:xfrm>
            <a:off x="1259632" y="2924944"/>
            <a:ext cx="6400800" cy="2808312"/>
          </a:xfrm>
        </p:spPr>
        <p:txBody>
          <a:bodyPr>
            <a:normAutofit fontScale="92500" lnSpcReduction="20000"/>
          </a:bodyPr>
          <a:lstStyle/>
          <a:p>
            <a:r>
              <a:rPr lang="zh-TW" altLang="en-US" sz="3000" dirty="0" smtClean="0">
                <a:latin typeface="標楷體" pitchFamily="65" charset="-120"/>
                <a:ea typeface="標楷體" pitchFamily="65" charset="-120"/>
              </a:rPr>
              <a:t>黃世鑫</a:t>
            </a:r>
            <a:endParaRPr lang="en-US" altLang="zh-TW" sz="3000" dirty="0" smtClean="0">
              <a:latin typeface="標楷體" pitchFamily="65" charset="-120"/>
              <a:ea typeface="標楷體" pitchFamily="65" charset="-120"/>
            </a:endParaRPr>
          </a:p>
          <a:p>
            <a:r>
              <a:rPr lang="zh-TW" altLang="en-US" sz="2600" dirty="0">
                <a:latin typeface="標楷體" pitchFamily="65" charset="-120"/>
                <a:ea typeface="標楷體" pitchFamily="65" charset="-120"/>
              </a:rPr>
              <a:t>台北大學財政學系名譽教授</a:t>
            </a:r>
            <a:endParaRPr lang="en-US" altLang="zh-TW" sz="2600" dirty="0" smtClean="0">
              <a:latin typeface="標楷體" pitchFamily="65" charset="-120"/>
              <a:ea typeface="標楷體" pitchFamily="65" charset="-120"/>
            </a:endParaRPr>
          </a:p>
          <a:p>
            <a:endParaRPr lang="en-US" altLang="zh-TW" sz="2600" dirty="0" smtClean="0">
              <a:latin typeface="標楷體" pitchFamily="65" charset="-120"/>
              <a:ea typeface="標楷體" pitchFamily="65" charset="-120"/>
            </a:endParaRPr>
          </a:p>
          <a:p>
            <a:r>
              <a:rPr lang="en-US" altLang="zh-TW" sz="2600" dirty="0" smtClean="0">
                <a:latin typeface="標楷體" pitchFamily="65" charset="-120"/>
                <a:ea typeface="標楷體" pitchFamily="65" charset="-120"/>
              </a:rPr>
              <a:t>2016</a:t>
            </a:r>
            <a:r>
              <a:rPr lang="zh-TW" altLang="en-US" sz="2600" dirty="0" smtClean="0">
                <a:latin typeface="標楷體" pitchFamily="65" charset="-120"/>
                <a:ea typeface="標楷體" pitchFamily="65" charset="-120"/>
              </a:rPr>
              <a:t>「黨產處理與民主鞏固」學術座談會</a:t>
            </a:r>
            <a:endParaRPr lang="en-US" altLang="zh-TW" sz="2600" dirty="0" smtClean="0">
              <a:latin typeface="標楷體" pitchFamily="65" charset="-120"/>
              <a:ea typeface="標楷體" pitchFamily="65" charset="-120"/>
            </a:endParaRPr>
          </a:p>
          <a:p>
            <a:r>
              <a:rPr lang="en-US" altLang="zh-TW" sz="2600" dirty="0">
                <a:latin typeface="標楷體" pitchFamily="65" charset="-120"/>
                <a:ea typeface="標楷體" pitchFamily="65" charset="-120"/>
              </a:rPr>
              <a:t>(2016.12.27)</a:t>
            </a:r>
          </a:p>
          <a:p>
            <a:endParaRPr lang="en-US" altLang="zh-TW" sz="2600" dirty="0" smtClean="0">
              <a:latin typeface="標楷體" pitchFamily="65" charset="-120"/>
              <a:ea typeface="標楷體" pitchFamily="65" charset="-120"/>
            </a:endParaRPr>
          </a:p>
          <a:p>
            <a:pPr lvl="0"/>
            <a:r>
              <a:rPr lang="zh-TW" altLang="zh-TW" sz="1800" dirty="0">
                <a:latin typeface="標楷體" pitchFamily="65" charset="-120"/>
                <a:ea typeface="標楷體" pitchFamily="65" charset="-120"/>
              </a:rPr>
              <a:t>主辦：不當黨產處理委員會</a:t>
            </a:r>
          </a:p>
          <a:p>
            <a:r>
              <a:rPr lang="zh-TW" altLang="zh-TW" sz="1800" dirty="0">
                <a:latin typeface="標楷體" pitchFamily="65" charset="-120"/>
                <a:ea typeface="標楷體" pitchFamily="65" charset="-120"/>
              </a:rPr>
              <a:t>協辦：亞洲大學財經法律學系、台灣教授協會</a:t>
            </a:r>
          </a:p>
          <a:p>
            <a:endParaRPr lang="en-US" altLang="zh-TW" sz="2600" dirty="0">
              <a:latin typeface="標楷體" pitchFamily="65" charset="-120"/>
              <a:ea typeface="標楷體" pitchFamily="65" charset="-120"/>
            </a:endParaRPr>
          </a:p>
          <a:p>
            <a:endParaRPr lang="zh-TW" altLang="en-US" sz="2600" dirty="0">
              <a:latin typeface="標楷體" pitchFamily="65" charset="-120"/>
              <a:ea typeface="標楷體" pitchFamily="65" charset="-120"/>
            </a:endParaRPr>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1</a:t>
            </a:fld>
            <a:endParaRPr lang="zh-TW" altLang="en-US"/>
          </a:p>
        </p:txBody>
      </p:sp>
    </p:spTree>
    <p:extLst>
      <p:ext uri="{BB962C8B-B14F-4D97-AF65-F5344CB8AC3E}">
        <p14:creationId xmlns:p14="http://schemas.microsoft.com/office/powerpoint/2010/main" val="76085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720080"/>
          </a:xfrm>
        </p:spPr>
        <p:txBody>
          <a:bodyPr>
            <a:normAutofit fontScale="90000"/>
          </a:bodyPr>
          <a:lstStyle/>
          <a:p>
            <a:r>
              <a:rPr lang="zh-TW" altLang="en-US" dirty="0" smtClean="0">
                <a:solidFill>
                  <a:srgbClr val="FFC000"/>
                </a:solidFill>
              </a:rPr>
              <a:t>法源</a:t>
            </a:r>
            <a:endParaRPr lang="zh-TW" altLang="en-US" dirty="0">
              <a:solidFill>
                <a:srgbClr val="FFC000"/>
              </a:solidFill>
            </a:endParaRPr>
          </a:p>
        </p:txBody>
      </p:sp>
      <p:sp>
        <p:nvSpPr>
          <p:cNvPr id="3" name="內容版面配置區 2"/>
          <p:cNvSpPr>
            <a:spLocks noGrp="1"/>
          </p:cNvSpPr>
          <p:nvPr>
            <p:ph idx="1"/>
          </p:nvPr>
        </p:nvSpPr>
        <p:spPr>
          <a:xfrm>
            <a:off x="467544" y="1052736"/>
            <a:ext cx="8229600" cy="5040560"/>
          </a:xfrm>
        </p:spPr>
        <p:txBody>
          <a:bodyPr>
            <a:normAutofit fontScale="92500"/>
          </a:bodyPr>
          <a:lstStyle/>
          <a:p>
            <a:pPr marL="0" indent="0">
              <a:buNone/>
            </a:pPr>
            <a:r>
              <a:rPr lang="en-US" altLang="zh-TW" dirty="0" smtClean="0"/>
              <a:t>1990</a:t>
            </a:r>
            <a:r>
              <a:rPr lang="zh-TW" altLang="en-US" dirty="0" smtClean="0"/>
              <a:t>年</a:t>
            </a:r>
            <a:r>
              <a:rPr lang="en-US" altLang="zh-TW" dirty="0" smtClean="0"/>
              <a:t>8</a:t>
            </a:r>
            <a:r>
              <a:rPr lang="zh-TW" altLang="en-US" dirty="0" smtClean="0"/>
              <a:t>月</a:t>
            </a:r>
            <a:r>
              <a:rPr lang="en-US" altLang="zh-TW" dirty="0" smtClean="0"/>
              <a:t>31</a:t>
            </a:r>
            <a:r>
              <a:rPr lang="zh-TW" altLang="en-US" dirty="0" smtClean="0"/>
              <a:t>日統一協定增列：各政黨和其相關各種組織之財產的歸屬，依情況分別處理：</a:t>
            </a:r>
            <a:endParaRPr lang="en-US" altLang="zh-TW" dirty="0" smtClean="0"/>
          </a:p>
          <a:p>
            <a:pPr marL="857250" lvl="1" indent="-457200">
              <a:buFont typeface="Wingdings" pitchFamily="2" charset="2"/>
              <a:buChar char="Ø"/>
            </a:pPr>
            <a:r>
              <a:rPr lang="zh-TW" altLang="en-US" dirty="0" smtClean="0"/>
              <a:t>（一）歸還原來的所有人。</a:t>
            </a:r>
            <a:endParaRPr lang="en-US" altLang="zh-TW" dirty="0" smtClean="0"/>
          </a:p>
          <a:p>
            <a:pPr marL="857250" lvl="1" indent="-457200">
              <a:buFont typeface="Wingdings" pitchFamily="2" charset="2"/>
              <a:buChar char="Ø"/>
            </a:pPr>
            <a:r>
              <a:rPr lang="zh-TW" altLang="en-US" dirty="0" smtClean="0"/>
              <a:t>（二）原來的所有人不明或不存在者，則轉移用於公益用途，特別使用於德東地區經濟之重建</a:t>
            </a:r>
            <a:r>
              <a:rPr lang="zh-TW" altLang="en-US" dirty="0"/>
              <a:t>。</a:t>
            </a:r>
            <a:endParaRPr lang="en-US" altLang="zh-TW" dirty="0" smtClean="0"/>
          </a:p>
          <a:p>
            <a:pPr marL="857250" lvl="1" indent="-457200">
              <a:buFont typeface="Wingdings" pitchFamily="2" charset="2"/>
              <a:buChar char="Ø"/>
            </a:pPr>
            <a:r>
              <a:rPr lang="zh-TW" altLang="en-US" dirty="0" smtClean="0"/>
              <a:t>（三）「政黨或人民團體之財產，只有在可以證明其係依</a:t>
            </a:r>
            <a:r>
              <a:rPr lang="zh-TW" altLang="en-US" b="1" dirty="0" smtClean="0">
                <a:solidFill>
                  <a:srgbClr val="FF0000"/>
                </a:solidFill>
              </a:rPr>
              <a:t>基本法之實質法治國的基本原則</a:t>
            </a:r>
            <a:r>
              <a:rPr lang="zh-TW" altLang="en-US" dirty="0" smtClean="0"/>
              <a:t>所取得的財產」（</a:t>
            </a:r>
            <a:r>
              <a:rPr lang="en-US" altLang="zh-TW" dirty="0" smtClean="0"/>
              <a:t>..</a:t>
            </a:r>
            <a:r>
              <a:rPr lang="en-US" altLang="zh-TW" dirty="0" err="1" smtClean="0"/>
              <a:t>nur</a:t>
            </a:r>
            <a:r>
              <a:rPr lang="en-US" altLang="zh-TW" dirty="0" smtClean="0"/>
              <a:t> </a:t>
            </a:r>
            <a:r>
              <a:rPr lang="en-US" altLang="zh-TW" dirty="0" err="1" smtClean="0"/>
              <a:t>soweit</a:t>
            </a:r>
            <a:r>
              <a:rPr lang="en-US" altLang="zh-TW" dirty="0" smtClean="0"/>
              <a:t> (</a:t>
            </a:r>
            <a:r>
              <a:rPr lang="en-US" altLang="zh-TW" dirty="0" err="1" smtClean="0"/>
              <a:t>es</a:t>
            </a:r>
            <a:r>
              <a:rPr lang="en-US" altLang="zh-TW" dirty="0" smtClean="0"/>
              <a:t>) </a:t>
            </a:r>
            <a:r>
              <a:rPr lang="en-US" altLang="zh-TW" dirty="0" err="1" smtClean="0"/>
              <a:t>nachweislich</a:t>
            </a:r>
            <a:r>
              <a:rPr lang="en-US" altLang="zh-TW" dirty="0" smtClean="0"/>
              <a:t> </a:t>
            </a:r>
            <a:r>
              <a:rPr lang="en-US" altLang="zh-TW" dirty="0" err="1" smtClean="0"/>
              <a:t>nach</a:t>
            </a:r>
            <a:r>
              <a:rPr lang="en-US" altLang="zh-TW" dirty="0" smtClean="0"/>
              <a:t> </a:t>
            </a:r>
            <a:r>
              <a:rPr lang="en-US" altLang="zh-TW" dirty="0" err="1" smtClean="0"/>
              <a:t>materiell-rechtsstaatlichen</a:t>
            </a:r>
            <a:r>
              <a:rPr lang="en-US" altLang="zh-TW" dirty="0" smtClean="0"/>
              <a:t> </a:t>
            </a:r>
            <a:r>
              <a:rPr lang="en-US" altLang="zh-TW" dirty="0" err="1" smtClean="0"/>
              <a:t>Grundsätzen</a:t>
            </a:r>
            <a:r>
              <a:rPr lang="en-US" altLang="zh-TW" dirty="0" smtClean="0"/>
              <a:t> </a:t>
            </a:r>
            <a:r>
              <a:rPr lang="en-US" altLang="zh-TW" dirty="0" err="1" smtClean="0"/>
              <a:t>im</a:t>
            </a:r>
            <a:r>
              <a:rPr lang="en-US" altLang="zh-TW" dirty="0" smtClean="0"/>
              <a:t> </a:t>
            </a:r>
            <a:r>
              <a:rPr lang="en-US" altLang="zh-TW" dirty="0" err="1" smtClean="0"/>
              <a:t>Sinne</a:t>
            </a:r>
            <a:r>
              <a:rPr lang="en-US" altLang="zh-TW" dirty="0" smtClean="0"/>
              <a:t> des </a:t>
            </a:r>
            <a:r>
              <a:rPr lang="en-US" altLang="zh-TW" dirty="0" err="1" smtClean="0"/>
              <a:t>Grundgesetzes</a:t>
            </a:r>
            <a:r>
              <a:rPr lang="en-US" altLang="zh-TW" dirty="0" smtClean="0"/>
              <a:t> </a:t>
            </a:r>
            <a:r>
              <a:rPr lang="en-US" altLang="zh-TW" dirty="0" err="1" smtClean="0"/>
              <a:t>erworben</a:t>
            </a:r>
            <a:r>
              <a:rPr lang="en-US" altLang="zh-TW" dirty="0" smtClean="0"/>
              <a:t> </a:t>
            </a:r>
            <a:r>
              <a:rPr lang="en-US" altLang="zh-TW" dirty="0" err="1" smtClean="0"/>
              <a:t>worden</a:t>
            </a:r>
            <a:r>
              <a:rPr lang="en-US" altLang="zh-TW" dirty="0" smtClean="0"/>
              <a:t> </a:t>
            </a:r>
            <a:r>
              <a:rPr lang="en-US" altLang="zh-TW" dirty="0" err="1" smtClean="0"/>
              <a:t>ist</a:t>
            </a:r>
            <a:r>
              <a:rPr lang="en-US" altLang="zh-TW" dirty="0" smtClean="0"/>
              <a:t>.....</a:t>
            </a:r>
            <a:r>
              <a:rPr lang="zh-TW" altLang="en-US" dirty="0" smtClean="0"/>
              <a:t>） ，才能繼續持有。</a:t>
            </a:r>
            <a:endParaRPr lang="zh-TW" altLang="en-US" dirty="0"/>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2</a:t>
            </a:fld>
            <a:endParaRPr lang="zh-TW" altLang="en-US"/>
          </a:p>
        </p:txBody>
      </p:sp>
    </p:spTree>
    <p:extLst>
      <p:ext uri="{BB962C8B-B14F-4D97-AF65-F5344CB8AC3E}">
        <p14:creationId xmlns:p14="http://schemas.microsoft.com/office/powerpoint/2010/main" val="3767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1143000"/>
          </a:xfrm>
        </p:spPr>
        <p:txBody>
          <a:bodyPr>
            <a:normAutofit/>
          </a:bodyPr>
          <a:lstStyle/>
          <a:p>
            <a:r>
              <a:rPr lang="zh-TW" altLang="en-US" sz="3600" dirty="0" smtClean="0">
                <a:solidFill>
                  <a:srgbClr val="FFC000"/>
                </a:solidFill>
              </a:rPr>
              <a:t>合乎基本法之實質法治國原則的內涵？</a:t>
            </a:r>
            <a:endParaRPr lang="zh-TW" altLang="en-US" sz="3600" dirty="0">
              <a:solidFill>
                <a:srgbClr val="FFC000"/>
              </a:solidFill>
            </a:endParaRPr>
          </a:p>
        </p:txBody>
      </p:sp>
      <p:sp>
        <p:nvSpPr>
          <p:cNvPr id="3" name="內容版面配置區 2"/>
          <p:cNvSpPr>
            <a:spLocks noGrp="1"/>
          </p:cNvSpPr>
          <p:nvPr>
            <p:ph idx="1"/>
          </p:nvPr>
        </p:nvSpPr>
        <p:spPr>
          <a:xfrm>
            <a:off x="457200" y="1268760"/>
            <a:ext cx="8229600" cy="5400600"/>
          </a:xfrm>
        </p:spPr>
        <p:txBody>
          <a:bodyPr/>
          <a:lstStyle/>
          <a:p>
            <a:pPr>
              <a:buFont typeface="Wingdings" pitchFamily="2" charset="2"/>
              <a:buChar char="Ø"/>
            </a:pPr>
            <a:r>
              <a:rPr lang="de-DE" altLang="zh-TW" sz="2400" dirty="0" smtClean="0"/>
              <a:t>Prof Dr. Christian Starck, Göttingen, "Über die Behandlung des Vermögens der Parteien und Massenorganisationen der ehemaligen DDR aufgrund des Parteiengesetzes der DDR und des Einigungsvertrages " ("Staatswissenschaft und Staatspraxis" 1991, S. 316 ff.) . </a:t>
            </a:r>
          </a:p>
          <a:p>
            <a:pPr>
              <a:buFont typeface="Wingdings" pitchFamily="2" charset="2"/>
              <a:buChar char="Ø"/>
            </a:pPr>
            <a:r>
              <a:rPr lang="de-DE" altLang="zh-TW" sz="2400" dirty="0" smtClean="0"/>
              <a:t>Prof. Dr. Hans Herbert v. Arnim, Speyer, "Wem steht das Vermögen der DDR Parteien zu?" ("Schriften zum Parteienrecht" 1993, Nr. 7) </a:t>
            </a:r>
          </a:p>
          <a:p>
            <a:pPr>
              <a:buFont typeface="Wingdings" pitchFamily="2" charset="2"/>
              <a:buChar char="Ø"/>
            </a:pPr>
            <a:r>
              <a:rPr lang="en-US" altLang="zh-TW" sz="2400" dirty="0" smtClean="0"/>
              <a:t>Prof. Dr. Hans-Jürgen </a:t>
            </a:r>
            <a:r>
              <a:rPr lang="en-US" altLang="zh-TW" sz="2400" dirty="0" err="1" smtClean="0"/>
              <a:t>Papier</a:t>
            </a:r>
            <a:r>
              <a:rPr lang="en-US" altLang="zh-TW" sz="2400" dirty="0" smtClean="0"/>
              <a:t>, </a:t>
            </a:r>
            <a:r>
              <a:rPr lang="en-US" altLang="zh-TW" sz="2400" dirty="0" err="1" smtClean="0"/>
              <a:t>München</a:t>
            </a:r>
            <a:r>
              <a:rPr lang="en-US" altLang="zh-TW" sz="2400" dirty="0" smtClean="0"/>
              <a:t>(</a:t>
            </a:r>
            <a:r>
              <a:rPr lang="de-DE" altLang="zh-TW" sz="2400" dirty="0" smtClean="0"/>
              <a:t>19</a:t>
            </a:r>
            <a:r>
              <a:rPr lang="de-DE" altLang="zh-TW" sz="2400" dirty="0"/>
              <a:t>. März 1991 ~</a:t>
            </a:r>
            <a:r>
              <a:rPr lang="de-DE" altLang="zh-TW" sz="2400" dirty="0" smtClean="0"/>
              <a:t>27</a:t>
            </a:r>
            <a:r>
              <a:rPr lang="de-DE" altLang="zh-TW" sz="2400" dirty="0"/>
              <a:t>. Februar </a:t>
            </a:r>
            <a:r>
              <a:rPr lang="de-DE" altLang="zh-TW" sz="2400" dirty="0" smtClean="0"/>
              <a:t>1998, UKPV</a:t>
            </a:r>
            <a:r>
              <a:rPr lang="zh-TW" altLang="en-US" sz="2400" dirty="0" smtClean="0"/>
              <a:t>主席</a:t>
            </a:r>
            <a:r>
              <a:rPr lang="de-DE" altLang="zh-TW" sz="2400" dirty="0" smtClean="0"/>
              <a:t>)</a:t>
            </a:r>
            <a:r>
              <a:rPr lang="en-US" altLang="zh-TW" sz="2400" dirty="0" smtClean="0"/>
              <a:t>, Das </a:t>
            </a:r>
            <a:r>
              <a:rPr lang="en-US" altLang="zh-TW" sz="2400" dirty="0" err="1" smtClean="0"/>
              <a:t>Parteivermögen</a:t>
            </a:r>
            <a:r>
              <a:rPr lang="en-US" altLang="zh-TW" sz="2400" dirty="0" smtClean="0"/>
              <a:t> in der </a:t>
            </a:r>
            <a:r>
              <a:rPr lang="en-US" altLang="zh-TW" sz="2400" dirty="0" err="1" smtClean="0"/>
              <a:t>ehemaligen</a:t>
            </a:r>
            <a:r>
              <a:rPr lang="en-US" altLang="zh-TW" sz="2400" dirty="0" smtClean="0"/>
              <a:t> DDR: </a:t>
            </a:r>
            <a:r>
              <a:rPr lang="en-US" altLang="zh-TW" sz="2400" dirty="0" err="1" smtClean="0"/>
              <a:t>aktuelle</a:t>
            </a:r>
            <a:r>
              <a:rPr lang="en-US" altLang="zh-TW" sz="2400" dirty="0" smtClean="0"/>
              <a:t> </a:t>
            </a:r>
            <a:r>
              <a:rPr lang="en-US" altLang="zh-TW" sz="2400" dirty="0" err="1" smtClean="0"/>
              <a:t>Rechtsfragen</a:t>
            </a:r>
            <a:r>
              <a:rPr lang="en-US" altLang="zh-TW" sz="2400" dirty="0" smtClean="0"/>
              <a:t> der </a:t>
            </a:r>
            <a:r>
              <a:rPr lang="en-US" altLang="zh-TW" sz="2400" dirty="0" err="1" smtClean="0"/>
              <a:t>Feststellung</a:t>
            </a:r>
            <a:r>
              <a:rPr lang="en-US" altLang="zh-TW" sz="2400" dirty="0" smtClean="0"/>
              <a:t>, </a:t>
            </a:r>
            <a:r>
              <a:rPr lang="en-US" altLang="zh-TW" sz="2400" dirty="0" err="1" smtClean="0"/>
              <a:t>Sicherung</a:t>
            </a:r>
            <a:r>
              <a:rPr lang="en-US" altLang="zh-TW" sz="2400" dirty="0" smtClean="0"/>
              <a:t> und </a:t>
            </a:r>
            <a:r>
              <a:rPr lang="en-US" altLang="zh-TW" sz="2400" dirty="0" err="1" smtClean="0"/>
              <a:t>Verwendung</a:t>
            </a:r>
            <a:r>
              <a:rPr lang="en-US" altLang="zh-TW" sz="2400" dirty="0" smtClean="0"/>
              <a:t>: </a:t>
            </a:r>
            <a:r>
              <a:rPr lang="en-US" altLang="zh-TW" sz="2400" dirty="0" err="1" smtClean="0"/>
              <a:t>erweiterte</a:t>
            </a:r>
            <a:r>
              <a:rPr lang="en-US" altLang="zh-TW" sz="2400" dirty="0" smtClean="0"/>
              <a:t> </a:t>
            </a:r>
            <a:r>
              <a:rPr lang="en-US" altLang="zh-TW" sz="2400" dirty="0" err="1" smtClean="0"/>
              <a:t>Fassung</a:t>
            </a:r>
            <a:r>
              <a:rPr lang="en-US" altLang="zh-TW" sz="2400" dirty="0" smtClean="0"/>
              <a:t> </a:t>
            </a:r>
            <a:r>
              <a:rPr lang="en-US" altLang="zh-TW" sz="2400" dirty="0" err="1" smtClean="0"/>
              <a:t>eines</a:t>
            </a:r>
            <a:r>
              <a:rPr lang="en-US" altLang="zh-TW" sz="2400" dirty="0" smtClean="0"/>
              <a:t> </a:t>
            </a:r>
            <a:r>
              <a:rPr lang="en-US" altLang="zh-TW" sz="2400" dirty="0" err="1" smtClean="0"/>
              <a:t>Vortrags</a:t>
            </a:r>
            <a:r>
              <a:rPr lang="en-US" altLang="zh-TW" sz="2400" dirty="0" smtClean="0"/>
              <a:t> </a:t>
            </a:r>
            <a:r>
              <a:rPr lang="en-US" altLang="zh-TW" sz="2400" dirty="0" err="1" smtClean="0"/>
              <a:t>gehalten</a:t>
            </a:r>
            <a:r>
              <a:rPr lang="en-US" altLang="zh-TW" sz="2400" dirty="0" smtClean="0"/>
              <a:t> </a:t>
            </a:r>
            <a:r>
              <a:rPr lang="en-US" altLang="zh-TW" sz="2400" dirty="0" err="1" smtClean="0"/>
              <a:t>vor</a:t>
            </a:r>
            <a:r>
              <a:rPr lang="en-US" altLang="zh-TW" sz="2400" dirty="0" smtClean="0"/>
              <a:t> der </a:t>
            </a:r>
            <a:r>
              <a:rPr lang="en-US" altLang="zh-TW" sz="2400" dirty="0" err="1" smtClean="0"/>
              <a:t>juristischen</a:t>
            </a:r>
            <a:r>
              <a:rPr lang="en-US" altLang="zh-TW" sz="2400" dirty="0" smtClean="0"/>
              <a:t> </a:t>
            </a:r>
            <a:r>
              <a:rPr lang="en-US" altLang="zh-TW" sz="2400" dirty="0" err="1" smtClean="0"/>
              <a:t>Gesellschaft</a:t>
            </a:r>
            <a:r>
              <a:rPr lang="en-US" altLang="zh-TW" sz="2400" dirty="0" smtClean="0"/>
              <a:t> </a:t>
            </a:r>
            <a:r>
              <a:rPr lang="en-US" altLang="zh-TW" sz="2400" dirty="0" err="1" smtClean="0"/>
              <a:t>zu</a:t>
            </a:r>
            <a:r>
              <a:rPr lang="en-US" altLang="zh-TW" sz="2400" dirty="0" smtClean="0"/>
              <a:t> Berlin am 25. </a:t>
            </a:r>
            <a:r>
              <a:rPr lang="en-US" altLang="zh-TW" sz="2400" dirty="0" err="1" smtClean="0"/>
              <a:t>März</a:t>
            </a:r>
            <a:r>
              <a:rPr lang="en-US" altLang="zh-TW" sz="2400" dirty="0" smtClean="0"/>
              <a:t> 1992, Berlin, New York: de </a:t>
            </a:r>
            <a:r>
              <a:rPr lang="en-US" altLang="zh-TW" sz="2400" dirty="0" err="1" smtClean="0"/>
              <a:t>Gruyter</a:t>
            </a:r>
            <a:r>
              <a:rPr lang="en-US" altLang="zh-TW" sz="2400" dirty="0" smtClean="0"/>
              <a:t>.</a:t>
            </a:r>
          </a:p>
          <a:p>
            <a:pPr marL="0" indent="0">
              <a:buNone/>
            </a:pPr>
            <a:endParaRPr lang="de-DE" altLang="zh-TW" sz="2400" dirty="0" smtClean="0"/>
          </a:p>
          <a:p>
            <a:pPr marL="0" indent="0">
              <a:buNone/>
            </a:pPr>
            <a:endParaRPr lang="zh-TW" altLang="en-US" dirty="0"/>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3</a:t>
            </a:fld>
            <a:endParaRPr lang="zh-TW" altLang="en-US"/>
          </a:p>
        </p:txBody>
      </p:sp>
    </p:spTree>
    <p:extLst>
      <p:ext uri="{BB962C8B-B14F-4D97-AF65-F5344CB8AC3E}">
        <p14:creationId xmlns:p14="http://schemas.microsoft.com/office/powerpoint/2010/main" val="428737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1012974"/>
          </a:xfrm>
        </p:spPr>
        <p:txBody>
          <a:bodyPr>
            <a:normAutofit/>
          </a:bodyPr>
          <a:lstStyle/>
          <a:p>
            <a:r>
              <a:rPr lang="zh-TW" altLang="en-US" sz="3600" dirty="0" smtClean="0">
                <a:solidFill>
                  <a:srgbClr val="FFC000"/>
                </a:solidFill>
              </a:rPr>
              <a:t>為何採取合乎</a:t>
            </a:r>
            <a:r>
              <a:rPr lang="zh-TW" altLang="en-US" sz="3600" dirty="0">
                <a:solidFill>
                  <a:srgbClr val="FFC000"/>
                </a:solidFill>
              </a:rPr>
              <a:t>基本法之實質法治國</a:t>
            </a:r>
            <a:r>
              <a:rPr lang="zh-TW" altLang="en-US" sz="3600" dirty="0" smtClean="0">
                <a:solidFill>
                  <a:srgbClr val="FFC000"/>
                </a:solidFill>
              </a:rPr>
              <a:t>原則？</a:t>
            </a:r>
            <a:endParaRPr lang="zh-TW" altLang="en-US" sz="3600" dirty="0">
              <a:solidFill>
                <a:srgbClr val="FFC000"/>
              </a:solidFill>
            </a:endParaRPr>
          </a:p>
        </p:txBody>
      </p:sp>
      <p:sp>
        <p:nvSpPr>
          <p:cNvPr id="3" name="內容版面配置區 2"/>
          <p:cNvSpPr>
            <a:spLocks noGrp="1"/>
          </p:cNvSpPr>
          <p:nvPr>
            <p:ph idx="1"/>
          </p:nvPr>
        </p:nvSpPr>
        <p:spPr/>
        <p:txBody>
          <a:bodyPr>
            <a:noAutofit/>
          </a:bodyPr>
          <a:lstStyle/>
          <a:p>
            <a:endParaRPr lang="de-DE" altLang="zh-TW" sz="1200" dirty="0" smtClean="0"/>
          </a:p>
          <a:p>
            <a:r>
              <a:rPr lang="de-DE" altLang="zh-TW" sz="2400" dirty="0" smtClean="0"/>
              <a:t>Das Ziel der im Einigungsvertrag geregelten Entscheidungen zum materiell -rechtsstaatlichen Erwerb blieb </a:t>
            </a:r>
            <a:r>
              <a:rPr lang="de-DE" altLang="zh-TW" sz="2400" dirty="0" smtClean="0">
                <a:solidFill>
                  <a:srgbClr val="FF0000"/>
                </a:solidFill>
              </a:rPr>
              <a:t>die Herstellung der Chancengleichheit der Parteien</a:t>
            </a:r>
            <a:r>
              <a:rPr lang="de-DE" altLang="zh-TW" sz="2400" dirty="0" smtClean="0"/>
              <a:t>: Es sollte verhindert werden, daß die Parteien mit den ihnen verbundenen politischen Organisationen am demokratischen Willensbildungsprozeß mit Vermögenswerten teilnehmen, die sie in einem demokratischen Rechtsstaat nicht hätten erwerben können.</a:t>
            </a:r>
            <a:r>
              <a:rPr lang="zh-TW" altLang="en-US" sz="2400" dirty="0" smtClean="0"/>
              <a:t> </a:t>
            </a:r>
            <a:r>
              <a:rPr lang="en-US" altLang="zh-TW" sz="2400" dirty="0" smtClean="0"/>
              <a:t>(S. 43)</a:t>
            </a:r>
            <a:r>
              <a:rPr lang="de-DE" altLang="zh-TW" sz="2400" dirty="0" smtClean="0"/>
              <a:t> </a:t>
            </a:r>
            <a:endParaRPr lang="de-DE" altLang="zh-TW" sz="2400" dirty="0"/>
          </a:p>
          <a:p>
            <a:r>
              <a:rPr lang="zh-TW" altLang="en-US" sz="1200" dirty="0"/>
              <a:t>資料來源：</a:t>
            </a:r>
            <a:r>
              <a:rPr lang="de-DE" altLang="zh-TW" sz="1200" dirty="0" smtClean="0"/>
              <a:t>Bericht </a:t>
            </a:r>
            <a:r>
              <a:rPr lang="de-DE" altLang="zh-TW" sz="1200" dirty="0"/>
              <a:t>der Unabhängigen Kommission zur Überprüfung des </a:t>
            </a:r>
            <a:r>
              <a:rPr lang="de-DE" altLang="zh-TW" sz="1200" dirty="0" smtClean="0"/>
              <a:t>Vermögens der </a:t>
            </a:r>
            <a:r>
              <a:rPr lang="de-DE" altLang="zh-TW" sz="1200" dirty="0"/>
              <a:t>Parteien und Massenorganisationen der DDR über das </a:t>
            </a:r>
            <a:r>
              <a:rPr lang="de-DE" altLang="zh-TW" sz="1200" dirty="0" smtClean="0"/>
              <a:t>Vermögen der </a:t>
            </a:r>
            <a:r>
              <a:rPr lang="de-DE" altLang="zh-TW" sz="1200" dirty="0"/>
              <a:t>Sozialistischen Einheitspartei Deutschlands (</a:t>
            </a:r>
            <a:r>
              <a:rPr lang="de-DE" altLang="zh-TW" sz="1200" dirty="0" smtClean="0"/>
              <a:t>SED) jetzt</a:t>
            </a:r>
            <a:r>
              <a:rPr lang="de-DE" altLang="zh-TW" sz="1200" dirty="0"/>
              <a:t>: Partei des Demokratischen Sozialismus (</a:t>
            </a:r>
            <a:r>
              <a:rPr lang="de-DE" altLang="zh-TW" sz="1200" dirty="0" smtClean="0"/>
              <a:t>PDS)</a:t>
            </a:r>
            <a:r>
              <a:rPr lang="zh-TW" altLang="en-US" sz="1200" dirty="0" smtClean="0"/>
              <a:t> </a:t>
            </a:r>
            <a:r>
              <a:rPr lang="de-DE" altLang="zh-TW" sz="1200" dirty="0" smtClean="0"/>
              <a:t>des </a:t>
            </a:r>
            <a:r>
              <a:rPr lang="de-DE" altLang="zh-TW" sz="1200" dirty="0"/>
              <a:t>Freien Deutschen Gewerkschaftsbundes (</a:t>
            </a:r>
            <a:r>
              <a:rPr lang="de-DE" altLang="zh-TW" sz="1200" dirty="0" smtClean="0"/>
              <a:t>FDGB) der </a:t>
            </a:r>
            <a:r>
              <a:rPr lang="de-DE" altLang="zh-TW" sz="1200" dirty="0"/>
              <a:t>sonstigen politischen Organisationen (</a:t>
            </a:r>
            <a:r>
              <a:rPr lang="de-DE" altLang="zh-TW" sz="1200" dirty="0">
                <a:solidFill>
                  <a:srgbClr val="FFC000"/>
                </a:solidFill>
              </a:rPr>
              <a:t>Deutscher Bundestag - 13 Wahlperiode Drucksache 13/11353 vom 24. August </a:t>
            </a:r>
            <a:r>
              <a:rPr lang="de-DE" altLang="zh-TW" sz="1200" dirty="0" smtClean="0">
                <a:solidFill>
                  <a:srgbClr val="FFC000"/>
                </a:solidFill>
              </a:rPr>
              <a:t>1998</a:t>
            </a:r>
            <a:r>
              <a:rPr lang="de-DE" altLang="zh-TW" sz="1200" dirty="0" smtClean="0"/>
              <a:t>)</a:t>
            </a:r>
            <a:r>
              <a:rPr lang="de-DE" altLang="zh-TW" sz="1200" dirty="0"/>
              <a:t/>
            </a:r>
            <a:br>
              <a:rPr lang="de-DE" altLang="zh-TW" sz="1200" dirty="0"/>
            </a:br>
            <a:r>
              <a:rPr lang="de-DE" altLang="zh-TW" sz="1200" dirty="0"/>
              <a:t/>
            </a:r>
            <a:br>
              <a:rPr lang="de-DE" altLang="zh-TW" sz="1200" dirty="0"/>
            </a:br>
            <a:endParaRPr lang="zh-TW" altLang="en-US" sz="1200" dirty="0"/>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4</a:t>
            </a:fld>
            <a:endParaRPr lang="zh-TW" altLang="en-US"/>
          </a:p>
        </p:txBody>
      </p:sp>
    </p:spTree>
    <p:extLst>
      <p:ext uri="{BB962C8B-B14F-4D97-AF65-F5344CB8AC3E}">
        <p14:creationId xmlns:p14="http://schemas.microsoft.com/office/powerpoint/2010/main" val="1201573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17748" y="116633"/>
            <a:ext cx="9001000" cy="936104"/>
          </a:xfrm>
        </p:spPr>
        <p:txBody>
          <a:bodyPr>
            <a:normAutofit/>
          </a:bodyPr>
          <a:lstStyle/>
          <a:p>
            <a:pPr algn="ctr"/>
            <a:r>
              <a:rPr lang="zh-TW" altLang="en-US" sz="2800" dirty="0" smtClean="0">
                <a:solidFill>
                  <a:srgbClr val="FFC000"/>
                </a:solidFill>
              </a:rPr>
              <a:t>基本法</a:t>
            </a:r>
            <a:r>
              <a:rPr lang="zh-TW" altLang="en-US" sz="2800" dirty="0">
                <a:solidFill>
                  <a:srgbClr val="FFC000"/>
                </a:solidFill>
              </a:rPr>
              <a:t>之實質法治國的基本原則之判定標準</a:t>
            </a:r>
            <a:r>
              <a:rPr lang="en-US" altLang="zh-TW" sz="2800" dirty="0">
                <a:solidFill>
                  <a:srgbClr val="FFC000"/>
                </a:solidFill>
              </a:rPr>
              <a:t>(</a:t>
            </a:r>
            <a:r>
              <a:rPr lang="en-US" altLang="zh-TW" sz="2800" dirty="0" err="1">
                <a:solidFill>
                  <a:srgbClr val="FFC000"/>
                </a:solidFill>
              </a:rPr>
              <a:t>Kriterien</a:t>
            </a:r>
            <a:r>
              <a:rPr lang="en-US" altLang="zh-TW" sz="2800" dirty="0" smtClean="0">
                <a:solidFill>
                  <a:srgbClr val="FFC000"/>
                </a:solidFill>
              </a:rPr>
              <a:t>)</a:t>
            </a:r>
            <a:br>
              <a:rPr lang="en-US" altLang="zh-TW" sz="2800" dirty="0" smtClean="0">
                <a:solidFill>
                  <a:srgbClr val="FFC000"/>
                </a:solidFill>
              </a:rPr>
            </a:br>
            <a:endParaRPr lang="zh-TW" altLang="en-US" sz="1300" dirty="0">
              <a:solidFill>
                <a:srgbClr val="FFC000"/>
              </a:solidFill>
              <a:latin typeface="Calibri" pitchFamily="34" charset="0"/>
            </a:endParaRPr>
          </a:p>
        </p:txBody>
      </p:sp>
      <p:sp>
        <p:nvSpPr>
          <p:cNvPr id="2" name="投影片編號版面配置區 1"/>
          <p:cNvSpPr>
            <a:spLocks noGrp="1"/>
          </p:cNvSpPr>
          <p:nvPr>
            <p:ph type="sldNum" sz="quarter" idx="12"/>
          </p:nvPr>
        </p:nvSpPr>
        <p:spPr/>
        <p:txBody>
          <a:bodyPr>
            <a:normAutofit/>
          </a:bodyPr>
          <a:lstStyle/>
          <a:p>
            <a:fld id="{19EA11DB-504E-4F68-90A8-2860A898FBC3}" type="slidenum">
              <a:rPr lang="zh-TW" altLang="en-US" smtClean="0"/>
              <a:t>5</a:t>
            </a:fld>
            <a:endParaRPr lang="zh-TW" altLang="en-US"/>
          </a:p>
        </p:txBody>
      </p:sp>
      <p:sp>
        <p:nvSpPr>
          <p:cNvPr id="5" name="矩形 4"/>
          <p:cNvSpPr/>
          <p:nvPr/>
        </p:nvSpPr>
        <p:spPr>
          <a:xfrm>
            <a:off x="0" y="980728"/>
            <a:ext cx="9036496" cy="5201424"/>
          </a:xfrm>
          <a:prstGeom prst="rect">
            <a:avLst/>
          </a:prstGeom>
        </p:spPr>
        <p:txBody>
          <a:bodyPr wrap="square">
            <a:spAutoFit/>
          </a:bodyPr>
          <a:lstStyle/>
          <a:p>
            <a:r>
              <a:rPr lang="zh-TW" altLang="zh-TW" dirty="0"/>
              <a:t>政黨的財產，若係在下列情況取得，其並不符合基本法之實質法治國的基本原則：</a:t>
            </a:r>
          </a:p>
          <a:p>
            <a:pPr marL="285750" lvl="0" indent="-285750">
              <a:buFont typeface="Wingdings" pitchFamily="2" charset="2"/>
              <a:buChar char="Ø"/>
            </a:pPr>
            <a:r>
              <a:rPr lang="zh-TW" altLang="zh-TW" sz="2000" b="1" dirty="0">
                <a:solidFill>
                  <a:srgbClr val="FF0000"/>
                </a:solidFill>
              </a:rPr>
              <a:t>損害第三者之「自由和財產權</a:t>
            </a:r>
            <a:r>
              <a:rPr lang="zh-TW" altLang="zh-TW" sz="2000" b="1" dirty="0" smtClean="0">
                <a:solidFill>
                  <a:srgbClr val="FF0000"/>
                </a:solidFill>
              </a:rPr>
              <a:t>」</a:t>
            </a:r>
            <a:r>
              <a:rPr lang="zh-TW" altLang="en-US" sz="2000" b="1" dirty="0">
                <a:solidFill>
                  <a:srgbClr val="FF0000"/>
                </a:solidFill>
              </a:rPr>
              <a:t>：</a:t>
            </a:r>
            <a:endParaRPr lang="en-US" altLang="zh-TW" sz="2000" b="1" dirty="0" smtClean="0">
              <a:solidFill>
                <a:srgbClr val="FF0000"/>
              </a:solidFill>
            </a:endParaRPr>
          </a:p>
          <a:p>
            <a:pPr lvl="1"/>
            <a:r>
              <a:rPr lang="zh-TW" altLang="zh-TW" dirty="0" smtClean="0"/>
              <a:t>（</a:t>
            </a:r>
            <a:r>
              <a:rPr lang="en-US" altLang="zh-TW" dirty="0"/>
              <a:t>1</a:t>
            </a:r>
            <a:r>
              <a:rPr lang="zh-TW" altLang="zh-TW" dirty="0"/>
              <a:t>）基本法第十四條的「財產權保障」（</a:t>
            </a:r>
            <a:r>
              <a:rPr lang="en-US" altLang="zh-TW" dirty="0" err="1"/>
              <a:t>Eigentumsgarantie</a:t>
            </a:r>
            <a:r>
              <a:rPr lang="zh-TW" altLang="zh-TW" dirty="0"/>
              <a:t>），且這不只是關係徵收補償的問題，還包括徵收「目的」的合法性；因政府徵收財產，只有在基於「特定共同利益」，且給與適當補償，才合法，若是為第三者之私人利益，或有利非國家代表人而徵收，則不合法，即使是給與「充分」補償，亦然。</a:t>
            </a:r>
          </a:p>
          <a:p>
            <a:pPr lvl="1"/>
            <a:r>
              <a:rPr lang="zh-TW" altLang="zh-TW" dirty="0"/>
              <a:t>（</a:t>
            </a:r>
            <a:r>
              <a:rPr lang="en-US" altLang="zh-TW" dirty="0"/>
              <a:t>2</a:t>
            </a:r>
            <a:r>
              <a:rPr lang="zh-TW" altLang="zh-TW" dirty="0"/>
              <a:t>）基本法第十二條的「職業自由」（</a:t>
            </a:r>
            <a:r>
              <a:rPr lang="en-US" altLang="zh-TW" dirty="0" err="1"/>
              <a:t>Berufsfreiheit</a:t>
            </a:r>
            <a:r>
              <a:rPr lang="zh-TW" altLang="zh-TW" dirty="0"/>
              <a:t>），特別是營業自由；若公營事業非因共同利益之必要，而享有法定或實際上的獨佔，則不符此項規定。</a:t>
            </a:r>
          </a:p>
          <a:p>
            <a:pPr lvl="1"/>
            <a:r>
              <a:rPr lang="zh-TW" altLang="zh-TW" dirty="0"/>
              <a:t>（</a:t>
            </a:r>
            <a:r>
              <a:rPr lang="en-US" altLang="zh-TW" dirty="0"/>
              <a:t>3</a:t>
            </a:r>
            <a:r>
              <a:rPr lang="zh-TW" altLang="zh-TW" dirty="0"/>
              <a:t>）一般性的經濟自由，包括基本法第二條之訂約自由和私人自主（</a:t>
            </a:r>
            <a:r>
              <a:rPr lang="en-US" altLang="zh-TW" dirty="0" err="1"/>
              <a:t>Vertragsfreiheit</a:t>
            </a:r>
            <a:r>
              <a:rPr lang="en-US" altLang="zh-TW" dirty="0"/>
              <a:t> und </a:t>
            </a:r>
            <a:r>
              <a:rPr lang="en-US" altLang="zh-TW" dirty="0" err="1"/>
              <a:t>Privatautonomie</a:t>
            </a:r>
            <a:r>
              <a:rPr lang="zh-TW" altLang="zh-TW" dirty="0"/>
              <a:t>），也就是無「實質的不公正」（</a:t>
            </a:r>
            <a:r>
              <a:rPr lang="en-US" altLang="zh-TW" dirty="0" err="1"/>
              <a:t>sachlich</a:t>
            </a:r>
            <a:r>
              <a:rPr lang="en-US" altLang="zh-TW" dirty="0"/>
              <a:t> </a:t>
            </a:r>
            <a:r>
              <a:rPr lang="en-US" altLang="zh-TW" dirty="0" err="1"/>
              <a:t>ungerechtfertigte</a:t>
            </a:r>
            <a:r>
              <a:rPr lang="zh-TW" altLang="zh-TW" dirty="0"/>
              <a:t>）和「不當的國家」（</a:t>
            </a:r>
            <a:r>
              <a:rPr lang="en-US" altLang="zh-TW" dirty="0" err="1"/>
              <a:t>unzumutbare</a:t>
            </a:r>
            <a:r>
              <a:rPr lang="en-US" altLang="zh-TW" dirty="0"/>
              <a:t> </a:t>
            </a:r>
            <a:r>
              <a:rPr lang="en-US" altLang="zh-TW" dirty="0" err="1"/>
              <a:t>staatliche</a:t>
            </a:r>
            <a:r>
              <a:rPr lang="zh-TW" altLang="zh-TW" dirty="0"/>
              <a:t>）扭曲之競爭自由（</a:t>
            </a:r>
            <a:r>
              <a:rPr lang="en-US" altLang="zh-TW" dirty="0" err="1"/>
              <a:t>Wettbewerbsfreiheit</a:t>
            </a:r>
            <a:r>
              <a:rPr lang="zh-TW" altLang="zh-TW" dirty="0"/>
              <a:t>）。</a:t>
            </a:r>
          </a:p>
          <a:p>
            <a:pPr lvl="1"/>
            <a:r>
              <a:rPr lang="zh-TW" altLang="zh-TW" dirty="0"/>
              <a:t>（</a:t>
            </a:r>
            <a:r>
              <a:rPr lang="en-US" altLang="zh-TW" dirty="0"/>
              <a:t>4</a:t>
            </a:r>
            <a:r>
              <a:rPr lang="zh-TW" altLang="zh-TW" dirty="0"/>
              <a:t>）基本法第九條之結社自由（</a:t>
            </a:r>
            <a:r>
              <a:rPr lang="en-US" altLang="zh-TW" dirty="0" err="1"/>
              <a:t>Vereinigungsfreiheit</a:t>
            </a:r>
            <a:r>
              <a:rPr lang="zh-TW" altLang="zh-TW" dirty="0"/>
              <a:t>）和結盟自由（</a:t>
            </a:r>
            <a:r>
              <a:rPr lang="en-US" altLang="zh-TW" dirty="0" err="1"/>
              <a:t>Koalitionafreiheit</a:t>
            </a:r>
            <a:r>
              <a:rPr lang="zh-TW" altLang="zh-TW" dirty="0"/>
              <a:t>）。</a:t>
            </a:r>
          </a:p>
          <a:p>
            <a:pPr lvl="1"/>
            <a:r>
              <a:rPr lang="zh-TW" altLang="zh-TW" dirty="0"/>
              <a:t>（</a:t>
            </a:r>
            <a:r>
              <a:rPr lang="en-US" altLang="zh-TW" dirty="0"/>
              <a:t>5</a:t>
            </a:r>
            <a:r>
              <a:rPr lang="zh-TW" altLang="zh-TW" dirty="0"/>
              <a:t>）基本法第三條之平等權（</a:t>
            </a:r>
            <a:r>
              <a:rPr lang="en-US" altLang="zh-TW" dirty="0" err="1"/>
              <a:t>Gleichheitssatz</a:t>
            </a:r>
            <a:r>
              <a:rPr lang="zh-TW" altLang="zh-TW" dirty="0" smtClean="0"/>
              <a:t>）。</a:t>
            </a:r>
            <a:r>
              <a:rPr lang="en-US" altLang="zh-TW" dirty="0"/>
              <a:t> </a:t>
            </a:r>
            <a:endParaRPr lang="zh-TW" altLang="zh-TW" dirty="0"/>
          </a:p>
          <a:p>
            <a:pPr marL="285750" lvl="0" indent="-285750">
              <a:buFont typeface="Wingdings" pitchFamily="2" charset="2"/>
              <a:buChar char="Ø"/>
            </a:pPr>
            <a:r>
              <a:rPr lang="zh-TW" altLang="zh-TW" sz="2000" b="1" dirty="0">
                <a:solidFill>
                  <a:srgbClr val="FF0000"/>
                </a:solidFill>
              </a:rPr>
              <a:t>濫用政黨在國家和社會之獨佔領導</a:t>
            </a:r>
            <a:r>
              <a:rPr lang="zh-TW" altLang="zh-TW" sz="2000" b="1" dirty="0" smtClean="0">
                <a:solidFill>
                  <a:srgbClr val="FF0000"/>
                </a:solidFill>
              </a:rPr>
              <a:t>地位</a:t>
            </a:r>
            <a:r>
              <a:rPr lang="zh-TW" altLang="en-US" sz="2000" b="1" dirty="0" smtClean="0">
                <a:solidFill>
                  <a:srgbClr val="FF0000"/>
                </a:solidFill>
              </a:rPr>
              <a:t>：</a:t>
            </a:r>
            <a:endParaRPr lang="en-US" altLang="zh-TW" sz="2000" b="1" dirty="0" smtClean="0">
              <a:solidFill>
                <a:srgbClr val="FF0000"/>
              </a:solidFill>
            </a:endParaRPr>
          </a:p>
          <a:p>
            <a:pPr lvl="1"/>
            <a:r>
              <a:rPr lang="en-US" altLang="zh-TW" sz="2000" dirty="0" smtClean="0"/>
              <a:t>SED</a:t>
            </a:r>
            <a:r>
              <a:rPr lang="zh-TW" altLang="en-US" sz="2000" dirty="0"/>
              <a:t>和其他閉鎖政黨，以及相關組織，享有政權獨佔，亦違反基本法第二十一條關於政黨之規範 。</a:t>
            </a:r>
            <a:endParaRPr lang="zh-TW" altLang="zh-TW" sz="2000" dirty="0"/>
          </a:p>
        </p:txBody>
      </p:sp>
    </p:spTree>
    <p:extLst>
      <p:ext uri="{BB962C8B-B14F-4D97-AF65-F5344CB8AC3E}">
        <p14:creationId xmlns:p14="http://schemas.microsoft.com/office/powerpoint/2010/main" val="3876779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395536" y="116632"/>
            <a:ext cx="8229600" cy="616792"/>
          </a:xfrm>
        </p:spPr>
        <p:txBody>
          <a:bodyPr>
            <a:normAutofit fontScale="90000"/>
          </a:bodyPr>
          <a:lstStyle/>
          <a:p>
            <a:pPr algn="ctr"/>
            <a:r>
              <a:rPr lang="zh-TW" altLang="en-US" dirty="0">
                <a:solidFill>
                  <a:srgbClr val="FFC000"/>
                </a:solidFill>
              </a:rPr>
              <a:t>實質法治國的基本原則之</a:t>
            </a:r>
            <a:r>
              <a:rPr lang="zh-TW" altLang="en-US" dirty="0" smtClean="0">
                <a:solidFill>
                  <a:srgbClr val="FFC000"/>
                </a:solidFill>
              </a:rPr>
              <a:t>運用</a:t>
            </a:r>
            <a:r>
              <a:rPr lang="en-US" altLang="zh-TW" dirty="0" smtClean="0">
                <a:solidFill>
                  <a:srgbClr val="FFC000"/>
                </a:solidFill>
              </a:rPr>
              <a:t>(1)</a:t>
            </a:r>
            <a:endParaRPr lang="zh-TW" altLang="en-US" dirty="0">
              <a:solidFill>
                <a:srgbClr val="FFC000"/>
              </a:solidFill>
            </a:endParaRPr>
          </a:p>
        </p:txBody>
      </p:sp>
      <p:sp>
        <p:nvSpPr>
          <p:cNvPr id="2" name="投影片編號版面配置區 1"/>
          <p:cNvSpPr>
            <a:spLocks noGrp="1"/>
          </p:cNvSpPr>
          <p:nvPr>
            <p:ph type="sldNum" sz="quarter" idx="12"/>
          </p:nvPr>
        </p:nvSpPr>
        <p:spPr/>
        <p:txBody>
          <a:bodyPr>
            <a:normAutofit/>
          </a:bodyPr>
          <a:lstStyle/>
          <a:p>
            <a:fld id="{19EA11DB-504E-4F68-90A8-2860A898FBC3}" type="slidenum">
              <a:rPr lang="zh-TW" altLang="en-US" smtClean="0"/>
              <a:t>6</a:t>
            </a:fld>
            <a:endParaRPr lang="zh-TW" altLang="en-US"/>
          </a:p>
        </p:txBody>
      </p:sp>
      <p:sp>
        <p:nvSpPr>
          <p:cNvPr id="4" name="矩形 3"/>
          <p:cNvSpPr/>
          <p:nvPr/>
        </p:nvSpPr>
        <p:spPr>
          <a:xfrm>
            <a:off x="113965" y="836712"/>
            <a:ext cx="9001000" cy="5447645"/>
          </a:xfrm>
          <a:prstGeom prst="rect">
            <a:avLst/>
          </a:prstGeom>
        </p:spPr>
        <p:txBody>
          <a:bodyPr wrap="square">
            <a:spAutoFit/>
          </a:bodyPr>
          <a:lstStyle/>
          <a:p>
            <a:pPr marL="285750" lvl="0" indent="-285750">
              <a:buFont typeface="Wingdings" pitchFamily="2" charset="2"/>
              <a:buChar char="Ø"/>
            </a:pPr>
            <a:r>
              <a:rPr lang="zh-TW" altLang="zh-TW" sz="2000" b="1" dirty="0">
                <a:solidFill>
                  <a:srgbClr val="FF0000"/>
                </a:solidFill>
              </a:rPr>
              <a:t>沒收：</a:t>
            </a:r>
          </a:p>
          <a:p>
            <a:pPr marL="742950" lvl="1" indent="-285750">
              <a:buFont typeface="Wingdings" pitchFamily="2" charset="2"/>
              <a:buChar char="l"/>
            </a:pPr>
            <a:r>
              <a:rPr lang="en-US" altLang="zh-TW" sz="1600" dirty="0"/>
              <a:t>1933~1945</a:t>
            </a:r>
            <a:r>
              <a:rPr lang="zh-TW" altLang="zh-TW" sz="1600" dirty="0"/>
              <a:t>年之間被納粹沒收的財產，如果在</a:t>
            </a:r>
            <a:r>
              <a:rPr lang="en-US" altLang="zh-TW" sz="1600" dirty="0"/>
              <a:t>DDR</a:t>
            </a:r>
            <a:r>
              <a:rPr lang="zh-TW" altLang="zh-TW" sz="1600" dirty="0"/>
              <a:t>之政黨和政治團體之手中，均應返還以前之所有權人之繼承者。</a:t>
            </a:r>
          </a:p>
          <a:p>
            <a:pPr marL="742950" lvl="1" indent="-285750">
              <a:buFont typeface="Wingdings" pitchFamily="2" charset="2"/>
              <a:buChar char="l"/>
            </a:pPr>
            <a:r>
              <a:rPr lang="en-US" altLang="zh-TW" sz="1600" dirty="0"/>
              <a:t>1945~1949</a:t>
            </a:r>
            <a:r>
              <a:rPr lang="zh-TW" altLang="zh-TW" sz="1600" dirty="0"/>
              <a:t>年蘇聯佔領時期沒收之財產，如果是基於矯正納粹之不正義而返還者，其取得符合實質法治國原則。除此之外，其餘因而得到分配之沒收財產，則不符合實質法治國原則。因為，</a:t>
            </a:r>
            <a:r>
              <a:rPr lang="en-US" altLang="zh-TW" sz="1600" dirty="0"/>
              <a:t>1945</a:t>
            </a:r>
            <a:r>
              <a:rPr lang="zh-TW" altLang="zh-TW" sz="1600" dirty="0"/>
              <a:t>至</a:t>
            </a:r>
            <a:r>
              <a:rPr lang="en-US" altLang="zh-TW" sz="1600" dirty="0"/>
              <a:t>1949</a:t>
            </a:r>
            <a:r>
              <a:rPr lang="zh-TW" altLang="zh-TW" sz="1600" dirty="0"/>
              <a:t>年間的沒收，主要是為「充公」</a:t>
            </a:r>
            <a:r>
              <a:rPr lang="en-US" altLang="zh-TW" sz="1600" dirty="0"/>
              <a:t>(</a:t>
            </a:r>
            <a:r>
              <a:rPr lang="en-US" altLang="zh-TW" sz="1600" dirty="0" err="1"/>
              <a:t>Konfiskationen</a:t>
            </a:r>
            <a:r>
              <a:rPr lang="en-US" altLang="zh-TW" sz="1600" dirty="0"/>
              <a:t>)</a:t>
            </a:r>
            <a:r>
              <a:rPr lang="zh-TW" altLang="zh-TW" sz="1600" dirty="0"/>
              <a:t>，其係一種政治上的歧視，違背基本法對財產權之保障。</a:t>
            </a:r>
          </a:p>
          <a:p>
            <a:pPr marL="742950" lvl="1" indent="-285750">
              <a:buFont typeface="Wingdings" pitchFamily="2" charset="2"/>
              <a:buChar char="l"/>
            </a:pPr>
            <a:r>
              <a:rPr lang="zh-TW" altLang="zh-TW" sz="1600" dirty="0"/>
              <a:t>其他之沒收財產，在目的和處理程序，亦與實質法治國原則相違背。</a:t>
            </a:r>
          </a:p>
          <a:p>
            <a:pPr marL="742950" lvl="1" indent="-285750">
              <a:buFont typeface="Wingdings" pitchFamily="2" charset="2"/>
              <a:buChar char="l"/>
            </a:pPr>
            <a:r>
              <a:rPr lang="zh-TW" altLang="zh-TW" sz="1600" dirty="0"/>
              <a:t>類似沒收的侵權，例如有系統地以不正當的手段，逼迫業主交出其產權，亦與實質法治國原則相違背</a:t>
            </a:r>
            <a:r>
              <a:rPr lang="zh-TW" altLang="zh-TW" sz="1600" dirty="0" smtClean="0"/>
              <a:t>。</a:t>
            </a:r>
            <a:r>
              <a:rPr lang="en-US" altLang="zh-TW" sz="1600" dirty="0"/>
              <a:t> </a:t>
            </a:r>
            <a:endParaRPr lang="zh-TW" altLang="zh-TW" sz="1600" dirty="0"/>
          </a:p>
          <a:p>
            <a:pPr marL="285750" lvl="0" indent="-285750">
              <a:buFont typeface="Wingdings" pitchFamily="2" charset="2"/>
              <a:buChar char="Ø"/>
            </a:pPr>
            <a:r>
              <a:rPr lang="zh-TW" altLang="zh-TW" sz="2000" b="1" dirty="0">
                <a:solidFill>
                  <a:srgbClr val="FF0000"/>
                </a:solidFill>
              </a:rPr>
              <a:t>購買：</a:t>
            </a:r>
          </a:p>
          <a:p>
            <a:pPr marL="742950" lvl="1" indent="-285750">
              <a:buFont typeface="Wingdings" pitchFamily="2" charset="2"/>
              <a:buChar char="l"/>
            </a:pPr>
            <a:r>
              <a:rPr lang="zh-TW" altLang="zh-TW" sz="1600" dirty="0"/>
              <a:t>以財產法第</a:t>
            </a:r>
            <a:r>
              <a:rPr lang="en-US" altLang="zh-TW" sz="1600" dirty="0"/>
              <a:t>1</a:t>
            </a:r>
            <a:r>
              <a:rPr lang="zh-TW" altLang="zh-TW" sz="1600" dirty="0"/>
              <a:t>條第</a:t>
            </a:r>
            <a:r>
              <a:rPr lang="en-US" altLang="zh-TW" sz="1600" dirty="0"/>
              <a:t>3</a:t>
            </a:r>
            <a:r>
              <a:rPr lang="zh-TW" altLang="zh-TW" sz="1600" dirty="0"/>
              <a:t>項</a:t>
            </a:r>
            <a:r>
              <a:rPr lang="en-US" altLang="zh-TW" sz="1600" dirty="0"/>
              <a:t>( § 1 Abs. 3 </a:t>
            </a:r>
            <a:r>
              <a:rPr lang="en-US" altLang="zh-TW" sz="1600" dirty="0" err="1"/>
              <a:t>Vermögensgesetz</a:t>
            </a:r>
            <a:r>
              <a:rPr lang="en-US" altLang="zh-TW" sz="1600" dirty="0"/>
              <a:t>)</a:t>
            </a:r>
            <a:r>
              <a:rPr lang="zh-TW" altLang="zh-TW" sz="1600" dirty="0"/>
              <a:t>所述之權力濫用、賄賂、脅迫、或詐欺等不正當手段而購買取得，違背實質法治國原則。</a:t>
            </a:r>
          </a:p>
          <a:p>
            <a:pPr marL="742950" lvl="1" indent="-285750">
              <a:buFont typeface="Wingdings" pitchFamily="2" charset="2"/>
              <a:buChar char="l"/>
            </a:pPr>
            <a:r>
              <a:rPr lang="zh-TW" altLang="zh-TW" sz="1600" dirty="0"/>
              <a:t>購買財產所支付價金之資金來源，亦須是根據實質法治國原則而取得。就</a:t>
            </a:r>
            <a:r>
              <a:rPr lang="en-US" altLang="zh-TW" sz="1600" dirty="0"/>
              <a:t>DDR</a:t>
            </a:r>
            <a:r>
              <a:rPr lang="zh-TW" altLang="zh-TW" sz="1600" dirty="0"/>
              <a:t>之政黨或政治組織而言，這並不可能，因為，其為維護黨務運作之支出，遠超過其正當的收入，如黨費或捐款</a:t>
            </a:r>
            <a:r>
              <a:rPr lang="zh-TW" altLang="zh-TW" sz="1600" dirty="0" smtClean="0"/>
              <a:t>。</a:t>
            </a:r>
            <a:r>
              <a:rPr lang="en-US" altLang="zh-TW" sz="1600" dirty="0"/>
              <a:t> </a:t>
            </a:r>
            <a:endParaRPr lang="zh-TW" altLang="zh-TW" sz="1600" dirty="0"/>
          </a:p>
          <a:p>
            <a:pPr marL="285750" lvl="0" indent="-285750">
              <a:buFont typeface="Wingdings" pitchFamily="2" charset="2"/>
              <a:buChar char="Ø"/>
            </a:pPr>
            <a:r>
              <a:rPr lang="zh-TW" altLang="zh-TW" sz="2000" b="1" dirty="0">
                <a:solidFill>
                  <a:srgbClr val="FF0000"/>
                </a:solidFill>
              </a:rPr>
              <a:t>交換：</a:t>
            </a:r>
          </a:p>
          <a:p>
            <a:pPr marL="742950" lvl="1" indent="-285750">
              <a:buFont typeface="Wingdings" pitchFamily="2" charset="2"/>
              <a:buChar char="l"/>
            </a:pPr>
            <a:r>
              <a:rPr lang="zh-TW" altLang="zh-TW" sz="1600" dirty="0"/>
              <a:t>交換之財產，價值顯然不相當者。</a:t>
            </a:r>
          </a:p>
          <a:p>
            <a:pPr marL="742950" lvl="1" indent="-285750">
              <a:buFont typeface="Wingdings" pitchFamily="2" charset="2"/>
              <a:buChar char="l"/>
            </a:pPr>
            <a:r>
              <a:rPr lang="zh-TW" altLang="zh-TW" sz="1600" dirty="0"/>
              <a:t>以權力濫用、賄賂、脅迫、或詐欺等不正當手段而交換取得者。</a:t>
            </a:r>
          </a:p>
          <a:p>
            <a:pPr marL="742950" lvl="1" indent="-285750">
              <a:buFont typeface="Wingdings" pitchFamily="2" charset="2"/>
              <a:buChar char="l"/>
            </a:pPr>
            <a:r>
              <a:rPr lang="zh-TW" altLang="zh-TW" sz="1600" dirty="0"/>
              <a:t>取得不動產，但卻未見政黨或政治團體有相對的交付其財產者。</a:t>
            </a:r>
          </a:p>
          <a:p>
            <a:r>
              <a:rPr lang="en-US" altLang="zh-TW" sz="1600" dirty="0"/>
              <a:t> </a:t>
            </a:r>
            <a:endParaRPr lang="zh-TW" altLang="zh-TW" sz="1600" dirty="0"/>
          </a:p>
        </p:txBody>
      </p:sp>
    </p:spTree>
    <p:extLst>
      <p:ext uri="{BB962C8B-B14F-4D97-AF65-F5344CB8AC3E}">
        <p14:creationId xmlns:p14="http://schemas.microsoft.com/office/powerpoint/2010/main" val="211523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467544" y="116632"/>
            <a:ext cx="8229600" cy="750912"/>
          </a:xfrm>
        </p:spPr>
        <p:txBody>
          <a:bodyPr>
            <a:normAutofit fontScale="90000"/>
          </a:bodyPr>
          <a:lstStyle/>
          <a:p>
            <a:pPr algn="ctr"/>
            <a:r>
              <a:rPr lang="zh-TW" altLang="en-US" dirty="0">
                <a:solidFill>
                  <a:srgbClr val="FFC000"/>
                </a:solidFill>
              </a:rPr>
              <a:t>實質法治國的基本原則之運用</a:t>
            </a:r>
            <a:r>
              <a:rPr lang="en-US" altLang="zh-TW" dirty="0" smtClean="0">
                <a:solidFill>
                  <a:srgbClr val="FFC000"/>
                </a:solidFill>
              </a:rPr>
              <a:t>(2)</a:t>
            </a:r>
            <a:endParaRPr lang="zh-TW" altLang="en-US" dirty="0">
              <a:solidFill>
                <a:srgbClr val="FFC000"/>
              </a:solidFill>
            </a:endParaRPr>
          </a:p>
        </p:txBody>
      </p:sp>
      <p:sp>
        <p:nvSpPr>
          <p:cNvPr id="2" name="投影片編號版面配置區 1"/>
          <p:cNvSpPr>
            <a:spLocks noGrp="1"/>
          </p:cNvSpPr>
          <p:nvPr>
            <p:ph type="sldNum" sz="quarter" idx="12"/>
          </p:nvPr>
        </p:nvSpPr>
        <p:spPr/>
        <p:txBody>
          <a:bodyPr>
            <a:normAutofit/>
          </a:bodyPr>
          <a:lstStyle/>
          <a:p>
            <a:fld id="{19EA11DB-504E-4F68-90A8-2860A898FBC3}" type="slidenum">
              <a:rPr lang="zh-TW" altLang="en-US" smtClean="0"/>
              <a:t>7</a:t>
            </a:fld>
            <a:endParaRPr lang="zh-TW" altLang="en-US"/>
          </a:p>
        </p:txBody>
      </p:sp>
      <p:sp>
        <p:nvSpPr>
          <p:cNvPr id="4" name="矩形 3"/>
          <p:cNvSpPr/>
          <p:nvPr/>
        </p:nvSpPr>
        <p:spPr>
          <a:xfrm>
            <a:off x="35496" y="1124744"/>
            <a:ext cx="8784976" cy="4093428"/>
          </a:xfrm>
          <a:prstGeom prst="rect">
            <a:avLst/>
          </a:prstGeom>
        </p:spPr>
        <p:txBody>
          <a:bodyPr wrap="square">
            <a:spAutoFit/>
          </a:bodyPr>
          <a:lstStyle/>
          <a:p>
            <a:pPr marL="342900" lvl="0" indent="-342900">
              <a:buFont typeface="Wingdings" pitchFamily="2" charset="2"/>
              <a:buChar char="Ø"/>
            </a:pPr>
            <a:r>
              <a:rPr lang="zh-TW" altLang="zh-TW" sz="2000" b="1" dirty="0">
                <a:solidFill>
                  <a:schemeClr val="accent2"/>
                </a:solidFill>
              </a:rPr>
              <a:t>黨費或會費：</a:t>
            </a:r>
          </a:p>
          <a:p>
            <a:r>
              <a:rPr lang="en-US" altLang="zh-TW" sz="2000" dirty="0"/>
              <a:t>    SED</a:t>
            </a:r>
            <a:r>
              <a:rPr lang="zh-TW" altLang="zh-TW" sz="2000" dirty="0"/>
              <a:t>和依附於他之政黨或組織之黨員或會員，絕大部分係基於</a:t>
            </a:r>
            <a:r>
              <a:rPr lang="en-US" altLang="zh-TW" sz="2000" dirty="0"/>
              <a:t>SED</a:t>
            </a:r>
            <a:r>
              <a:rPr lang="zh-TW" altLang="zh-TW" sz="2000" dirty="0"/>
              <a:t>的權力獨佔和其在國家和社會的統治地位而加入，因此，以</a:t>
            </a:r>
            <a:r>
              <a:rPr lang="en-US" altLang="zh-TW" sz="2000" dirty="0"/>
              <a:t>1990</a:t>
            </a:r>
            <a:r>
              <a:rPr lang="zh-TW" altLang="zh-TW" sz="2000" dirty="0"/>
              <a:t>年</a:t>
            </a:r>
            <a:r>
              <a:rPr lang="en-US" altLang="zh-TW" sz="2000" dirty="0"/>
              <a:t>6</a:t>
            </a:r>
            <a:r>
              <a:rPr lang="zh-TW" altLang="zh-TW" sz="2000" dirty="0"/>
              <a:t>月</a:t>
            </a:r>
            <a:r>
              <a:rPr lang="en-US" altLang="zh-TW" sz="2000" dirty="0"/>
              <a:t>1</a:t>
            </a:r>
            <a:r>
              <a:rPr lang="zh-TW" altLang="zh-TW" sz="2000" dirty="0"/>
              <a:t>日之黨員人數作為基準而加以調整，作為計算其正當黨費收入，應是合理</a:t>
            </a:r>
            <a:r>
              <a:rPr lang="zh-TW" altLang="zh-TW" sz="2000" dirty="0" smtClean="0"/>
              <a:t>。</a:t>
            </a:r>
            <a:r>
              <a:rPr lang="en-US" altLang="zh-TW" sz="2000" dirty="0"/>
              <a:t> </a:t>
            </a:r>
            <a:endParaRPr lang="zh-TW" altLang="zh-TW" sz="2000" dirty="0"/>
          </a:p>
          <a:p>
            <a:pPr marL="342900" lvl="0" indent="-342900">
              <a:buFont typeface="Wingdings" pitchFamily="2" charset="2"/>
              <a:buChar char="Ø"/>
            </a:pPr>
            <a:r>
              <a:rPr lang="zh-TW" altLang="zh-TW" sz="2000" b="1" dirty="0">
                <a:solidFill>
                  <a:schemeClr val="accent2"/>
                </a:solidFill>
              </a:rPr>
              <a:t>黨營事業收入：</a:t>
            </a:r>
            <a:endParaRPr lang="zh-TW" altLang="zh-TW" sz="2000" dirty="0">
              <a:solidFill>
                <a:schemeClr val="accent2"/>
              </a:solidFill>
            </a:endParaRPr>
          </a:p>
          <a:p>
            <a:r>
              <a:rPr lang="en-US" altLang="zh-TW" sz="2000" dirty="0"/>
              <a:t>    </a:t>
            </a:r>
            <a:r>
              <a:rPr lang="zh-TW" altLang="zh-TW" sz="2000" dirty="0"/>
              <a:t>一般而言，政黨和政治團體之擁有營利事業和其經營，完全拜賜於</a:t>
            </a:r>
            <a:r>
              <a:rPr lang="en-US" altLang="zh-TW" sz="2000" dirty="0"/>
              <a:t>SED</a:t>
            </a:r>
            <a:r>
              <a:rPr lang="zh-TW" altLang="zh-TW" sz="2000" dirty="0"/>
              <a:t>之統治角色；其讓這些政黨和團體享有特權而且毫無自由權利，不符合實質法治國原則。</a:t>
            </a:r>
          </a:p>
          <a:p>
            <a:pPr marL="342900" lvl="0" indent="-342900">
              <a:buFont typeface="Wingdings" pitchFamily="2" charset="2"/>
              <a:buChar char="Ø"/>
            </a:pPr>
            <a:r>
              <a:rPr lang="zh-TW" altLang="zh-TW" sz="2000" b="1" dirty="0">
                <a:solidFill>
                  <a:schemeClr val="accent2"/>
                </a:solidFill>
              </a:rPr>
              <a:t>國家補助：</a:t>
            </a:r>
            <a:endParaRPr lang="zh-TW" altLang="zh-TW" sz="2000" dirty="0">
              <a:solidFill>
                <a:schemeClr val="accent2"/>
              </a:solidFill>
            </a:endParaRPr>
          </a:p>
          <a:p>
            <a:r>
              <a:rPr lang="en-US" altLang="zh-TW" sz="2000" dirty="0"/>
              <a:t>    </a:t>
            </a:r>
            <a:r>
              <a:rPr lang="zh-TW" altLang="zh-TW" sz="2000" dirty="0"/>
              <a:t>國家補助</a:t>
            </a:r>
            <a:r>
              <a:rPr lang="en-US" altLang="zh-TW" sz="2000" dirty="0"/>
              <a:t>SED</a:t>
            </a:r>
            <a:r>
              <a:rPr lang="zh-TW" altLang="zh-TW" sz="2000" dirty="0"/>
              <a:t>，主要係為確保該政黨對國家和社會之不受控制的權力。國家補助其他政黨和政治團體，導致並確保這些政黨和政治團體之非民主的正當生存</a:t>
            </a:r>
            <a:r>
              <a:rPr lang="en-US" altLang="zh-TW" sz="2000" dirty="0"/>
              <a:t>(der </a:t>
            </a:r>
            <a:r>
              <a:rPr lang="en-US" altLang="zh-TW" sz="2000" dirty="0" err="1"/>
              <a:t>nicht</a:t>
            </a:r>
            <a:r>
              <a:rPr lang="en-US" altLang="zh-TW" sz="2000" dirty="0"/>
              <a:t> </a:t>
            </a:r>
            <a:r>
              <a:rPr lang="en-US" altLang="zh-TW" sz="2000" dirty="0" err="1"/>
              <a:t>demokratisch</a:t>
            </a:r>
            <a:r>
              <a:rPr lang="en-US" altLang="zh-TW" sz="2000" dirty="0"/>
              <a:t> </a:t>
            </a:r>
            <a:r>
              <a:rPr lang="en-US" altLang="zh-TW" sz="2000" dirty="0" err="1"/>
              <a:t>legitimierten</a:t>
            </a:r>
            <a:r>
              <a:rPr lang="en-US" altLang="zh-TW" sz="2000" dirty="0"/>
              <a:t> </a:t>
            </a:r>
            <a:r>
              <a:rPr lang="en-US" altLang="zh-TW" sz="2000" dirty="0" err="1"/>
              <a:t>Existenz</a:t>
            </a:r>
            <a:r>
              <a:rPr lang="en-US" altLang="zh-TW" sz="2000" dirty="0"/>
              <a:t>)</a:t>
            </a:r>
            <a:r>
              <a:rPr lang="zh-TW" altLang="zh-TW" sz="2000" dirty="0"/>
              <a:t>和做為確保</a:t>
            </a:r>
            <a:r>
              <a:rPr lang="en-US" altLang="zh-TW" sz="2000" dirty="0"/>
              <a:t>SED</a:t>
            </a:r>
            <a:r>
              <a:rPr lang="zh-TW" altLang="zh-TW" sz="2000" dirty="0"/>
              <a:t>統治權力穩定之工具的功能。因此，均不符合實質法治國原則。</a:t>
            </a:r>
          </a:p>
        </p:txBody>
      </p:sp>
    </p:spTree>
    <p:extLst>
      <p:ext uri="{BB962C8B-B14F-4D97-AF65-F5344CB8AC3E}">
        <p14:creationId xmlns:p14="http://schemas.microsoft.com/office/powerpoint/2010/main" val="353255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576064"/>
          </a:xfrm>
        </p:spPr>
        <p:txBody>
          <a:bodyPr>
            <a:normAutofit fontScale="90000"/>
          </a:bodyPr>
          <a:lstStyle/>
          <a:p>
            <a:r>
              <a:rPr lang="zh-TW" altLang="en-US" dirty="0" smtClean="0">
                <a:solidFill>
                  <a:srgbClr val="FFC000"/>
                </a:solidFill>
              </a:rPr>
              <a:t>政黨本質</a:t>
            </a:r>
            <a:endParaRPr lang="zh-TW" altLang="en-US" dirty="0">
              <a:solidFill>
                <a:srgbClr val="FFC000"/>
              </a:solidFill>
            </a:endParaRPr>
          </a:p>
        </p:txBody>
      </p:sp>
      <p:sp>
        <p:nvSpPr>
          <p:cNvPr id="3" name="內容版面配置區 2"/>
          <p:cNvSpPr>
            <a:spLocks noGrp="1"/>
          </p:cNvSpPr>
          <p:nvPr>
            <p:ph idx="1"/>
          </p:nvPr>
        </p:nvSpPr>
        <p:spPr>
          <a:xfrm>
            <a:off x="0" y="764704"/>
            <a:ext cx="9108504" cy="5832648"/>
          </a:xfrm>
        </p:spPr>
        <p:txBody>
          <a:bodyPr>
            <a:normAutofit fontScale="85000" lnSpcReduction="20000"/>
          </a:bodyPr>
          <a:lstStyle/>
          <a:p>
            <a:pPr>
              <a:buFont typeface="Wingdings" pitchFamily="2" charset="2"/>
              <a:buChar char="Ø"/>
            </a:pPr>
            <a:r>
              <a:rPr lang="zh-TW" altLang="en-US" sz="2000" b="1" dirty="0" smtClean="0"/>
              <a:t>基本法</a:t>
            </a:r>
            <a:r>
              <a:rPr lang="en-US" altLang="zh-TW" sz="2000" b="1" dirty="0" smtClean="0"/>
              <a:t>(</a:t>
            </a:r>
            <a:r>
              <a:rPr lang="en-US" altLang="zh-TW" sz="2000" b="1" dirty="0" err="1" smtClean="0"/>
              <a:t>Grundgesetz</a:t>
            </a:r>
            <a:r>
              <a:rPr lang="en-US" altLang="zh-TW" sz="2000" b="1" dirty="0" smtClean="0"/>
              <a:t>)</a:t>
            </a:r>
            <a:r>
              <a:rPr lang="de-DE" altLang="zh-TW" sz="2000" b="1" dirty="0" smtClean="0"/>
              <a:t>Artikel 21</a:t>
            </a:r>
            <a:r>
              <a:rPr lang="zh-TW" altLang="en-US" sz="2000" b="1" dirty="0" smtClean="0"/>
              <a:t>：</a:t>
            </a:r>
            <a:endParaRPr lang="de-DE" altLang="zh-TW" sz="2000" b="1" dirty="0"/>
          </a:p>
          <a:p>
            <a:pPr marL="0" indent="0">
              <a:buNone/>
            </a:pPr>
            <a:r>
              <a:rPr lang="de-DE" altLang="zh-TW" sz="2000" dirty="0"/>
              <a:t>(1) Die Parteien </a:t>
            </a:r>
            <a:r>
              <a:rPr lang="de-DE" altLang="zh-TW" sz="2000" dirty="0">
                <a:solidFill>
                  <a:srgbClr val="002060"/>
                </a:solidFill>
              </a:rPr>
              <a:t>wirken bei der politischen Willensbildung des Volkes mit</a:t>
            </a:r>
            <a:r>
              <a:rPr lang="de-DE" altLang="zh-TW" sz="2000" dirty="0"/>
              <a:t>. </a:t>
            </a:r>
            <a:r>
              <a:rPr lang="de-DE" altLang="zh-TW" sz="2000" dirty="0">
                <a:solidFill>
                  <a:srgbClr val="C00000"/>
                </a:solidFill>
              </a:rPr>
              <a:t>Ihre Gründung ist frei</a:t>
            </a:r>
            <a:r>
              <a:rPr lang="de-DE" altLang="zh-TW" sz="2000" dirty="0"/>
              <a:t>. </a:t>
            </a:r>
            <a:r>
              <a:rPr lang="de-DE" altLang="zh-TW" sz="2000" dirty="0">
                <a:solidFill>
                  <a:srgbClr val="FF0000"/>
                </a:solidFill>
              </a:rPr>
              <a:t>Ihre innere Ordnung muß demokratischen Grundsätzen entsprechen</a:t>
            </a:r>
            <a:r>
              <a:rPr lang="de-DE" altLang="zh-TW" sz="2000" dirty="0"/>
              <a:t>. Sie müssen </a:t>
            </a:r>
            <a:r>
              <a:rPr lang="de-DE" altLang="zh-TW" sz="2000" dirty="0">
                <a:solidFill>
                  <a:srgbClr val="FF0000"/>
                </a:solidFill>
              </a:rPr>
              <a:t>über die Herkunft und Verwendung ihrer Mittel sowie über ihr Vermögen öffentlich Rechenschaft geben</a:t>
            </a:r>
            <a:r>
              <a:rPr lang="de-DE" altLang="zh-TW" sz="2000" dirty="0" smtClean="0"/>
              <a:t>.</a:t>
            </a:r>
            <a:endParaRPr lang="de-DE" altLang="zh-TW" sz="2000" dirty="0"/>
          </a:p>
          <a:p>
            <a:pPr marL="0" indent="0">
              <a:buNone/>
            </a:pPr>
            <a:r>
              <a:rPr lang="de-DE" altLang="zh-TW" sz="2000" dirty="0"/>
              <a:t>(2) Parteien, die nach ihren Zielen oder nach dem Verhalten ihrer Anhänger darauf ausgehen, die freiheitliche demokratische Grundordnung zu beeinträchtigen oder zu beseitigen oder den Bestand der Bundesrepublik Deutschland zu gefährden, sind verfassungswidrig. Über die Frage der Verfassungswidrigkeit entscheidet das Bundesverfassungsgericht</a:t>
            </a:r>
            <a:r>
              <a:rPr lang="de-DE" altLang="zh-TW" sz="2000" dirty="0" smtClean="0"/>
              <a:t>.</a:t>
            </a:r>
          </a:p>
          <a:p>
            <a:pPr marL="0" indent="0">
              <a:buNone/>
            </a:pPr>
            <a:endParaRPr lang="de-DE" altLang="zh-TW" sz="2000" dirty="0" smtClean="0"/>
          </a:p>
          <a:p>
            <a:pPr>
              <a:buFont typeface="Wingdings" pitchFamily="2" charset="2"/>
              <a:buChar char="Ø"/>
            </a:pPr>
            <a:r>
              <a:rPr lang="zh-TW" altLang="en-US" sz="2000" b="1" dirty="0" smtClean="0"/>
              <a:t>政黨法</a:t>
            </a:r>
            <a:r>
              <a:rPr lang="en-US" altLang="zh-TW" sz="2000" b="1" dirty="0" smtClean="0"/>
              <a:t>(</a:t>
            </a:r>
            <a:r>
              <a:rPr lang="en-US" altLang="zh-TW" sz="1600" b="1" dirty="0" err="1"/>
              <a:t>Parteiengesetz</a:t>
            </a:r>
            <a:r>
              <a:rPr lang="en-US" altLang="zh-TW" sz="1600" b="1" dirty="0"/>
              <a:t> </a:t>
            </a:r>
            <a:r>
              <a:rPr lang="en-US" altLang="zh-TW" sz="1600" b="1" dirty="0" smtClean="0"/>
              <a:t>, </a:t>
            </a:r>
            <a:r>
              <a:rPr lang="en-US" altLang="zh-TW" sz="1600" b="1" dirty="0" err="1" smtClean="0"/>
              <a:t>PartG</a:t>
            </a:r>
            <a:r>
              <a:rPr lang="en-US" altLang="zh-TW" sz="1600" b="1" dirty="0"/>
              <a:t>) </a:t>
            </a:r>
            <a:r>
              <a:rPr lang="de-DE" altLang="zh-TW" sz="2000" b="1" dirty="0" smtClean="0"/>
              <a:t>§ 1</a:t>
            </a:r>
            <a:r>
              <a:rPr lang="zh-TW" altLang="en-US" sz="2000" b="1" dirty="0" smtClean="0"/>
              <a:t>：</a:t>
            </a:r>
            <a:r>
              <a:rPr lang="de-DE" altLang="zh-TW" sz="2000" b="1" dirty="0" smtClean="0"/>
              <a:t>Verfassungsrechtliche </a:t>
            </a:r>
            <a:r>
              <a:rPr lang="de-DE" altLang="zh-TW" sz="2000" b="1" dirty="0"/>
              <a:t>Stellung und Aufgaben der Parteien</a:t>
            </a:r>
          </a:p>
          <a:p>
            <a:pPr marL="0" indent="0">
              <a:buNone/>
            </a:pPr>
            <a:r>
              <a:rPr lang="de-DE" altLang="zh-TW" sz="2000" dirty="0"/>
              <a:t>(1) Die Parteien sind ein verfassungsrechtlich notwendiger Bestandteil der </a:t>
            </a:r>
            <a:r>
              <a:rPr lang="de-DE" altLang="zh-TW" sz="2000" dirty="0" smtClean="0"/>
              <a:t>freiheitlichen</a:t>
            </a:r>
            <a:r>
              <a:rPr lang="zh-TW" altLang="en-US" sz="2000" dirty="0" smtClean="0"/>
              <a:t> </a:t>
            </a:r>
            <a:r>
              <a:rPr lang="de-DE" altLang="zh-TW" sz="2000" dirty="0" smtClean="0"/>
              <a:t>demokratischen </a:t>
            </a:r>
            <a:r>
              <a:rPr lang="de-DE" altLang="zh-TW" sz="2000" dirty="0"/>
              <a:t>Grundordnung. Sie erfüllen mit ihrer freien, dauernden </a:t>
            </a:r>
            <a:r>
              <a:rPr lang="de-DE" altLang="zh-TW" sz="2000" dirty="0" smtClean="0"/>
              <a:t>Mitwirkungan </a:t>
            </a:r>
            <a:r>
              <a:rPr lang="de-DE" altLang="zh-TW" sz="2000" dirty="0"/>
              <a:t>der politischen Willensbildung des Volkes eine ihnen nach dem Grundgesetz </a:t>
            </a:r>
            <a:r>
              <a:rPr lang="de-DE" altLang="zh-TW" sz="2000" dirty="0" smtClean="0"/>
              <a:t>obliegende</a:t>
            </a:r>
            <a:r>
              <a:rPr lang="zh-TW" altLang="en-US" sz="2000" dirty="0" smtClean="0"/>
              <a:t> </a:t>
            </a:r>
            <a:r>
              <a:rPr lang="de-DE" altLang="zh-TW" sz="2000" dirty="0" smtClean="0"/>
              <a:t>und </a:t>
            </a:r>
            <a:r>
              <a:rPr lang="de-DE" altLang="zh-TW" sz="2000" dirty="0"/>
              <a:t>von ihm verbürgte öffentliche Aufgabe.</a:t>
            </a:r>
          </a:p>
          <a:p>
            <a:pPr marL="0" indent="0">
              <a:buNone/>
            </a:pPr>
            <a:r>
              <a:rPr lang="de-DE" altLang="zh-TW" sz="2000" dirty="0"/>
              <a:t>(2) Die Parteien wirken an der Bildung des politischen Willens des Volkes auf </a:t>
            </a:r>
            <a:r>
              <a:rPr lang="de-DE" altLang="zh-TW" sz="2000" dirty="0" smtClean="0"/>
              <a:t>allen</a:t>
            </a:r>
            <a:r>
              <a:rPr lang="zh-TW" altLang="en-US" sz="2000" dirty="0" smtClean="0"/>
              <a:t> </a:t>
            </a:r>
            <a:r>
              <a:rPr lang="de-DE" altLang="zh-TW" sz="2000" dirty="0" smtClean="0"/>
              <a:t>Gebieten </a:t>
            </a:r>
            <a:r>
              <a:rPr lang="de-DE" altLang="zh-TW" sz="2000" dirty="0"/>
              <a:t>des öffentlichen Lebens mit, indem sie insbesondere auf die Gestaltung </a:t>
            </a:r>
            <a:r>
              <a:rPr lang="de-DE" altLang="zh-TW" sz="2000" dirty="0" smtClean="0"/>
              <a:t>der</a:t>
            </a:r>
            <a:r>
              <a:rPr lang="zh-TW" altLang="en-US" sz="2000" dirty="0" smtClean="0"/>
              <a:t> </a:t>
            </a:r>
            <a:r>
              <a:rPr lang="de-DE" altLang="zh-TW" sz="2000" dirty="0" smtClean="0"/>
              <a:t>öffentlichen </a:t>
            </a:r>
            <a:r>
              <a:rPr lang="de-DE" altLang="zh-TW" sz="2000" dirty="0"/>
              <a:t>Meinung Einfluß nehmen, die politische Bildung anregen und vertiefen, </a:t>
            </a:r>
            <a:r>
              <a:rPr lang="de-DE" altLang="zh-TW" sz="2000" dirty="0" smtClean="0"/>
              <a:t>die</a:t>
            </a:r>
            <a:r>
              <a:rPr lang="zh-TW" altLang="en-US" sz="2000" dirty="0" smtClean="0"/>
              <a:t> </a:t>
            </a:r>
            <a:r>
              <a:rPr lang="de-DE" altLang="zh-TW" sz="2000" dirty="0" smtClean="0"/>
              <a:t>aktive </a:t>
            </a:r>
            <a:r>
              <a:rPr lang="de-DE" altLang="zh-TW" sz="2000" dirty="0"/>
              <a:t>Teilnahme der Bürger am politischen Leben fördern, zur Übernahme </a:t>
            </a:r>
            <a:r>
              <a:rPr lang="de-DE" altLang="zh-TW" sz="2000" dirty="0" smtClean="0"/>
              <a:t>öffentlicher</a:t>
            </a:r>
            <a:r>
              <a:rPr lang="zh-TW" altLang="en-US" sz="2000" dirty="0" smtClean="0"/>
              <a:t> </a:t>
            </a:r>
            <a:r>
              <a:rPr lang="de-DE" altLang="zh-TW" sz="2000" dirty="0" smtClean="0"/>
              <a:t>Verantwortung befähigte </a:t>
            </a:r>
            <a:r>
              <a:rPr lang="de-DE" altLang="zh-TW" sz="2000" dirty="0"/>
              <a:t>Bürger heranbilden, sich durch Aufstellung von Bewerbern </a:t>
            </a:r>
            <a:r>
              <a:rPr lang="de-DE" altLang="zh-TW" sz="2000" dirty="0" smtClean="0"/>
              <a:t>an den </a:t>
            </a:r>
            <a:r>
              <a:rPr lang="de-DE" altLang="zh-TW" sz="2000" dirty="0"/>
              <a:t>Wahlen in Bund, Ländern und Gemeinden beteiligen, auf die politische </a:t>
            </a:r>
            <a:r>
              <a:rPr lang="de-DE" altLang="zh-TW" sz="2000" dirty="0" smtClean="0"/>
              <a:t>Entwicklung</a:t>
            </a:r>
            <a:r>
              <a:rPr lang="zh-TW" altLang="en-US" sz="2000" dirty="0" smtClean="0"/>
              <a:t> </a:t>
            </a:r>
            <a:r>
              <a:rPr lang="de-DE" altLang="zh-TW" sz="2000" dirty="0" smtClean="0"/>
              <a:t>in </a:t>
            </a:r>
            <a:r>
              <a:rPr lang="de-DE" altLang="zh-TW" sz="2000" dirty="0"/>
              <a:t>Parlament und Regierung Einfluß nehmen, die von ihnen erarbeiteten politischen </a:t>
            </a:r>
            <a:r>
              <a:rPr lang="de-DE" altLang="zh-TW" sz="2000" dirty="0" smtClean="0"/>
              <a:t>Ziele</a:t>
            </a:r>
            <a:r>
              <a:rPr lang="zh-TW" altLang="en-US" sz="2000" dirty="0" smtClean="0"/>
              <a:t> </a:t>
            </a:r>
            <a:r>
              <a:rPr lang="de-DE" altLang="zh-TW" sz="2000" dirty="0" smtClean="0"/>
              <a:t>in </a:t>
            </a:r>
            <a:r>
              <a:rPr lang="de-DE" altLang="zh-TW" sz="2000" dirty="0"/>
              <a:t>den Prozeß der staatlichen </a:t>
            </a:r>
            <a:r>
              <a:rPr lang="de-DE" altLang="zh-TW" sz="2000" dirty="0" smtClean="0"/>
              <a:t>Willensbildung </a:t>
            </a:r>
            <a:r>
              <a:rPr lang="de-DE" altLang="zh-TW" sz="2000" dirty="0"/>
              <a:t>einführen und für eine ständige </a:t>
            </a:r>
            <a:r>
              <a:rPr lang="de-DE" altLang="zh-TW" sz="2000" dirty="0" smtClean="0"/>
              <a:t>lebendige</a:t>
            </a:r>
            <a:r>
              <a:rPr lang="zh-TW" altLang="en-US" sz="2000" dirty="0" smtClean="0"/>
              <a:t> </a:t>
            </a:r>
            <a:r>
              <a:rPr lang="de-DE" altLang="zh-TW" sz="2000" dirty="0" smtClean="0"/>
              <a:t>Verbindung </a:t>
            </a:r>
            <a:r>
              <a:rPr lang="de-DE" altLang="zh-TW" sz="2000" dirty="0"/>
              <a:t>zwischen dem Volk und den Staatsorganen sorgen.</a:t>
            </a:r>
          </a:p>
          <a:p>
            <a:pPr marL="0" indent="0">
              <a:buNone/>
            </a:pPr>
            <a:r>
              <a:rPr lang="de-DE" altLang="zh-TW" sz="2000" dirty="0"/>
              <a:t>(3) Die Parteien legen ihre Ziele in politischen Programmen nieder.</a:t>
            </a:r>
          </a:p>
          <a:p>
            <a:pPr marL="0" indent="0">
              <a:buNone/>
            </a:pPr>
            <a:r>
              <a:rPr lang="de-DE" altLang="zh-TW" sz="2000" dirty="0"/>
              <a:t>(4) Die Parteien verwenden ihre Mittel ausschließlich für die ihnen nach dem </a:t>
            </a:r>
            <a:r>
              <a:rPr lang="de-DE" altLang="zh-TW" sz="2000" dirty="0" smtClean="0"/>
              <a:t>Grundgesetz</a:t>
            </a:r>
            <a:r>
              <a:rPr lang="zh-TW" altLang="en-US" sz="2000" dirty="0" smtClean="0"/>
              <a:t> </a:t>
            </a:r>
            <a:r>
              <a:rPr lang="de-DE" altLang="zh-TW" sz="2000" dirty="0" smtClean="0"/>
              <a:t>und </a:t>
            </a:r>
            <a:r>
              <a:rPr lang="de-DE" altLang="zh-TW" sz="2000" dirty="0"/>
              <a:t>diesem Gesetz obliegenden Aufgaben. </a:t>
            </a:r>
            <a:endParaRPr lang="zh-TW" altLang="en-US" sz="2000" dirty="0"/>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8</a:t>
            </a:fld>
            <a:endParaRPr lang="zh-TW" altLang="en-US"/>
          </a:p>
        </p:txBody>
      </p:sp>
    </p:spTree>
    <p:extLst>
      <p:ext uri="{BB962C8B-B14F-4D97-AF65-F5344CB8AC3E}">
        <p14:creationId xmlns:p14="http://schemas.microsoft.com/office/powerpoint/2010/main" val="121405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504056"/>
          </a:xfrm>
        </p:spPr>
        <p:txBody>
          <a:bodyPr>
            <a:noAutofit/>
          </a:bodyPr>
          <a:lstStyle/>
          <a:p>
            <a:r>
              <a:rPr lang="zh-TW" altLang="en-US" sz="2800" dirty="0">
                <a:solidFill>
                  <a:srgbClr val="FFC000"/>
                </a:solidFill>
              </a:rPr>
              <a:t>政黨財源的基本原則</a:t>
            </a:r>
          </a:p>
        </p:txBody>
      </p:sp>
      <p:sp>
        <p:nvSpPr>
          <p:cNvPr id="3" name="內容版面配置區 2"/>
          <p:cNvSpPr>
            <a:spLocks noGrp="1"/>
          </p:cNvSpPr>
          <p:nvPr>
            <p:ph idx="1"/>
          </p:nvPr>
        </p:nvSpPr>
        <p:spPr>
          <a:xfrm>
            <a:off x="-36512" y="620688"/>
            <a:ext cx="9180512" cy="6048672"/>
          </a:xfrm>
        </p:spPr>
        <p:txBody>
          <a:bodyPr>
            <a:normAutofit fontScale="32500" lnSpcReduction="20000"/>
          </a:bodyPr>
          <a:lstStyle/>
          <a:p>
            <a:pPr>
              <a:buFont typeface="Wingdings" pitchFamily="2" charset="2"/>
              <a:buChar char="Ø"/>
            </a:pPr>
            <a:r>
              <a:rPr lang="zh-TW" altLang="en-US" sz="4800" dirty="0" smtClean="0"/>
              <a:t>首先</a:t>
            </a:r>
            <a:r>
              <a:rPr lang="zh-TW" altLang="en-US" sz="4800" dirty="0"/>
              <a:t>，政黨的自有財源，即</a:t>
            </a:r>
            <a:r>
              <a:rPr lang="zh-TW" altLang="en-US" sz="4800" dirty="0">
                <a:solidFill>
                  <a:srgbClr val="FF0000"/>
                </a:solidFill>
              </a:rPr>
              <a:t>黨費和捐獻</a:t>
            </a:r>
            <a:r>
              <a:rPr lang="zh-TW" altLang="en-US" sz="4800" dirty="0"/>
              <a:t>，係政黨最主要且「正當」的收入，此即「親民、近民原則</a:t>
            </a:r>
            <a:r>
              <a:rPr lang="zh-TW" altLang="en-US" sz="4800" dirty="0" smtClean="0"/>
              <a:t>」</a:t>
            </a:r>
            <a:r>
              <a:rPr lang="zh-TW" altLang="en-US" sz="4800" dirty="0"/>
              <a:t>。</a:t>
            </a:r>
            <a:r>
              <a:rPr lang="zh-TW" altLang="en-US" sz="4800" dirty="0" smtClean="0"/>
              <a:t>惟</a:t>
            </a:r>
            <a:r>
              <a:rPr lang="zh-TW" altLang="en-US" sz="4800" dirty="0"/>
              <a:t>黨費的繳納，不應違反「政黨民主原則」；即政黨的組織和「黨意」的形成，應符合民主原則，而非由少數的所謂精英份子所操控，因此，「政黨稅」並不被認可。在捐獻方面，應符合「政黨透明化原則」，即為防止政黨為大財團所控制，避免金錢汙染政治，所以，大額的捐款必須公開。</a:t>
            </a:r>
          </a:p>
          <a:p>
            <a:endParaRPr lang="zh-TW" altLang="en-US" sz="4800" dirty="0"/>
          </a:p>
          <a:p>
            <a:pPr>
              <a:buFont typeface="Wingdings" pitchFamily="2" charset="2"/>
              <a:buChar char="Ø"/>
            </a:pPr>
            <a:r>
              <a:rPr lang="zh-TW" altLang="en-US" sz="4800" dirty="0"/>
              <a:t>其次，在政府間接補助方面，即</a:t>
            </a:r>
            <a:r>
              <a:rPr lang="zh-TW" altLang="en-US" sz="4800" dirty="0">
                <a:solidFill>
                  <a:srgbClr val="FF0000"/>
                </a:solidFill>
              </a:rPr>
              <a:t>對黨費和政黨捐獻的減稅</a:t>
            </a:r>
            <a:r>
              <a:rPr lang="zh-TW" altLang="en-US" sz="4800" dirty="0"/>
              <a:t>，必須注意「政黨機會均等原則」與「國民平等參政權原則」；即一方面，由於政黨「社會基礎」的差異，不能因為「政府」對黨費和政黨捐獻的減稅優惠，使以工商企業者，或高所得階層為基礎的政黨，在政治市場的競爭，明顯佔優勢；另方面，國民對政治意志形成的參與，並不只是透過選票，在平時，對政黨的支持與影響，亦是參予政治意志形成，因此，若國民因「政府」對黨費和政黨捐獻的減稅優惠之享有，有明顯差異，將違反國民平等參政權原則；所以，基於這兩項原則，對黨費和政黨捐獻的減稅，必須設定上限，而且其額度必須以絕大多數的選民，「實際上」均能公平享有，為基準。</a:t>
            </a:r>
          </a:p>
          <a:p>
            <a:endParaRPr lang="zh-TW" altLang="en-US" sz="4800" dirty="0"/>
          </a:p>
          <a:p>
            <a:pPr>
              <a:buFont typeface="Wingdings" pitchFamily="2" charset="2"/>
              <a:buChar char="Ø"/>
            </a:pPr>
            <a:r>
              <a:rPr lang="zh-TW" altLang="en-US" sz="4800" dirty="0"/>
              <a:t>最後，政府的</a:t>
            </a:r>
            <a:r>
              <a:rPr lang="zh-TW" altLang="en-US" sz="4800" dirty="0">
                <a:solidFill>
                  <a:srgbClr val="FF0000"/>
                </a:solidFill>
              </a:rPr>
              <a:t>直接</a:t>
            </a:r>
            <a:r>
              <a:rPr lang="zh-TW" altLang="en-US" sz="4800" dirty="0" smtClean="0">
                <a:solidFill>
                  <a:srgbClr val="FF0000"/>
                </a:solidFill>
              </a:rPr>
              <a:t>補助</a:t>
            </a:r>
            <a:r>
              <a:rPr lang="zh-TW" altLang="en-US" sz="4800" dirty="0" smtClean="0"/>
              <a:t>，</a:t>
            </a:r>
            <a:r>
              <a:rPr lang="zh-TW" altLang="en-US" sz="4800" dirty="0"/>
              <a:t>除應符合「政黨機會均等原則」外，尚應符合「政黨自由原則」、「政黨民主原則</a:t>
            </a:r>
            <a:r>
              <a:rPr lang="zh-TW" altLang="en-US" sz="4800" dirty="0" smtClean="0"/>
              <a:t>」：</a:t>
            </a:r>
            <a:endParaRPr lang="en-US" altLang="zh-TW" sz="4800" dirty="0" smtClean="0"/>
          </a:p>
          <a:p>
            <a:pPr lvl="1">
              <a:buFont typeface="Wingdings" pitchFamily="2" charset="2"/>
              <a:buChar char="u"/>
            </a:pPr>
            <a:r>
              <a:rPr lang="zh-TW" altLang="en-US" sz="4400" dirty="0" smtClean="0"/>
              <a:t>第一</a:t>
            </a:r>
            <a:r>
              <a:rPr lang="zh-TW" altLang="en-US" sz="4400" dirty="0"/>
              <a:t>，政黨機會均等</a:t>
            </a:r>
            <a:r>
              <a:rPr lang="zh-TW" altLang="en-US" sz="4400" dirty="0" smtClean="0"/>
              <a:t>原則，強調政府</a:t>
            </a:r>
            <a:r>
              <a:rPr lang="zh-TW" altLang="en-US" sz="4400" dirty="0"/>
              <a:t>直接補助的分配，對各政黨不能有「實質」的歧視，而至「扭曲」政黨的公平</a:t>
            </a:r>
            <a:r>
              <a:rPr lang="zh-TW" altLang="en-US" sz="4400" dirty="0" smtClean="0"/>
              <a:t>競爭。</a:t>
            </a:r>
            <a:endParaRPr lang="en-US" altLang="zh-TW" sz="4400" dirty="0" smtClean="0"/>
          </a:p>
          <a:p>
            <a:pPr lvl="1">
              <a:buFont typeface="Wingdings" pitchFamily="2" charset="2"/>
              <a:buChar char="u"/>
            </a:pPr>
            <a:r>
              <a:rPr lang="zh-TW" altLang="en-US" sz="4400" dirty="0" smtClean="0"/>
              <a:t>第二</a:t>
            </a:r>
            <a:r>
              <a:rPr lang="zh-TW" altLang="en-US" sz="4400" dirty="0"/>
              <a:t>，政黨自由</a:t>
            </a:r>
            <a:r>
              <a:rPr lang="zh-TW" altLang="en-US" sz="4400" dirty="0" smtClean="0"/>
              <a:t>原則，強調政府</a:t>
            </a:r>
            <a:r>
              <a:rPr lang="zh-TW" altLang="en-US" sz="4400" dirty="0"/>
              <a:t>直接補助的額度，其有兩層意義：其一，消極的意義，指政黨與國家的關係，也就是政黨對國家的「獨立性</a:t>
            </a:r>
            <a:r>
              <a:rPr lang="zh-TW" altLang="en-US" sz="4400" dirty="0" smtClean="0"/>
              <a:t>」，</a:t>
            </a:r>
            <a:r>
              <a:rPr lang="zh-TW" altLang="en-US" sz="4400" dirty="0"/>
              <a:t>防止所謂「國家政黨」的形成，與「黨、國不分」；其二，為積極的意義，指政黨必須「根植」（</a:t>
            </a:r>
            <a:r>
              <a:rPr lang="en-US" altLang="zh-TW" sz="4400" dirty="0" err="1"/>
              <a:t>wurzeln</a:t>
            </a:r>
            <a:r>
              <a:rPr lang="zh-TW" altLang="en-US" sz="4400" dirty="0"/>
              <a:t>）於</a:t>
            </a:r>
            <a:r>
              <a:rPr lang="zh-TW" altLang="en-US" sz="4400" dirty="0" smtClean="0"/>
              <a:t>社會。</a:t>
            </a:r>
            <a:endParaRPr lang="en-US" altLang="zh-TW" sz="4400" dirty="0" smtClean="0"/>
          </a:p>
          <a:p>
            <a:pPr lvl="1">
              <a:buFont typeface="Wingdings" pitchFamily="2" charset="2"/>
              <a:buChar char="u"/>
            </a:pPr>
            <a:r>
              <a:rPr lang="zh-TW" altLang="en-US" sz="4400" dirty="0" smtClean="0"/>
              <a:t>第三</a:t>
            </a:r>
            <a:r>
              <a:rPr lang="zh-TW" altLang="en-US" sz="4400" dirty="0"/>
              <a:t>，政黨民主</a:t>
            </a:r>
            <a:r>
              <a:rPr lang="zh-TW" altLang="en-US" sz="4400" dirty="0" smtClean="0"/>
              <a:t>原則，強調政黨</a:t>
            </a:r>
            <a:r>
              <a:rPr lang="zh-TW" altLang="en-US" sz="4400" dirty="0"/>
              <a:t>與其黨員的</a:t>
            </a:r>
            <a:r>
              <a:rPr lang="zh-TW" altLang="en-US" sz="4400" dirty="0" smtClean="0"/>
              <a:t>關係；政府</a:t>
            </a:r>
            <a:r>
              <a:rPr lang="zh-TW" altLang="en-US" sz="4400" dirty="0"/>
              <a:t>直接補助，不能讓政黨因而脫離黨員，而成為獨自自主的機構</a:t>
            </a:r>
            <a:r>
              <a:rPr lang="zh-TW" altLang="en-US" sz="4400" dirty="0" smtClean="0"/>
              <a:t>。</a:t>
            </a:r>
            <a:endParaRPr lang="en-US" altLang="zh-TW" sz="4400" dirty="0" smtClean="0"/>
          </a:p>
          <a:p>
            <a:pPr marL="57150" indent="0">
              <a:buNone/>
            </a:pPr>
            <a:endParaRPr lang="en-US" altLang="zh-TW" sz="4300" dirty="0" smtClean="0"/>
          </a:p>
          <a:p>
            <a:pPr marL="57150" indent="0">
              <a:buNone/>
            </a:pPr>
            <a:endParaRPr lang="en-US" altLang="zh-TW" sz="4300" dirty="0"/>
          </a:p>
          <a:p>
            <a:pPr marL="57150" indent="0">
              <a:buNone/>
            </a:pPr>
            <a:r>
              <a:rPr lang="zh-TW" altLang="en-US" sz="4300" dirty="0" smtClean="0"/>
              <a:t>資料</a:t>
            </a:r>
            <a:r>
              <a:rPr lang="zh-TW" altLang="en-US" sz="4300" dirty="0"/>
              <a:t>來源：黃世鑫（</a:t>
            </a:r>
            <a:r>
              <a:rPr lang="en-US" altLang="zh-TW" sz="4300" dirty="0"/>
              <a:t>1996</a:t>
            </a:r>
            <a:r>
              <a:rPr lang="zh-TW" altLang="en-US" sz="4300" dirty="0"/>
              <a:t>），</a:t>
            </a:r>
            <a:r>
              <a:rPr lang="en-US" altLang="zh-TW" sz="4300" dirty="0"/>
              <a:t>1994</a:t>
            </a:r>
            <a:r>
              <a:rPr lang="zh-TW" altLang="en-US" sz="4300" dirty="0"/>
              <a:t>德國政黨財源改革法：他山之石，經社法制論叢，</a:t>
            </a:r>
            <a:r>
              <a:rPr lang="en-US" altLang="zh-TW" sz="4300" dirty="0" smtClean="0"/>
              <a:t>17/18</a:t>
            </a:r>
            <a:r>
              <a:rPr lang="zh-TW" altLang="en-US" sz="4300" dirty="0" smtClean="0"/>
              <a:t>期</a:t>
            </a:r>
            <a:r>
              <a:rPr lang="zh-TW" altLang="en-US" sz="4300" dirty="0"/>
              <a:t>，頁</a:t>
            </a:r>
            <a:r>
              <a:rPr lang="en-US" altLang="zh-TW" sz="4300" dirty="0"/>
              <a:t>175~208</a:t>
            </a:r>
            <a:r>
              <a:rPr lang="zh-TW" altLang="en-US" sz="4300" dirty="0" smtClean="0"/>
              <a:t>。</a:t>
            </a:r>
            <a:endParaRPr lang="zh-TW" altLang="en-US" sz="4800" dirty="0"/>
          </a:p>
        </p:txBody>
      </p:sp>
      <p:sp>
        <p:nvSpPr>
          <p:cNvPr id="6" name="投影片編號版面配置區 5"/>
          <p:cNvSpPr>
            <a:spLocks noGrp="1"/>
          </p:cNvSpPr>
          <p:nvPr>
            <p:ph type="sldNum" sz="quarter" idx="12"/>
          </p:nvPr>
        </p:nvSpPr>
        <p:spPr/>
        <p:txBody>
          <a:bodyPr/>
          <a:lstStyle/>
          <a:p>
            <a:fld id="{6E567A2A-0656-4E65-8941-26098E7F5D30}" type="slidenum">
              <a:rPr lang="zh-TW" altLang="en-US" smtClean="0"/>
              <a:t>9</a:t>
            </a:fld>
            <a:endParaRPr lang="zh-TW" altLang="en-US"/>
          </a:p>
        </p:txBody>
      </p:sp>
    </p:spTree>
    <p:extLst>
      <p:ext uri="{BB962C8B-B14F-4D97-AF65-F5344CB8AC3E}">
        <p14:creationId xmlns:p14="http://schemas.microsoft.com/office/powerpoint/2010/main" val="10139730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1782</Words>
  <Application>Microsoft Office PowerPoint</Application>
  <PresentationFormat>如螢幕大小 (4:3)</PresentationFormat>
  <Paragraphs>84</Paragraphs>
  <Slides>9</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9</vt:i4>
      </vt:variant>
    </vt:vector>
  </HeadingPairs>
  <TitlesOfParts>
    <vt:vector size="15" baseType="lpstr">
      <vt:lpstr>新細明體</vt:lpstr>
      <vt:lpstr>標楷體</vt:lpstr>
      <vt:lpstr>Arial</vt:lpstr>
      <vt:lpstr>Calibri</vt:lpstr>
      <vt:lpstr>Wingdings</vt:lpstr>
      <vt:lpstr>Office 佈景主題</vt:lpstr>
      <vt:lpstr>政黨本質與正當財源： 以德國黨產會（UKPV）「合乎基本法之實質法治國家原則之財產取得要件」決議為中心 【背景資料】</vt:lpstr>
      <vt:lpstr>法源</vt:lpstr>
      <vt:lpstr>合乎基本法之實質法治國原則的內涵？</vt:lpstr>
      <vt:lpstr>為何採取合乎基本法之實質法治國原則？</vt:lpstr>
      <vt:lpstr>基本法之實質法治國的基本原則之判定標準(Kriterien) </vt:lpstr>
      <vt:lpstr>實質法治國的基本原則之運用(1)</vt:lpstr>
      <vt:lpstr>實質法治國的基本原則之運用(2)</vt:lpstr>
      <vt:lpstr>政黨本質</vt:lpstr>
      <vt:lpstr>政黨財源的基本原則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政黨本質與正當財源： 以德國黨產會（UKPV）「合乎基本法之實質法治國家原則之財產取得要件」決議為中心 背景資料</dc:title>
  <dc:creator>黃世鑫</dc:creator>
  <cp:lastModifiedBy>USER</cp:lastModifiedBy>
  <cp:revision>37</cp:revision>
  <cp:lastPrinted>2016-12-26T08:12:19Z</cp:lastPrinted>
  <dcterms:created xsi:type="dcterms:W3CDTF">2016-12-23T05:28:38Z</dcterms:created>
  <dcterms:modified xsi:type="dcterms:W3CDTF">2016-12-26T09:25:23Z</dcterms:modified>
</cp:coreProperties>
</file>