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Lst>
  <p:sldSz cy="6858000" cx="12192000"/>
  <p:notesSz cx="7772400" cy="10058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ggVxmtd5XVs5sAzvnG6BGQGoE5o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slide" Target="slides/slide2.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77225" y="4777725"/>
            <a:ext cx="6217900" cy="4526275"/>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notes"/>
          <p:cNvSpPr txBox="1"/>
          <p:nvPr>
            <p:ph idx="1" type="body"/>
          </p:nvPr>
        </p:nvSpPr>
        <p:spPr>
          <a:xfrm>
            <a:off x="777225" y="4777725"/>
            <a:ext cx="6217900" cy="452627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9" name="Google Shape;59;p1: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2:notes"/>
          <p:cNvSpPr txBox="1"/>
          <p:nvPr>
            <p:ph idx="1" type="body"/>
          </p:nvPr>
        </p:nvSpPr>
        <p:spPr>
          <a:xfrm>
            <a:off x="777225" y="4777725"/>
            <a:ext cx="6217900" cy="452627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6" name="Google Shape;66;p2: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9" name="Shape 9"/>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39" name="Shape 39"/>
        <p:cNvGrpSpPr/>
        <p:nvPr/>
      </p:nvGrpSpPr>
      <p:grpSpPr>
        <a:xfrm>
          <a:off x="0" y="0"/>
          <a:ext cx="0" cy="0"/>
          <a:chOff x="0" y="0"/>
          <a:chExt cx="0" cy="0"/>
        </a:xfrm>
      </p:grpSpPr>
      <p:sp>
        <p:nvSpPr>
          <p:cNvPr id="40" name="Google Shape;40;p1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13"/>
          <p:cNvSpPr txBox="1"/>
          <p:nvPr>
            <p:ph idx="1" type="body"/>
          </p:nvPr>
        </p:nvSpPr>
        <p:spPr>
          <a:xfrm>
            <a:off x="609480" y="1604520"/>
            <a:ext cx="109724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2" name="Google Shape;42;p13"/>
          <p:cNvSpPr txBox="1"/>
          <p:nvPr>
            <p:ph idx="2" type="body"/>
          </p:nvPr>
        </p:nvSpPr>
        <p:spPr>
          <a:xfrm>
            <a:off x="609480" y="3682080"/>
            <a:ext cx="109724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43" name="Shape 43"/>
        <p:cNvGrpSpPr/>
        <p:nvPr/>
      </p:nvGrpSpPr>
      <p:grpSpPr>
        <a:xfrm>
          <a:off x="0" y="0"/>
          <a:ext cx="0" cy="0"/>
          <a:chOff x="0" y="0"/>
          <a:chExt cx="0" cy="0"/>
        </a:xfrm>
      </p:grpSpPr>
      <p:sp>
        <p:nvSpPr>
          <p:cNvPr id="44" name="Google Shape;44;p1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14"/>
          <p:cNvSpPr txBox="1"/>
          <p:nvPr>
            <p:ph idx="1" type="body"/>
          </p:nvPr>
        </p:nvSpPr>
        <p:spPr>
          <a:xfrm>
            <a:off x="60948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6" name="Google Shape;46;p14"/>
          <p:cNvSpPr txBox="1"/>
          <p:nvPr>
            <p:ph idx="2" type="body"/>
          </p:nvPr>
        </p:nvSpPr>
        <p:spPr>
          <a:xfrm>
            <a:off x="623196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7" name="Google Shape;47;p14"/>
          <p:cNvSpPr txBox="1"/>
          <p:nvPr>
            <p:ph idx="3" type="body"/>
          </p:nvPr>
        </p:nvSpPr>
        <p:spPr>
          <a:xfrm>
            <a:off x="609480" y="368208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8" name="Google Shape;48;p14"/>
          <p:cNvSpPr txBox="1"/>
          <p:nvPr>
            <p:ph idx="4" type="body"/>
          </p:nvPr>
        </p:nvSpPr>
        <p:spPr>
          <a:xfrm>
            <a:off x="6231960" y="368208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49" name="Shape 49"/>
        <p:cNvGrpSpPr/>
        <p:nvPr/>
      </p:nvGrpSpPr>
      <p:grpSpPr>
        <a:xfrm>
          <a:off x="0" y="0"/>
          <a:ext cx="0" cy="0"/>
          <a:chOff x="0" y="0"/>
          <a:chExt cx="0" cy="0"/>
        </a:xfrm>
      </p:grpSpPr>
      <p:sp>
        <p:nvSpPr>
          <p:cNvPr id="50" name="Google Shape;50;p1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5"/>
          <p:cNvSpPr txBox="1"/>
          <p:nvPr>
            <p:ph idx="1" type="body"/>
          </p:nvPr>
        </p:nvSpPr>
        <p:spPr>
          <a:xfrm>
            <a:off x="609480" y="160452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2" name="Google Shape;52;p15"/>
          <p:cNvSpPr txBox="1"/>
          <p:nvPr>
            <p:ph idx="2" type="body"/>
          </p:nvPr>
        </p:nvSpPr>
        <p:spPr>
          <a:xfrm>
            <a:off x="4319640" y="160452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3" name="Google Shape;53;p15"/>
          <p:cNvSpPr txBox="1"/>
          <p:nvPr>
            <p:ph idx="3" type="body"/>
          </p:nvPr>
        </p:nvSpPr>
        <p:spPr>
          <a:xfrm>
            <a:off x="8029800" y="160452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4" name="Google Shape;54;p15"/>
          <p:cNvSpPr txBox="1"/>
          <p:nvPr>
            <p:ph idx="4" type="body"/>
          </p:nvPr>
        </p:nvSpPr>
        <p:spPr>
          <a:xfrm>
            <a:off x="609480" y="368208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5" name="Google Shape;55;p15"/>
          <p:cNvSpPr txBox="1"/>
          <p:nvPr>
            <p:ph idx="5" type="body"/>
          </p:nvPr>
        </p:nvSpPr>
        <p:spPr>
          <a:xfrm>
            <a:off x="4319640" y="368208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6" name="Google Shape;56;p15"/>
          <p:cNvSpPr txBox="1"/>
          <p:nvPr>
            <p:ph idx="6" type="body"/>
          </p:nvPr>
        </p:nvSpPr>
        <p:spPr>
          <a:xfrm>
            <a:off x="8029800" y="3682080"/>
            <a:ext cx="35330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0" name="Shape 10"/>
        <p:cNvGrpSpPr/>
        <p:nvPr/>
      </p:nvGrpSpPr>
      <p:grpSpPr>
        <a:xfrm>
          <a:off x="0" y="0"/>
          <a:ext cx="0" cy="0"/>
          <a:chOff x="0" y="0"/>
          <a:chExt cx="0" cy="0"/>
        </a:xfrm>
      </p:grpSpPr>
      <p:sp>
        <p:nvSpPr>
          <p:cNvPr id="11" name="Google Shape;11;p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 name="Google Shape;12;p5"/>
          <p:cNvSpPr txBox="1"/>
          <p:nvPr>
            <p:ph idx="1" type="subTitle"/>
          </p:nvPr>
        </p:nvSpPr>
        <p:spPr>
          <a:xfrm>
            <a:off x="609480" y="1604520"/>
            <a:ext cx="10972440" cy="39772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3" name="Shape 13"/>
        <p:cNvGrpSpPr/>
        <p:nvPr/>
      </p:nvGrpSpPr>
      <p:grpSpPr>
        <a:xfrm>
          <a:off x="0" y="0"/>
          <a:ext cx="0" cy="0"/>
          <a:chOff x="0" y="0"/>
          <a:chExt cx="0" cy="0"/>
        </a:xfrm>
      </p:grpSpPr>
      <p:sp>
        <p:nvSpPr>
          <p:cNvPr id="14" name="Google Shape;14;p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6"/>
          <p:cNvSpPr txBox="1"/>
          <p:nvPr>
            <p:ph idx="1" type="body"/>
          </p:nvPr>
        </p:nvSpPr>
        <p:spPr>
          <a:xfrm>
            <a:off x="609480" y="1604520"/>
            <a:ext cx="10972440" cy="39772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6" name="Shape 16"/>
        <p:cNvGrpSpPr/>
        <p:nvPr/>
      </p:nvGrpSpPr>
      <p:grpSpPr>
        <a:xfrm>
          <a:off x="0" y="0"/>
          <a:ext cx="0" cy="0"/>
          <a:chOff x="0" y="0"/>
          <a:chExt cx="0" cy="0"/>
        </a:xfrm>
      </p:grpSpPr>
      <p:sp>
        <p:nvSpPr>
          <p:cNvPr id="17" name="Google Shape;17;p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7"/>
          <p:cNvSpPr txBox="1"/>
          <p:nvPr>
            <p:ph idx="1" type="body"/>
          </p:nvPr>
        </p:nvSpPr>
        <p:spPr>
          <a:xfrm>
            <a:off x="609480" y="1604520"/>
            <a:ext cx="5354280" cy="39772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9" name="Google Shape;19;p7"/>
          <p:cNvSpPr txBox="1"/>
          <p:nvPr>
            <p:ph idx="2" type="body"/>
          </p:nvPr>
        </p:nvSpPr>
        <p:spPr>
          <a:xfrm>
            <a:off x="6231960" y="1604520"/>
            <a:ext cx="5354280" cy="39772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 name="Shape 20"/>
        <p:cNvGrpSpPr/>
        <p:nvPr/>
      </p:nvGrpSpPr>
      <p:grpSpPr>
        <a:xfrm>
          <a:off x="0" y="0"/>
          <a:ext cx="0" cy="0"/>
          <a:chOff x="0" y="0"/>
          <a:chExt cx="0" cy="0"/>
        </a:xfrm>
      </p:grpSpPr>
      <p:sp>
        <p:nvSpPr>
          <p:cNvPr id="21" name="Google Shape;21;p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2" name="Shape 22"/>
        <p:cNvGrpSpPr/>
        <p:nvPr/>
      </p:nvGrpSpPr>
      <p:grpSpPr>
        <a:xfrm>
          <a:off x="0" y="0"/>
          <a:ext cx="0" cy="0"/>
          <a:chOff x="0" y="0"/>
          <a:chExt cx="0" cy="0"/>
        </a:xfrm>
      </p:grpSpPr>
      <p:sp>
        <p:nvSpPr>
          <p:cNvPr id="23" name="Google Shape;23;p9"/>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4" name="Shape 24"/>
        <p:cNvGrpSpPr/>
        <p:nvPr/>
      </p:nvGrpSpPr>
      <p:grpSpPr>
        <a:xfrm>
          <a:off x="0" y="0"/>
          <a:ext cx="0" cy="0"/>
          <a:chOff x="0" y="0"/>
          <a:chExt cx="0" cy="0"/>
        </a:xfrm>
      </p:grpSpPr>
      <p:sp>
        <p:nvSpPr>
          <p:cNvPr id="25" name="Google Shape;25;p1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0"/>
          <p:cNvSpPr txBox="1"/>
          <p:nvPr>
            <p:ph idx="1" type="body"/>
          </p:nvPr>
        </p:nvSpPr>
        <p:spPr>
          <a:xfrm>
            <a:off x="60948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7" name="Google Shape;27;p10"/>
          <p:cNvSpPr txBox="1"/>
          <p:nvPr>
            <p:ph idx="2" type="body"/>
          </p:nvPr>
        </p:nvSpPr>
        <p:spPr>
          <a:xfrm>
            <a:off x="6231960" y="1604520"/>
            <a:ext cx="5354280" cy="39772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8" name="Google Shape;28;p10"/>
          <p:cNvSpPr txBox="1"/>
          <p:nvPr>
            <p:ph idx="3" type="body"/>
          </p:nvPr>
        </p:nvSpPr>
        <p:spPr>
          <a:xfrm>
            <a:off x="609480" y="368208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29" name="Shape 29"/>
        <p:cNvGrpSpPr/>
        <p:nvPr/>
      </p:nvGrpSpPr>
      <p:grpSpPr>
        <a:xfrm>
          <a:off x="0" y="0"/>
          <a:ext cx="0" cy="0"/>
          <a:chOff x="0" y="0"/>
          <a:chExt cx="0" cy="0"/>
        </a:xfrm>
      </p:grpSpPr>
      <p:sp>
        <p:nvSpPr>
          <p:cNvPr id="30" name="Google Shape;30;p1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1"/>
          <p:cNvSpPr txBox="1"/>
          <p:nvPr>
            <p:ph idx="1" type="body"/>
          </p:nvPr>
        </p:nvSpPr>
        <p:spPr>
          <a:xfrm>
            <a:off x="609480" y="1604520"/>
            <a:ext cx="5354280" cy="39772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2" name="Google Shape;32;p11"/>
          <p:cNvSpPr txBox="1"/>
          <p:nvPr>
            <p:ph idx="2" type="body"/>
          </p:nvPr>
        </p:nvSpPr>
        <p:spPr>
          <a:xfrm>
            <a:off x="623196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3" name="Google Shape;33;p11"/>
          <p:cNvSpPr txBox="1"/>
          <p:nvPr>
            <p:ph idx="3" type="body"/>
          </p:nvPr>
        </p:nvSpPr>
        <p:spPr>
          <a:xfrm>
            <a:off x="6231960" y="368208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34" name="Shape 34"/>
        <p:cNvGrpSpPr/>
        <p:nvPr/>
      </p:nvGrpSpPr>
      <p:grpSpPr>
        <a:xfrm>
          <a:off x="0" y="0"/>
          <a:ext cx="0" cy="0"/>
          <a:chOff x="0" y="0"/>
          <a:chExt cx="0" cy="0"/>
        </a:xfrm>
      </p:grpSpPr>
      <p:sp>
        <p:nvSpPr>
          <p:cNvPr id="35" name="Google Shape;35;p12"/>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2"/>
          <p:cNvSpPr txBox="1"/>
          <p:nvPr>
            <p:ph idx="1" type="body"/>
          </p:nvPr>
        </p:nvSpPr>
        <p:spPr>
          <a:xfrm>
            <a:off x="60948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7" name="Google Shape;37;p12"/>
          <p:cNvSpPr txBox="1"/>
          <p:nvPr>
            <p:ph idx="2" type="body"/>
          </p:nvPr>
        </p:nvSpPr>
        <p:spPr>
          <a:xfrm>
            <a:off x="6231960" y="1604520"/>
            <a:ext cx="535428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8" name="Google Shape;38;p12"/>
          <p:cNvSpPr txBox="1"/>
          <p:nvPr>
            <p:ph idx="3" type="body"/>
          </p:nvPr>
        </p:nvSpPr>
        <p:spPr>
          <a:xfrm>
            <a:off x="609480" y="3682080"/>
            <a:ext cx="10972440" cy="18968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4" Type="http://schemas.openxmlformats.org/officeDocument/2006/relationships/theme" Target="../theme/theme1.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3"/>
          <p:cNvSpPr/>
          <p:nvPr/>
        </p:nvSpPr>
        <p:spPr>
          <a:xfrm>
            <a:off x="11347560" y="6633360"/>
            <a:ext cx="631800" cy="20376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 name="Google Shape;7;p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 name="Google Shape;8;p3"/>
          <p:cNvSpPr txBox="1"/>
          <p:nvPr>
            <p:ph idx="1" type="body"/>
          </p:nvPr>
        </p:nvSpPr>
        <p:spPr>
          <a:xfrm>
            <a:off x="609480" y="1604520"/>
            <a:ext cx="10972440" cy="3977280"/>
          </a:xfrm>
          <a:prstGeom prst="rect">
            <a:avLst/>
          </a:prstGeom>
          <a:noFill/>
          <a:ln>
            <a:noFill/>
          </a:ln>
        </p:spPr>
        <p:txBody>
          <a:bodyPr anchorCtr="0" anchor="t" bIns="0" lIns="0" spcFirstLastPara="1" rIns="0" wrap="square" tIns="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0" name="Shape 60"/>
        <p:cNvGrpSpPr/>
        <p:nvPr/>
      </p:nvGrpSpPr>
      <p:grpSpPr>
        <a:xfrm>
          <a:off x="0" y="0"/>
          <a:ext cx="0" cy="0"/>
          <a:chOff x="0" y="0"/>
          <a:chExt cx="0" cy="0"/>
        </a:xfrm>
      </p:grpSpPr>
      <p:sp>
        <p:nvSpPr>
          <p:cNvPr id="61" name="Google Shape;61;p1"/>
          <p:cNvSpPr/>
          <p:nvPr/>
        </p:nvSpPr>
        <p:spPr>
          <a:xfrm>
            <a:off x="474475" y="2093825"/>
            <a:ext cx="6752100" cy="4674000"/>
          </a:xfrm>
          <a:prstGeom prst="rect">
            <a:avLst/>
          </a:prstGeom>
          <a:noFill/>
          <a:ln>
            <a:noFill/>
          </a:ln>
        </p:spPr>
        <p:txBody>
          <a:bodyPr anchorCtr="0" anchor="t" bIns="45000" lIns="45700" spcFirstLastPara="1" rIns="45700" wrap="square" tIns="45000">
            <a:noAutofit/>
          </a:bodyPr>
          <a:lstStyle/>
          <a:p>
            <a:pPr indent="0" lvl="0" marL="0" marR="0" rtl="0" algn="l">
              <a:lnSpc>
                <a:spcPct val="100000"/>
              </a:lnSpc>
              <a:spcBef>
                <a:spcPts val="0"/>
              </a:spcBef>
              <a:spcAft>
                <a:spcPts val="0"/>
              </a:spcAft>
              <a:buClr>
                <a:srgbClr val="000000"/>
              </a:buClr>
              <a:buSzPts val="1100"/>
              <a:buFont typeface="Arial"/>
              <a:buNone/>
            </a:pPr>
            <a:r>
              <a:rPr b="1" i="0" lang="en-US" sz="1450" u="none" cap="none" strike="noStrike">
                <a:solidFill>
                  <a:srgbClr val="530002"/>
                </a:solidFill>
                <a:highlight>
                  <a:srgbClr val="FFFFFF"/>
                </a:highlight>
                <a:latin typeface="Arial"/>
                <a:ea typeface="Arial"/>
                <a:cs typeface="Arial"/>
                <a:sym typeface="Arial"/>
              </a:rPr>
              <a:t>Get into the festive spirit with Shake Shake Christmas where Santa has plenty of surprises for you! Spin the reels that are full of all your favourite Christmas treats and surprises. From candy cane symbols to gifts, toys, sledges and more, you are sure to have a jolly good time. Be sure to leave some cookies and milk out for Santa, and he will reward you with even more Christmas wonders.</a:t>
            </a:r>
            <a:endParaRPr b="1" i="0" sz="1450" u="none" cap="none" strike="noStrike">
              <a:solidFill>
                <a:srgbClr val="530002"/>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1" i="0" sz="1450" u="none" cap="none" strike="noStrike">
              <a:solidFill>
                <a:srgbClr val="530002"/>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450" u="none" cap="none" strike="noStrike">
                <a:solidFill>
                  <a:srgbClr val="530002"/>
                </a:solidFill>
                <a:highlight>
                  <a:srgbClr val="FFFFFF"/>
                </a:highlight>
                <a:latin typeface="Arial"/>
                <a:ea typeface="Arial"/>
                <a:cs typeface="Arial"/>
                <a:sym typeface="Arial"/>
              </a:rPr>
              <a:t>Shake Shake Christmas is a 5-reel, 4-row slot that is as magical as Christmas. As you spin the reels, the golden tree ornaments hold super rewarding prizes, plus at random, you will get to shake the Christmas Tree which will snow down more golden ornaments onto the reels with even more cash prizes, Free Spins and multipliers. To make things even more festive, the Rush Fever feature will have you grinning like a kid on Christmas morning.</a:t>
            </a:r>
            <a:endParaRPr b="1" i="0" sz="1450" u="none" cap="none" strike="noStrike">
              <a:solidFill>
                <a:srgbClr val="530002"/>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1" i="0" sz="1450" u="none" cap="none" strike="noStrike">
              <a:solidFill>
                <a:srgbClr val="530002"/>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450" u="none" cap="none" strike="noStrike">
                <a:solidFill>
                  <a:srgbClr val="530002"/>
                </a:solidFill>
                <a:highlight>
                  <a:srgbClr val="FFFFFF"/>
                </a:highlight>
                <a:latin typeface="Arial"/>
                <a:ea typeface="Arial"/>
                <a:cs typeface="Arial"/>
                <a:sym typeface="Arial"/>
              </a:rPr>
              <a:t>Join the festive fun and play Shake Shake Christmas now!</a:t>
            </a:r>
            <a:endParaRPr b="1" i="0" sz="1450" u="none" cap="none" strike="noStrike">
              <a:solidFill>
                <a:srgbClr val="530002"/>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50" u="none" cap="none" strike="noStrike">
              <a:solidFill>
                <a:srgbClr val="530002"/>
              </a:solidFill>
              <a:highlight>
                <a:srgbClr val="FFFFFF"/>
              </a:highlight>
              <a:latin typeface="Arial"/>
              <a:ea typeface="Arial"/>
              <a:cs typeface="Arial"/>
              <a:sym typeface="Arial"/>
            </a:endParaRPr>
          </a:p>
        </p:txBody>
      </p:sp>
      <p:pic>
        <p:nvPicPr>
          <p:cNvPr id="62" name="Google Shape;62;p1"/>
          <p:cNvPicPr preferRelativeResize="0"/>
          <p:nvPr/>
        </p:nvPicPr>
        <p:blipFill rotWithShape="1">
          <a:blip r:embed="rId3">
            <a:alphaModFix/>
          </a:blip>
          <a:srcRect b="0" l="0" r="0" t="0"/>
          <a:stretch/>
        </p:blipFill>
        <p:spPr>
          <a:xfrm>
            <a:off x="0" y="5"/>
            <a:ext cx="12192000" cy="1666240"/>
          </a:xfrm>
          <a:prstGeom prst="rect">
            <a:avLst/>
          </a:prstGeom>
          <a:noFill/>
          <a:ln>
            <a:noFill/>
          </a:ln>
        </p:spPr>
      </p:pic>
      <p:pic>
        <p:nvPicPr>
          <p:cNvPr id="63" name="Google Shape;63;p1"/>
          <p:cNvPicPr preferRelativeResize="0"/>
          <p:nvPr/>
        </p:nvPicPr>
        <p:blipFill rotWithShape="1">
          <a:blip r:embed="rId4">
            <a:alphaModFix/>
          </a:blip>
          <a:srcRect b="1636" l="1429" r="11952" t="20036"/>
          <a:stretch/>
        </p:blipFill>
        <p:spPr>
          <a:xfrm>
            <a:off x="6179100" y="1279000"/>
            <a:ext cx="6012900" cy="557899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7" name="Shape 67"/>
        <p:cNvGrpSpPr/>
        <p:nvPr/>
      </p:nvGrpSpPr>
      <p:grpSpPr>
        <a:xfrm>
          <a:off x="0" y="0"/>
          <a:ext cx="0" cy="0"/>
          <a:chOff x="0" y="0"/>
          <a:chExt cx="0" cy="0"/>
        </a:xfrm>
      </p:grpSpPr>
      <p:pic>
        <p:nvPicPr>
          <p:cNvPr id="68" name="Google Shape;68;p2"/>
          <p:cNvPicPr preferRelativeResize="0"/>
          <p:nvPr/>
        </p:nvPicPr>
        <p:blipFill rotWithShape="1">
          <a:blip r:embed="rId3">
            <a:alphaModFix/>
          </a:blip>
          <a:srcRect b="79" l="0" r="0" t="79"/>
          <a:stretch/>
        </p:blipFill>
        <p:spPr>
          <a:xfrm>
            <a:off x="360" y="5400"/>
            <a:ext cx="12189240" cy="1663200"/>
          </a:xfrm>
          <a:prstGeom prst="rect">
            <a:avLst/>
          </a:prstGeom>
          <a:noFill/>
          <a:ln>
            <a:noFill/>
          </a:ln>
        </p:spPr>
      </p:pic>
      <p:sp>
        <p:nvSpPr>
          <p:cNvPr id="69" name="Google Shape;69;p2"/>
          <p:cNvSpPr/>
          <p:nvPr/>
        </p:nvSpPr>
        <p:spPr>
          <a:xfrm>
            <a:off x="435775" y="1909950"/>
            <a:ext cx="11318400" cy="4677300"/>
          </a:xfrm>
          <a:prstGeom prst="rect">
            <a:avLst/>
          </a:prstGeom>
          <a:noFill/>
          <a:ln>
            <a:noFill/>
          </a:ln>
        </p:spPr>
        <p:txBody>
          <a:bodyPr anchorCtr="0" anchor="t" bIns="38150" lIns="38150" spcFirstLastPara="1" rIns="38150" wrap="square" tIns="0">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Game name</a:t>
            </a:r>
            <a:r>
              <a:rPr b="0" i="0" lang="en-US" sz="1400" u="none" cap="none" strike="noStrike">
                <a:solidFill>
                  <a:srgbClr val="530002"/>
                </a:solidFill>
                <a:latin typeface="Arial"/>
                <a:ea typeface="Arial"/>
                <a:cs typeface="Arial"/>
                <a:sym typeface="Arial"/>
              </a:rPr>
              <a:t>: </a:t>
            </a:r>
            <a:r>
              <a:rPr b="0" i="0" lang="en-US" sz="1400" u="none" cap="none" strike="noStrike">
                <a:solidFill>
                  <a:srgbClr val="530002"/>
                </a:solidFill>
                <a:highlight>
                  <a:srgbClr val="FFFFFF"/>
                </a:highlight>
                <a:latin typeface="Arial"/>
                <a:ea typeface="Arial"/>
                <a:cs typeface="Arial"/>
                <a:sym typeface="Arial"/>
              </a:rPr>
              <a:t>Shake Shake Christmas</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Game genre</a:t>
            </a:r>
            <a:r>
              <a:rPr b="0" i="0" lang="en-US" sz="1400" u="none" cap="none" strike="noStrike">
                <a:solidFill>
                  <a:srgbClr val="530002"/>
                </a:solidFill>
                <a:latin typeface="Arial"/>
                <a:ea typeface="Arial"/>
                <a:cs typeface="Arial"/>
                <a:sym typeface="Arial"/>
              </a:rPr>
              <a:t>: Video Slot</a:t>
            </a:r>
            <a:br>
              <a:rPr b="0" i="0" lang="en-US" sz="1800" u="none" cap="none" strike="noStrike">
                <a:solidFill>
                  <a:srgbClr val="530002"/>
                </a:solidFill>
                <a:latin typeface="Arial"/>
                <a:ea typeface="Arial"/>
                <a:cs typeface="Arial"/>
                <a:sym typeface="Arial"/>
              </a:rPr>
            </a:br>
            <a:r>
              <a:rPr b="1" i="0" lang="en-US" sz="1400" u="none" cap="none" strike="noStrike">
                <a:solidFill>
                  <a:srgbClr val="530002"/>
                </a:solidFill>
                <a:latin typeface="Arial"/>
                <a:ea typeface="Arial"/>
                <a:cs typeface="Arial"/>
                <a:sym typeface="Arial"/>
              </a:rPr>
              <a:t>Game theme</a:t>
            </a:r>
            <a:r>
              <a:rPr b="0" i="0" lang="en-US" sz="1400" u="none" cap="none" strike="noStrike">
                <a:solidFill>
                  <a:srgbClr val="530002"/>
                </a:solidFill>
                <a:latin typeface="Arial"/>
                <a:ea typeface="Arial"/>
                <a:cs typeface="Arial"/>
                <a:sym typeface="Arial"/>
              </a:rPr>
              <a:t>: </a:t>
            </a:r>
            <a:r>
              <a:rPr b="0" i="0" lang="en-US" sz="1400" u="none" cap="none" strike="noStrike">
                <a:solidFill>
                  <a:srgbClr val="530002"/>
                </a:solidFill>
                <a:highlight>
                  <a:srgbClr val="FFFFFF"/>
                </a:highlight>
                <a:latin typeface="Arial"/>
                <a:ea typeface="Arial"/>
                <a:cs typeface="Arial"/>
                <a:sym typeface="Arial"/>
              </a:rPr>
              <a:t>Christmas</a:t>
            </a:r>
            <a:endParaRPr b="0" i="0" sz="1400" u="none" cap="none" strike="noStrike">
              <a:solidFill>
                <a:srgbClr val="530002"/>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RTP</a:t>
            </a:r>
            <a:r>
              <a:rPr b="0" i="0" lang="en-US" sz="1400" u="none" cap="none" strike="noStrike">
                <a:solidFill>
                  <a:srgbClr val="530002"/>
                </a:solidFill>
                <a:latin typeface="Arial"/>
                <a:ea typeface="Arial"/>
                <a:cs typeface="Arial"/>
                <a:sym typeface="Arial"/>
              </a:rPr>
              <a:t>: 96.48%</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Reel Array</a:t>
            </a:r>
            <a:r>
              <a:rPr b="0" i="0" lang="en-US" sz="1400" u="none" cap="none" strike="noStrike">
                <a:solidFill>
                  <a:srgbClr val="530002"/>
                </a:solidFill>
                <a:latin typeface="Arial"/>
                <a:ea typeface="Arial"/>
                <a:cs typeface="Arial"/>
                <a:sym typeface="Arial"/>
              </a:rPr>
              <a:t>: 44444;      </a:t>
            </a:r>
            <a:r>
              <a:rPr b="1" i="0" lang="en-US" sz="1400" u="none" cap="none" strike="noStrike">
                <a:solidFill>
                  <a:srgbClr val="530002"/>
                </a:solidFill>
                <a:latin typeface="Arial"/>
                <a:ea typeface="Arial"/>
                <a:cs typeface="Arial"/>
                <a:sym typeface="Arial"/>
              </a:rPr>
              <a:t>Line configuration</a:t>
            </a:r>
            <a:r>
              <a:rPr b="0" i="0" lang="en-US" sz="1400" u="none" cap="none" strike="noStrike">
                <a:solidFill>
                  <a:srgbClr val="530002"/>
                </a:solidFill>
                <a:latin typeface="Arial"/>
                <a:ea typeface="Arial"/>
                <a:cs typeface="Arial"/>
                <a:sym typeface="Arial"/>
              </a:rPr>
              <a:t>: </a:t>
            </a:r>
            <a:r>
              <a:rPr b="0" i="0" lang="en-US" sz="1400" u="none" cap="none" strike="noStrike">
                <a:solidFill>
                  <a:srgbClr val="530002"/>
                </a:solidFill>
                <a:highlight>
                  <a:srgbClr val="FFFFFF"/>
                </a:highlight>
                <a:latin typeface="Arial"/>
                <a:ea typeface="Arial"/>
                <a:cs typeface="Arial"/>
                <a:sym typeface="Arial"/>
              </a:rPr>
              <a:t>50</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In-Game Jackpots</a:t>
            </a:r>
            <a:r>
              <a:rPr b="0" i="0" lang="en-US" sz="1400" u="none" cap="none" strike="noStrike">
                <a:solidFill>
                  <a:srgbClr val="530002"/>
                </a:solidFill>
                <a:latin typeface="Arial"/>
                <a:ea typeface="Arial"/>
                <a:cs typeface="Arial"/>
                <a:sym typeface="Arial"/>
              </a:rPr>
              <a:t>: Yes</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Min/Max Bet</a:t>
            </a:r>
            <a:r>
              <a:rPr b="0" i="0" lang="en-US" sz="1400" u="none" cap="none" strike="noStrike">
                <a:solidFill>
                  <a:srgbClr val="530002"/>
                </a:solidFill>
                <a:latin typeface="Arial"/>
                <a:ea typeface="Arial"/>
                <a:cs typeface="Arial"/>
                <a:sym typeface="Arial"/>
              </a:rPr>
              <a:t>: Configurable</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530002"/>
                </a:solidFill>
                <a:latin typeface="Arial"/>
                <a:ea typeface="Arial"/>
                <a:cs typeface="Arial"/>
                <a:sym typeface="Arial"/>
              </a:rPr>
              <a:t>Tech</a:t>
            </a:r>
            <a:r>
              <a:rPr b="0" i="0" lang="en-US" sz="1400" u="none" cap="none" strike="noStrike">
                <a:solidFill>
                  <a:srgbClr val="530002"/>
                </a:solidFill>
                <a:latin typeface="Arial"/>
                <a:ea typeface="Arial"/>
                <a:cs typeface="Arial"/>
                <a:sym typeface="Arial"/>
              </a:rPr>
              <a:t>: HTML for mobile and desktop;	</a:t>
            </a:r>
            <a:r>
              <a:rPr b="1" i="0" lang="en-US" sz="1400" u="none" cap="none" strike="noStrike">
                <a:solidFill>
                  <a:srgbClr val="530002"/>
                </a:solidFill>
                <a:latin typeface="Arial"/>
                <a:ea typeface="Arial"/>
                <a:cs typeface="Arial"/>
                <a:sym typeface="Arial"/>
              </a:rPr>
              <a:t>Aspect ratio</a:t>
            </a:r>
            <a:r>
              <a:rPr b="0" i="0" lang="en-US" sz="1400" u="none" cap="none" strike="noStrike">
                <a:solidFill>
                  <a:srgbClr val="530002"/>
                </a:solidFill>
                <a:latin typeface="Arial"/>
                <a:ea typeface="Arial"/>
                <a:cs typeface="Arial"/>
                <a:sym typeface="Arial"/>
              </a:rPr>
              <a:t>: 16:9</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1009"/>
              </a:spcBef>
              <a:spcAft>
                <a:spcPts val="0"/>
              </a:spcAft>
              <a:buClr>
                <a:srgbClr val="000000"/>
              </a:buClr>
              <a:buSzPts val="1600"/>
              <a:buFont typeface="Arial"/>
              <a:buNone/>
            </a:pPr>
            <a:r>
              <a:rPr b="1" i="0" lang="en-US" sz="1600" u="none" cap="none" strike="noStrike">
                <a:solidFill>
                  <a:srgbClr val="530002"/>
                </a:solidFill>
                <a:latin typeface="Arial"/>
                <a:ea typeface="Arial"/>
                <a:cs typeface="Arial"/>
                <a:sym typeface="Arial"/>
              </a:rPr>
              <a:t>Key Features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400" u="none" cap="none" strike="noStrike">
                <a:solidFill>
                  <a:srgbClr val="530002"/>
                </a:solidFill>
                <a:latin typeface="Arial"/>
                <a:ea typeface="Arial"/>
                <a:cs typeface="Arial"/>
                <a:sym typeface="Arial"/>
              </a:rPr>
              <a:t>Shake the Christmas Tree Feature</a:t>
            </a:r>
            <a:endParaRPr b="1"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US" sz="1400" u="none" cap="none" strike="noStrike">
                <a:solidFill>
                  <a:srgbClr val="530002"/>
                </a:solidFill>
                <a:latin typeface="Arial"/>
                <a:ea typeface="Arial"/>
                <a:cs typeface="Arial"/>
                <a:sym typeface="Arial"/>
              </a:rPr>
              <a:t>Randomly occurs at the start of any spin. </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US" sz="1400" u="none" cap="none" strike="noStrike">
                <a:solidFill>
                  <a:srgbClr val="530002"/>
                </a:solidFill>
                <a:latin typeface="Arial"/>
                <a:ea typeface="Arial"/>
                <a:cs typeface="Arial"/>
                <a:sym typeface="Arial"/>
              </a:rPr>
              <a:t>Shake the Christmas Tree to release valuable ornaments.</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US" sz="1400" u="none" cap="none" strike="noStrike">
                <a:solidFill>
                  <a:srgbClr val="530002"/>
                </a:solidFill>
                <a:latin typeface="Arial"/>
                <a:ea typeface="Arial"/>
                <a:cs typeface="Arial"/>
                <a:sym typeface="Arial"/>
              </a:rPr>
              <a:t>Ornaments are WILD and contain prizes, Rush Fever, or Free Games.</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400" u="none" cap="none" strike="noStrike">
                <a:solidFill>
                  <a:srgbClr val="530002"/>
                </a:solidFill>
                <a:latin typeface="Arial"/>
                <a:ea typeface="Arial"/>
                <a:cs typeface="Arial"/>
                <a:sym typeface="Arial"/>
              </a:rPr>
              <a:t>Rush Fever Feature</a:t>
            </a:r>
            <a:endParaRPr b="1"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US" sz="1400" u="none" cap="none" strike="noStrike">
                <a:solidFill>
                  <a:srgbClr val="530002"/>
                </a:solidFill>
                <a:latin typeface="Arial"/>
                <a:ea typeface="Arial"/>
                <a:cs typeface="Arial"/>
                <a:sym typeface="Arial"/>
              </a:rPr>
              <a:t>3 or more Rush Fever symbols award a prize.</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400" u="none" cap="none" strike="noStrike">
                <a:solidFill>
                  <a:srgbClr val="530002"/>
                </a:solidFill>
                <a:latin typeface="Arial"/>
                <a:ea typeface="Arial"/>
                <a:cs typeface="Arial"/>
                <a:sym typeface="Arial"/>
              </a:rPr>
              <a:t>Free Game Bonus</a:t>
            </a:r>
            <a:endParaRPr b="1" i="0" sz="1400" u="none" cap="none" strike="noStrike">
              <a:solidFill>
                <a:srgbClr val="530002"/>
              </a:solidFill>
              <a:latin typeface="Arial"/>
              <a:ea typeface="Arial"/>
              <a:cs typeface="Arial"/>
              <a:sym typeface="Arial"/>
            </a:endParaRPr>
          </a:p>
          <a:p>
            <a:pPr indent="0" lvl="0" marL="0" marR="0" rtl="0" algn="l">
              <a:lnSpc>
                <a:spcPct val="130000"/>
              </a:lnSpc>
              <a:spcBef>
                <a:spcPts val="0"/>
              </a:spcBef>
              <a:spcAft>
                <a:spcPts val="0"/>
              </a:spcAft>
              <a:buClr>
                <a:srgbClr val="000000"/>
              </a:buClr>
              <a:buSzPts val="1100"/>
              <a:buFont typeface="Arial"/>
              <a:buNone/>
            </a:pPr>
            <a:r>
              <a:rPr b="0" i="0" lang="en-US" sz="1400" u="none" cap="none" strike="noStrike">
                <a:solidFill>
                  <a:srgbClr val="530002"/>
                </a:solidFill>
                <a:latin typeface="Arial"/>
                <a:ea typeface="Arial"/>
                <a:cs typeface="Arial"/>
                <a:sym typeface="Arial"/>
              </a:rPr>
              <a:t>More Shakes during Free Games.</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600" u="none" cap="none" strike="noStrike">
                <a:solidFill>
                  <a:srgbClr val="530002"/>
                </a:solidFill>
                <a:latin typeface="Arial"/>
                <a:ea typeface="Arial"/>
                <a:cs typeface="Arial"/>
                <a:sym typeface="Arial"/>
              </a:rPr>
              <a:t>Insights</a:t>
            </a:r>
            <a:endParaRPr b="1" i="0" sz="16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US" sz="1400" u="none" cap="none" strike="noStrike">
                <a:solidFill>
                  <a:srgbClr val="530002"/>
                </a:solidFill>
                <a:latin typeface="Arial"/>
                <a:ea typeface="Arial"/>
                <a:cs typeface="Arial"/>
                <a:sym typeface="Arial"/>
              </a:rPr>
              <a:t>Players watch as valuable ornaments grow on the Christmas tree, </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en-US" sz="1400" u="none" cap="none" strike="noStrike">
                <a:solidFill>
                  <a:srgbClr val="530002"/>
                </a:solidFill>
                <a:latin typeface="Arial"/>
                <a:ea typeface="Arial"/>
                <a:cs typeface="Arial"/>
                <a:sym typeface="Arial"/>
              </a:rPr>
              <a:t>then keep playing until those ornaments are awarded.</a:t>
            </a:r>
            <a:endParaRPr b="0"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1" i="0" sz="1400" u="none" cap="none" strike="noStrike">
              <a:solidFill>
                <a:srgbClr val="53000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530002"/>
              </a:solidFill>
              <a:latin typeface="Arial"/>
              <a:ea typeface="Arial"/>
              <a:cs typeface="Arial"/>
              <a:sym typeface="Arial"/>
            </a:endParaRPr>
          </a:p>
        </p:txBody>
      </p:sp>
      <p:pic>
        <p:nvPicPr>
          <p:cNvPr id="70" name="Google Shape;70;p2"/>
          <p:cNvPicPr preferRelativeResize="0"/>
          <p:nvPr/>
        </p:nvPicPr>
        <p:blipFill rotWithShape="1">
          <a:blip r:embed="rId4">
            <a:alphaModFix/>
          </a:blip>
          <a:srcRect b="347" l="0" r="0" t="337"/>
          <a:stretch/>
        </p:blipFill>
        <p:spPr>
          <a:xfrm rot="-479995">
            <a:off x="6867241" y="1992554"/>
            <a:ext cx="4611768" cy="2576389"/>
          </a:xfrm>
          <a:prstGeom prst="rect">
            <a:avLst/>
          </a:prstGeom>
          <a:noFill/>
          <a:ln>
            <a:noFill/>
          </a:ln>
          <a:effectLst>
            <a:outerShdw blurRad="50800" rotWithShape="0" algn="br" dir="13500000" dist="37674">
              <a:srgbClr val="000000">
                <a:alpha val="40000"/>
              </a:srgbClr>
            </a:outerShdw>
          </a:effectLst>
        </p:spPr>
      </p:pic>
      <p:pic>
        <p:nvPicPr>
          <p:cNvPr id="71" name="Google Shape;71;p2"/>
          <p:cNvPicPr preferRelativeResize="0"/>
          <p:nvPr/>
        </p:nvPicPr>
        <p:blipFill rotWithShape="1">
          <a:blip r:embed="rId5">
            <a:alphaModFix/>
          </a:blip>
          <a:srcRect b="347" l="0" r="0" t="347"/>
          <a:stretch/>
        </p:blipFill>
        <p:spPr>
          <a:xfrm>
            <a:off x="7205810" y="4011251"/>
            <a:ext cx="4611763" cy="2576000"/>
          </a:xfrm>
          <a:prstGeom prst="rect">
            <a:avLst/>
          </a:prstGeom>
          <a:noFill/>
          <a:ln>
            <a:noFill/>
          </a:ln>
          <a:effectLst>
            <a:outerShdw blurRad="76200" rotWithShape="0" algn="br" dir="13500000" dist="62621">
              <a:srgbClr val="000000">
                <a:alpha val="4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Roma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0</vt:i4>
  </property>
  <property fmtid="{D5CDD505-2E9C-101B-9397-08002B2CF9AE}" pid="8" name="PresentationFormat">
    <vt:lpwstr>Широкоэкранный</vt:lpwstr>
  </property>
  <property fmtid="{D5CDD505-2E9C-101B-9397-08002B2CF9AE}" pid="9" name="ScaleCrop">
    <vt:bool>false</vt:bool>
  </property>
  <property fmtid="{D5CDD505-2E9C-101B-9397-08002B2CF9AE}" pid="10" name="ShareDoc">
    <vt:bool>false</vt:bool>
  </property>
  <property fmtid="{D5CDD505-2E9C-101B-9397-08002B2CF9AE}" pid="11" name="Slides">
    <vt:i4>2</vt:i4>
  </property>
</Properties>
</file>